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93" r:id="rId2"/>
    <p:sldMasterId id="2147483879" r:id="rId3"/>
    <p:sldMasterId id="2147483891" r:id="rId4"/>
    <p:sldMasterId id="2147483905" r:id="rId5"/>
    <p:sldMasterId id="2147483917" r:id="rId6"/>
    <p:sldMasterId id="2147483929" r:id="rId7"/>
    <p:sldMasterId id="2147483941" r:id="rId8"/>
  </p:sldMasterIdLst>
  <p:notesMasterIdLst>
    <p:notesMasterId r:id="rId57"/>
  </p:notesMasterIdLst>
  <p:sldIdLst>
    <p:sldId id="259" r:id="rId9"/>
    <p:sldId id="445" r:id="rId10"/>
    <p:sldId id="456" r:id="rId11"/>
    <p:sldId id="459" r:id="rId12"/>
    <p:sldId id="458" r:id="rId13"/>
    <p:sldId id="460" r:id="rId14"/>
    <p:sldId id="476" r:id="rId15"/>
    <p:sldId id="461" r:id="rId16"/>
    <p:sldId id="462" r:id="rId17"/>
    <p:sldId id="483" r:id="rId18"/>
    <p:sldId id="482" r:id="rId19"/>
    <p:sldId id="463" r:id="rId20"/>
    <p:sldId id="464" r:id="rId21"/>
    <p:sldId id="457" r:id="rId22"/>
    <p:sldId id="422" r:id="rId23"/>
    <p:sldId id="403" r:id="rId24"/>
    <p:sldId id="404" r:id="rId25"/>
    <p:sldId id="415" r:id="rId26"/>
    <p:sldId id="455" r:id="rId27"/>
    <p:sldId id="405" r:id="rId28"/>
    <p:sldId id="406" r:id="rId29"/>
    <p:sldId id="407" r:id="rId30"/>
    <p:sldId id="410" r:id="rId31"/>
    <p:sldId id="420" r:id="rId32"/>
    <p:sldId id="421" r:id="rId33"/>
    <p:sldId id="411" r:id="rId34"/>
    <p:sldId id="435" r:id="rId35"/>
    <p:sldId id="471" r:id="rId36"/>
    <p:sldId id="453" r:id="rId37"/>
    <p:sldId id="449" r:id="rId38"/>
    <p:sldId id="450" r:id="rId39"/>
    <p:sldId id="454" r:id="rId40"/>
    <p:sldId id="448" r:id="rId41"/>
    <p:sldId id="467" r:id="rId42"/>
    <p:sldId id="465" r:id="rId43"/>
    <p:sldId id="466" r:id="rId44"/>
    <p:sldId id="468" r:id="rId45"/>
    <p:sldId id="472" r:id="rId46"/>
    <p:sldId id="469" r:id="rId47"/>
    <p:sldId id="470" r:id="rId48"/>
    <p:sldId id="477" r:id="rId49"/>
    <p:sldId id="478" r:id="rId50"/>
    <p:sldId id="479" r:id="rId51"/>
    <p:sldId id="489" r:id="rId52"/>
    <p:sldId id="486" r:id="rId53"/>
    <p:sldId id="487" r:id="rId54"/>
    <p:sldId id="488" r:id="rId55"/>
    <p:sldId id="485"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00FF00"/>
    <a:srgbClr val="FF6FC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94" autoAdjust="0"/>
    <p:restoredTop sz="99608" autoAdjust="0"/>
  </p:normalViewPr>
  <p:slideViewPr>
    <p:cSldViewPr snapToObjects="1">
      <p:cViewPr>
        <p:scale>
          <a:sx n="99" d="100"/>
          <a:sy n="99" d="100"/>
        </p:scale>
        <p:origin x="-824"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50" Type="http://schemas.openxmlformats.org/officeDocument/2006/relationships/slide" Target="slides/slide42.xml"/><Relationship Id="rId51" Type="http://schemas.openxmlformats.org/officeDocument/2006/relationships/slide" Target="slides/slide43.xml"/><Relationship Id="rId52" Type="http://schemas.openxmlformats.org/officeDocument/2006/relationships/slide" Target="slides/slide44.xml"/><Relationship Id="rId53" Type="http://schemas.openxmlformats.org/officeDocument/2006/relationships/slide" Target="slides/slide45.xml"/><Relationship Id="rId54" Type="http://schemas.openxmlformats.org/officeDocument/2006/relationships/slide" Target="slides/slide46.xml"/><Relationship Id="rId55" Type="http://schemas.openxmlformats.org/officeDocument/2006/relationships/slide" Target="slides/slide47.xml"/><Relationship Id="rId56" Type="http://schemas.openxmlformats.org/officeDocument/2006/relationships/slide" Target="slides/slide48.xml"/><Relationship Id="rId57" Type="http://schemas.openxmlformats.org/officeDocument/2006/relationships/notesMaster" Target="notesMasters/notesMaster1.xml"/><Relationship Id="rId58" Type="http://schemas.openxmlformats.org/officeDocument/2006/relationships/printerSettings" Target="printerSettings/printerSettings1.bin"/><Relationship Id="rId59" Type="http://schemas.openxmlformats.org/officeDocument/2006/relationships/presProps" Target="presProps.xml"/><Relationship Id="rId40" Type="http://schemas.openxmlformats.org/officeDocument/2006/relationships/slide" Target="slides/slide32.xml"/><Relationship Id="rId41" Type="http://schemas.openxmlformats.org/officeDocument/2006/relationships/slide" Target="slides/slide33.xml"/><Relationship Id="rId42" Type="http://schemas.openxmlformats.org/officeDocument/2006/relationships/slide" Target="slides/slide34.xml"/><Relationship Id="rId43" Type="http://schemas.openxmlformats.org/officeDocument/2006/relationships/slide" Target="slides/slide35.xml"/><Relationship Id="rId44" Type="http://schemas.openxmlformats.org/officeDocument/2006/relationships/slide" Target="slides/slide36.xml"/><Relationship Id="rId45" Type="http://schemas.openxmlformats.org/officeDocument/2006/relationships/slide" Target="slides/slide37.xml"/><Relationship Id="rId46" Type="http://schemas.openxmlformats.org/officeDocument/2006/relationships/slide" Target="slides/slide38.xml"/><Relationship Id="rId47" Type="http://schemas.openxmlformats.org/officeDocument/2006/relationships/slide" Target="slides/slide39.xml"/><Relationship Id="rId48" Type="http://schemas.openxmlformats.org/officeDocument/2006/relationships/slide" Target="slides/slide40.xml"/><Relationship Id="rId49" Type="http://schemas.openxmlformats.org/officeDocument/2006/relationships/slide" Target="slides/slide4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 Target="slides/slide1.xml"/><Relationship Id="rId30" Type="http://schemas.openxmlformats.org/officeDocument/2006/relationships/slide" Target="slides/slide22.xml"/><Relationship Id="rId31" Type="http://schemas.openxmlformats.org/officeDocument/2006/relationships/slide" Target="slides/slide23.xml"/><Relationship Id="rId32" Type="http://schemas.openxmlformats.org/officeDocument/2006/relationships/slide" Target="slides/slide24.xml"/><Relationship Id="rId33" Type="http://schemas.openxmlformats.org/officeDocument/2006/relationships/slide" Target="slides/slide25.xml"/><Relationship Id="rId34" Type="http://schemas.openxmlformats.org/officeDocument/2006/relationships/slide" Target="slides/slide26.xml"/><Relationship Id="rId35" Type="http://schemas.openxmlformats.org/officeDocument/2006/relationships/slide" Target="slides/slide27.xml"/><Relationship Id="rId36" Type="http://schemas.openxmlformats.org/officeDocument/2006/relationships/slide" Target="slides/slide28.xml"/><Relationship Id="rId37" Type="http://schemas.openxmlformats.org/officeDocument/2006/relationships/slide" Target="slides/slide29.xml"/><Relationship Id="rId38" Type="http://schemas.openxmlformats.org/officeDocument/2006/relationships/slide" Target="slides/slide30.xml"/><Relationship Id="rId39" Type="http://schemas.openxmlformats.org/officeDocument/2006/relationships/slide" Target="slides/slide3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Relationship Id="rId28" Type="http://schemas.openxmlformats.org/officeDocument/2006/relationships/slide" Target="slides/slide20.xml"/><Relationship Id="rId29" Type="http://schemas.openxmlformats.org/officeDocument/2006/relationships/slide" Target="slides/slide21.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782936-7670-0B46-859B-565A255CA1B0}" type="datetimeFigureOut">
              <a:rPr lang="en-US" smtClean="0"/>
              <a:t>24/03/2015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CB9969-673D-FE4F-8DA2-A6E6CEC14689}" type="slidenum">
              <a:rPr lang="en-US" smtClean="0"/>
              <a:t>‹#›</a:t>
            </a:fld>
            <a:endParaRPr lang="en-US"/>
          </a:p>
        </p:txBody>
      </p:sp>
    </p:spTree>
    <p:extLst>
      <p:ext uri="{BB962C8B-B14F-4D97-AF65-F5344CB8AC3E}">
        <p14:creationId xmlns:p14="http://schemas.microsoft.com/office/powerpoint/2010/main" val="37223009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t>24/03/2015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8EB8435-8E4A-8940-BCE7-D9275055354A}" type="slidenum">
              <a:rPr lang="de-DE" smtClean="0"/>
              <a:t>‹#›</a:t>
            </a:fld>
            <a:endParaRPr lang="de-DE"/>
          </a:p>
        </p:txBody>
      </p:sp>
    </p:spTree>
    <p:extLst>
      <p:ext uri="{BB962C8B-B14F-4D97-AF65-F5344CB8AC3E}">
        <p14:creationId xmlns:p14="http://schemas.microsoft.com/office/powerpoint/2010/main" val="807667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t>24/03/2015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8EB8435-8E4A-8940-BCE7-D9275055354A}" type="slidenum">
              <a:rPr lang="de-DE" smtClean="0"/>
              <a:t>‹#›</a:t>
            </a:fld>
            <a:endParaRPr lang="de-DE"/>
          </a:p>
        </p:txBody>
      </p:sp>
    </p:spTree>
    <p:extLst>
      <p:ext uri="{BB962C8B-B14F-4D97-AF65-F5344CB8AC3E}">
        <p14:creationId xmlns:p14="http://schemas.microsoft.com/office/powerpoint/2010/main" val="4214465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t>24/03/2015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8EB8435-8E4A-8940-BCE7-D9275055354A}" type="slidenum">
              <a:rPr lang="de-DE" smtClean="0"/>
              <a:t>‹#›</a:t>
            </a:fld>
            <a:endParaRPr lang="de-DE"/>
          </a:p>
        </p:txBody>
      </p:sp>
    </p:spTree>
    <p:extLst>
      <p:ext uri="{BB962C8B-B14F-4D97-AF65-F5344CB8AC3E}">
        <p14:creationId xmlns:p14="http://schemas.microsoft.com/office/powerpoint/2010/main" val="4063844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Standard">
    <p:spTree>
      <p:nvGrpSpPr>
        <p:cNvPr id="1" name=""/>
        <p:cNvGrpSpPr/>
        <p:nvPr/>
      </p:nvGrpSpPr>
      <p:grpSpPr>
        <a:xfrm>
          <a:off x="0" y="0"/>
          <a:ext cx="0" cy="0"/>
          <a:chOff x="0" y="0"/>
          <a:chExt cx="0" cy="0"/>
        </a:xfrm>
      </p:grpSpPr>
      <p:sp>
        <p:nvSpPr>
          <p:cNvPr id="31" name="Shape 31"/>
          <p:cNvSpPr>
            <a:spLocks noGrp="1"/>
          </p:cNvSpPr>
          <p:nvPr>
            <p:ph type="title"/>
          </p:nvPr>
        </p:nvSpPr>
        <p:spPr>
          <a:prstGeom prst="rect">
            <a:avLst/>
          </a:prstGeom>
        </p:spPr>
        <p:txBody>
          <a:bodyPr/>
          <a:lstStyle/>
          <a:p>
            <a:pPr lvl="0">
              <a:defRPr sz="1800"/>
            </a:pPr>
            <a:r>
              <a:rPr sz="3400"/>
              <a:t>Title Text</a:t>
            </a:r>
          </a:p>
        </p:txBody>
      </p:sp>
      <p:sp>
        <p:nvSpPr>
          <p:cNvPr id="32" name="Shape 32"/>
          <p:cNvSpPr>
            <a:spLocks noGrp="1"/>
          </p:cNvSpPr>
          <p:nvPr>
            <p:ph type="body" idx="1"/>
          </p:nvPr>
        </p:nvSpPr>
        <p:spPr>
          <a:prstGeom prst="rect">
            <a:avLst/>
          </a:prstGeom>
        </p:spPr>
        <p:txBody>
          <a:bodyPr/>
          <a:lstStyle>
            <a:lvl2pPr marL="375034" indent="-196446">
              <a:spcBef>
                <a:spcPts val="1125"/>
              </a:spcBef>
              <a:buClrTx/>
              <a:buSzPct val="100000"/>
              <a:buChar char="-"/>
              <a:defRPr sz="1700">
                <a:latin typeface="Helvetica Neue Light"/>
                <a:ea typeface="Helvetica Neue Light"/>
                <a:cs typeface="Helvetica Neue Light"/>
                <a:sym typeface="Helvetica Neue Light"/>
              </a:defRPr>
            </a:lvl2pPr>
            <a:lvl3pPr marL="0" indent="0">
              <a:spcBef>
                <a:spcPts val="633"/>
              </a:spcBef>
              <a:buClrTx/>
              <a:buSzTx/>
              <a:buNone/>
              <a:defRPr sz="1700"/>
            </a:lvl3pPr>
            <a:lvl4pPr marL="0" indent="0">
              <a:spcBef>
                <a:spcPts val="984"/>
              </a:spcBef>
              <a:buClrTx/>
              <a:buSzTx/>
              <a:buNone/>
              <a:defRPr sz="1700" i="1">
                <a:solidFill>
                  <a:srgbClr val="164F86"/>
                </a:solidFill>
                <a:latin typeface="Helvetica Neue"/>
                <a:ea typeface="Helvetica Neue"/>
                <a:cs typeface="Helvetica Neue"/>
                <a:sym typeface="Helvetica Neue"/>
              </a:defRPr>
            </a:lvl4pPr>
            <a:lvl5pPr marL="1562640" indent="-312528">
              <a:buClrTx/>
              <a:defRPr sz="1800"/>
            </a:lvl5pPr>
          </a:lstStyle>
          <a:p>
            <a:pPr lvl="0">
              <a:defRPr sz="1800"/>
            </a:pPr>
            <a:r>
              <a:rPr sz="2100"/>
              <a:t>Body Level One</a:t>
            </a:r>
          </a:p>
          <a:p>
            <a:pPr lvl="1">
              <a:defRPr sz="1800"/>
            </a:pPr>
            <a:r>
              <a:rPr sz="1700"/>
              <a:t>Body Level Two</a:t>
            </a:r>
          </a:p>
          <a:p>
            <a:pPr lvl="2">
              <a:defRPr sz="1800"/>
            </a:pPr>
            <a:r>
              <a:rPr sz="1700"/>
              <a:t>Body Level Three</a:t>
            </a:r>
          </a:p>
          <a:p>
            <a:pPr lvl="3">
              <a:defRPr sz="1800" i="0">
                <a:solidFill>
                  <a:srgbClr val="000000"/>
                </a:solidFill>
              </a:defRPr>
            </a:pPr>
            <a:r>
              <a:rPr sz="1700" i="1">
                <a:solidFill>
                  <a:srgbClr val="164F86"/>
                </a:solidFill>
              </a:rPr>
              <a:t>Body Level Four</a:t>
            </a:r>
          </a:p>
          <a:p>
            <a:pPr lvl="4">
              <a:defRPr sz="1800"/>
            </a:pPr>
            <a:r>
              <a:rPr sz="1800"/>
              <a:t>Body Level Five</a:t>
            </a:r>
          </a:p>
        </p:txBody>
      </p:sp>
      <p:sp>
        <p:nvSpPr>
          <p:cNvPr id="33" name="Shape 33"/>
          <p:cNvSpPr>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491800014"/>
      </p:ext>
    </p:extLst>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153714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4143404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8377035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Date Placeholder 4"/>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570089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7" name="Date Placeholder 6"/>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de-DE">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8266636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Date Placeholder 2"/>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de-DE">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597194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de-DE">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938581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t>24/03/2015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8EB8435-8E4A-8940-BCE7-D9275055354A}" type="slidenum">
              <a:rPr lang="de-DE" smtClean="0"/>
              <a:t>‹#›</a:t>
            </a:fld>
            <a:endParaRPr lang="de-DE"/>
          </a:p>
        </p:txBody>
      </p:sp>
    </p:spTree>
    <p:extLst>
      <p:ext uri="{BB962C8B-B14F-4D97-AF65-F5344CB8AC3E}">
        <p14:creationId xmlns:p14="http://schemas.microsoft.com/office/powerpoint/2010/main" val="3704265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5779085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8068449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0723279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164975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17C33CB2-E533-8D48-97F0-BDD2A52DE515}"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540080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70ED64C-6604-CE49-B66D-0042A4491404}"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002447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13A0610-3E7F-5549-9D13-5F24DDAAC9B5}"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958661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1B217ED-02CF-7144-A878-BD1658C598B4}"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619893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9F9BAC7-7F0F-0C44-A91E-81382ED38BCE}"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652107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B9A99BA-5332-5F43-9737-A4A0F793BD01}"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97700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F64A987-0344-DC4F-9BA9-8A889F4E2756}" type="datetimeFigureOut">
              <a:rPr lang="en-US" smtClean="0"/>
              <a:t>24/03/2015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8EB8435-8E4A-8940-BCE7-D9275055354A}" type="slidenum">
              <a:rPr lang="de-DE" smtClean="0"/>
              <a:t>‹#›</a:t>
            </a:fld>
            <a:endParaRPr lang="de-DE"/>
          </a:p>
        </p:txBody>
      </p:sp>
    </p:spTree>
    <p:extLst>
      <p:ext uri="{BB962C8B-B14F-4D97-AF65-F5344CB8AC3E}">
        <p14:creationId xmlns:p14="http://schemas.microsoft.com/office/powerpoint/2010/main" val="15826008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502061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510149B-950C-A64D-BC1A-211D2A94169F}"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973402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F937BAB-D91F-E745-80C4-9AA08E453EB0}"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538074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AB86DAE-37EF-5147-99AA-3133BA23499A}"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501926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DC3BE2B-0AFF-E94B-ADF4-D17048FF9F4D}"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336723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9" name="Shape 9"/>
          <p:cNvSpPr>
            <a:spLocks noGrp="1"/>
          </p:cNvSpPr>
          <p:nvPr>
            <p:ph type="title"/>
          </p:nvPr>
        </p:nvSpPr>
        <p:spPr>
          <a:xfrm>
            <a:off x="892969" y="4723805"/>
            <a:ext cx="7358063" cy="1000125"/>
          </a:xfrm>
          <a:prstGeom prst="rect">
            <a:avLst/>
          </a:prstGeom>
        </p:spPr>
        <p:txBody>
          <a:bodyPr anchor="b"/>
          <a:lstStyle>
            <a:lvl1pPr algn="ctr">
              <a:defRPr sz="5600">
                <a:latin typeface="+mn-lt"/>
                <a:ea typeface="+mn-ea"/>
                <a:cs typeface="+mn-cs"/>
                <a:sym typeface="Helvetica Light"/>
              </a:defRPr>
            </a:lvl1pPr>
          </a:lstStyle>
          <a:p>
            <a:pPr lvl="0">
              <a:defRPr sz="1800"/>
            </a:pPr>
            <a:r>
              <a:rPr sz="5600"/>
              <a:t>Title Text</a:t>
            </a:r>
          </a:p>
        </p:txBody>
      </p:sp>
      <p:sp>
        <p:nvSpPr>
          <p:cNvPr id="10" name="Shape 10"/>
          <p:cNvSpPr>
            <a:spLocks noGrp="1"/>
          </p:cNvSpPr>
          <p:nvPr>
            <p:ph type="body" idx="1"/>
          </p:nvPr>
        </p:nvSpPr>
        <p:spPr>
          <a:xfrm>
            <a:off x="892969" y="5759649"/>
            <a:ext cx="7358063" cy="794742"/>
          </a:xfrm>
          <a:prstGeom prst="rect">
            <a:avLst/>
          </a:prstGeom>
        </p:spPr>
        <p:txBody>
          <a:bodyPr/>
          <a:lstStyle>
            <a:lvl1pPr marL="0" indent="0" algn="ctr">
              <a:spcBef>
                <a:spcPts val="0"/>
              </a:spcBef>
              <a:buClrTx/>
              <a:buSzTx/>
              <a:buNone/>
              <a:defRPr sz="2200">
                <a:latin typeface="+mn-lt"/>
                <a:ea typeface="+mn-ea"/>
                <a:cs typeface="+mn-cs"/>
                <a:sym typeface="Helvetica Light"/>
              </a:defRPr>
            </a:lvl1pPr>
            <a:lvl2pPr marL="0" indent="160729" algn="ctr">
              <a:spcBef>
                <a:spcPts val="0"/>
              </a:spcBef>
              <a:buClrTx/>
              <a:buSzTx/>
              <a:buNone/>
              <a:defRPr sz="2200">
                <a:latin typeface="+mn-lt"/>
                <a:ea typeface="+mn-ea"/>
                <a:cs typeface="+mn-cs"/>
                <a:sym typeface="Helvetica Light"/>
              </a:defRPr>
            </a:lvl2pPr>
            <a:lvl3pPr marL="0" indent="321457" algn="ctr">
              <a:spcBef>
                <a:spcPts val="0"/>
              </a:spcBef>
              <a:buClrTx/>
              <a:buSzTx/>
              <a:buNone/>
              <a:defRPr sz="2200">
                <a:latin typeface="+mn-lt"/>
                <a:ea typeface="+mn-ea"/>
                <a:cs typeface="+mn-cs"/>
                <a:sym typeface="Helvetica Light"/>
              </a:defRPr>
            </a:lvl3pPr>
            <a:lvl4pPr marL="0" indent="482186" algn="ctr">
              <a:spcBef>
                <a:spcPts val="0"/>
              </a:spcBef>
              <a:buClrTx/>
              <a:buSzTx/>
              <a:buNone/>
              <a:defRPr sz="2200">
                <a:latin typeface="+mn-lt"/>
                <a:ea typeface="+mn-ea"/>
                <a:cs typeface="+mn-cs"/>
                <a:sym typeface="Helvetica Light"/>
              </a:defRPr>
            </a:lvl4pPr>
            <a:lvl5pPr marL="0" indent="642915" algn="ctr">
              <a:spcBef>
                <a:spcPts val="0"/>
              </a:spcBef>
              <a:buClrTx/>
              <a:buSzTx/>
              <a:buNone/>
              <a:defRPr sz="2200">
                <a:latin typeface="+mn-lt"/>
                <a:ea typeface="+mn-ea"/>
                <a:cs typeface="+mn-cs"/>
                <a:sym typeface="Helvetica Light"/>
              </a:defRPr>
            </a:lvl5pPr>
          </a:lstStyle>
          <a:p>
            <a:pPr lvl="0">
              <a:defRPr sz="1800"/>
            </a:pPr>
            <a:r>
              <a:rPr sz="2200"/>
              <a:t>Body Level One</a:t>
            </a:r>
          </a:p>
          <a:p>
            <a:pPr lvl="1">
              <a:defRPr sz="1800"/>
            </a:pPr>
            <a:r>
              <a:rPr sz="2200"/>
              <a:t>Body Level Two</a:t>
            </a:r>
          </a:p>
          <a:p>
            <a:pPr lvl="2">
              <a:defRPr sz="1800"/>
            </a:pPr>
            <a:r>
              <a:rPr sz="2200"/>
              <a:t>Body Level Three</a:t>
            </a:r>
          </a:p>
          <a:p>
            <a:pPr lvl="3">
              <a:defRPr sz="1800"/>
            </a:pPr>
            <a:r>
              <a:rPr sz="2200"/>
              <a:t>Body Level Four</a:t>
            </a:r>
          </a:p>
          <a:p>
            <a:pPr lvl="4">
              <a:defRPr sz="1800"/>
            </a:pPr>
            <a:r>
              <a:rPr sz="2200"/>
              <a:t>Body Level Five</a:t>
            </a:r>
          </a:p>
        </p:txBody>
      </p:sp>
    </p:spTree>
    <p:extLst>
      <p:ext uri="{BB962C8B-B14F-4D97-AF65-F5344CB8AC3E}">
        <p14:creationId xmlns:p14="http://schemas.microsoft.com/office/powerpoint/2010/main" val="1831536785"/>
      </p:ext>
    </p:extLst>
  </p:cSld>
  <p:clrMapOvr>
    <a:masterClrMapping/>
  </p:clrMapOvr>
  <p:transition xmlns:p14="http://schemas.microsoft.com/office/powerpoint/2010/mai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2" name="Shape 12"/>
          <p:cNvSpPr>
            <a:spLocks noGrp="1"/>
          </p:cNvSpPr>
          <p:nvPr>
            <p:ph type="title"/>
          </p:nvPr>
        </p:nvSpPr>
        <p:spPr>
          <a:xfrm>
            <a:off x="892969" y="2268141"/>
            <a:ext cx="7358063" cy="2321719"/>
          </a:xfrm>
          <a:prstGeom prst="rect">
            <a:avLst/>
          </a:prstGeom>
        </p:spPr>
        <p:txBody>
          <a:bodyPr anchor="ctr"/>
          <a:lstStyle>
            <a:lvl1pPr algn="ctr">
              <a:defRPr sz="5600">
                <a:latin typeface="+mn-lt"/>
                <a:ea typeface="+mn-ea"/>
                <a:cs typeface="+mn-cs"/>
                <a:sym typeface="Helvetica Light"/>
              </a:defRPr>
            </a:lvl1pPr>
          </a:lstStyle>
          <a:p>
            <a:pPr lvl="0">
              <a:defRPr sz="1800"/>
            </a:pPr>
            <a:r>
              <a:rPr sz="5600"/>
              <a:t>Title Text</a:t>
            </a:r>
          </a:p>
        </p:txBody>
      </p:sp>
    </p:spTree>
    <p:extLst>
      <p:ext uri="{BB962C8B-B14F-4D97-AF65-F5344CB8AC3E}">
        <p14:creationId xmlns:p14="http://schemas.microsoft.com/office/powerpoint/2010/main" val="2346723298"/>
      </p:ext>
    </p:extLst>
  </p:cSld>
  <p:clrMapOvr>
    <a:masterClrMapping/>
  </p:clrMapOvr>
  <p:transition xmlns:p14="http://schemas.microsoft.com/office/powerpoint/2010/mai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14" name="Shape 14"/>
          <p:cNvSpPr>
            <a:spLocks noGrp="1"/>
          </p:cNvSpPr>
          <p:nvPr>
            <p:ph type="title"/>
          </p:nvPr>
        </p:nvSpPr>
        <p:spPr>
          <a:xfrm>
            <a:off x="669726" y="446484"/>
            <a:ext cx="3750469" cy="2803922"/>
          </a:xfrm>
          <a:prstGeom prst="rect">
            <a:avLst/>
          </a:prstGeom>
        </p:spPr>
        <p:txBody>
          <a:bodyPr anchor="b"/>
          <a:lstStyle>
            <a:lvl1pPr algn="ctr">
              <a:defRPr sz="4200">
                <a:latin typeface="+mn-lt"/>
                <a:ea typeface="+mn-ea"/>
                <a:cs typeface="+mn-cs"/>
                <a:sym typeface="Helvetica Light"/>
              </a:defRPr>
            </a:lvl1pPr>
          </a:lstStyle>
          <a:p>
            <a:pPr lvl="0">
              <a:defRPr sz="1800"/>
            </a:pPr>
            <a:r>
              <a:rPr sz="4200"/>
              <a:t>Title Text</a:t>
            </a:r>
          </a:p>
        </p:txBody>
      </p:sp>
      <p:sp>
        <p:nvSpPr>
          <p:cNvPr id="15" name="Shape 15"/>
          <p:cNvSpPr>
            <a:spLocks noGrp="1"/>
          </p:cNvSpPr>
          <p:nvPr>
            <p:ph type="body" idx="1"/>
          </p:nvPr>
        </p:nvSpPr>
        <p:spPr>
          <a:xfrm>
            <a:off x="669726" y="3348633"/>
            <a:ext cx="3750469" cy="2884289"/>
          </a:xfrm>
          <a:prstGeom prst="rect">
            <a:avLst/>
          </a:prstGeom>
        </p:spPr>
        <p:txBody>
          <a:bodyPr/>
          <a:lstStyle>
            <a:lvl1pPr marL="0" indent="0" algn="ctr">
              <a:spcBef>
                <a:spcPts val="0"/>
              </a:spcBef>
              <a:buClrTx/>
              <a:buSzTx/>
              <a:buNone/>
              <a:defRPr sz="2200">
                <a:latin typeface="+mn-lt"/>
                <a:ea typeface="+mn-ea"/>
                <a:cs typeface="+mn-cs"/>
                <a:sym typeface="Helvetica Light"/>
              </a:defRPr>
            </a:lvl1pPr>
            <a:lvl2pPr marL="0" indent="160729" algn="ctr">
              <a:spcBef>
                <a:spcPts val="0"/>
              </a:spcBef>
              <a:buClrTx/>
              <a:buSzTx/>
              <a:buNone/>
              <a:defRPr sz="2200">
                <a:latin typeface="+mn-lt"/>
                <a:ea typeface="+mn-ea"/>
                <a:cs typeface="+mn-cs"/>
                <a:sym typeface="Helvetica Light"/>
              </a:defRPr>
            </a:lvl2pPr>
            <a:lvl3pPr marL="0" indent="321457" algn="ctr">
              <a:spcBef>
                <a:spcPts val="0"/>
              </a:spcBef>
              <a:buClrTx/>
              <a:buSzTx/>
              <a:buNone/>
              <a:defRPr sz="2200">
                <a:latin typeface="+mn-lt"/>
                <a:ea typeface="+mn-ea"/>
                <a:cs typeface="+mn-cs"/>
                <a:sym typeface="Helvetica Light"/>
              </a:defRPr>
            </a:lvl3pPr>
            <a:lvl4pPr marL="0" indent="482186" algn="ctr">
              <a:spcBef>
                <a:spcPts val="0"/>
              </a:spcBef>
              <a:buClrTx/>
              <a:buSzTx/>
              <a:buNone/>
              <a:defRPr sz="2200">
                <a:latin typeface="+mn-lt"/>
                <a:ea typeface="+mn-ea"/>
                <a:cs typeface="+mn-cs"/>
                <a:sym typeface="Helvetica Light"/>
              </a:defRPr>
            </a:lvl4pPr>
            <a:lvl5pPr marL="0" indent="642915" algn="ctr">
              <a:spcBef>
                <a:spcPts val="0"/>
              </a:spcBef>
              <a:buClrTx/>
              <a:buSzTx/>
              <a:buNone/>
              <a:defRPr sz="2200">
                <a:latin typeface="+mn-lt"/>
                <a:ea typeface="+mn-ea"/>
                <a:cs typeface="+mn-cs"/>
                <a:sym typeface="Helvetica Light"/>
              </a:defRPr>
            </a:lvl5pPr>
          </a:lstStyle>
          <a:p>
            <a:pPr lvl="0">
              <a:defRPr sz="1800"/>
            </a:pPr>
            <a:r>
              <a:rPr sz="2200"/>
              <a:t>Body Level One</a:t>
            </a:r>
          </a:p>
          <a:p>
            <a:pPr lvl="1">
              <a:defRPr sz="1800"/>
            </a:pPr>
            <a:r>
              <a:rPr sz="2200"/>
              <a:t>Body Level Two</a:t>
            </a:r>
          </a:p>
          <a:p>
            <a:pPr lvl="2">
              <a:defRPr sz="1800"/>
            </a:pPr>
            <a:r>
              <a:rPr sz="2200"/>
              <a:t>Body Level Three</a:t>
            </a:r>
          </a:p>
          <a:p>
            <a:pPr lvl="3">
              <a:defRPr sz="1800"/>
            </a:pPr>
            <a:r>
              <a:rPr sz="2200"/>
              <a:t>Body Level Four</a:t>
            </a:r>
          </a:p>
          <a:p>
            <a:pPr lvl="4">
              <a:defRPr sz="1800"/>
            </a:pPr>
            <a:r>
              <a:rPr sz="2200"/>
              <a:t>Body Level Five</a:t>
            </a:r>
          </a:p>
        </p:txBody>
      </p:sp>
    </p:spTree>
    <p:extLst>
      <p:ext uri="{BB962C8B-B14F-4D97-AF65-F5344CB8AC3E}">
        <p14:creationId xmlns:p14="http://schemas.microsoft.com/office/powerpoint/2010/main" val="2587205593"/>
      </p:ext>
    </p:extLst>
  </p:cSld>
  <p:clrMapOvr>
    <a:masterClrMapping/>
  </p:clrMapOvr>
  <p:transition xmlns:p14="http://schemas.microsoft.com/office/powerpoint/2010/mai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7" name="Shape 17"/>
          <p:cNvSpPr>
            <a:spLocks noGrp="1"/>
          </p:cNvSpPr>
          <p:nvPr>
            <p:ph type="title"/>
          </p:nvPr>
        </p:nvSpPr>
        <p:spPr>
          <a:xfrm>
            <a:off x="669727" y="312539"/>
            <a:ext cx="7804547" cy="1518047"/>
          </a:xfrm>
          <a:prstGeom prst="rect">
            <a:avLst/>
          </a:prstGeom>
        </p:spPr>
        <p:txBody>
          <a:bodyPr anchor="ctr"/>
          <a:lstStyle>
            <a:lvl1pPr algn="ctr">
              <a:defRPr sz="5600">
                <a:latin typeface="+mn-lt"/>
                <a:ea typeface="+mn-ea"/>
                <a:cs typeface="+mn-cs"/>
                <a:sym typeface="Helvetica Light"/>
              </a:defRPr>
            </a:lvl1pPr>
          </a:lstStyle>
          <a:p>
            <a:pPr lvl="0">
              <a:defRPr sz="1800"/>
            </a:pPr>
            <a:r>
              <a:rPr sz="5600"/>
              <a:t>Title Text</a:t>
            </a:r>
          </a:p>
        </p:txBody>
      </p:sp>
    </p:spTree>
    <p:extLst>
      <p:ext uri="{BB962C8B-B14F-4D97-AF65-F5344CB8AC3E}">
        <p14:creationId xmlns:p14="http://schemas.microsoft.com/office/powerpoint/2010/main" val="3274957406"/>
      </p:ext>
    </p:extLst>
  </p:cSld>
  <p:clrMapOvr>
    <a:masterClrMapping/>
  </p:clrMapOvr>
  <p:transition xmlns:p14="http://schemas.microsoft.com/office/powerpoint/2010/mai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9" name="Shape 19"/>
          <p:cNvSpPr>
            <a:spLocks noGrp="1"/>
          </p:cNvSpPr>
          <p:nvPr>
            <p:ph type="title"/>
          </p:nvPr>
        </p:nvSpPr>
        <p:spPr>
          <a:xfrm>
            <a:off x="669727" y="312539"/>
            <a:ext cx="7804547" cy="1518047"/>
          </a:xfrm>
          <a:prstGeom prst="rect">
            <a:avLst/>
          </a:prstGeom>
        </p:spPr>
        <p:txBody>
          <a:bodyPr anchor="ctr"/>
          <a:lstStyle>
            <a:lvl1pPr algn="ctr">
              <a:defRPr sz="5600">
                <a:latin typeface="+mn-lt"/>
                <a:ea typeface="+mn-ea"/>
                <a:cs typeface="+mn-cs"/>
                <a:sym typeface="Helvetica Light"/>
              </a:defRPr>
            </a:lvl1pPr>
          </a:lstStyle>
          <a:p>
            <a:pPr lvl="0">
              <a:defRPr sz="1800"/>
            </a:pPr>
            <a:r>
              <a:rPr sz="5600"/>
              <a:t>Title Text</a:t>
            </a:r>
          </a:p>
        </p:txBody>
      </p:sp>
      <p:sp>
        <p:nvSpPr>
          <p:cNvPr id="20" name="Shape 20"/>
          <p:cNvSpPr>
            <a:spLocks noGrp="1"/>
          </p:cNvSpPr>
          <p:nvPr>
            <p:ph type="body" idx="1"/>
          </p:nvPr>
        </p:nvSpPr>
        <p:spPr>
          <a:xfrm>
            <a:off x="669727" y="1830586"/>
            <a:ext cx="7804547" cy="4420195"/>
          </a:xfrm>
          <a:prstGeom prst="rect">
            <a:avLst/>
          </a:prstGeom>
        </p:spPr>
        <p:txBody>
          <a:bodyPr anchor="ctr"/>
          <a:lstStyle>
            <a:lvl1pPr marL="312528" indent="-312528">
              <a:buClrTx/>
              <a:buChar char="•"/>
              <a:defRPr sz="2500">
                <a:latin typeface="+mn-lt"/>
                <a:ea typeface="+mn-ea"/>
                <a:cs typeface="+mn-cs"/>
                <a:sym typeface="Helvetica Light"/>
              </a:defRPr>
            </a:lvl1pPr>
            <a:lvl2pPr marL="625056" indent="-312528">
              <a:buClrTx/>
              <a:defRPr sz="2500">
                <a:latin typeface="+mn-lt"/>
                <a:ea typeface="+mn-ea"/>
                <a:cs typeface="+mn-cs"/>
                <a:sym typeface="Helvetica Light"/>
              </a:defRPr>
            </a:lvl2pPr>
            <a:lvl3pPr marL="937584" indent="-312528">
              <a:buClrTx/>
              <a:defRPr sz="2500">
                <a:latin typeface="+mn-lt"/>
                <a:ea typeface="+mn-ea"/>
                <a:cs typeface="+mn-cs"/>
                <a:sym typeface="Helvetica Light"/>
              </a:defRPr>
            </a:lvl3pPr>
            <a:lvl4pPr marL="1250112" indent="-312528">
              <a:buClrTx/>
              <a:defRPr sz="2500">
                <a:latin typeface="+mn-lt"/>
                <a:ea typeface="+mn-ea"/>
                <a:cs typeface="+mn-cs"/>
                <a:sym typeface="Helvetica Light"/>
              </a:defRPr>
            </a:lvl4pPr>
            <a:lvl5pPr marL="1562640" indent="-312528">
              <a:buClrTx/>
              <a:defRPr sz="2500">
                <a:latin typeface="+mn-lt"/>
                <a:ea typeface="+mn-ea"/>
                <a:cs typeface="+mn-cs"/>
                <a:sym typeface="Helvetica Light"/>
              </a:defRPr>
            </a:lvl5pPr>
          </a:lstStyle>
          <a:p>
            <a:pPr lvl="0">
              <a:defRPr sz="1800"/>
            </a:pPr>
            <a:r>
              <a:rPr sz="2500"/>
              <a:t>Body Level One</a:t>
            </a:r>
          </a:p>
          <a:p>
            <a:pPr lvl="1">
              <a:defRPr sz="1800"/>
            </a:pPr>
            <a:r>
              <a:rPr sz="2500"/>
              <a:t>Body Level Two</a:t>
            </a:r>
          </a:p>
          <a:p>
            <a:pPr lvl="2">
              <a:defRPr sz="1800"/>
            </a:pPr>
            <a:r>
              <a:rPr sz="2500"/>
              <a:t>Body Level Three</a:t>
            </a:r>
          </a:p>
          <a:p>
            <a:pPr lvl="3">
              <a:defRPr sz="1800"/>
            </a:pPr>
            <a:r>
              <a:rPr sz="2500"/>
              <a:t>Body Level Four</a:t>
            </a:r>
          </a:p>
          <a:p>
            <a:pPr lvl="4">
              <a:defRPr sz="1800"/>
            </a:pPr>
            <a:r>
              <a:rPr sz="2500"/>
              <a:t>Body Level Five</a:t>
            </a:r>
          </a:p>
        </p:txBody>
      </p:sp>
    </p:spTree>
    <p:extLst>
      <p:ext uri="{BB962C8B-B14F-4D97-AF65-F5344CB8AC3E}">
        <p14:creationId xmlns:p14="http://schemas.microsoft.com/office/powerpoint/2010/main" val="623217206"/>
      </p:ext>
    </p:extLst>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Date Placeholder 4"/>
          <p:cNvSpPr>
            <a:spLocks noGrp="1"/>
          </p:cNvSpPr>
          <p:nvPr>
            <p:ph type="dt" sz="half" idx="10"/>
          </p:nvPr>
        </p:nvSpPr>
        <p:spPr/>
        <p:txBody>
          <a:bodyPr/>
          <a:lstStyle/>
          <a:p>
            <a:fld id="{BF64A987-0344-DC4F-9BA9-8A889F4E2756}" type="datetimeFigureOut">
              <a:rPr lang="en-US" smtClean="0"/>
              <a:t>24/03/2015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48EB8435-8E4A-8940-BCE7-D9275055354A}" type="slidenum">
              <a:rPr lang="de-DE" smtClean="0"/>
              <a:t>‹#›</a:t>
            </a:fld>
            <a:endParaRPr lang="de-DE"/>
          </a:p>
        </p:txBody>
      </p:sp>
    </p:spTree>
    <p:extLst>
      <p:ext uri="{BB962C8B-B14F-4D97-AF65-F5344CB8AC3E}">
        <p14:creationId xmlns:p14="http://schemas.microsoft.com/office/powerpoint/2010/main" val="42135633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22" name="Shape 22"/>
          <p:cNvSpPr>
            <a:spLocks noGrp="1"/>
          </p:cNvSpPr>
          <p:nvPr>
            <p:ph type="title"/>
          </p:nvPr>
        </p:nvSpPr>
        <p:spPr>
          <a:xfrm>
            <a:off x="669727" y="312539"/>
            <a:ext cx="7804547" cy="1518047"/>
          </a:xfrm>
          <a:prstGeom prst="rect">
            <a:avLst/>
          </a:prstGeom>
        </p:spPr>
        <p:txBody>
          <a:bodyPr anchor="ctr"/>
          <a:lstStyle>
            <a:lvl1pPr algn="ctr">
              <a:defRPr sz="5600">
                <a:latin typeface="+mn-lt"/>
                <a:ea typeface="+mn-ea"/>
                <a:cs typeface="+mn-cs"/>
                <a:sym typeface="Helvetica Light"/>
              </a:defRPr>
            </a:lvl1pPr>
          </a:lstStyle>
          <a:p>
            <a:pPr lvl="0">
              <a:defRPr sz="1800"/>
            </a:pPr>
            <a:r>
              <a:rPr sz="5600"/>
              <a:t>Title Text</a:t>
            </a:r>
          </a:p>
        </p:txBody>
      </p:sp>
      <p:sp>
        <p:nvSpPr>
          <p:cNvPr id="23" name="Shape 23"/>
          <p:cNvSpPr>
            <a:spLocks noGrp="1"/>
          </p:cNvSpPr>
          <p:nvPr>
            <p:ph type="body" idx="1"/>
          </p:nvPr>
        </p:nvSpPr>
        <p:spPr>
          <a:xfrm>
            <a:off x="669726" y="1830586"/>
            <a:ext cx="3750469" cy="4420195"/>
          </a:xfrm>
          <a:prstGeom prst="rect">
            <a:avLst/>
          </a:prstGeom>
        </p:spPr>
        <p:txBody>
          <a:bodyPr anchor="ctr"/>
          <a:lstStyle>
            <a:lvl1pPr marL="241093" indent="-241093">
              <a:spcBef>
                <a:spcPts val="2250"/>
              </a:spcBef>
              <a:buClrTx/>
              <a:buChar char="•"/>
              <a:defRPr sz="2000">
                <a:latin typeface="+mn-lt"/>
                <a:ea typeface="+mn-ea"/>
                <a:cs typeface="+mn-cs"/>
                <a:sym typeface="Helvetica Light"/>
              </a:defRPr>
            </a:lvl1pPr>
            <a:lvl2pPr marL="482186" indent="-241093">
              <a:spcBef>
                <a:spcPts val="2250"/>
              </a:spcBef>
              <a:buClrTx/>
              <a:defRPr sz="2000">
                <a:latin typeface="+mn-lt"/>
                <a:ea typeface="+mn-ea"/>
                <a:cs typeface="+mn-cs"/>
                <a:sym typeface="Helvetica Light"/>
              </a:defRPr>
            </a:lvl2pPr>
            <a:lvl3pPr marL="723279" indent="-241093">
              <a:spcBef>
                <a:spcPts val="2250"/>
              </a:spcBef>
              <a:buClrTx/>
              <a:defRPr sz="2000">
                <a:latin typeface="+mn-lt"/>
                <a:ea typeface="+mn-ea"/>
                <a:cs typeface="+mn-cs"/>
                <a:sym typeface="Helvetica Light"/>
              </a:defRPr>
            </a:lvl3pPr>
            <a:lvl4pPr marL="964372" indent="-241093">
              <a:spcBef>
                <a:spcPts val="2250"/>
              </a:spcBef>
              <a:buClrTx/>
              <a:defRPr sz="2000">
                <a:latin typeface="+mn-lt"/>
                <a:ea typeface="+mn-ea"/>
                <a:cs typeface="+mn-cs"/>
                <a:sym typeface="Helvetica Light"/>
              </a:defRPr>
            </a:lvl4pPr>
            <a:lvl5pPr marL="1205465" indent="-241093">
              <a:spcBef>
                <a:spcPts val="2250"/>
              </a:spcBef>
              <a:buClrTx/>
              <a:defRPr sz="2000">
                <a:latin typeface="+mn-lt"/>
                <a:ea typeface="+mn-ea"/>
                <a:cs typeface="+mn-cs"/>
                <a:sym typeface="Helvetica Light"/>
              </a:defRPr>
            </a:lvl5pPr>
          </a:lstStyle>
          <a:p>
            <a:pPr lvl="0">
              <a:defRPr sz="1800"/>
            </a:pPr>
            <a:r>
              <a:rPr sz="2000"/>
              <a:t>Body Level One</a:t>
            </a:r>
          </a:p>
          <a:p>
            <a:pPr lvl="1">
              <a:defRPr sz="1800"/>
            </a:pPr>
            <a:r>
              <a:rPr sz="2000"/>
              <a:t>Body Level Two</a:t>
            </a:r>
          </a:p>
          <a:p>
            <a:pPr lvl="2">
              <a:defRPr sz="1800"/>
            </a:pPr>
            <a:r>
              <a:rPr sz="2000"/>
              <a:t>Body Level Three</a:t>
            </a:r>
          </a:p>
          <a:p>
            <a:pPr lvl="3">
              <a:defRPr sz="1800"/>
            </a:pPr>
            <a:r>
              <a:rPr sz="2000"/>
              <a:t>Body Level Four</a:t>
            </a:r>
          </a:p>
          <a:p>
            <a:pPr lvl="4">
              <a:defRPr sz="1800"/>
            </a:pPr>
            <a:r>
              <a:rPr sz="2000"/>
              <a:t>Body Level Five</a:t>
            </a:r>
          </a:p>
        </p:txBody>
      </p:sp>
    </p:spTree>
    <p:extLst>
      <p:ext uri="{BB962C8B-B14F-4D97-AF65-F5344CB8AC3E}">
        <p14:creationId xmlns:p14="http://schemas.microsoft.com/office/powerpoint/2010/main" val="1980017185"/>
      </p:ext>
    </p:extLst>
  </p:cSld>
  <p:clrMapOvr>
    <a:masterClrMapping/>
  </p:clrMapOvr>
  <p:transition xmlns:p14="http://schemas.microsoft.com/office/powerpoint/2010/mai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25" name="Shape 25"/>
          <p:cNvSpPr>
            <a:spLocks noGrp="1"/>
          </p:cNvSpPr>
          <p:nvPr>
            <p:ph type="body" idx="1"/>
          </p:nvPr>
        </p:nvSpPr>
        <p:spPr>
          <a:xfrm>
            <a:off x="669727" y="892969"/>
            <a:ext cx="7804547" cy="5072063"/>
          </a:xfrm>
          <a:prstGeom prst="rect">
            <a:avLst/>
          </a:prstGeom>
        </p:spPr>
        <p:txBody>
          <a:bodyPr anchor="ctr"/>
          <a:lstStyle>
            <a:lvl1pPr marL="312528" indent="-312528">
              <a:buClrTx/>
              <a:buChar char="•"/>
              <a:defRPr sz="2500">
                <a:latin typeface="+mn-lt"/>
                <a:ea typeface="+mn-ea"/>
                <a:cs typeface="+mn-cs"/>
                <a:sym typeface="Helvetica Light"/>
              </a:defRPr>
            </a:lvl1pPr>
            <a:lvl2pPr marL="625056" indent="-312528">
              <a:buClrTx/>
              <a:defRPr sz="2500">
                <a:latin typeface="+mn-lt"/>
                <a:ea typeface="+mn-ea"/>
                <a:cs typeface="+mn-cs"/>
                <a:sym typeface="Helvetica Light"/>
              </a:defRPr>
            </a:lvl2pPr>
            <a:lvl3pPr marL="937584" indent="-312528">
              <a:buClrTx/>
              <a:defRPr sz="2500">
                <a:latin typeface="+mn-lt"/>
                <a:ea typeface="+mn-ea"/>
                <a:cs typeface="+mn-cs"/>
                <a:sym typeface="Helvetica Light"/>
              </a:defRPr>
            </a:lvl3pPr>
            <a:lvl4pPr marL="1250112" indent="-312528">
              <a:buClrTx/>
              <a:defRPr sz="2500">
                <a:latin typeface="+mn-lt"/>
                <a:ea typeface="+mn-ea"/>
                <a:cs typeface="+mn-cs"/>
                <a:sym typeface="Helvetica Light"/>
              </a:defRPr>
            </a:lvl4pPr>
            <a:lvl5pPr marL="1562640" indent="-312528">
              <a:buClrTx/>
              <a:defRPr sz="2500">
                <a:latin typeface="+mn-lt"/>
                <a:ea typeface="+mn-ea"/>
                <a:cs typeface="+mn-cs"/>
                <a:sym typeface="Helvetica Light"/>
              </a:defRPr>
            </a:lvl5pPr>
          </a:lstStyle>
          <a:p>
            <a:pPr lvl="0">
              <a:defRPr sz="1800"/>
            </a:pPr>
            <a:r>
              <a:rPr sz="2500"/>
              <a:t>Body Level One</a:t>
            </a:r>
          </a:p>
          <a:p>
            <a:pPr lvl="1">
              <a:defRPr sz="1800"/>
            </a:pPr>
            <a:r>
              <a:rPr sz="2500"/>
              <a:t>Body Level Two</a:t>
            </a:r>
          </a:p>
          <a:p>
            <a:pPr lvl="2">
              <a:defRPr sz="1800"/>
            </a:pPr>
            <a:r>
              <a:rPr sz="2500"/>
              <a:t>Body Level Three</a:t>
            </a:r>
          </a:p>
          <a:p>
            <a:pPr lvl="3">
              <a:defRPr sz="1800"/>
            </a:pPr>
            <a:r>
              <a:rPr sz="2500"/>
              <a:t>Body Level Four</a:t>
            </a:r>
          </a:p>
          <a:p>
            <a:pPr lvl="4">
              <a:defRPr sz="1800"/>
            </a:pPr>
            <a:r>
              <a:rPr sz="2500"/>
              <a:t>Body Level Five</a:t>
            </a:r>
          </a:p>
        </p:txBody>
      </p:sp>
    </p:spTree>
    <p:extLst>
      <p:ext uri="{BB962C8B-B14F-4D97-AF65-F5344CB8AC3E}">
        <p14:creationId xmlns:p14="http://schemas.microsoft.com/office/powerpoint/2010/main" val="702654153"/>
      </p:ext>
    </p:extLst>
  </p:cSld>
  <p:clrMapOvr>
    <a:masterClrMapping/>
  </p:clrMapOvr>
  <p:transition xmlns:p14="http://schemas.microsoft.com/office/powerpoint/2010/mai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2317622"/>
      </p:ext>
    </p:extLst>
  </p:cSld>
  <p:clrMapOvr>
    <a:masterClrMapping/>
  </p:clrMapOvr>
  <p:transition xmlns:p14="http://schemas.microsoft.com/office/powerpoint/2010/mai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0663973"/>
      </p:ext>
    </p:extLst>
  </p:cSld>
  <p:clrMapOvr>
    <a:masterClrMapping/>
  </p:clrMapOvr>
  <p:transition xmlns:p14="http://schemas.microsoft.com/office/powerpoint/2010/mai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5493330"/>
      </p:ext>
    </p:extLst>
  </p:cSld>
  <p:clrMapOvr>
    <a:masterClrMapping/>
  </p:clrMapOvr>
  <p:transition xmlns:p14="http://schemas.microsoft.com/office/powerpoint/2010/mai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4073395"/>
      </p:ext>
    </p:extLst>
  </p:cSld>
  <p:clrMapOvr>
    <a:masterClrMapping/>
  </p:clrMapOvr>
  <p:transition xmlns:p14="http://schemas.microsoft.com/office/powerpoint/2010/mai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0817982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1987676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9363040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Date Placeholder 4"/>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482364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7" name="Date Placeholder 6"/>
          <p:cNvSpPr>
            <a:spLocks noGrp="1"/>
          </p:cNvSpPr>
          <p:nvPr>
            <p:ph type="dt" sz="half" idx="10"/>
          </p:nvPr>
        </p:nvSpPr>
        <p:spPr/>
        <p:txBody>
          <a:bodyPr/>
          <a:lstStyle/>
          <a:p>
            <a:fld id="{BF64A987-0344-DC4F-9BA9-8A889F4E2756}" type="datetimeFigureOut">
              <a:rPr lang="en-US" smtClean="0"/>
              <a:t>24/03/2015</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48EB8435-8E4A-8940-BCE7-D9275055354A}" type="slidenum">
              <a:rPr lang="de-DE" smtClean="0"/>
              <a:t>‹#›</a:t>
            </a:fld>
            <a:endParaRPr lang="de-DE"/>
          </a:p>
        </p:txBody>
      </p:sp>
    </p:spTree>
    <p:extLst>
      <p:ext uri="{BB962C8B-B14F-4D97-AF65-F5344CB8AC3E}">
        <p14:creationId xmlns:p14="http://schemas.microsoft.com/office/powerpoint/2010/main" val="10438827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7" name="Date Placeholder 6"/>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de-DE">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01613261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Date Placeholder 2"/>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de-DE">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14829845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de-DE">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4217211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8266169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2351727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43822478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35291121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11936829"/>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5566554"/>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8190531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Date Placeholder 2"/>
          <p:cNvSpPr>
            <a:spLocks noGrp="1"/>
          </p:cNvSpPr>
          <p:nvPr>
            <p:ph type="dt" sz="half" idx="10"/>
          </p:nvPr>
        </p:nvSpPr>
        <p:spPr/>
        <p:txBody>
          <a:bodyPr/>
          <a:lstStyle/>
          <a:p>
            <a:fld id="{BF64A987-0344-DC4F-9BA9-8A889F4E2756}" type="datetimeFigureOut">
              <a:rPr lang="en-US" smtClean="0"/>
              <a:t>24/03/2015</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48EB8435-8E4A-8940-BCE7-D9275055354A}" type="slidenum">
              <a:rPr lang="de-DE" smtClean="0"/>
              <a:t>‹#›</a:t>
            </a:fld>
            <a:endParaRPr lang="de-DE"/>
          </a:p>
        </p:txBody>
      </p:sp>
    </p:spTree>
    <p:extLst>
      <p:ext uri="{BB962C8B-B14F-4D97-AF65-F5344CB8AC3E}">
        <p14:creationId xmlns:p14="http://schemas.microsoft.com/office/powerpoint/2010/main" val="31198329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228600" y="1066800"/>
            <a:ext cx="4229100" cy="544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066800"/>
            <a:ext cx="4229100" cy="544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6030851"/>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0739853"/>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09138254"/>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7401214"/>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9452798"/>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04042258"/>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22384914"/>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76200"/>
            <a:ext cx="2152650" cy="6432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76200"/>
            <a:ext cx="6305550" cy="6432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3726939"/>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de-DE"/>
          </a:p>
        </p:txBody>
      </p:sp>
      <p:sp>
        <p:nvSpPr>
          <p:cNvPr id="4" name="Date Placeholder 3"/>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411501349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8689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64A987-0344-DC4F-9BA9-8A889F4E2756}" type="datetimeFigureOut">
              <a:rPr lang="en-US" smtClean="0"/>
              <a:t>24/03/2015</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48EB8435-8E4A-8940-BCE7-D9275055354A}" type="slidenum">
              <a:rPr lang="de-DE" smtClean="0"/>
              <a:t>‹#›</a:t>
            </a:fld>
            <a:endParaRPr lang="de-DE"/>
          </a:p>
        </p:txBody>
      </p:sp>
    </p:spTree>
    <p:extLst>
      <p:ext uri="{BB962C8B-B14F-4D97-AF65-F5344CB8AC3E}">
        <p14:creationId xmlns:p14="http://schemas.microsoft.com/office/powerpoint/2010/main" val="187910799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69872608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Date Placeholder 4"/>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38934324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7" name="Date Placeholder 6"/>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56913459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Date Placeholder 2"/>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6396023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1645478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9237976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39000631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34612706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63028710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6" name="Shape 6"/>
          <p:cNvSpPr>
            <a:spLocks noGrp="1"/>
          </p:cNvSpPr>
          <p:nvPr>
            <p:ph type="title"/>
          </p:nvPr>
        </p:nvSpPr>
        <p:spPr>
          <a:xfrm>
            <a:off x="892969" y="1151930"/>
            <a:ext cx="7358063" cy="2321719"/>
          </a:xfrm>
          <a:prstGeom prst="rect">
            <a:avLst/>
          </a:prstGeom>
        </p:spPr>
        <p:txBody>
          <a:bodyPr anchor="b"/>
          <a:lstStyle>
            <a:lvl1pPr algn="ctr">
              <a:defRPr sz="5600">
                <a:latin typeface="+mn-lt"/>
                <a:ea typeface="+mn-ea"/>
                <a:cs typeface="+mn-cs"/>
                <a:sym typeface="Helvetica Light"/>
              </a:defRPr>
            </a:lvl1pPr>
          </a:lstStyle>
          <a:p>
            <a:pPr lvl="0">
              <a:defRPr sz="1800"/>
            </a:pPr>
            <a:r>
              <a:rPr sz="5600"/>
              <a:t>Title Text</a:t>
            </a:r>
          </a:p>
        </p:txBody>
      </p:sp>
      <p:sp>
        <p:nvSpPr>
          <p:cNvPr id="7" name="Shape 7"/>
          <p:cNvSpPr>
            <a:spLocks noGrp="1"/>
          </p:cNvSpPr>
          <p:nvPr>
            <p:ph type="body" idx="1"/>
          </p:nvPr>
        </p:nvSpPr>
        <p:spPr>
          <a:xfrm>
            <a:off x="892969" y="3536156"/>
            <a:ext cx="7358063" cy="794742"/>
          </a:xfrm>
          <a:prstGeom prst="rect">
            <a:avLst/>
          </a:prstGeom>
        </p:spPr>
        <p:txBody>
          <a:bodyPr/>
          <a:lstStyle>
            <a:lvl1pPr marL="0" indent="0" algn="ctr">
              <a:spcBef>
                <a:spcPts val="0"/>
              </a:spcBef>
              <a:buClrTx/>
              <a:buSzTx/>
              <a:buNone/>
              <a:defRPr sz="2200">
                <a:latin typeface="+mn-lt"/>
                <a:ea typeface="+mn-ea"/>
                <a:cs typeface="+mn-cs"/>
                <a:sym typeface="Helvetica Light"/>
              </a:defRPr>
            </a:lvl1pPr>
            <a:lvl2pPr marL="0" indent="160729" algn="ctr">
              <a:spcBef>
                <a:spcPts val="0"/>
              </a:spcBef>
              <a:buClrTx/>
              <a:buSzTx/>
              <a:buNone/>
              <a:defRPr sz="2200">
                <a:latin typeface="+mn-lt"/>
                <a:ea typeface="+mn-ea"/>
                <a:cs typeface="+mn-cs"/>
                <a:sym typeface="Helvetica Light"/>
              </a:defRPr>
            </a:lvl2pPr>
            <a:lvl3pPr marL="0" indent="321457" algn="ctr">
              <a:spcBef>
                <a:spcPts val="0"/>
              </a:spcBef>
              <a:buClrTx/>
              <a:buSzTx/>
              <a:buNone/>
              <a:defRPr sz="2200">
                <a:latin typeface="+mn-lt"/>
                <a:ea typeface="+mn-ea"/>
                <a:cs typeface="+mn-cs"/>
                <a:sym typeface="Helvetica Light"/>
              </a:defRPr>
            </a:lvl3pPr>
            <a:lvl4pPr marL="0" indent="482186" algn="ctr">
              <a:spcBef>
                <a:spcPts val="0"/>
              </a:spcBef>
              <a:buClrTx/>
              <a:buSzTx/>
              <a:buNone/>
              <a:defRPr sz="2200">
                <a:latin typeface="+mn-lt"/>
                <a:ea typeface="+mn-ea"/>
                <a:cs typeface="+mn-cs"/>
                <a:sym typeface="Helvetica Light"/>
              </a:defRPr>
            </a:lvl4pPr>
            <a:lvl5pPr marL="0" indent="642915" algn="ctr">
              <a:spcBef>
                <a:spcPts val="0"/>
              </a:spcBef>
              <a:buClrTx/>
              <a:buSzTx/>
              <a:buNone/>
              <a:defRPr sz="2200">
                <a:latin typeface="+mn-lt"/>
                <a:ea typeface="+mn-ea"/>
                <a:cs typeface="+mn-cs"/>
                <a:sym typeface="Helvetica Light"/>
              </a:defRPr>
            </a:lvl5pPr>
          </a:lstStyle>
          <a:p>
            <a:pPr lvl="0">
              <a:defRPr sz="1800"/>
            </a:pPr>
            <a:r>
              <a:rPr sz="2200"/>
              <a:t>Body Level One</a:t>
            </a:r>
          </a:p>
          <a:p>
            <a:pPr lvl="1">
              <a:defRPr sz="1800"/>
            </a:pPr>
            <a:r>
              <a:rPr sz="2200"/>
              <a:t>Body Level Two</a:t>
            </a:r>
          </a:p>
          <a:p>
            <a:pPr lvl="2">
              <a:defRPr sz="1800"/>
            </a:pPr>
            <a:r>
              <a:rPr sz="2200"/>
              <a:t>Body Level Three</a:t>
            </a:r>
          </a:p>
          <a:p>
            <a:pPr lvl="3">
              <a:defRPr sz="1800"/>
            </a:pPr>
            <a:r>
              <a:rPr sz="2200"/>
              <a:t>Body Level Four</a:t>
            </a:r>
          </a:p>
          <a:p>
            <a:pPr lvl="4">
              <a:defRPr sz="1800"/>
            </a:pPr>
            <a:r>
              <a:rPr sz="2200"/>
              <a:t>Body Level Five</a:t>
            </a:r>
          </a:p>
        </p:txBody>
      </p:sp>
    </p:spTree>
    <p:extLst>
      <p:ext uri="{BB962C8B-B14F-4D97-AF65-F5344CB8AC3E}">
        <p14:creationId xmlns:p14="http://schemas.microsoft.com/office/powerpoint/2010/main" val="707146019"/>
      </p:ext>
    </p:extLst>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F64A987-0344-DC4F-9BA9-8A889F4E2756}" type="datetimeFigureOut">
              <a:rPr lang="en-US" smtClean="0"/>
              <a:t>24/03/2015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48EB8435-8E4A-8940-BCE7-D9275055354A}" type="slidenum">
              <a:rPr lang="de-DE" smtClean="0"/>
              <a:t>‹#›</a:t>
            </a:fld>
            <a:endParaRPr lang="de-DE"/>
          </a:p>
        </p:txBody>
      </p:sp>
    </p:spTree>
    <p:extLst>
      <p:ext uri="{BB962C8B-B14F-4D97-AF65-F5344CB8AC3E}">
        <p14:creationId xmlns:p14="http://schemas.microsoft.com/office/powerpoint/2010/main" val="208983290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9" name="Shape 9"/>
          <p:cNvSpPr>
            <a:spLocks noGrp="1"/>
          </p:cNvSpPr>
          <p:nvPr>
            <p:ph type="title"/>
          </p:nvPr>
        </p:nvSpPr>
        <p:spPr>
          <a:xfrm>
            <a:off x="892969" y="4723805"/>
            <a:ext cx="7358063" cy="1000125"/>
          </a:xfrm>
          <a:prstGeom prst="rect">
            <a:avLst/>
          </a:prstGeom>
        </p:spPr>
        <p:txBody>
          <a:bodyPr anchor="b"/>
          <a:lstStyle>
            <a:lvl1pPr algn="ctr">
              <a:defRPr sz="5600">
                <a:latin typeface="+mn-lt"/>
                <a:ea typeface="+mn-ea"/>
                <a:cs typeface="+mn-cs"/>
                <a:sym typeface="Helvetica Light"/>
              </a:defRPr>
            </a:lvl1pPr>
          </a:lstStyle>
          <a:p>
            <a:pPr lvl="0">
              <a:defRPr sz="1800"/>
            </a:pPr>
            <a:r>
              <a:rPr sz="5600"/>
              <a:t>Title Text</a:t>
            </a:r>
          </a:p>
        </p:txBody>
      </p:sp>
      <p:sp>
        <p:nvSpPr>
          <p:cNvPr id="10" name="Shape 10"/>
          <p:cNvSpPr>
            <a:spLocks noGrp="1"/>
          </p:cNvSpPr>
          <p:nvPr>
            <p:ph type="body" idx="1"/>
          </p:nvPr>
        </p:nvSpPr>
        <p:spPr>
          <a:xfrm>
            <a:off x="892969" y="5759649"/>
            <a:ext cx="7358063" cy="794742"/>
          </a:xfrm>
          <a:prstGeom prst="rect">
            <a:avLst/>
          </a:prstGeom>
        </p:spPr>
        <p:txBody>
          <a:bodyPr/>
          <a:lstStyle>
            <a:lvl1pPr marL="0" indent="0" algn="ctr">
              <a:spcBef>
                <a:spcPts val="0"/>
              </a:spcBef>
              <a:buClrTx/>
              <a:buSzTx/>
              <a:buNone/>
              <a:defRPr sz="2200">
                <a:latin typeface="+mn-lt"/>
                <a:ea typeface="+mn-ea"/>
                <a:cs typeface="+mn-cs"/>
                <a:sym typeface="Helvetica Light"/>
              </a:defRPr>
            </a:lvl1pPr>
            <a:lvl2pPr marL="0" indent="160729" algn="ctr">
              <a:spcBef>
                <a:spcPts val="0"/>
              </a:spcBef>
              <a:buClrTx/>
              <a:buSzTx/>
              <a:buNone/>
              <a:defRPr sz="2200">
                <a:latin typeface="+mn-lt"/>
                <a:ea typeface="+mn-ea"/>
                <a:cs typeface="+mn-cs"/>
                <a:sym typeface="Helvetica Light"/>
              </a:defRPr>
            </a:lvl2pPr>
            <a:lvl3pPr marL="0" indent="321457" algn="ctr">
              <a:spcBef>
                <a:spcPts val="0"/>
              </a:spcBef>
              <a:buClrTx/>
              <a:buSzTx/>
              <a:buNone/>
              <a:defRPr sz="2200">
                <a:latin typeface="+mn-lt"/>
                <a:ea typeface="+mn-ea"/>
                <a:cs typeface="+mn-cs"/>
                <a:sym typeface="Helvetica Light"/>
              </a:defRPr>
            </a:lvl3pPr>
            <a:lvl4pPr marL="0" indent="482186" algn="ctr">
              <a:spcBef>
                <a:spcPts val="0"/>
              </a:spcBef>
              <a:buClrTx/>
              <a:buSzTx/>
              <a:buNone/>
              <a:defRPr sz="2200">
                <a:latin typeface="+mn-lt"/>
                <a:ea typeface="+mn-ea"/>
                <a:cs typeface="+mn-cs"/>
                <a:sym typeface="Helvetica Light"/>
              </a:defRPr>
            </a:lvl4pPr>
            <a:lvl5pPr marL="0" indent="642915" algn="ctr">
              <a:spcBef>
                <a:spcPts val="0"/>
              </a:spcBef>
              <a:buClrTx/>
              <a:buSzTx/>
              <a:buNone/>
              <a:defRPr sz="2200">
                <a:latin typeface="+mn-lt"/>
                <a:ea typeface="+mn-ea"/>
                <a:cs typeface="+mn-cs"/>
                <a:sym typeface="Helvetica Light"/>
              </a:defRPr>
            </a:lvl5pPr>
          </a:lstStyle>
          <a:p>
            <a:pPr lvl="0">
              <a:defRPr sz="1800"/>
            </a:pPr>
            <a:r>
              <a:rPr sz="2200"/>
              <a:t>Body Level One</a:t>
            </a:r>
          </a:p>
          <a:p>
            <a:pPr lvl="1">
              <a:defRPr sz="1800"/>
            </a:pPr>
            <a:r>
              <a:rPr sz="2200"/>
              <a:t>Body Level Two</a:t>
            </a:r>
          </a:p>
          <a:p>
            <a:pPr lvl="2">
              <a:defRPr sz="1800"/>
            </a:pPr>
            <a:r>
              <a:rPr sz="2200"/>
              <a:t>Body Level Three</a:t>
            </a:r>
          </a:p>
          <a:p>
            <a:pPr lvl="3">
              <a:defRPr sz="1800"/>
            </a:pPr>
            <a:r>
              <a:rPr sz="2200"/>
              <a:t>Body Level Four</a:t>
            </a:r>
          </a:p>
          <a:p>
            <a:pPr lvl="4">
              <a:defRPr sz="1800"/>
            </a:pPr>
            <a:r>
              <a:rPr sz="2200"/>
              <a:t>Body Level Five</a:t>
            </a:r>
          </a:p>
        </p:txBody>
      </p:sp>
    </p:spTree>
    <p:extLst>
      <p:ext uri="{BB962C8B-B14F-4D97-AF65-F5344CB8AC3E}">
        <p14:creationId xmlns:p14="http://schemas.microsoft.com/office/powerpoint/2010/main" val="60275454"/>
      </p:ext>
    </p:extLst>
  </p:cSld>
  <p:clrMapOvr>
    <a:masterClrMapping/>
  </p:clrMapOvr>
  <p:transition xmlns:p14="http://schemas.microsoft.com/office/powerpoint/2010/mai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2" name="Shape 12"/>
          <p:cNvSpPr>
            <a:spLocks noGrp="1"/>
          </p:cNvSpPr>
          <p:nvPr>
            <p:ph type="title"/>
          </p:nvPr>
        </p:nvSpPr>
        <p:spPr>
          <a:xfrm>
            <a:off x="892969" y="2268141"/>
            <a:ext cx="7358063" cy="2321719"/>
          </a:xfrm>
          <a:prstGeom prst="rect">
            <a:avLst/>
          </a:prstGeom>
        </p:spPr>
        <p:txBody>
          <a:bodyPr anchor="ctr"/>
          <a:lstStyle>
            <a:lvl1pPr algn="ctr">
              <a:defRPr sz="5600">
                <a:latin typeface="+mn-lt"/>
                <a:ea typeface="+mn-ea"/>
                <a:cs typeface="+mn-cs"/>
                <a:sym typeface="Helvetica Light"/>
              </a:defRPr>
            </a:lvl1pPr>
          </a:lstStyle>
          <a:p>
            <a:pPr lvl="0">
              <a:defRPr sz="1800"/>
            </a:pPr>
            <a:r>
              <a:rPr sz="5600"/>
              <a:t>Title Text</a:t>
            </a:r>
          </a:p>
        </p:txBody>
      </p:sp>
    </p:spTree>
    <p:extLst>
      <p:ext uri="{BB962C8B-B14F-4D97-AF65-F5344CB8AC3E}">
        <p14:creationId xmlns:p14="http://schemas.microsoft.com/office/powerpoint/2010/main" val="1557128563"/>
      </p:ext>
    </p:extLst>
  </p:cSld>
  <p:clrMapOvr>
    <a:masterClrMapping/>
  </p:clrMapOvr>
  <p:transition xmlns:p14="http://schemas.microsoft.com/office/powerpoint/2010/mai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14" name="Shape 14"/>
          <p:cNvSpPr>
            <a:spLocks noGrp="1"/>
          </p:cNvSpPr>
          <p:nvPr>
            <p:ph type="title"/>
          </p:nvPr>
        </p:nvSpPr>
        <p:spPr>
          <a:xfrm>
            <a:off x="669726" y="446484"/>
            <a:ext cx="3750469" cy="2803922"/>
          </a:xfrm>
          <a:prstGeom prst="rect">
            <a:avLst/>
          </a:prstGeom>
        </p:spPr>
        <p:txBody>
          <a:bodyPr anchor="b"/>
          <a:lstStyle>
            <a:lvl1pPr algn="ctr">
              <a:defRPr sz="4200">
                <a:latin typeface="+mn-lt"/>
                <a:ea typeface="+mn-ea"/>
                <a:cs typeface="+mn-cs"/>
                <a:sym typeface="Helvetica Light"/>
              </a:defRPr>
            </a:lvl1pPr>
          </a:lstStyle>
          <a:p>
            <a:pPr lvl="0">
              <a:defRPr sz="1800"/>
            </a:pPr>
            <a:r>
              <a:rPr sz="4200"/>
              <a:t>Title Text</a:t>
            </a:r>
          </a:p>
        </p:txBody>
      </p:sp>
      <p:sp>
        <p:nvSpPr>
          <p:cNvPr id="15" name="Shape 15"/>
          <p:cNvSpPr>
            <a:spLocks noGrp="1"/>
          </p:cNvSpPr>
          <p:nvPr>
            <p:ph type="body" idx="1"/>
          </p:nvPr>
        </p:nvSpPr>
        <p:spPr>
          <a:xfrm>
            <a:off x="669726" y="3348633"/>
            <a:ext cx="3750469" cy="2884289"/>
          </a:xfrm>
          <a:prstGeom prst="rect">
            <a:avLst/>
          </a:prstGeom>
        </p:spPr>
        <p:txBody>
          <a:bodyPr/>
          <a:lstStyle>
            <a:lvl1pPr marL="0" indent="0" algn="ctr">
              <a:spcBef>
                <a:spcPts val="0"/>
              </a:spcBef>
              <a:buClrTx/>
              <a:buSzTx/>
              <a:buNone/>
              <a:defRPr sz="2200">
                <a:latin typeface="+mn-lt"/>
                <a:ea typeface="+mn-ea"/>
                <a:cs typeface="+mn-cs"/>
                <a:sym typeface="Helvetica Light"/>
              </a:defRPr>
            </a:lvl1pPr>
            <a:lvl2pPr marL="0" indent="160729" algn="ctr">
              <a:spcBef>
                <a:spcPts val="0"/>
              </a:spcBef>
              <a:buClrTx/>
              <a:buSzTx/>
              <a:buNone/>
              <a:defRPr sz="2200">
                <a:latin typeface="+mn-lt"/>
                <a:ea typeface="+mn-ea"/>
                <a:cs typeface="+mn-cs"/>
                <a:sym typeface="Helvetica Light"/>
              </a:defRPr>
            </a:lvl2pPr>
            <a:lvl3pPr marL="0" indent="321457" algn="ctr">
              <a:spcBef>
                <a:spcPts val="0"/>
              </a:spcBef>
              <a:buClrTx/>
              <a:buSzTx/>
              <a:buNone/>
              <a:defRPr sz="2200">
                <a:latin typeface="+mn-lt"/>
                <a:ea typeface="+mn-ea"/>
                <a:cs typeface="+mn-cs"/>
                <a:sym typeface="Helvetica Light"/>
              </a:defRPr>
            </a:lvl3pPr>
            <a:lvl4pPr marL="0" indent="482186" algn="ctr">
              <a:spcBef>
                <a:spcPts val="0"/>
              </a:spcBef>
              <a:buClrTx/>
              <a:buSzTx/>
              <a:buNone/>
              <a:defRPr sz="2200">
                <a:latin typeface="+mn-lt"/>
                <a:ea typeface="+mn-ea"/>
                <a:cs typeface="+mn-cs"/>
                <a:sym typeface="Helvetica Light"/>
              </a:defRPr>
            </a:lvl4pPr>
            <a:lvl5pPr marL="0" indent="642915" algn="ctr">
              <a:spcBef>
                <a:spcPts val="0"/>
              </a:spcBef>
              <a:buClrTx/>
              <a:buSzTx/>
              <a:buNone/>
              <a:defRPr sz="2200">
                <a:latin typeface="+mn-lt"/>
                <a:ea typeface="+mn-ea"/>
                <a:cs typeface="+mn-cs"/>
                <a:sym typeface="Helvetica Light"/>
              </a:defRPr>
            </a:lvl5pPr>
          </a:lstStyle>
          <a:p>
            <a:pPr lvl="0">
              <a:defRPr sz="1800"/>
            </a:pPr>
            <a:r>
              <a:rPr sz="2200"/>
              <a:t>Body Level One</a:t>
            </a:r>
          </a:p>
          <a:p>
            <a:pPr lvl="1">
              <a:defRPr sz="1800"/>
            </a:pPr>
            <a:r>
              <a:rPr sz="2200"/>
              <a:t>Body Level Two</a:t>
            </a:r>
          </a:p>
          <a:p>
            <a:pPr lvl="2">
              <a:defRPr sz="1800"/>
            </a:pPr>
            <a:r>
              <a:rPr sz="2200"/>
              <a:t>Body Level Three</a:t>
            </a:r>
          </a:p>
          <a:p>
            <a:pPr lvl="3">
              <a:defRPr sz="1800"/>
            </a:pPr>
            <a:r>
              <a:rPr sz="2200"/>
              <a:t>Body Level Four</a:t>
            </a:r>
          </a:p>
          <a:p>
            <a:pPr lvl="4">
              <a:defRPr sz="1800"/>
            </a:pPr>
            <a:r>
              <a:rPr sz="2200"/>
              <a:t>Body Level Five</a:t>
            </a:r>
          </a:p>
        </p:txBody>
      </p:sp>
    </p:spTree>
    <p:extLst>
      <p:ext uri="{BB962C8B-B14F-4D97-AF65-F5344CB8AC3E}">
        <p14:creationId xmlns:p14="http://schemas.microsoft.com/office/powerpoint/2010/main" val="1662407907"/>
      </p:ext>
    </p:extLst>
  </p:cSld>
  <p:clrMapOvr>
    <a:masterClrMapping/>
  </p:clrMapOvr>
  <p:transition xmlns:p14="http://schemas.microsoft.com/office/powerpoint/2010/mai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7" name="Shape 17"/>
          <p:cNvSpPr>
            <a:spLocks noGrp="1"/>
          </p:cNvSpPr>
          <p:nvPr>
            <p:ph type="title"/>
          </p:nvPr>
        </p:nvSpPr>
        <p:spPr>
          <a:xfrm>
            <a:off x="669727" y="312539"/>
            <a:ext cx="7804547" cy="1518047"/>
          </a:xfrm>
          <a:prstGeom prst="rect">
            <a:avLst/>
          </a:prstGeom>
        </p:spPr>
        <p:txBody>
          <a:bodyPr anchor="ctr"/>
          <a:lstStyle>
            <a:lvl1pPr algn="ctr">
              <a:defRPr sz="5600">
                <a:latin typeface="+mn-lt"/>
                <a:ea typeface="+mn-ea"/>
                <a:cs typeface="+mn-cs"/>
                <a:sym typeface="Helvetica Light"/>
              </a:defRPr>
            </a:lvl1pPr>
          </a:lstStyle>
          <a:p>
            <a:pPr lvl="0">
              <a:defRPr sz="1800"/>
            </a:pPr>
            <a:r>
              <a:rPr sz="5600"/>
              <a:t>Title Text</a:t>
            </a:r>
          </a:p>
        </p:txBody>
      </p:sp>
    </p:spTree>
    <p:extLst>
      <p:ext uri="{BB962C8B-B14F-4D97-AF65-F5344CB8AC3E}">
        <p14:creationId xmlns:p14="http://schemas.microsoft.com/office/powerpoint/2010/main" val="168382883"/>
      </p:ext>
    </p:extLst>
  </p:cSld>
  <p:clrMapOvr>
    <a:masterClrMapping/>
  </p:clrMapOvr>
  <p:transition xmlns:p14="http://schemas.microsoft.com/office/powerpoint/2010/main" spd="med"/>
</p:sldLayout>
</file>

<file path=ppt/slideLayouts/slideLayout8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9" name="Shape 19"/>
          <p:cNvSpPr>
            <a:spLocks noGrp="1"/>
          </p:cNvSpPr>
          <p:nvPr>
            <p:ph type="title"/>
          </p:nvPr>
        </p:nvSpPr>
        <p:spPr>
          <a:xfrm>
            <a:off x="669727" y="312539"/>
            <a:ext cx="7804547" cy="1518047"/>
          </a:xfrm>
          <a:prstGeom prst="rect">
            <a:avLst/>
          </a:prstGeom>
        </p:spPr>
        <p:txBody>
          <a:bodyPr anchor="ctr"/>
          <a:lstStyle>
            <a:lvl1pPr algn="ctr">
              <a:defRPr sz="5600">
                <a:latin typeface="+mn-lt"/>
                <a:ea typeface="+mn-ea"/>
                <a:cs typeface="+mn-cs"/>
                <a:sym typeface="Helvetica Light"/>
              </a:defRPr>
            </a:lvl1pPr>
          </a:lstStyle>
          <a:p>
            <a:pPr lvl="0">
              <a:defRPr sz="1800"/>
            </a:pPr>
            <a:r>
              <a:rPr sz="5600"/>
              <a:t>Title Text</a:t>
            </a:r>
          </a:p>
        </p:txBody>
      </p:sp>
      <p:sp>
        <p:nvSpPr>
          <p:cNvPr id="20" name="Shape 20"/>
          <p:cNvSpPr>
            <a:spLocks noGrp="1"/>
          </p:cNvSpPr>
          <p:nvPr>
            <p:ph type="body" idx="1"/>
          </p:nvPr>
        </p:nvSpPr>
        <p:spPr>
          <a:xfrm>
            <a:off x="669727" y="1830586"/>
            <a:ext cx="7804547" cy="4420195"/>
          </a:xfrm>
          <a:prstGeom prst="rect">
            <a:avLst/>
          </a:prstGeom>
        </p:spPr>
        <p:txBody>
          <a:bodyPr anchor="ctr"/>
          <a:lstStyle>
            <a:lvl1pPr marL="312528" indent="-312528">
              <a:buClrTx/>
              <a:buChar char="•"/>
              <a:defRPr sz="2500">
                <a:latin typeface="+mn-lt"/>
                <a:ea typeface="+mn-ea"/>
                <a:cs typeface="+mn-cs"/>
                <a:sym typeface="Helvetica Light"/>
              </a:defRPr>
            </a:lvl1pPr>
            <a:lvl2pPr marL="625056" indent="-312528">
              <a:buClrTx/>
              <a:defRPr sz="2500">
                <a:latin typeface="+mn-lt"/>
                <a:ea typeface="+mn-ea"/>
                <a:cs typeface="+mn-cs"/>
                <a:sym typeface="Helvetica Light"/>
              </a:defRPr>
            </a:lvl2pPr>
            <a:lvl3pPr marL="937584" indent="-312528">
              <a:buClrTx/>
              <a:defRPr sz="2500">
                <a:latin typeface="+mn-lt"/>
                <a:ea typeface="+mn-ea"/>
                <a:cs typeface="+mn-cs"/>
                <a:sym typeface="Helvetica Light"/>
              </a:defRPr>
            </a:lvl3pPr>
            <a:lvl4pPr marL="1250112" indent="-312528">
              <a:buClrTx/>
              <a:defRPr sz="2500">
                <a:latin typeface="+mn-lt"/>
                <a:ea typeface="+mn-ea"/>
                <a:cs typeface="+mn-cs"/>
                <a:sym typeface="Helvetica Light"/>
              </a:defRPr>
            </a:lvl4pPr>
            <a:lvl5pPr marL="1562640" indent="-312528">
              <a:buClrTx/>
              <a:defRPr sz="2500">
                <a:latin typeface="+mn-lt"/>
                <a:ea typeface="+mn-ea"/>
                <a:cs typeface="+mn-cs"/>
                <a:sym typeface="Helvetica Light"/>
              </a:defRPr>
            </a:lvl5pPr>
          </a:lstStyle>
          <a:p>
            <a:pPr lvl="0">
              <a:defRPr sz="1800"/>
            </a:pPr>
            <a:r>
              <a:rPr sz="2500"/>
              <a:t>Body Level One</a:t>
            </a:r>
          </a:p>
          <a:p>
            <a:pPr lvl="1">
              <a:defRPr sz="1800"/>
            </a:pPr>
            <a:r>
              <a:rPr sz="2500"/>
              <a:t>Body Level Two</a:t>
            </a:r>
          </a:p>
          <a:p>
            <a:pPr lvl="2">
              <a:defRPr sz="1800"/>
            </a:pPr>
            <a:r>
              <a:rPr sz="2500"/>
              <a:t>Body Level Three</a:t>
            </a:r>
          </a:p>
          <a:p>
            <a:pPr lvl="3">
              <a:defRPr sz="1800"/>
            </a:pPr>
            <a:r>
              <a:rPr sz="2500"/>
              <a:t>Body Level Four</a:t>
            </a:r>
          </a:p>
          <a:p>
            <a:pPr lvl="4">
              <a:defRPr sz="1800"/>
            </a:pPr>
            <a:r>
              <a:rPr sz="2500"/>
              <a:t>Body Level Five</a:t>
            </a:r>
          </a:p>
        </p:txBody>
      </p:sp>
    </p:spTree>
    <p:extLst>
      <p:ext uri="{BB962C8B-B14F-4D97-AF65-F5344CB8AC3E}">
        <p14:creationId xmlns:p14="http://schemas.microsoft.com/office/powerpoint/2010/main" val="3786256954"/>
      </p:ext>
    </p:extLst>
  </p:cSld>
  <p:clrMapOvr>
    <a:masterClrMapping/>
  </p:clrMapOvr>
  <p:transition xmlns:p14="http://schemas.microsoft.com/office/powerpoint/2010/main" spd="med"/>
</p:sldLayout>
</file>

<file path=ppt/slideLayouts/slideLayout8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22" name="Shape 22"/>
          <p:cNvSpPr>
            <a:spLocks noGrp="1"/>
          </p:cNvSpPr>
          <p:nvPr>
            <p:ph type="title"/>
          </p:nvPr>
        </p:nvSpPr>
        <p:spPr>
          <a:xfrm>
            <a:off x="669727" y="312539"/>
            <a:ext cx="7804547" cy="1518047"/>
          </a:xfrm>
          <a:prstGeom prst="rect">
            <a:avLst/>
          </a:prstGeom>
        </p:spPr>
        <p:txBody>
          <a:bodyPr anchor="ctr"/>
          <a:lstStyle>
            <a:lvl1pPr algn="ctr">
              <a:defRPr sz="5600">
                <a:latin typeface="+mn-lt"/>
                <a:ea typeface="+mn-ea"/>
                <a:cs typeface="+mn-cs"/>
                <a:sym typeface="Helvetica Light"/>
              </a:defRPr>
            </a:lvl1pPr>
          </a:lstStyle>
          <a:p>
            <a:pPr lvl="0">
              <a:defRPr sz="1800"/>
            </a:pPr>
            <a:r>
              <a:rPr sz="5600"/>
              <a:t>Title Text</a:t>
            </a:r>
          </a:p>
        </p:txBody>
      </p:sp>
      <p:sp>
        <p:nvSpPr>
          <p:cNvPr id="23" name="Shape 23"/>
          <p:cNvSpPr>
            <a:spLocks noGrp="1"/>
          </p:cNvSpPr>
          <p:nvPr>
            <p:ph type="body" idx="1"/>
          </p:nvPr>
        </p:nvSpPr>
        <p:spPr>
          <a:xfrm>
            <a:off x="669726" y="1830586"/>
            <a:ext cx="3750469" cy="4420195"/>
          </a:xfrm>
          <a:prstGeom prst="rect">
            <a:avLst/>
          </a:prstGeom>
        </p:spPr>
        <p:txBody>
          <a:bodyPr anchor="ctr"/>
          <a:lstStyle>
            <a:lvl1pPr marL="241093" indent="-241093">
              <a:spcBef>
                <a:spcPts val="2250"/>
              </a:spcBef>
              <a:buClrTx/>
              <a:buChar char="•"/>
              <a:defRPr sz="2000">
                <a:latin typeface="+mn-lt"/>
                <a:ea typeface="+mn-ea"/>
                <a:cs typeface="+mn-cs"/>
                <a:sym typeface="Helvetica Light"/>
              </a:defRPr>
            </a:lvl1pPr>
            <a:lvl2pPr marL="482186" indent="-241093">
              <a:spcBef>
                <a:spcPts val="2250"/>
              </a:spcBef>
              <a:buClrTx/>
              <a:defRPr sz="2000">
                <a:latin typeface="+mn-lt"/>
                <a:ea typeface="+mn-ea"/>
                <a:cs typeface="+mn-cs"/>
                <a:sym typeface="Helvetica Light"/>
              </a:defRPr>
            </a:lvl2pPr>
            <a:lvl3pPr marL="723279" indent="-241093">
              <a:spcBef>
                <a:spcPts val="2250"/>
              </a:spcBef>
              <a:buClrTx/>
              <a:defRPr sz="2000">
                <a:latin typeface="+mn-lt"/>
                <a:ea typeface="+mn-ea"/>
                <a:cs typeface="+mn-cs"/>
                <a:sym typeface="Helvetica Light"/>
              </a:defRPr>
            </a:lvl3pPr>
            <a:lvl4pPr marL="964372" indent="-241093">
              <a:spcBef>
                <a:spcPts val="2250"/>
              </a:spcBef>
              <a:buClrTx/>
              <a:defRPr sz="2000">
                <a:latin typeface="+mn-lt"/>
                <a:ea typeface="+mn-ea"/>
                <a:cs typeface="+mn-cs"/>
                <a:sym typeface="Helvetica Light"/>
              </a:defRPr>
            </a:lvl4pPr>
            <a:lvl5pPr marL="1205465" indent="-241093">
              <a:spcBef>
                <a:spcPts val="2250"/>
              </a:spcBef>
              <a:buClrTx/>
              <a:defRPr sz="2000">
                <a:latin typeface="+mn-lt"/>
                <a:ea typeface="+mn-ea"/>
                <a:cs typeface="+mn-cs"/>
                <a:sym typeface="Helvetica Light"/>
              </a:defRPr>
            </a:lvl5pPr>
          </a:lstStyle>
          <a:p>
            <a:pPr lvl="0">
              <a:defRPr sz="1800"/>
            </a:pPr>
            <a:r>
              <a:rPr sz="2000"/>
              <a:t>Body Level One</a:t>
            </a:r>
          </a:p>
          <a:p>
            <a:pPr lvl="1">
              <a:defRPr sz="1800"/>
            </a:pPr>
            <a:r>
              <a:rPr sz="2000"/>
              <a:t>Body Level Two</a:t>
            </a:r>
          </a:p>
          <a:p>
            <a:pPr lvl="2">
              <a:defRPr sz="1800"/>
            </a:pPr>
            <a:r>
              <a:rPr sz="2000"/>
              <a:t>Body Level Three</a:t>
            </a:r>
          </a:p>
          <a:p>
            <a:pPr lvl="3">
              <a:defRPr sz="1800"/>
            </a:pPr>
            <a:r>
              <a:rPr sz="2000"/>
              <a:t>Body Level Four</a:t>
            </a:r>
          </a:p>
          <a:p>
            <a:pPr lvl="4">
              <a:defRPr sz="1800"/>
            </a:pPr>
            <a:r>
              <a:rPr sz="2000"/>
              <a:t>Body Level Five</a:t>
            </a:r>
          </a:p>
        </p:txBody>
      </p:sp>
    </p:spTree>
    <p:extLst>
      <p:ext uri="{BB962C8B-B14F-4D97-AF65-F5344CB8AC3E}">
        <p14:creationId xmlns:p14="http://schemas.microsoft.com/office/powerpoint/2010/main" val="1621279103"/>
      </p:ext>
    </p:extLst>
  </p:cSld>
  <p:clrMapOvr>
    <a:masterClrMapping/>
  </p:clrMapOvr>
  <p:transition xmlns:p14="http://schemas.microsoft.com/office/powerpoint/2010/main" spd="med"/>
</p:sldLayout>
</file>

<file path=ppt/slideLayouts/slideLayout86.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25" name="Shape 25"/>
          <p:cNvSpPr>
            <a:spLocks noGrp="1"/>
          </p:cNvSpPr>
          <p:nvPr>
            <p:ph type="body" idx="1"/>
          </p:nvPr>
        </p:nvSpPr>
        <p:spPr>
          <a:xfrm>
            <a:off x="669727" y="892969"/>
            <a:ext cx="7804547" cy="5072063"/>
          </a:xfrm>
          <a:prstGeom prst="rect">
            <a:avLst/>
          </a:prstGeom>
        </p:spPr>
        <p:txBody>
          <a:bodyPr anchor="ctr"/>
          <a:lstStyle>
            <a:lvl1pPr marL="312528" indent="-312528">
              <a:buClrTx/>
              <a:buChar char="•"/>
              <a:defRPr sz="2500">
                <a:latin typeface="+mn-lt"/>
                <a:ea typeface="+mn-ea"/>
                <a:cs typeface="+mn-cs"/>
                <a:sym typeface="Helvetica Light"/>
              </a:defRPr>
            </a:lvl1pPr>
            <a:lvl2pPr marL="625056" indent="-312528">
              <a:buClrTx/>
              <a:defRPr sz="2500">
                <a:latin typeface="+mn-lt"/>
                <a:ea typeface="+mn-ea"/>
                <a:cs typeface="+mn-cs"/>
                <a:sym typeface="Helvetica Light"/>
              </a:defRPr>
            </a:lvl2pPr>
            <a:lvl3pPr marL="937584" indent="-312528">
              <a:buClrTx/>
              <a:defRPr sz="2500">
                <a:latin typeface="+mn-lt"/>
                <a:ea typeface="+mn-ea"/>
                <a:cs typeface="+mn-cs"/>
                <a:sym typeface="Helvetica Light"/>
              </a:defRPr>
            </a:lvl3pPr>
            <a:lvl4pPr marL="1250112" indent="-312528">
              <a:buClrTx/>
              <a:defRPr sz="2500">
                <a:latin typeface="+mn-lt"/>
                <a:ea typeface="+mn-ea"/>
                <a:cs typeface="+mn-cs"/>
                <a:sym typeface="Helvetica Light"/>
              </a:defRPr>
            </a:lvl4pPr>
            <a:lvl5pPr marL="1562640" indent="-312528">
              <a:buClrTx/>
              <a:defRPr sz="2500">
                <a:latin typeface="+mn-lt"/>
                <a:ea typeface="+mn-ea"/>
                <a:cs typeface="+mn-cs"/>
                <a:sym typeface="Helvetica Light"/>
              </a:defRPr>
            </a:lvl5pPr>
          </a:lstStyle>
          <a:p>
            <a:pPr lvl="0">
              <a:defRPr sz="1800"/>
            </a:pPr>
            <a:r>
              <a:rPr sz="2500"/>
              <a:t>Body Level One</a:t>
            </a:r>
          </a:p>
          <a:p>
            <a:pPr lvl="1">
              <a:defRPr sz="1800"/>
            </a:pPr>
            <a:r>
              <a:rPr sz="2500"/>
              <a:t>Body Level Two</a:t>
            </a:r>
          </a:p>
          <a:p>
            <a:pPr lvl="2">
              <a:defRPr sz="1800"/>
            </a:pPr>
            <a:r>
              <a:rPr sz="2500"/>
              <a:t>Body Level Three</a:t>
            </a:r>
          </a:p>
          <a:p>
            <a:pPr lvl="3">
              <a:defRPr sz="1800"/>
            </a:pPr>
            <a:r>
              <a:rPr sz="2500"/>
              <a:t>Body Level Four</a:t>
            </a:r>
          </a:p>
          <a:p>
            <a:pPr lvl="4">
              <a:defRPr sz="1800"/>
            </a:pPr>
            <a:r>
              <a:rPr sz="2500"/>
              <a:t>Body Level Five</a:t>
            </a:r>
          </a:p>
        </p:txBody>
      </p:sp>
    </p:spTree>
    <p:extLst>
      <p:ext uri="{BB962C8B-B14F-4D97-AF65-F5344CB8AC3E}">
        <p14:creationId xmlns:p14="http://schemas.microsoft.com/office/powerpoint/2010/main" val="339325139"/>
      </p:ext>
    </p:extLst>
  </p:cSld>
  <p:clrMapOvr>
    <a:masterClrMapping/>
  </p:clrMapOvr>
  <p:transition xmlns:p14="http://schemas.microsoft.com/office/powerpoint/2010/mai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5386839"/>
      </p:ext>
    </p:extLst>
  </p:cSld>
  <p:clrMapOvr>
    <a:masterClrMapping/>
  </p:clrMapOvr>
  <p:transition xmlns:p14="http://schemas.microsoft.com/office/powerpoint/2010/mai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6872580"/>
      </p:ext>
    </p:extLst>
  </p:cSld>
  <p:clrMapOvr>
    <a:masterClrMapping/>
  </p:clrMapOvr>
  <p:transition xmlns:p14="http://schemas.microsoft.com/office/powerpoint/2010/mai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7417373"/>
      </p:ext>
    </p:extLst>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F64A987-0344-DC4F-9BA9-8A889F4E2756}" type="datetimeFigureOut">
              <a:rPr lang="en-US" smtClean="0"/>
              <a:t>24/03/2015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48EB8435-8E4A-8940-BCE7-D9275055354A}" type="slidenum">
              <a:rPr lang="de-DE" smtClean="0"/>
              <a:t>‹#›</a:t>
            </a:fld>
            <a:endParaRPr lang="de-DE"/>
          </a:p>
        </p:txBody>
      </p:sp>
    </p:spTree>
    <p:extLst>
      <p:ext uri="{BB962C8B-B14F-4D97-AF65-F5344CB8AC3E}">
        <p14:creationId xmlns:p14="http://schemas.microsoft.com/office/powerpoint/2010/main" val="107917912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7849585"/>
      </p:ext>
    </p:extLst>
  </p:cSld>
  <p:clrMapOvr>
    <a:masterClrMapping/>
  </p:clrMapOvr>
  <p:transition xmlns:p14="http://schemas.microsoft.com/office/powerpoint/2010/mai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tx">
  <p:cSld name="Standard">
    <p:spTree>
      <p:nvGrpSpPr>
        <p:cNvPr id="1" name=""/>
        <p:cNvGrpSpPr/>
        <p:nvPr/>
      </p:nvGrpSpPr>
      <p:grpSpPr>
        <a:xfrm>
          <a:off x="0" y="0"/>
          <a:ext cx="0" cy="0"/>
          <a:chOff x="0" y="0"/>
          <a:chExt cx="0" cy="0"/>
        </a:xfrm>
      </p:grpSpPr>
      <p:sp>
        <p:nvSpPr>
          <p:cNvPr id="31" name="Shape 31"/>
          <p:cNvSpPr>
            <a:spLocks noGrp="1"/>
          </p:cNvSpPr>
          <p:nvPr>
            <p:ph type="title"/>
          </p:nvPr>
        </p:nvSpPr>
        <p:spPr>
          <a:prstGeom prst="rect">
            <a:avLst/>
          </a:prstGeom>
        </p:spPr>
        <p:txBody>
          <a:bodyPr/>
          <a:lstStyle/>
          <a:p>
            <a:pPr lvl="0">
              <a:defRPr sz="1800"/>
            </a:pPr>
            <a:r>
              <a:rPr sz="3400"/>
              <a:t>Title Text</a:t>
            </a:r>
          </a:p>
        </p:txBody>
      </p:sp>
      <p:sp>
        <p:nvSpPr>
          <p:cNvPr id="32" name="Shape 32"/>
          <p:cNvSpPr>
            <a:spLocks noGrp="1"/>
          </p:cNvSpPr>
          <p:nvPr>
            <p:ph type="body" idx="1"/>
          </p:nvPr>
        </p:nvSpPr>
        <p:spPr>
          <a:prstGeom prst="rect">
            <a:avLst/>
          </a:prstGeom>
        </p:spPr>
        <p:txBody>
          <a:bodyPr/>
          <a:lstStyle>
            <a:lvl2pPr marL="375034" indent="-196446">
              <a:spcBef>
                <a:spcPts val="1125"/>
              </a:spcBef>
              <a:buClrTx/>
              <a:buSzPct val="100000"/>
              <a:buChar char="-"/>
              <a:defRPr sz="1700">
                <a:latin typeface="Helvetica Neue Light"/>
                <a:ea typeface="Helvetica Neue Light"/>
                <a:cs typeface="Helvetica Neue Light"/>
                <a:sym typeface="Helvetica Neue Light"/>
              </a:defRPr>
            </a:lvl2pPr>
            <a:lvl3pPr marL="0" indent="0">
              <a:spcBef>
                <a:spcPts val="633"/>
              </a:spcBef>
              <a:buClrTx/>
              <a:buSzTx/>
              <a:buNone/>
              <a:defRPr sz="1700"/>
            </a:lvl3pPr>
            <a:lvl4pPr marL="0" indent="0">
              <a:spcBef>
                <a:spcPts val="984"/>
              </a:spcBef>
              <a:buClrTx/>
              <a:buSzTx/>
              <a:buNone/>
              <a:defRPr sz="1700" i="1">
                <a:solidFill>
                  <a:srgbClr val="164F86"/>
                </a:solidFill>
                <a:latin typeface="Helvetica Neue"/>
                <a:ea typeface="Helvetica Neue"/>
                <a:cs typeface="Helvetica Neue"/>
                <a:sym typeface="Helvetica Neue"/>
              </a:defRPr>
            </a:lvl4pPr>
            <a:lvl5pPr marL="1562640" indent="-312528">
              <a:buClrTx/>
              <a:defRPr sz="1800"/>
            </a:lvl5pPr>
          </a:lstStyle>
          <a:p>
            <a:pPr lvl="0">
              <a:defRPr sz="1800"/>
            </a:pPr>
            <a:r>
              <a:rPr sz="2100"/>
              <a:t>Body Level One</a:t>
            </a:r>
          </a:p>
          <a:p>
            <a:pPr lvl="1">
              <a:defRPr sz="1800"/>
            </a:pPr>
            <a:r>
              <a:rPr sz="1700"/>
              <a:t>Body Level Two</a:t>
            </a:r>
          </a:p>
          <a:p>
            <a:pPr lvl="2">
              <a:defRPr sz="1800"/>
            </a:pPr>
            <a:r>
              <a:rPr sz="1700"/>
              <a:t>Body Level Three</a:t>
            </a:r>
          </a:p>
          <a:p>
            <a:pPr lvl="3">
              <a:defRPr sz="1800" i="0">
                <a:solidFill>
                  <a:srgbClr val="000000"/>
                </a:solidFill>
              </a:defRPr>
            </a:pPr>
            <a:r>
              <a:rPr sz="1700" i="1">
                <a:solidFill>
                  <a:srgbClr val="164F86"/>
                </a:solidFill>
              </a:rPr>
              <a:t>Body Level Four</a:t>
            </a:r>
          </a:p>
          <a:p>
            <a:pPr lvl="4">
              <a:defRPr sz="1800"/>
            </a:pPr>
            <a:r>
              <a:rPr sz="1800"/>
              <a:t>Body Level Five</a:t>
            </a:r>
          </a:p>
        </p:txBody>
      </p:sp>
      <p:sp>
        <p:nvSpPr>
          <p:cNvPr id="33" name="Shape 33"/>
          <p:cNvSpPr>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a:solidFill>
                <a:srgbClr val="000000"/>
              </a:solidFill>
            </a:endParaRPr>
          </a:p>
        </p:txBody>
      </p:sp>
    </p:spTree>
    <p:extLst>
      <p:ext uri="{BB962C8B-B14F-4D97-AF65-F5344CB8AC3E}">
        <p14:creationId xmlns:p14="http://schemas.microsoft.com/office/powerpoint/2010/main" val="648909876"/>
      </p:ext>
    </p:extLst>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theme" Target="../theme/theme4.xml"/><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6.xml"/><Relationship Id="rId12" Type="http://schemas.openxmlformats.org/officeDocument/2006/relationships/theme" Target="../theme/theme5.xml"/><Relationship Id="rId1" Type="http://schemas.openxmlformats.org/officeDocument/2006/relationships/slideLayout" Target="../slideLayouts/slideLayout46.xml"/><Relationship Id="rId2" Type="http://schemas.openxmlformats.org/officeDocument/2006/relationships/slideLayout" Target="../slideLayouts/slideLayout47.xml"/><Relationship Id="rId3" Type="http://schemas.openxmlformats.org/officeDocument/2006/relationships/slideLayout" Target="../slideLayouts/slideLayout48.xml"/><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7.xml"/><Relationship Id="rId12" Type="http://schemas.openxmlformats.org/officeDocument/2006/relationships/theme" Target="../theme/theme6.xml"/><Relationship Id="rId13" Type="http://schemas.openxmlformats.org/officeDocument/2006/relationships/image" Target="../media/image2.gif"/><Relationship Id="rId14" Type="http://schemas.openxmlformats.org/officeDocument/2006/relationships/image" Target="../media/image3.jpg"/><Relationship Id="rId1" Type="http://schemas.openxmlformats.org/officeDocument/2006/relationships/slideLayout" Target="../slideLayouts/slideLayout57.xml"/><Relationship Id="rId2" Type="http://schemas.openxmlformats.org/officeDocument/2006/relationships/slideLayout" Target="../slideLayouts/slideLayout58.xml"/><Relationship Id="rId3" Type="http://schemas.openxmlformats.org/officeDocument/2006/relationships/slideLayout" Target="../slideLayouts/slideLayout59.xml"/><Relationship Id="rId4" Type="http://schemas.openxmlformats.org/officeDocument/2006/relationships/slideLayout" Target="../slideLayouts/slideLayout60.xml"/><Relationship Id="rId5" Type="http://schemas.openxmlformats.org/officeDocument/2006/relationships/slideLayout" Target="../slideLayouts/slideLayout61.xml"/><Relationship Id="rId6" Type="http://schemas.openxmlformats.org/officeDocument/2006/relationships/slideLayout" Target="../slideLayouts/slideLayout62.xml"/><Relationship Id="rId7" Type="http://schemas.openxmlformats.org/officeDocument/2006/relationships/slideLayout" Target="../slideLayouts/slideLayout63.xml"/><Relationship Id="rId8" Type="http://schemas.openxmlformats.org/officeDocument/2006/relationships/slideLayout" Target="../slideLayouts/slideLayout64.xml"/><Relationship Id="rId9" Type="http://schemas.openxmlformats.org/officeDocument/2006/relationships/slideLayout" Target="../slideLayouts/slideLayout65.xml"/><Relationship Id="rId10"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8.xml"/><Relationship Id="rId12" Type="http://schemas.openxmlformats.org/officeDocument/2006/relationships/theme" Target="../theme/theme7.xml"/><Relationship Id="rId1" Type="http://schemas.openxmlformats.org/officeDocument/2006/relationships/slideLayout" Target="../slideLayouts/slideLayout68.xml"/><Relationship Id="rId2" Type="http://schemas.openxmlformats.org/officeDocument/2006/relationships/slideLayout" Target="../slideLayouts/slideLayout69.xml"/><Relationship Id="rId3" Type="http://schemas.openxmlformats.org/officeDocument/2006/relationships/slideLayout" Target="../slideLayouts/slideLayout70.xml"/><Relationship Id="rId4" Type="http://schemas.openxmlformats.org/officeDocument/2006/relationships/slideLayout" Target="../slideLayouts/slideLayout71.xml"/><Relationship Id="rId5" Type="http://schemas.openxmlformats.org/officeDocument/2006/relationships/slideLayout" Target="../slideLayouts/slideLayout72.xml"/><Relationship Id="rId6" Type="http://schemas.openxmlformats.org/officeDocument/2006/relationships/slideLayout" Target="../slideLayouts/slideLayout73.xml"/><Relationship Id="rId7" Type="http://schemas.openxmlformats.org/officeDocument/2006/relationships/slideLayout" Target="../slideLayouts/slideLayout74.xml"/><Relationship Id="rId8" Type="http://schemas.openxmlformats.org/officeDocument/2006/relationships/slideLayout" Target="../slideLayouts/slideLayout75.xml"/><Relationship Id="rId9" Type="http://schemas.openxmlformats.org/officeDocument/2006/relationships/slideLayout" Target="../slideLayouts/slideLayout76.xml"/><Relationship Id="rId10"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9.xml"/><Relationship Id="rId12" Type="http://schemas.openxmlformats.org/officeDocument/2006/relationships/slideLayout" Target="../slideLayouts/slideLayout90.xml"/><Relationship Id="rId13" Type="http://schemas.openxmlformats.org/officeDocument/2006/relationships/slideLayout" Target="../slideLayouts/slideLayout91.xml"/><Relationship Id="rId14" Type="http://schemas.openxmlformats.org/officeDocument/2006/relationships/theme" Target="../theme/theme8.xml"/><Relationship Id="rId1" Type="http://schemas.openxmlformats.org/officeDocument/2006/relationships/slideLayout" Target="../slideLayouts/slideLayout79.xml"/><Relationship Id="rId2" Type="http://schemas.openxmlformats.org/officeDocument/2006/relationships/slideLayout" Target="../slideLayouts/slideLayout80.xml"/><Relationship Id="rId3" Type="http://schemas.openxmlformats.org/officeDocument/2006/relationships/slideLayout" Target="../slideLayouts/slideLayout81.xml"/><Relationship Id="rId4" Type="http://schemas.openxmlformats.org/officeDocument/2006/relationships/slideLayout" Target="../slideLayouts/slideLayout82.xml"/><Relationship Id="rId5" Type="http://schemas.openxmlformats.org/officeDocument/2006/relationships/slideLayout" Target="../slideLayouts/slideLayout83.xml"/><Relationship Id="rId6" Type="http://schemas.openxmlformats.org/officeDocument/2006/relationships/slideLayout" Target="../slideLayouts/slideLayout84.xml"/><Relationship Id="rId7" Type="http://schemas.openxmlformats.org/officeDocument/2006/relationships/slideLayout" Target="../slideLayouts/slideLayout85.xml"/><Relationship Id="rId8" Type="http://schemas.openxmlformats.org/officeDocument/2006/relationships/slideLayout" Target="../slideLayouts/slideLayout86.xml"/><Relationship Id="rId9" Type="http://schemas.openxmlformats.org/officeDocument/2006/relationships/slideLayout" Target="../slideLayouts/slideLayout87.xml"/><Relationship Id="rId10"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64A987-0344-DC4F-9BA9-8A889F4E2756}" type="datetimeFigureOut">
              <a:rPr lang="en-US" smtClean="0"/>
              <a:t>24/03/2015</a:t>
            </a:fld>
            <a:endParaRPr lang="de-D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EB8435-8E4A-8940-BCE7-D9275055354A}" type="slidenum">
              <a:rPr lang="de-DE" smtClean="0"/>
              <a:t>‹#›</a:t>
            </a:fld>
            <a:endParaRPr lang="de-DE"/>
          </a:p>
        </p:txBody>
      </p:sp>
    </p:spTree>
    <p:extLst>
      <p:ext uri="{BB962C8B-B14F-4D97-AF65-F5344CB8AC3E}">
        <p14:creationId xmlns:p14="http://schemas.microsoft.com/office/powerpoint/2010/main" val="752002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955"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921430127"/>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49E1F6-8C62-C640-92A2-1D3B57BDFA45}"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51FCF7-BE60-0742-9A6C-7C546CEF75BD}"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30064767"/>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Lst>
  <p:hf hdr="0" ft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366117" y="205383"/>
            <a:ext cx="7804547" cy="69627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p>
            <a:pPr lvl="0">
              <a:defRPr sz="1800"/>
            </a:pPr>
            <a:r>
              <a:rPr sz="3400"/>
              <a:t>Title Text</a:t>
            </a:r>
          </a:p>
        </p:txBody>
      </p:sp>
      <p:sp>
        <p:nvSpPr>
          <p:cNvPr id="3" name="Shape 3"/>
          <p:cNvSpPr>
            <a:spLocks noGrp="1"/>
          </p:cNvSpPr>
          <p:nvPr>
            <p:ph type="body" idx="1"/>
          </p:nvPr>
        </p:nvSpPr>
        <p:spPr>
          <a:xfrm>
            <a:off x="366117" y="955023"/>
            <a:ext cx="8411766" cy="5510455"/>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lvl2pPr marL="533400" indent="-279400">
              <a:spcBef>
                <a:spcPts val="1600"/>
              </a:spcBef>
              <a:buClrTx/>
              <a:buSzPct val="100000"/>
              <a:buChar char="-"/>
              <a:defRPr sz="2400">
                <a:latin typeface="Helvetica Neue Light"/>
                <a:ea typeface="Helvetica Neue Light"/>
                <a:cs typeface="Helvetica Neue Light"/>
                <a:sym typeface="Helvetica Neue Light"/>
              </a:defRPr>
            </a:lvl2pPr>
            <a:lvl3pPr marL="0" indent="0">
              <a:spcBef>
                <a:spcPts val="900"/>
              </a:spcBef>
              <a:buClrTx/>
              <a:buSzTx/>
              <a:buNone/>
              <a:defRPr sz="2400"/>
            </a:lvl3pPr>
            <a:lvl4pPr marL="0" indent="0">
              <a:spcBef>
                <a:spcPts val="1400"/>
              </a:spcBef>
              <a:buClrTx/>
              <a:buSzTx/>
              <a:buNone/>
              <a:defRPr sz="2400" i="1">
                <a:solidFill>
                  <a:srgbClr val="164F86"/>
                </a:solidFill>
                <a:latin typeface="Helvetica Neue"/>
                <a:ea typeface="Helvetica Neue"/>
                <a:cs typeface="Helvetica Neue"/>
                <a:sym typeface="Helvetica Neue"/>
              </a:defRPr>
            </a:lvl4pPr>
            <a:lvl5pPr marL="2222500" indent="-444500">
              <a:buClrTx/>
              <a:defRPr sz="2600"/>
            </a:lvl5pPr>
          </a:lstStyle>
          <a:p>
            <a:pPr lvl="0">
              <a:defRPr sz="1800"/>
            </a:pPr>
            <a:r>
              <a:rPr sz="2100"/>
              <a:t>Body Level One</a:t>
            </a:r>
          </a:p>
          <a:p>
            <a:pPr lvl="1">
              <a:defRPr sz="1800"/>
            </a:pPr>
            <a:r>
              <a:rPr sz="1700"/>
              <a:t>Body Level Two</a:t>
            </a:r>
          </a:p>
          <a:p>
            <a:pPr lvl="2">
              <a:defRPr sz="1800"/>
            </a:pPr>
            <a:r>
              <a:rPr sz="1700"/>
              <a:t>Body Level Three</a:t>
            </a:r>
          </a:p>
          <a:p>
            <a:pPr lvl="3">
              <a:defRPr sz="1800" i="0">
                <a:solidFill>
                  <a:srgbClr val="000000"/>
                </a:solidFill>
              </a:defRPr>
            </a:pPr>
            <a:r>
              <a:rPr sz="1700" i="1">
                <a:solidFill>
                  <a:srgbClr val="164F86"/>
                </a:solidFill>
              </a:rPr>
              <a:t>Body Level Four</a:t>
            </a:r>
          </a:p>
          <a:p>
            <a:pPr lvl="4">
              <a:defRPr sz="1800"/>
            </a:pPr>
            <a:r>
              <a:rPr sz="1800"/>
              <a:t>Body Level Five</a:t>
            </a:r>
          </a:p>
        </p:txBody>
      </p:sp>
      <p:sp>
        <p:nvSpPr>
          <p:cNvPr id="4" name="Shape 4"/>
          <p:cNvSpPr>
            <a:spLocks noGrp="1"/>
          </p:cNvSpPr>
          <p:nvPr>
            <p:ph type="sldNum" sz="quarter" idx="2"/>
          </p:nvPr>
        </p:nvSpPr>
        <p:spPr>
          <a:xfrm>
            <a:off x="8782884" y="6546949"/>
            <a:ext cx="156731" cy="153888"/>
          </a:xfrm>
          <a:prstGeom prst="rect">
            <a:avLst/>
          </a:prstGeom>
          <a:ln w="12700">
            <a:miter lim="400000"/>
          </a:ln>
        </p:spPr>
        <p:txBody>
          <a:bodyPr wrap="none" lIns="0" tIns="0" rIns="0" bIns="0">
            <a:spAutoFit/>
          </a:bodyPr>
          <a:lstStyle>
            <a:lvl1pPr>
              <a:defRPr sz="1000">
                <a:latin typeface="Helvetica"/>
                <a:ea typeface="Helvetica"/>
                <a:cs typeface="Helvetica"/>
                <a:sym typeface="Helvetica"/>
              </a:defRPr>
            </a:lvl1pPr>
          </a:lstStyle>
          <a:p>
            <a:pPr algn="ctr" defTabSz="410751"/>
            <a:fld id="{86CB4B4D-7CA3-9044-876B-883B54F8677D}" type="slidenum">
              <a:rPr kern="0">
                <a:solidFill>
                  <a:sysClr val="windowText" lastClr="000000"/>
                </a:solidFill>
              </a:rPr>
              <a:pPr algn="ctr" defTabSz="410751"/>
              <a:t>‹#›</a:t>
            </a:fld>
            <a:endParaRPr kern="0">
              <a:solidFill>
                <a:sysClr val="windowText" lastClr="000000"/>
              </a:solidFill>
            </a:endParaRPr>
          </a:p>
        </p:txBody>
      </p:sp>
    </p:spTree>
    <p:extLst>
      <p:ext uri="{BB962C8B-B14F-4D97-AF65-F5344CB8AC3E}">
        <p14:creationId xmlns:p14="http://schemas.microsoft.com/office/powerpoint/2010/main" val="4251571304"/>
      </p:ext>
    </p:extLst>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Lst>
  <p:transition xmlns:p14="http://schemas.microsoft.com/office/powerpoint/2010/main" spd="med"/>
  <p:txStyles>
    <p:titleStyle>
      <a:lvl1pPr defTabSz="410751">
        <a:defRPr sz="3400">
          <a:latin typeface="Helvetica Neue UltraLight"/>
          <a:ea typeface="Helvetica Neue UltraLight"/>
          <a:cs typeface="Helvetica Neue UltraLight"/>
          <a:sym typeface="Helvetica Neue UltraLight"/>
        </a:defRPr>
      </a:lvl1pPr>
      <a:lvl2pPr indent="160729" defTabSz="410751">
        <a:defRPr sz="3400">
          <a:latin typeface="Helvetica Neue UltraLight"/>
          <a:ea typeface="Helvetica Neue UltraLight"/>
          <a:cs typeface="Helvetica Neue UltraLight"/>
          <a:sym typeface="Helvetica Neue UltraLight"/>
        </a:defRPr>
      </a:lvl2pPr>
      <a:lvl3pPr indent="321457" defTabSz="410751">
        <a:defRPr sz="3400">
          <a:latin typeface="Helvetica Neue UltraLight"/>
          <a:ea typeface="Helvetica Neue UltraLight"/>
          <a:cs typeface="Helvetica Neue UltraLight"/>
          <a:sym typeface="Helvetica Neue UltraLight"/>
        </a:defRPr>
      </a:lvl3pPr>
      <a:lvl4pPr indent="482186" defTabSz="410751">
        <a:defRPr sz="3400">
          <a:latin typeface="Helvetica Neue UltraLight"/>
          <a:ea typeface="Helvetica Neue UltraLight"/>
          <a:cs typeface="Helvetica Neue UltraLight"/>
          <a:sym typeface="Helvetica Neue UltraLight"/>
        </a:defRPr>
      </a:lvl4pPr>
      <a:lvl5pPr indent="642915" defTabSz="410751">
        <a:defRPr sz="3400">
          <a:latin typeface="Helvetica Neue UltraLight"/>
          <a:ea typeface="Helvetica Neue UltraLight"/>
          <a:cs typeface="Helvetica Neue UltraLight"/>
          <a:sym typeface="Helvetica Neue UltraLight"/>
        </a:defRPr>
      </a:lvl5pPr>
      <a:lvl6pPr indent="803643" defTabSz="410751">
        <a:defRPr sz="3400">
          <a:latin typeface="Helvetica Neue UltraLight"/>
          <a:ea typeface="Helvetica Neue UltraLight"/>
          <a:cs typeface="Helvetica Neue UltraLight"/>
          <a:sym typeface="Helvetica Neue UltraLight"/>
        </a:defRPr>
      </a:lvl6pPr>
      <a:lvl7pPr indent="964372" defTabSz="410751">
        <a:defRPr sz="3400">
          <a:latin typeface="Helvetica Neue UltraLight"/>
          <a:ea typeface="Helvetica Neue UltraLight"/>
          <a:cs typeface="Helvetica Neue UltraLight"/>
          <a:sym typeface="Helvetica Neue UltraLight"/>
        </a:defRPr>
      </a:lvl7pPr>
      <a:lvl8pPr indent="1125101" defTabSz="410751">
        <a:defRPr sz="3400">
          <a:latin typeface="Helvetica Neue UltraLight"/>
          <a:ea typeface="Helvetica Neue UltraLight"/>
          <a:cs typeface="Helvetica Neue UltraLight"/>
          <a:sym typeface="Helvetica Neue UltraLight"/>
        </a:defRPr>
      </a:lvl8pPr>
      <a:lvl9pPr indent="1285829" defTabSz="410751">
        <a:defRPr sz="3400">
          <a:latin typeface="Helvetica Neue UltraLight"/>
          <a:ea typeface="Helvetica Neue UltraLight"/>
          <a:cs typeface="Helvetica Neue UltraLight"/>
          <a:sym typeface="Helvetica Neue UltraLight"/>
        </a:defRPr>
      </a:lvl9pPr>
    </p:titleStyle>
    <p:bodyStyle>
      <a:lvl1pPr marL="178587" indent="-178587" defTabSz="410751">
        <a:spcBef>
          <a:spcPts val="2953"/>
        </a:spcBef>
        <a:buClr>
          <a:srgbClr val="53585F"/>
        </a:buClr>
        <a:buSzPct val="75000"/>
        <a:buChar char="‣"/>
        <a:defRPr sz="2100">
          <a:latin typeface="Helvetica Neue Thin"/>
          <a:ea typeface="Helvetica Neue Thin"/>
          <a:cs typeface="Helvetica Neue Thin"/>
          <a:sym typeface="Helvetica Neue Thin"/>
        </a:defRPr>
      </a:lvl1pPr>
      <a:lvl2pPr marL="572967"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2pPr>
      <a:lvl3pPr marL="885495"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3pPr>
      <a:lvl4pPr marL="1198023"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4pPr>
      <a:lvl5pPr marL="1510551"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5pPr>
      <a:lvl6pPr marL="1823079"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6pPr>
      <a:lvl7pPr marL="2135607"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7pPr>
      <a:lvl8pPr marL="2448135"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8pPr>
      <a:lvl9pPr marL="2760663"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9pPr>
    </p:bodyStyle>
    <p:otherStyle>
      <a:lvl1pPr algn="ctr" defTabSz="410751">
        <a:defRPr sz="1000">
          <a:solidFill>
            <a:schemeClr val="tx1"/>
          </a:solidFill>
          <a:latin typeface="+mn-lt"/>
          <a:ea typeface="+mn-ea"/>
          <a:cs typeface="+mn-cs"/>
          <a:sym typeface="Helvetica"/>
        </a:defRPr>
      </a:lvl1pPr>
      <a:lvl2pPr indent="160729" algn="ctr" defTabSz="410751">
        <a:defRPr sz="1000">
          <a:solidFill>
            <a:schemeClr val="tx1"/>
          </a:solidFill>
          <a:latin typeface="+mn-lt"/>
          <a:ea typeface="+mn-ea"/>
          <a:cs typeface="+mn-cs"/>
          <a:sym typeface="Helvetica"/>
        </a:defRPr>
      </a:lvl2pPr>
      <a:lvl3pPr indent="321457" algn="ctr" defTabSz="410751">
        <a:defRPr sz="1000">
          <a:solidFill>
            <a:schemeClr val="tx1"/>
          </a:solidFill>
          <a:latin typeface="+mn-lt"/>
          <a:ea typeface="+mn-ea"/>
          <a:cs typeface="+mn-cs"/>
          <a:sym typeface="Helvetica"/>
        </a:defRPr>
      </a:lvl3pPr>
      <a:lvl4pPr indent="482186" algn="ctr" defTabSz="410751">
        <a:defRPr sz="1000">
          <a:solidFill>
            <a:schemeClr val="tx1"/>
          </a:solidFill>
          <a:latin typeface="+mn-lt"/>
          <a:ea typeface="+mn-ea"/>
          <a:cs typeface="+mn-cs"/>
          <a:sym typeface="Helvetica"/>
        </a:defRPr>
      </a:lvl4pPr>
      <a:lvl5pPr indent="642915" algn="ctr" defTabSz="410751">
        <a:defRPr sz="1000">
          <a:solidFill>
            <a:schemeClr val="tx1"/>
          </a:solidFill>
          <a:latin typeface="+mn-lt"/>
          <a:ea typeface="+mn-ea"/>
          <a:cs typeface="+mn-cs"/>
          <a:sym typeface="Helvetica"/>
        </a:defRPr>
      </a:lvl5pPr>
      <a:lvl6pPr indent="803643" algn="ctr" defTabSz="410751">
        <a:defRPr sz="1000">
          <a:solidFill>
            <a:schemeClr val="tx1"/>
          </a:solidFill>
          <a:latin typeface="+mn-lt"/>
          <a:ea typeface="+mn-ea"/>
          <a:cs typeface="+mn-cs"/>
          <a:sym typeface="Helvetica"/>
        </a:defRPr>
      </a:lvl6pPr>
      <a:lvl7pPr indent="964372" algn="ctr" defTabSz="410751">
        <a:defRPr sz="1000">
          <a:solidFill>
            <a:schemeClr val="tx1"/>
          </a:solidFill>
          <a:latin typeface="+mn-lt"/>
          <a:ea typeface="+mn-ea"/>
          <a:cs typeface="+mn-cs"/>
          <a:sym typeface="Helvetica"/>
        </a:defRPr>
      </a:lvl7pPr>
      <a:lvl8pPr indent="1125101" algn="ctr" defTabSz="410751">
        <a:defRPr sz="1000">
          <a:solidFill>
            <a:schemeClr val="tx1"/>
          </a:solidFill>
          <a:latin typeface="+mn-lt"/>
          <a:ea typeface="+mn-ea"/>
          <a:cs typeface="+mn-cs"/>
          <a:sym typeface="Helvetica"/>
        </a:defRPr>
      </a:lvl8pPr>
      <a:lvl9pPr indent="1285829" algn="ctr" defTabSz="410751">
        <a:defRPr sz="1000">
          <a:solidFill>
            <a:schemeClr val="tx1"/>
          </a:solidFill>
          <a:latin typeface="+mn-lt"/>
          <a:ea typeface="+mn-ea"/>
          <a:cs typeface="+mn-cs"/>
          <a:sym typeface="Helvetica"/>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64A987-0344-DC4F-9BA9-8A889F4E2756}" type="datetimeFigureOut">
              <a:rPr lang="en-US" smtClean="0">
                <a:solidFill>
                  <a:prstClr val="black">
                    <a:tint val="75000"/>
                  </a:prstClr>
                </a:solidFill>
                <a:latin typeface="Calibri"/>
              </a:rPr>
              <a:pPr/>
              <a:t>24/03/2015</a:t>
            </a:fld>
            <a:endParaRPr lang="de-DE">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EB8435-8E4A-8940-BCE7-D9275055354A}"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66786816"/>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ChangeArrowheads="1"/>
          </p:cNvSpPr>
          <p:nvPr/>
        </p:nvSpPr>
        <p:spPr bwMode="auto">
          <a:xfrm>
            <a:off x="76200" y="6565900"/>
            <a:ext cx="1991644" cy="228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defTabSz="914400" eaLnBrk="0" fontAlgn="base" hangingPunct="0">
              <a:spcBef>
                <a:spcPct val="0"/>
              </a:spcBef>
              <a:spcAft>
                <a:spcPct val="0"/>
              </a:spcAft>
            </a:pPr>
            <a:r>
              <a:rPr lang="en-US" altLang="zh-CN" sz="900" b="1" dirty="0" smtClean="0">
                <a:solidFill>
                  <a:srgbClr val="3333CC">
                    <a:lumMod val="50000"/>
                  </a:srgbClr>
                </a:solidFill>
                <a:latin typeface="Arial" charset="0"/>
                <a:ea typeface="Arial"/>
                <a:cs typeface="Arial"/>
              </a:rPr>
              <a:t>Predrag Buncic, October 3, 2013</a:t>
            </a:r>
            <a:endParaRPr lang="en-US" altLang="zh-CN" sz="900" b="1" dirty="0">
              <a:solidFill>
                <a:srgbClr val="3333CC">
                  <a:lumMod val="50000"/>
                </a:srgbClr>
              </a:solidFill>
              <a:latin typeface="Arial" charset="0"/>
              <a:ea typeface="Arial"/>
              <a:cs typeface="Arial"/>
            </a:endParaRPr>
          </a:p>
        </p:txBody>
      </p:sp>
      <p:sp>
        <p:nvSpPr>
          <p:cNvPr id="3076" name="Rectangle 4"/>
          <p:cNvSpPr>
            <a:spLocks noChangeArrowheads="1"/>
          </p:cNvSpPr>
          <p:nvPr/>
        </p:nvSpPr>
        <p:spPr bwMode="auto">
          <a:xfrm>
            <a:off x="6337300" y="6553200"/>
            <a:ext cx="2578100" cy="228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algn="r" defTabSz="914400" eaLnBrk="0" fontAlgn="base" hangingPunct="0">
              <a:spcBef>
                <a:spcPct val="0"/>
              </a:spcBef>
              <a:spcAft>
                <a:spcPct val="0"/>
              </a:spcAft>
            </a:pPr>
            <a:r>
              <a:rPr lang="en-US" altLang="zh-CN" sz="900" b="1" dirty="0" smtClean="0">
                <a:solidFill>
                  <a:srgbClr val="3333CC">
                    <a:lumMod val="50000"/>
                  </a:srgbClr>
                </a:solidFill>
                <a:latin typeface="Arial" charset="0"/>
                <a:ea typeface="Arial"/>
                <a:cs typeface="Arial"/>
              </a:rPr>
              <a:t>ECFA  Workshop Aix-Les-</a:t>
            </a:r>
            <a:r>
              <a:rPr lang="en-US" altLang="zh-CN" sz="900" b="1" dirty="0" err="1" smtClean="0">
                <a:solidFill>
                  <a:srgbClr val="3333CC">
                    <a:lumMod val="50000"/>
                  </a:srgbClr>
                </a:solidFill>
                <a:latin typeface="Arial" charset="0"/>
                <a:ea typeface="Arial"/>
                <a:cs typeface="Arial"/>
              </a:rPr>
              <a:t>Bains</a:t>
            </a:r>
            <a:r>
              <a:rPr lang="en-US" altLang="zh-CN" sz="900" b="1" dirty="0" smtClean="0">
                <a:solidFill>
                  <a:srgbClr val="3333CC">
                    <a:lumMod val="50000"/>
                  </a:srgbClr>
                </a:solidFill>
                <a:latin typeface="Arial" charset="0"/>
                <a:ea typeface="Arial"/>
                <a:cs typeface="Arial"/>
              </a:rPr>
              <a:t> </a:t>
            </a:r>
            <a:r>
              <a:rPr lang="en-US" altLang="zh-CN" sz="900" b="1" dirty="0">
                <a:solidFill>
                  <a:srgbClr val="3333CC">
                    <a:lumMod val="50000"/>
                  </a:srgbClr>
                </a:solidFill>
                <a:latin typeface="Arial" charset="0"/>
                <a:ea typeface="Arial"/>
                <a:cs typeface="Arial"/>
              </a:rPr>
              <a:t>-  </a:t>
            </a:r>
            <a:fld id="{CF0224CA-8626-AF4D-9550-63DDB0F1898C}" type="slidenum">
              <a:rPr lang="en-US" altLang="zh-CN" sz="900" b="1">
                <a:solidFill>
                  <a:srgbClr val="3333CC">
                    <a:lumMod val="50000"/>
                  </a:srgbClr>
                </a:solidFill>
                <a:latin typeface="Arial" charset="0"/>
                <a:ea typeface="Arial"/>
                <a:cs typeface="Arial"/>
              </a:rPr>
              <a:pPr algn="r" defTabSz="914400" eaLnBrk="0" fontAlgn="base" hangingPunct="0">
                <a:spcBef>
                  <a:spcPct val="0"/>
                </a:spcBef>
                <a:spcAft>
                  <a:spcPct val="0"/>
                </a:spcAft>
              </a:pPr>
              <a:t>‹#›</a:t>
            </a:fld>
            <a:endParaRPr lang="en-US" altLang="zh-CN" sz="900" b="1" dirty="0">
              <a:solidFill>
                <a:srgbClr val="3333CC">
                  <a:lumMod val="50000"/>
                </a:srgbClr>
              </a:solidFill>
              <a:latin typeface="Arial" charset="0"/>
              <a:ea typeface="Arial"/>
              <a:cs typeface="Arial"/>
            </a:endParaRPr>
          </a:p>
        </p:txBody>
      </p:sp>
      <p:sp>
        <p:nvSpPr>
          <p:cNvPr id="3077" name="Line 5"/>
          <p:cNvSpPr>
            <a:spLocks noChangeShapeType="1"/>
          </p:cNvSpPr>
          <p:nvPr/>
        </p:nvSpPr>
        <p:spPr bwMode="auto">
          <a:xfrm>
            <a:off x="152400" y="6565900"/>
            <a:ext cx="8686800" cy="0"/>
          </a:xfrm>
          <a:prstGeom prst="line">
            <a:avLst/>
          </a:prstGeom>
          <a:noFill/>
          <a:ln w="12700">
            <a:solidFill>
              <a:srgbClr val="00009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Arial"/>
              <a:cs typeface="Arial"/>
            </a:endParaRPr>
          </a:p>
        </p:txBody>
      </p:sp>
      <p:sp>
        <p:nvSpPr>
          <p:cNvPr id="3078" name="Rectangle 6"/>
          <p:cNvSpPr>
            <a:spLocks noGrp="1" noChangeArrowheads="1"/>
          </p:cNvSpPr>
          <p:nvPr>
            <p:ph type="body" idx="1"/>
          </p:nvPr>
        </p:nvSpPr>
        <p:spPr bwMode="auto">
          <a:xfrm>
            <a:off x="228600" y="1828800"/>
            <a:ext cx="8610600" cy="475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488" tIns="44450" rIns="90488" bIns="44450" numCol="1" anchor="t" anchorCtr="0" compatLnSpc="1">
            <a:prstTxWarp prst="textNoShape">
              <a:avLst/>
            </a:prstTxWarp>
          </a:bodyPr>
          <a:lstStyle/>
          <a:p>
            <a:pPr lvl="0"/>
            <a:r>
              <a:rPr lang="en-US" altLang="zh-CN" noProof="0" dirty="0"/>
              <a:t>Click to edit Master text styles</a:t>
            </a:r>
          </a:p>
          <a:p>
            <a:pPr lvl="1"/>
            <a:r>
              <a:rPr lang="en-US" altLang="zh-CN" noProof="0" dirty="0"/>
              <a:t>Second level</a:t>
            </a:r>
          </a:p>
          <a:p>
            <a:pPr lvl="2"/>
            <a:r>
              <a:rPr lang="en-US" altLang="zh-CN" noProof="0" dirty="0"/>
              <a:t>Third level</a:t>
            </a:r>
          </a:p>
          <a:p>
            <a:pPr lvl="3"/>
            <a:r>
              <a:rPr lang="en-US" altLang="zh-CN" noProof="0" dirty="0"/>
              <a:t>Fourth level</a:t>
            </a:r>
          </a:p>
          <a:p>
            <a:pPr lvl="4"/>
            <a:r>
              <a:rPr lang="en-US" altLang="zh-CN" noProof="0" dirty="0" smtClean="0"/>
              <a:t>Fifth level</a:t>
            </a:r>
            <a:endParaRPr lang="en-US" altLang="zh-CN" noProof="0" dirty="0"/>
          </a:p>
        </p:txBody>
      </p:sp>
      <p:sp>
        <p:nvSpPr>
          <p:cNvPr id="3079" name="Rectangle 7"/>
          <p:cNvSpPr>
            <a:spLocks noGrp="1" noChangeArrowheads="1"/>
          </p:cNvSpPr>
          <p:nvPr>
            <p:ph type="title"/>
          </p:nvPr>
        </p:nvSpPr>
        <p:spPr bwMode="auto">
          <a:xfrm>
            <a:off x="1447800" y="31392"/>
            <a:ext cx="7315200" cy="914400"/>
          </a:xfrm>
          <a:prstGeom prst="rect">
            <a:avLst/>
          </a:prstGeom>
          <a:noFill/>
          <a:ln>
            <a:noFill/>
          </a:ln>
          <a:effectLst>
            <a:outerShdw dist="53882"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ctr" anchorCtr="0" compatLnSpc="1">
            <a:prstTxWarp prst="textNoShape">
              <a:avLst/>
            </a:prstTxWarp>
          </a:bodyPr>
          <a:lstStyle/>
          <a:p>
            <a:pPr lvl="0"/>
            <a:r>
              <a:rPr lang="en-US" altLang="zh-CN" noProof="0" dirty="0"/>
              <a:t>Click to edit Master title style</a:t>
            </a:r>
          </a:p>
        </p:txBody>
      </p:sp>
      <p:sp>
        <p:nvSpPr>
          <p:cNvPr id="3080" name="Rectangle 8"/>
          <p:cNvSpPr>
            <a:spLocks noChangeArrowheads="1"/>
          </p:cNvSpPr>
          <p:nvPr/>
        </p:nvSpPr>
        <p:spPr bwMode="auto">
          <a:xfrm>
            <a:off x="576263" y="6418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defTabSz="914400" eaLnBrk="0" fontAlgn="base" hangingPunct="0">
              <a:spcBef>
                <a:spcPct val="0"/>
              </a:spcBef>
              <a:spcAft>
                <a:spcPct val="0"/>
              </a:spcAft>
            </a:pPr>
            <a:endParaRPr lang="en-US" altLang="zh-CN" b="1">
              <a:solidFill>
                <a:srgbClr val="000000"/>
              </a:solidFill>
              <a:latin typeface="Arial" charset="0"/>
              <a:ea typeface="Arial"/>
              <a:cs typeface="Arial"/>
            </a:endParaRPr>
          </a:p>
        </p:txBody>
      </p:sp>
      <p:pic>
        <p:nvPicPr>
          <p:cNvPr id="4" name="Picture 3" descr="BackTop.gif"/>
          <p:cNvPicPr>
            <a:picLocks noChangeAspect="1"/>
          </p:cNvPicPr>
          <p:nvPr userDrawn="1"/>
        </p:nvPicPr>
        <p:blipFill>
          <a:blip r:embed="rId13">
            <a:alphaModFix amt="28000"/>
            <a:extLst>
              <a:ext uri="{28A0092B-C50C-407E-A947-70E740481C1C}">
                <a14:useLocalDpi xmlns:a14="http://schemas.microsoft.com/office/drawing/2010/main" val="0"/>
              </a:ext>
            </a:extLst>
          </a:blip>
          <a:stretch>
            <a:fillRect/>
          </a:stretch>
        </p:blipFill>
        <p:spPr>
          <a:xfrm>
            <a:off x="-16890" y="-30229"/>
            <a:ext cx="9160890" cy="942033"/>
          </a:xfrm>
          <a:prstGeom prst="rect">
            <a:avLst/>
          </a:prstGeom>
        </p:spPr>
      </p:pic>
      <p:pic>
        <p:nvPicPr>
          <p:cNvPr id="6" name="Picture 5" descr="cern.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304800" y="119697"/>
            <a:ext cx="838200" cy="819865"/>
          </a:xfrm>
          <a:prstGeom prst="rect">
            <a:avLst/>
          </a:prstGeom>
        </p:spPr>
      </p:pic>
    </p:spTree>
    <p:extLst>
      <p:ext uri="{BB962C8B-B14F-4D97-AF65-F5344CB8AC3E}">
        <p14:creationId xmlns:p14="http://schemas.microsoft.com/office/powerpoint/2010/main" val="1998327849"/>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transition xmlns:p14="http://schemas.microsoft.com/office/powerpoint/2010/main"/>
  <p:hf hdr="0"/>
  <p:txStyles>
    <p:titleStyle>
      <a:lvl1pPr algn="ctr" rtl="0" eaLnBrk="0" fontAlgn="base" hangingPunct="0">
        <a:lnSpc>
          <a:spcPct val="90000"/>
        </a:lnSpc>
        <a:spcBef>
          <a:spcPct val="0"/>
        </a:spcBef>
        <a:spcAft>
          <a:spcPct val="0"/>
        </a:spcAft>
        <a:defRPr sz="3600" b="1">
          <a:solidFill>
            <a:schemeClr val="accent2">
              <a:lumMod val="50000"/>
            </a:schemeClr>
          </a:solidFill>
          <a:effectLst>
            <a:outerShdw blurRad="38100" dist="38100" dir="2700000" algn="tl">
              <a:srgbClr val="DDDDDD"/>
            </a:outerShdw>
          </a:effectLst>
          <a:latin typeface="+mj-lt"/>
          <a:ea typeface="Arial"/>
          <a:cs typeface="+mj-cs"/>
        </a:defRPr>
      </a:lvl1pPr>
      <a:lvl2pPr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2pPr>
      <a:lvl3pPr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3pPr>
      <a:lvl4pPr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4pPr>
      <a:lvl5pPr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5pPr>
      <a:lvl6pPr marL="457200"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6pPr>
      <a:lvl7pPr marL="914400"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7pPr>
      <a:lvl8pPr marL="1371600"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8pPr>
      <a:lvl9pPr marL="1828800" algn="ctr" rtl="0" eaLnBrk="0" fontAlgn="base" hangingPunct="0">
        <a:lnSpc>
          <a:spcPct val="90000"/>
        </a:lnSpc>
        <a:spcBef>
          <a:spcPct val="0"/>
        </a:spcBef>
        <a:spcAft>
          <a:spcPct val="0"/>
        </a:spcAft>
        <a:defRPr sz="3600" b="1">
          <a:solidFill>
            <a:srgbClr val="081D58"/>
          </a:solidFill>
          <a:effectLst>
            <a:outerShdw blurRad="38100" dist="38100" dir="2700000" algn="tl">
              <a:srgbClr val="DDDDDD"/>
            </a:outerShdw>
          </a:effectLst>
          <a:latin typeface="Arial" charset="0"/>
          <a:ea typeface="ＭＳ Ｐゴシック" charset="0"/>
        </a:defRPr>
      </a:lvl9pPr>
    </p:titleStyle>
    <p:bodyStyle>
      <a:lvl1pPr marL="285750" indent="-285750" algn="l" rtl="0" eaLnBrk="0" fontAlgn="base" hangingPunct="0">
        <a:lnSpc>
          <a:spcPct val="90000"/>
        </a:lnSpc>
        <a:spcBef>
          <a:spcPct val="30000"/>
        </a:spcBef>
        <a:spcAft>
          <a:spcPct val="0"/>
        </a:spcAft>
        <a:defRPr sz="2800" b="1">
          <a:solidFill>
            <a:schemeClr val="accent2">
              <a:lumMod val="50000"/>
            </a:schemeClr>
          </a:solidFill>
          <a:latin typeface="+mn-lt"/>
          <a:ea typeface="Arial"/>
          <a:cs typeface="+mn-cs"/>
        </a:defRPr>
      </a:lvl1pPr>
      <a:lvl2pPr marL="628650" indent="-228600" algn="l" rtl="0" eaLnBrk="0" fontAlgn="base" hangingPunct="0">
        <a:lnSpc>
          <a:spcPct val="90000"/>
        </a:lnSpc>
        <a:spcBef>
          <a:spcPct val="30000"/>
        </a:spcBef>
        <a:spcAft>
          <a:spcPct val="0"/>
        </a:spcAft>
        <a:buSzPct val="100000"/>
        <a:buChar char="•"/>
        <a:defRPr sz="2400" b="1">
          <a:solidFill>
            <a:schemeClr val="accent2">
              <a:lumMod val="50000"/>
            </a:schemeClr>
          </a:solidFill>
          <a:latin typeface="+mn-lt"/>
          <a:ea typeface="Arial"/>
        </a:defRPr>
      </a:lvl2pPr>
      <a:lvl3pPr marL="971550" indent="-228600" algn="l" rtl="0" eaLnBrk="0" fontAlgn="base" hangingPunct="0">
        <a:lnSpc>
          <a:spcPct val="90000"/>
        </a:lnSpc>
        <a:spcBef>
          <a:spcPct val="30000"/>
        </a:spcBef>
        <a:spcAft>
          <a:spcPct val="0"/>
        </a:spcAft>
        <a:buSzPct val="100000"/>
        <a:buChar char="•"/>
        <a:defRPr sz="2400">
          <a:solidFill>
            <a:schemeClr val="accent2">
              <a:lumMod val="50000"/>
            </a:schemeClr>
          </a:solidFill>
          <a:latin typeface="+mn-lt"/>
          <a:ea typeface="Arial"/>
        </a:defRPr>
      </a:lvl3pPr>
      <a:lvl4pPr marL="1257300" indent="-171450" algn="l" rtl="0" eaLnBrk="0" fontAlgn="base" hangingPunct="0">
        <a:lnSpc>
          <a:spcPct val="90000"/>
        </a:lnSpc>
        <a:spcBef>
          <a:spcPct val="30000"/>
        </a:spcBef>
        <a:spcAft>
          <a:spcPct val="0"/>
        </a:spcAft>
        <a:buSzPct val="100000"/>
        <a:buChar char="•"/>
        <a:defRPr sz="2000" b="1">
          <a:solidFill>
            <a:schemeClr val="accent2">
              <a:lumMod val="50000"/>
            </a:schemeClr>
          </a:solidFill>
          <a:latin typeface="+mn-lt"/>
          <a:ea typeface="Arial"/>
        </a:defRPr>
      </a:lvl4pPr>
      <a:lvl5pPr marL="1543050" indent="-171450" algn="l" rtl="0" eaLnBrk="0" fontAlgn="base" hangingPunct="0">
        <a:lnSpc>
          <a:spcPct val="90000"/>
        </a:lnSpc>
        <a:spcBef>
          <a:spcPct val="30000"/>
        </a:spcBef>
        <a:spcAft>
          <a:spcPct val="0"/>
        </a:spcAft>
        <a:buSzPct val="100000"/>
        <a:buChar char="•"/>
        <a:defRPr sz="2000">
          <a:solidFill>
            <a:schemeClr val="accent2">
              <a:lumMod val="50000"/>
            </a:schemeClr>
          </a:solidFill>
          <a:latin typeface="+mn-lt"/>
          <a:ea typeface="Arial"/>
        </a:defRPr>
      </a:lvl5pPr>
      <a:lvl6pPr marL="2000250" indent="-171450" algn="l" rtl="0" eaLnBrk="0" fontAlgn="base" hangingPunct="0">
        <a:lnSpc>
          <a:spcPct val="90000"/>
        </a:lnSpc>
        <a:spcBef>
          <a:spcPct val="30000"/>
        </a:spcBef>
        <a:spcAft>
          <a:spcPct val="0"/>
        </a:spcAft>
        <a:buSzPct val="100000"/>
        <a:buChar char="•"/>
        <a:defRPr sz="2000">
          <a:solidFill>
            <a:schemeClr val="tx2"/>
          </a:solidFill>
          <a:latin typeface="+mn-lt"/>
          <a:ea typeface="+mn-ea"/>
        </a:defRPr>
      </a:lvl6pPr>
      <a:lvl7pPr marL="2457450" indent="-171450" algn="l" rtl="0" eaLnBrk="0" fontAlgn="base" hangingPunct="0">
        <a:lnSpc>
          <a:spcPct val="90000"/>
        </a:lnSpc>
        <a:spcBef>
          <a:spcPct val="30000"/>
        </a:spcBef>
        <a:spcAft>
          <a:spcPct val="0"/>
        </a:spcAft>
        <a:buSzPct val="100000"/>
        <a:buChar char="•"/>
        <a:defRPr sz="2000">
          <a:solidFill>
            <a:schemeClr val="tx2"/>
          </a:solidFill>
          <a:latin typeface="+mn-lt"/>
          <a:ea typeface="+mn-ea"/>
        </a:defRPr>
      </a:lvl7pPr>
      <a:lvl8pPr marL="2914650" indent="-171450" algn="l" rtl="0" eaLnBrk="0" fontAlgn="base" hangingPunct="0">
        <a:lnSpc>
          <a:spcPct val="90000"/>
        </a:lnSpc>
        <a:spcBef>
          <a:spcPct val="30000"/>
        </a:spcBef>
        <a:spcAft>
          <a:spcPct val="0"/>
        </a:spcAft>
        <a:buSzPct val="100000"/>
        <a:buChar char="•"/>
        <a:defRPr sz="2000">
          <a:solidFill>
            <a:schemeClr val="tx2"/>
          </a:solidFill>
          <a:latin typeface="+mn-lt"/>
          <a:ea typeface="+mn-ea"/>
        </a:defRPr>
      </a:lvl8pPr>
      <a:lvl9pPr marL="3371850" indent="-171450" algn="l" rtl="0" eaLnBrk="0" fontAlgn="base" hangingPunct="0">
        <a:lnSpc>
          <a:spcPct val="90000"/>
        </a:lnSpc>
        <a:spcBef>
          <a:spcPct val="30000"/>
        </a:spcBef>
        <a:spcAft>
          <a:spcPct val="0"/>
        </a:spcAft>
        <a:buSzPct val="100000"/>
        <a:buChar char="•"/>
        <a:defRPr sz="2000">
          <a:solidFill>
            <a:schemeClr val="tx2"/>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1230A7-140A-0848-9247-E2B70D91AD70}"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690523330"/>
      </p:ext>
    </p:extLst>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 id="2147483939" r:id="rId10"/>
    <p:sldLayoutId id="2147483940" r:id="rId11"/>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366117" y="205383"/>
            <a:ext cx="7804547" cy="696272"/>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p>
            <a:pPr lvl="0">
              <a:defRPr sz="1800"/>
            </a:pPr>
            <a:r>
              <a:rPr sz="3400"/>
              <a:t>Title Text</a:t>
            </a:r>
          </a:p>
        </p:txBody>
      </p:sp>
      <p:sp>
        <p:nvSpPr>
          <p:cNvPr id="3" name="Shape 3"/>
          <p:cNvSpPr>
            <a:spLocks noGrp="1"/>
          </p:cNvSpPr>
          <p:nvPr>
            <p:ph type="body" idx="1"/>
          </p:nvPr>
        </p:nvSpPr>
        <p:spPr>
          <a:xfrm>
            <a:off x="366117" y="955023"/>
            <a:ext cx="8411766" cy="5510455"/>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lvl2pPr marL="533400" indent="-279400">
              <a:spcBef>
                <a:spcPts val="1600"/>
              </a:spcBef>
              <a:buClrTx/>
              <a:buSzPct val="100000"/>
              <a:buChar char="-"/>
              <a:defRPr sz="2400">
                <a:latin typeface="Helvetica Neue Light"/>
                <a:ea typeface="Helvetica Neue Light"/>
                <a:cs typeface="Helvetica Neue Light"/>
                <a:sym typeface="Helvetica Neue Light"/>
              </a:defRPr>
            </a:lvl2pPr>
            <a:lvl3pPr marL="0" indent="0">
              <a:spcBef>
                <a:spcPts val="900"/>
              </a:spcBef>
              <a:buClrTx/>
              <a:buSzTx/>
              <a:buNone/>
              <a:defRPr sz="2400"/>
            </a:lvl3pPr>
            <a:lvl4pPr marL="0" indent="0">
              <a:spcBef>
                <a:spcPts val="1400"/>
              </a:spcBef>
              <a:buClrTx/>
              <a:buSzTx/>
              <a:buNone/>
              <a:defRPr sz="2400" i="1">
                <a:solidFill>
                  <a:srgbClr val="164F86"/>
                </a:solidFill>
                <a:latin typeface="Helvetica Neue"/>
                <a:ea typeface="Helvetica Neue"/>
                <a:cs typeface="Helvetica Neue"/>
                <a:sym typeface="Helvetica Neue"/>
              </a:defRPr>
            </a:lvl4pPr>
            <a:lvl5pPr marL="2222500" indent="-444500">
              <a:buClrTx/>
              <a:defRPr sz="2600"/>
            </a:lvl5pPr>
          </a:lstStyle>
          <a:p>
            <a:pPr lvl="0">
              <a:defRPr sz="1800"/>
            </a:pPr>
            <a:r>
              <a:rPr sz="2100"/>
              <a:t>Body Level One</a:t>
            </a:r>
          </a:p>
          <a:p>
            <a:pPr lvl="1">
              <a:defRPr sz="1800"/>
            </a:pPr>
            <a:r>
              <a:rPr sz="1700"/>
              <a:t>Body Level Two</a:t>
            </a:r>
          </a:p>
          <a:p>
            <a:pPr lvl="2">
              <a:defRPr sz="1800"/>
            </a:pPr>
            <a:r>
              <a:rPr sz="1700"/>
              <a:t>Body Level Three</a:t>
            </a:r>
          </a:p>
          <a:p>
            <a:pPr lvl="3">
              <a:defRPr sz="1800" i="0">
                <a:solidFill>
                  <a:srgbClr val="000000"/>
                </a:solidFill>
              </a:defRPr>
            </a:pPr>
            <a:r>
              <a:rPr sz="1700" i="1">
                <a:solidFill>
                  <a:srgbClr val="164F86"/>
                </a:solidFill>
              </a:rPr>
              <a:t>Body Level Four</a:t>
            </a:r>
          </a:p>
          <a:p>
            <a:pPr lvl="4">
              <a:defRPr sz="1800"/>
            </a:pPr>
            <a:r>
              <a:rPr sz="1800"/>
              <a:t>Body Level Five</a:t>
            </a:r>
          </a:p>
        </p:txBody>
      </p:sp>
      <p:sp>
        <p:nvSpPr>
          <p:cNvPr id="4" name="Shape 4"/>
          <p:cNvSpPr>
            <a:spLocks noGrp="1"/>
          </p:cNvSpPr>
          <p:nvPr>
            <p:ph type="sldNum" sz="quarter" idx="2"/>
          </p:nvPr>
        </p:nvSpPr>
        <p:spPr>
          <a:xfrm>
            <a:off x="8782884" y="6546949"/>
            <a:ext cx="156731" cy="153888"/>
          </a:xfrm>
          <a:prstGeom prst="rect">
            <a:avLst/>
          </a:prstGeom>
          <a:ln w="12700">
            <a:miter lim="400000"/>
          </a:ln>
        </p:spPr>
        <p:txBody>
          <a:bodyPr wrap="none" lIns="0" tIns="0" rIns="0" bIns="0">
            <a:spAutoFit/>
          </a:bodyPr>
          <a:lstStyle>
            <a:lvl1pPr>
              <a:defRPr sz="1000">
                <a:latin typeface="Helvetica"/>
                <a:ea typeface="Helvetica"/>
                <a:cs typeface="Helvetica"/>
                <a:sym typeface="Helvetica"/>
              </a:defRPr>
            </a:lvl1pPr>
          </a:lstStyle>
          <a:p>
            <a:pPr algn="ctr" defTabSz="410751"/>
            <a:fld id="{86CB4B4D-7CA3-9044-876B-883B54F8677D}" type="slidenum">
              <a:rPr kern="0">
                <a:solidFill>
                  <a:sysClr val="windowText" lastClr="000000"/>
                </a:solidFill>
              </a:rPr>
              <a:pPr algn="ctr" defTabSz="410751"/>
              <a:t>‹#›</a:t>
            </a:fld>
            <a:endParaRPr kern="0">
              <a:solidFill>
                <a:sysClr val="windowText" lastClr="000000"/>
              </a:solidFill>
            </a:endParaRPr>
          </a:p>
        </p:txBody>
      </p:sp>
    </p:spTree>
    <p:extLst>
      <p:ext uri="{BB962C8B-B14F-4D97-AF65-F5344CB8AC3E}">
        <p14:creationId xmlns:p14="http://schemas.microsoft.com/office/powerpoint/2010/main" val="440952744"/>
      </p:ext>
    </p:extLst>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 id="2147483953" r:id="rId12"/>
    <p:sldLayoutId id="2147483954" r:id="rId13"/>
  </p:sldLayoutIdLst>
  <p:transition xmlns:p14="http://schemas.microsoft.com/office/powerpoint/2010/main" spd="med"/>
  <p:txStyles>
    <p:titleStyle>
      <a:lvl1pPr defTabSz="410751">
        <a:defRPr sz="3400">
          <a:latin typeface="Helvetica Neue UltraLight"/>
          <a:ea typeface="Helvetica Neue UltraLight"/>
          <a:cs typeface="Helvetica Neue UltraLight"/>
          <a:sym typeface="Helvetica Neue UltraLight"/>
        </a:defRPr>
      </a:lvl1pPr>
      <a:lvl2pPr indent="160729" defTabSz="410751">
        <a:defRPr sz="3400">
          <a:latin typeface="Helvetica Neue UltraLight"/>
          <a:ea typeface="Helvetica Neue UltraLight"/>
          <a:cs typeface="Helvetica Neue UltraLight"/>
          <a:sym typeface="Helvetica Neue UltraLight"/>
        </a:defRPr>
      </a:lvl2pPr>
      <a:lvl3pPr indent="321457" defTabSz="410751">
        <a:defRPr sz="3400">
          <a:latin typeface="Helvetica Neue UltraLight"/>
          <a:ea typeface="Helvetica Neue UltraLight"/>
          <a:cs typeface="Helvetica Neue UltraLight"/>
          <a:sym typeface="Helvetica Neue UltraLight"/>
        </a:defRPr>
      </a:lvl3pPr>
      <a:lvl4pPr indent="482186" defTabSz="410751">
        <a:defRPr sz="3400">
          <a:latin typeface="Helvetica Neue UltraLight"/>
          <a:ea typeface="Helvetica Neue UltraLight"/>
          <a:cs typeface="Helvetica Neue UltraLight"/>
          <a:sym typeface="Helvetica Neue UltraLight"/>
        </a:defRPr>
      </a:lvl4pPr>
      <a:lvl5pPr indent="642915" defTabSz="410751">
        <a:defRPr sz="3400">
          <a:latin typeface="Helvetica Neue UltraLight"/>
          <a:ea typeface="Helvetica Neue UltraLight"/>
          <a:cs typeface="Helvetica Neue UltraLight"/>
          <a:sym typeface="Helvetica Neue UltraLight"/>
        </a:defRPr>
      </a:lvl5pPr>
      <a:lvl6pPr indent="803643" defTabSz="410751">
        <a:defRPr sz="3400">
          <a:latin typeface="Helvetica Neue UltraLight"/>
          <a:ea typeface="Helvetica Neue UltraLight"/>
          <a:cs typeface="Helvetica Neue UltraLight"/>
          <a:sym typeface="Helvetica Neue UltraLight"/>
        </a:defRPr>
      </a:lvl6pPr>
      <a:lvl7pPr indent="964372" defTabSz="410751">
        <a:defRPr sz="3400">
          <a:latin typeface="Helvetica Neue UltraLight"/>
          <a:ea typeface="Helvetica Neue UltraLight"/>
          <a:cs typeface="Helvetica Neue UltraLight"/>
          <a:sym typeface="Helvetica Neue UltraLight"/>
        </a:defRPr>
      </a:lvl7pPr>
      <a:lvl8pPr indent="1125101" defTabSz="410751">
        <a:defRPr sz="3400">
          <a:latin typeface="Helvetica Neue UltraLight"/>
          <a:ea typeface="Helvetica Neue UltraLight"/>
          <a:cs typeface="Helvetica Neue UltraLight"/>
          <a:sym typeface="Helvetica Neue UltraLight"/>
        </a:defRPr>
      </a:lvl8pPr>
      <a:lvl9pPr indent="1285829" defTabSz="410751">
        <a:defRPr sz="3400">
          <a:latin typeface="Helvetica Neue UltraLight"/>
          <a:ea typeface="Helvetica Neue UltraLight"/>
          <a:cs typeface="Helvetica Neue UltraLight"/>
          <a:sym typeface="Helvetica Neue UltraLight"/>
        </a:defRPr>
      </a:lvl9pPr>
    </p:titleStyle>
    <p:bodyStyle>
      <a:lvl1pPr marL="178587" indent="-178587" defTabSz="410751">
        <a:spcBef>
          <a:spcPts val="2953"/>
        </a:spcBef>
        <a:buClr>
          <a:srgbClr val="53585F"/>
        </a:buClr>
        <a:buSzPct val="75000"/>
        <a:buChar char="‣"/>
        <a:defRPr sz="2100">
          <a:latin typeface="Helvetica Neue Thin"/>
          <a:ea typeface="Helvetica Neue Thin"/>
          <a:cs typeface="Helvetica Neue Thin"/>
          <a:sym typeface="Helvetica Neue Thin"/>
        </a:defRPr>
      </a:lvl1pPr>
      <a:lvl2pPr marL="572967"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2pPr>
      <a:lvl3pPr marL="885495"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3pPr>
      <a:lvl4pPr marL="1198023"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4pPr>
      <a:lvl5pPr marL="1510551"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5pPr>
      <a:lvl6pPr marL="1823079"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6pPr>
      <a:lvl7pPr marL="2135607"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7pPr>
      <a:lvl8pPr marL="2448135"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8pPr>
      <a:lvl9pPr marL="2760663" indent="-260439" defTabSz="410751">
        <a:spcBef>
          <a:spcPts val="2953"/>
        </a:spcBef>
        <a:buClr>
          <a:srgbClr val="53585F"/>
        </a:buClr>
        <a:buSzPct val="75000"/>
        <a:buChar char="•"/>
        <a:defRPr sz="2100">
          <a:latin typeface="Helvetica Neue Thin"/>
          <a:ea typeface="Helvetica Neue Thin"/>
          <a:cs typeface="Helvetica Neue Thin"/>
          <a:sym typeface="Helvetica Neue Thin"/>
        </a:defRPr>
      </a:lvl9pPr>
    </p:bodyStyle>
    <p:otherStyle>
      <a:lvl1pPr algn="ctr" defTabSz="410751">
        <a:defRPr sz="1000">
          <a:solidFill>
            <a:schemeClr val="tx1"/>
          </a:solidFill>
          <a:latin typeface="+mn-lt"/>
          <a:ea typeface="+mn-ea"/>
          <a:cs typeface="+mn-cs"/>
          <a:sym typeface="Helvetica"/>
        </a:defRPr>
      </a:lvl1pPr>
      <a:lvl2pPr indent="160729" algn="ctr" defTabSz="410751">
        <a:defRPr sz="1000">
          <a:solidFill>
            <a:schemeClr val="tx1"/>
          </a:solidFill>
          <a:latin typeface="+mn-lt"/>
          <a:ea typeface="+mn-ea"/>
          <a:cs typeface="+mn-cs"/>
          <a:sym typeface="Helvetica"/>
        </a:defRPr>
      </a:lvl2pPr>
      <a:lvl3pPr indent="321457" algn="ctr" defTabSz="410751">
        <a:defRPr sz="1000">
          <a:solidFill>
            <a:schemeClr val="tx1"/>
          </a:solidFill>
          <a:latin typeface="+mn-lt"/>
          <a:ea typeface="+mn-ea"/>
          <a:cs typeface="+mn-cs"/>
          <a:sym typeface="Helvetica"/>
        </a:defRPr>
      </a:lvl3pPr>
      <a:lvl4pPr indent="482186" algn="ctr" defTabSz="410751">
        <a:defRPr sz="1000">
          <a:solidFill>
            <a:schemeClr val="tx1"/>
          </a:solidFill>
          <a:latin typeface="+mn-lt"/>
          <a:ea typeface="+mn-ea"/>
          <a:cs typeface="+mn-cs"/>
          <a:sym typeface="Helvetica"/>
        </a:defRPr>
      </a:lvl4pPr>
      <a:lvl5pPr indent="642915" algn="ctr" defTabSz="410751">
        <a:defRPr sz="1000">
          <a:solidFill>
            <a:schemeClr val="tx1"/>
          </a:solidFill>
          <a:latin typeface="+mn-lt"/>
          <a:ea typeface="+mn-ea"/>
          <a:cs typeface="+mn-cs"/>
          <a:sym typeface="Helvetica"/>
        </a:defRPr>
      </a:lvl5pPr>
      <a:lvl6pPr indent="803643" algn="ctr" defTabSz="410751">
        <a:defRPr sz="1000">
          <a:solidFill>
            <a:schemeClr val="tx1"/>
          </a:solidFill>
          <a:latin typeface="+mn-lt"/>
          <a:ea typeface="+mn-ea"/>
          <a:cs typeface="+mn-cs"/>
          <a:sym typeface="Helvetica"/>
        </a:defRPr>
      </a:lvl6pPr>
      <a:lvl7pPr indent="964372" algn="ctr" defTabSz="410751">
        <a:defRPr sz="1000">
          <a:solidFill>
            <a:schemeClr val="tx1"/>
          </a:solidFill>
          <a:latin typeface="+mn-lt"/>
          <a:ea typeface="+mn-ea"/>
          <a:cs typeface="+mn-cs"/>
          <a:sym typeface="Helvetica"/>
        </a:defRPr>
      </a:lvl7pPr>
      <a:lvl8pPr indent="1125101" algn="ctr" defTabSz="410751">
        <a:defRPr sz="1000">
          <a:solidFill>
            <a:schemeClr val="tx1"/>
          </a:solidFill>
          <a:latin typeface="+mn-lt"/>
          <a:ea typeface="+mn-ea"/>
          <a:cs typeface="+mn-cs"/>
          <a:sym typeface="Helvetica"/>
        </a:defRPr>
      </a:lvl8pPr>
      <a:lvl9pPr indent="1285829" algn="ctr" defTabSz="410751">
        <a:defRPr sz="1000">
          <a:solidFill>
            <a:schemeClr val="tx1"/>
          </a:solidFill>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 Id="rId3"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png"/><Relationship Id="rId5" Type="http://schemas.openxmlformats.org/officeDocument/2006/relationships/image" Target="../media/image29.jpeg"/><Relationship Id="rId1" Type="http://schemas.openxmlformats.org/officeDocument/2006/relationships/slideLayout" Target="../slideLayouts/slideLayout7.xml"/><Relationship Id="rId2" Type="http://schemas.openxmlformats.org/officeDocument/2006/relationships/image" Target="../media/image2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 Id="rId3" Type="http://schemas.openxmlformats.org/officeDocument/2006/relationships/image" Target="../media/image3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3.jpg"/><Relationship Id="rId3" Type="http://schemas.openxmlformats.org/officeDocument/2006/relationships/image" Target="../media/image3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5.png"/><Relationship Id="rId3" Type="http://schemas.openxmlformats.org/officeDocument/2006/relationships/image" Target="../media/image3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3.jpg"/><Relationship Id="rId3" Type="http://schemas.openxmlformats.org/officeDocument/2006/relationships/image" Target="../media/image3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7.jpg"/><Relationship Id="rId3" Type="http://schemas.openxmlformats.org/officeDocument/2006/relationships/image" Target="../media/image3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9.jpg"/><Relationship Id="rId3" Type="http://schemas.openxmlformats.org/officeDocument/2006/relationships/image" Target="../media/image4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41.jpg"/><Relationship Id="rId3" Type="http://schemas.openxmlformats.org/officeDocument/2006/relationships/image" Target="../media/image4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43.jpg"/><Relationship Id="rId3" Type="http://schemas.openxmlformats.org/officeDocument/2006/relationships/image" Target="../media/image44.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45.jpg"/><Relationship Id="rId3" Type="http://schemas.openxmlformats.org/officeDocument/2006/relationships/image" Target="../media/image46.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47.jpg"/><Relationship Id="rId3" Type="http://schemas.openxmlformats.org/officeDocument/2006/relationships/image" Target="../media/image48.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49.jpg"/><Relationship Id="rId3" Type="http://schemas.openxmlformats.org/officeDocument/2006/relationships/image" Target="../media/image50.jpg"/></Relationships>
</file>

<file path=ppt/slides/_rels/slide27.xml.rels><?xml version="1.0" encoding="UTF-8" standalone="yes"?>
<Relationships xmlns="http://schemas.openxmlformats.org/package/2006/relationships"><Relationship Id="rId3" Type="http://schemas.openxmlformats.org/officeDocument/2006/relationships/image" Target="../media/image47.jpg"/><Relationship Id="rId4" Type="http://schemas.openxmlformats.org/officeDocument/2006/relationships/image" Target="../media/image33.jpg"/><Relationship Id="rId5" Type="http://schemas.openxmlformats.org/officeDocument/2006/relationships/image" Target="../media/image32.jpg"/><Relationship Id="rId6" Type="http://schemas.openxmlformats.org/officeDocument/2006/relationships/image" Target="../media/image45.jpg"/><Relationship Id="rId1" Type="http://schemas.openxmlformats.org/officeDocument/2006/relationships/slideLayout" Target="../slideLayouts/slideLayout30.xml"/><Relationship Id="rId2" Type="http://schemas.openxmlformats.org/officeDocument/2006/relationships/image" Target="../media/image39.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5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indico.cern.ch/event/352868/"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5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5" Type="http://schemas.openxmlformats.org/officeDocument/2006/relationships/image" Target="../media/image56.png"/><Relationship Id="rId1" Type="http://schemas.openxmlformats.org/officeDocument/2006/relationships/slideLayout" Target="../slideLayouts/slideLayout45.xml"/><Relationship Id="rId2" Type="http://schemas.openxmlformats.org/officeDocument/2006/relationships/image" Target="../media/image5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tiff"/><Relationship Id="rId3" Type="http://schemas.openxmlformats.org/officeDocument/2006/relationships/image" Target="../media/image5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image" Target="../media/image59.jpg"/><Relationship Id="rId3" Type="http://schemas.openxmlformats.org/officeDocument/2006/relationships/image" Target="../media/image6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61.png"/><Relationship Id="rId3" Type="http://schemas.openxmlformats.org/officeDocument/2006/relationships/image" Target="../media/image6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5.png"/><Relationship Id="rId3" Type="http://schemas.openxmlformats.org/officeDocument/2006/relationships/image" Target="../media/image66.png"/></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5" Type="http://schemas.openxmlformats.org/officeDocument/2006/relationships/image" Target="../media/image70.png"/><Relationship Id="rId6" Type="http://schemas.openxmlformats.org/officeDocument/2006/relationships/image" Target="../media/image71.png"/><Relationship Id="rId7" Type="http://schemas.openxmlformats.org/officeDocument/2006/relationships/image" Target="../media/image72.png"/><Relationship Id="rId1" Type="http://schemas.openxmlformats.org/officeDocument/2006/relationships/slideLayout" Target="../slideLayouts/slideLayout7.xml"/><Relationship Id="rId2" Type="http://schemas.openxmlformats.org/officeDocument/2006/relationships/image" Target="../media/image6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9.xml"/><Relationship Id="rId2" Type="http://schemas.openxmlformats.org/officeDocument/2006/relationships/image" Target="../media/image74.png"/></Relationships>
</file>

<file path=ppt/slides/_rels/slide47.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77.png"/><Relationship Id="rId5" Type="http://schemas.openxmlformats.org/officeDocument/2006/relationships/image" Target="../media/image78.png"/><Relationship Id="rId1" Type="http://schemas.openxmlformats.org/officeDocument/2006/relationships/slideLayout" Target="../slideLayouts/slideLayout90.xml"/><Relationship Id="rId2" Type="http://schemas.openxmlformats.org/officeDocument/2006/relationships/image" Target="../media/image75.png"/></Relationships>
</file>

<file path=ppt/slides/_rels/slide48.xml.rels><?xml version="1.0" encoding="UTF-8" standalone="yes"?>
<Relationships xmlns="http://schemas.openxmlformats.org/package/2006/relationships"><Relationship Id="rId3" Type="http://schemas.openxmlformats.org/officeDocument/2006/relationships/image" Target="../media/image47.jpg"/><Relationship Id="rId4" Type="http://schemas.openxmlformats.org/officeDocument/2006/relationships/image" Target="../media/image45.jpg"/><Relationship Id="rId1" Type="http://schemas.openxmlformats.org/officeDocument/2006/relationships/slideLayout" Target="../slideLayouts/slideLayout7.xml"/><Relationship Id="rId2" Type="http://schemas.openxmlformats.org/officeDocument/2006/relationships/image" Target="../media/image3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484784"/>
            <a:ext cx="9144000" cy="523220"/>
          </a:xfrm>
          <a:prstGeom prst="rect">
            <a:avLst/>
          </a:prstGeom>
          <a:noFill/>
        </p:spPr>
        <p:txBody>
          <a:bodyPr wrap="square" rtlCol="0">
            <a:spAutoFit/>
          </a:bodyPr>
          <a:lstStyle/>
          <a:p>
            <a:pPr algn="ctr"/>
            <a:r>
              <a:rPr lang="de-DE" sz="2800" b="1" dirty="0" smtClean="0">
                <a:solidFill>
                  <a:srgbClr val="FF0000"/>
                </a:solidFill>
              </a:rPr>
              <a:t>FCC-</a:t>
            </a:r>
            <a:r>
              <a:rPr lang="de-DE" sz="2800" b="1" dirty="0" err="1" smtClean="0">
                <a:solidFill>
                  <a:srgbClr val="FF0000"/>
                </a:solidFill>
              </a:rPr>
              <a:t>hh</a:t>
            </a:r>
            <a:r>
              <a:rPr lang="de-DE" sz="2800" b="1" dirty="0" smtClean="0">
                <a:solidFill>
                  <a:srgbClr val="FF0000"/>
                </a:solidFill>
              </a:rPr>
              <a:t>  </a:t>
            </a:r>
            <a:r>
              <a:rPr lang="de-DE" sz="2800" b="1" dirty="0" err="1" smtClean="0">
                <a:solidFill>
                  <a:srgbClr val="FF0000"/>
                </a:solidFill>
              </a:rPr>
              <a:t>Detector</a:t>
            </a:r>
            <a:r>
              <a:rPr lang="de-DE" sz="2800" b="1" dirty="0" smtClean="0">
                <a:solidFill>
                  <a:srgbClr val="FF0000"/>
                </a:solidFill>
              </a:rPr>
              <a:t> </a:t>
            </a:r>
            <a:r>
              <a:rPr lang="de-DE" sz="2800" b="1" dirty="0" err="1" smtClean="0">
                <a:solidFill>
                  <a:srgbClr val="FF0000"/>
                </a:solidFill>
              </a:rPr>
              <a:t>Overview</a:t>
            </a:r>
            <a:endParaRPr lang="de-DE" sz="2800" b="1" dirty="0">
              <a:solidFill>
                <a:srgbClr val="FF0000"/>
              </a:solidFill>
            </a:endParaRPr>
          </a:p>
        </p:txBody>
      </p:sp>
      <p:sp>
        <p:nvSpPr>
          <p:cNvPr id="3" name="TextBox 2"/>
          <p:cNvSpPr txBox="1"/>
          <p:nvPr/>
        </p:nvSpPr>
        <p:spPr>
          <a:xfrm>
            <a:off x="899592" y="2391689"/>
            <a:ext cx="7200800" cy="2031325"/>
          </a:xfrm>
          <a:prstGeom prst="rect">
            <a:avLst/>
          </a:prstGeom>
          <a:noFill/>
        </p:spPr>
        <p:txBody>
          <a:bodyPr wrap="square" rtlCol="0">
            <a:spAutoFit/>
          </a:bodyPr>
          <a:lstStyle/>
          <a:p>
            <a:pPr algn="ctr"/>
            <a:r>
              <a:rPr lang="en-US" b="1" dirty="0" smtClean="0"/>
              <a:t>FCC week Washington</a:t>
            </a:r>
          </a:p>
          <a:p>
            <a:pPr algn="ctr"/>
            <a:r>
              <a:rPr lang="en-US" b="1" dirty="0" smtClean="0"/>
              <a:t>23</a:t>
            </a:r>
            <a:r>
              <a:rPr lang="en-US" b="1" dirty="0"/>
              <a:t>-27 March </a:t>
            </a:r>
            <a:r>
              <a:rPr lang="en-US" b="1" dirty="0" smtClean="0"/>
              <a:t>2015</a:t>
            </a:r>
          </a:p>
          <a:p>
            <a:pPr algn="ctr"/>
            <a:endParaRPr lang="de-DE" b="1" dirty="0" smtClean="0">
              <a:solidFill>
                <a:srgbClr val="008000"/>
              </a:solidFill>
            </a:endParaRPr>
          </a:p>
          <a:p>
            <a:pPr algn="ctr"/>
            <a:r>
              <a:rPr lang="de-DE" b="1" dirty="0" smtClean="0">
                <a:solidFill>
                  <a:srgbClr val="000090"/>
                </a:solidFill>
              </a:rPr>
              <a:t>W. Riegler </a:t>
            </a:r>
            <a:r>
              <a:rPr lang="de-DE" b="1" dirty="0" err="1" smtClean="0">
                <a:solidFill>
                  <a:srgbClr val="000090"/>
                </a:solidFill>
              </a:rPr>
              <a:t>for</a:t>
            </a:r>
            <a:r>
              <a:rPr lang="de-DE" b="1" dirty="0" smtClean="0">
                <a:solidFill>
                  <a:srgbClr val="000090"/>
                </a:solidFill>
              </a:rPr>
              <a:t> </a:t>
            </a:r>
            <a:r>
              <a:rPr lang="de-DE" b="1" dirty="0" err="1" smtClean="0">
                <a:solidFill>
                  <a:srgbClr val="000090"/>
                </a:solidFill>
              </a:rPr>
              <a:t>the</a:t>
            </a:r>
            <a:r>
              <a:rPr lang="de-DE" b="1" dirty="0" smtClean="0">
                <a:solidFill>
                  <a:srgbClr val="000090"/>
                </a:solidFill>
              </a:rPr>
              <a:t> </a:t>
            </a:r>
            <a:r>
              <a:rPr lang="de-DE" b="1" dirty="0" smtClean="0">
                <a:solidFill>
                  <a:srgbClr val="000090"/>
                </a:solidFill>
              </a:rPr>
              <a:t>FCC-</a:t>
            </a:r>
            <a:r>
              <a:rPr lang="de-DE" b="1" dirty="0" err="1" smtClean="0">
                <a:solidFill>
                  <a:srgbClr val="000090"/>
                </a:solidFill>
              </a:rPr>
              <a:t>hh</a:t>
            </a:r>
            <a:r>
              <a:rPr lang="de-DE" b="1" dirty="0" smtClean="0">
                <a:solidFill>
                  <a:srgbClr val="000090"/>
                </a:solidFill>
              </a:rPr>
              <a:t> </a:t>
            </a:r>
            <a:r>
              <a:rPr lang="de-DE" b="1" dirty="0" err="1" smtClean="0">
                <a:solidFill>
                  <a:srgbClr val="000090"/>
                </a:solidFill>
              </a:rPr>
              <a:t>detector</a:t>
            </a:r>
            <a:r>
              <a:rPr lang="de-DE" b="1" dirty="0" smtClean="0">
                <a:solidFill>
                  <a:srgbClr val="000090"/>
                </a:solidFill>
              </a:rPr>
              <a:t> </a:t>
            </a:r>
            <a:r>
              <a:rPr lang="de-DE" b="1" dirty="0" err="1" smtClean="0">
                <a:solidFill>
                  <a:srgbClr val="000090"/>
                </a:solidFill>
              </a:rPr>
              <a:t>working</a:t>
            </a:r>
            <a:r>
              <a:rPr lang="de-DE" b="1" dirty="0" smtClean="0">
                <a:solidFill>
                  <a:srgbClr val="000090"/>
                </a:solidFill>
              </a:rPr>
              <a:t> </a:t>
            </a:r>
            <a:r>
              <a:rPr lang="de-DE" b="1" dirty="0" err="1" smtClean="0">
                <a:solidFill>
                  <a:srgbClr val="000090"/>
                </a:solidFill>
              </a:rPr>
              <a:t>group</a:t>
            </a:r>
            <a:endParaRPr lang="de-DE" b="1" dirty="0" smtClean="0">
              <a:solidFill>
                <a:srgbClr val="000090"/>
              </a:solidFill>
            </a:endParaRPr>
          </a:p>
          <a:p>
            <a:pPr algn="ctr"/>
            <a:endParaRPr lang="de-DE" b="1" dirty="0">
              <a:solidFill>
                <a:srgbClr val="008000"/>
              </a:solidFill>
            </a:endParaRPr>
          </a:p>
          <a:p>
            <a:pPr algn="ctr"/>
            <a:r>
              <a:rPr lang="de-DE" b="1" dirty="0" smtClean="0">
                <a:solidFill>
                  <a:srgbClr val="008000"/>
                </a:solidFill>
              </a:rPr>
              <a:t>A. Ball, D. Fournier, F. </a:t>
            </a:r>
            <a:r>
              <a:rPr lang="de-DE" b="1" dirty="0" err="1" smtClean="0">
                <a:solidFill>
                  <a:srgbClr val="008000"/>
                </a:solidFill>
              </a:rPr>
              <a:t>Gianotti</a:t>
            </a:r>
            <a:r>
              <a:rPr lang="de-DE" b="1" dirty="0" smtClean="0">
                <a:solidFill>
                  <a:srgbClr val="008000"/>
                </a:solidFill>
              </a:rPr>
              <a:t>, A. Henriques, H. </a:t>
            </a:r>
            <a:r>
              <a:rPr lang="de-DE" b="1" dirty="0" err="1" smtClean="0">
                <a:solidFill>
                  <a:srgbClr val="008000"/>
                </a:solidFill>
              </a:rPr>
              <a:t>ten</a:t>
            </a:r>
            <a:r>
              <a:rPr lang="de-DE" b="1" dirty="0" smtClean="0">
                <a:solidFill>
                  <a:srgbClr val="008000"/>
                </a:solidFill>
              </a:rPr>
              <a:t> Kate, M. </a:t>
            </a:r>
            <a:r>
              <a:rPr lang="de-DE" b="1" dirty="0" err="1" smtClean="0">
                <a:solidFill>
                  <a:srgbClr val="008000"/>
                </a:solidFill>
              </a:rPr>
              <a:t>Manelli</a:t>
            </a:r>
            <a:r>
              <a:rPr lang="de-DE" b="1" dirty="0" smtClean="0">
                <a:solidFill>
                  <a:srgbClr val="008000"/>
                </a:solidFill>
              </a:rPr>
              <a:t>, L. </a:t>
            </a:r>
            <a:r>
              <a:rPr lang="de-DE" b="1" dirty="0" err="1" smtClean="0">
                <a:solidFill>
                  <a:srgbClr val="008000"/>
                </a:solidFill>
              </a:rPr>
              <a:t>Ponetecorvo</a:t>
            </a:r>
            <a:r>
              <a:rPr lang="de-DE" b="1" dirty="0" smtClean="0">
                <a:solidFill>
                  <a:srgbClr val="008000"/>
                </a:solidFill>
              </a:rPr>
              <a:t>, W. Riegler &amp; </a:t>
            </a:r>
            <a:r>
              <a:rPr lang="de-DE" b="1" dirty="0" err="1" smtClean="0">
                <a:solidFill>
                  <a:srgbClr val="008000"/>
                </a:solidFill>
              </a:rPr>
              <a:t>Colleagues</a:t>
            </a:r>
            <a:endParaRPr lang="de-DE" b="1" dirty="0">
              <a:solidFill>
                <a:srgbClr val="008000"/>
              </a:solidFill>
            </a:endParaRPr>
          </a:p>
        </p:txBody>
      </p:sp>
    </p:spTree>
    <p:extLst>
      <p:ext uri="{BB962C8B-B14F-4D97-AF65-F5344CB8AC3E}">
        <p14:creationId xmlns:p14="http://schemas.microsoft.com/office/powerpoint/2010/main" val="5677203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496" y="687302"/>
            <a:ext cx="4937273" cy="3718044"/>
          </a:xfrm>
          <a:prstGeom prst="rect">
            <a:avLst/>
          </a:prstGeom>
        </p:spPr>
      </p:pic>
      <p:pic>
        <p:nvPicPr>
          <p:cNvPr id="4" name="Picture 3"/>
          <p:cNvPicPr>
            <a:picLocks noChangeAspect="1"/>
          </p:cNvPicPr>
          <p:nvPr/>
        </p:nvPicPr>
        <p:blipFill>
          <a:blip r:embed="rId3"/>
          <a:stretch>
            <a:fillRect/>
          </a:stretch>
        </p:blipFill>
        <p:spPr>
          <a:xfrm>
            <a:off x="1115616" y="4372285"/>
            <a:ext cx="5313146" cy="2447553"/>
          </a:xfrm>
          <a:prstGeom prst="rect">
            <a:avLst/>
          </a:prstGeom>
        </p:spPr>
      </p:pic>
      <p:pic>
        <p:nvPicPr>
          <p:cNvPr id="5" name="Picture 4"/>
          <p:cNvPicPr>
            <a:picLocks noChangeAspect="1"/>
          </p:cNvPicPr>
          <p:nvPr/>
        </p:nvPicPr>
        <p:blipFill>
          <a:blip r:embed="rId4"/>
          <a:stretch>
            <a:fillRect/>
          </a:stretch>
        </p:blipFill>
        <p:spPr>
          <a:xfrm>
            <a:off x="4968042" y="1216893"/>
            <a:ext cx="4084018" cy="2937062"/>
          </a:xfrm>
          <a:prstGeom prst="rect">
            <a:avLst/>
          </a:prstGeom>
        </p:spPr>
      </p:pic>
      <p:sp>
        <p:nvSpPr>
          <p:cNvPr id="6" name="TextBox 5"/>
          <p:cNvSpPr txBox="1"/>
          <p:nvPr/>
        </p:nvSpPr>
        <p:spPr>
          <a:xfrm>
            <a:off x="21961" y="42785"/>
            <a:ext cx="9143999" cy="646331"/>
          </a:xfrm>
          <a:prstGeom prst="rect">
            <a:avLst/>
          </a:prstGeom>
          <a:noFill/>
        </p:spPr>
        <p:txBody>
          <a:bodyPr wrap="square" rtlCol="0">
            <a:spAutoFit/>
          </a:bodyPr>
          <a:lstStyle/>
          <a:p>
            <a:pPr algn="ctr"/>
            <a:r>
              <a:rPr lang="de-DE" sz="3600" b="1" dirty="0" err="1" smtClean="0">
                <a:solidFill>
                  <a:srgbClr val="FF0000"/>
                </a:solidFill>
                <a:latin typeface="Calibri"/>
              </a:rPr>
              <a:t>Electroweak</a:t>
            </a:r>
            <a:r>
              <a:rPr lang="de-DE" sz="3600" b="1" dirty="0" smtClean="0">
                <a:solidFill>
                  <a:srgbClr val="FF0000"/>
                </a:solidFill>
                <a:latin typeface="Calibri"/>
              </a:rPr>
              <a:t> </a:t>
            </a:r>
            <a:r>
              <a:rPr lang="de-DE" sz="3600" b="1" dirty="0" err="1" smtClean="0">
                <a:solidFill>
                  <a:srgbClr val="FF0000"/>
                </a:solidFill>
                <a:latin typeface="Calibri"/>
              </a:rPr>
              <a:t>Baryogenesis</a:t>
            </a:r>
            <a:r>
              <a:rPr lang="de-DE" sz="3600" b="1" dirty="0" smtClean="0">
                <a:solidFill>
                  <a:srgbClr val="FF0000"/>
                </a:solidFill>
                <a:latin typeface="Calibri"/>
              </a:rPr>
              <a:t> ?</a:t>
            </a:r>
            <a:endParaRPr lang="de-DE" sz="3600" b="1" dirty="0">
              <a:solidFill>
                <a:srgbClr val="FF0000"/>
              </a:solidFill>
              <a:latin typeface="Calibri"/>
            </a:endParaRPr>
          </a:p>
        </p:txBody>
      </p:sp>
    </p:spTree>
    <p:extLst>
      <p:ext uri="{BB962C8B-B14F-4D97-AF65-F5344CB8AC3E}">
        <p14:creationId xmlns:p14="http://schemas.microsoft.com/office/powerpoint/2010/main" val="380028621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683" y="724920"/>
            <a:ext cx="9144000" cy="3078685"/>
          </a:xfrm>
          <a:prstGeom prst="rect">
            <a:avLst/>
          </a:prstGeom>
        </p:spPr>
      </p:pic>
      <p:sp>
        <p:nvSpPr>
          <p:cNvPr id="3" name="TextBox 2"/>
          <p:cNvSpPr txBox="1"/>
          <p:nvPr/>
        </p:nvSpPr>
        <p:spPr>
          <a:xfrm>
            <a:off x="21961" y="42785"/>
            <a:ext cx="9143999" cy="646331"/>
          </a:xfrm>
          <a:prstGeom prst="rect">
            <a:avLst/>
          </a:prstGeom>
          <a:noFill/>
        </p:spPr>
        <p:txBody>
          <a:bodyPr wrap="square" rtlCol="0">
            <a:spAutoFit/>
          </a:bodyPr>
          <a:lstStyle/>
          <a:p>
            <a:pPr algn="ctr"/>
            <a:r>
              <a:rPr lang="de-DE" sz="3600" b="1" dirty="0" smtClean="0">
                <a:solidFill>
                  <a:srgbClr val="FF0000"/>
                </a:solidFill>
                <a:latin typeface="Calibri"/>
              </a:rPr>
              <a:t>(4)  </a:t>
            </a:r>
            <a:r>
              <a:rPr lang="de-DE" sz="3600" b="1" dirty="0" err="1" smtClean="0">
                <a:solidFill>
                  <a:srgbClr val="FF0000"/>
                </a:solidFill>
                <a:latin typeface="Calibri"/>
              </a:rPr>
              <a:t>Pileup</a:t>
            </a:r>
            <a:r>
              <a:rPr lang="de-DE" sz="3600" b="1" dirty="0" smtClean="0">
                <a:solidFill>
                  <a:srgbClr val="FF0000"/>
                </a:solidFill>
                <a:latin typeface="Calibri"/>
              </a:rPr>
              <a:t>, </a:t>
            </a:r>
            <a:r>
              <a:rPr lang="de-DE" sz="3600" b="1" dirty="0" err="1" smtClean="0">
                <a:solidFill>
                  <a:srgbClr val="FF0000"/>
                </a:solidFill>
                <a:latin typeface="Calibri"/>
              </a:rPr>
              <a:t>Boosted</a:t>
            </a:r>
            <a:r>
              <a:rPr lang="de-DE" sz="3600" b="1" dirty="0" smtClean="0">
                <a:solidFill>
                  <a:srgbClr val="FF0000"/>
                </a:solidFill>
                <a:latin typeface="Calibri"/>
              </a:rPr>
              <a:t> Objects</a:t>
            </a:r>
            <a:endParaRPr lang="de-DE" sz="3600" b="1" dirty="0">
              <a:solidFill>
                <a:srgbClr val="FF0000"/>
              </a:solidFill>
              <a:latin typeface="Calibri"/>
            </a:endParaRPr>
          </a:p>
        </p:txBody>
      </p:sp>
      <p:pic>
        <p:nvPicPr>
          <p:cNvPr id="4" name="Picture 3"/>
          <p:cNvPicPr>
            <a:picLocks noChangeAspect="1"/>
          </p:cNvPicPr>
          <p:nvPr/>
        </p:nvPicPr>
        <p:blipFill>
          <a:blip r:embed="rId3"/>
          <a:stretch>
            <a:fillRect/>
          </a:stretch>
        </p:blipFill>
        <p:spPr>
          <a:xfrm>
            <a:off x="179512" y="4437112"/>
            <a:ext cx="2894799" cy="1828620"/>
          </a:xfrm>
          <a:prstGeom prst="rect">
            <a:avLst/>
          </a:prstGeom>
        </p:spPr>
      </p:pic>
      <p:pic>
        <p:nvPicPr>
          <p:cNvPr id="5" name="Picture 4"/>
          <p:cNvPicPr>
            <a:picLocks noChangeAspect="1"/>
          </p:cNvPicPr>
          <p:nvPr/>
        </p:nvPicPr>
        <p:blipFill>
          <a:blip r:embed="rId4"/>
          <a:stretch>
            <a:fillRect/>
          </a:stretch>
        </p:blipFill>
        <p:spPr>
          <a:xfrm>
            <a:off x="4572000" y="3803605"/>
            <a:ext cx="4154736" cy="3054395"/>
          </a:xfrm>
          <a:prstGeom prst="rect">
            <a:avLst/>
          </a:prstGeom>
        </p:spPr>
      </p:pic>
    </p:spTree>
    <p:extLst>
      <p:ext uri="{BB962C8B-B14F-4D97-AF65-F5344CB8AC3E}">
        <p14:creationId xmlns:p14="http://schemas.microsoft.com/office/powerpoint/2010/main" val="37054984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61" y="42785"/>
            <a:ext cx="9143999" cy="646331"/>
          </a:xfrm>
          <a:prstGeom prst="rect">
            <a:avLst/>
          </a:prstGeom>
          <a:noFill/>
        </p:spPr>
        <p:txBody>
          <a:bodyPr wrap="square" rtlCol="0">
            <a:spAutoFit/>
          </a:bodyPr>
          <a:lstStyle/>
          <a:p>
            <a:pPr algn="ctr"/>
            <a:r>
              <a:rPr lang="de-DE" sz="3600" b="1" dirty="0" smtClean="0">
                <a:solidFill>
                  <a:srgbClr val="FF0000"/>
                </a:solidFill>
                <a:latin typeface="Calibri"/>
              </a:rPr>
              <a:t>(5)  More </a:t>
            </a:r>
            <a:r>
              <a:rPr lang="de-DE" sz="3600" b="1" dirty="0" err="1" smtClean="0">
                <a:solidFill>
                  <a:srgbClr val="FF0000"/>
                </a:solidFill>
                <a:latin typeface="Calibri"/>
              </a:rPr>
              <a:t>Exotic</a:t>
            </a:r>
            <a:endParaRPr lang="de-DE" sz="3600" b="1" dirty="0">
              <a:solidFill>
                <a:srgbClr val="FF0000"/>
              </a:solidFill>
              <a:latin typeface="Calibri"/>
            </a:endParaRPr>
          </a:p>
        </p:txBody>
      </p:sp>
      <p:pic>
        <p:nvPicPr>
          <p:cNvPr id="5" name="Picture 4"/>
          <p:cNvPicPr>
            <a:picLocks noChangeAspect="1"/>
          </p:cNvPicPr>
          <p:nvPr/>
        </p:nvPicPr>
        <p:blipFill>
          <a:blip r:embed="rId2"/>
          <a:stretch>
            <a:fillRect/>
          </a:stretch>
        </p:blipFill>
        <p:spPr>
          <a:xfrm>
            <a:off x="443441" y="1844824"/>
            <a:ext cx="7872975" cy="3122221"/>
          </a:xfrm>
          <a:prstGeom prst="rect">
            <a:avLst/>
          </a:prstGeom>
        </p:spPr>
      </p:pic>
      <p:pic>
        <p:nvPicPr>
          <p:cNvPr id="6" name="Picture 5"/>
          <p:cNvPicPr>
            <a:picLocks noChangeAspect="1"/>
          </p:cNvPicPr>
          <p:nvPr/>
        </p:nvPicPr>
        <p:blipFill>
          <a:blip r:embed="rId3"/>
          <a:stretch>
            <a:fillRect/>
          </a:stretch>
        </p:blipFill>
        <p:spPr>
          <a:xfrm>
            <a:off x="604536" y="4948763"/>
            <a:ext cx="1130300" cy="304800"/>
          </a:xfrm>
          <a:prstGeom prst="rect">
            <a:avLst/>
          </a:prstGeom>
        </p:spPr>
      </p:pic>
    </p:spTree>
    <p:extLst>
      <p:ext uri="{BB962C8B-B14F-4D97-AF65-F5344CB8AC3E}">
        <p14:creationId xmlns:p14="http://schemas.microsoft.com/office/powerpoint/2010/main" val="262166499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1700" y="1556792"/>
            <a:ext cx="7848872" cy="3785652"/>
          </a:xfrm>
          <a:prstGeom prst="rect">
            <a:avLst/>
          </a:prstGeom>
          <a:noFill/>
        </p:spPr>
        <p:txBody>
          <a:bodyPr wrap="square" rtlCol="0">
            <a:spAutoFit/>
          </a:bodyPr>
          <a:lstStyle/>
          <a:p>
            <a:r>
              <a:rPr lang="en-US" sz="2000" b="1" dirty="0" smtClean="0">
                <a:solidFill>
                  <a:srgbClr val="000090"/>
                </a:solidFill>
              </a:rPr>
              <a:t>Tracking: </a:t>
            </a:r>
            <a:r>
              <a:rPr lang="en-US" sz="2000" b="1" dirty="0" smtClean="0">
                <a:solidFill>
                  <a:srgbClr val="000090"/>
                </a:solidFill>
              </a:rPr>
              <a:t>Momentum resolution </a:t>
            </a:r>
            <a:r>
              <a:rPr lang="en-US" sz="2000" b="1" dirty="0" smtClean="0">
                <a:solidFill>
                  <a:srgbClr val="000090"/>
                </a:solidFill>
                <a:latin typeface="Symbol" charset="2"/>
                <a:ea typeface="ＭＳ ゴシック"/>
                <a:cs typeface="Symbol" charset="2"/>
              </a:rPr>
              <a:t>≈</a:t>
            </a:r>
            <a:r>
              <a:rPr lang="en-US" sz="2000" b="1" dirty="0" smtClean="0">
                <a:solidFill>
                  <a:srgbClr val="000090"/>
                </a:solidFill>
              </a:rPr>
              <a:t>15% </a:t>
            </a:r>
            <a:r>
              <a:rPr lang="en-US" sz="2000" b="1" dirty="0" smtClean="0">
                <a:solidFill>
                  <a:srgbClr val="000090"/>
                </a:solidFill>
              </a:rPr>
              <a:t>at </a:t>
            </a:r>
            <a:r>
              <a:rPr lang="en-US" sz="2000" b="1" dirty="0" err="1" smtClean="0">
                <a:solidFill>
                  <a:srgbClr val="000090"/>
                </a:solidFill>
              </a:rPr>
              <a:t>p</a:t>
            </a:r>
            <a:r>
              <a:rPr lang="en-US" sz="2000" b="1" baseline="-25000" dirty="0" err="1" smtClean="0">
                <a:solidFill>
                  <a:srgbClr val="000090"/>
                </a:solidFill>
              </a:rPr>
              <a:t>t</a:t>
            </a:r>
            <a:r>
              <a:rPr lang="en-US" sz="2000" b="1" dirty="0" smtClean="0">
                <a:solidFill>
                  <a:srgbClr val="000090"/>
                </a:solidFill>
              </a:rPr>
              <a:t>=10TeV</a:t>
            </a:r>
          </a:p>
          <a:p>
            <a:endParaRPr lang="en-US" sz="2000" b="1" dirty="0" smtClean="0">
              <a:solidFill>
                <a:srgbClr val="000090"/>
              </a:solidFill>
            </a:endParaRPr>
          </a:p>
          <a:p>
            <a:r>
              <a:rPr lang="en-US" sz="2000" b="1" dirty="0" smtClean="0">
                <a:solidFill>
                  <a:srgbClr val="008000"/>
                </a:solidFill>
              </a:rPr>
              <a:t>Precision tracking (momentum spectroscopy)  and </a:t>
            </a:r>
            <a:r>
              <a:rPr lang="en-US" sz="2000" b="1" dirty="0" err="1" smtClean="0">
                <a:solidFill>
                  <a:srgbClr val="008000"/>
                </a:solidFill>
              </a:rPr>
              <a:t>Ecal</a:t>
            </a:r>
            <a:r>
              <a:rPr lang="en-US" sz="2000" b="1" dirty="0" smtClean="0">
                <a:solidFill>
                  <a:srgbClr val="008000"/>
                </a:solidFill>
              </a:rPr>
              <a:t> up to </a:t>
            </a:r>
            <a:r>
              <a:rPr lang="en-US" sz="2000" b="1" dirty="0" err="1" smtClean="0">
                <a:solidFill>
                  <a:srgbClr val="008000"/>
                </a:solidFill>
              </a:rPr>
              <a:t>η</a:t>
            </a:r>
            <a:r>
              <a:rPr lang="en-US" sz="2000" b="1" dirty="0" smtClean="0">
                <a:solidFill>
                  <a:srgbClr val="008000"/>
                </a:solidFill>
              </a:rPr>
              <a:t>=4</a:t>
            </a:r>
          </a:p>
          <a:p>
            <a:endParaRPr lang="en-US" sz="2000" b="1" dirty="0" smtClean="0">
              <a:solidFill>
                <a:srgbClr val="000090"/>
              </a:solidFill>
            </a:endParaRPr>
          </a:p>
          <a:p>
            <a:r>
              <a:rPr lang="en-US" sz="2000" b="1" dirty="0" smtClean="0">
                <a:solidFill>
                  <a:srgbClr val="000090"/>
                </a:solidFill>
              </a:rPr>
              <a:t>Tracking and </a:t>
            </a:r>
            <a:r>
              <a:rPr lang="en-US" sz="2000" b="1" dirty="0" err="1" smtClean="0">
                <a:solidFill>
                  <a:srgbClr val="000090"/>
                </a:solidFill>
              </a:rPr>
              <a:t>Calo</a:t>
            </a:r>
            <a:r>
              <a:rPr lang="en-US" sz="2000" b="1" dirty="0" smtClean="0">
                <a:solidFill>
                  <a:srgbClr val="000090"/>
                </a:solidFill>
              </a:rPr>
              <a:t> for jets up to </a:t>
            </a:r>
            <a:r>
              <a:rPr lang="en-US" sz="2000" b="1" dirty="0" err="1" smtClean="0">
                <a:solidFill>
                  <a:srgbClr val="000090"/>
                </a:solidFill>
              </a:rPr>
              <a:t>η</a:t>
            </a:r>
            <a:r>
              <a:rPr lang="en-US" sz="2000" b="1" dirty="0" smtClean="0">
                <a:solidFill>
                  <a:srgbClr val="000090"/>
                </a:solidFill>
              </a:rPr>
              <a:t>=6</a:t>
            </a:r>
            <a:r>
              <a:rPr lang="en-US" sz="2000" b="1" dirty="0" smtClean="0">
                <a:solidFill>
                  <a:srgbClr val="000090"/>
                </a:solidFill>
              </a:rPr>
              <a:t>.</a:t>
            </a:r>
          </a:p>
          <a:p>
            <a:endParaRPr lang="en-US" sz="2000" b="1" dirty="0">
              <a:solidFill>
                <a:srgbClr val="000090"/>
              </a:solidFill>
            </a:endParaRPr>
          </a:p>
          <a:p>
            <a:r>
              <a:rPr lang="en-US" sz="2000" b="1" dirty="0" smtClean="0">
                <a:solidFill>
                  <a:srgbClr val="008000"/>
                </a:solidFill>
              </a:rPr>
              <a:t>98% containing </a:t>
            </a:r>
            <a:r>
              <a:rPr lang="en-US" sz="2000" b="1" dirty="0" err="1" smtClean="0">
                <a:solidFill>
                  <a:srgbClr val="008000"/>
                </a:solidFill>
              </a:rPr>
              <a:t>calorimetry</a:t>
            </a:r>
            <a:r>
              <a:rPr lang="en-US" sz="2000" b="1" dirty="0">
                <a:solidFill>
                  <a:srgbClr val="008000"/>
                </a:solidFill>
              </a:rPr>
              <a:t> </a:t>
            </a:r>
            <a:r>
              <a:rPr lang="en-US" sz="2000" b="1" dirty="0" smtClean="0">
                <a:solidFill>
                  <a:srgbClr val="008000"/>
                </a:solidFill>
              </a:rPr>
              <a:t>of 12 </a:t>
            </a:r>
            <a:r>
              <a:rPr lang="en-US" sz="2000" dirty="0" err="1">
                <a:solidFill>
                  <a:srgbClr val="008000"/>
                </a:solidFill>
              </a:rPr>
              <a:t>λ</a:t>
            </a:r>
            <a:r>
              <a:rPr lang="en-US" sz="2000" baseline="-25000" dirty="0" err="1">
                <a:solidFill>
                  <a:srgbClr val="008000"/>
                </a:solidFill>
              </a:rPr>
              <a:t>in</a:t>
            </a:r>
            <a:r>
              <a:rPr lang="en-US" sz="2000" b="1" dirty="0" smtClean="0">
                <a:solidFill>
                  <a:srgbClr val="008000"/>
                </a:solidFill>
              </a:rPr>
              <a:t>, 1-2% constant term.</a:t>
            </a:r>
            <a:endParaRPr lang="en-US" sz="2000" b="1" dirty="0" smtClean="0">
              <a:solidFill>
                <a:srgbClr val="008000"/>
              </a:solidFill>
            </a:endParaRPr>
          </a:p>
          <a:p>
            <a:endParaRPr lang="en-US" sz="2000" b="1" dirty="0" smtClean="0">
              <a:solidFill>
                <a:srgbClr val="000090"/>
              </a:solidFill>
            </a:endParaRPr>
          </a:p>
          <a:p>
            <a:r>
              <a:rPr lang="en-US" sz="2000" b="1" dirty="0" smtClean="0">
                <a:solidFill>
                  <a:srgbClr val="000090"/>
                </a:solidFill>
              </a:rPr>
              <a:t>Calorimeter granularity to mitigate pileup and measure jet substructure and boosted objects</a:t>
            </a:r>
            <a:r>
              <a:rPr lang="en-US" sz="2000" b="1" dirty="0" smtClean="0">
                <a:solidFill>
                  <a:srgbClr val="000090"/>
                </a:solidFill>
              </a:rPr>
              <a:t>.</a:t>
            </a:r>
          </a:p>
          <a:p>
            <a:endParaRPr lang="en-US" sz="2000" b="1" dirty="0">
              <a:solidFill>
                <a:srgbClr val="000090"/>
              </a:solidFill>
            </a:endParaRPr>
          </a:p>
          <a:p>
            <a:r>
              <a:rPr lang="en-US" sz="2000" b="1" dirty="0" smtClean="0">
                <a:solidFill>
                  <a:srgbClr val="008000"/>
                </a:solidFill>
              </a:rPr>
              <a:t>B-tagging, timing for pileup rejection etc</a:t>
            </a:r>
            <a:r>
              <a:rPr lang="en-US" sz="2000" b="1" dirty="0" smtClean="0">
                <a:solidFill>
                  <a:srgbClr val="008000"/>
                </a:solidFill>
              </a:rPr>
              <a:t>. …</a:t>
            </a:r>
            <a:endParaRPr lang="en-US" sz="2000" b="1" dirty="0">
              <a:solidFill>
                <a:srgbClr val="008000"/>
              </a:solidFill>
            </a:endParaRPr>
          </a:p>
        </p:txBody>
      </p:sp>
      <p:sp>
        <p:nvSpPr>
          <p:cNvPr id="3" name="TextBox 2"/>
          <p:cNvSpPr txBox="1"/>
          <p:nvPr/>
        </p:nvSpPr>
        <p:spPr>
          <a:xfrm>
            <a:off x="21961" y="42785"/>
            <a:ext cx="9143999" cy="646331"/>
          </a:xfrm>
          <a:prstGeom prst="rect">
            <a:avLst/>
          </a:prstGeom>
          <a:noFill/>
        </p:spPr>
        <p:txBody>
          <a:bodyPr wrap="square" rtlCol="0">
            <a:spAutoFit/>
          </a:bodyPr>
          <a:lstStyle/>
          <a:p>
            <a:pPr algn="ctr"/>
            <a:r>
              <a:rPr lang="de-DE" sz="3600" b="1" dirty="0" err="1" smtClean="0">
                <a:solidFill>
                  <a:srgbClr val="FF0000"/>
                </a:solidFill>
                <a:latin typeface="Calibri"/>
              </a:rPr>
              <a:t>Approximate</a:t>
            </a:r>
            <a:r>
              <a:rPr lang="de-DE" sz="3600" b="1" dirty="0" smtClean="0">
                <a:solidFill>
                  <a:srgbClr val="FF0000"/>
                </a:solidFill>
                <a:latin typeface="Calibri"/>
              </a:rPr>
              <a:t> </a:t>
            </a:r>
            <a:r>
              <a:rPr lang="de-DE" sz="3600" b="1" dirty="0" smtClean="0">
                <a:solidFill>
                  <a:srgbClr val="FF0000"/>
                </a:solidFill>
                <a:latin typeface="Calibri"/>
              </a:rPr>
              <a:t>Overall Needs</a:t>
            </a:r>
            <a:endParaRPr lang="de-DE" sz="3600" b="1" dirty="0">
              <a:solidFill>
                <a:srgbClr val="FF0000"/>
              </a:solidFill>
              <a:latin typeface="Calibri"/>
            </a:endParaRPr>
          </a:p>
        </p:txBody>
      </p:sp>
    </p:spTree>
    <p:extLst>
      <p:ext uri="{BB962C8B-B14F-4D97-AF65-F5344CB8AC3E}">
        <p14:creationId xmlns:p14="http://schemas.microsoft.com/office/powerpoint/2010/main" val="50493649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X\lectures\ars_electronica\lhcb_layout.jpg"/>
          <p:cNvPicPr>
            <a:picLocks noChangeAspect="1" noChangeArrowheads="1"/>
          </p:cNvPicPr>
          <p:nvPr/>
        </p:nvPicPr>
        <p:blipFill>
          <a:blip r:embed="rId2" cstate="print"/>
          <a:srcRect/>
          <a:stretch>
            <a:fillRect/>
          </a:stretch>
        </p:blipFill>
        <p:spPr bwMode="auto">
          <a:xfrm>
            <a:off x="5257800" y="3954181"/>
            <a:ext cx="3887694" cy="2915771"/>
          </a:xfrm>
          <a:prstGeom prst="rect">
            <a:avLst/>
          </a:prstGeom>
          <a:noFill/>
        </p:spPr>
      </p:pic>
      <p:pic>
        <p:nvPicPr>
          <p:cNvPr id="4098" name="Picture 2" descr="C:\X\lectures\ars_electronica\atlas_scheme.jpg"/>
          <p:cNvPicPr>
            <a:picLocks noChangeAspect="1" noChangeArrowheads="1"/>
          </p:cNvPicPr>
          <p:nvPr/>
        </p:nvPicPr>
        <p:blipFill>
          <a:blip r:embed="rId3" cstate="print"/>
          <a:srcRect/>
          <a:stretch>
            <a:fillRect/>
          </a:stretch>
        </p:blipFill>
        <p:spPr bwMode="auto">
          <a:xfrm>
            <a:off x="1" y="616640"/>
            <a:ext cx="4191000" cy="2964760"/>
          </a:xfrm>
          <a:prstGeom prst="rect">
            <a:avLst/>
          </a:prstGeom>
          <a:noFill/>
        </p:spPr>
      </p:pic>
      <p:pic>
        <p:nvPicPr>
          <p:cNvPr id="4099" name="Picture 3" descr="C:\X\lectures\ars_electronica\alice_ok.png"/>
          <p:cNvPicPr>
            <a:picLocks noChangeAspect="1" noChangeArrowheads="1"/>
          </p:cNvPicPr>
          <p:nvPr/>
        </p:nvPicPr>
        <p:blipFill>
          <a:blip r:embed="rId4" cstate="print"/>
          <a:srcRect/>
          <a:stretch>
            <a:fillRect/>
          </a:stretch>
        </p:blipFill>
        <p:spPr bwMode="auto">
          <a:xfrm>
            <a:off x="0" y="4114800"/>
            <a:ext cx="4833987" cy="2743200"/>
          </a:xfrm>
          <a:prstGeom prst="rect">
            <a:avLst/>
          </a:prstGeom>
          <a:noFill/>
        </p:spPr>
      </p:pic>
      <p:pic>
        <p:nvPicPr>
          <p:cNvPr id="4101" name="Picture 5" descr="C:\X\lectures\ars_electronica\cms_layout.jpg"/>
          <p:cNvPicPr>
            <a:picLocks noChangeAspect="1" noChangeArrowheads="1"/>
          </p:cNvPicPr>
          <p:nvPr/>
        </p:nvPicPr>
        <p:blipFill>
          <a:blip r:embed="rId5" cstate="print"/>
          <a:srcRect/>
          <a:stretch>
            <a:fillRect/>
          </a:stretch>
        </p:blipFill>
        <p:spPr bwMode="auto">
          <a:xfrm>
            <a:off x="4553728" y="609600"/>
            <a:ext cx="4588685" cy="3276600"/>
          </a:xfrm>
          <a:prstGeom prst="rect">
            <a:avLst/>
          </a:prstGeom>
          <a:noFill/>
        </p:spPr>
      </p:pic>
      <p:sp>
        <p:nvSpPr>
          <p:cNvPr id="6" name="Rectangle 4"/>
          <p:cNvSpPr>
            <a:spLocks noChangeArrowheads="1"/>
          </p:cNvSpPr>
          <p:nvPr/>
        </p:nvSpPr>
        <p:spPr bwMode="auto">
          <a:xfrm>
            <a:off x="228600" y="0"/>
            <a:ext cx="8610600" cy="533400"/>
          </a:xfrm>
          <a:prstGeom prst="rect">
            <a:avLst/>
          </a:prstGeom>
          <a:noFill/>
          <a:ln w="9525">
            <a:noFill/>
            <a:miter lim="800000"/>
            <a:headEnd/>
            <a:tailEnd/>
          </a:ln>
        </p:spPr>
        <p:txBody>
          <a:bodyPr anchor="ctr"/>
          <a:lstStyle/>
          <a:p>
            <a:pPr algn="ctr"/>
            <a:r>
              <a:rPr lang="en-US" sz="2800" b="1" dirty="0" smtClean="0">
                <a:solidFill>
                  <a:srgbClr val="FF0000"/>
                </a:solidFill>
              </a:rPr>
              <a:t>ATLAS, CMS, ALICE, </a:t>
            </a:r>
            <a:r>
              <a:rPr lang="en-US" sz="2800" b="1" dirty="0" err="1" smtClean="0">
                <a:solidFill>
                  <a:srgbClr val="FF0000"/>
                </a:solidFill>
              </a:rPr>
              <a:t>LHCb</a:t>
            </a:r>
            <a:endParaRPr lang="en-US" sz="2800" b="1" dirty="0">
              <a:solidFill>
                <a:srgbClr val="FF0000"/>
              </a:solidFill>
            </a:endParaRPr>
          </a:p>
        </p:txBody>
      </p:sp>
    </p:spTree>
    <p:extLst>
      <p:ext uri="{BB962C8B-B14F-4D97-AF65-F5344CB8AC3E}">
        <p14:creationId xmlns:p14="http://schemas.microsoft.com/office/powerpoint/2010/main" val="43598431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8" descr="Longnc"/>
          <p:cNvPicPr>
            <a:picLocks noChangeAspect="1" noChangeArrowheads="1"/>
          </p:cNvPicPr>
          <p:nvPr/>
        </p:nvPicPr>
        <p:blipFill>
          <a:blip r:embed="rId2"/>
          <a:srcRect l="1314" r="1314"/>
          <a:stretch>
            <a:fillRect/>
          </a:stretch>
        </p:blipFill>
        <p:spPr bwMode="auto">
          <a:xfrm>
            <a:off x="-59687" y="2520137"/>
            <a:ext cx="9144000" cy="4299948"/>
          </a:xfrm>
          <a:prstGeom prst="rect">
            <a:avLst/>
          </a:prstGeom>
          <a:noFill/>
          <a:ln w="9525">
            <a:noFill/>
            <a:miter lim="800000"/>
            <a:headEnd/>
            <a:tailEnd/>
          </a:ln>
        </p:spPr>
      </p:pic>
      <p:pic>
        <p:nvPicPr>
          <p:cNvPr id="2" name="Picture 1"/>
          <p:cNvPicPr>
            <a:picLocks noChangeAspect="1"/>
          </p:cNvPicPr>
          <p:nvPr/>
        </p:nvPicPr>
        <p:blipFill>
          <a:blip r:embed="rId3"/>
          <a:stretch>
            <a:fillRect/>
          </a:stretch>
        </p:blipFill>
        <p:spPr>
          <a:xfrm>
            <a:off x="0" y="35680"/>
            <a:ext cx="3796038" cy="2410964"/>
          </a:xfrm>
          <a:prstGeom prst="rect">
            <a:avLst/>
          </a:prstGeom>
        </p:spPr>
      </p:pic>
      <p:sp>
        <p:nvSpPr>
          <p:cNvPr id="3" name="TextBox 2"/>
          <p:cNvSpPr txBox="1"/>
          <p:nvPr/>
        </p:nvSpPr>
        <p:spPr>
          <a:xfrm>
            <a:off x="3796038" y="220824"/>
            <a:ext cx="3058349" cy="461665"/>
          </a:xfrm>
          <a:prstGeom prst="rect">
            <a:avLst/>
          </a:prstGeom>
          <a:noFill/>
        </p:spPr>
        <p:txBody>
          <a:bodyPr wrap="none" rtlCol="0">
            <a:spAutoFit/>
          </a:bodyPr>
          <a:lstStyle/>
          <a:p>
            <a:r>
              <a:rPr lang="en-US" sz="2400" b="1" dirty="0" smtClean="0">
                <a:solidFill>
                  <a:srgbClr val="800000"/>
                </a:solidFill>
                <a:latin typeface="Calibri"/>
              </a:rPr>
              <a:t>Tracking </a:t>
            </a:r>
            <a:r>
              <a:rPr lang="en-US" sz="2400" b="1" dirty="0" err="1" smtClean="0">
                <a:solidFill>
                  <a:srgbClr val="800000"/>
                </a:solidFill>
                <a:latin typeface="Calibri"/>
              </a:rPr>
              <a:t>LHCb</a:t>
            </a:r>
            <a:r>
              <a:rPr lang="en-US" sz="2400" b="1" dirty="0" smtClean="0">
                <a:solidFill>
                  <a:srgbClr val="800000"/>
                </a:solidFill>
                <a:latin typeface="Calibri"/>
              </a:rPr>
              <a:t> </a:t>
            </a:r>
            <a:r>
              <a:rPr lang="en-US" sz="2400" b="1" dirty="0" err="1" smtClean="0">
                <a:solidFill>
                  <a:srgbClr val="800000"/>
                </a:solidFill>
                <a:latin typeface="Calibri"/>
              </a:rPr>
              <a:t>η</a:t>
            </a:r>
            <a:r>
              <a:rPr lang="en-US" sz="2400" b="1" dirty="0" smtClean="0">
                <a:solidFill>
                  <a:srgbClr val="800000"/>
                </a:solidFill>
                <a:latin typeface="Calibri"/>
              </a:rPr>
              <a:t> = 2 - 5</a:t>
            </a:r>
            <a:endParaRPr lang="en-US" sz="2400" b="1" dirty="0">
              <a:solidFill>
                <a:srgbClr val="800000"/>
              </a:solidFill>
              <a:latin typeface="Calibri"/>
            </a:endParaRPr>
          </a:p>
        </p:txBody>
      </p:sp>
      <p:cxnSp>
        <p:nvCxnSpPr>
          <p:cNvPr id="5" name="Straight Connector 4"/>
          <p:cNvCxnSpPr/>
          <p:nvPr/>
        </p:nvCxnSpPr>
        <p:spPr>
          <a:xfrm flipV="1">
            <a:off x="4514104" y="4226808"/>
            <a:ext cx="4570209" cy="43921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rot="19986881">
            <a:off x="7958245" y="2277366"/>
            <a:ext cx="670376" cy="338554"/>
          </a:xfrm>
          <a:prstGeom prst="rect">
            <a:avLst/>
          </a:prstGeom>
          <a:noFill/>
        </p:spPr>
        <p:txBody>
          <a:bodyPr wrap="none" rtlCol="0">
            <a:spAutoFit/>
          </a:bodyPr>
          <a:lstStyle/>
          <a:p>
            <a:r>
              <a:rPr lang="en-US" sz="1600" dirty="0" err="1">
                <a:solidFill>
                  <a:prstClr val="black"/>
                </a:solidFill>
                <a:latin typeface="Symbol" charset="2"/>
                <a:cs typeface="Symbol" charset="2"/>
              </a:rPr>
              <a:t>h</a:t>
            </a:r>
            <a:r>
              <a:rPr lang="en-US" sz="1600" dirty="0" smtClean="0">
                <a:solidFill>
                  <a:prstClr val="black"/>
                </a:solidFill>
                <a:latin typeface="Calibri"/>
              </a:rPr>
              <a:t>=1.5</a:t>
            </a:r>
            <a:endParaRPr lang="en-US" sz="1600" dirty="0">
              <a:solidFill>
                <a:prstClr val="black"/>
              </a:solidFill>
              <a:latin typeface="Calibri"/>
            </a:endParaRPr>
          </a:p>
        </p:txBody>
      </p:sp>
      <p:sp>
        <p:nvSpPr>
          <p:cNvPr id="7" name="TextBox 6"/>
          <p:cNvSpPr txBox="1"/>
          <p:nvPr/>
        </p:nvSpPr>
        <p:spPr>
          <a:xfrm rot="21213884">
            <a:off x="8612064" y="3947523"/>
            <a:ext cx="514584" cy="338554"/>
          </a:xfrm>
          <a:prstGeom prst="rect">
            <a:avLst/>
          </a:prstGeom>
          <a:noFill/>
        </p:spPr>
        <p:txBody>
          <a:bodyPr wrap="none" rtlCol="0">
            <a:spAutoFit/>
          </a:bodyPr>
          <a:lstStyle/>
          <a:p>
            <a:r>
              <a:rPr lang="en-US" sz="1600" dirty="0" err="1" smtClean="0">
                <a:solidFill>
                  <a:prstClr val="black"/>
                </a:solidFill>
                <a:latin typeface="Symbol" charset="2"/>
                <a:cs typeface="Symbol" charset="2"/>
              </a:rPr>
              <a:t>h</a:t>
            </a:r>
            <a:r>
              <a:rPr lang="en-US" sz="1600" dirty="0" smtClean="0">
                <a:solidFill>
                  <a:prstClr val="black"/>
                </a:solidFill>
                <a:latin typeface="Calibri"/>
              </a:rPr>
              <a:t>=3</a:t>
            </a:r>
            <a:endParaRPr lang="en-US" sz="1600" dirty="0">
              <a:solidFill>
                <a:prstClr val="black"/>
              </a:solidFill>
              <a:latin typeface="Calibri"/>
            </a:endParaRPr>
          </a:p>
        </p:txBody>
      </p:sp>
      <p:cxnSp>
        <p:nvCxnSpPr>
          <p:cNvPr id="19" name="Straight Connector 18"/>
          <p:cNvCxnSpPr/>
          <p:nvPr/>
        </p:nvCxnSpPr>
        <p:spPr>
          <a:xfrm flipV="1">
            <a:off x="4514104" y="2575834"/>
            <a:ext cx="2402742" cy="2090194"/>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051963" y="2218159"/>
            <a:ext cx="670376" cy="338554"/>
          </a:xfrm>
          <a:prstGeom prst="rect">
            <a:avLst/>
          </a:prstGeom>
          <a:noFill/>
        </p:spPr>
        <p:txBody>
          <a:bodyPr wrap="none" rtlCol="0">
            <a:spAutoFit/>
          </a:bodyPr>
          <a:lstStyle/>
          <a:p>
            <a:r>
              <a:rPr lang="en-US" sz="1600" dirty="0" err="1">
                <a:solidFill>
                  <a:prstClr val="black"/>
                </a:solidFill>
                <a:latin typeface="Symbol" charset="2"/>
                <a:cs typeface="Symbol" charset="2"/>
              </a:rPr>
              <a:t>h</a:t>
            </a:r>
            <a:r>
              <a:rPr lang="en-US" sz="1600" dirty="0" smtClean="0">
                <a:solidFill>
                  <a:prstClr val="black"/>
                </a:solidFill>
                <a:latin typeface="Calibri"/>
              </a:rPr>
              <a:t>=1.0</a:t>
            </a:r>
            <a:endParaRPr lang="en-US" sz="1600" dirty="0">
              <a:solidFill>
                <a:prstClr val="black"/>
              </a:solidFill>
              <a:latin typeface="Calibri"/>
            </a:endParaRPr>
          </a:p>
        </p:txBody>
      </p:sp>
      <p:cxnSp>
        <p:nvCxnSpPr>
          <p:cNvPr id="22" name="Straight Connector 21"/>
          <p:cNvCxnSpPr/>
          <p:nvPr/>
        </p:nvCxnSpPr>
        <p:spPr>
          <a:xfrm flipV="1">
            <a:off x="4514104" y="2728234"/>
            <a:ext cx="3973309" cy="1937794"/>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3796038" y="1913255"/>
            <a:ext cx="4277884" cy="461665"/>
          </a:xfrm>
          <a:prstGeom prst="rect">
            <a:avLst/>
          </a:prstGeom>
          <a:noFill/>
        </p:spPr>
        <p:txBody>
          <a:bodyPr wrap="none" rtlCol="0">
            <a:spAutoFit/>
          </a:bodyPr>
          <a:lstStyle/>
          <a:p>
            <a:r>
              <a:rPr lang="en-US" sz="2400" b="1" dirty="0" smtClean="0">
                <a:solidFill>
                  <a:srgbClr val="800000"/>
                </a:solidFill>
                <a:latin typeface="Calibri"/>
              </a:rPr>
              <a:t>Tracking CMS tracking </a:t>
            </a:r>
            <a:r>
              <a:rPr lang="en-US" sz="2400" b="1" dirty="0" err="1">
                <a:solidFill>
                  <a:srgbClr val="800000"/>
                </a:solidFill>
                <a:latin typeface="Calibri"/>
              </a:rPr>
              <a:t>η</a:t>
            </a:r>
            <a:r>
              <a:rPr lang="en-US" sz="2400" b="1" dirty="0" smtClean="0">
                <a:solidFill>
                  <a:srgbClr val="800000"/>
                </a:solidFill>
                <a:latin typeface="Calibri"/>
              </a:rPr>
              <a:t> -2.5,2.5</a:t>
            </a:r>
            <a:endParaRPr lang="en-US" sz="2400" b="1" dirty="0">
              <a:solidFill>
                <a:srgbClr val="800000"/>
              </a:solidFill>
              <a:latin typeface="Calibri"/>
            </a:endParaRPr>
          </a:p>
        </p:txBody>
      </p:sp>
      <p:sp>
        <p:nvSpPr>
          <p:cNvPr id="25" name="TextBox 24"/>
          <p:cNvSpPr txBox="1"/>
          <p:nvPr/>
        </p:nvSpPr>
        <p:spPr>
          <a:xfrm>
            <a:off x="4512992" y="1125801"/>
            <a:ext cx="4097872" cy="400110"/>
          </a:xfrm>
          <a:prstGeom prst="rect">
            <a:avLst/>
          </a:prstGeom>
          <a:noFill/>
        </p:spPr>
        <p:txBody>
          <a:bodyPr wrap="none" rtlCol="0">
            <a:spAutoFit/>
          </a:bodyPr>
          <a:lstStyle/>
          <a:p>
            <a:r>
              <a:rPr lang="en-US" sz="2000" b="1" dirty="0" smtClean="0">
                <a:solidFill>
                  <a:srgbClr val="008000"/>
                </a:solidFill>
                <a:latin typeface="Calibri"/>
              </a:rPr>
              <a:t>… all with impressive performance …</a:t>
            </a:r>
            <a:endParaRPr lang="en-US" sz="2000" b="1" dirty="0">
              <a:solidFill>
                <a:srgbClr val="008000"/>
              </a:solidFill>
              <a:latin typeface="Calibri"/>
            </a:endParaRPr>
          </a:p>
        </p:txBody>
      </p:sp>
    </p:spTree>
    <p:extLst>
      <p:ext uri="{BB962C8B-B14F-4D97-AF65-F5344CB8AC3E}">
        <p14:creationId xmlns:p14="http://schemas.microsoft.com/office/powerpoint/2010/main" val="378890198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etec2.jpg"/>
          <p:cNvPicPr>
            <a:picLocks noChangeAspect="1"/>
          </p:cNvPicPr>
          <p:nvPr/>
        </p:nvPicPr>
        <p:blipFill rotWithShape="1">
          <a:blip r:embed="rId2">
            <a:extLst>
              <a:ext uri="{28A0092B-C50C-407E-A947-70E740481C1C}">
                <a14:useLocalDpi xmlns:a14="http://schemas.microsoft.com/office/drawing/2010/main" val="0"/>
              </a:ext>
            </a:extLst>
          </a:blip>
          <a:srcRect t="6603"/>
          <a:stretch/>
        </p:blipFill>
        <p:spPr>
          <a:xfrm>
            <a:off x="-4" y="2850604"/>
            <a:ext cx="8896209" cy="4034780"/>
          </a:xfrm>
          <a:prstGeom prst="rect">
            <a:avLst/>
          </a:prstGeom>
        </p:spPr>
      </p:pic>
      <p:sp>
        <p:nvSpPr>
          <p:cNvPr id="10" name="Slide Number Placeholder 9"/>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16</a:t>
            </a:fld>
            <a:endParaRPr lang="en-US">
              <a:solidFill>
                <a:prstClr val="black">
                  <a:tint val="75000"/>
                </a:prstClr>
              </a:solidFill>
              <a:latin typeface="Calibri"/>
            </a:endParaRPr>
          </a:p>
        </p:txBody>
      </p:sp>
      <p:sp>
        <p:nvSpPr>
          <p:cNvPr id="11" name="Date Placeholder 10"/>
          <p:cNvSpPr>
            <a:spLocks noGrp="1"/>
          </p:cNvSpPr>
          <p:nvPr>
            <p:ph type="dt" sz="half" idx="10"/>
          </p:nvPr>
        </p:nvSpPr>
        <p:spPr/>
        <p:txBody>
          <a:bodyPr/>
          <a:lstStyle/>
          <a:p>
            <a:fld id="{1A7E8E0A-92B7-CD44-8E65-76D91663B03E}"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5" name="TextBox 4"/>
          <p:cNvSpPr txBox="1"/>
          <p:nvPr/>
        </p:nvSpPr>
        <p:spPr>
          <a:xfrm>
            <a:off x="6769128" y="3573016"/>
            <a:ext cx="980156" cy="2246769"/>
          </a:xfrm>
          <a:prstGeom prst="rect">
            <a:avLst/>
          </a:prstGeom>
          <a:solidFill>
            <a:schemeClr val="bg1"/>
          </a:solidFill>
        </p:spPr>
        <p:txBody>
          <a:bodyPr wrap="none" rtlCol="0">
            <a:spAutoFit/>
          </a:bodyPr>
          <a:lstStyle/>
          <a:p>
            <a:r>
              <a:rPr lang="en-US" sz="2000" b="1" dirty="0" smtClean="0">
                <a:solidFill>
                  <a:srgbClr val="FF0000"/>
                </a:solidFill>
              </a:rPr>
              <a:t>Tracker</a:t>
            </a:r>
          </a:p>
          <a:p>
            <a:r>
              <a:rPr lang="en-US" sz="2000" b="1" dirty="0" err="1">
                <a:solidFill>
                  <a:srgbClr val="0000FF"/>
                </a:solidFill>
              </a:rPr>
              <a:t>Emcal</a:t>
            </a:r>
            <a:endParaRPr lang="en-US" sz="2000" b="1" dirty="0">
              <a:solidFill>
                <a:srgbClr val="0000FF"/>
              </a:solidFill>
            </a:endParaRPr>
          </a:p>
          <a:p>
            <a:r>
              <a:rPr lang="en-US" sz="2000" b="1" dirty="0" err="1" smtClean="0">
                <a:solidFill>
                  <a:srgbClr val="FFFF66"/>
                </a:solidFill>
              </a:rPr>
              <a:t>Hcal</a:t>
            </a:r>
            <a:endParaRPr lang="en-US" sz="2000" b="1" dirty="0">
              <a:solidFill>
                <a:srgbClr val="FFFF66"/>
              </a:solidFill>
            </a:endParaRPr>
          </a:p>
          <a:p>
            <a:r>
              <a:rPr lang="en-US" sz="2000" b="1" dirty="0" err="1" smtClean="0">
                <a:solidFill>
                  <a:srgbClr val="FF6600"/>
                </a:solidFill>
              </a:rPr>
              <a:t>Muon</a:t>
            </a:r>
            <a:endParaRPr lang="en-US" sz="2000" b="1" dirty="0" smtClean="0">
              <a:solidFill>
                <a:srgbClr val="FF6600"/>
              </a:solidFill>
            </a:endParaRPr>
          </a:p>
          <a:p>
            <a:r>
              <a:rPr lang="en-US" sz="2000" b="1" dirty="0" smtClean="0"/>
              <a:t>Coil</a:t>
            </a:r>
          </a:p>
          <a:p>
            <a:r>
              <a:rPr lang="en-US" sz="2000" b="1" dirty="0" smtClean="0">
                <a:solidFill>
                  <a:srgbClr val="FF6FCF"/>
                </a:solidFill>
              </a:rPr>
              <a:t>TAS</a:t>
            </a:r>
          </a:p>
          <a:p>
            <a:r>
              <a:rPr lang="en-US" sz="2000" b="1" dirty="0" smtClean="0">
                <a:solidFill>
                  <a:srgbClr val="00FF00"/>
                </a:solidFill>
              </a:rPr>
              <a:t>Triplet</a:t>
            </a:r>
            <a:endParaRPr lang="en-US" sz="2000" b="1" dirty="0">
              <a:solidFill>
                <a:srgbClr val="00FF00"/>
              </a:solidFill>
            </a:endParaRPr>
          </a:p>
        </p:txBody>
      </p:sp>
      <p:sp>
        <p:nvSpPr>
          <p:cNvPr id="2" name="TextBox 1"/>
          <p:cNvSpPr txBox="1"/>
          <p:nvPr/>
        </p:nvSpPr>
        <p:spPr>
          <a:xfrm>
            <a:off x="539552" y="606407"/>
            <a:ext cx="6686446" cy="2031325"/>
          </a:xfrm>
          <a:prstGeom prst="rect">
            <a:avLst/>
          </a:prstGeom>
          <a:noFill/>
        </p:spPr>
        <p:txBody>
          <a:bodyPr wrap="none" rtlCol="0">
            <a:spAutoFit/>
          </a:bodyPr>
          <a:lstStyle/>
          <a:p>
            <a:pPr marL="285750" indent="-285750">
              <a:buFontTx/>
              <a:buChar char="•"/>
            </a:pPr>
            <a:r>
              <a:rPr lang="en-US" dirty="0" smtClean="0"/>
              <a:t>LHC L*=23m, TAS inside the air core </a:t>
            </a:r>
            <a:r>
              <a:rPr lang="en-US" dirty="0" err="1" smtClean="0"/>
              <a:t>muon</a:t>
            </a:r>
            <a:r>
              <a:rPr lang="en-US" dirty="0" smtClean="0"/>
              <a:t> system, heavy shielding</a:t>
            </a:r>
          </a:p>
          <a:p>
            <a:pPr marL="285750" indent="-285750">
              <a:buFontTx/>
              <a:buChar char="•"/>
            </a:pPr>
            <a:endParaRPr lang="en-US" dirty="0" smtClean="0"/>
          </a:p>
          <a:p>
            <a:pPr marL="285750" indent="-285750">
              <a:buFontTx/>
              <a:buChar char="•"/>
            </a:pPr>
            <a:r>
              <a:rPr lang="en-US" dirty="0" smtClean="0"/>
              <a:t>Tracker r=1m, B=2T thin coil in front of the calorimeters</a:t>
            </a:r>
          </a:p>
          <a:p>
            <a:pPr marL="285750" indent="-285750">
              <a:buFontTx/>
              <a:buChar char="•"/>
            </a:pPr>
            <a:endParaRPr lang="en-US" dirty="0" smtClean="0"/>
          </a:p>
          <a:p>
            <a:pPr marL="285750" indent="-285750">
              <a:buFontTx/>
              <a:buChar char="•"/>
            </a:pPr>
            <a:r>
              <a:rPr lang="en-US" dirty="0" err="1" smtClean="0"/>
              <a:t>LArg</a:t>
            </a:r>
            <a:r>
              <a:rPr lang="en-US" dirty="0" smtClean="0"/>
              <a:t> ECAL, HCAL and 7.4 </a:t>
            </a:r>
            <a:r>
              <a:rPr lang="en-US" dirty="0" err="1" smtClean="0"/>
              <a:t>λ</a:t>
            </a:r>
            <a:r>
              <a:rPr lang="en-US" baseline="-25000" dirty="0" err="1" smtClean="0"/>
              <a:t>int</a:t>
            </a:r>
            <a:r>
              <a:rPr lang="en-US" dirty="0" smtClean="0"/>
              <a:t> that returns the flux</a:t>
            </a:r>
          </a:p>
          <a:p>
            <a:pPr marL="285750" indent="-285750">
              <a:buFontTx/>
              <a:buChar char="•"/>
            </a:pPr>
            <a:endParaRPr lang="en-US" dirty="0" smtClean="0"/>
          </a:p>
          <a:p>
            <a:pPr marL="285750" indent="-285750">
              <a:buFontTx/>
              <a:buChar char="•"/>
            </a:pPr>
            <a:r>
              <a:rPr lang="en-US" dirty="0" smtClean="0"/>
              <a:t>Large air core  toroid, B=0.5T ‘standalone </a:t>
            </a:r>
            <a:r>
              <a:rPr lang="en-US" dirty="0" err="1" smtClean="0"/>
              <a:t>muon</a:t>
            </a:r>
            <a:r>
              <a:rPr lang="en-US" dirty="0" smtClean="0"/>
              <a:t> system’ </a:t>
            </a:r>
            <a:endParaRPr lang="en-US" dirty="0"/>
          </a:p>
        </p:txBody>
      </p:sp>
      <p:sp>
        <p:nvSpPr>
          <p:cNvPr id="8" name="TextBox 7"/>
          <p:cNvSpPr txBox="1"/>
          <p:nvPr/>
        </p:nvSpPr>
        <p:spPr>
          <a:xfrm>
            <a:off x="0" y="0"/>
            <a:ext cx="9143999" cy="461665"/>
          </a:xfrm>
          <a:prstGeom prst="rect">
            <a:avLst/>
          </a:prstGeom>
          <a:noFill/>
        </p:spPr>
        <p:txBody>
          <a:bodyPr wrap="square" rtlCol="0">
            <a:spAutoFit/>
          </a:bodyPr>
          <a:lstStyle/>
          <a:p>
            <a:pPr algn="ctr"/>
            <a:r>
              <a:rPr lang="de-DE" sz="2400" b="1" dirty="0" smtClean="0">
                <a:solidFill>
                  <a:srgbClr val="FF0000"/>
                </a:solidFill>
                <a:latin typeface="Calibri"/>
              </a:rPr>
              <a:t>ATLAS</a:t>
            </a:r>
            <a:endParaRPr lang="de-DE" sz="2400" b="1" dirty="0">
              <a:solidFill>
                <a:srgbClr val="FF0000"/>
              </a:solidFill>
              <a:latin typeface="Calibri"/>
            </a:endParaRPr>
          </a:p>
        </p:txBody>
      </p:sp>
    </p:spTree>
    <p:extLst>
      <p:ext uri="{BB962C8B-B14F-4D97-AF65-F5344CB8AC3E}">
        <p14:creationId xmlns:p14="http://schemas.microsoft.com/office/powerpoint/2010/main" val="211336585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17</a:t>
            </a:fld>
            <a:endParaRPr lang="en-US">
              <a:solidFill>
                <a:prstClr val="black">
                  <a:tint val="75000"/>
                </a:prstClr>
              </a:solidFill>
              <a:latin typeface="Calibri"/>
            </a:endParaRPr>
          </a:p>
        </p:txBody>
      </p:sp>
      <p:sp>
        <p:nvSpPr>
          <p:cNvPr id="4" name="Date Placeholder 3"/>
          <p:cNvSpPr>
            <a:spLocks noGrp="1"/>
          </p:cNvSpPr>
          <p:nvPr>
            <p:ph type="dt" sz="half" idx="10"/>
          </p:nvPr>
        </p:nvSpPr>
        <p:spPr/>
        <p:txBody>
          <a:bodyPr/>
          <a:lstStyle/>
          <a:p>
            <a:fld id="{72FC5694-F285-984E-B405-4492A251EDC5}"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5" name="TextBox 4"/>
          <p:cNvSpPr txBox="1"/>
          <p:nvPr/>
        </p:nvSpPr>
        <p:spPr>
          <a:xfrm>
            <a:off x="6889130" y="3356992"/>
            <a:ext cx="1139254" cy="1938992"/>
          </a:xfrm>
          <a:prstGeom prst="rect">
            <a:avLst/>
          </a:prstGeom>
          <a:solidFill>
            <a:schemeClr val="bg1"/>
          </a:solidFill>
        </p:spPr>
        <p:txBody>
          <a:bodyPr wrap="none" rtlCol="0">
            <a:spAutoFit/>
          </a:bodyPr>
          <a:lstStyle/>
          <a:p>
            <a:r>
              <a:rPr lang="en-US" sz="2400" b="1" dirty="0" err="1" smtClean="0">
                <a:solidFill>
                  <a:schemeClr val="accent6">
                    <a:lumMod val="50000"/>
                  </a:schemeClr>
                </a:solidFill>
              </a:rPr>
              <a:t>Muon</a:t>
            </a:r>
            <a:endParaRPr lang="en-US" sz="2400" b="1" dirty="0" smtClean="0">
              <a:solidFill>
                <a:schemeClr val="accent6">
                  <a:lumMod val="50000"/>
                </a:schemeClr>
              </a:solidFill>
            </a:endParaRPr>
          </a:p>
          <a:p>
            <a:r>
              <a:rPr lang="en-US" sz="2400" b="1" dirty="0" err="1" smtClean="0">
                <a:solidFill>
                  <a:srgbClr val="FFFF66"/>
                </a:solidFill>
              </a:rPr>
              <a:t>Hcal</a:t>
            </a:r>
            <a:endParaRPr lang="en-US" sz="2400" b="1" dirty="0" smtClean="0">
              <a:solidFill>
                <a:srgbClr val="FFFF66"/>
              </a:solidFill>
            </a:endParaRPr>
          </a:p>
          <a:p>
            <a:r>
              <a:rPr lang="en-US" sz="2400" b="1" dirty="0" err="1" smtClean="0">
                <a:solidFill>
                  <a:srgbClr val="0000FF"/>
                </a:solidFill>
              </a:rPr>
              <a:t>Emcal</a:t>
            </a:r>
            <a:endParaRPr lang="en-US" sz="2400" b="1" dirty="0" smtClean="0">
              <a:solidFill>
                <a:srgbClr val="0000FF"/>
              </a:solidFill>
            </a:endParaRPr>
          </a:p>
          <a:p>
            <a:r>
              <a:rPr lang="en-US" sz="2400" b="1" dirty="0" smtClean="0">
                <a:solidFill>
                  <a:srgbClr val="FF0000"/>
                </a:solidFill>
              </a:rPr>
              <a:t>Tracker</a:t>
            </a:r>
            <a:endParaRPr lang="en-US" sz="2400" b="1" dirty="0" smtClean="0"/>
          </a:p>
          <a:p>
            <a:r>
              <a:rPr lang="en-US" sz="2400" b="1" dirty="0" smtClean="0"/>
              <a:t>Coil</a:t>
            </a:r>
            <a:endParaRPr lang="en-US" sz="2400" b="1" dirty="0"/>
          </a:p>
        </p:txBody>
      </p:sp>
      <p:sp>
        <p:nvSpPr>
          <p:cNvPr id="6" name="TextBox 5"/>
          <p:cNvSpPr txBox="1"/>
          <p:nvPr/>
        </p:nvSpPr>
        <p:spPr>
          <a:xfrm>
            <a:off x="271911" y="756279"/>
            <a:ext cx="8315097" cy="1508105"/>
          </a:xfrm>
          <a:prstGeom prst="rect">
            <a:avLst/>
          </a:prstGeom>
          <a:noFill/>
        </p:spPr>
        <p:txBody>
          <a:bodyPr wrap="none" rtlCol="0">
            <a:spAutoFit/>
          </a:bodyPr>
          <a:lstStyle/>
          <a:p>
            <a:pPr marL="285750" indent="-285750">
              <a:buFontTx/>
              <a:buChar char="•"/>
            </a:pPr>
            <a:r>
              <a:rPr lang="en-US" dirty="0" smtClean="0"/>
              <a:t>LHC L*=23m, TAS shielding inside the cavern</a:t>
            </a:r>
          </a:p>
          <a:p>
            <a:pPr marL="285750" indent="-285750">
              <a:buFontTx/>
              <a:buChar char="•"/>
            </a:pPr>
            <a:r>
              <a:rPr lang="en-US" dirty="0" smtClean="0"/>
              <a:t>Tracker </a:t>
            </a:r>
            <a:r>
              <a:rPr lang="en-US" dirty="0"/>
              <a:t>r=</a:t>
            </a:r>
            <a:r>
              <a:rPr lang="en-US" dirty="0" smtClean="0"/>
              <a:t>1.2m</a:t>
            </a:r>
            <a:r>
              <a:rPr lang="en-US" dirty="0"/>
              <a:t> </a:t>
            </a:r>
            <a:r>
              <a:rPr lang="en-US" dirty="0" smtClean="0"/>
              <a:t>in B=3.8T</a:t>
            </a:r>
          </a:p>
          <a:p>
            <a:pPr marL="285750" indent="-285750">
              <a:buFontTx/>
              <a:buChar char="•"/>
            </a:pPr>
            <a:r>
              <a:rPr lang="en-US" dirty="0" smtClean="0"/>
              <a:t>Compact Crystal ECAL, ‘short’ HCAL of </a:t>
            </a:r>
            <a:r>
              <a:rPr lang="en-US" dirty="0"/>
              <a:t>and </a:t>
            </a:r>
            <a:r>
              <a:rPr lang="en-US" dirty="0" smtClean="0"/>
              <a:t>5.82 </a:t>
            </a:r>
            <a:r>
              <a:rPr lang="en-US" dirty="0" err="1" smtClean="0"/>
              <a:t>λ</a:t>
            </a:r>
            <a:r>
              <a:rPr lang="en-US" baseline="-25000" dirty="0" err="1" smtClean="0"/>
              <a:t>int</a:t>
            </a:r>
            <a:r>
              <a:rPr lang="en-US" dirty="0" smtClean="0"/>
              <a:t>, cut at </a:t>
            </a:r>
            <a:r>
              <a:rPr lang="en-US" dirty="0" err="1"/>
              <a:t>η</a:t>
            </a:r>
            <a:r>
              <a:rPr lang="en-US" dirty="0" smtClean="0"/>
              <a:t> = 3 to move FCAL away. </a:t>
            </a:r>
            <a:endParaRPr lang="en-US" dirty="0"/>
          </a:p>
          <a:p>
            <a:pPr marL="285750" indent="-285750">
              <a:buFontTx/>
              <a:buChar char="•"/>
            </a:pPr>
            <a:r>
              <a:rPr lang="en-US" dirty="0" smtClean="0"/>
              <a:t>Iron Yoke to return Flux, instrumented with </a:t>
            </a:r>
            <a:r>
              <a:rPr lang="en-US" dirty="0" err="1" smtClean="0"/>
              <a:t>muon</a:t>
            </a:r>
            <a:r>
              <a:rPr lang="en-US" dirty="0" smtClean="0"/>
              <a:t> chambers.</a:t>
            </a:r>
          </a:p>
          <a:p>
            <a:pPr marL="285750" indent="-285750">
              <a:buFontTx/>
              <a:buChar char="•"/>
            </a:pPr>
            <a:r>
              <a:rPr lang="en-US" dirty="0" smtClean="0"/>
              <a:t>CMS </a:t>
            </a:r>
            <a:r>
              <a:rPr lang="en-US" dirty="0" err="1" smtClean="0"/>
              <a:t>muons</a:t>
            </a:r>
            <a:r>
              <a:rPr lang="en-US" dirty="0" smtClean="0"/>
              <a:t> are relying on a properly working tracker.</a:t>
            </a:r>
            <a:endParaRPr lang="en-US" dirty="0"/>
          </a:p>
        </p:txBody>
      </p:sp>
      <p:pic>
        <p:nvPicPr>
          <p:cNvPr id="8" name="Picture 7" descr="detec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 y="2567356"/>
            <a:ext cx="8892148" cy="4318028"/>
          </a:xfrm>
          <a:prstGeom prst="rect">
            <a:avLst/>
          </a:prstGeom>
        </p:spPr>
      </p:pic>
      <p:pic>
        <p:nvPicPr>
          <p:cNvPr id="9" name="Picture 8" descr="reso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6523" y="3717032"/>
            <a:ext cx="4580556" cy="2292745"/>
          </a:xfrm>
          <a:prstGeom prst="rect">
            <a:avLst/>
          </a:prstGeom>
        </p:spPr>
      </p:pic>
      <p:sp>
        <p:nvSpPr>
          <p:cNvPr id="10" name="TextBox 9"/>
          <p:cNvSpPr txBox="1"/>
          <p:nvPr/>
        </p:nvSpPr>
        <p:spPr>
          <a:xfrm>
            <a:off x="8100392" y="2233607"/>
            <a:ext cx="980156" cy="2246769"/>
          </a:xfrm>
          <a:prstGeom prst="rect">
            <a:avLst/>
          </a:prstGeom>
          <a:solidFill>
            <a:schemeClr val="bg1"/>
          </a:solidFill>
        </p:spPr>
        <p:txBody>
          <a:bodyPr wrap="none" rtlCol="0">
            <a:spAutoFit/>
          </a:bodyPr>
          <a:lstStyle/>
          <a:p>
            <a:r>
              <a:rPr lang="en-US" sz="2000" b="1" dirty="0" smtClean="0">
                <a:solidFill>
                  <a:srgbClr val="FF0000"/>
                </a:solidFill>
              </a:rPr>
              <a:t>Tracker</a:t>
            </a:r>
          </a:p>
          <a:p>
            <a:r>
              <a:rPr lang="en-US" sz="2000" b="1" dirty="0" err="1">
                <a:solidFill>
                  <a:srgbClr val="0000FF"/>
                </a:solidFill>
              </a:rPr>
              <a:t>Emcal</a:t>
            </a:r>
            <a:endParaRPr lang="en-US" sz="2000" b="1" dirty="0">
              <a:solidFill>
                <a:srgbClr val="0000FF"/>
              </a:solidFill>
            </a:endParaRPr>
          </a:p>
          <a:p>
            <a:r>
              <a:rPr lang="en-US" sz="2000" b="1" dirty="0" err="1" smtClean="0">
                <a:solidFill>
                  <a:srgbClr val="FFFF66"/>
                </a:solidFill>
              </a:rPr>
              <a:t>Hcal</a:t>
            </a:r>
            <a:endParaRPr lang="en-US" sz="2000" b="1" dirty="0">
              <a:solidFill>
                <a:srgbClr val="FFFF66"/>
              </a:solidFill>
            </a:endParaRPr>
          </a:p>
          <a:p>
            <a:r>
              <a:rPr lang="en-US" sz="2000" b="1" dirty="0" err="1" smtClean="0">
                <a:solidFill>
                  <a:srgbClr val="FF6600"/>
                </a:solidFill>
              </a:rPr>
              <a:t>Muon</a:t>
            </a:r>
            <a:endParaRPr lang="en-US" sz="2000" b="1" dirty="0" smtClean="0">
              <a:solidFill>
                <a:srgbClr val="FF6600"/>
              </a:solidFill>
            </a:endParaRPr>
          </a:p>
          <a:p>
            <a:r>
              <a:rPr lang="en-US" sz="2000" b="1" dirty="0" smtClean="0"/>
              <a:t>Coil</a:t>
            </a:r>
          </a:p>
          <a:p>
            <a:r>
              <a:rPr lang="en-US" sz="2000" b="1" dirty="0" smtClean="0">
                <a:solidFill>
                  <a:srgbClr val="FF6FCF"/>
                </a:solidFill>
              </a:rPr>
              <a:t>TAS</a:t>
            </a:r>
          </a:p>
          <a:p>
            <a:r>
              <a:rPr lang="en-US" sz="2000" b="1" dirty="0" smtClean="0">
                <a:solidFill>
                  <a:srgbClr val="00FF00"/>
                </a:solidFill>
              </a:rPr>
              <a:t>Triplet</a:t>
            </a:r>
            <a:endParaRPr lang="en-US" sz="2000" b="1" dirty="0">
              <a:solidFill>
                <a:srgbClr val="00FF00"/>
              </a:solidFill>
            </a:endParaRPr>
          </a:p>
        </p:txBody>
      </p:sp>
      <p:sp>
        <p:nvSpPr>
          <p:cNvPr id="11" name="TextBox 10"/>
          <p:cNvSpPr txBox="1"/>
          <p:nvPr/>
        </p:nvSpPr>
        <p:spPr>
          <a:xfrm>
            <a:off x="0" y="0"/>
            <a:ext cx="9143999" cy="461665"/>
          </a:xfrm>
          <a:prstGeom prst="rect">
            <a:avLst/>
          </a:prstGeom>
          <a:noFill/>
        </p:spPr>
        <p:txBody>
          <a:bodyPr wrap="square" rtlCol="0">
            <a:spAutoFit/>
          </a:bodyPr>
          <a:lstStyle/>
          <a:p>
            <a:pPr algn="ctr"/>
            <a:r>
              <a:rPr lang="de-DE" sz="2400" b="1" dirty="0" smtClean="0">
                <a:solidFill>
                  <a:srgbClr val="FF0000"/>
                </a:solidFill>
                <a:latin typeface="Calibri"/>
              </a:rPr>
              <a:t>CMS</a:t>
            </a:r>
            <a:endParaRPr lang="de-DE" sz="2400" b="1" dirty="0">
              <a:solidFill>
                <a:srgbClr val="FF0000"/>
              </a:solidFill>
              <a:latin typeface="Calibri"/>
            </a:endParaRPr>
          </a:p>
        </p:txBody>
      </p:sp>
    </p:spTree>
    <p:extLst>
      <p:ext uri="{BB962C8B-B14F-4D97-AF65-F5344CB8AC3E}">
        <p14:creationId xmlns:p14="http://schemas.microsoft.com/office/powerpoint/2010/main" val="238213806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484784" y="476672"/>
            <a:ext cx="10800000" cy="11721021"/>
            <a:chOff x="-2343359" y="351530"/>
            <a:chExt cx="10800000" cy="11721021"/>
          </a:xfrm>
        </p:grpSpPr>
        <p:cxnSp>
          <p:nvCxnSpPr>
            <p:cNvPr id="10" name="Straight Connector 9"/>
            <p:cNvCxnSpPr/>
            <p:nvPr/>
          </p:nvCxnSpPr>
          <p:spPr>
            <a:xfrm>
              <a:off x="89640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25644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61648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97652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33656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269660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056640"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568808"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928848" y="836712"/>
              <a:ext cx="0" cy="187220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3411451" y="1544611"/>
              <a:ext cx="460583" cy="369332"/>
            </a:xfrm>
            <a:prstGeom prst="rect">
              <a:avLst/>
            </a:prstGeom>
            <a:noFill/>
          </p:spPr>
          <p:txBody>
            <a:bodyPr wrap="none" rtlCol="0">
              <a:spAutoFit/>
            </a:bodyPr>
            <a:lstStyle/>
            <a:p>
              <a:r>
                <a:rPr lang="en-US" dirty="0" smtClean="0"/>
                <a:t>…..</a:t>
              </a:r>
              <a:endParaRPr lang="en-US" dirty="0"/>
            </a:p>
          </p:txBody>
        </p:sp>
        <p:grpSp>
          <p:nvGrpSpPr>
            <p:cNvPr id="28" name="Group 27"/>
            <p:cNvGrpSpPr/>
            <p:nvPr/>
          </p:nvGrpSpPr>
          <p:grpSpPr>
            <a:xfrm>
              <a:off x="3483206" y="601506"/>
              <a:ext cx="216024" cy="216024"/>
              <a:chOff x="1043608" y="908720"/>
              <a:chExt cx="216024" cy="216024"/>
            </a:xfrm>
          </p:grpSpPr>
          <p:sp>
            <p:nvSpPr>
              <p:cNvPr id="26" name="Oval 25"/>
              <p:cNvSpPr/>
              <p:nvPr/>
            </p:nvSpPr>
            <p:spPr>
              <a:xfrm>
                <a:off x="1043608" y="908720"/>
                <a:ext cx="216024" cy="21602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Oval 26"/>
              <p:cNvSpPr>
                <a:spLocks noChangeAspect="1"/>
              </p:cNvSpPr>
              <p:nvPr/>
            </p:nvSpPr>
            <p:spPr>
              <a:xfrm>
                <a:off x="1133609" y="998721"/>
                <a:ext cx="36022" cy="36022"/>
              </a:xfrm>
              <a:prstGeom prst="ellipse">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grpSp>
        <p:sp>
          <p:nvSpPr>
            <p:cNvPr id="29" name="TextBox 28"/>
            <p:cNvSpPr txBox="1"/>
            <p:nvPr/>
          </p:nvSpPr>
          <p:spPr>
            <a:xfrm>
              <a:off x="3750817" y="385500"/>
              <a:ext cx="385943" cy="523220"/>
            </a:xfrm>
            <a:prstGeom prst="rect">
              <a:avLst/>
            </a:prstGeom>
            <a:noFill/>
          </p:spPr>
          <p:txBody>
            <a:bodyPr wrap="none" rtlCol="0">
              <a:spAutoFit/>
            </a:bodyPr>
            <a:lstStyle/>
            <a:p>
              <a:r>
                <a:rPr lang="en-US" sz="2800" b="1" dirty="0" smtClean="0"/>
                <a:t>B</a:t>
              </a:r>
              <a:endParaRPr lang="en-US" sz="2800" b="1" dirty="0"/>
            </a:p>
          </p:txBody>
        </p:sp>
        <p:sp>
          <p:nvSpPr>
            <p:cNvPr id="32" name="Arc 31"/>
            <p:cNvSpPr>
              <a:spLocks noChangeAspect="1"/>
            </p:cNvSpPr>
            <p:nvPr/>
          </p:nvSpPr>
          <p:spPr>
            <a:xfrm rot="18947028">
              <a:off x="-2343359" y="1272551"/>
              <a:ext cx="10800000" cy="10800000"/>
            </a:xfrm>
            <a:prstGeom prst="arc">
              <a:avLst>
                <a:gd name="adj1" fmla="val 17236885"/>
                <a:gd name="adj2" fmla="val 20303753"/>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4" name="Straight Arrow Connector 33"/>
            <p:cNvCxnSpPr/>
            <p:nvPr/>
          </p:nvCxnSpPr>
          <p:spPr>
            <a:xfrm>
              <a:off x="896400" y="2996952"/>
              <a:ext cx="4032448"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3563888" y="2492896"/>
              <a:ext cx="338554" cy="523220"/>
            </a:xfrm>
            <a:prstGeom prst="rect">
              <a:avLst/>
            </a:prstGeom>
            <a:noFill/>
          </p:spPr>
          <p:txBody>
            <a:bodyPr wrap="none" rtlCol="0">
              <a:spAutoFit/>
            </a:bodyPr>
            <a:lstStyle/>
            <a:p>
              <a:r>
                <a:rPr lang="en-US" sz="2800" dirty="0" smtClean="0"/>
                <a:t>L</a:t>
              </a:r>
              <a:endParaRPr lang="en-US" sz="2800" dirty="0"/>
            </a:p>
          </p:txBody>
        </p:sp>
        <p:sp>
          <p:nvSpPr>
            <p:cNvPr id="36" name="TextBox 35"/>
            <p:cNvSpPr txBox="1"/>
            <p:nvPr/>
          </p:nvSpPr>
          <p:spPr>
            <a:xfrm>
              <a:off x="727123" y="351530"/>
              <a:ext cx="4561765" cy="400110"/>
            </a:xfrm>
            <a:prstGeom prst="rect">
              <a:avLst/>
            </a:prstGeom>
            <a:noFill/>
          </p:spPr>
          <p:txBody>
            <a:bodyPr wrap="square" rtlCol="0">
              <a:spAutoFit/>
            </a:bodyPr>
            <a:lstStyle/>
            <a:p>
              <a:r>
                <a:rPr lang="en-US" sz="2000" dirty="0" smtClean="0"/>
                <a:t>1    2    3  …                                                  N</a:t>
              </a:r>
              <a:endParaRPr lang="en-US" sz="2000" dirty="0"/>
            </a:p>
          </p:txBody>
        </p:sp>
      </p:grpSp>
      <p:sp>
        <p:nvSpPr>
          <p:cNvPr id="37" name="TextBox 36"/>
          <p:cNvSpPr txBox="1"/>
          <p:nvPr/>
        </p:nvSpPr>
        <p:spPr>
          <a:xfrm>
            <a:off x="5652120" y="1070894"/>
            <a:ext cx="3348926" cy="1015663"/>
          </a:xfrm>
          <a:prstGeom prst="rect">
            <a:avLst/>
          </a:prstGeom>
          <a:noFill/>
        </p:spPr>
        <p:txBody>
          <a:bodyPr wrap="none" rtlCol="0">
            <a:spAutoFit/>
          </a:bodyPr>
          <a:lstStyle/>
          <a:p>
            <a:r>
              <a:rPr lang="el-GR" sz="2000" dirty="0" smtClean="0"/>
              <a:t>σ</a:t>
            </a:r>
            <a:r>
              <a:rPr lang="en-US" sz="2000" dirty="0" smtClean="0"/>
              <a:t> … point resolution/plane</a:t>
            </a:r>
          </a:p>
          <a:p>
            <a:endParaRPr lang="en-US" sz="2000" dirty="0"/>
          </a:p>
          <a:p>
            <a:r>
              <a:rPr lang="en-US" sz="2000" dirty="0" err="1" smtClean="0"/>
              <a:t>X</a:t>
            </a:r>
            <a:r>
              <a:rPr lang="en-US" sz="2000" baseline="-25000" dirty="0" err="1" smtClean="0"/>
              <a:t>tot</a:t>
            </a:r>
            <a:r>
              <a:rPr lang="en-US" sz="2000" dirty="0" smtClean="0"/>
              <a:t>/X</a:t>
            </a:r>
            <a:r>
              <a:rPr lang="en-US" sz="2000" baseline="-25000" dirty="0" smtClean="0"/>
              <a:t>0</a:t>
            </a:r>
            <a:r>
              <a:rPr lang="en-US" sz="2000" dirty="0" smtClean="0"/>
              <a:t> … total material budget</a:t>
            </a:r>
            <a:endParaRPr lang="en-US" sz="2000" dirty="0"/>
          </a:p>
        </p:txBody>
      </p:sp>
      <p:pic>
        <p:nvPicPr>
          <p:cNvPr id="38" name="Picture 37"/>
          <p:cNvPicPr>
            <a:picLocks noChangeAspect="1"/>
          </p:cNvPicPr>
          <p:nvPr/>
        </p:nvPicPr>
        <p:blipFill>
          <a:blip r:embed="rId2"/>
          <a:stretch>
            <a:fillRect/>
          </a:stretch>
        </p:blipFill>
        <p:spPr>
          <a:xfrm>
            <a:off x="2843808" y="3356992"/>
            <a:ext cx="5116054" cy="1395974"/>
          </a:xfrm>
          <a:prstGeom prst="rect">
            <a:avLst/>
          </a:prstGeom>
        </p:spPr>
      </p:pic>
      <p:pic>
        <p:nvPicPr>
          <p:cNvPr id="39" name="Picture 38"/>
          <p:cNvPicPr>
            <a:picLocks noChangeAspect="1"/>
          </p:cNvPicPr>
          <p:nvPr/>
        </p:nvPicPr>
        <p:blipFill>
          <a:blip r:embed="rId3"/>
          <a:stretch>
            <a:fillRect/>
          </a:stretch>
        </p:blipFill>
        <p:spPr>
          <a:xfrm>
            <a:off x="2843808" y="4869160"/>
            <a:ext cx="5559942" cy="1808741"/>
          </a:xfrm>
          <a:prstGeom prst="rect">
            <a:avLst/>
          </a:prstGeom>
        </p:spPr>
      </p:pic>
      <p:sp>
        <p:nvSpPr>
          <p:cNvPr id="40" name="TextBox 39"/>
          <p:cNvSpPr txBox="1"/>
          <p:nvPr/>
        </p:nvSpPr>
        <p:spPr>
          <a:xfrm>
            <a:off x="278744" y="3709963"/>
            <a:ext cx="2248031" cy="400110"/>
          </a:xfrm>
          <a:prstGeom prst="rect">
            <a:avLst/>
          </a:prstGeom>
          <a:noFill/>
        </p:spPr>
        <p:txBody>
          <a:bodyPr wrap="none" rtlCol="0">
            <a:spAutoFit/>
          </a:bodyPr>
          <a:lstStyle/>
          <a:p>
            <a:r>
              <a:rPr lang="en-US" sz="2000" b="1" dirty="0" smtClean="0">
                <a:solidFill>
                  <a:srgbClr val="000090"/>
                </a:solidFill>
              </a:rPr>
              <a:t>Position Resolution</a:t>
            </a:r>
            <a:endParaRPr lang="en-US" sz="2000" b="1" dirty="0">
              <a:solidFill>
                <a:srgbClr val="000090"/>
              </a:solidFill>
            </a:endParaRPr>
          </a:p>
        </p:txBody>
      </p:sp>
      <p:sp>
        <p:nvSpPr>
          <p:cNvPr id="41" name="TextBox 40"/>
          <p:cNvSpPr txBox="1"/>
          <p:nvPr/>
        </p:nvSpPr>
        <p:spPr>
          <a:xfrm>
            <a:off x="309868" y="5395320"/>
            <a:ext cx="2213341" cy="400110"/>
          </a:xfrm>
          <a:prstGeom prst="rect">
            <a:avLst/>
          </a:prstGeom>
          <a:noFill/>
        </p:spPr>
        <p:txBody>
          <a:bodyPr wrap="none" rtlCol="0">
            <a:spAutoFit/>
          </a:bodyPr>
          <a:lstStyle/>
          <a:p>
            <a:r>
              <a:rPr lang="en-US" sz="2000" b="1" dirty="0" smtClean="0">
                <a:solidFill>
                  <a:srgbClr val="000090"/>
                </a:solidFill>
              </a:rPr>
              <a:t>Multiple Scattering</a:t>
            </a:r>
            <a:endParaRPr lang="en-US" sz="2000" b="1" dirty="0">
              <a:solidFill>
                <a:srgbClr val="000090"/>
              </a:solidFill>
            </a:endParaRPr>
          </a:p>
        </p:txBody>
      </p:sp>
      <p:sp>
        <p:nvSpPr>
          <p:cNvPr id="30" name="TextBox 29"/>
          <p:cNvSpPr txBox="1"/>
          <p:nvPr/>
        </p:nvSpPr>
        <p:spPr>
          <a:xfrm>
            <a:off x="0" y="0"/>
            <a:ext cx="9143999" cy="461665"/>
          </a:xfrm>
          <a:prstGeom prst="rect">
            <a:avLst/>
          </a:prstGeom>
          <a:noFill/>
        </p:spPr>
        <p:txBody>
          <a:bodyPr wrap="square" rtlCol="0">
            <a:spAutoFit/>
          </a:bodyPr>
          <a:lstStyle/>
          <a:p>
            <a:pPr algn="ctr"/>
            <a:r>
              <a:rPr lang="de-DE" sz="2400" b="1" dirty="0" smtClean="0">
                <a:solidFill>
                  <a:srgbClr val="FF0000"/>
                </a:solidFill>
                <a:latin typeface="Calibri"/>
              </a:rPr>
              <a:t>Point Resolution </a:t>
            </a:r>
            <a:r>
              <a:rPr lang="de-DE" sz="2400" b="1" dirty="0" err="1" smtClean="0">
                <a:solidFill>
                  <a:srgbClr val="FF0000"/>
                </a:solidFill>
                <a:latin typeface="Calibri"/>
              </a:rPr>
              <a:t>and</a:t>
            </a:r>
            <a:r>
              <a:rPr lang="de-DE" sz="2400" b="1" dirty="0" smtClean="0">
                <a:solidFill>
                  <a:srgbClr val="FF0000"/>
                </a:solidFill>
                <a:latin typeface="Calibri"/>
              </a:rPr>
              <a:t> Multiple </a:t>
            </a:r>
            <a:r>
              <a:rPr lang="de-DE" sz="2400" b="1" dirty="0" err="1" smtClean="0">
                <a:solidFill>
                  <a:srgbClr val="FF0000"/>
                </a:solidFill>
                <a:latin typeface="Calibri"/>
              </a:rPr>
              <a:t>Scattering</a:t>
            </a:r>
            <a:endParaRPr lang="de-DE" sz="2400" b="1" dirty="0">
              <a:solidFill>
                <a:srgbClr val="FF0000"/>
              </a:solidFill>
              <a:latin typeface="Calibri"/>
            </a:endParaRPr>
          </a:p>
        </p:txBody>
      </p:sp>
    </p:spTree>
    <p:extLst>
      <p:ext uri="{BB962C8B-B14F-4D97-AF65-F5344CB8AC3E}">
        <p14:creationId xmlns:p14="http://schemas.microsoft.com/office/powerpoint/2010/main" val="306626838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19</a:t>
            </a:fld>
            <a:endParaRPr lang="en-US">
              <a:solidFill>
                <a:prstClr val="black">
                  <a:tint val="75000"/>
                </a:prstClr>
              </a:solidFill>
              <a:latin typeface="Calibri"/>
            </a:endParaRPr>
          </a:p>
        </p:txBody>
      </p:sp>
      <p:sp>
        <p:nvSpPr>
          <p:cNvPr id="4" name="Date Placeholder 3"/>
          <p:cNvSpPr>
            <a:spLocks noGrp="1"/>
          </p:cNvSpPr>
          <p:nvPr>
            <p:ph type="dt" sz="half" idx="10"/>
          </p:nvPr>
        </p:nvSpPr>
        <p:spPr/>
        <p:txBody>
          <a:bodyPr/>
          <a:lstStyle/>
          <a:p>
            <a:fld id="{72FC5694-F285-984E-B405-4492A251EDC5}"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5" name="TextBox 4"/>
          <p:cNvSpPr txBox="1"/>
          <p:nvPr/>
        </p:nvSpPr>
        <p:spPr>
          <a:xfrm>
            <a:off x="6889130" y="3356992"/>
            <a:ext cx="1139254" cy="1938992"/>
          </a:xfrm>
          <a:prstGeom prst="rect">
            <a:avLst/>
          </a:prstGeom>
          <a:solidFill>
            <a:schemeClr val="bg1"/>
          </a:solidFill>
        </p:spPr>
        <p:txBody>
          <a:bodyPr wrap="none" rtlCol="0">
            <a:spAutoFit/>
          </a:bodyPr>
          <a:lstStyle/>
          <a:p>
            <a:r>
              <a:rPr lang="en-US" sz="2400" b="1" dirty="0" err="1" smtClean="0">
                <a:solidFill>
                  <a:schemeClr val="accent6">
                    <a:lumMod val="50000"/>
                  </a:schemeClr>
                </a:solidFill>
              </a:rPr>
              <a:t>Muon</a:t>
            </a:r>
            <a:endParaRPr lang="en-US" sz="2400" b="1" dirty="0" smtClean="0">
              <a:solidFill>
                <a:schemeClr val="accent6">
                  <a:lumMod val="50000"/>
                </a:schemeClr>
              </a:solidFill>
            </a:endParaRPr>
          </a:p>
          <a:p>
            <a:r>
              <a:rPr lang="en-US" sz="2400" b="1" dirty="0" err="1" smtClean="0">
                <a:solidFill>
                  <a:srgbClr val="FFFF66"/>
                </a:solidFill>
              </a:rPr>
              <a:t>Hcal</a:t>
            </a:r>
            <a:endParaRPr lang="en-US" sz="2400" b="1" dirty="0" smtClean="0">
              <a:solidFill>
                <a:srgbClr val="FFFF66"/>
              </a:solidFill>
            </a:endParaRPr>
          </a:p>
          <a:p>
            <a:r>
              <a:rPr lang="en-US" sz="2400" b="1" dirty="0" err="1" smtClean="0">
                <a:solidFill>
                  <a:srgbClr val="0000FF"/>
                </a:solidFill>
              </a:rPr>
              <a:t>Emcal</a:t>
            </a:r>
            <a:endParaRPr lang="en-US" sz="2400" b="1" dirty="0" smtClean="0">
              <a:solidFill>
                <a:srgbClr val="0000FF"/>
              </a:solidFill>
            </a:endParaRPr>
          </a:p>
          <a:p>
            <a:r>
              <a:rPr lang="en-US" sz="2400" b="1" dirty="0" smtClean="0">
                <a:solidFill>
                  <a:srgbClr val="FF0000"/>
                </a:solidFill>
              </a:rPr>
              <a:t>Tracker</a:t>
            </a:r>
            <a:endParaRPr lang="en-US" sz="2400" b="1" dirty="0" smtClean="0"/>
          </a:p>
          <a:p>
            <a:r>
              <a:rPr lang="en-US" sz="2400" b="1" dirty="0" smtClean="0"/>
              <a:t>Coil</a:t>
            </a:r>
            <a:endParaRPr lang="en-US" sz="2400" b="1" dirty="0"/>
          </a:p>
        </p:txBody>
      </p:sp>
      <p:sp>
        <p:nvSpPr>
          <p:cNvPr id="6" name="TextBox 5"/>
          <p:cNvSpPr txBox="1"/>
          <p:nvPr/>
        </p:nvSpPr>
        <p:spPr>
          <a:xfrm>
            <a:off x="271911" y="756279"/>
            <a:ext cx="8481809" cy="1477328"/>
          </a:xfrm>
          <a:prstGeom prst="rect">
            <a:avLst/>
          </a:prstGeom>
          <a:noFill/>
        </p:spPr>
        <p:txBody>
          <a:bodyPr wrap="none" rtlCol="0">
            <a:spAutoFit/>
          </a:bodyPr>
          <a:lstStyle/>
          <a:p>
            <a:pPr marL="285750" indent="-285750">
              <a:buFontTx/>
              <a:buChar char="•"/>
            </a:pPr>
            <a:r>
              <a:rPr lang="en-US" dirty="0" smtClean="0"/>
              <a:t>LHC L*=23m, TAS shielding inside the cavern</a:t>
            </a:r>
          </a:p>
          <a:p>
            <a:pPr marL="285750" indent="-285750">
              <a:buFontTx/>
              <a:buChar char="•"/>
            </a:pPr>
            <a:r>
              <a:rPr lang="en-US" dirty="0" smtClean="0"/>
              <a:t>Tracker </a:t>
            </a:r>
            <a:r>
              <a:rPr lang="en-US" dirty="0"/>
              <a:t>r=</a:t>
            </a:r>
            <a:r>
              <a:rPr lang="en-US" dirty="0" smtClean="0"/>
              <a:t>1.2m</a:t>
            </a:r>
            <a:r>
              <a:rPr lang="en-US" dirty="0"/>
              <a:t> </a:t>
            </a:r>
            <a:r>
              <a:rPr lang="en-US" dirty="0" smtClean="0"/>
              <a:t>in B=3.8T</a:t>
            </a:r>
          </a:p>
          <a:p>
            <a:pPr marL="285750" indent="-285750">
              <a:buFontTx/>
              <a:buChar char="•"/>
            </a:pPr>
            <a:r>
              <a:rPr lang="en-US" dirty="0" smtClean="0"/>
              <a:t>Compact Crystal ECAL, ‘short’ HCAL of </a:t>
            </a:r>
            <a:r>
              <a:rPr lang="en-US" dirty="0"/>
              <a:t>and </a:t>
            </a:r>
            <a:r>
              <a:rPr lang="en-US" dirty="0" smtClean="0"/>
              <a:t>5.82 </a:t>
            </a:r>
            <a:r>
              <a:rPr lang="en-US" dirty="0" err="1" smtClean="0"/>
              <a:t>λ</a:t>
            </a:r>
            <a:r>
              <a:rPr lang="en-US" baseline="-25000" dirty="0" err="1" smtClean="0"/>
              <a:t>int</a:t>
            </a:r>
            <a:r>
              <a:rPr lang="en-US" dirty="0" smtClean="0"/>
              <a:t>, cut at eta = 3 to move FCAL away. </a:t>
            </a:r>
            <a:endParaRPr lang="en-US" dirty="0"/>
          </a:p>
          <a:p>
            <a:pPr marL="285750" indent="-285750">
              <a:buFontTx/>
              <a:buChar char="•"/>
            </a:pPr>
            <a:r>
              <a:rPr lang="en-US" dirty="0" smtClean="0"/>
              <a:t>Iron Yoke to return Flux, instrumented with </a:t>
            </a:r>
            <a:r>
              <a:rPr lang="en-US" dirty="0" err="1" smtClean="0"/>
              <a:t>muon</a:t>
            </a:r>
            <a:r>
              <a:rPr lang="en-US" dirty="0" smtClean="0"/>
              <a:t> chambers.</a:t>
            </a:r>
          </a:p>
          <a:p>
            <a:pPr marL="285750" indent="-285750">
              <a:buFontTx/>
              <a:buChar char="•"/>
            </a:pPr>
            <a:r>
              <a:rPr lang="en-US" dirty="0" smtClean="0"/>
              <a:t>CMS </a:t>
            </a:r>
            <a:r>
              <a:rPr lang="en-US" dirty="0" err="1" smtClean="0"/>
              <a:t>muons</a:t>
            </a:r>
            <a:r>
              <a:rPr lang="en-US" dirty="0" smtClean="0"/>
              <a:t> are relying on a properly working tracker.</a:t>
            </a:r>
            <a:endParaRPr lang="en-US" dirty="0"/>
          </a:p>
        </p:txBody>
      </p:sp>
      <p:pic>
        <p:nvPicPr>
          <p:cNvPr id="8" name="Picture 7" descr="detec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 y="2567356"/>
            <a:ext cx="8892148" cy="4318028"/>
          </a:xfrm>
          <a:prstGeom prst="rect">
            <a:avLst/>
          </a:prstGeom>
        </p:spPr>
      </p:pic>
      <p:pic>
        <p:nvPicPr>
          <p:cNvPr id="9" name="Picture 8" descr="reso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6523" y="3717032"/>
            <a:ext cx="4580556" cy="2292745"/>
          </a:xfrm>
          <a:prstGeom prst="rect">
            <a:avLst/>
          </a:prstGeom>
        </p:spPr>
      </p:pic>
      <p:sp>
        <p:nvSpPr>
          <p:cNvPr id="10" name="TextBox 9"/>
          <p:cNvSpPr txBox="1"/>
          <p:nvPr/>
        </p:nvSpPr>
        <p:spPr>
          <a:xfrm>
            <a:off x="8100392" y="2233607"/>
            <a:ext cx="980156" cy="2246769"/>
          </a:xfrm>
          <a:prstGeom prst="rect">
            <a:avLst/>
          </a:prstGeom>
          <a:solidFill>
            <a:schemeClr val="bg1"/>
          </a:solidFill>
        </p:spPr>
        <p:txBody>
          <a:bodyPr wrap="none" rtlCol="0">
            <a:spAutoFit/>
          </a:bodyPr>
          <a:lstStyle/>
          <a:p>
            <a:r>
              <a:rPr lang="en-US" sz="2000" b="1" dirty="0" smtClean="0">
                <a:solidFill>
                  <a:srgbClr val="FF0000"/>
                </a:solidFill>
              </a:rPr>
              <a:t>Tracker</a:t>
            </a:r>
          </a:p>
          <a:p>
            <a:r>
              <a:rPr lang="en-US" sz="2000" b="1" dirty="0" err="1">
                <a:solidFill>
                  <a:srgbClr val="0000FF"/>
                </a:solidFill>
              </a:rPr>
              <a:t>Emcal</a:t>
            </a:r>
            <a:endParaRPr lang="en-US" sz="2000" b="1" dirty="0">
              <a:solidFill>
                <a:srgbClr val="0000FF"/>
              </a:solidFill>
            </a:endParaRPr>
          </a:p>
          <a:p>
            <a:r>
              <a:rPr lang="en-US" sz="2000" b="1" dirty="0" err="1" smtClean="0">
                <a:solidFill>
                  <a:srgbClr val="FFFF66"/>
                </a:solidFill>
              </a:rPr>
              <a:t>Hcal</a:t>
            </a:r>
            <a:endParaRPr lang="en-US" sz="2000" b="1" dirty="0">
              <a:solidFill>
                <a:srgbClr val="FFFF66"/>
              </a:solidFill>
            </a:endParaRPr>
          </a:p>
          <a:p>
            <a:r>
              <a:rPr lang="en-US" sz="2000" b="1" dirty="0" err="1" smtClean="0">
                <a:solidFill>
                  <a:srgbClr val="FF6600"/>
                </a:solidFill>
              </a:rPr>
              <a:t>Muon</a:t>
            </a:r>
            <a:endParaRPr lang="en-US" sz="2000" b="1" dirty="0" smtClean="0">
              <a:solidFill>
                <a:srgbClr val="FF6600"/>
              </a:solidFill>
            </a:endParaRPr>
          </a:p>
          <a:p>
            <a:r>
              <a:rPr lang="en-US" sz="2000" b="1" dirty="0" smtClean="0"/>
              <a:t>Coil</a:t>
            </a:r>
          </a:p>
          <a:p>
            <a:r>
              <a:rPr lang="en-US" sz="2000" b="1" dirty="0" smtClean="0">
                <a:solidFill>
                  <a:srgbClr val="FF6FCF"/>
                </a:solidFill>
              </a:rPr>
              <a:t>TAS</a:t>
            </a:r>
          </a:p>
          <a:p>
            <a:r>
              <a:rPr lang="en-US" sz="2000" b="1" dirty="0" smtClean="0">
                <a:solidFill>
                  <a:srgbClr val="00FF00"/>
                </a:solidFill>
              </a:rPr>
              <a:t>Triplet</a:t>
            </a:r>
            <a:endParaRPr lang="en-US" sz="2000" b="1" dirty="0">
              <a:solidFill>
                <a:srgbClr val="00FF00"/>
              </a:solidFill>
            </a:endParaRPr>
          </a:p>
        </p:txBody>
      </p:sp>
      <p:sp>
        <p:nvSpPr>
          <p:cNvPr id="11" name="TextBox 10"/>
          <p:cNvSpPr txBox="1"/>
          <p:nvPr/>
        </p:nvSpPr>
        <p:spPr>
          <a:xfrm>
            <a:off x="0" y="0"/>
            <a:ext cx="9143999" cy="461665"/>
          </a:xfrm>
          <a:prstGeom prst="rect">
            <a:avLst/>
          </a:prstGeom>
          <a:noFill/>
        </p:spPr>
        <p:txBody>
          <a:bodyPr wrap="square" rtlCol="0">
            <a:spAutoFit/>
          </a:bodyPr>
          <a:lstStyle/>
          <a:p>
            <a:pPr algn="ctr"/>
            <a:r>
              <a:rPr lang="de-DE" sz="2400" b="1" dirty="0" smtClean="0">
                <a:solidFill>
                  <a:srgbClr val="FF0000"/>
                </a:solidFill>
                <a:latin typeface="Calibri"/>
              </a:rPr>
              <a:t>CMS</a:t>
            </a:r>
            <a:endParaRPr lang="de-DE" sz="2400" b="1" dirty="0">
              <a:solidFill>
                <a:srgbClr val="FF0000"/>
              </a:solidFill>
              <a:latin typeface="Calibri"/>
            </a:endParaRPr>
          </a:p>
        </p:txBody>
      </p:sp>
    </p:spTree>
    <p:extLst>
      <p:ext uri="{BB962C8B-B14F-4D97-AF65-F5344CB8AC3E}">
        <p14:creationId xmlns:p14="http://schemas.microsoft.com/office/powerpoint/2010/main" val="147844885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3568" y="1052736"/>
            <a:ext cx="7702291" cy="4678204"/>
          </a:xfrm>
          <a:prstGeom prst="rect">
            <a:avLst/>
          </a:prstGeom>
          <a:noFill/>
        </p:spPr>
        <p:txBody>
          <a:bodyPr wrap="square" rtlCol="0">
            <a:spAutoFit/>
          </a:bodyPr>
          <a:lstStyle/>
          <a:p>
            <a:pPr algn="ctr"/>
            <a:r>
              <a:rPr lang="en-US" sz="2800" b="1" dirty="0" smtClean="0">
                <a:solidFill>
                  <a:srgbClr val="000090"/>
                </a:solidFill>
              </a:rPr>
              <a:t>Exploration + Higgs as a tool for discovery</a:t>
            </a:r>
          </a:p>
          <a:p>
            <a:endParaRPr lang="en-US" b="1" dirty="0">
              <a:solidFill>
                <a:srgbClr val="000090"/>
              </a:solidFill>
            </a:endParaRPr>
          </a:p>
          <a:p>
            <a:endParaRPr lang="en-US" b="1" dirty="0" smtClean="0">
              <a:solidFill>
                <a:srgbClr val="008000"/>
              </a:solidFill>
            </a:endParaRPr>
          </a:p>
          <a:p>
            <a:r>
              <a:rPr lang="en-US" b="1" dirty="0" smtClean="0">
                <a:solidFill>
                  <a:srgbClr val="008000"/>
                </a:solidFill>
              </a:rPr>
              <a:t>Numerous</a:t>
            </a:r>
            <a:r>
              <a:rPr lang="en-US" b="1" dirty="0" smtClean="0">
                <a:solidFill>
                  <a:srgbClr val="008000"/>
                </a:solidFill>
              </a:rPr>
              <a:t> </a:t>
            </a:r>
            <a:r>
              <a:rPr lang="en-US" b="1" dirty="0">
                <a:solidFill>
                  <a:srgbClr val="008000"/>
                </a:solidFill>
              </a:rPr>
              <a:t>p</a:t>
            </a:r>
            <a:r>
              <a:rPr lang="en-US" b="1" dirty="0" smtClean="0">
                <a:solidFill>
                  <a:srgbClr val="008000"/>
                </a:solidFill>
              </a:rPr>
              <a:t>hysics opportunities with a large number of possible measurements. </a:t>
            </a:r>
          </a:p>
          <a:p>
            <a:endParaRPr lang="en-US" b="1" dirty="0" smtClean="0">
              <a:solidFill>
                <a:srgbClr val="000090"/>
              </a:solidFill>
            </a:endParaRPr>
          </a:p>
          <a:p>
            <a:r>
              <a:rPr lang="en-US" b="1" dirty="0" smtClean="0">
                <a:solidFill>
                  <a:srgbClr val="000090"/>
                </a:solidFill>
              </a:rPr>
              <a:t>How to specify detectors for such a machine ?</a:t>
            </a:r>
            <a:endParaRPr lang="en-US" b="1" dirty="0">
              <a:solidFill>
                <a:srgbClr val="000090"/>
              </a:solidFill>
            </a:endParaRPr>
          </a:p>
          <a:p>
            <a:endParaRPr lang="en-US" b="1" dirty="0">
              <a:solidFill>
                <a:srgbClr val="000090"/>
              </a:solidFill>
            </a:endParaRPr>
          </a:p>
          <a:p>
            <a:r>
              <a:rPr lang="en-US" b="1" dirty="0" smtClean="0">
                <a:solidFill>
                  <a:srgbClr val="008000"/>
                </a:solidFill>
              </a:rPr>
              <a:t>ATLAS and CMS are general purpose detectors that were benchmarked with the ‘hypothetical’ Higgs in different mass regions with tracking up to </a:t>
            </a:r>
            <a:r>
              <a:rPr lang="en-US" b="1" dirty="0" err="1" smtClean="0">
                <a:solidFill>
                  <a:srgbClr val="008000"/>
                </a:solidFill>
              </a:rPr>
              <a:t>η</a:t>
            </a:r>
            <a:r>
              <a:rPr lang="en-US" b="1" dirty="0" smtClean="0">
                <a:solidFill>
                  <a:srgbClr val="008000"/>
                </a:solidFill>
              </a:rPr>
              <a:t>=2.5.</a:t>
            </a:r>
          </a:p>
          <a:p>
            <a:endParaRPr lang="en-US" b="1" dirty="0">
              <a:solidFill>
                <a:srgbClr val="008000"/>
              </a:solidFill>
            </a:endParaRPr>
          </a:p>
          <a:p>
            <a:r>
              <a:rPr lang="en-US" b="1" dirty="0" smtClean="0">
                <a:solidFill>
                  <a:srgbClr val="000090"/>
                </a:solidFill>
              </a:rPr>
              <a:t>The Higgs is also key benchmark for the FCC detectors, with highly forward boosted features (100TeV, 125GeV Higgs)</a:t>
            </a:r>
          </a:p>
          <a:p>
            <a:endParaRPr lang="en-US" b="1" dirty="0">
              <a:solidFill>
                <a:srgbClr val="008000"/>
              </a:solidFill>
            </a:endParaRPr>
          </a:p>
          <a:p>
            <a:r>
              <a:rPr lang="en-US" b="1" dirty="0" smtClean="0">
                <a:solidFill>
                  <a:srgbClr val="008000"/>
                </a:solidFill>
              </a:rPr>
              <a:t>FCC detectors must be ‘general general’ purpose detectors with very large </a:t>
            </a:r>
            <a:r>
              <a:rPr lang="en-US" b="1" dirty="0" err="1" smtClean="0">
                <a:solidFill>
                  <a:srgbClr val="008000"/>
                </a:solidFill>
              </a:rPr>
              <a:t>η</a:t>
            </a:r>
            <a:r>
              <a:rPr lang="en-US" b="1" dirty="0" smtClean="0">
                <a:solidFill>
                  <a:srgbClr val="008000"/>
                </a:solidFill>
              </a:rPr>
              <a:t> acceptance and extreme granularity</a:t>
            </a:r>
            <a:r>
              <a:rPr lang="en-US" b="1" dirty="0" smtClean="0">
                <a:solidFill>
                  <a:srgbClr val="000090"/>
                </a:solidFill>
              </a:rPr>
              <a:t>.</a:t>
            </a:r>
          </a:p>
        </p:txBody>
      </p:sp>
      <p:sp>
        <p:nvSpPr>
          <p:cNvPr id="4" name="TextBox 3"/>
          <p:cNvSpPr txBox="1"/>
          <p:nvPr/>
        </p:nvSpPr>
        <p:spPr>
          <a:xfrm>
            <a:off x="17606" y="188640"/>
            <a:ext cx="9143999" cy="646331"/>
          </a:xfrm>
          <a:prstGeom prst="rect">
            <a:avLst/>
          </a:prstGeom>
          <a:noFill/>
        </p:spPr>
        <p:txBody>
          <a:bodyPr wrap="square" rtlCol="0">
            <a:spAutoFit/>
          </a:bodyPr>
          <a:lstStyle/>
          <a:p>
            <a:pPr algn="ctr"/>
            <a:r>
              <a:rPr lang="de-DE" sz="3600" b="1" dirty="0" err="1" smtClean="0">
                <a:solidFill>
                  <a:srgbClr val="FF0000"/>
                </a:solidFill>
                <a:latin typeface="Calibri"/>
              </a:rPr>
              <a:t>Physics</a:t>
            </a:r>
            <a:r>
              <a:rPr lang="de-DE" sz="3600" b="1" dirty="0" smtClean="0">
                <a:solidFill>
                  <a:srgbClr val="FF0000"/>
                </a:solidFill>
                <a:latin typeface="Calibri"/>
              </a:rPr>
              <a:t> </a:t>
            </a:r>
            <a:r>
              <a:rPr lang="de-DE" sz="3600" b="1" dirty="0" err="1" smtClean="0">
                <a:solidFill>
                  <a:srgbClr val="FF0000"/>
                </a:solidFill>
                <a:latin typeface="Calibri"/>
              </a:rPr>
              <a:t>at</a:t>
            </a:r>
            <a:r>
              <a:rPr lang="de-DE" sz="3600" b="1" dirty="0" smtClean="0">
                <a:solidFill>
                  <a:srgbClr val="FF0000"/>
                </a:solidFill>
                <a:latin typeface="Calibri"/>
              </a:rPr>
              <a:t> a 100 </a:t>
            </a:r>
            <a:r>
              <a:rPr lang="de-DE" sz="3600" b="1" dirty="0" err="1" smtClean="0">
                <a:solidFill>
                  <a:srgbClr val="FF0000"/>
                </a:solidFill>
                <a:latin typeface="Calibri"/>
              </a:rPr>
              <a:t>TeV</a:t>
            </a:r>
            <a:r>
              <a:rPr lang="de-DE" sz="3600" b="1" dirty="0" smtClean="0">
                <a:solidFill>
                  <a:srgbClr val="FF0000"/>
                </a:solidFill>
                <a:latin typeface="Calibri"/>
              </a:rPr>
              <a:t> </a:t>
            </a:r>
            <a:r>
              <a:rPr lang="de-DE" sz="3600" b="1" dirty="0" err="1" smtClean="0">
                <a:solidFill>
                  <a:srgbClr val="FF0000"/>
                </a:solidFill>
                <a:latin typeface="Calibri"/>
              </a:rPr>
              <a:t>Hadron</a:t>
            </a:r>
            <a:r>
              <a:rPr lang="de-DE" sz="3600" b="1" dirty="0" smtClean="0">
                <a:solidFill>
                  <a:srgbClr val="FF0000"/>
                </a:solidFill>
                <a:latin typeface="Calibri"/>
              </a:rPr>
              <a:t> </a:t>
            </a:r>
            <a:r>
              <a:rPr lang="de-DE" sz="3600" b="1" dirty="0" err="1" smtClean="0">
                <a:solidFill>
                  <a:srgbClr val="FF0000"/>
                </a:solidFill>
                <a:latin typeface="Calibri"/>
              </a:rPr>
              <a:t>Collider</a:t>
            </a:r>
            <a:endParaRPr lang="de-DE" sz="3600" b="1" dirty="0">
              <a:solidFill>
                <a:srgbClr val="FF0000"/>
              </a:solidFill>
              <a:latin typeface="Calibri"/>
            </a:endParaRPr>
          </a:p>
        </p:txBody>
      </p:sp>
    </p:spTree>
    <p:extLst>
      <p:ext uri="{BB962C8B-B14F-4D97-AF65-F5344CB8AC3E}">
        <p14:creationId xmlns:p14="http://schemas.microsoft.com/office/powerpoint/2010/main" val="87039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20</a:t>
            </a:fld>
            <a:endParaRPr lang="en-US">
              <a:solidFill>
                <a:prstClr val="black">
                  <a:tint val="75000"/>
                </a:prstClr>
              </a:solidFill>
              <a:latin typeface="Calibri"/>
            </a:endParaRPr>
          </a:p>
        </p:txBody>
      </p:sp>
      <p:sp>
        <p:nvSpPr>
          <p:cNvPr id="4" name="Date Placeholder 3"/>
          <p:cNvSpPr>
            <a:spLocks noGrp="1"/>
          </p:cNvSpPr>
          <p:nvPr>
            <p:ph type="dt" sz="half" idx="10"/>
          </p:nvPr>
        </p:nvSpPr>
        <p:spPr/>
        <p:txBody>
          <a:bodyPr/>
          <a:lstStyle/>
          <a:p>
            <a:fld id="{E524CF88-3735-504F-919E-DFF1C4FAC102}"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6" name="TextBox 5"/>
          <p:cNvSpPr txBox="1"/>
          <p:nvPr/>
        </p:nvSpPr>
        <p:spPr>
          <a:xfrm>
            <a:off x="283961" y="836712"/>
            <a:ext cx="7879080" cy="1477328"/>
          </a:xfrm>
          <a:prstGeom prst="rect">
            <a:avLst/>
          </a:prstGeom>
          <a:noFill/>
        </p:spPr>
        <p:txBody>
          <a:bodyPr wrap="none" rtlCol="0">
            <a:spAutoFit/>
          </a:bodyPr>
          <a:lstStyle/>
          <a:p>
            <a:pPr marL="285750" indent="-285750">
              <a:buFontTx/>
              <a:buChar char="•"/>
            </a:pPr>
            <a:r>
              <a:rPr lang="en-US" dirty="0" smtClean="0"/>
              <a:t>FCC L*=40m, hide </a:t>
            </a:r>
            <a:r>
              <a:rPr lang="en-US" dirty="0" smtClean="0"/>
              <a:t>inside </a:t>
            </a:r>
            <a:r>
              <a:rPr lang="en-US" dirty="0" smtClean="0"/>
              <a:t>tunnel</a:t>
            </a:r>
          </a:p>
          <a:p>
            <a:pPr marL="285750" indent="-285750">
              <a:buFontTx/>
              <a:buChar char="•"/>
            </a:pPr>
            <a:r>
              <a:rPr lang="en-US" dirty="0"/>
              <a:t>S</a:t>
            </a:r>
            <a:r>
              <a:rPr lang="en-US" dirty="0" smtClean="0"/>
              <a:t>olenoid and shielding solenoid with B=6T in Tracker and B=3T in </a:t>
            </a:r>
            <a:r>
              <a:rPr lang="en-US" dirty="0" err="1" smtClean="0"/>
              <a:t>Muon</a:t>
            </a:r>
            <a:r>
              <a:rPr lang="en-US" dirty="0" smtClean="0"/>
              <a:t> System </a:t>
            </a:r>
          </a:p>
          <a:p>
            <a:pPr marL="285750" indent="-285750">
              <a:buFontTx/>
              <a:buChar char="•"/>
            </a:pPr>
            <a:r>
              <a:rPr lang="en-US" dirty="0" smtClean="0"/>
              <a:t>Tracker </a:t>
            </a:r>
            <a:r>
              <a:rPr lang="en-US" dirty="0"/>
              <a:t>r</a:t>
            </a:r>
            <a:r>
              <a:rPr lang="en-US" dirty="0" smtClean="0"/>
              <a:t>=2.5m</a:t>
            </a:r>
            <a:r>
              <a:rPr lang="en-US" dirty="0"/>
              <a:t>, </a:t>
            </a:r>
            <a:r>
              <a:rPr lang="en-US" dirty="0" smtClean="0"/>
              <a:t>L=16m, tracker resolution same as CMS detector</a:t>
            </a:r>
          </a:p>
          <a:p>
            <a:pPr marL="285750" indent="-285750">
              <a:buFontTx/>
              <a:buChar char="•"/>
            </a:pPr>
            <a:r>
              <a:rPr lang="en-US" dirty="0" smtClean="0"/>
              <a:t>ECAL+HCAL = 2.4m = 12 </a:t>
            </a:r>
            <a:r>
              <a:rPr lang="en-US" dirty="0" err="1" smtClean="0"/>
              <a:t>λ</a:t>
            </a:r>
            <a:r>
              <a:rPr lang="en-US" baseline="-25000" dirty="0" err="1" smtClean="0"/>
              <a:t>int</a:t>
            </a:r>
            <a:endParaRPr lang="en-US" baseline="-25000" dirty="0" smtClean="0"/>
          </a:p>
          <a:p>
            <a:pPr marL="285750" indent="-285750">
              <a:buFontTx/>
              <a:buChar char="•"/>
            </a:pPr>
            <a:r>
              <a:rPr lang="en-US" dirty="0" smtClean="0"/>
              <a:t>Momentum resolution gets marginal at </a:t>
            </a:r>
            <a:r>
              <a:rPr lang="en-US" dirty="0" err="1" smtClean="0"/>
              <a:t>η</a:t>
            </a:r>
            <a:r>
              <a:rPr lang="en-US" dirty="0" smtClean="0"/>
              <a:t>&gt;3.</a:t>
            </a:r>
          </a:p>
        </p:txBody>
      </p:sp>
      <p:pic>
        <p:nvPicPr>
          <p:cNvPr id="7" name="Picture 6" descr="detec4.jpg"/>
          <p:cNvPicPr>
            <a:picLocks noChangeAspect="1"/>
          </p:cNvPicPr>
          <p:nvPr/>
        </p:nvPicPr>
        <p:blipFill rotWithShape="1">
          <a:blip r:embed="rId2">
            <a:extLst>
              <a:ext uri="{28A0092B-C50C-407E-A947-70E740481C1C}">
                <a14:useLocalDpi xmlns:a14="http://schemas.microsoft.com/office/drawing/2010/main" val="0"/>
              </a:ext>
            </a:extLst>
          </a:blip>
          <a:srcRect t="6290"/>
          <a:stretch/>
        </p:blipFill>
        <p:spPr>
          <a:xfrm>
            <a:off x="-3718" y="2837094"/>
            <a:ext cx="8896198" cy="4048290"/>
          </a:xfrm>
          <a:prstGeom prst="rect">
            <a:avLst/>
          </a:prstGeom>
        </p:spPr>
      </p:pic>
      <p:pic>
        <p:nvPicPr>
          <p:cNvPr id="8" name="Picture 7" descr="reso4.jpg"/>
          <p:cNvPicPr>
            <a:picLocks noChangeAspect="1"/>
          </p:cNvPicPr>
          <p:nvPr/>
        </p:nvPicPr>
        <p:blipFill rotWithShape="1">
          <a:blip r:embed="rId3">
            <a:extLst>
              <a:ext uri="{28A0092B-C50C-407E-A947-70E740481C1C}">
                <a14:useLocalDpi xmlns:a14="http://schemas.microsoft.com/office/drawing/2010/main" val="0"/>
              </a:ext>
            </a:extLst>
          </a:blip>
          <a:srcRect t="4956"/>
          <a:stretch/>
        </p:blipFill>
        <p:spPr>
          <a:xfrm>
            <a:off x="3779912" y="2999213"/>
            <a:ext cx="5253957" cy="2466275"/>
          </a:xfrm>
          <a:prstGeom prst="rect">
            <a:avLst/>
          </a:prstGeom>
        </p:spPr>
      </p:pic>
      <p:sp>
        <p:nvSpPr>
          <p:cNvPr id="9" name="TextBox 8"/>
          <p:cNvSpPr txBox="1"/>
          <p:nvPr/>
        </p:nvSpPr>
        <p:spPr>
          <a:xfrm>
            <a:off x="8163041" y="980728"/>
            <a:ext cx="980156" cy="2246769"/>
          </a:xfrm>
          <a:prstGeom prst="rect">
            <a:avLst/>
          </a:prstGeom>
          <a:solidFill>
            <a:schemeClr val="bg1"/>
          </a:solidFill>
        </p:spPr>
        <p:txBody>
          <a:bodyPr wrap="none" rtlCol="0">
            <a:spAutoFit/>
          </a:bodyPr>
          <a:lstStyle/>
          <a:p>
            <a:r>
              <a:rPr lang="en-US" sz="2000" b="1" dirty="0" smtClean="0">
                <a:solidFill>
                  <a:srgbClr val="FF0000"/>
                </a:solidFill>
              </a:rPr>
              <a:t>Tracker</a:t>
            </a:r>
          </a:p>
          <a:p>
            <a:r>
              <a:rPr lang="en-US" sz="2000" b="1" dirty="0" err="1">
                <a:solidFill>
                  <a:srgbClr val="0000FF"/>
                </a:solidFill>
              </a:rPr>
              <a:t>Emcal</a:t>
            </a:r>
            <a:endParaRPr lang="en-US" sz="2000" b="1" dirty="0">
              <a:solidFill>
                <a:srgbClr val="0000FF"/>
              </a:solidFill>
            </a:endParaRPr>
          </a:p>
          <a:p>
            <a:r>
              <a:rPr lang="en-US" sz="2000" b="1" dirty="0" err="1" smtClean="0">
                <a:solidFill>
                  <a:srgbClr val="FFFF66"/>
                </a:solidFill>
              </a:rPr>
              <a:t>Hcal</a:t>
            </a:r>
            <a:endParaRPr lang="en-US" sz="2000" b="1" dirty="0">
              <a:solidFill>
                <a:srgbClr val="FFFF66"/>
              </a:solidFill>
            </a:endParaRPr>
          </a:p>
          <a:p>
            <a:r>
              <a:rPr lang="en-US" sz="2000" b="1" dirty="0" err="1" smtClean="0">
                <a:solidFill>
                  <a:srgbClr val="FF6600"/>
                </a:solidFill>
              </a:rPr>
              <a:t>Muon</a:t>
            </a:r>
            <a:endParaRPr lang="en-US" sz="2000" b="1" dirty="0" smtClean="0">
              <a:solidFill>
                <a:srgbClr val="FF6600"/>
              </a:solidFill>
            </a:endParaRPr>
          </a:p>
          <a:p>
            <a:r>
              <a:rPr lang="en-US" sz="2000" b="1" dirty="0" smtClean="0"/>
              <a:t>Coil</a:t>
            </a:r>
          </a:p>
          <a:p>
            <a:r>
              <a:rPr lang="en-US" sz="2000" b="1" dirty="0" smtClean="0">
                <a:solidFill>
                  <a:srgbClr val="FF6FCF"/>
                </a:solidFill>
              </a:rPr>
              <a:t>TAS</a:t>
            </a:r>
          </a:p>
          <a:p>
            <a:r>
              <a:rPr lang="en-US" sz="2000" b="1" dirty="0" smtClean="0">
                <a:solidFill>
                  <a:srgbClr val="00FF00"/>
                </a:solidFill>
              </a:rPr>
              <a:t>Triplet</a:t>
            </a:r>
            <a:endParaRPr lang="en-US" sz="2000" b="1" dirty="0">
              <a:solidFill>
                <a:srgbClr val="00FF00"/>
              </a:solidFill>
            </a:endParaRPr>
          </a:p>
        </p:txBody>
      </p:sp>
      <p:sp>
        <p:nvSpPr>
          <p:cNvPr id="10" name="TextBox 9"/>
          <p:cNvSpPr txBox="1"/>
          <p:nvPr/>
        </p:nvSpPr>
        <p:spPr>
          <a:xfrm>
            <a:off x="0" y="0"/>
            <a:ext cx="9143999" cy="461665"/>
          </a:xfrm>
          <a:prstGeom prst="rect">
            <a:avLst/>
          </a:prstGeom>
          <a:noFill/>
        </p:spPr>
        <p:txBody>
          <a:bodyPr wrap="square" rtlCol="0">
            <a:spAutoFit/>
          </a:bodyPr>
          <a:lstStyle/>
          <a:p>
            <a:pPr algn="ctr"/>
            <a:r>
              <a:rPr lang="de-DE" sz="2400" b="1" dirty="0" err="1" smtClean="0">
                <a:solidFill>
                  <a:srgbClr val="FF0000"/>
                </a:solidFill>
                <a:latin typeface="Calibri"/>
              </a:rPr>
              <a:t>Twin</a:t>
            </a:r>
            <a:r>
              <a:rPr lang="de-DE" sz="2400" b="1" dirty="0" smtClean="0">
                <a:solidFill>
                  <a:srgbClr val="FF0000"/>
                </a:solidFill>
                <a:latin typeface="Calibri"/>
              </a:rPr>
              <a:t> Solenoid 7xBL</a:t>
            </a:r>
            <a:r>
              <a:rPr lang="de-DE" sz="2400" b="1" baseline="30000" dirty="0" smtClean="0">
                <a:solidFill>
                  <a:srgbClr val="FF0000"/>
                </a:solidFill>
                <a:latin typeface="Calibri"/>
              </a:rPr>
              <a:t>2</a:t>
            </a:r>
            <a:r>
              <a:rPr lang="de-DE" sz="2400" b="1" dirty="0" smtClean="0">
                <a:solidFill>
                  <a:srgbClr val="FF0000"/>
                </a:solidFill>
                <a:latin typeface="Calibri"/>
              </a:rPr>
              <a:t> </a:t>
            </a:r>
            <a:r>
              <a:rPr lang="de-DE" sz="2400" b="1" dirty="0" err="1" smtClean="0">
                <a:solidFill>
                  <a:srgbClr val="FF0000"/>
                </a:solidFill>
                <a:latin typeface="Calibri"/>
              </a:rPr>
              <a:t>scaling</a:t>
            </a:r>
            <a:endParaRPr lang="de-DE" sz="2400" b="1" dirty="0">
              <a:solidFill>
                <a:srgbClr val="FF0000"/>
              </a:solidFill>
              <a:latin typeface="Calibri"/>
            </a:endParaRPr>
          </a:p>
        </p:txBody>
      </p:sp>
    </p:spTree>
    <p:extLst>
      <p:ext uri="{BB962C8B-B14F-4D97-AF65-F5344CB8AC3E}">
        <p14:creationId xmlns:p14="http://schemas.microsoft.com/office/powerpoint/2010/main" val="414760111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21</a:t>
            </a:fld>
            <a:endParaRPr lang="en-US">
              <a:solidFill>
                <a:prstClr val="black">
                  <a:tint val="75000"/>
                </a:prstClr>
              </a:solidFill>
              <a:latin typeface="Calibri"/>
            </a:endParaRPr>
          </a:p>
        </p:txBody>
      </p:sp>
      <p:sp>
        <p:nvSpPr>
          <p:cNvPr id="4" name="Date Placeholder 3"/>
          <p:cNvSpPr>
            <a:spLocks noGrp="1"/>
          </p:cNvSpPr>
          <p:nvPr>
            <p:ph type="dt" sz="half" idx="10"/>
          </p:nvPr>
        </p:nvSpPr>
        <p:spPr/>
        <p:txBody>
          <a:bodyPr/>
          <a:lstStyle/>
          <a:p>
            <a:fld id="{3932A35B-49AE-F548-9CF6-8A3C4B970F1C}"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6" name="TextBox 5"/>
          <p:cNvSpPr txBox="1"/>
          <p:nvPr/>
        </p:nvSpPr>
        <p:spPr>
          <a:xfrm>
            <a:off x="387300" y="746120"/>
            <a:ext cx="7496922" cy="2031325"/>
          </a:xfrm>
          <a:prstGeom prst="rect">
            <a:avLst/>
          </a:prstGeom>
          <a:noFill/>
        </p:spPr>
        <p:txBody>
          <a:bodyPr wrap="square" rtlCol="0">
            <a:spAutoFit/>
          </a:bodyPr>
          <a:lstStyle/>
          <a:p>
            <a:pPr marL="285750" indent="-285750">
              <a:buFontTx/>
              <a:buChar char="•"/>
            </a:pPr>
            <a:r>
              <a:rPr lang="en-US" dirty="0" smtClean="0"/>
              <a:t>Opening at </a:t>
            </a:r>
            <a:r>
              <a:rPr lang="en-US" dirty="0" err="1"/>
              <a:t>η</a:t>
            </a:r>
            <a:r>
              <a:rPr lang="en-US" dirty="0"/>
              <a:t> </a:t>
            </a:r>
            <a:r>
              <a:rPr lang="en-US" dirty="0" smtClean="0"/>
              <a:t>= 2.5 </a:t>
            </a:r>
            <a:endParaRPr lang="en-US" dirty="0"/>
          </a:p>
          <a:p>
            <a:pPr marL="285750" indent="-285750">
              <a:buFontTx/>
              <a:buChar char="•"/>
            </a:pPr>
            <a:r>
              <a:rPr lang="en-US" dirty="0" smtClean="0"/>
              <a:t>Adding a Dipole forward for momentum spectroscopy.</a:t>
            </a:r>
          </a:p>
          <a:p>
            <a:pPr marL="285750" indent="-285750">
              <a:buFontTx/>
              <a:buChar char="•"/>
            </a:pPr>
            <a:r>
              <a:rPr lang="en-US" dirty="0"/>
              <a:t>M</a:t>
            </a:r>
            <a:r>
              <a:rPr lang="en-US" dirty="0" smtClean="0"/>
              <a:t>oving forward calorimeters to larger distance decreasing the particle densities and overlaps.</a:t>
            </a:r>
          </a:p>
          <a:p>
            <a:pPr marL="285750" indent="-285750">
              <a:buFontTx/>
              <a:buChar char="•"/>
            </a:pPr>
            <a:r>
              <a:rPr lang="en-US" dirty="0" smtClean="0"/>
              <a:t>Allows separate instrumentation and upgrade of forward detectors</a:t>
            </a:r>
          </a:p>
          <a:p>
            <a:pPr marL="285750" indent="-285750">
              <a:buFontTx/>
              <a:buChar char="•"/>
            </a:pPr>
            <a:r>
              <a:rPr lang="en-US" dirty="0" smtClean="0"/>
              <a:t>Integration and maintenance is a challenge</a:t>
            </a:r>
          </a:p>
          <a:p>
            <a:endParaRPr lang="en-US" dirty="0"/>
          </a:p>
        </p:txBody>
      </p:sp>
      <p:pic>
        <p:nvPicPr>
          <p:cNvPr id="7" name="Picture 6" descr="detec5.jpg"/>
          <p:cNvPicPr>
            <a:picLocks noChangeAspect="1"/>
          </p:cNvPicPr>
          <p:nvPr/>
        </p:nvPicPr>
        <p:blipFill rotWithShape="1">
          <a:blip r:embed="rId2">
            <a:extLst>
              <a:ext uri="{28A0092B-C50C-407E-A947-70E740481C1C}">
                <a14:useLocalDpi xmlns:a14="http://schemas.microsoft.com/office/drawing/2010/main" val="0"/>
              </a:ext>
            </a:extLst>
          </a:blip>
          <a:srcRect t="5937"/>
          <a:stretch/>
        </p:blipFill>
        <p:spPr>
          <a:xfrm>
            <a:off x="0" y="2810073"/>
            <a:ext cx="8896212" cy="4063497"/>
          </a:xfrm>
          <a:prstGeom prst="rect">
            <a:avLst/>
          </a:prstGeom>
        </p:spPr>
      </p:pic>
      <p:pic>
        <p:nvPicPr>
          <p:cNvPr id="8" name="Picture 7" descr="reso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5761" y="2810073"/>
            <a:ext cx="4972284" cy="2314349"/>
          </a:xfrm>
          <a:prstGeom prst="rect">
            <a:avLst/>
          </a:prstGeom>
        </p:spPr>
      </p:pic>
      <p:sp>
        <p:nvSpPr>
          <p:cNvPr id="9" name="TextBox 8"/>
          <p:cNvSpPr txBox="1"/>
          <p:nvPr/>
        </p:nvSpPr>
        <p:spPr>
          <a:xfrm>
            <a:off x="8098563" y="1100063"/>
            <a:ext cx="980156" cy="2246769"/>
          </a:xfrm>
          <a:prstGeom prst="rect">
            <a:avLst/>
          </a:prstGeom>
          <a:solidFill>
            <a:schemeClr val="bg1"/>
          </a:solidFill>
        </p:spPr>
        <p:txBody>
          <a:bodyPr wrap="none" rtlCol="0">
            <a:spAutoFit/>
          </a:bodyPr>
          <a:lstStyle/>
          <a:p>
            <a:r>
              <a:rPr lang="en-US" sz="2000" b="1" dirty="0" smtClean="0">
                <a:solidFill>
                  <a:srgbClr val="FF0000"/>
                </a:solidFill>
              </a:rPr>
              <a:t>Tracker</a:t>
            </a:r>
          </a:p>
          <a:p>
            <a:r>
              <a:rPr lang="en-US" sz="2000" b="1" dirty="0" err="1">
                <a:solidFill>
                  <a:srgbClr val="0000FF"/>
                </a:solidFill>
              </a:rPr>
              <a:t>Emcal</a:t>
            </a:r>
            <a:endParaRPr lang="en-US" sz="2000" b="1" dirty="0">
              <a:solidFill>
                <a:srgbClr val="0000FF"/>
              </a:solidFill>
            </a:endParaRPr>
          </a:p>
          <a:p>
            <a:r>
              <a:rPr lang="en-US" sz="2000" b="1" dirty="0" err="1" smtClean="0">
                <a:solidFill>
                  <a:srgbClr val="FFFF66"/>
                </a:solidFill>
              </a:rPr>
              <a:t>Hcal</a:t>
            </a:r>
            <a:endParaRPr lang="en-US" sz="2000" b="1" dirty="0">
              <a:solidFill>
                <a:srgbClr val="FFFF66"/>
              </a:solidFill>
            </a:endParaRPr>
          </a:p>
          <a:p>
            <a:r>
              <a:rPr lang="en-US" sz="2000" b="1" dirty="0" err="1" smtClean="0">
                <a:solidFill>
                  <a:srgbClr val="FF6600"/>
                </a:solidFill>
              </a:rPr>
              <a:t>Muon</a:t>
            </a:r>
            <a:endParaRPr lang="en-US" sz="2000" b="1" dirty="0" smtClean="0">
              <a:solidFill>
                <a:srgbClr val="FF6600"/>
              </a:solidFill>
            </a:endParaRPr>
          </a:p>
          <a:p>
            <a:r>
              <a:rPr lang="en-US" sz="2000" b="1" dirty="0" smtClean="0"/>
              <a:t>Coil</a:t>
            </a:r>
          </a:p>
          <a:p>
            <a:r>
              <a:rPr lang="en-US" sz="2000" b="1" dirty="0" smtClean="0">
                <a:solidFill>
                  <a:srgbClr val="FF6FCF"/>
                </a:solidFill>
              </a:rPr>
              <a:t>TAS</a:t>
            </a:r>
          </a:p>
          <a:p>
            <a:r>
              <a:rPr lang="en-US" sz="2000" b="1" dirty="0" smtClean="0">
                <a:solidFill>
                  <a:srgbClr val="00FF00"/>
                </a:solidFill>
              </a:rPr>
              <a:t>Triplet</a:t>
            </a:r>
            <a:endParaRPr lang="en-US" sz="2000" b="1" dirty="0">
              <a:solidFill>
                <a:srgbClr val="00FF00"/>
              </a:solidFill>
            </a:endParaRPr>
          </a:p>
        </p:txBody>
      </p:sp>
      <p:sp>
        <p:nvSpPr>
          <p:cNvPr id="10" name="TextBox 9"/>
          <p:cNvSpPr txBox="1"/>
          <p:nvPr/>
        </p:nvSpPr>
        <p:spPr>
          <a:xfrm>
            <a:off x="0" y="0"/>
            <a:ext cx="9143999" cy="461665"/>
          </a:xfrm>
          <a:prstGeom prst="rect">
            <a:avLst/>
          </a:prstGeom>
          <a:noFill/>
        </p:spPr>
        <p:txBody>
          <a:bodyPr wrap="square" rtlCol="0">
            <a:spAutoFit/>
          </a:bodyPr>
          <a:lstStyle/>
          <a:p>
            <a:pPr algn="ctr"/>
            <a:r>
              <a:rPr lang="de-DE" sz="2400" b="1" dirty="0" err="1" smtClean="0">
                <a:solidFill>
                  <a:srgbClr val="FF0000"/>
                </a:solidFill>
                <a:latin typeface="Calibri"/>
              </a:rPr>
              <a:t>Twin</a:t>
            </a:r>
            <a:r>
              <a:rPr lang="de-DE" sz="2400" b="1" dirty="0" smtClean="0">
                <a:solidFill>
                  <a:srgbClr val="FF0000"/>
                </a:solidFill>
                <a:latin typeface="Calibri"/>
              </a:rPr>
              <a:t> Solenoid 7xBL</a:t>
            </a:r>
            <a:r>
              <a:rPr lang="de-DE" sz="2400" b="1" baseline="30000" dirty="0" smtClean="0">
                <a:solidFill>
                  <a:srgbClr val="FF0000"/>
                </a:solidFill>
                <a:latin typeface="Calibri"/>
              </a:rPr>
              <a:t>2</a:t>
            </a:r>
            <a:r>
              <a:rPr lang="de-DE" sz="2400" b="1" dirty="0" smtClean="0">
                <a:solidFill>
                  <a:srgbClr val="FF0000"/>
                </a:solidFill>
                <a:latin typeface="Calibri"/>
              </a:rPr>
              <a:t> </a:t>
            </a:r>
            <a:r>
              <a:rPr lang="de-DE" sz="2400" b="1" dirty="0" err="1" smtClean="0">
                <a:solidFill>
                  <a:srgbClr val="FF0000"/>
                </a:solidFill>
                <a:latin typeface="Calibri"/>
              </a:rPr>
              <a:t>scaling+Forward</a:t>
            </a:r>
            <a:r>
              <a:rPr lang="de-DE" sz="2400" b="1" dirty="0" smtClean="0">
                <a:solidFill>
                  <a:srgbClr val="FF0000"/>
                </a:solidFill>
                <a:latin typeface="Calibri"/>
              </a:rPr>
              <a:t> Dipole</a:t>
            </a:r>
            <a:endParaRPr lang="de-DE" sz="2400" b="1" dirty="0">
              <a:solidFill>
                <a:srgbClr val="FF0000"/>
              </a:solidFill>
              <a:latin typeface="Calibri"/>
            </a:endParaRPr>
          </a:p>
        </p:txBody>
      </p:sp>
    </p:spTree>
    <p:extLst>
      <p:ext uri="{BB962C8B-B14F-4D97-AF65-F5344CB8AC3E}">
        <p14:creationId xmlns:p14="http://schemas.microsoft.com/office/powerpoint/2010/main" val="427397286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22</a:t>
            </a:fld>
            <a:endParaRPr lang="en-US">
              <a:solidFill>
                <a:prstClr val="black">
                  <a:tint val="75000"/>
                </a:prstClr>
              </a:solidFill>
              <a:latin typeface="Calibri"/>
            </a:endParaRPr>
          </a:p>
        </p:txBody>
      </p:sp>
      <p:sp>
        <p:nvSpPr>
          <p:cNvPr id="4" name="Date Placeholder 3"/>
          <p:cNvSpPr>
            <a:spLocks noGrp="1"/>
          </p:cNvSpPr>
          <p:nvPr>
            <p:ph type="dt" sz="half" idx="10"/>
          </p:nvPr>
        </p:nvSpPr>
        <p:spPr/>
        <p:txBody>
          <a:bodyPr/>
          <a:lstStyle/>
          <a:p>
            <a:fld id="{33BC048F-EA8B-F84C-A04C-34D942AA1E6E}"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6" name="TextBox 5"/>
          <p:cNvSpPr txBox="1"/>
          <p:nvPr/>
        </p:nvSpPr>
        <p:spPr>
          <a:xfrm>
            <a:off x="156985" y="591335"/>
            <a:ext cx="8686800" cy="2585323"/>
          </a:xfrm>
          <a:prstGeom prst="rect">
            <a:avLst/>
          </a:prstGeom>
          <a:noFill/>
        </p:spPr>
        <p:txBody>
          <a:bodyPr wrap="square" rtlCol="0">
            <a:spAutoFit/>
          </a:bodyPr>
          <a:lstStyle/>
          <a:p>
            <a:pPr marL="285750" indent="-285750">
              <a:buFontTx/>
              <a:buChar char="•"/>
            </a:pPr>
            <a:r>
              <a:rPr lang="en-US" dirty="0" smtClean="0"/>
              <a:t>Smaller tracker radius r=1.5m and improvement of resolution by factor 3 (7um, 15 layers) to keep same resolution</a:t>
            </a:r>
          </a:p>
          <a:p>
            <a:pPr marL="285750" indent="-285750">
              <a:buFontTx/>
              <a:buChar char="•"/>
            </a:pPr>
            <a:r>
              <a:rPr lang="en-US" dirty="0"/>
              <a:t>Overall scale of solenoid stays the same if sower containment of 12 </a:t>
            </a:r>
            <a:r>
              <a:rPr lang="en-US" dirty="0" err="1"/>
              <a:t>λ</a:t>
            </a:r>
            <a:r>
              <a:rPr lang="en-US" baseline="-25000" dirty="0" err="1"/>
              <a:t>int</a:t>
            </a:r>
            <a:r>
              <a:rPr lang="en-US" baseline="-25000" dirty="0"/>
              <a:t> </a:t>
            </a:r>
            <a:r>
              <a:rPr lang="en-US" dirty="0"/>
              <a:t>is required</a:t>
            </a:r>
            <a:r>
              <a:rPr lang="en-US" dirty="0" smtClean="0"/>
              <a:t>.</a:t>
            </a:r>
          </a:p>
          <a:p>
            <a:pPr marL="285750" indent="-285750">
              <a:buFontTx/>
              <a:buChar char="•"/>
            </a:pPr>
            <a:r>
              <a:rPr lang="en-US" dirty="0" smtClean="0"/>
              <a:t>Larger </a:t>
            </a:r>
            <a:r>
              <a:rPr lang="en-US" dirty="0" err="1" smtClean="0"/>
              <a:t>η</a:t>
            </a:r>
            <a:r>
              <a:rPr lang="en-US" dirty="0" smtClean="0"/>
              <a:t> acceptance for spectroscopy in central region</a:t>
            </a:r>
          </a:p>
          <a:p>
            <a:pPr marL="285750" indent="-285750">
              <a:buFontTx/>
              <a:buChar char="•"/>
            </a:pPr>
            <a:r>
              <a:rPr lang="en-US" dirty="0" smtClean="0"/>
              <a:t>Opening at eta </a:t>
            </a:r>
            <a:r>
              <a:rPr lang="en-US" dirty="0" err="1"/>
              <a:t>η</a:t>
            </a:r>
            <a:r>
              <a:rPr lang="en-US" dirty="0"/>
              <a:t> = </a:t>
            </a:r>
            <a:r>
              <a:rPr lang="en-US" dirty="0" smtClean="0"/>
              <a:t>3.1 </a:t>
            </a:r>
            <a:r>
              <a:rPr lang="en-US" dirty="0" smtClean="0">
                <a:sym typeface="Wingdings"/>
              </a:rPr>
              <a:t> smaller dipole needed</a:t>
            </a:r>
          </a:p>
          <a:p>
            <a:pPr marL="285750" indent="-285750">
              <a:buFontTx/>
              <a:buChar char="•"/>
            </a:pPr>
            <a:endParaRPr lang="en-US" dirty="0">
              <a:sym typeface="Wingdings"/>
            </a:endParaRPr>
          </a:p>
          <a:p>
            <a:r>
              <a:rPr lang="en-US" dirty="0" smtClean="0">
                <a:sym typeface="Wingdings"/>
              </a:rPr>
              <a:t> Push on tracker technology</a:t>
            </a:r>
            <a:endParaRPr lang="en-US" dirty="0"/>
          </a:p>
          <a:p>
            <a:pPr marL="285750" indent="-285750">
              <a:buFontTx/>
              <a:buChar char="•"/>
            </a:pPr>
            <a:endParaRPr lang="en-US" dirty="0" smtClean="0"/>
          </a:p>
          <a:p>
            <a:endParaRPr lang="en-US" dirty="0"/>
          </a:p>
        </p:txBody>
      </p:sp>
      <p:pic>
        <p:nvPicPr>
          <p:cNvPr id="7" name="Picture 6" descr="detec6.jpg"/>
          <p:cNvPicPr>
            <a:picLocks noChangeAspect="1"/>
          </p:cNvPicPr>
          <p:nvPr/>
        </p:nvPicPr>
        <p:blipFill rotWithShape="1">
          <a:blip r:embed="rId2">
            <a:extLst>
              <a:ext uri="{28A0092B-C50C-407E-A947-70E740481C1C}">
                <a14:useLocalDpi xmlns:a14="http://schemas.microsoft.com/office/drawing/2010/main" val="0"/>
              </a:ext>
            </a:extLst>
          </a:blip>
          <a:srcRect t="5659"/>
          <a:stretch/>
        </p:blipFill>
        <p:spPr>
          <a:xfrm>
            <a:off x="6658" y="2769543"/>
            <a:ext cx="8896212" cy="4075515"/>
          </a:xfrm>
          <a:prstGeom prst="rect">
            <a:avLst/>
          </a:prstGeom>
        </p:spPr>
      </p:pic>
      <p:pic>
        <p:nvPicPr>
          <p:cNvPr id="10" name="Picture 9" descr="reso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3988" y="2622659"/>
            <a:ext cx="5182084" cy="2412000"/>
          </a:xfrm>
          <a:prstGeom prst="rect">
            <a:avLst/>
          </a:prstGeom>
        </p:spPr>
      </p:pic>
      <p:sp>
        <p:nvSpPr>
          <p:cNvPr id="11" name="TextBox 10"/>
          <p:cNvSpPr txBox="1"/>
          <p:nvPr/>
        </p:nvSpPr>
        <p:spPr>
          <a:xfrm>
            <a:off x="0" y="0"/>
            <a:ext cx="9143999" cy="461665"/>
          </a:xfrm>
          <a:prstGeom prst="rect">
            <a:avLst/>
          </a:prstGeom>
          <a:noFill/>
        </p:spPr>
        <p:txBody>
          <a:bodyPr wrap="square" rtlCol="0">
            <a:spAutoFit/>
          </a:bodyPr>
          <a:lstStyle/>
          <a:p>
            <a:pPr algn="ctr"/>
            <a:r>
              <a:rPr lang="de-DE" sz="2400" b="1" dirty="0" err="1" smtClean="0">
                <a:solidFill>
                  <a:srgbClr val="FF0000"/>
                </a:solidFill>
                <a:latin typeface="Calibri"/>
              </a:rPr>
              <a:t>Twin</a:t>
            </a:r>
            <a:r>
              <a:rPr lang="de-DE" sz="2400" b="1" dirty="0" smtClean="0">
                <a:solidFill>
                  <a:srgbClr val="FF0000"/>
                </a:solidFill>
                <a:latin typeface="Calibri"/>
              </a:rPr>
              <a:t> Solenoid </a:t>
            </a:r>
            <a:r>
              <a:rPr lang="de-DE" sz="2400" b="1" dirty="0" err="1" smtClean="0">
                <a:solidFill>
                  <a:srgbClr val="FF0000"/>
                </a:solidFill>
                <a:latin typeface="Calibri"/>
              </a:rPr>
              <a:t>r</a:t>
            </a:r>
            <a:r>
              <a:rPr lang="de-DE" sz="2400" b="1" dirty="0" smtClean="0">
                <a:solidFill>
                  <a:srgbClr val="FF0000"/>
                </a:solidFill>
                <a:latin typeface="Calibri"/>
              </a:rPr>
              <a:t>=1.5m </a:t>
            </a:r>
            <a:r>
              <a:rPr lang="de-DE" sz="2400" b="1" dirty="0" err="1" smtClean="0">
                <a:solidFill>
                  <a:srgbClr val="FF0000"/>
                </a:solidFill>
                <a:latin typeface="Calibri"/>
              </a:rPr>
              <a:t>Tracker</a:t>
            </a:r>
            <a:r>
              <a:rPr lang="de-DE" sz="2400" b="1" dirty="0" smtClean="0">
                <a:solidFill>
                  <a:srgbClr val="FF0000"/>
                </a:solidFill>
                <a:latin typeface="Calibri"/>
              </a:rPr>
              <a:t> </a:t>
            </a:r>
            <a:r>
              <a:rPr lang="de-DE" sz="2400" b="1" dirty="0" err="1" smtClean="0">
                <a:solidFill>
                  <a:srgbClr val="FF0000"/>
                </a:solidFill>
                <a:latin typeface="Calibri"/>
              </a:rPr>
              <a:t>scaling+Forward</a:t>
            </a:r>
            <a:r>
              <a:rPr lang="de-DE" sz="2400" b="1" dirty="0" smtClean="0">
                <a:solidFill>
                  <a:srgbClr val="FF0000"/>
                </a:solidFill>
                <a:latin typeface="Calibri"/>
              </a:rPr>
              <a:t> Dipole</a:t>
            </a:r>
            <a:endParaRPr lang="de-DE" sz="2400" b="1" dirty="0">
              <a:solidFill>
                <a:srgbClr val="FF0000"/>
              </a:solidFill>
              <a:latin typeface="Calibri"/>
            </a:endParaRPr>
          </a:p>
        </p:txBody>
      </p:sp>
      <p:sp>
        <p:nvSpPr>
          <p:cNvPr id="12" name="TextBox 11"/>
          <p:cNvSpPr txBox="1"/>
          <p:nvPr/>
        </p:nvSpPr>
        <p:spPr>
          <a:xfrm>
            <a:off x="8196722" y="1412776"/>
            <a:ext cx="980156" cy="2246769"/>
          </a:xfrm>
          <a:prstGeom prst="rect">
            <a:avLst/>
          </a:prstGeom>
          <a:solidFill>
            <a:schemeClr val="bg1"/>
          </a:solidFill>
        </p:spPr>
        <p:txBody>
          <a:bodyPr wrap="none" rtlCol="0">
            <a:spAutoFit/>
          </a:bodyPr>
          <a:lstStyle/>
          <a:p>
            <a:r>
              <a:rPr lang="en-US" sz="2000" b="1" dirty="0" smtClean="0">
                <a:solidFill>
                  <a:srgbClr val="FF0000"/>
                </a:solidFill>
              </a:rPr>
              <a:t>Tracker</a:t>
            </a:r>
          </a:p>
          <a:p>
            <a:r>
              <a:rPr lang="en-US" sz="2000" b="1" dirty="0" err="1">
                <a:solidFill>
                  <a:srgbClr val="0000FF"/>
                </a:solidFill>
              </a:rPr>
              <a:t>Emcal</a:t>
            </a:r>
            <a:endParaRPr lang="en-US" sz="2000" b="1" dirty="0">
              <a:solidFill>
                <a:srgbClr val="0000FF"/>
              </a:solidFill>
            </a:endParaRPr>
          </a:p>
          <a:p>
            <a:r>
              <a:rPr lang="en-US" sz="2000" b="1" dirty="0" err="1" smtClean="0">
                <a:solidFill>
                  <a:srgbClr val="FFFF66"/>
                </a:solidFill>
              </a:rPr>
              <a:t>Hcal</a:t>
            </a:r>
            <a:endParaRPr lang="en-US" sz="2000" b="1" dirty="0">
              <a:solidFill>
                <a:srgbClr val="FFFF66"/>
              </a:solidFill>
            </a:endParaRPr>
          </a:p>
          <a:p>
            <a:r>
              <a:rPr lang="en-US" sz="2000" b="1" dirty="0" err="1" smtClean="0">
                <a:solidFill>
                  <a:srgbClr val="FF6600"/>
                </a:solidFill>
              </a:rPr>
              <a:t>Muon</a:t>
            </a:r>
            <a:endParaRPr lang="en-US" sz="2000" b="1" dirty="0" smtClean="0">
              <a:solidFill>
                <a:srgbClr val="FF6600"/>
              </a:solidFill>
            </a:endParaRPr>
          </a:p>
          <a:p>
            <a:r>
              <a:rPr lang="en-US" sz="2000" b="1" dirty="0" smtClean="0"/>
              <a:t>Coil</a:t>
            </a:r>
          </a:p>
          <a:p>
            <a:r>
              <a:rPr lang="en-US" sz="2000" b="1" dirty="0" smtClean="0">
                <a:solidFill>
                  <a:srgbClr val="FF6FCF"/>
                </a:solidFill>
              </a:rPr>
              <a:t>TAS</a:t>
            </a:r>
          </a:p>
          <a:p>
            <a:r>
              <a:rPr lang="en-US" sz="2000" b="1" dirty="0" smtClean="0">
                <a:solidFill>
                  <a:srgbClr val="00FF00"/>
                </a:solidFill>
              </a:rPr>
              <a:t>Triplet</a:t>
            </a:r>
            <a:endParaRPr lang="en-US" sz="2000" b="1" dirty="0">
              <a:solidFill>
                <a:srgbClr val="00FF00"/>
              </a:solidFill>
            </a:endParaRPr>
          </a:p>
        </p:txBody>
      </p:sp>
    </p:spTree>
    <p:extLst>
      <p:ext uri="{BB962C8B-B14F-4D97-AF65-F5344CB8AC3E}">
        <p14:creationId xmlns:p14="http://schemas.microsoft.com/office/powerpoint/2010/main" val="38396349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23</a:t>
            </a:fld>
            <a:endParaRPr lang="en-US">
              <a:solidFill>
                <a:prstClr val="black">
                  <a:tint val="75000"/>
                </a:prstClr>
              </a:solidFill>
              <a:latin typeface="Calibri"/>
            </a:endParaRPr>
          </a:p>
        </p:txBody>
      </p:sp>
      <p:sp>
        <p:nvSpPr>
          <p:cNvPr id="4" name="Date Placeholder 3"/>
          <p:cNvSpPr>
            <a:spLocks noGrp="1"/>
          </p:cNvSpPr>
          <p:nvPr>
            <p:ph type="dt" sz="half" idx="10"/>
          </p:nvPr>
        </p:nvSpPr>
        <p:spPr/>
        <p:txBody>
          <a:bodyPr/>
          <a:lstStyle/>
          <a:p>
            <a:fld id="{1FFCFD97-9FDC-3141-9714-0709D5F5BFAC}"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6" name="TextBox 5"/>
          <p:cNvSpPr txBox="1"/>
          <p:nvPr/>
        </p:nvSpPr>
        <p:spPr>
          <a:xfrm>
            <a:off x="209412" y="496331"/>
            <a:ext cx="8686800" cy="2308324"/>
          </a:xfrm>
          <a:prstGeom prst="rect">
            <a:avLst/>
          </a:prstGeom>
          <a:noFill/>
        </p:spPr>
        <p:txBody>
          <a:bodyPr wrap="square" rtlCol="0">
            <a:spAutoFit/>
          </a:bodyPr>
          <a:lstStyle/>
          <a:p>
            <a:pPr marL="285750" indent="-285750">
              <a:buFontTx/>
              <a:buChar char="•"/>
            </a:pPr>
            <a:r>
              <a:rPr lang="en-US" dirty="0" smtClean="0"/>
              <a:t>Maximum </a:t>
            </a:r>
            <a:r>
              <a:rPr lang="en-US" dirty="0"/>
              <a:t>c</a:t>
            </a:r>
            <a:r>
              <a:rPr lang="en-US" dirty="0" smtClean="0"/>
              <a:t>oil producing 6T with affordable iron yoke (r=4m)</a:t>
            </a:r>
          </a:p>
          <a:p>
            <a:pPr marL="285750" indent="-285750">
              <a:buFontTx/>
              <a:buChar char="•"/>
            </a:pPr>
            <a:r>
              <a:rPr lang="en-US" dirty="0" smtClean="0"/>
              <a:t>Tracker radius 1m, resolution has to be improved factor 6 (15 layers, 3um resolution)</a:t>
            </a:r>
          </a:p>
          <a:p>
            <a:pPr marL="285750" indent="-285750">
              <a:buFontTx/>
              <a:buChar char="•"/>
            </a:pPr>
            <a:r>
              <a:rPr lang="en-US" dirty="0" smtClean="0"/>
              <a:t>8m long tracker gives large </a:t>
            </a:r>
            <a:r>
              <a:rPr lang="en-US" dirty="0" err="1" smtClean="0"/>
              <a:t>η</a:t>
            </a:r>
            <a:r>
              <a:rPr lang="en-US" dirty="0" smtClean="0"/>
              <a:t> acceptance.</a:t>
            </a:r>
            <a:endParaRPr lang="en-US" dirty="0"/>
          </a:p>
          <a:p>
            <a:pPr marL="285750" indent="-285750">
              <a:buFontTx/>
              <a:buChar char="•"/>
            </a:pPr>
            <a:r>
              <a:rPr lang="en-US" dirty="0" smtClean="0"/>
              <a:t>2.8m available for EMCAL+HCAL e.g. very compact W/Si particle flow calorimeters</a:t>
            </a:r>
          </a:p>
          <a:p>
            <a:pPr marL="285750" indent="-285750">
              <a:buFontTx/>
              <a:buChar char="•"/>
            </a:pPr>
            <a:r>
              <a:rPr lang="en-US" dirty="0" smtClean="0"/>
              <a:t>Very high granularity forward calorimeters needed</a:t>
            </a:r>
          </a:p>
          <a:p>
            <a:pPr marL="285750" indent="-285750">
              <a:buFontTx/>
              <a:buChar char="•"/>
            </a:pPr>
            <a:r>
              <a:rPr lang="en-US" dirty="0" err="1" smtClean="0"/>
              <a:t>Muon</a:t>
            </a:r>
            <a:r>
              <a:rPr lang="en-US" dirty="0" smtClean="0"/>
              <a:t> system </a:t>
            </a:r>
            <a:r>
              <a:rPr lang="en-US" dirty="0" err="1" smtClean="0"/>
              <a:t>a’la</a:t>
            </a:r>
            <a:r>
              <a:rPr lang="en-US" dirty="0" smtClean="0"/>
              <a:t> CMS</a:t>
            </a:r>
          </a:p>
          <a:p>
            <a:endParaRPr lang="en-US" dirty="0">
              <a:sym typeface="Wingdings"/>
            </a:endParaRPr>
          </a:p>
          <a:p>
            <a:r>
              <a:rPr lang="en-US" dirty="0" smtClean="0">
                <a:sym typeface="Wingdings"/>
              </a:rPr>
              <a:t> ‘extreme’ </a:t>
            </a:r>
            <a:r>
              <a:rPr lang="en-US" dirty="0">
                <a:sym typeface="Wingdings"/>
              </a:rPr>
              <a:t>t</a:t>
            </a:r>
            <a:r>
              <a:rPr lang="en-US" dirty="0" smtClean="0">
                <a:sym typeface="Wingdings"/>
              </a:rPr>
              <a:t>echnology challenge.</a:t>
            </a:r>
            <a:endParaRPr lang="en-US" dirty="0" smtClean="0"/>
          </a:p>
        </p:txBody>
      </p:sp>
      <p:pic>
        <p:nvPicPr>
          <p:cNvPr id="7" name="Picture 6" descr="detec9.jpg"/>
          <p:cNvPicPr>
            <a:picLocks noChangeAspect="1"/>
          </p:cNvPicPr>
          <p:nvPr/>
        </p:nvPicPr>
        <p:blipFill rotWithShape="1">
          <a:blip r:embed="rId2">
            <a:extLst>
              <a:ext uri="{28A0092B-C50C-407E-A947-70E740481C1C}">
                <a14:useLocalDpi xmlns:a14="http://schemas.microsoft.com/office/drawing/2010/main" val="0"/>
              </a:ext>
            </a:extLst>
          </a:blip>
          <a:srcRect t="5977"/>
          <a:stretch/>
        </p:blipFill>
        <p:spPr>
          <a:xfrm>
            <a:off x="0" y="2823584"/>
            <a:ext cx="8896212" cy="4061800"/>
          </a:xfrm>
          <a:prstGeom prst="rect">
            <a:avLst/>
          </a:prstGeom>
        </p:spPr>
      </p:pic>
      <p:pic>
        <p:nvPicPr>
          <p:cNvPr id="8" name="Picture 7" descr="reso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5691" y="2348880"/>
            <a:ext cx="4865411" cy="2402959"/>
          </a:xfrm>
          <a:prstGeom prst="rect">
            <a:avLst/>
          </a:prstGeom>
        </p:spPr>
      </p:pic>
      <p:sp>
        <p:nvSpPr>
          <p:cNvPr id="9" name="TextBox 8"/>
          <p:cNvSpPr txBox="1"/>
          <p:nvPr/>
        </p:nvSpPr>
        <p:spPr>
          <a:xfrm>
            <a:off x="0" y="0"/>
            <a:ext cx="9143999" cy="461665"/>
          </a:xfrm>
          <a:prstGeom prst="rect">
            <a:avLst/>
          </a:prstGeom>
          <a:noFill/>
        </p:spPr>
        <p:txBody>
          <a:bodyPr wrap="square" rtlCol="0">
            <a:spAutoFit/>
          </a:bodyPr>
          <a:lstStyle/>
          <a:p>
            <a:pPr algn="ctr"/>
            <a:r>
              <a:rPr lang="de-DE" sz="2400" b="1" dirty="0" smtClean="0">
                <a:solidFill>
                  <a:srgbClr val="FF0000"/>
                </a:solidFill>
                <a:latin typeface="Calibri"/>
              </a:rPr>
              <a:t>CMS </a:t>
            </a:r>
            <a:r>
              <a:rPr lang="de-DE" sz="2400" b="1" dirty="0" err="1" smtClean="0">
                <a:solidFill>
                  <a:srgbClr val="FF0000"/>
                </a:solidFill>
                <a:latin typeface="Calibri"/>
              </a:rPr>
              <a:t>scaled</a:t>
            </a:r>
            <a:r>
              <a:rPr lang="de-DE" sz="2400" b="1" dirty="0" smtClean="0">
                <a:solidFill>
                  <a:srgbClr val="FF0000"/>
                </a:solidFill>
                <a:latin typeface="Calibri"/>
              </a:rPr>
              <a:t> </a:t>
            </a:r>
            <a:r>
              <a:rPr lang="de-DE" sz="2400" b="1" dirty="0" err="1" smtClean="0">
                <a:solidFill>
                  <a:srgbClr val="FF0000"/>
                </a:solidFill>
                <a:latin typeface="Calibri"/>
              </a:rPr>
              <a:t>detector</a:t>
            </a:r>
            <a:r>
              <a:rPr lang="de-DE" sz="2400" b="1" dirty="0" smtClean="0">
                <a:solidFill>
                  <a:srgbClr val="FF0000"/>
                </a:solidFill>
                <a:latin typeface="Calibri"/>
              </a:rPr>
              <a:t> </a:t>
            </a:r>
            <a:r>
              <a:rPr lang="de-DE" sz="2400" b="1" dirty="0" err="1" smtClean="0">
                <a:solidFill>
                  <a:srgbClr val="FF0000"/>
                </a:solidFill>
                <a:latin typeface="Calibri"/>
              </a:rPr>
              <a:t>with</a:t>
            </a:r>
            <a:r>
              <a:rPr lang="de-DE" sz="2400" b="1" dirty="0" smtClean="0">
                <a:solidFill>
                  <a:srgbClr val="FF0000"/>
                </a:solidFill>
                <a:latin typeface="Calibri"/>
              </a:rPr>
              <a:t> </a:t>
            </a:r>
            <a:r>
              <a:rPr lang="de-DE" sz="2400" b="1" dirty="0" err="1" smtClean="0">
                <a:solidFill>
                  <a:srgbClr val="FF0000"/>
                </a:solidFill>
                <a:latin typeface="Calibri"/>
              </a:rPr>
              <a:t>very</a:t>
            </a:r>
            <a:r>
              <a:rPr lang="de-DE" sz="2400" b="1" dirty="0" smtClean="0">
                <a:solidFill>
                  <a:srgbClr val="FF0000"/>
                </a:solidFill>
                <a:latin typeface="Calibri"/>
              </a:rPr>
              <a:t> </a:t>
            </a:r>
            <a:r>
              <a:rPr lang="de-DE" sz="2400" b="1" dirty="0" err="1" smtClean="0">
                <a:solidFill>
                  <a:srgbClr val="FF0000"/>
                </a:solidFill>
                <a:latin typeface="Calibri"/>
              </a:rPr>
              <a:t>long</a:t>
            </a:r>
            <a:r>
              <a:rPr lang="de-DE" sz="2400" b="1" dirty="0" smtClean="0">
                <a:solidFill>
                  <a:srgbClr val="FF0000"/>
                </a:solidFill>
                <a:latin typeface="Calibri"/>
              </a:rPr>
              <a:t> extreme </a:t>
            </a:r>
            <a:r>
              <a:rPr lang="de-DE" sz="2400" b="1" dirty="0" err="1" smtClean="0">
                <a:solidFill>
                  <a:srgbClr val="FF0000"/>
                </a:solidFill>
                <a:latin typeface="Calibri"/>
              </a:rPr>
              <a:t>resolution</a:t>
            </a:r>
            <a:r>
              <a:rPr lang="de-DE" sz="2400" b="1" dirty="0" smtClean="0">
                <a:solidFill>
                  <a:srgbClr val="FF0000"/>
                </a:solidFill>
                <a:latin typeface="Calibri"/>
              </a:rPr>
              <a:t> </a:t>
            </a:r>
            <a:r>
              <a:rPr lang="de-DE" sz="2400" b="1" dirty="0" err="1" smtClean="0">
                <a:solidFill>
                  <a:srgbClr val="FF0000"/>
                </a:solidFill>
                <a:latin typeface="Calibri"/>
              </a:rPr>
              <a:t>tracker</a:t>
            </a:r>
            <a:endParaRPr lang="de-DE" sz="2400" b="1" dirty="0">
              <a:solidFill>
                <a:srgbClr val="FF0000"/>
              </a:solidFill>
              <a:latin typeface="Calibri"/>
            </a:endParaRPr>
          </a:p>
        </p:txBody>
      </p:sp>
    </p:spTree>
    <p:extLst>
      <p:ext uri="{BB962C8B-B14F-4D97-AF65-F5344CB8AC3E}">
        <p14:creationId xmlns:p14="http://schemas.microsoft.com/office/powerpoint/2010/main" val="5504637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24</a:t>
            </a:fld>
            <a:endParaRPr lang="en-US">
              <a:solidFill>
                <a:prstClr val="black">
                  <a:tint val="75000"/>
                </a:prstClr>
              </a:solidFill>
              <a:latin typeface="Calibri"/>
            </a:endParaRPr>
          </a:p>
        </p:txBody>
      </p:sp>
      <p:pic>
        <p:nvPicPr>
          <p:cNvPr id="4" name="Picture 3" descr="detec10.jpg"/>
          <p:cNvPicPr>
            <a:picLocks noChangeAspect="1"/>
          </p:cNvPicPr>
          <p:nvPr/>
        </p:nvPicPr>
        <p:blipFill rotWithShape="1">
          <a:blip r:embed="rId2">
            <a:extLst>
              <a:ext uri="{28A0092B-C50C-407E-A947-70E740481C1C}">
                <a14:useLocalDpi xmlns:a14="http://schemas.microsoft.com/office/drawing/2010/main" val="0"/>
              </a:ext>
            </a:extLst>
          </a:blip>
          <a:srcRect t="5977"/>
          <a:stretch/>
        </p:blipFill>
        <p:spPr>
          <a:xfrm>
            <a:off x="-3732" y="2823584"/>
            <a:ext cx="8896212" cy="4061800"/>
          </a:xfrm>
          <a:prstGeom prst="rect">
            <a:avLst/>
          </a:prstGeom>
        </p:spPr>
      </p:pic>
      <p:pic>
        <p:nvPicPr>
          <p:cNvPr id="5" name="Picture 4" descr="reso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2349387"/>
            <a:ext cx="4810333" cy="2375757"/>
          </a:xfrm>
          <a:prstGeom prst="rect">
            <a:avLst/>
          </a:prstGeom>
        </p:spPr>
      </p:pic>
      <p:sp>
        <p:nvSpPr>
          <p:cNvPr id="6" name="TextBox 5"/>
          <p:cNvSpPr txBox="1"/>
          <p:nvPr/>
        </p:nvSpPr>
        <p:spPr>
          <a:xfrm>
            <a:off x="0" y="0"/>
            <a:ext cx="9143999" cy="461665"/>
          </a:xfrm>
          <a:prstGeom prst="rect">
            <a:avLst/>
          </a:prstGeom>
          <a:noFill/>
        </p:spPr>
        <p:txBody>
          <a:bodyPr wrap="square" rtlCol="0">
            <a:spAutoFit/>
          </a:bodyPr>
          <a:lstStyle/>
          <a:p>
            <a:pPr algn="ctr"/>
            <a:r>
              <a:rPr lang="de-DE" sz="2400" b="1" dirty="0" smtClean="0">
                <a:solidFill>
                  <a:srgbClr val="FF0000"/>
                </a:solidFill>
                <a:latin typeface="Calibri"/>
              </a:rPr>
              <a:t>CMS </a:t>
            </a:r>
            <a:r>
              <a:rPr lang="de-DE" sz="2400" b="1" dirty="0" err="1" smtClean="0">
                <a:solidFill>
                  <a:srgbClr val="FF0000"/>
                </a:solidFill>
                <a:latin typeface="Calibri"/>
              </a:rPr>
              <a:t>scaled</a:t>
            </a:r>
            <a:r>
              <a:rPr lang="de-DE" sz="2400" b="1" dirty="0" smtClean="0">
                <a:solidFill>
                  <a:srgbClr val="FF0000"/>
                </a:solidFill>
                <a:latin typeface="Calibri"/>
              </a:rPr>
              <a:t> </a:t>
            </a:r>
            <a:r>
              <a:rPr lang="de-DE" sz="2400" b="1" dirty="0" err="1" smtClean="0">
                <a:solidFill>
                  <a:srgbClr val="FF0000"/>
                </a:solidFill>
                <a:latin typeface="Calibri"/>
              </a:rPr>
              <a:t>detector</a:t>
            </a:r>
            <a:r>
              <a:rPr lang="de-DE" sz="2400" b="1" dirty="0" smtClean="0">
                <a:solidFill>
                  <a:srgbClr val="FF0000"/>
                </a:solidFill>
                <a:latin typeface="Calibri"/>
              </a:rPr>
              <a:t>, </a:t>
            </a:r>
            <a:r>
              <a:rPr lang="de-DE" sz="2400" b="1" dirty="0" err="1" smtClean="0">
                <a:solidFill>
                  <a:srgbClr val="FF0000"/>
                </a:solidFill>
                <a:latin typeface="Calibri"/>
              </a:rPr>
              <a:t>calorimetry</a:t>
            </a:r>
            <a:r>
              <a:rPr lang="de-DE" sz="2400" b="1" dirty="0" smtClean="0">
                <a:solidFill>
                  <a:srgbClr val="FF0000"/>
                </a:solidFill>
                <a:latin typeface="Calibri"/>
              </a:rPr>
              <a:t> </a:t>
            </a:r>
            <a:r>
              <a:rPr lang="de-DE" sz="2400" b="1" dirty="0" err="1" smtClean="0">
                <a:solidFill>
                  <a:srgbClr val="FF0000"/>
                </a:solidFill>
                <a:latin typeface="Calibri"/>
              </a:rPr>
              <a:t>moved</a:t>
            </a:r>
            <a:r>
              <a:rPr lang="de-DE" sz="2400" b="1" dirty="0" smtClean="0">
                <a:solidFill>
                  <a:srgbClr val="FF0000"/>
                </a:solidFill>
                <a:latin typeface="Calibri"/>
              </a:rPr>
              <a:t> </a:t>
            </a:r>
            <a:r>
              <a:rPr lang="de-DE" sz="2400" b="1" dirty="0" err="1" smtClean="0">
                <a:solidFill>
                  <a:srgbClr val="FF0000"/>
                </a:solidFill>
                <a:latin typeface="Calibri"/>
              </a:rPr>
              <a:t>to</a:t>
            </a:r>
            <a:r>
              <a:rPr lang="de-DE" sz="2400" b="1" dirty="0" smtClean="0">
                <a:solidFill>
                  <a:srgbClr val="FF0000"/>
                </a:solidFill>
                <a:latin typeface="Calibri"/>
              </a:rPr>
              <a:t>  </a:t>
            </a:r>
            <a:endParaRPr lang="de-DE" sz="2400" b="1" dirty="0">
              <a:solidFill>
                <a:srgbClr val="FF0000"/>
              </a:solidFill>
              <a:latin typeface="Calibri"/>
            </a:endParaRPr>
          </a:p>
        </p:txBody>
      </p:sp>
      <p:sp>
        <p:nvSpPr>
          <p:cNvPr id="7" name="TextBox 6"/>
          <p:cNvSpPr txBox="1"/>
          <p:nvPr/>
        </p:nvSpPr>
        <p:spPr>
          <a:xfrm>
            <a:off x="209412" y="1004162"/>
            <a:ext cx="8034996" cy="646331"/>
          </a:xfrm>
          <a:prstGeom prst="rect">
            <a:avLst/>
          </a:prstGeom>
          <a:noFill/>
        </p:spPr>
        <p:txBody>
          <a:bodyPr wrap="square" rtlCol="0">
            <a:spAutoFit/>
          </a:bodyPr>
          <a:lstStyle/>
          <a:p>
            <a:pPr marL="285750" indent="-285750">
              <a:buFontTx/>
              <a:buChar char="•"/>
            </a:pPr>
            <a:r>
              <a:rPr lang="en-US" dirty="0" smtClean="0"/>
              <a:t>Forward </a:t>
            </a:r>
            <a:r>
              <a:rPr lang="en-US" dirty="0" err="1" smtClean="0"/>
              <a:t>calorimetry</a:t>
            </a:r>
            <a:r>
              <a:rPr lang="en-US" dirty="0" smtClean="0"/>
              <a:t> moved to large distance from </a:t>
            </a:r>
            <a:r>
              <a:rPr lang="en-US" dirty="0" err="1"/>
              <a:t>η</a:t>
            </a:r>
            <a:r>
              <a:rPr lang="en-US" dirty="0"/>
              <a:t> = </a:t>
            </a:r>
            <a:r>
              <a:rPr lang="en-US" dirty="0" smtClean="0"/>
              <a:t>3.5 for reduced occupancy and radiation load</a:t>
            </a:r>
          </a:p>
        </p:txBody>
      </p:sp>
    </p:spTree>
    <p:extLst>
      <p:ext uri="{BB962C8B-B14F-4D97-AF65-F5344CB8AC3E}">
        <p14:creationId xmlns:p14="http://schemas.microsoft.com/office/powerpoint/2010/main" val="49125744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25</a:t>
            </a:fld>
            <a:endParaRPr lang="en-US">
              <a:solidFill>
                <a:prstClr val="black">
                  <a:tint val="75000"/>
                </a:prstClr>
              </a:solidFill>
              <a:latin typeface="Calibri"/>
            </a:endParaRPr>
          </a:p>
        </p:txBody>
      </p:sp>
      <p:pic>
        <p:nvPicPr>
          <p:cNvPr id="4" name="Picture 3" descr="detec1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25" y="2565384"/>
            <a:ext cx="8896212" cy="4320000"/>
          </a:xfrm>
          <a:prstGeom prst="rect">
            <a:avLst/>
          </a:prstGeom>
        </p:spPr>
      </p:pic>
      <p:pic>
        <p:nvPicPr>
          <p:cNvPr id="5" name="Picture 4" descr="reso1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4958" y="2112219"/>
            <a:ext cx="5610758" cy="2611526"/>
          </a:xfrm>
          <a:prstGeom prst="rect">
            <a:avLst/>
          </a:prstGeom>
        </p:spPr>
      </p:pic>
      <p:sp>
        <p:nvSpPr>
          <p:cNvPr id="6" name="TextBox 5"/>
          <p:cNvSpPr txBox="1"/>
          <p:nvPr/>
        </p:nvSpPr>
        <p:spPr>
          <a:xfrm>
            <a:off x="0" y="0"/>
            <a:ext cx="9143999" cy="461665"/>
          </a:xfrm>
          <a:prstGeom prst="rect">
            <a:avLst/>
          </a:prstGeom>
          <a:noFill/>
        </p:spPr>
        <p:txBody>
          <a:bodyPr wrap="square" rtlCol="0">
            <a:spAutoFit/>
          </a:bodyPr>
          <a:lstStyle/>
          <a:p>
            <a:pPr algn="ctr"/>
            <a:r>
              <a:rPr lang="de-DE" sz="2400" b="1" dirty="0" err="1" smtClean="0">
                <a:solidFill>
                  <a:srgbClr val="FF0000"/>
                </a:solidFill>
                <a:latin typeface="Calibri"/>
              </a:rPr>
              <a:t>Scaled</a:t>
            </a:r>
            <a:r>
              <a:rPr lang="de-DE" sz="2400" b="1" dirty="0" smtClean="0">
                <a:solidFill>
                  <a:srgbClr val="FF0000"/>
                </a:solidFill>
                <a:latin typeface="Calibri"/>
              </a:rPr>
              <a:t> ATLAS </a:t>
            </a:r>
            <a:r>
              <a:rPr lang="de-DE" sz="2400" b="1" dirty="0" err="1" smtClean="0">
                <a:solidFill>
                  <a:srgbClr val="FF0000"/>
                </a:solidFill>
                <a:latin typeface="Calibri"/>
              </a:rPr>
              <a:t>Detector</a:t>
            </a:r>
            <a:r>
              <a:rPr lang="de-DE" sz="2400" b="1" dirty="0" smtClean="0">
                <a:solidFill>
                  <a:srgbClr val="FF0000"/>
                </a:solidFill>
                <a:latin typeface="Calibri"/>
              </a:rPr>
              <a:t> 7xBL</a:t>
            </a:r>
            <a:r>
              <a:rPr lang="de-DE" sz="2400" b="1" baseline="30000" dirty="0" smtClean="0">
                <a:solidFill>
                  <a:srgbClr val="FF0000"/>
                </a:solidFill>
                <a:latin typeface="Calibri"/>
              </a:rPr>
              <a:t>2</a:t>
            </a:r>
            <a:r>
              <a:rPr lang="de-DE" sz="2400" b="1" dirty="0" smtClean="0">
                <a:solidFill>
                  <a:srgbClr val="FF0000"/>
                </a:solidFill>
                <a:latin typeface="Calibri"/>
              </a:rPr>
              <a:t> </a:t>
            </a:r>
            <a:r>
              <a:rPr lang="de-DE" sz="2400" b="1" dirty="0" err="1" smtClean="0">
                <a:solidFill>
                  <a:srgbClr val="FF0000"/>
                </a:solidFill>
                <a:latin typeface="Calibri"/>
              </a:rPr>
              <a:t>with</a:t>
            </a:r>
            <a:r>
              <a:rPr lang="de-DE" sz="2400" b="1" dirty="0" smtClean="0">
                <a:solidFill>
                  <a:srgbClr val="FF0000"/>
                </a:solidFill>
                <a:latin typeface="Calibri"/>
              </a:rPr>
              <a:t> </a:t>
            </a:r>
            <a:r>
              <a:rPr lang="de-DE" sz="2400" b="1" dirty="0">
                <a:solidFill>
                  <a:srgbClr val="FF0000"/>
                </a:solidFill>
                <a:latin typeface="Calibri"/>
              </a:rPr>
              <a:t>I</a:t>
            </a:r>
            <a:r>
              <a:rPr lang="de-DE" sz="2400" b="1" dirty="0" smtClean="0">
                <a:solidFill>
                  <a:srgbClr val="FF0000"/>
                </a:solidFill>
                <a:latin typeface="Calibri"/>
              </a:rPr>
              <a:t>ntegrated </a:t>
            </a:r>
            <a:r>
              <a:rPr lang="de-DE" sz="2400" b="1" dirty="0">
                <a:solidFill>
                  <a:srgbClr val="FF0000"/>
                </a:solidFill>
                <a:latin typeface="Calibri"/>
              </a:rPr>
              <a:t>D</a:t>
            </a:r>
            <a:r>
              <a:rPr lang="de-DE" sz="2400" b="1" dirty="0" smtClean="0">
                <a:solidFill>
                  <a:srgbClr val="FF0000"/>
                </a:solidFill>
                <a:latin typeface="Calibri"/>
              </a:rPr>
              <a:t>ipole</a:t>
            </a:r>
            <a:endParaRPr lang="de-DE" sz="2400" b="1" dirty="0">
              <a:solidFill>
                <a:srgbClr val="FF0000"/>
              </a:solidFill>
              <a:latin typeface="Calibri"/>
            </a:endParaRPr>
          </a:p>
        </p:txBody>
      </p:sp>
      <p:sp>
        <p:nvSpPr>
          <p:cNvPr id="7" name="TextBox 6"/>
          <p:cNvSpPr txBox="1"/>
          <p:nvPr/>
        </p:nvSpPr>
        <p:spPr>
          <a:xfrm>
            <a:off x="209412" y="563412"/>
            <a:ext cx="8686800" cy="1754327"/>
          </a:xfrm>
          <a:prstGeom prst="rect">
            <a:avLst/>
          </a:prstGeom>
          <a:noFill/>
        </p:spPr>
        <p:txBody>
          <a:bodyPr wrap="square" rtlCol="0">
            <a:spAutoFit/>
          </a:bodyPr>
          <a:lstStyle/>
          <a:p>
            <a:pPr marL="285750" indent="-285750">
              <a:buFontTx/>
              <a:buChar char="•"/>
            </a:pPr>
            <a:r>
              <a:rPr lang="en-US" dirty="0" smtClean="0"/>
              <a:t>4T thin solenoid r=2.5m in front of ECAL</a:t>
            </a:r>
          </a:p>
          <a:p>
            <a:pPr marL="285750" indent="-285750">
              <a:buFontTx/>
              <a:buChar char="•"/>
            </a:pPr>
            <a:r>
              <a:rPr lang="en-US" dirty="0" smtClean="0"/>
              <a:t>Tracker r=2.5m, 16m long.</a:t>
            </a:r>
          </a:p>
          <a:p>
            <a:pPr marL="285750" indent="-285750">
              <a:buFontTx/>
              <a:buChar char="•"/>
            </a:pPr>
            <a:r>
              <a:rPr lang="en-US" dirty="0" smtClean="0"/>
              <a:t>Return flux through HCAL.</a:t>
            </a:r>
          </a:p>
          <a:p>
            <a:pPr marL="285750" indent="-285750">
              <a:buFontTx/>
              <a:buChar char="•"/>
            </a:pPr>
            <a:r>
              <a:rPr lang="en-US" dirty="0" smtClean="0"/>
              <a:t>Large Toroid for “</a:t>
            </a:r>
            <a:r>
              <a:rPr lang="en-US" dirty="0" err="1" smtClean="0"/>
              <a:t>standalon</a:t>
            </a:r>
            <a:r>
              <a:rPr lang="en-US" dirty="0" smtClean="0"/>
              <a:t> </a:t>
            </a:r>
            <a:r>
              <a:rPr lang="en-US" dirty="0" err="1" smtClean="0"/>
              <a:t>muon</a:t>
            </a:r>
            <a:r>
              <a:rPr lang="en-US" dirty="0" smtClean="0"/>
              <a:t> momentum spectroscopy” (needed ?)</a:t>
            </a:r>
            <a:endParaRPr lang="en-US" dirty="0" smtClean="0">
              <a:sym typeface="Wingdings"/>
            </a:endParaRPr>
          </a:p>
          <a:p>
            <a:endParaRPr lang="en-US" dirty="0">
              <a:sym typeface="Wingdings"/>
            </a:endParaRPr>
          </a:p>
          <a:p>
            <a:r>
              <a:rPr lang="en-US" dirty="0" smtClean="0">
                <a:sym typeface="Wingdings"/>
              </a:rPr>
              <a:t>Maintenance is challenging</a:t>
            </a:r>
          </a:p>
        </p:txBody>
      </p:sp>
    </p:spTree>
    <p:extLst>
      <p:ext uri="{BB962C8B-B14F-4D97-AF65-F5344CB8AC3E}">
        <p14:creationId xmlns:p14="http://schemas.microsoft.com/office/powerpoint/2010/main" val="117638375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26</a:t>
            </a:fld>
            <a:endParaRPr lang="en-US">
              <a:solidFill>
                <a:prstClr val="black">
                  <a:tint val="75000"/>
                </a:prstClr>
              </a:solidFill>
              <a:latin typeface="Calibri"/>
            </a:endParaRPr>
          </a:p>
        </p:txBody>
      </p:sp>
      <p:sp>
        <p:nvSpPr>
          <p:cNvPr id="4" name="Date Placeholder 3"/>
          <p:cNvSpPr>
            <a:spLocks noGrp="1"/>
          </p:cNvSpPr>
          <p:nvPr>
            <p:ph type="dt" sz="half" idx="10"/>
          </p:nvPr>
        </p:nvSpPr>
        <p:spPr/>
        <p:txBody>
          <a:bodyPr/>
          <a:lstStyle/>
          <a:p>
            <a:fld id="{209A8BBD-C381-6F4A-944E-2623E3A8A1FA}"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6" name="TextBox 5"/>
          <p:cNvSpPr txBox="1"/>
          <p:nvPr/>
        </p:nvSpPr>
        <p:spPr>
          <a:xfrm>
            <a:off x="185276" y="692696"/>
            <a:ext cx="8686800" cy="1200329"/>
          </a:xfrm>
          <a:prstGeom prst="rect">
            <a:avLst/>
          </a:prstGeom>
          <a:noFill/>
        </p:spPr>
        <p:txBody>
          <a:bodyPr wrap="square" rtlCol="0">
            <a:spAutoFit/>
          </a:bodyPr>
          <a:lstStyle/>
          <a:p>
            <a:pPr marL="285750" indent="-285750">
              <a:buFontTx/>
              <a:buChar char="•"/>
            </a:pPr>
            <a:r>
              <a:rPr lang="en-US" dirty="0" smtClean="0"/>
              <a:t>Thin Coil B=4T  of r=1.3m in front of ECAL</a:t>
            </a:r>
          </a:p>
          <a:p>
            <a:pPr marL="285750" indent="-285750">
              <a:buFontTx/>
              <a:buChar char="•"/>
            </a:pPr>
            <a:r>
              <a:rPr lang="en-US" dirty="0" smtClean="0"/>
              <a:t>Point resolution 3um in 15 layers </a:t>
            </a:r>
          </a:p>
          <a:p>
            <a:pPr marL="285750" indent="-285750">
              <a:buFontTx/>
              <a:buChar char="•"/>
            </a:pPr>
            <a:r>
              <a:rPr lang="en-US" dirty="0" err="1" smtClean="0"/>
              <a:t>Muon</a:t>
            </a:r>
            <a:r>
              <a:rPr lang="en-US" dirty="0" smtClean="0"/>
              <a:t> momentum measured on tracker, </a:t>
            </a:r>
            <a:r>
              <a:rPr lang="en-US" dirty="0" err="1" smtClean="0"/>
              <a:t>muon</a:t>
            </a:r>
            <a:r>
              <a:rPr lang="en-US" dirty="0" smtClean="0"/>
              <a:t> system only as </a:t>
            </a:r>
            <a:r>
              <a:rPr lang="en-US" dirty="0" err="1" smtClean="0"/>
              <a:t>Muon</a:t>
            </a:r>
            <a:r>
              <a:rPr lang="en-US" dirty="0" smtClean="0"/>
              <a:t> </a:t>
            </a:r>
            <a:r>
              <a:rPr lang="en-US" dirty="0" err="1" smtClean="0"/>
              <a:t>Indentifier</a:t>
            </a:r>
            <a:endParaRPr lang="en-US" dirty="0" smtClean="0"/>
          </a:p>
          <a:p>
            <a:endParaRPr lang="en-US" dirty="0"/>
          </a:p>
        </p:txBody>
      </p:sp>
      <p:pic>
        <p:nvPicPr>
          <p:cNvPr id="7" name="Picture 6" descr="detec8.jpg"/>
          <p:cNvPicPr>
            <a:picLocks noChangeAspect="1"/>
          </p:cNvPicPr>
          <p:nvPr/>
        </p:nvPicPr>
        <p:blipFill rotWithShape="1">
          <a:blip r:embed="rId2">
            <a:extLst>
              <a:ext uri="{28A0092B-C50C-407E-A947-70E740481C1C}">
                <a14:useLocalDpi xmlns:a14="http://schemas.microsoft.com/office/drawing/2010/main" val="0"/>
              </a:ext>
            </a:extLst>
          </a:blip>
          <a:srcRect t="5084"/>
          <a:stretch/>
        </p:blipFill>
        <p:spPr>
          <a:xfrm>
            <a:off x="0" y="2784996"/>
            <a:ext cx="8896212" cy="4100388"/>
          </a:xfrm>
          <a:prstGeom prst="rect">
            <a:avLst/>
          </a:prstGeom>
        </p:spPr>
      </p:pic>
      <p:pic>
        <p:nvPicPr>
          <p:cNvPr id="8" name="Picture 7" descr="reso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1919" y="2204864"/>
            <a:ext cx="5247669" cy="2442526"/>
          </a:xfrm>
          <a:prstGeom prst="rect">
            <a:avLst/>
          </a:prstGeom>
        </p:spPr>
      </p:pic>
      <p:sp>
        <p:nvSpPr>
          <p:cNvPr id="9" name="TextBox 8"/>
          <p:cNvSpPr txBox="1"/>
          <p:nvPr/>
        </p:nvSpPr>
        <p:spPr>
          <a:xfrm>
            <a:off x="0" y="0"/>
            <a:ext cx="9143999" cy="461665"/>
          </a:xfrm>
          <a:prstGeom prst="rect">
            <a:avLst/>
          </a:prstGeom>
          <a:noFill/>
        </p:spPr>
        <p:txBody>
          <a:bodyPr wrap="square" rtlCol="0">
            <a:spAutoFit/>
          </a:bodyPr>
          <a:lstStyle/>
          <a:p>
            <a:pPr algn="ctr"/>
            <a:r>
              <a:rPr lang="de-DE" sz="2400" b="1" dirty="0" smtClean="0">
                <a:solidFill>
                  <a:srgbClr val="FF0000"/>
                </a:solidFill>
                <a:latin typeface="Calibri"/>
              </a:rPr>
              <a:t>ATLAS type </a:t>
            </a:r>
            <a:r>
              <a:rPr lang="de-DE" sz="2400" b="1" dirty="0" err="1" smtClean="0">
                <a:solidFill>
                  <a:srgbClr val="FF0000"/>
                </a:solidFill>
                <a:latin typeface="Calibri"/>
              </a:rPr>
              <a:t>detector</a:t>
            </a:r>
            <a:r>
              <a:rPr lang="de-DE" sz="2400" b="1" dirty="0" smtClean="0">
                <a:solidFill>
                  <a:srgbClr val="FF0000"/>
                </a:solidFill>
                <a:latin typeface="Calibri"/>
              </a:rPr>
              <a:t> </a:t>
            </a:r>
            <a:r>
              <a:rPr lang="de-DE" sz="2400" b="1" dirty="0" err="1" smtClean="0">
                <a:solidFill>
                  <a:srgbClr val="FF0000"/>
                </a:solidFill>
                <a:latin typeface="Calibri"/>
              </a:rPr>
              <a:t>with</a:t>
            </a:r>
            <a:r>
              <a:rPr lang="de-DE" sz="2400" b="1" dirty="0" smtClean="0">
                <a:solidFill>
                  <a:srgbClr val="FF0000"/>
                </a:solidFill>
                <a:latin typeface="Calibri"/>
              </a:rPr>
              <a:t> </a:t>
            </a:r>
            <a:r>
              <a:rPr lang="de-DE" sz="2400" b="1" dirty="0" err="1" smtClean="0">
                <a:solidFill>
                  <a:srgbClr val="FF0000"/>
                </a:solidFill>
                <a:latin typeface="Calibri"/>
              </a:rPr>
              <a:t>muon</a:t>
            </a:r>
            <a:r>
              <a:rPr lang="de-DE" sz="2400" b="1" dirty="0" smtClean="0">
                <a:solidFill>
                  <a:srgbClr val="FF0000"/>
                </a:solidFill>
                <a:latin typeface="Calibri"/>
              </a:rPr>
              <a:t> </a:t>
            </a:r>
            <a:r>
              <a:rPr lang="de-DE" sz="2400" b="1" dirty="0" err="1" smtClean="0">
                <a:solidFill>
                  <a:srgbClr val="FF0000"/>
                </a:solidFill>
                <a:latin typeface="Calibri"/>
              </a:rPr>
              <a:t>tagging</a:t>
            </a:r>
            <a:r>
              <a:rPr lang="de-DE" sz="2400" b="1" dirty="0" smtClean="0">
                <a:solidFill>
                  <a:srgbClr val="FF0000"/>
                </a:solidFill>
                <a:latin typeface="Calibri"/>
              </a:rPr>
              <a:t> </a:t>
            </a:r>
            <a:r>
              <a:rPr lang="de-DE" sz="2400" b="1" dirty="0" err="1" smtClean="0">
                <a:solidFill>
                  <a:srgbClr val="FF0000"/>
                </a:solidFill>
                <a:latin typeface="Calibri"/>
              </a:rPr>
              <a:t>only</a:t>
            </a:r>
            <a:endParaRPr lang="de-DE" sz="2400" b="1" dirty="0">
              <a:solidFill>
                <a:srgbClr val="FF0000"/>
              </a:solidFill>
              <a:latin typeface="Calibri"/>
            </a:endParaRPr>
          </a:p>
        </p:txBody>
      </p:sp>
    </p:spTree>
    <p:extLst>
      <p:ext uri="{BB962C8B-B14F-4D97-AF65-F5344CB8AC3E}">
        <p14:creationId xmlns:p14="http://schemas.microsoft.com/office/powerpoint/2010/main" val="283631510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79512" y="6284342"/>
            <a:ext cx="2133600" cy="365125"/>
          </a:xfrm>
        </p:spPr>
        <p:txBody>
          <a:bodyPr/>
          <a:lstStyle/>
          <a:p>
            <a:fld id="{8BC7E83C-C8C4-9E4C-B5B4-775F50F43E16}" type="datetime1">
              <a:rPr lang="en-GB" smtClean="0">
                <a:solidFill>
                  <a:prstClr val="black">
                    <a:tint val="75000"/>
                  </a:prstClr>
                </a:solidFill>
                <a:latin typeface="Calibri"/>
              </a:rPr>
              <a:pPr/>
              <a:t>24/03/2015</a:t>
            </a:fld>
            <a:endParaRPr lang="en-US">
              <a:solidFill>
                <a:prstClr val="black">
                  <a:tint val="75000"/>
                </a:prstClr>
              </a:solidFill>
              <a:latin typeface="Calibri"/>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27</a:t>
            </a:fld>
            <a:endParaRPr lang="en-US">
              <a:solidFill>
                <a:prstClr val="black">
                  <a:tint val="75000"/>
                </a:prstClr>
              </a:solidFill>
              <a:latin typeface="Calibri"/>
            </a:endParaRPr>
          </a:p>
        </p:txBody>
      </p:sp>
      <p:pic>
        <p:nvPicPr>
          <p:cNvPr id="4" name="Picture 3" descr="detec5.jpg"/>
          <p:cNvPicPr>
            <a:picLocks noChangeAspect="1"/>
          </p:cNvPicPr>
          <p:nvPr/>
        </p:nvPicPr>
        <p:blipFill rotWithShape="1">
          <a:blip r:embed="rId2">
            <a:extLst>
              <a:ext uri="{28A0092B-C50C-407E-A947-70E740481C1C}">
                <a14:useLocalDpi xmlns:a14="http://schemas.microsoft.com/office/drawing/2010/main" val="0"/>
              </a:ext>
            </a:extLst>
          </a:blip>
          <a:srcRect t="5937"/>
          <a:stretch/>
        </p:blipFill>
        <p:spPr>
          <a:xfrm>
            <a:off x="147287" y="1880995"/>
            <a:ext cx="3547143" cy="1620218"/>
          </a:xfrm>
          <a:prstGeom prst="rect">
            <a:avLst/>
          </a:prstGeom>
        </p:spPr>
      </p:pic>
      <p:pic>
        <p:nvPicPr>
          <p:cNvPr id="6" name="Picture 5" descr="detec11.jpg"/>
          <p:cNvPicPr>
            <a:picLocks noChangeAspect="1"/>
          </p:cNvPicPr>
          <p:nvPr/>
        </p:nvPicPr>
        <p:blipFill rotWithShape="1">
          <a:blip r:embed="rId3">
            <a:extLst>
              <a:ext uri="{28A0092B-C50C-407E-A947-70E740481C1C}">
                <a14:useLocalDpi xmlns:a14="http://schemas.microsoft.com/office/drawing/2010/main" val="0"/>
              </a:ext>
            </a:extLst>
          </a:blip>
          <a:srcRect t="16327"/>
          <a:stretch/>
        </p:blipFill>
        <p:spPr>
          <a:xfrm>
            <a:off x="147287" y="5337378"/>
            <a:ext cx="3547143" cy="1441265"/>
          </a:xfrm>
          <a:prstGeom prst="rect">
            <a:avLst/>
          </a:prstGeom>
        </p:spPr>
      </p:pic>
      <p:sp>
        <p:nvSpPr>
          <p:cNvPr id="7" name="TextBox 6"/>
          <p:cNvSpPr txBox="1"/>
          <p:nvPr/>
        </p:nvSpPr>
        <p:spPr>
          <a:xfrm>
            <a:off x="3801270" y="2408237"/>
            <a:ext cx="1501470" cy="646331"/>
          </a:xfrm>
          <a:prstGeom prst="rect">
            <a:avLst/>
          </a:prstGeom>
          <a:noFill/>
        </p:spPr>
        <p:txBody>
          <a:bodyPr wrap="none" rtlCol="0">
            <a:spAutoFit/>
          </a:bodyPr>
          <a:lstStyle/>
          <a:p>
            <a:r>
              <a:rPr lang="en-US" dirty="0" smtClean="0"/>
              <a:t>Twin Solenoid</a:t>
            </a:r>
          </a:p>
          <a:p>
            <a:r>
              <a:rPr lang="en-US" dirty="0" smtClean="0"/>
              <a:t>+ Dipole</a:t>
            </a:r>
            <a:endParaRPr lang="en-US" dirty="0"/>
          </a:p>
        </p:txBody>
      </p:sp>
      <p:sp>
        <p:nvSpPr>
          <p:cNvPr id="8" name="TextBox 7"/>
          <p:cNvSpPr txBox="1"/>
          <p:nvPr/>
        </p:nvSpPr>
        <p:spPr>
          <a:xfrm>
            <a:off x="3784185" y="4077072"/>
            <a:ext cx="726130" cy="369332"/>
          </a:xfrm>
          <a:prstGeom prst="rect">
            <a:avLst/>
          </a:prstGeom>
          <a:noFill/>
        </p:spPr>
        <p:txBody>
          <a:bodyPr wrap="none" rtlCol="0">
            <a:spAutoFit/>
          </a:bodyPr>
          <a:lstStyle/>
          <a:p>
            <a:r>
              <a:rPr lang="en-US" dirty="0" smtClean="0"/>
              <a:t>CMS+</a:t>
            </a:r>
            <a:endParaRPr lang="en-US" dirty="0"/>
          </a:p>
        </p:txBody>
      </p:sp>
      <p:sp>
        <p:nvSpPr>
          <p:cNvPr id="9" name="TextBox 8"/>
          <p:cNvSpPr txBox="1"/>
          <p:nvPr/>
        </p:nvSpPr>
        <p:spPr>
          <a:xfrm>
            <a:off x="3784185" y="5733256"/>
            <a:ext cx="957639" cy="646331"/>
          </a:xfrm>
          <a:prstGeom prst="rect">
            <a:avLst/>
          </a:prstGeom>
          <a:noFill/>
        </p:spPr>
        <p:txBody>
          <a:bodyPr wrap="none" rtlCol="0">
            <a:spAutoFit/>
          </a:bodyPr>
          <a:lstStyle/>
          <a:p>
            <a:r>
              <a:rPr lang="en-US" dirty="0" smtClean="0"/>
              <a:t>ATLAS+</a:t>
            </a:r>
          </a:p>
          <a:p>
            <a:r>
              <a:rPr lang="en-US" dirty="0"/>
              <a:t>+</a:t>
            </a:r>
            <a:r>
              <a:rPr lang="en-US" dirty="0" smtClean="0"/>
              <a:t> Dipole</a:t>
            </a:r>
            <a:endParaRPr lang="en-US" dirty="0"/>
          </a:p>
        </p:txBody>
      </p:sp>
      <p:sp>
        <p:nvSpPr>
          <p:cNvPr id="10" name="TextBox 9"/>
          <p:cNvSpPr txBox="1"/>
          <p:nvPr/>
        </p:nvSpPr>
        <p:spPr>
          <a:xfrm>
            <a:off x="5762433" y="2639069"/>
            <a:ext cx="2882186" cy="461665"/>
          </a:xfrm>
          <a:prstGeom prst="rect">
            <a:avLst/>
          </a:prstGeom>
          <a:noFill/>
        </p:spPr>
        <p:txBody>
          <a:bodyPr wrap="square" rtlCol="0">
            <a:spAutoFit/>
          </a:bodyPr>
          <a:lstStyle/>
          <a:p>
            <a:pPr algn="ctr"/>
            <a:r>
              <a:rPr lang="de-DE" sz="2400" b="1" dirty="0" err="1" smtClean="0">
                <a:solidFill>
                  <a:srgbClr val="FF0000"/>
                </a:solidFill>
                <a:latin typeface="Calibri"/>
              </a:rPr>
              <a:t>Popular</a:t>
            </a:r>
            <a:r>
              <a:rPr lang="de-DE" sz="2400" b="1" dirty="0" smtClean="0">
                <a:solidFill>
                  <a:srgbClr val="FF0000"/>
                </a:solidFill>
                <a:latin typeface="Calibri"/>
              </a:rPr>
              <a:t> </a:t>
            </a:r>
            <a:r>
              <a:rPr lang="de-DE" sz="2400" b="1" dirty="0" err="1" smtClean="0">
                <a:solidFill>
                  <a:srgbClr val="FF0000"/>
                </a:solidFill>
                <a:latin typeface="Calibri"/>
              </a:rPr>
              <a:t>at</a:t>
            </a:r>
            <a:r>
              <a:rPr lang="de-DE" sz="2400" b="1" dirty="0" smtClean="0">
                <a:solidFill>
                  <a:srgbClr val="FF0000"/>
                </a:solidFill>
                <a:latin typeface="Calibri"/>
              </a:rPr>
              <a:t> </a:t>
            </a:r>
            <a:r>
              <a:rPr lang="de-DE" sz="2400" b="1" dirty="0" err="1">
                <a:solidFill>
                  <a:srgbClr val="FF0000"/>
                </a:solidFill>
                <a:latin typeface="Calibri"/>
              </a:rPr>
              <a:t>P</a:t>
            </a:r>
            <a:r>
              <a:rPr lang="de-DE" sz="2400" b="1" dirty="0" err="1" smtClean="0">
                <a:solidFill>
                  <a:srgbClr val="FF0000"/>
                </a:solidFill>
                <a:latin typeface="Calibri"/>
              </a:rPr>
              <a:t>resent</a:t>
            </a:r>
            <a:endParaRPr lang="de-DE" sz="2400" b="1" dirty="0">
              <a:solidFill>
                <a:srgbClr val="FF0000"/>
              </a:solidFill>
              <a:latin typeface="Calibri"/>
            </a:endParaRPr>
          </a:p>
        </p:txBody>
      </p:sp>
      <p:pic>
        <p:nvPicPr>
          <p:cNvPr id="11" name="Picture 10" descr="detec3.jpg"/>
          <p:cNvPicPr>
            <a:picLocks noChangeAspect="1"/>
          </p:cNvPicPr>
          <p:nvPr/>
        </p:nvPicPr>
        <p:blipFill rotWithShape="1">
          <a:blip r:embed="rId4">
            <a:extLst>
              <a:ext uri="{28A0092B-C50C-407E-A947-70E740481C1C}">
                <a14:useLocalDpi xmlns:a14="http://schemas.microsoft.com/office/drawing/2010/main" val="0"/>
              </a:ext>
            </a:extLst>
          </a:blip>
          <a:srcRect t="6570"/>
          <a:stretch/>
        </p:blipFill>
        <p:spPr>
          <a:xfrm>
            <a:off x="179516" y="135100"/>
            <a:ext cx="3484344" cy="1580844"/>
          </a:xfrm>
          <a:prstGeom prst="rect">
            <a:avLst/>
          </a:prstGeom>
        </p:spPr>
      </p:pic>
      <p:sp>
        <p:nvSpPr>
          <p:cNvPr id="12" name="Rectangle 11"/>
          <p:cNvSpPr/>
          <p:nvPr/>
        </p:nvSpPr>
        <p:spPr>
          <a:xfrm>
            <a:off x="3784185" y="751973"/>
            <a:ext cx="1507895" cy="369332"/>
          </a:xfrm>
          <a:prstGeom prst="rect">
            <a:avLst/>
          </a:prstGeom>
        </p:spPr>
        <p:txBody>
          <a:bodyPr wrap="none">
            <a:spAutoFit/>
          </a:bodyPr>
          <a:lstStyle/>
          <a:p>
            <a:r>
              <a:rPr lang="en-US" dirty="0" smtClean="0"/>
              <a:t>CMS  &amp; ATLAS</a:t>
            </a:r>
            <a:endParaRPr lang="en-US" dirty="0"/>
          </a:p>
        </p:txBody>
      </p:sp>
      <p:pic>
        <p:nvPicPr>
          <p:cNvPr id="13" name="Picture 12" descr="detec2.jpg"/>
          <p:cNvPicPr>
            <a:picLocks noChangeAspect="1"/>
          </p:cNvPicPr>
          <p:nvPr/>
        </p:nvPicPr>
        <p:blipFill rotWithShape="1">
          <a:blip r:embed="rId5">
            <a:extLst>
              <a:ext uri="{28A0092B-C50C-407E-A947-70E740481C1C}">
                <a14:useLocalDpi xmlns:a14="http://schemas.microsoft.com/office/drawing/2010/main" val="0"/>
              </a:ext>
            </a:extLst>
          </a:blip>
          <a:srcRect t="6603"/>
          <a:stretch/>
        </p:blipFill>
        <p:spPr>
          <a:xfrm>
            <a:off x="5521578" y="135100"/>
            <a:ext cx="3514918" cy="1594158"/>
          </a:xfrm>
          <a:prstGeom prst="rect">
            <a:avLst/>
          </a:prstGeom>
        </p:spPr>
      </p:pic>
      <p:cxnSp>
        <p:nvCxnSpPr>
          <p:cNvPr id="16" name="Straight Connector 15"/>
          <p:cNvCxnSpPr/>
          <p:nvPr/>
        </p:nvCxnSpPr>
        <p:spPr>
          <a:xfrm>
            <a:off x="0" y="1844824"/>
            <a:ext cx="9144000" cy="0"/>
          </a:xfrm>
          <a:prstGeom prst="line">
            <a:avLst/>
          </a:prstGeom>
          <a:ln>
            <a:solidFill>
              <a:schemeClr val="accent3">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pic>
        <p:nvPicPr>
          <p:cNvPr id="17" name="Picture 16" descr="detec10.jpg"/>
          <p:cNvPicPr>
            <a:picLocks noChangeAspect="1"/>
          </p:cNvPicPr>
          <p:nvPr/>
        </p:nvPicPr>
        <p:blipFill rotWithShape="1">
          <a:blip r:embed="rId6">
            <a:extLst>
              <a:ext uri="{28A0092B-C50C-407E-A947-70E740481C1C}">
                <a14:useLocalDpi xmlns:a14="http://schemas.microsoft.com/office/drawing/2010/main" val="0"/>
              </a:ext>
            </a:extLst>
          </a:blip>
          <a:srcRect t="5977"/>
          <a:stretch/>
        </p:blipFill>
        <p:spPr>
          <a:xfrm>
            <a:off x="147287" y="3470515"/>
            <a:ext cx="3547143" cy="1619541"/>
          </a:xfrm>
          <a:prstGeom prst="rect">
            <a:avLst/>
          </a:prstGeom>
        </p:spPr>
      </p:pic>
    </p:spTree>
    <p:extLst>
      <p:ext uri="{BB962C8B-B14F-4D97-AF65-F5344CB8AC3E}">
        <p14:creationId xmlns:p14="http://schemas.microsoft.com/office/powerpoint/2010/main" val="130706259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54324" y="218819"/>
            <a:ext cx="5023981" cy="707886"/>
          </a:xfrm>
          <a:prstGeom prst="rect">
            <a:avLst/>
          </a:prstGeom>
          <a:noFill/>
        </p:spPr>
        <p:txBody>
          <a:bodyPr wrap="none" rtlCol="0">
            <a:spAutoFit/>
          </a:bodyPr>
          <a:lstStyle/>
          <a:p>
            <a:r>
              <a:rPr lang="de-DE" sz="4000" b="1" dirty="0" smtClean="0">
                <a:solidFill>
                  <a:srgbClr val="FF0000"/>
                </a:solidFill>
                <a:latin typeface="Calibri"/>
              </a:rPr>
              <a:t>Key Point </a:t>
            </a:r>
            <a:r>
              <a:rPr lang="de-DE" sz="4000" b="1" dirty="0" err="1" smtClean="0">
                <a:solidFill>
                  <a:srgbClr val="FF0000"/>
                </a:solidFill>
                <a:latin typeface="Calibri"/>
              </a:rPr>
              <a:t>and</a:t>
            </a:r>
            <a:r>
              <a:rPr lang="de-DE" sz="4000" b="1" dirty="0" smtClean="0">
                <a:solidFill>
                  <a:srgbClr val="FF0000"/>
                </a:solidFill>
                <a:latin typeface="Calibri"/>
              </a:rPr>
              <a:t> </a:t>
            </a:r>
            <a:r>
              <a:rPr lang="de-DE" sz="4000" b="1" dirty="0" err="1" smtClean="0">
                <a:solidFill>
                  <a:srgbClr val="FF0000"/>
                </a:solidFill>
                <a:latin typeface="Calibri"/>
              </a:rPr>
              <a:t>Strategy</a:t>
            </a:r>
            <a:endParaRPr lang="de-DE" sz="4000" b="1" dirty="0">
              <a:solidFill>
                <a:srgbClr val="FF0000"/>
              </a:solidFill>
              <a:latin typeface="Calibri"/>
            </a:endParaRPr>
          </a:p>
        </p:txBody>
      </p:sp>
      <p:sp>
        <p:nvSpPr>
          <p:cNvPr id="3" name="Date Placeholder 2"/>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5" name="TextBox 4"/>
          <p:cNvSpPr txBox="1"/>
          <p:nvPr/>
        </p:nvSpPr>
        <p:spPr>
          <a:xfrm>
            <a:off x="323528" y="1572460"/>
            <a:ext cx="8238783" cy="3477875"/>
          </a:xfrm>
          <a:prstGeom prst="rect">
            <a:avLst/>
          </a:prstGeom>
          <a:noFill/>
        </p:spPr>
        <p:txBody>
          <a:bodyPr wrap="square" rtlCol="0">
            <a:spAutoFit/>
          </a:bodyPr>
          <a:lstStyle/>
          <a:p>
            <a:r>
              <a:rPr lang="en-GB" sz="2000" b="1" dirty="0" smtClean="0">
                <a:solidFill>
                  <a:srgbClr val="000090"/>
                </a:solidFill>
                <a:latin typeface="Calibri"/>
              </a:rPr>
              <a:t>If the FCC hadron machine with 16T magnets, 5MW synchrotron radiation and a 100km tunnel can be realized, there is no doubt that a detector, that makes full use of the physics potential, can be built.</a:t>
            </a:r>
            <a:endParaRPr lang="en-GB" sz="2000" b="1" dirty="0" smtClean="0">
              <a:solidFill>
                <a:srgbClr val="000090"/>
              </a:solidFill>
              <a:latin typeface="Calibri"/>
              <a:sym typeface="Wingdings"/>
            </a:endParaRPr>
          </a:p>
          <a:p>
            <a:endParaRPr lang="en-GB" sz="2000" b="1" dirty="0" smtClean="0">
              <a:solidFill>
                <a:srgbClr val="008000"/>
              </a:solidFill>
              <a:latin typeface="Calibri"/>
              <a:sym typeface="Wingdings"/>
            </a:endParaRPr>
          </a:p>
          <a:p>
            <a:r>
              <a:rPr lang="en-GB" sz="2000" b="1" dirty="0">
                <a:solidFill>
                  <a:srgbClr val="008000"/>
                </a:solidFill>
                <a:latin typeface="Calibri"/>
                <a:sym typeface="Wingdings"/>
              </a:rPr>
              <a:t>Much of detector technology is driven by silicon technology and computing power i.e. we can count on significant improvements.</a:t>
            </a:r>
          </a:p>
          <a:p>
            <a:endParaRPr lang="en-GB" sz="2000" b="1" dirty="0" smtClean="0">
              <a:solidFill>
                <a:srgbClr val="000090"/>
              </a:solidFill>
              <a:latin typeface="Calibri"/>
              <a:sym typeface="Wingdings"/>
            </a:endParaRPr>
          </a:p>
          <a:p>
            <a:r>
              <a:rPr lang="en-GB" sz="2000" b="1" dirty="0" smtClean="0">
                <a:solidFill>
                  <a:srgbClr val="000090"/>
                </a:solidFill>
                <a:latin typeface="Calibri"/>
                <a:sym typeface="Wingdings"/>
              </a:rPr>
              <a:t>Since the maximum energy an delivered luminosity are the key goals for the FCC-</a:t>
            </a:r>
            <a:r>
              <a:rPr lang="en-GB" sz="2000" b="1" dirty="0" err="1" smtClean="0">
                <a:solidFill>
                  <a:srgbClr val="000090"/>
                </a:solidFill>
                <a:latin typeface="Calibri"/>
                <a:sym typeface="Wingdings"/>
              </a:rPr>
              <a:t>hh</a:t>
            </a:r>
            <a:r>
              <a:rPr lang="en-GB" sz="2000" b="1" dirty="0" smtClean="0">
                <a:solidFill>
                  <a:srgbClr val="000090"/>
                </a:solidFill>
                <a:latin typeface="Calibri"/>
                <a:sym typeface="Wingdings"/>
              </a:rPr>
              <a:t> machine, </a:t>
            </a:r>
            <a:r>
              <a:rPr lang="en-GB" sz="2000" b="1" dirty="0" smtClean="0">
                <a:solidFill>
                  <a:srgbClr val="FF0000"/>
                </a:solidFill>
                <a:latin typeface="Calibri"/>
                <a:sym typeface="Wingdings"/>
              </a:rPr>
              <a:t>the detector efforts should put minimal constraints at the machine efforts</a:t>
            </a:r>
            <a:r>
              <a:rPr lang="en-GB" sz="2000" b="1" dirty="0">
                <a:solidFill>
                  <a:srgbClr val="008000"/>
                </a:solidFill>
                <a:latin typeface="Calibri"/>
                <a:sym typeface="Wingdings"/>
              </a:rPr>
              <a:t>.</a:t>
            </a:r>
            <a:r>
              <a:rPr lang="en-GB" sz="2000" b="1" dirty="0" smtClean="0">
                <a:solidFill>
                  <a:srgbClr val="008000"/>
                </a:solidFill>
                <a:latin typeface="Calibri"/>
                <a:sym typeface="Wingdings"/>
              </a:rPr>
              <a:t> </a:t>
            </a:r>
          </a:p>
          <a:p>
            <a:endParaRPr lang="en-GB" sz="2000" b="1" dirty="0" smtClean="0">
              <a:solidFill>
                <a:srgbClr val="000090"/>
              </a:solidFill>
              <a:latin typeface="Calibri"/>
              <a:sym typeface="Wingdings"/>
            </a:endParaRPr>
          </a:p>
        </p:txBody>
      </p:sp>
    </p:spTree>
    <p:extLst>
      <p:ext uri="{BB962C8B-B14F-4D97-AF65-F5344CB8AC3E}">
        <p14:creationId xmlns:p14="http://schemas.microsoft.com/office/powerpoint/2010/main" val="254892369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052736"/>
            <a:ext cx="6840760" cy="4708982"/>
          </a:xfrm>
          <a:prstGeom prst="rect">
            <a:avLst/>
          </a:prstGeom>
        </p:spPr>
        <p:txBody>
          <a:bodyPr wrap="square">
            <a:spAutoFit/>
          </a:bodyPr>
          <a:lstStyle/>
          <a:p>
            <a:r>
              <a:rPr lang="de-DE" sz="2400" b="1" dirty="0" smtClean="0">
                <a:solidFill>
                  <a:srgbClr val="008000"/>
                </a:solidFill>
              </a:rPr>
              <a:t>L</a:t>
            </a:r>
            <a:r>
              <a:rPr lang="de-DE" sz="2400" b="1" dirty="0">
                <a:solidFill>
                  <a:srgbClr val="008000"/>
                </a:solidFill>
              </a:rPr>
              <a:t>* [</a:t>
            </a:r>
            <a:r>
              <a:rPr lang="de-DE" sz="2400" b="1" dirty="0" smtClean="0">
                <a:solidFill>
                  <a:srgbClr val="008000"/>
                </a:solidFill>
              </a:rPr>
              <a:t>25, 40]m </a:t>
            </a:r>
            <a:r>
              <a:rPr lang="de-DE" sz="2400" b="1" dirty="0" err="1" smtClean="0">
                <a:solidFill>
                  <a:srgbClr val="008000"/>
                </a:solidFill>
              </a:rPr>
              <a:t>or</a:t>
            </a:r>
            <a:r>
              <a:rPr lang="de-DE" sz="2400" b="1" dirty="0" smtClean="0">
                <a:solidFill>
                  <a:srgbClr val="008000"/>
                </a:solidFill>
              </a:rPr>
              <a:t> larger</a:t>
            </a:r>
          </a:p>
          <a:p>
            <a:r>
              <a:rPr lang="en-US" sz="1600" b="1" dirty="0" smtClean="0">
                <a:solidFill>
                  <a:srgbClr val="000090"/>
                </a:solidFill>
              </a:rPr>
              <a:t>Presently 60m is popular, we however stick to these numbers for now.</a:t>
            </a:r>
            <a:endParaRPr lang="en-US" sz="1600" b="1" dirty="0">
              <a:solidFill>
                <a:srgbClr val="000090"/>
              </a:solidFill>
            </a:endParaRPr>
          </a:p>
          <a:p>
            <a:endParaRPr lang="de-DE" sz="1600" b="1" dirty="0" smtClean="0">
              <a:solidFill>
                <a:srgbClr val="000090"/>
              </a:solidFill>
            </a:endParaRPr>
          </a:p>
          <a:p>
            <a:r>
              <a:rPr lang="de-DE" sz="2400" b="1" dirty="0" err="1" smtClean="0">
                <a:solidFill>
                  <a:srgbClr val="008000"/>
                </a:solidFill>
              </a:rPr>
              <a:t>L</a:t>
            </a:r>
            <a:r>
              <a:rPr lang="de-DE" sz="2400" b="1" baseline="-25000" dirty="0" err="1" smtClean="0">
                <a:solidFill>
                  <a:srgbClr val="008000"/>
                </a:solidFill>
              </a:rPr>
              <a:t>peak</a:t>
            </a:r>
            <a:r>
              <a:rPr lang="de-DE" sz="2400" b="1" dirty="0" smtClean="0">
                <a:solidFill>
                  <a:srgbClr val="008000"/>
                </a:solidFill>
              </a:rPr>
              <a:t>  </a:t>
            </a:r>
            <a:r>
              <a:rPr lang="de-DE" sz="2400" b="1" dirty="0">
                <a:solidFill>
                  <a:srgbClr val="008000"/>
                </a:solidFill>
              </a:rPr>
              <a:t>[5x10</a:t>
            </a:r>
            <a:r>
              <a:rPr lang="de-DE" sz="2400" b="1" baseline="30000" dirty="0">
                <a:solidFill>
                  <a:srgbClr val="008000"/>
                </a:solidFill>
              </a:rPr>
              <a:t>34 </a:t>
            </a:r>
            <a:r>
              <a:rPr lang="de-DE" sz="2400" b="1" dirty="0">
                <a:solidFill>
                  <a:srgbClr val="008000"/>
                </a:solidFill>
              </a:rPr>
              <a:t>, </a:t>
            </a:r>
            <a:r>
              <a:rPr lang="de-DE" sz="2400" b="1" dirty="0" smtClean="0">
                <a:solidFill>
                  <a:srgbClr val="FF0000"/>
                </a:solidFill>
              </a:rPr>
              <a:t>30x10</a:t>
            </a:r>
            <a:r>
              <a:rPr lang="de-DE" sz="2400" b="1" baseline="30000" dirty="0" smtClean="0">
                <a:solidFill>
                  <a:srgbClr val="FF0000"/>
                </a:solidFill>
              </a:rPr>
              <a:t>34</a:t>
            </a:r>
            <a:r>
              <a:rPr lang="de-DE" sz="2400" b="1" dirty="0" smtClean="0">
                <a:solidFill>
                  <a:srgbClr val="008000"/>
                </a:solidFill>
              </a:rPr>
              <a:t>] cm</a:t>
            </a:r>
            <a:r>
              <a:rPr lang="de-DE" sz="2400" b="1" baseline="30000" dirty="0" smtClean="0">
                <a:solidFill>
                  <a:srgbClr val="008000"/>
                </a:solidFill>
              </a:rPr>
              <a:t>-2</a:t>
            </a:r>
            <a:r>
              <a:rPr lang="de-DE" sz="2400" b="1" dirty="0" smtClean="0">
                <a:solidFill>
                  <a:srgbClr val="008000"/>
                </a:solidFill>
              </a:rPr>
              <a:t>s</a:t>
            </a:r>
            <a:r>
              <a:rPr lang="de-DE" sz="2400" b="1" baseline="30000" dirty="0" smtClean="0">
                <a:solidFill>
                  <a:srgbClr val="008000"/>
                </a:solidFill>
              </a:rPr>
              <a:t>-1 </a:t>
            </a:r>
          </a:p>
          <a:p>
            <a:endParaRPr lang="de-DE" sz="2400" b="1" baseline="30000" dirty="0" smtClean="0">
              <a:solidFill>
                <a:srgbClr val="008000"/>
              </a:solidFill>
            </a:endParaRPr>
          </a:p>
          <a:p>
            <a:r>
              <a:rPr lang="de-DE" sz="1600" b="1" dirty="0" smtClean="0">
                <a:solidFill>
                  <a:srgbClr val="000090"/>
                </a:solidFill>
                <a:sym typeface="Wingdings"/>
              </a:rPr>
              <a:t> </a:t>
            </a:r>
            <a:r>
              <a:rPr lang="de-DE" sz="1600" b="1" dirty="0" err="1" smtClean="0">
                <a:solidFill>
                  <a:srgbClr val="000090"/>
                </a:solidFill>
              </a:rPr>
              <a:t>N</a:t>
            </a:r>
            <a:r>
              <a:rPr lang="de-DE" sz="1600" b="1" baseline="-25000" dirty="0" err="1" smtClean="0">
                <a:solidFill>
                  <a:srgbClr val="000090"/>
                </a:solidFill>
              </a:rPr>
              <a:t>pileup</a:t>
            </a:r>
            <a:r>
              <a:rPr lang="de-DE" sz="1600" b="1" dirty="0" smtClean="0">
                <a:solidFill>
                  <a:srgbClr val="000090"/>
                </a:solidFill>
              </a:rPr>
              <a:t> </a:t>
            </a:r>
            <a:r>
              <a:rPr lang="de-DE" sz="1600" b="1" dirty="0">
                <a:solidFill>
                  <a:srgbClr val="000090"/>
                </a:solidFill>
              </a:rPr>
              <a:t>[</a:t>
            </a:r>
            <a:r>
              <a:rPr lang="de-DE" sz="1600" b="1" dirty="0" smtClean="0">
                <a:solidFill>
                  <a:srgbClr val="000090"/>
                </a:solidFill>
              </a:rPr>
              <a:t>170</a:t>
            </a:r>
            <a:r>
              <a:rPr lang="de-DE" sz="1600" b="1" dirty="0">
                <a:solidFill>
                  <a:srgbClr val="000090"/>
                </a:solidFill>
              </a:rPr>
              <a:t>, </a:t>
            </a:r>
            <a:r>
              <a:rPr lang="de-DE" sz="1600" b="1" dirty="0" smtClean="0">
                <a:solidFill>
                  <a:srgbClr val="FF0000"/>
                </a:solidFill>
              </a:rPr>
              <a:t>1020</a:t>
            </a:r>
            <a:r>
              <a:rPr lang="de-DE" sz="1600" b="1" dirty="0" smtClean="0">
                <a:solidFill>
                  <a:srgbClr val="000090"/>
                </a:solidFill>
              </a:rPr>
              <a:t>] </a:t>
            </a:r>
            <a:r>
              <a:rPr lang="de-DE" sz="1600" b="1" dirty="0" err="1">
                <a:solidFill>
                  <a:srgbClr val="000090"/>
                </a:solidFill>
              </a:rPr>
              <a:t>at</a:t>
            </a:r>
            <a:r>
              <a:rPr lang="de-DE" sz="1600" b="1" dirty="0">
                <a:solidFill>
                  <a:srgbClr val="000090"/>
                </a:solidFill>
              </a:rPr>
              <a:t> 25ns </a:t>
            </a:r>
            <a:endParaRPr lang="de-DE" sz="1600" b="1" dirty="0" smtClean="0">
              <a:solidFill>
                <a:srgbClr val="000090"/>
              </a:solidFill>
            </a:endParaRPr>
          </a:p>
          <a:p>
            <a:r>
              <a:rPr lang="de-DE" sz="1600" b="1" dirty="0" smtClean="0">
                <a:solidFill>
                  <a:srgbClr val="000090"/>
                </a:solidFill>
                <a:sym typeface="Wingdings"/>
              </a:rPr>
              <a:t> </a:t>
            </a:r>
            <a:r>
              <a:rPr lang="de-DE" sz="1600" b="1" dirty="0" err="1" smtClean="0">
                <a:solidFill>
                  <a:srgbClr val="000090"/>
                </a:solidFill>
              </a:rPr>
              <a:t>N</a:t>
            </a:r>
            <a:r>
              <a:rPr lang="de-DE" sz="1600" b="1" baseline="-25000" dirty="0" err="1" smtClean="0">
                <a:solidFill>
                  <a:srgbClr val="000090"/>
                </a:solidFill>
              </a:rPr>
              <a:t>pileup</a:t>
            </a:r>
            <a:r>
              <a:rPr lang="de-DE" sz="1600" b="1" dirty="0" smtClean="0">
                <a:solidFill>
                  <a:srgbClr val="000090"/>
                </a:solidFill>
              </a:rPr>
              <a:t> </a:t>
            </a:r>
            <a:r>
              <a:rPr lang="de-DE" sz="1600" b="1" dirty="0">
                <a:solidFill>
                  <a:srgbClr val="000090"/>
                </a:solidFill>
              </a:rPr>
              <a:t>[</a:t>
            </a:r>
            <a:r>
              <a:rPr lang="de-DE" sz="1600" b="1" dirty="0" smtClean="0">
                <a:solidFill>
                  <a:srgbClr val="000090"/>
                </a:solidFill>
              </a:rPr>
              <a:t>34, </a:t>
            </a:r>
            <a:r>
              <a:rPr lang="de-DE" sz="1600" b="1" dirty="0" smtClean="0">
                <a:solidFill>
                  <a:srgbClr val="FF0000"/>
                </a:solidFill>
              </a:rPr>
              <a:t>204</a:t>
            </a:r>
            <a:r>
              <a:rPr lang="de-DE" sz="1600" b="1" dirty="0" smtClean="0">
                <a:solidFill>
                  <a:srgbClr val="000090"/>
                </a:solidFill>
              </a:rPr>
              <a:t>] </a:t>
            </a:r>
            <a:r>
              <a:rPr lang="de-DE" sz="1600" b="1" dirty="0" err="1" smtClean="0">
                <a:solidFill>
                  <a:srgbClr val="000090"/>
                </a:solidFill>
              </a:rPr>
              <a:t>at</a:t>
            </a:r>
            <a:r>
              <a:rPr lang="de-DE" sz="1600" b="1" dirty="0" smtClean="0">
                <a:solidFill>
                  <a:srgbClr val="000090"/>
                </a:solidFill>
              </a:rPr>
              <a:t> 5ns</a:t>
            </a:r>
          </a:p>
          <a:p>
            <a:endParaRPr lang="de-DE" sz="2400" b="1" dirty="0">
              <a:solidFill>
                <a:srgbClr val="000090"/>
              </a:solidFill>
            </a:endParaRPr>
          </a:p>
          <a:p>
            <a:r>
              <a:rPr lang="de-DE" sz="2400" b="1" dirty="0" err="1">
                <a:solidFill>
                  <a:srgbClr val="008000"/>
                </a:solidFill>
              </a:rPr>
              <a:t>L</a:t>
            </a:r>
            <a:r>
              <a:rPr lang="de-DE" sz="2400" b="1" baseline="-25000" dirty="0" err="1">
                <a:solidFill>
                  <a:srgbClr val="008000"/>
                </a:solidFill>
              </a:rPr>
              <a:t>int</a:t>
            </a:r>
            <a:r>
              <a:rPr lang="de-DE" sz="2400" b="1" dirty="0">
                <a:solidFill>
                  <a:srgbClr val="008000"/>
                </a:solidFill>
              </a:rPr>
              <a:t> [</a:t>
            </a:r>
            <a:r>
              <a:rPr lang="de-DE" sz="2400" b="1" dirty="0" smtClean="0">
                <a:solidFill>
                  <a:srgbClr val="008000"/>
                </a:solidFill>
              </a:rPr>
              <a:t>3, </a:t>
            </a:r>
            <a:r>
              <a:rPr lang="de-DE" sz="2400" b="1" dirty="0" smtClean="0">
                <a:solidFill>
                  <a:srgbClr val="FF0000"/>
                </a:solidFill>
              </a:rPr>
              <a:t>30</a:t>
            </a:r>
            <a:r>
              <a:rPr lang="de-DE" sz="2400" b="1" dirty="0" smtClean="0">
                <a:solidFill>
                  <a:srgbClr val="008000"/>
                </a:solidFill>
              </a:rPr>
              <a:t>] </a:t>
            </a:r>
            <a:r>
              <a:rPr lang="de-DE" sz="2400" b="1" dirty="0">
                <a:solidFill>
                  <a:srgbClr val="008000"/>
                </a:solidFill>
              </a:rPr>
              <a:t>ab</a:t>
            </a:r>
            <a:r>
              <a:rPr lang="de-DE" sz="2400" b="1" baseline="30000" dirty="0">
                <a:solidFill>
                  <a:srgbClr val="008000"/>
                </a:solidFill>
              </a:rPr>
              <a:t>-</a:t>
            </a:r>
            <a:r>
              <a:rPr lang="de-DE" sz="2400" b="1" baseline="30000" dirty="0" smtClean="0">
                <a:solidFill>
                  <a:srgbClr val="008000"/>
                </a:solidFill>
              </a:rPr>
              <a:t>1</a:t>
            </a:r>
          </a:p>
          <a:p>
            <a:endParaRPr lang="de-DE" sz="2400" b="1" baseline="30000" dirty="0">
              <a:solidFill>
                <a:srgbClr val="008000"/>
              </a:solidFill>
            </a:endParaRPr>
          </a:p>
          <a:p>
            <a:r>
              <a:rPr lang="de-DE" b="1" dirty="0" smtClean="0">
                <a:solidFill>
                  <a:srgbClr val="000090"/>
                </a:solidFill>
              </a:rPr>
              <a:t>Thes </a:t>
            </a:r>
            <a:r>
              <a:rPr lang="de-DE" b="1" dirty="0" err="1" smtClean="0">
                <a:solidFill>
                  <a:srgbClr val="000090"/>
                </a:solidFill>
              </a:rPr>
              <a:t>upper</a:t>
            </a:r>
            <a:r>
              <a:rPr lang="de-DE" b="1" dirty="0" smtClean="0">
                <a:solidFill>
                  <a:srgbClr val="000090"/>
                </a:solidFill>
              </a:rPr>
              <a:t> </a:t>
            </a:r>
            <a:r>
              <a:rPr lang="de-DE" b="1" dirty="0" err="1" smtClean="0">
                <a:solidFill>
                  <a:srgbClr val="000090"/>
                </a:solidFill>
              </a:rPr>
              <a:t>limits</a:t>
            </a:r>
            <a:r>
              <a:rPr lang="de-DE" b="1" dirty="0" smtClean="0">
                <a:solidFill>
                  <a:srgbClr val="000090"/>
                </a:solidFill>
              </a:rPr>
              <a:t> </a:t>
            </a:r>
            <a:r>
              <a:rPr lang="de-DE" b="1" dirty="0" err="1" smtClean="0">
                <a:solidFill>
                  <a:srgbClr val="000090"/>
                </a:solidFill>
              </a:rPr>
              <a:t>of</a:t>
            </a:r>
            <a:r>
              <a:rPr lang="de-DE" b="1" dirty="0" smtClean="0">
                <a:solidFill>
                  <a:srgbClr val="000090"/>
                </a:solidFill>
              </a:rPr>
              <a:t> </a:t>
            </a:r>
            <a:r>
              <a:rPr lang="de-DE" b="1" dirty="0" err="1" smtClean="0">
                <a:solidFill>
                  <a:srgbClr val="000090"/>
                </a:solidFill>
              </a:rPr>
              <a:t>L</a:t>
            </a:r>
            <a:r>
              <a:rPr lang="de-DE" b="1" baseline="-25000" dirty="0" err="1" smtClean="0">
                <a:solidFill>
                  <a:srgbClr val="000090"/>
                </a:solidFill>
              </a:rPr>
              <a:t>peak</a:t>
            </a:r>
            <a:r>
              <a:rPr lang="de-DE" b="1" dirty="0" smtClean="0">
                <a:solidFill>
                  <a:srgbClr val="000090"/>
                </a:solidFill>
              </a:rPr>
              <a:t> </a:t>
            </a:r>
            <a:r>
              <a:rPr lang="de-DE" b="1" dirty="0" err="1" smtClean="0">
                <a:solidFill>
                  <a:srgbClr val="000090"/>
                </a:solidFill>
              </a:rPr>
              <a:t>and</a:t>
            </a:r>
            <a:r>
              <a:rPr lang="de-DE" b="1" dirty="0" smtClean="0">
                <a:solidFill>
                  <a:srgbClr val="000090"/>
                </a:solidFill>
              </a:rPr>
              <a:t> </a:t>
            </a:r>
            <a:r>
              <a:rPr lang="de-DE" b="1" dirty="0" err="1" smtClean="0">
                <a:solidFill>
                  <a:srgbClr val="000090"/>
                </a:solidFill>
              </a:rPr>
              <a:t>L</a:t>
            </a:r>
            <a:r>
              <a:rPr lang="de-DE" b="1" baseline="-25000" dirty="0" err="1" smtClean="0">
                <a:solidFill>
                  <a:srgbClr val="000090"/>
                </a:solidFill>
              </a:rPr>
              <a:t>int</a:t>
            </a:r>
            <a:r>
              <a:rPr lang="de-DE" b="1" dirty="0" smtClean="0">
                <a:solidFill>
                  <a:srgbClr val="000090"/>
                </a:solidFill>
              </a:rPr>
              <a:t> </a:t>
            </a:r>
            <a:r>
              <a:rPr lang="de-DE" b="1" dirty="0" err="1" smtClean="0">
                <a:solidFill>
                  <a:srgbClr val="000090"/>
                </a:solidFill>
              </a:rPr>
              <a:t>should</a:t>
            </a:r>
            <a:r>
              <a:rPr lang="de-DE" b="1" dirty="0" smtClean="0">
                <a:solidFill>
                  <a:srgbClr val="000090"/>
                </a:solidFill>
              </a:rPr>
              <a:t> </a:t>
            </a:r>
            <a:r>
              <a:rPr lang="de-DE" b="1" dirty="0" err="1" smtClean="0">
                <a:solidFill>
                  <a:srgbClr val="000090"/>
                </a:solidFill>
              </a:rPr>
              <a:t>be</a:t>
            </a:r>
            <a:r>
              <a:rPr lang="de-DE" b="1" dirty="0" smtClean="0">
                <a:solidFill>
                  <a:srgbClr val="000090"/>
                </a:solidFill>
              </a:rPr>
              <a:t> </a:t>
            </a:r>
            <a:r>
              <a:rPr lang="de-DE" b="1" dirty="0" err="1" smtClean="0">
                <a:solidFill>
                  <a:srgbClr val="000090"/>
                </a:solidFill>
              </a:rPr>
              <a:t>read</a:t>
            </a:r>
            <a:r>
              <a:rPr lang="de-DE" b="1" dirty="0" smtClean="0">
                <a:solidFill>
                  <a:srgbClr val="000090"/>
                </a:solidFill>
              </a:rPr>
              <a:t> </a:t>
            </a:r>
            <a:r>
              <a:rPr lang="de-DE" b="1" dirty="0" err="1" smtClean="0">
                <a:solidFill>
                  <a:srgbClr val="000090"/>
                </a:solidFill>
              </a:rPr>
              <a:t>as</a:t>
            </a:r>
            <a:r>
              <a:rPr lang="de-DE" b="1" dirty="0" smtClean="0">
                <a:solidFill>
                  <a:srgbClr val="000090"/>
                </a:solidFill>
              </a:rPr>
              <a:t> Phase II </a:t>
            </a:r>
            <a:r>
              <a:rPr lang="de-DE" b="1" dirty="0" err="1" smtClean="0">
                <a:solidFill>
                  <a:srgbClr val="000090"/>
                </a:solidFill>
              </a:rPr>
              <a:t>assumptions</a:t>
            </a:r>
            <a:r>
              <a:rPr lang="de-DE" b="1" dirty="0" smtClean="0">
                <a:solidFill>
                  <a:srgbClr val="000090"/>
                </a:solidFill>
              </a:rPr>
              <a:t> </a:t>
            </a:r>
            <a:r>
              <a:rPr lang="de-DE" b="1" dirty="0" err="1" smtClean="0">
                <a:solidFill>
                  <a:srgbClr val="000090"/>
                </a:solidFill>
              </a:rPr>
              <a:t>for</a:t>
            </a:r>
            <a:r>
              <a:rPr lang="de-DE" b="1" dirty="0" smtClean="0">
                <a:solidFill>
                  <a:srgbClr val="000090"/>
                </a:solidFill>
              </a:rPr>
              <a:t> </a:t>
            </a:r>
            <a:r>
              <a:rPr lang="de-DE" b="1" dirty="0" err="1" smtClean="0">
                <a:solidFill>
                  <a:srgbClr val="000090"/>
                </a:solidFill>
              </a:rPr>
              <a:t>the</a:t>
            </a:r>
            <a:r>
              <a:rPr lang="de-DE" b="1" dirty="0" smtClean="0">
                <a:solidFill>
                  <a:srgbClr val="000090"/>
                </a:solidFill>
              </a:rPr>
              <a:t> MDI </a:t>
            </a:r>
            <a:r>
              <a:rPr lang="de-DE" b="1" dirty="0" err="1" smtClean="0">
                <a:solidFill>
                  <a:srgbClr val="000090"/>
                </a:solidFill>
              </a:rPr>
              <a:t>effort</a:t>
            </a:r>
            <a:r>
              <a:rPr lang="de-DE" b="1" dirty="0" smtClean="0">
                <a:solidFill>
                  <a:srgbClr val="000090"/>
                </a:solidFill>
              </a:rPr>
              <a:t>, </a:t>
            </a:r>
            <a:r>
              <a:rPr lang="de-DE" b="1" dirty="0" err="1" smtClean="0">
                <a:solidFill>
                  <a:srgbClr val="000090"/>
                </a:solidFill>
              </a:rPr>
              <a:t>and</a:t>
            </a:r>
            <a:r>
              <a:rPr lang="de-DE" b="1" dirty="0" smtClean="0">
                <a:solidFill>
                  <a:srgbClr val="000090"/>
                </a:solidFill>
              </a:rPr>
              <a:t> not </a:t>
            </a:r>
            <a:r>
              <a:rPr lang="de-DE" b="1" dirty="0" err="1" smtClean="0">
                <a:solidFill>
                  <a:srgbClr val="000090"/>
                </a:solidFill>
              </a:rPr>
              <a:t>as</a:t>
            </a:r>
            <a:r>
              <a:rPr lang="de-DE" b="1" dirty="0" smtClean="0">
                <a:solidFill>
                  <a:srgbClr val="000090"/>
                </a:solidFill>
              </a:rPr>
              <a:t> </a:t>
            </a:r>
            <a:r>
              <a:rPr lang="de-DE" b="1" dirty="0" err="1" smtClean="0">
                <a:solidFill>
                  <a:srgbClr val="000090"/>
                </a:solidFill>
              </a:rPr>
              <a:t>numbers</a:t>
            </a:r>
            <a:r>
              <a:rPr lang="de-DE" b="1" dirty="0" smtClean="0">
                <a:solidFill>
                  <a:srgbClr val="000090"/>
                </a:solidFill>
              </a:rPr>
              <a:t> </a:t>
            </a:r>
            <a:r>
              <a:rPr lang="de-DE" b="1" dirty="0" err="1" smtClean="0">
                <a:solidFill>
                  <a:srgbClr val="000090"/>
                </a:solidFill>
              </a:rPr>
              <a:t>specified</a:t>
            </a:r>
            <a:r>
              <a:rPr lang="de-DE" b="1" dirty="0" smtClean="0">
                <a:solidFill>
                  <a:srgbClr val="000090"/>
                </a:solidFill>
              </a:rPr>
              <a:t> </a:t>
            </a:r>
            <a:r>
              <a:rPr lang="de-DE" b="1" dirty="0" err="1" smtClean="0">
                <a:solidFill>
                  <a:srgbClr val="000090"/>
                </a:solidFill>
              </a:rPr>
              <a:t>for</a:t>
            </a:r>
            <a:r>
              <a:rPr lang="de-DE" b="1" dirty="0" smtClean="0">
                <a:solidFill>
                  <a:srgbClr val="000090"/>
                </a:solidFill>
              </a:rPr>
              <a:t> </a:t>
            </a:r>
            <a:r>
              <a:rPr lang="de-DE" b="1" dirty="0" err="1" smtClean="0">
                <a:solidFill>
                  <a:srgbClr val="000090"/>
                </a:solidFill>
              </a:rPr>
              <a:t>or</a:t>
            </a:r>
            <a:r>
              <a:rPr lang="de-DE" b="1" dirty="0" smtClean="0">
                <a:solidFill>
                  <a:srgbClr val="000090"/>
                </a:solidFill>
              </a:rPr>
              <a:t> </a:t>
            </a:r>
            <a:r>
              <a:rPr lang="de-DE" b="1" dirty="0" err="1" smtClean="0">
                <a:solidFill>
                  <a:srgbClr val="000090"/>
                </a:solidFill>
              </a:rPr>
              <a:t>promised</a:t>
            </a:r>
            <a:r>
              <a:rPr lang="de-DE" b="1" dirty="0" smtClean="0">
                <a:solidFill>
                  <a:srgbClr val="000090"/>
                </a:solidFill>
              </a:rPr>
              <a:t> </a:t>
            </a:r>
            <a:r>
              <a:rPr lang="de-DE" b="1" dirty="0" err="1" smtClean="0">
                <a:solidFill>
                  <a:srgbClr val="000090"/>
                </a:solidFill>
              </a:rPr>
              <a:t>by</a:t>
            </a:r>
            <a:r>
              <a:rPr lang="de-DE" b="1" dirty="0" smtClean="0">
                <a:solidFill>
                  <a:srgbClr val="000090"/>
                </a:solidFill>
              </a:rPr>
              <a:t> </a:t>
            </a:r>
            <a:r>
              <a:rPr lang="de-DE" b="1" dirty="0" err="1" smtClean="0">
                <a:solidFill>
                  <a:srgbClr val="000090"/>
                </a:solidFill>
              </a:rPr>
              <a:t>the</a:t>
            </a:r>
            <a:r>
              <a:rPr lang="de-DE" b="1" dirty="0" smtClean="0">
                <a:solidFill>
                  <a:srgbClr val="000090"/>
                </a:solidFill>
              </a:rPr>
              <a:t> </a:t>
            </a:r>
            <a:r>
              <a:rPr lang="de-DE" b="1" dirty="0" err="1" smtClean="0">
                <a:solidFill>
                  <a:srgbClr val="000090"/>
                </a:solidFill>
              </a:rPr>
              <a:t>machine</a:t>
            </a:r>
            <a:r>
              <a:rPr lang="de-DE" b="1" dirty="0">
                <a:solidFill>
                  <a:srgbClr val="000090"/>
                </a:solidFill>
              </a:rPr>
              <a:t> </a:t>
            </a:r>
            <a:r>
              <a:rPr lang="de-DE" b="1" dirty="0" smtClean="0">
                <a:solidFill>
                  <a:srgbClr val="000090"/>
                </a:solidFill>
              </a:rPr>
              <a:t> !</a:t>
            </a:r>
          </a:p>
          <a:p>
            <a:endParaRPr lang="de-DE" b="1" dirty="0">
              <a:solidFill>
                <a:srgbClr val="000090"/>
              </a:solidFill>
            </a:endParaRPr>
          </a:p>
          <a:p>
            <a:endParaRPr lang="de-DE" b="1" dirty="0">
              <a:solidFill>
                <a:srgbClr val="000090"/>
              </a:solidFill>
            </a:endParaRPr>
          </a:p>
          <a:p>
            <a:pPr algn="ctr"/>
            <a:endParaRPr lang="de-DE" b="1" dirty="0">
              <a:solidFill>
                <a:srgbClr val="000090"/>
              </a:solidFill>
            </a:endParaRPr>
          </a:p>
        </p:txBody>
      </p:sp>
      <p:sp>
        <p:nvSpPr>
          <p:cNvPr id="3" name="TextBox 2"/>
          <p:cNvSpPr txBox="1"/>
          <p:nvPr/>
        </p:nvSpPr>
        <p:spPr>
          <a:xfrm>
            <a:off x="0" y="0"/>
            <a:ext cx="9144000" cy="646331"/>
          </a:xfrm>
          <a:prstGeom prst="rect">
            <a:avLst/>
          </a:prstGeom>
          <a:noFill/>
        </p:spPr>
        <p:txBody>
          <a:bodyPr wrap="square" rtlCol="0">
            <a:spAutoFit/>
          </a:bodyPr>
          <a:lstStyle/>
          <a:p>
            <a:pPr algn="ctr"/>
            <a:r>
              <a:rPr lang="de-DE" sz="3600" b="1" dirty="0" err="1" smtClean="0">
                <a:solidFill>
                  <a:srgbClr val="FF0000"/>
                </a:solidFill>
              </a:rPr>
              <a:t>Conclusion</a:t>
            </a:r>
            <a:r>
              <a:rPr lang="de-DE" sz="3600" b="1" dirty="0" smtClean="0">
                <a:solidFill>
                  <a:srgbClr val="FF0000"/>
                </a:solidFill>
              </a:rPr>
              <a:t> on MDI Parameters</a:t>
            </a:r>
            <a:endParaRPr lang="de-DE" sz="3600" b="1" dirty="0">
              <a:solidFill>
                <a:srgbClr val="FF0000"/>
              </a:solidFill>
            </a:endParaRPr>
          </a:p>
        </p:txBody>
      </p:sp>
      <p:pic>
        <p:nvPicPr>
          <p:cNvPr id="4" name="Picture 3"/>
          <p:cNvPicPr>
            <a:picLocks noChangeAspect="1"/>
          </p:cNvPicPr>
          <p:nvPr/>
        </p:nvPicPr>
        <p:blipFill>
          <a:blip r:embed="rId2"/>
          <a:stretch>
            <a:fillRect/>
          </a:stretch>
        </p:blipFill>
        <p:spPr>
          <a:xfrm>
            <a:off x="5921146" y="5013176"/>
            <a:ext cx="2918332" cy="1748612"/>
          </a:xfrm>
          <a:prstGeom prst="rect">
            <a:avLst/>
          </a:prstGeom>
        </p:spPr>
      </p:pic>
      <p:sp>
        <p:nvSpPr>
          <p:cNvPr id="5" name="TextBox 4"/>
          <p:cNvSpPr txBox="1"/>
          <p:nvPr/>
        </p:nvSpPr>
        <p:spPr>
          <a:xfrm>
            <a:off x="3795665" y="5662989"/>
            <a:ext cx="2144487" cy="646331"/>
          </a:xfrm>
          <a:prstGeom prst="rect">
            <a:avLst/>
          </a:prstGeom>
          <a:noFill/>
        </p:spPr>
        <p:txBody>
          <a:bodyPr wrap="none" rtlCol="0">
            <a:spAutoFit/>
          </a:bodyPr>
          <a:lstStyle/>
          <a:p>
            <a:r>
              <a:rPr lang="en-US" b="1" dirty="0" smtClean="0">
                <a:solidFill>
                  <a:srgbClr val="000090"/>
                </a:solidFill>
              </a:rPr>
              <a:t>FCC-</a:t>
            </a:r>
            <a:r>
              <a:rPr lang="en-US" b="1" dirty="0" err="1" smtClean="0">
                <a:solidFill>
                  <a:srgbClr val="000090"/>
                </a:solidFill>
              </a:rPr>
              <a:t>ee</a:t>
            </a:r>
            <a:r>
              <a:rPr lang="en-US" b="1" dirty="0" smtClean="0">
                <a:solidFill>
                  <a:srgbClr val="000090"/>
                </a:solidFill>
              </a:rPr>
              <a:t>, L* O(1.5m)</a:t>
            </a:r>
          </a:p>
          <a:p>
            <a:r>
              <a:rPr lang="en-US" b="1" dirty="0" smtClean="0">
                <a:solidFill>
                  <a:srgbClr val="000090"/>
                </a:solidFill>
              </a:rPr>
              <a:t>We </a:t>
            </a:r>
            <a:r>
              <a:rPr lang="en-US" b="1" dirty="0">
                <a:solidFill>
                  <a:srgbClr val="000090"/>
                </a:solidFill>
              </a:rPr>
              <a:t>d</a:t>
            </a:r>
            <a:r>
              <a:rPr lang="en-US" b="1" dirty="0" smtClean="0">
                <a:solidFill>
                  <a:srgbClr val="000090"/>
                </a:solidFill>
              </a:rPr>
              <a:t>on’t envy them</a:t>
            </a:r>
            <a:endParaRPr lang="en-US" b="1" dirty="0">
              <a:solidFill>
                <a:srgbClr val="000090"/>
              </a:solidFill>
            </a:endParaRPr>
          </a:p>
        </p:txBody>
      </p:sp>
    </p:spTree>
    <p:extLst>
      <p:ext uri="{BB962C8B-B14F-4D97-AF65-F5344CB8AC3E}">
        <p14:creationId xmlns:p14="http://schemas.microsoft.com/office/powerpoint/2010/main" val="426867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06" y="188640"/>
            <a:ext cx="9143999" cy="646331"/>
          </a:xfrm>
          <a:prstGeom prst="rect">
            <a:avLst/>
          </a:prstGeom>
          <a:noFill/>
        </p:spPr>
        <p:txBody>
          <a:bodyPr wrap="square" rtlCol="0">
            <a:spAutoFit/>
          </a:bodyPr>
          <a:lstStyle/>
          <a:p>
            <a:pPr algn="ctr"/>
            <a:r>
              <a:rPr lang="de-DE" sz="3600" b="1" dirty="0" err="1" smtClean="0">
                <a:solidFill>
                  <a:srgbClr val="FF0000"/>
                </a:solidFill>
                <a:latin typeface="Calibri"/>
              </a:rPr>
              <a:t>Recent</a:t>
            </a:r>
            <a:r>
              <a:rPr lang="de-DE" sz="3600" b="1" dirty="0" smtClean="0">
                <a:solidFill>
                  <a:srgbClr val="FF0000"/>
                </a:solidFill>
                <a:latin typeface="Calibri"/>
              </a:rPr>
              <a:t> Workshops</a:t>
            </a:r>
            <a:endParaRPr lang="de-DE" sz="3600" b="1" dirty="0">
              <a:solidFill>
                <a:srgbClr val="FF0000"/>
              </a:solidFill>
              <a:latin typeface="Calibri"/>
            </a:endParaRPr>
          </a:p>
        </p:txBody>
      </p:sp>
      <p:sp>
        <p:nvSpPr>
          <p:cNvPr id="3" name="TextBox 2"/>
          <p:cNvSpPr txBox="1"/>
          <p:nvPr/>
        </p:nvSpPr>
        <p:spPr>
          <a:xfrm>
            <a:off x="251520" y="1556792"/>
            <a:ext cx="8604448" cy="3108544"/>
          </a:xfrm>
          <a:prstGeom prst="rect">
            <a:avLst/>
          </a:prstGeom>
          <a:noFill/>
        </p:spPr>
        <p:txBody>
          <a:bodyPr wrap="square" rtlCol="0">
            <a:spAutoFit/>
          </a:bodyPr>
          <a:lstStyle/>
          <a:p>
            <a:r>
              <a:rPr lang="en-US" sz="3200" b="1" dirty="0" smtClean="0">
                <a:solidFill>
                  <a:srgbClr val="000090"/>
                </a:solidFill>
              </a:rPr>
              <a:t>Higgs and BSM at 100TeV, March 11-13, 2015</a:t>
            </a:r>
          </a:p>
          <a:p>
            <a:r>
              <a:rPr lang="en-US" sz="2000" b="1" dirty="0">
                <a:solidFill>
                  <a:srgbClr val="3366FF"/>
                </a:solidFill>
                <a:hlinkClick r:id="rId2"/>
              </a:rPr>
              <a:t>https://indico.cern.ch/event/352868</a:t>
            </a:r>
            <a:r>
              <a:rPr lang="en-US" sz="2000" b="1" dirty="0" smtClean="0">
                <a:solidFill>
                  <a:srgbClr val="3366FF"/>
                </a:solidFill>
                <a:hlinkClick r:id="rId2"/>
              </a:rPr>
              <a:t>/</a:t>
            </a:r>
            <a:endParaRPr lang="en-US" sz="2000" b="1" dirty="0" smtClean="0">
              <a:solidFill>
                <a:srgbClr val="3366FF"/>
              </a:solidFill>
            </a:endParaRPr>
          </a:p>
          <a:p>
            <a:endParaRPr lang="en-US" sz="2000" b="1" dirty="0" smtClean="0">
              <a:solidFill>
                <a:srgbClr val="3366FF"/>
              </a:solidFill>
            </a:endParaRPr>
          </a:p>
          <a:p>
            <a:endParaRPr lang="en-US" sz="2000" b="1" dirty="0">
              <a:solidFill>
                <a:srgbClr val="3366FF"/>
              </a:solidFill>
            </a:endParaRPr>
          </a:p>
          <a:p>
            <a:pPr lvl="0"/>
            <a:r>
              <a:rPr lang="en-US" sz="3200" b="1" dirty="0" smtClean="0">
                <a:solidFill>
                  <a:srgbClr val="000090"/>
                </a:solidFill>
              </a:rPr>
              <a:t>Workshop on requirements for future detector technologies in view of FCC-</a:t>
            </a:r>
            <a:r>
              <a:rPr lang="en-US" sz="3200" b="1" dirty="0" err="1" smtClean="0">
                <a:solidFill>
                  <a:srgbClr val="000090"/>
                </a:solidFill>
              </a:rPr>
              <a:t>hh</a:t>
            </a:r>
            <a:r>
              <a:rPr lang="en-US" sz="3200" b="1" dirty="0" smtClean="0">
                <a:solidFill>
                  <a:srgbClr val="000090"/>
                </a:solidFill>
              </a:rPr>
              <a:t>, March 3-4, 2015</a:t>
            </a:r>
          </a:p>
          <a:p>
            <a:pPr lvl="0"/>
            <a:r>
              <a:rPr lang="en-US" sz="2000" b="1" dirty="0">
                <a:solidFill>
                  <a:srgbClr val="0000FF"/>
                </a:solidFill>
              </a:rPr>
              <a:t>https://</a:t>
            </a:r>
            <a:r>
              <a:rPr lang="en-US" sz="2000" b="1" dirty="0" err="1">
                <a:solidFill>
                  <a:srgbClr val="0000FF"/>
                </a:solidFill>
              </a:rPr>
              <a:t>indico.cern.ch</a:t>
            </a:r>
            <a:r>
              <a:rPr lang="en-US" sz="2000" b="1" dirty="0">
                <a:solidFill>
                  <a:srgbClr val="0000FF"/>
                </a:solidFill>
              </a:rPr>
              <a:t>/event/358198/</a:t>
            </a:r>
          </a:p>
          <a:p>
            <a:endParaRPr lang="en-US" sz="2000" b="1" dirty="0">
              <a:solidFill>
                <a:srgbClr val="3366FF"/>
              </a:solidFill>
            </a:endParaRPr>
          </a:p>
        </p:txBody>
      </p:sp>
    </p:spTree>
    <p:extLst>
      <p:ext uri="{BB962C8B-B14F-4D97-AF65-F5344CB8AC3E}">
        <p14:creationId xmlns:p14="http://schemas.microsoft.com/office/powerpoint/2010/main" val="318433323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dirty="0" smtClean="0"/>
              <a:t>14/02/2014</a:t>
            </a:r>
            <a:endParaRPr lang="de-DE" dirty="0"/>
          </a:p>
        </p:txBody>
      </p:sp>
      <p:sp>
        <p:nvSpPr>
          <p:cNvPr id="3" name="Footer Placeholder 2"/>
          <p:cNvSpPr>
            <a:spLocks noGrp="1"/>
          </p:cNvSpPr>
          <p:nvPr>
            <p:ph type="ftr" sz="quarter" idx="11"/>
          </p:nvPr>
        </p:nvSpPr>
        <p:spPr/>
        <p:txBody>
          <a:bodyPr/>
          <a:lstStyle/>
          <a:p>
            <a:r>
              <a:rPr lang="de-DE" smtClean="0"/>
              <a:t>W. Riegler, CERN</a:t>
            </a:r>
            <a:endParaRPr lang="de-DE"/>
          </a:p>
        </p:txBody>
      </p:sp>
      <p:sp>
        <p:nvSpPr>
          <p:cNvPr id="4" name="Rectangle 3"/>
          <p:cNvSpPr/>
          <p:nvPr/>
        </p:nvSpPr>
        <p:spPr>
          <a:xfrm>
            <a:off x="213989" y="895184"/>
            <a:ext cx="8676668" cy="4154983"/>
          </a:xfrm>
          <a:prstGeom prst="rect">
            <a:avLst/>
          </a:prstGeom>
        </p:spPr>
        <p:txBody>
          <a:bodyPr wrap="square">
            <a:spAutoFit/>
          </a:bodyPr>
          <a:lstStyle/>
          <a:p>
            <a:r>
              <a:rPr lang="de-DE" sz="2400" b="1" dirty="0" smtClean="0">
                <a:solidFill>
                  <a:srgbClr val="FF0000"/>
                </a:solidFill>
              </a:rPr>
              <a:t>14TeV </a:t>
            </a:r>
            <a:r>
              <a:rPr lang="de-DE" sz="2400" b="1" dirty="0" smtClean="0">
                <a:solidFill>
                  <a:srgbClr val="FF0000"/>
                </a:solidFill>
                <a:sym typeface="Wingdings"/>
              </a:rPr>
              <a:t> 100TeV:</a:t>
            </a:r>
            <a:endParaRPr lang="de-DE" sz="2400" b="1" dirty="0" smtClean="0">
              <a:solidFill>
                <a:srgbClr val="FF0000"/>
              </a:solidFill>
            </a:endParaRPr>
          </a:p>
          <a:p>
            <a:endParaRPr lang="de-DE" sz="2000" b="1" dirty="0">
              <a:solidFill>
                <a:srgbClr val="000090"/>
              </a:solidFill>
            </a:endParaRPr>
          </a:p>
          <a:p>
            <a:r>
              <a:rPr lang="de-DE" sz="2000" b="1" dirty="0" err="1" smtClean="0">
                <a:solidFill>
                  <a:srgbClr val="000090"/>
                </a:solidFill>
              </a:rPr>
              <a:t>Inelastic</a:t>
            </a:r>
            <a:r>
              <a:rPr lang="de-DE" sz="2000" b="1" dirty="0" smtClean="0">
                <a:solidFill>
                  <a:srgbClr val="000090"/>
                </a:solidFill>
              </a:rPr>
              <a:t> </a:t>
            </a:r>
            <a:r>
              <a:rPr lang="de-DE" sz="2000" b="1" dirty="0" err="1">
                <a:solidFill>
                  <a:srgbClr val="000090"/>
                </a:solidFill>
              </a:rPr>
              <a:t>crossection</a:t>
            </a:r>
            <a:r>
              <a:rPr lang="de-DE" sz="2000" b="1" dirty="0">
                <a:solidFill>
                  <a:srgbClr val="000090"/>
                </a:solidFill>
              </a:rPr>
              <a:t> </a:t>
            </a:r>
            <a:r>
              <a:rPr lang="de-DE" sz="2000" b="1" dirty="0" smtClean="0">
                <a:solidFill>
                  <a:srgbClr val="000090"/>
                </a:solidFill>
              </a:rPr>
              <a:t> 14 </a:t>
            </a:r>
            <a:r>
              <a:rPr lang="de-DE" sz="2000" b="1" dirty="0" smtClean="0">
                <a:solidFill>
                  <a:srgbClr val="000090"/>
                </a:solidFill>
                <a:sym typeface="Wingdings"/>
              </a:rPr>
              <a:t></a:t>
            </a:r>
            <a:r>
              <a:rPr lang="de-DE" sz="2000" b="1" dirty="0" smtClean="0">
                <a:solidFill>
                  <a:srgbClr val="000090"/>
                </a:solidFill>
              </a:rPr>
              <a:t>100TeV </a:t>
            </a:r>
            <a:r>
              <a:rPr lang="de-DE" sz="2000" b="1" dirty="0" err="1" smtClean="0">
                <a:solidFill>
                  <a:srgbClr val="000090"/>
                </a:solidFill>
              </a:rPr>
              <a:t>changes</a:t>
            </a:r>
            <a:r>
              <a:rPr lang="de-DE" sz="2000" b="1" dirty="0" smtClean="0">
                <a:solidFill>
                  <a:srgbClr val="000090"/>
                </a:solidFill>
              </a:rPr>
              <a:t> </a:t>
            </a:r>
            <a:r>
              <a:rPr lang="de-DE" sz="2000" b="1" dirty="0" err="1" smtClean="0">
                <a:solidFill>
                  <a:srgbClr val="000090"/>
                </a:solidFill>
              </a:rPr>
              <a:t>from</a:t>
            </a:r>
            <a:r>
              <a:rPr lang="de-DE" sz="2000" b="1" dirty="0" smtClean="0">
                <a:solidFill>
                  <a:srgbClr val="000090"/>
                </a:solidFill>
              </a:rPr>
              <a:t> 80 </a:t>
            </a:r>
            <a:r>
              <a:rPr lang="de-DE" sz="2000" b="1" dirty="0" smtClean="0">
                <a:solidFill>
                  <a:srgbClr val="000090"/>
                </a:solidFill>
                <a:sym typeface="Wingdings"/>
              </a:rPr>
              <a:t> </a:t>
            </a:r>
            <a:r>
              <a:rPr lang="de-DE" sz="2000" b="1" dirty="0" smtClean="0">
                <a:solidFill>
                  <a:srgbClr val="000090"/>
                </a:solidFill>
              </a:rPr>
              <a:t>108mb.</a:t>
            </a:r>
            <a:endParaRPr lang="de-DE" sz="2000" b="1" dirty="0">
              <a:solidFill>
                <a:srgbClr val="000090"/>
              </a:solidFill>
            </a:endParaRPr>
          </a:p>
          <a:p>
            <a:endParaRPr lang="de-DE" sz="2000" b="1" dirty="0">
              <a:solidFill>
                <a:srgbClr val="000090"/>
              </a:solidFill>
            </a:endParaRPr>
          </a:p>
          <a:p>
            <a:r>
              <a:rPr lang="de-DE" sz="2000" b="1" dirty="0" err="1">
                <a:solidFill>
                  <a:srgbClr val="008000"/>
                </a:solidFill>
              </a:rPr>
              <a:t>Multiplicity</a:t>
            </a:r>
            <a:r>
              <a:rPr lang="de-DE" sz="2000" b="1" dirty="0">
                <a:solidFill>
                  <a:srgbClr val="008000"/>
                </a:solidFill>
              </a:rPr>
              <a:t> </a:t>
            </a:r>
            <a:r>
              <a:rPr lang="de-DE" sz="2000" b="1" dirty="0" smtClean="0">
                <a:solidFill>
                  <a:srgbClr val="008000"/>
                </a:solidFill>
              </a:rPr>
              <a:t> 14 </a:t>
            </a:r>
            <a:r>
              <a:rPr lang="de-DE" sz="2000" b="1" dirty="0" smtClean="0">
                <a:solidFill>
                  <a:srgbClr val="008000"/>
                </a:solidFill>
                <a:sym typeface="Wingdings"/>
              </a:rPr>
              <a:t></a:t>
            </a:r>
            <a:r>
              <a:rPr lang="de-DE" sz="2000" b="1" dirty="0" smtClean="0">
                <a:solidFill>
                  <a:srgbClr val="008000"/>
                </a:solidFill>
              </a:rPr>
              <a:t>100TeV </a:t>
            </a:r>
            <a:r>
              <a:rPr lang="de-DE" sz="2000" b="1" dirty="0" err="1" smtClean="0">
                <a:solidFill>
                  <a:srgbClr val="008000"/>
                </a:solidFill>
              </a:rPr>
              <a:t>changes</a:t>
            </a:r>
            <a:r>
              <a:rPr lang="de-DE" sz="2000" b="1" dirty="0" smtClean="0">
                <a:solidFill>
                  <a:srgbClr val="008000"/>
                </a:solidFill>
              </a:rPr>
              <a:t> </a:t>
            </a:r>
            <a:r>
              <a:rPr lang="de-DE" sz="2000" b="1" dirty="0" err="1" smtClean="0">
                <a:solidFill>
                  <a:srgbClr val="008000"/>
                </a:solidFill>
              </a:rPr>
              <a:t>from</a:t>
            </a:r>
            <a:r>
              <a:rPr lang="de-DE" sz="2000" b="1" dirty="0" smtClean="0">
                <a:solidFill>
                  <a:srgbClr val="008000"/>
                </a:solidFill>
              </a:rPr>
              <a:t> 5.4 </a:t>
            </a:r>
            <a:r>
              <a:rPr lang="de-DE" sz="2000" b="1" dirty="0" smtClean="0">
                <a:solidFill>
                  <a:srgbClr val="008000"/>
                </a:solidFill>
                <a:sym typeface="Wingdings"/>
              </a:rPr>
              <a:t> </a:t>
            </a:r>
            <a:r>
              <a:rPr lang="de-DE" sz="2000" b="1" dirty="0" smtClean="0">
                <a:solidFill>
                  <a:srgbClr val="008000"/>
                </a:solidFill>
              </a:rPr>
              <a:t>8 </a:t>
            </a:r>
            <a:r>
              <a:rPr lang="de-DE" sz="2000" b="1" dirty="0" err="1">
                <a:solidFill>
                  <a:srgbClr val="008000"/>
                </a:solidFill>
              </a:rPr>
              <a:t>charged</a:t>
            </a:r>
            <a:r>
              <a:rPr lang="de-DE" sz="2000" b="1" dirty="0">
                <a:solidFill>
                  <a:srgbClr val="008000"/>
                </a:solidFill>
              </a:rPr>
              <a:t> </a:t>
            </a:r>
            <a:r>
              <a:rPr lang="de-DE" sz="2000" b="1" dirty="0" err="1">
                <a:solidFill>
                  <a:srgbClr val="008000"/>
                </a:solidFill>
              </a:rPr>
              <a:t>particles</a:t>
            </a:r>
            <a:r>
              <a:rPr lang="de-DE" sz="2000" b="1" dirty="0">
                <a:solidFill>
                  <a:srgbClr val="008000"/>
                </a:solidFill>
              </a:rPr>
              <a:t> per </a:t>
            </a:r>
            <a:r>
              <a:rPr lang="de-DE" sz="2000" b="1" dirty="0" err="1">
                <a:solidFill>
                  <a:srgbClr val="008000"/>
                </a:solidFill>
              </a:rPr>
              <a:t>rapidity</a:t>
            </a:r>
            <a:r>
              <a:rPr lang="de-DE" sz="2000" b="1" dirty="0">
                <a:solidFill>
                  <a:srgbClr val="008000"/>
                </a:solidFill>
              </a:rPr>
              <a:t> </a:t>
            </a:r>
            <a:r>
              <a:rPr lang="de-DE" sz="2000" b="1" dirty="0" err="1">
                <a:solidFill>
                  <a:srgbClr val="008000"/>
                </a:solidFill>
              </a:rPr>
              <a:t>unit</a:t>
            </a:r>
            <a:r>
              <a:rPr lang="de-DE" sz="2000" b="1" dirty="0">
                <a:solidFill>
                  <a:srgbClr val="008000"/>
                </a:solidFill>
              </a:rPr>
              <a:t>.</a:t>
            </a:r>
          </a:p>
          <a:p>
            <a:endParaRPr lang="de-DE" sz="2000" b="1" dirty="0">
              <a:solidFill>
                <a:srgbClr val="000090"/>
              </a:solidFill>
            </a:endParaRPr>
          </a:p>
          <a:p>
            <a:r>
              <a:rPr lang="de-DE" sz="2000" b="1" dirty="0">
                <a:solidFill>
                  <a:srgbClr val="000090"/>
                </a:solidFill>
              </a:rPr>
              <a:t>Average </a:t>
            </a:r>
            <a:r>
              <a:rPr lang="de-DE" sz="2000" b="1" dirty="0" err="1">
                <a:solidFill>
                  <a:srgbClr val="000090"/>
                </a:solidFill>
              </a:rPr>
              <a:t>p</a:t>
            </a:r>
            <a:r>
              <a:rPr lang="de-DE" sz="2000" b="1" baseline="-25000" dirty="0" err="1">
                <a:solidFill>
                  <a:srgbClr val="000090"/>
                </a:solidFill>
              </a:rPr>
              <a:t>T</a:t>
            </a:r>
            <a:r>
              <a:rPr lang="de-DE" sz="2000" b="1" dirty="0">
                <a:solidFill>
                  <a:srgbClr val="000090"/>
                </a:solidFill>
              </a:rPr>
              <a:t> </a:t>
            </a:r>
            <a:r>
              <a:rPr lang="de-DE" sz="2000" b="1" dirty="0" err="1">
                <a:solidFill>
                  <a:srgbClr val="000090"/>
                </a:solidFill>
              </a:rPr>
              <a:t>of</a:t>
            </a:r>
            <a:r>
              <a:rPr lang="de-DE" sz="2000" b="1" dirty="0">
                <a:solidFill>
                  <a:srgbClr val="000090"/>
                </a:solidFill>
              </a:rPr>
              <a:t> </a:t>
            </a:r>
            <a:r>
              <a:rPr lang="de-DE" sz="2000" b="1" dirty="0" err="1">
                <a:solidFill>
                  <a:srgbClr val="000090"/>
                </a:solidFill>
              </a:rPr>
              <a:t>charged</a:t>
            </a:r>
            <a:r>
              <a:rPr lang="de-DE" sz="2000" b="1" dirty="0">
                <a:solidFill>
                  <a:srgbClr val="000090"/>
                </a:solidFill>
              </a:rPr>
              <a:t> </a:t>
            </a:r>
            <a:r>
              <a:rPr lang="de-DE" sz="2000" b="1" dirty="0" err="1">
                <a:solidFill>
                  <a:srgbClr val="000090"/>
                </a:solidFill>
              </a:rPr>
              <a:t>particles</a:t>
            </a:r>
            <a:r>
              <a:rPr lang="de-DE" sz="2000" b="1" dirty="0">
                <a:solidFill>
                  <a:srgbClr val="000090"/>
                </a:solidFill>
              </a:rPr>
              <a:t> </a:t>
            </a:r>
            <a:r>
              <a:rPr lang="de-DE" sz="2000" b="1" dirty="0" smtClean="0">
                <a:solidFill>
                  <a:srgbClr val="000090"/>
                </a:solidFill>
              </a:rPr>
              <a:t> 14 </a:t>
            </a:r>
            <a:r>
              <a:rPr lang="de-DE" sz="2000" b="1" dirty="0" smtClean="0">
                <a:solidFill>
                  <a:srgbClr val="000090"/>
                </a:solidFill>
                <a:sym typeface="Wingdings"/>
              </a:rPr>
              <a:t> </a:t>
            </a:r>
            <a:r>
              <a:rPr lang="de-DE" sz="2000" b="1" dirty="0" smtClean="0">
                <a:solidFill>
                  <a:srgbClr val="000090"/>
                </a:solidFill>
              </a:rPr>
              <a:t>100 </a:t>
            </a:r>
            <a:r>
              <a:rPr lang="de-DE" sz="2000" b="1" dirty="0" err="1" smtClean="0">
                <a:solidFill>
                  <a:srgbClr val="000090"/>
                </a:solidFill>
              </a:rPr>
              <a:t>TeV</a:t>
            </a:r>
            <a:r>
              <a:rPr lang="de-DE" sz="2000" b="1" dirty="0" smtClean="0">
                <a:solidFill>
                  <a:srgbClr val="000090"/>
                </a:solidFill>
              </a:rPr>
              <a:t> 0.6 </a:t>
            </a:r>
            <a:r>
              <a:rPr lang="de-DE" sz="2000" b="1" dirty="0" smtClean="0">
                <a:solidFill>
                  <a:srgbClr val="000090"/>
                </a:solidFill>
                <a:sym typeface="Wingdings"/>
              </a:rPr>
              <a:t></a:t>
            </a:r>
            <a:r>
              <a:rPr lang="de-DE" sz="2000" b="1" dirty="0" smtClean="0">
                <a:solidFill>
                  <a:srgbClr val="000090"/>
                </a:solidFill>
              </a:rPr>
              <a:t>0.8 </a:t>
            </a:r>
            <a:r>
              <a:rPr lang="de-DE" sz="2000" b="1" dirty="0" err="1" smtClean="0">
                <a:solidFill>
                  <a:srgbClr val="000090"/>
                </a:solidFill>
              </a:rPr>
              <a:t>GeV</a:t>
            </a:r>
            <a:r>
              <a:rPr lang="de-DE" sz="2000" b="1" dirty="0">
                <a:solidFill>
                  <a:srgbClr val="000090"/>
                </a:solidFill>
              </a:rPr>
              <a:t>/c, i.e. </a:t>
            </a:r>
            <a:r>
              <a:rPr lang="de-DE" sz="2000" b="1" dirty="0" err="1">
                <a:solidFill>
                  <a:srgbClr val="000090"/>
                </a:solidFill>
              </a:rPr>
              <a:t>bending</a:t>
            </a:r>
            <a:r>
              <a:rPr lang="de-DE" sz="2000" b="1" dirty="0">
                <a:solidFill>
                  <a:srgbClr val="000090"/>
                </a:solidFill>
              </a:rPr>
              <a:t> </a:t>
            </a:r>
            <a:r>
              <a:rPr lang="de-DE" sz="2000" b="1" dirty="0" err="1">
                <a:solidFill>
                  <a:srgbClr val="000090"/>
                </a:solidFill>
              </a:rPr>
              <a:t>radius</a:t>
            </a:r>
            <a:r>
              <a:rPr lang="de-DE" sz="2000" b="1" dirty="0">
                <a:solidFill>
                  <a:srgbClr val="000090"/>
                </a:solidFill>
              </a:rPr>
              <a:t> in 4T </a:t>
            </a:r>
            <a:r>
              <a:rPr lang="de-DE" sz="2000" b="1" dirty="0" err="1">
                <a:solidFill>
                  <a:srgbClr val="000090"/>
                </a:solidFill>
              </a:rPr>
              <a:t>magnetic</a:t>
            </a:r>
            <a:r>
              <a:rPr lang="de-DE" sz="2000" b="1" dirty="0">
                <a:solidFill>
                  <a:srgbClr val="000090"/>
                </a:solidFill>
              </a:rPr>
              <a:t> </a:t>
            </a:r>
            <a:r>
              <a:rPr lang="de-DE" sz="2000" b="1" dirty="0" err="1">
                <a:solidFill>
                  <a:srgbClr val="000090"/>
                </a:solidFill>
              </a:rPr>
              <a:t>field</a:t>
            </a:r>
            <a:r>
              <a:rPr lang="de-DE" sz="2000" b="1" dirty="0">
                <a:solidFill>
                  <a:srgbClr val="000090"/>
                </a:solidFill>
              </a:rPr>
              <a:t> </a:t>
            </a:r>
            <a:r>
              <a:rPr lang="de-DE" sz="2000" b="1" dirty="0" err="1">
                <a:solidFill>
                  <a:srgbClr val="000090"/>
                </a:solidFill>
              </a:rPr>
              <a:t>is</a:t>
            </a:r>
            <a:r>
              <a:rPr lang="de-DE" sz="2000" b="1" dirty="0">
                <a:solidFill>
                  <a:srgbClr val="000090"/>
                </a:solidFill>
              </a:rPr>
              <a:t> 50 </a:t>
            </a:r>
            <a:r>
              <a:rPr lang="de-DE" sz="2000" b="1" dirty="0" smtClean="0">
                <a:solidFill>
                  <a:srgbClr val="000090"/>
                </a:solidFill>
                <a:sym typeface="Wingdings"/>
              </a:rPr>
              <a:t> </a:t>
            </a:r>
            <a:r>
              <a:rPr lang="de-DE" sz="2000" b="1" dirty="0" smtClean="0">
                <a:solidFill>
                  <a:srgbClr val="000090"/>
                </a:solidFill>
              </a:rPr>
              <a:t>67cm.</a:t>
            </a:r>
          </a:p>
          <a:p>
            <a:endParaRPr lang="de-DE" sz="2000" b="1" dirty="0">
              <a:solidFill>
                <a:srgbClr val="000090"/>
              </a:solidFill>
            </a:endParaRPr>
          </a:p>
          <a:p>
            <a:r>
              <a:rPr lang="de-DE" sz="2000" b="1" dirty="0" smtClean="0">
                <a:solidFill>
                  <a:srgbClr val="008000"/>
                </a:solidFill>
              </a:rPr>
              <a:t>Transverse </a:t>
            </a:r>
            <a:r>
              <a:rPr lang="de-DE" sz="2000" b="1" dirty="0" err="1" smtClean="0">
                <a:solidFill>
                  <a:srgbClr val="008000"/>
                </a:solidFill>
              </a:rPr>
              <a:t>energy</a:t>
            </a:r>
            <a:r>
              <a:rPr lang="de-DE" sz="2000" b="1" dirty="0" smtClean="0">
                <a:solidFill>
                  <a:srgbClr val="008000"/>
                </a:solidFill>
              </a:rPr>
              <a:t> </a:t>
            </a:r>
            <a:r>
              <a:rPr lang="de-DE" sz="2000" b="1" dirty="0" err="1" smtClean="0">
                <a:solidFill>
                  <a:srgbClr val="008000"/>
                </a:solidFill>
              </a:rPr>
              <a:t>increase</a:t>
            </a:r>
            <a:r>
              <a:rPr lang="de-DE" sz="2000" b="1" dirty="0" smtClean="0">
                <a:solidFill>
                  <a:srgbClr val="008000"/>
                </a:solidFill>
              </a:rPr>
              <a:t> </a:t>
            </a:r>
            <a:r>
              <a:rPr lang="de-DE" sz="2000" b="1" dirty="0" err="1" smtClean="0">
                <a:solidFill>
                  <a:srgbClr val="008000"/>
                </a:solidFill>
              </a:rPr>
              <a:t>by</a:t>
            </a:r>
            <a:r>
              <a:rPr lang="de-DE" sz="2000" b="1" dirty="0" smtClean="0">
                <a:solidFill>
                  <a:srgbClr val="008000"/>
                </a:solidFill>
              </a:rPr>
              <a:t> </a:t>
            </a:r>
            <a:r>
              <a:rPr lang="de-DE" sz="2000" b="1" dirty="0" err="1" smtClean="0">
                <a:solidFill>
                  <a:srgbClr val="008000"/>
                </a:solidFill>
              </a:rPr>
              <a:t>about</a:t>
            </a:r>
            <a:r>
              <a:rPr lang="de-DE" sz="2000" b="1" dirty="0" smtClean="0">
                <a:solidFill>
                  <a:srgbClr val="008000"/>
                </a:solidFill>
              </a:rPr>
              <a:t> a </a:t>
            </a:r>
            <a:r>
              <a:rPr lang="de-DE" sz="2000" b="1" dirty="0" err="1" smtClean="0">
                <a:solidFill>
                  <a:srgbClr val="008000"/>
                </a:solidFill>
              </a:rPr>
              <a:t>factor</a:t>
            </a:r>
            <a:r>
              <a:rPr lang="de-DE" sz="2000" b="1" dirty="0" smtClean="0">
                <a:solidFill>
                  <a:srgbClr val="008000"/>
                </a:solidFill>
              </a:rPr>
              <a:t> </a:t>
            </a:r>
            <a:r>
              <a:rPr lang="de-DE" sz="2000" b="1" dirty="0" err="1" smtClean="0">
                <a:solidFill>
                  <a:srgbClr val="008000"/>
                </a:solidFill>
              </a:rPr>
              <a:t>of</a:t>
            </a:r>
            <a:r>
              <a:rPr lang="de-DE" sz="2000" b="1" dirty="0" smtClean="0">
                <a:solidFill>
                  <a:srgbClr val="008000"/>
                </a:solidFill>
              </a:rPr>
              <a:t> 2.</a:t>
            </a:r>
          </a:p>
          <a:p>
            <a:endParaRPr lang="de-DE" sz="2000" b="1" dirty="0">
              <a:solidFill>
                <a:srgbClr val="008000"/>
              </a:solidFill>
            </a:endParaRPr>
          </a:p>
          <a:p>
            <a:r>
              <a:rPr lang="de-DE" sz="2000" b="1" dirty="0" smtClean="0">
                <a:solidFill>
                  <a:srgbClr val="FF0000"/>
                </a:solidFill>
                <a:sym typeface="Wingdings"/>
              </a:rPr>
              <a:t> The Min. Bias </a:t>
            </a:r>
            <a:r>
              <a:rPr lang="de-DE" sz="2000" b="1" dirty="0" err="1" smtClean="0">
                <a:solidFill>
                  <a:srgbClr val="FF0000"/>
                </a:solidFill>
                <a:sym typeface="Wingdings"/>
              </a:rPr>
              <a:t>events</a:t>
            </a:r>
            <a:r>
              <a:rPr lang="de-DE" sz="2000" b="1" dirty="0" smtClean="0">
                <a:solidFill>
                  <a:srgbClr val="FF0000"/>
                </a:solidFill>
                <a:sym typeface="Wingdings"/>
              </a:rPr>
              <a:t> </a:t>
            </a:r>
            <a:r>
              <a:rPr lang="de-DE" sz="2000" b="1" dirty="0" err="1" smtClean="0">
                <a:solidFill>
                  <a:srgbClr val="FF0000"/>
                </a:solidFill>
                <a:sym typeface="Wingdings"/>
              </a:rPr>
              <a:t>at</a:t>
            </a:r>
            <a:r>
              <a:rPr lang="de-DE" sz="2000" b="1" dirty="0" smtClean="0">
                <a:solidFill>
                  <a:srgbClr val="FF0000"/>
                </a:solidFill>
                <a:sym typeface="Wingdings"/>
              </a:rPr>
              <a:t> FCC </a:t>
            </a:r>
            <a:r>
              <a:rPr lang="de-DE" sz="2000" b="1" dirty="0" err="1" smtClean="0">
                <a:solidFill>
                  <a:srgbClr val="FF0000"/>
                </a:solidFill>
                <a:sym typeface="Wingdings"/>
              </a:rPr>
              <a:t>are</a:t>
            </a:r>
            <a:r>
              <a:rPr lang="de-DE" sz="2000" b="1" dirty="0" smtClean="0">
                <a:solidFill>
                  <a:srgbClr val="FF0000"/>
                </a:solidFill>
                <a:sym typeface="Wingdings"/>
              </a:rPr>
              <a:t> </a:t>
            </a:r>
            <a:r>
              <a:rPr lang="de-DE" sz="2000" b="1" dirty="0" err="1" smtClean="0">
                <a:solidFill>
                  <a:srgbClr val="FF0000"/>
                </a:solidFill>
                <a:sym typeface="Wingdings"/>
              </a:rPr>
              <a:t>quite</a:t>
            </a:r>
            <a:r>
              <a:rPr lang="de-DE" sz="2000" b="1" dirty="0" smtClean="0">
                <a:solidFill>
                  <a:srgbClr val="FF0000"/>
                </a:solidFill>
                <a:sym typeface="Wingdings"/>
              </a:rPr>
              <a:t> </a:t>
            </a:r>
            <a:r>
              <a:rPr lang="de-DE" sz="2000" b="1" dirty="0" err="1" smtClean="0">
                <a:solidFill>
                  <a:srgbClr val="FF0000"/>
                </a:solidFill>
                <a:sym typeface="Wingdings"/>
              </a:rPr>
              <a:t>similar</a:t>
            </a:r>
            <a:r>
              <a:rPr lang="de-DE" sz="2000" b="1" dirty="0" smtClean="0">
                <a:solidFill>
                  <a:srgbClr val="FF0000"/>
                </a:solidFill>
                <a:sym typeface="Wingdings"/>
              </a:rPr>
              <a:t> </a:t>
            </a:r>
            <a:r>
              <a:rPr lang="de-DE" sz="2000" b="1" dirty="0" err="1" smtClean="0">
                <a:solidFill>
                  <a:srgbClr val="FF0000"/>
                </a:solidFill>
                <a:sym typeface="Wingdings"/>
              </a:rPr>
              <a:t>to</a:t>
            </a:r>
            <a:r>
              <a:rPr lang="de-DE" sz="2000" b="1" dirty="0" smtClean="0">
                <a:solidFill>
                  <a:srgbClr val="FF0000"/>
                </a:solidFill>
                <a:sym typeface="Wingdings"/>
              </a:rPr>
              <a:t> </a:t>
            </a:r>
            <a:r>
              <a:rPr lang="de-DE" sz="2000" b="1" dirty="0" err="1" smtClean="0">
                <a:solidFill>
                  <a:srgbClr val="FF0000"/>
                </a:solidFill>
                <a:sym typeface="Wingdings"/>
              </a:rPr>
              <a:t>the</a:t>
            </a:r>
            <a:r>
              <a:rPr lang="de-DE" sz="2000" b="1" dirty="0" smtClean="0">
                <a:solidFill>
                  <a:srgbClr val="FF0000"/>
                </a:solidFill>
                <a:sym typeface="Wingdings"/>
              </a:rPr>
              <a:t> Min. Bias </a:t>
            </a:r>
            <a:r>
              <a:rPr lang="de-DE" sz="2000" b="1" dirty="0" err="1" smtClean="0">
                <a:solidFill>
                  <a:srgbClr val="FF0000"/>
                </a:solidFill>
                <a:sym typeface="Wingdings"/>
              </a:rPr>
              <a:t>events</a:t>
            </a:r>
            <a:r>
              <a:rPr lang="de-DE" sz="2000" b="1" dirty="0" smtClean="0">
                <a:solidFill>
                  <a:srgbClr val="FF0000"/>
                </a:solidFill>
                <a:sym typeface="Wingdings"/>
              </a:rPr>
              <a:t> </a:t>
            </a:r>
            <a:r>
              <a:rPr lang="de-DE" sz="2000" b="1" dirty="0" err="1" smtClean="0">
                <a:solidFill>
                  <a:srgbClr val="FF0000"/>
                </a:solidFill>
                <a:sym typeface="Wingdings"/>
              </a:rPr>
              <a:t>at</a:t>
            </a:r>
            <a:r>
              <a:rPr lang="de-DE" sz="2000" b="1" dirty="0" smtClean="0">
                <a:solidFill>
                  <a:srgbClr val="FF0000"/>
                </a:solidFill>
                <a:sym typeface="Wingdings"/>
              </a:rPr>
              <a:t>  LHC.</a:t>
            </a:r>
            <a:endParaRPr lang="de-DE" sz="2000" b="1" dirty="0">
              <a:solidFill>
                <a:srgbClr val="FF0000"/>
              </a:solidFill>
            </a:endParaRPr>
          </a:p>
        </p:txBody>
      </p:sp>
    </p:spTree>
    <p:extLst>
      <p:ext uri="{BB962C8B-B14F-4D97-AF65-F5344CB8AC3E}">
        <p14:creationId xmlns:p14="http://schemas.microsoft.com/office/powerpoint/2010/main" val="325355928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14/02/2014</a:t>
            </a:r>
            <a:endParaRPr lang="de-DE"/>
          </a:p>
        </p:txBody>
      </p:sp>
      <p:pic>
        <p:nvPicPr>
          <p:cNvPr id="4" name="Picture 3"/>
          <p:cNvPicPr>
            <a:picLocks noChangeAspect="1"/>
          </p:cNvPicPr>
          <p:nvPr/>
        </p:nvPicPr>
        <p:blipFill rotWithShape="1">
          <a:blip r:embed="rId2"/>
          <a:srcRect t="13885" b="348"/>
          <a:stretch/>
        </p:blipFill>
        <p:spPr>
          <a:xfrm>
            <a:off x="0" y="332712"/>
            <a:ext cx="9144000" cy="5861519"/>
          </a:xfrm>
          <a:prstGeom prst="rect">
            <a:avLst/>
          </a:prstGeom>
        </p:spPr>
      </p:pic>
      <p:sp>
        <p:nvSpPr>
          <p:cNvPr id="5" name="TextBox 4"/>
          <p:cNvSpPr txBox="1"/>
          <p:nvPr/>
        </p:nvSpPr>
        <p:spPr>
          <a:xfrm>
            <a:off x="135116" y="147482"/>
            <a:ext cx="1491552" cy="369332"/>
          </a:xfrm>
          <a:prstGeom prst="rect">
            <a:avLst/>
          </a:prstGeom>
          <a:noFill/>
        </p:spPr>
        <p:txBody>
          <a:bodyPr wrap="none" rtlCol="0">
            <a:spAutoFit/>
          </a:bodyPr>
          <a:lstStyle/>
          <a:p>
            <a:r>
              <a:rPr lang="en-US" b="1" dirty="0" smtClean="0">
                <a:solidFill>
                  <a:srgbClr val="FF0000"/>
                </a:solidFill>
              </a:rPr>
              <a:t>Peter </a:t>
            </a:r>
            <a:r>
              <a:rPr lang="en-US" b="1" dirty="0" err="1" smtClean="0">
                <a:solidFill>
                  <a:srgbClr val="FF0000"/>
                </a:solidFill>
              </a:rPr>
              <a:t>Skands</a:t>
            </a:r>
            <a:r>
              <a:rPr lang="en-US" b="1" dirty="0" smtClean="0">
                <a:solidFill>
                  <a:srgbClr val="FF0000"/>
                </a:solidFill>
              </a:rPr>
              <a:t>:</a:t>
            </a:r>
            <a:endParaRPr lang="en-US" b="1" dirty="0">
              <a:solidFill>
                <a:srgbClr val="FF0000"/>
              </a:solidFill>
            </a:endParaRPr>
          </a:p>
        </p:txBody>
      </p:sp>
    </p:spTree>
    <p:extLst>
      <p:ext uri="{BB962C8B-B14F-4D97-AF65-F5344CB8AC3E}">
        <p14:creationId xmlns:p14="http://schemas.microsoft.com/office/powerpoint/2010/main" val="165300626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646331"/>
          </a:xfrm>
          <a:prstGeom prst="rect">
            <a:avLst/>
          </a:prstGeom>
          <a:noFill/>
        </p:spPr>
        <p:txBody>
          <a:bodyPr wrap="square" rtlCol="0">
            <a:spAutoFit/>
          </a:bodyPr>
          <a:lstStyle/>
          <a:p>
            <a:pPr algn="ctr"/>
            <a:r>
              <a:rPr lang="de-DE" sz="3600" b="1" dirty="0" smtClean="0">
                <a:solidFill>
                  <a:srgbClr val="FF0000"/>
                </a:solidFill>
                <a:latin typeface="Calibri"/>
              </a:rPr>
              <a:t>Integrated </a:t>
            </a:r>
            <a:r>
              <a:rPr lang="de-DE" sz="3600" b="1" dirty="0" err="1" smtClean="0">
                <a:solidFill>
                  <a:srgbClr val="FF0000"/>
                </a:solidFill>
                <a:latin typeface="Calibri"/>
              </a:rPr>
              <a:t>Luminosity</a:t>
            </a:r>
            <a:endParaRPr lang="de-DE" sz="3600" b="1" dirty="0">
              <a:solidFill>
                <a:srgbClr val="FF0000"/>
              </a:solidFill>
              <a:latin typeface="Calibri"/>
            </a:endParaRPr>
          </a:p>
        </p:txBody>
      </p:sp>
      <p:sp>
        <p:nvSpPr>
          <p:cNvPr id="5" name="Rectangle 4"/>
          <p:cNvSpPr/>
          <p:nvPr/>
        </p:nvSpPr>
        <p:spPr>
          <a:xfrm>
            <a:off x="755576" y="1628800"/>
            <a:ext cx="7488832" cy="3693319"/>
          </a:xfrm>
          <a:prstGeom prst="rect">
            <a:avLst/>
          </a:prstGeom>
        </p:spPr>
        <p:txBody>
          <a:bodyPr wrap="square">
            <a:spAutoFit/>
          </a:bodyPr>
          <a:lstStyle/>
          <a:p>
            <a:r>
              <a:rPr lang="de-DE" b="1" dirty="0" err="1" smtClean="0">
                <a:solidFill>
                  <a:srgbClr val="000090"/>
                </a:solidFill>
                <a:latin typeface="Calibri"/>
              </a:rPr>
              <a:t>Estimate</a:t>
            </a:r>
            <a:r>
              <a:rPr lang="de-DE" b="1" dirty="0" smtClean="0">
                <a:solidFill>
                  <a:srgbClr val="000090"/>
                </a:solidFill>
                <a:latin typeface="Calibri"/>
              </a:rPr>
              <a:t> </a:t>
            </a:r>
            <a:r>
              <a:rPr lang="de-DE" b="1" dirty="0" err="1" smtClean="0">
                <a:solidFill>
                  <a:srgbClr val="000090"/>
                </a:solidFill>
                <a:latin typeface="Calibri"/>
              </a:rPr>
              <a:t>for</a:t>
            </a:r>
            <a:r>
              <a:rPr lang="de-DE" b="1" dirty="0" smtClean="0">
                <a:solidFill>
                  <a:srgbClr val="000090"/>
                </a:solidFill>
                <a:latin typeface="Calibri"/>
              </a:rPr>
              <a:t> </a:t>
            </a:r>
            <a:r>
              <a:rPr lang="de-DE" b="1" dirty="0" err="1" smtClean="0">
                <a:solidFill>
                  <a:srgbClr val="000090"/>
                </a:solidFill>
                <a:latin typeface="Calibri"/>
              </a:rPr>
              <a:t>radiation</a:t>
            </a:r>
            <a:r>
              <a:rPr lang="de-DE" b="1" dirty="0" smtClean="0">
                <a:solidFill>
                  <a:srgbClr val="000090"/>
                </a:solidFill>
                <a:latin typeface="Calibri"/>
              </a:rPr>
              <a:t> </a:t>
            </a:r>
            <a:r>
              <a:rPr lang="de-DE" b="1" dirty="0" err="1" smtClean="0">
                <a:solidFill>
                  <a:srgbClr val="000090"/>
                </a:solidFill>
                <a:latin typeface="Calibri"/>
              </a:rPr>
              <a:t>load</a:t>
            </a:r>
            <a:r>
              <a:rPr lang="de-DE" b="1" dirty="0" smtClean="0">
                <a:solidFill>
                  <a:srgbClr val="000090"/>
                </a:solidFill>
                <a:latin typeface="Calibri"/>
              </a:rPr>
              <a:t> </a:t>
            </a:r>
            <a:r>
              <a:rPr lang="de-DE" b="1" dirty="0" err="1" smtClean="0">
                <a:solidFill>
                  <a:srgbClr val="000090"/>
                </a:solidFill>
                <a:latin typeface="Calibri"/>
              </a:rPr>
              <a:t>of</a:t>
            </a:r>
            <a:r>
              <a:rPr lang="de-DE" b="1" dirty="0" smtClean="0">
                <a:solidFill>
                  <a:srgbClr val="000090"/>
                </a:solidFill>
                <a:latin typeface="Calibri"/>
              </a:rPr>
              <a:t> </a:t>
            </a:r>
            <a:r>
              <a:rPr lang="de-DE" b="1" dirty="0" err="1" smtClean="0">
                <a:solidFill>
                  <a:srgbClr val="000090"/>
                </a:solidFill>
                <a:latin typeface="Calibri"/>
              </a:rPr>
              <a:t>first</a:t>
            </a:r>
            <a:r>
              <a:rPr lang="de-DE" b="1" dirty="0" smtClean="0">
                <a:solidFill>
                  <a:srgbClr val="000090"/>
                </a:solidFill>
                <a:latin typeface="Calibri"/>
              </a:rPr>
              <a:t> Pixel Layer </a:t>
            </a:r>
            <a:r>
              <a:rPr lang="de-DE" b="1" dirty="0" err="1" smtClean="0">
                <a:solidFill>
                  <a:srgbClr val="000090"/>
                </a:solidFill>
                <a:latin typeface="Calibri"/>
              </a:rPr>
              <a:t>at</a:t>
            </a:r>
            <a:r>
              <a:rPr lang="de-DE" b="1" dirty="0" smtClean="0">
                <a:solidFill>
                  <a:srgbClr val="000090"/>
                </a:solidFill>
                <a:latin typeface="Calibri"/>
              </a:rPr>
              <a:t> </a:t>
            </a:r>
            <a:r>
              <a:rPr lang="de-DE" b="1" dirty="0" err="1">
                <a:solidFill>
                  <a:srgbClr val="000090"/>
                </a:solidFill>
                <a:latin typeface="Calibri"/>
              </a:rPr>
              <a:t>r</a:t>
            </a:r>
            <a:r>
              <a:rPr lang="de-DE" b="1" dirty="0">
                <a:solidFill>
                  <a:srgbClr val="000090"/>
                </a:solidFill>
                <a:latin typeface="Calibri"/>
              </a:rPr>
              <a:t>=</a:t>
            </a:r>
            <a:r>
              <a:rPr lang="de-DE" b="1" dirty="0" smtClean="0">
                <a:solidFill>
                  <a:srgbClr val="000090"/>
                </a:solidFill>
                <a:latin typeface="Calibri"/>
              </a:rPr>
              <a:t>3.7cm:</a:t>
            </a:r>
          </a:p>
          <a:p>
            <a:endParaRPr lang="de-DE" b="1" dirty="0" smtClean="0">
              <a:solidFill>
                <a:srgbClr val="000090"/>
              </a:solidFill>
              <a:latin typeface="Calibri"/>
            </a:endParaRPr>
          </a:p>
          <a:p>
            <a:r>
              <a:rPr lang="de-DE" b="1" dirty="0" smtClean="0">
                <a:solidFill>
                  <a:srgbClr val="008000"/>
                </a:solidFill>
                <a:latin typeface="Calibri"/>
              </a:rPr>
              <a:t>HL-LHC 3ab</a:t>
            </a:r>
            <a:r>
              <a:rPr lang="de-DE" b="1" baseline="30000" dirty="0" smtClean="0">
                <a:solidFill>
                  <a:srgbClr val="008000"/>
                </a:solidFill>
                <a:latin typeface="Calibri"/>
              </a:rPr>
              <a:t>-1</a:t>
            </a:r>
            <a:endParaRPr lang="de-DE" b="1" dirty="0">
              <a:solidFill>
                <a:srgbClr val="008000"/>
              </a:solidFill>
              <a:latin typeface="Calibri"/>
            </a:endParaRPr>
          </a:p>
          <a:p>
            <a:r>
              <a:rPr lang="de-DE" b="1" dirty="0">
                <a:solidFill>
                  <a:srgbClr val="000090"/>
                </a:solidFill>
                <a:latin typeface="Calibri"/>
              </a:rPr>
              <a:t>1MeVneq </a:t>
            </a:r>
            <a:r>
              <a:rPr lang="de-DE" b="1" dirty="0" err="1">
                <a:solidFill>
                  <a:srgbClr val="000090"/>
                </a:solidFill>
                <a:latin typeface="Calibri"/>
              </a:rPr>
              <a:t>Fluence</a:t>
            </a:r>
            <a:r>
              <a:rPr lang="de-DE" b="1" dirty="0">
                <a:solidFill>
                  <a:srgbClr val="000090"/>
                </a:solidFill>
                <a:latin typeface="Calibri"/>
              </a:rPr>
              <a:t> </a:t>
            </a:r>
            <a:r>
              <a:rPr lang="de-DE" b="1" dirty="0" smtClean="0">
                <a:solidFill>
                  <a:srgbClr val="000090"/>
                </a:solidFill>
                <a:latin typeface="Calibri"/>
              </a:rPr>
              <a:t>= </a:t>
            </a:r>
            <a:r>
              <a:rPr lang="de-DE" b="1" dirty="0" smtClean="0">
                <a:solidFill>
                  <a:srgbClr val="FF0000"/>
                </a:solidFill>
                <a:latin typeface="Calibri"/>
              </a:rPr>
              <a:t>1.5x10</a:t>
            </a:r>
            <a:r>
              <a:rPr lang="de-DE" b="1" baseline="30000" dirty="0" smtClean="0">
                <a:solidFill>
                  <a:srgbClr val="FF0000"/>
                </a:solidFill>
                <a:latin typeface="Calibri"/>
              </a:rPr>
              <a:t>16</a:t>
            </a:r>
            <a:r>
              <a:rPr lang="de-DE" b="1" dirty="0" smtClean="0">
                <a:solidFill>
                  <a:srgbClr val="FF0000"/>
                </a:solidFill>
                <a:latin typeface="Calibri"/>
              </a:rPr>
              <a:t> </a:t>
            </a:r>
            <a:r>
              <a:rPr lang="de-DE" b="1" dirty="0">
                <a:solidFill>
                  <a:srgbClr val="FF0000"/>
                </a:solidFill>
                <a:latin typeface="Calibri"/>
              </a:rPr>
              <a:t>cm</a:t>
            </a:r>
            <a:r>
              <a:rPr lang="de-DE" b="1" baseline="30000" dirty="0">
                <a:solidFill>
                  <a:srgbClr val="FF0000"/>
                </a:solidFill>
                <a:latin typeface="Calibri"/>
              </a:rPr>
              <a:t>-</a:t>
            </a:r>
            <a:r>
              <a:rPr lang="de-DE" b="1" baseline="30000" dirty="0" smtClean="0">
                <a:solidFill>
                  <a:srgbClr val="FF0000"/>
                </a:solidFill>
                <a:latin typeface="Calibri"/>
              </a:rPr>
              <a:t>2</a:t>
            </a:r>
            <a:endParaRPr lang="de-DE" b="1" baseline="30000" dirty="0">
              <a:solidFill>
                <a:srgbClr val="000090"/>
              </a:solidFill>
              <a:latin typeface="Calibri"/>
            </a:endParaRPr>
          </a:p>
          <a:p>
            <a:r>
              <a:rPr lang="de-DE" b="1" dirty="0">
                <a:solidFill>
                  <a:srgbClr val="000090"/>
                </a:solidFill>
                <a:latin typeface="Calibri"/>
              </a:rPr>
              <a:t>Dose = </a:t>
            </a:r>
            <a:r>
              <a:rPr lang="de-DE" b="1" dirty="0">
                <a:solidFill>
                  <a:srgbClr val="FF0000"/>
                </a:solidFill>
                <a:latin typeface="Calibri"/>
              </a:rPr>
              <a:t>5</a:t>
            </a:r>
            <a:r>
              <a:rPr lang="de-DE" b="1" dirty="0" smtClean="0">
                <a:solidFill>
                  <a:srgbClr val="FF0000"/>
                </a:solidFill>
                <a:latin typeface="Calibri"/>
              </a:rPr>
              <a:t>MGy</a:t>
            </a:r>
          </a:p>
          <a:p>
            <a:endParaRPr lang="de-DE" b="1" dirty="0">
              <a:solidFill>
                <a:srgbClr val="FF0000"/>
              </a:solidFill>
              <a:latin typeface="Calibri"/>
            </a:endParaRPr>
          </a:p>
          <a:p>
            <a:r>
              <a:rPr lang="de-DE" b="1" dirty="0" smtClean="0">
                <a:solidFill>
                  <a:srgbClr val="008000"/>
                </a:solidFill>
                <a:latin typeface="Calibri"/>
              </a:rPr>
              <a:t>FCC 3ab</a:t>
            </a:r>
            <a:r>
              <a:rPr lang="de-DE" b="1" baseline="30000" dirty="0" smtClean="0">
                <a:solidFill>
                  <a:srgbClr val="008000"/>
                </a:solidFill>
                <a:latin typeface="Calibri"/>
              </a:rPr>
              <a:t>-1</a:t>
            </a:r>
          </a:p>
          <a:p>
            <a:r>
              <a:rPr lang="de-DE" b="1" dirty="0">
                <a:solidFill>
                  <a:srgbClr val="000090"/>
                </a:solidFill>
                <a:latin typeface="Calibri"/>
              </a:rPr>
              <a:t>1MeVneq </a:t>
            </a:r>
            <a:r>
              <a:rPr lang="de-DE" b="1" dirty="0" err="1">
                <a:solidFill>
                  <a:srgbClr val="000090"/>
                </a:solidFill>
                <a:latin typeface="Calibri"/>
              </a:rPr>
              <a:t>Fluence</a:t>
            </a:r>
            <a:r>
              <a:rPr lang="de-DE" b="1" dirty="0">
                <a:solidFill>
                  <a:srgbClr val="000090"/>
                </a:solidFill>
                <a:latin typeface="Calibri"/>
              </a:rPr>
              <a:t> = </a:t>
            </a:r>
            <a:r>
              <a:rPr lang="de-DE" b="1" dirty="0" smtClean="0">
                <a:solidFill>
                  <a:srgbClr val="FF0000"/>
                </a:solidFill>
                <a:latin typeface="Calibri"/>
              </a:rPr>
              <a:t>3x10</a:t>
            </a:r>
            <a:r>
              <a:rPr lang="de-DE" b="1" baseline="30000" dirty="0" smtClean="0">
                <a:solidFill>
                  <a:srgbClr val="FF0000"/>
                </a:solidFill>
                <a:latin typeface="Calibri"/>
              </a:rPr>
              <a:t>16</a:t>
            </a:r>
            <a:r>
              <a:rPr lang="de-DE" b="1" dirty="0" smtClean="0">
                <a:solidFill>
                  <a:srgbClr val="FF0000"/>
                </a:solidFill>
                <a:latin typeface="Calibri"/>
              </a:rPr>
              <a:t> </a:t>
            </a:r>
            <a:r>
              <a:rPr lang="de-DE" b="1" dirty="0">
                <a:solidFill>
                  <a:srgbClr val="FF0000"/>
                </a:solidFill>
                <a:latin typeface="Calibri"/>
              </a:rPr>
              <a:t>cm</a:t>
            </a:r>
            <a:r>
              <a:rPr lang="de-DE" b="1" baseline="30000" dirty="0">
                <a:solidFill>
                  <a:srgbClr val="FF0000"/>
                </a:solidFill>
                <a:latin typeface="Calibri"/>
              </a:rPr>
              <a:t>-2</a:t>
            </a:r>
            <a:endParaRPr lang="de-DE" b="1" baseline="30000" dirty="0">
              <a:solidFill>
                <a:srgbClr val="000090"/>
              </a:solidFill>
              <a:latin typeface="Calibri"/>
            </a:endParaRPr>
          </a:p>
          <a:p>
            <a:r>
              <a:rPr lang="de-DE" b="1" dirty="0">
                <a:solidFill>
                  <a:srgbClr val="000090"/>
                </a:solidFill>
                <a:latin typeface="Calibri"/>
              </a:rPr>
              <a:t>Dose = </a:t>
            </a:r>
            <a:r>
              <a:rPr lang="de-DE" b="1" dirty="0" smtClean="0">
                <a:solidFill>
                  <a:srgbClr val="FF0000"/>
                </a:solidFill>
                <a:latin typeface="Calibri"/>
              </a:rPr>
              <a:t>10MGy</a:t>
            </a:r>
            <a:endParaRPr lang="de-DE" b="1" dirty="0">
              <a:solidFill>
                <a:srgbClr val="FF0000"/>
              </a:solidFill>
              <a:latin typeface="Calibri"/>
            </a:endParaRPr>
          </a:p>
          <a:p>
            <a:endParaRPr lang="de-DE" b="1" dirty="0">
              <a:solidFill>
                <a:srgbClr val="000090"/>
              </a:solidFill>
              <a:latin typeface="Calibri"/>
            </a:endParaRPr>
          </a:p>
          <a:p>
            <a:r>
              <a:rPr lang="de-DE" b="1" dirty="0" smtClean="0">
                <a:solidFill>
                  <a:srgbClr val="008000"/>
                </a:solidFill>
                <a:latin typeface="Calibri"/>
              </a:rPr>
              <a:t>FCC 30ab</a:t>
            </a:r>
            <a:r>
              <a:rPr lang="de-DE" b="1" baseline="30000" dirty="0" smtClean="0">
                <a:solidFill>
                  <a:srgbClr val="008000"/>
                </a:solidFill>
                <a:latin typeface="Calibri"/>
              </a:rPr>
              <a:t>-1</a:t>
            </a:r>
          </a:p>
          <a:p>
            <a:r>
              <a:rPr lang="de-DE" b="1" dirty="0">
                <a:solidFill>
                  <a:srgbClr val="000090"/>
                </a:solidFill>
                <a:latin typeface="Calibri"/>
              </a:rPr>
              <a:t>1MeVneq </a:t>
            </a:r>
            <a:r>
              <a:rPr lang="de-DE" b="1" dirty="0" err="1">
                <a:solidFill>
                  <a:srgbClr val="000090"/>
                </a:solidFill>
                <a:latin typeface="Calibri"/>
              </a:rPr>
              <a:t>Fluence</a:t>
            </a:r>
            <a:r>
              <a:rPr lang="de-DE" b="1" dirty="0">
                <a:solidFill>
                  <a:srgbClr val="000090"/>
                </a:solidFill>
                <a:latin typeface="Calibri"/>
              </a:rPr>
              <a:t> = </a:t>
            </a:r>
            <a:r>
              <a:rPr lang="de-DE" b="1" dirty="0">
                <a:solidFill>
                  <a:srgbClr val="FF0000"/>
                </a:solidFill>
                <a:latin typeface="Calibri"/>
              </a:rPr>
              <a:t>3</a:t>
            </a:r>
            <a:r>
              <a:rPr lang="de-DE" b="1" dirty="0" smtClean="0">
                <a:solidFill>
                  <a:srgbClr val="FF0000"/>
                </a:solidFill>
                <a:latin typeface="Calibri"/>
              </a:rPr>
              <a:t>x10</a:t>
            </a:r>
            <a:r>
              <a:rPr lang="de-DE" b="1" baseline="30000" dirty="0" smtClean="0">
                <a:solidFill>
                  <a:srgbClr val="FF0000"/>
                </a:solidFill>
                <a:latin typeface="Calibri"/>
              </a:rPr>
              <a:t>17</a:t>
            </a:r>
            <a:r>
              <a:rPr lang="de-DE" b="1" dirty="0" smtClean="0">
                <a:solidFill>
                  <a:srgbClr val="FF0000"/>
                </a:solidFill>
                <a:latin typeface="Calibri"/>
              </a:rPr>
              <a:t> </a:t>
            </a:r>
            <a:r>
              <a:rPr lang="de-DE" b="1" dirty="0">
                <a:solidFill>
                  <a:srgbClr val="FF0000"/>
                </a:solidFill>
                <a:latin typeface="Calibri"/>
              </a:rPr>
              <a:t>cm</a:t>
            </a:r>
            <a:r>
              <a:rPr lang="de-DE" b="1" baseline="30000" dirty="0">
                <a:solidFill>
                  <a:srgbClr val="FF0000"/>
                </a:solidFill>
                <a:latin typeface="Calibri"/>
              </a:rPr>
              <a:t>-2</a:t>
            </a:r>
            <a:endParaRPr lang="de-DE" b="1" baseline="30000" dirty="0">
              <a:solidFill>
                <a:srgbClr val="000090"/>
              </a:solidFill>
              <a:latin typeface="Calibri"/>
            </a:endParaRPr>
          </a:p>
          <a:p>
            <a:r>
              <a:rPr lang="de-DE" b="1" dirty="0">
                <a:solidFill>
                  <a:srgbClr val="000090"/>
                </a:solidFill>
                <a:latin typeface="Calibri"/>
              </a:rPr>
              <a:t>Dose = </a:t>
            </a:r>
            <a:r>
              <a:rPr lang="de-DE" b="1" dirty="0" smtClean="0">
                <a:solidFill>
                  <a:srgbClr val="FF0000"/>
                </a:solidFill>
                <a:latin typeface="Calibri"/>
              </a:rPr>
              <a:t>100MGy</a:t>
            </a:r>
          </a:p>
        </p:txBody>
      </p:sp>
    </p:spTree>
    <p:extLst>
      <p:ext uri="{BB962C8B-B14F-4D97-AF65-F5344CB8AC3E}">
        <p14:creationId xmlns:p14="http://schemas.microsoft.com/office/powerpoint/2010/main" val="414620241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27584" y="692696"/>
            <a:ext cx="3240360" cy="2910009"/>
          </a:xfrm>
          <a:prstGeom prst="rect">
            <a:avLst/>
          </a:prstGeom>
        </p:spPr>
      </p:pic>
      <p:pic>
        <p:nvPicPr>
          <p:cNvPr id="3" name="Picture 2"/>
          <p:cNvPicPr>
            <a:picLocks noChangeAspect="1"/>
          </p:cNvPicPr>
          <p:nvPr/>
        </p:nvPicPr>
        <p:blipFill>
          <a:blip r:embed="rId3"/>
          <a:stretch>
            <a:fillRect/>
          </a:stretch>
        </p:blipFill>
        <p:spPr>
          <a:xfrm>
            <a:off x="4382120" y="906254"/>
            <a:ext cx="3427536" cy="2448241"/>
          </a:xfrm>
          <a:prstGeom prst="rect">
            <a:avLst/>
          </a:prstGeom>
        </p:spPr>
      </p:pic>
      <p:pic>
        <p:nvPicPr>
          <p:cNvPr id="4" name="Picture 3"/>
          <p:cNvPicPr>
            <a:picLocks noChangeAspect="1"/>
          </p:cNvPicPr>
          <p:nvPr/>
        </p:nvPicPr>
        <p:blipFill>
          <a:blip r:embed="rId4"/>
          <a:stretch>
            <a:fillRect/>
          </a:stretch>
        </p:blipFill>
        <p:spPr>
          <a:xfrm>
            <a:off x="925736" y="3573857"/>
            <a:ext cx="2899088" cy="2088232"/>
          </a:xfrm>
          <a:prstGeom prst="rect">
            <a:avLst/>
          </a:prstGeom>
        </p:spPr>
      </p:pic>
      <p:pic>
        <p:nvPicPr>
          <p:cNvPr id="6" name="Picture 5"/>
          <p:cNvPicPr>
            <a:picLocks noChangeAspect="1"/>
          </p:cNvPicPr>
          <p:nvPr/>
        </p:nvPicPr>
        <p:blipFill>
          <a:blip r:embed="rId5"/>
          <a:stretch>
            <a:fillRect/>
          </a:stretch>
        </p:blipFill>
        <p:spPr>
          <a:xfrm>
            <a:off x="4742160" y="3371712"/>
            <a:ext cx="3292501" cy="2245554"/>
          </a:xfrm>
          <a:prstGeom prst="rect">
            <a:avLst/>
          </a:prstGeom>
        </p:spPr>
      </p:pic>
      <p:sp>
        <p:nvSpPr>
          <p:cNvPr id="8" name="Rectangle 7"/>
          <p:cNvSpPr/>
          <p:nvPr/>
        </p:nvSpPr>
        <p:spPr>
          <a:xfrm>
            <a:off x="197142" y="5737401"/>
            <a:ext cx="8712968" cy="1077218"/>
          </a:xfrm>
          <a:prstGeom prst="rect">
            <a:avLst/>
          </a:prstGeom>
        </p:spPr>
        <p:txBody>
          <a:bodyPr wrap="square">
            <a:spAutoFit/>
          </a:bodyPr>
          <a:lstStyle/>
          <a:p>
            <a:r>
              <a:rPr lang="de-DE" sz="1600" b="1" dirty="0" smtClean="0">
                <a:solidFill>
                  <a:srgbClr val="000090"/>
                </a:solidFill>
              </a:rPr>
              <a:t>All </a:t>
            </a:r>
            <a:r>
              <a:rPr lang="de-DE" sz="1600" b="1" dirty="0" err="1" smtClean="0">
                <a:solidFill>
                  <a:srgbClr val="000090"/>
                </a:solidFill>
              </a:rPr>
              <a:t>these</a:t>
            </a:r>
            <a:r>
              <a:rPr lang="de-DE" sz="1600" b="1" dirty="0" smtClean="0">
                <a:solidFill>
                  <a:srgbClr val="000090"/>
                </a:solidFill>
              </a:rPr>
              <a:t> </a:t>
            </a:r>
            <a:r>
              <a:rPr lang="de-DE" sz="1600" b="1" dirty="0" err="1" smtClean="0">
                <a:solidFill>
                  <a:srgbClr val="000090"/>
                </a:solidFill>
              </a:rPr>
              <a:t>figures</a:t>
            </a:r>
            <a:r>
              <a:rPr lang="de-DE" sz="1600" b="1" dirty="0" smtClean="0">
                <a:solidFill>
                  <a:srgbClr val="000090"/>
                </a:solidFill>
              </a:rPr>
              <a:t> </a:t>
            </a:r>
            <a:r>
              <a:rPr lang="de-DE" sz="1600" b="1" dirty="0" err="1" smtClean="0">
                <a:solidFill>
                  <a:srgbClr val="000090"/>
                </a:solidFill>
              </a:rPr>
              <a:t>showed</a:t>
            </a:r>
            <a:r>
              <a:rPr lang="de-DE" sz="1600" b="1" dirty="0" smtClean="0">
                <a:solidFill>
                  <a:srgbClr val="000090"/>
                </a:solidFill>
              </a:rPr>
              <a:t> </a:t>
            </a:r>
            <a:r>
              <a:rPr lang="de-DE" sz="1600" b="1" dirty="0" err="1" smtClean="0">
                <a:solidFill>
                  <a:srgbClr val="000090"/>
                </a:solidFill>
              </a:rPr>
              <a:t>doubling</a:t>
            </a:r>
            <a:r>
              <a:rPr lang="de-DE" sz="1600" b="1" dirty="0" smtClean="0">
                <a:solidFill>
                  <a:srgbClr val="000090"/>
                </a:solidFill>
              </a:rPr>
              <a:t> </a:t>
            </a:r>
            <a:r>
              <a:rPr lang="de-DE" sz="1600" b="1" dirty="0" err="1" smtClean="0">
                <a:solidFill>
                  <a:srgbClr val="000090"/>
                </a:solidFill>
              </a:rPr>
              <a:t>times</a:t>
            </a:r>
            <a:r>
              <a:rPr lang="de-DE" sz="1600" b="1" dirty="0" smtClean="0">
                <a:solidFill>
                  <a:srgbClr val="000090"/>
                </a:solidFill>
              </a:rPr>
              <a:t> </a:t>
            </a:r>
            <a:r>
              <a:rPr lang="de-DE" sz="1600" b="1" dirty="0" err="1" smtClean="0">
                <a:solidFill>
                  <a:srgbClr val="000090"/>
                </a:solidFill>
              </a:rPr>
              <a:t>of</a:t>
            </a:r>
            <a:r>
              <a:rPr lang="de-DE" sz="1600" b="1" dirty="0" smtClean="0">
                <a:solidFill>
                  <a:srgbClr val="000090"/>
                </a:solidFill>
              </a:rPr>
              <a:t> &lt; 2 </a:t>
            </a:r>
            <a:r>
              <a:rPr lang="de-DE" sz="1600" b="1" dirty="0" err="1" smtClean="0">
                <a:solidFill>
                  <a:srgbClr val="000090"/>
                </a:solidFill>
              </a:rPr>
              <a:t>years</a:t>
            </a:r>
            <a:r>
              <a:rPr lang="de-DE" sz="1600" b="1" dirty="0" smtClean="0">
                <a:solidFill>
                  <a:srgbClr val="000090"/>
                </a:solidFill>
              </a:rPr>
              <a:t> </a:t>
            </a:r>
            <a:r>
              <a:rPr lang="de-DE" sz="1600" b="1" dirty="0" err="1" smtClean="0">
                <a:solidFill>
                  <a:srgbClr val="000090"/>
                </a:solidFill>
              </a:rPr>
              <a:t>up</a:t>
            </a:r>
            <a:r>
              <a:rPr lang="de-DE" sz="1600" b="1" dirty="0" smtClean="0">
                <a:solidFill>
                  <a:srgbClr val="000090"/>
                </a:solidFill>
              </a:rPr>
              <a:t> </a:t>
            </a:r>
            <a:r>
              <a:rPr lang="de-DE" sz="1600" b="1" dirty="0" err="1" smtClean="0">
                <a:solidFill>
                  <a:srgbClr val="000090"/>
                </a:solidFill>
              </a:rPr>
              <a:t>to</a:t>
            </a:r>
            <a:r>
              <a:rPr lang="de-DE" sz="1600" b="1" dirty="0" smtClean="0">
                <a:solidFill>
                  <a:srgbClr val="000090"/>
                </a:solidFill>
              </a:rPr>
              <a:t> </a:t>
            </a:r>
            <a:r>
              <a:rPr lang="de-DE" sz="1600" b="1" dirty="0" err="1" smtClean="0">
                <a:solidFill>
                  <a:srgbClr val="000090"/>
                </a:solidFill>
              </a:rPr>
              <a:t>now</a:t>
            </a:r>
            <a:r>
              <a:rPr lang="de-DE" sz="1600" b="1" dirty="0" smtClean="0">
                <a:solidFill>
                  <a:srgbClr val="000090"/>
                </a:solidFill>
              </a:rPr>
              <a:t> ! </a:t>
            </a:r>
            <a:r>
              <a:rPr lang="de-DE" sz="1600" b="1" dirty="0" err="1" smtClean="0">
                <a:solidFill>
                  <a:srgbClr val="000090"/>
                </a:solidFill>
              </a:rPr>
              <a:t>Some</a:t>
            </a:r>
            <a:r>
              <a:rPr lang="de-DE" sz="1600" b="1" dirty="0" smtClean="0">
                <a:solidFill>
                  <a:srgbClr val="000090"/>
                </a:solidFill>
              </a:rPr>
              <a:t> </a:t>
            </a:r>
            <a:r>
              <a:rPr lang="de-DE" sz="1600" b="1" dirty="0" err="1" smtClean="0">
                <a:solidFill>
                  <a:srgbClr val="000090"/>
                </a:solidFill>
              </a:rPr>
              <a:t>scalings</a:t>
            </a:r>
            <a:r>
              <a:rPr lang="de-DE" sz="1600" b="1" dirty="0" smtClean="0">
                <a:solidFill>
                  <a:srgbClr val="000090"/>
                </a:solidFill>
              </a:rPr>
              <a:t> will </a:t>
            </a:r>
            <a:r>
              <a:rPr lang="de-DE" sz="1600" b="1" dirty="0" err="1" smtClean="0">
                <a:solidFill>
                  <a:srgbClr val="000090"/>
                </a:solidFill>
              </a:rPr>
              <a:t>stop</a:t>
            </a:r>
            <a:r>
              <a:rPr lang="de-DE" sz="1600" b="1" dirty="0" smtClean="0">
                <a:solidFill>
                  <a:srgbClr val="000090"/>
                </a:solidFill>
              </a:rPr>
              <a:t>, but different tricks </a:t>
            </a:r>
            <a:r>
              <a:rPr lang="de-DE" sz="1600" b="1" dirty="0" err="1" smtClean="0">
                <a:solidFill>
                  <a:srgbClr val="000090"/>
                </a:solidFill>
              </a:rPr>
              <a:t>might</a:t>
            </a:r>
            <a:r>
              <a:rPr lang="de-DE" sz="1600" b="1" dirty="0" smtClean="0">
                <a:solidFill>
                  <a:srgbClr val="000090"/>
                </a:solidFill>
              </a:rPr>
              <a:t> </a:t>
            </a:r>
            <a:r>
              <a:rPr lang="de-DE" sz="1600" b="1" dirty="0" err="1" smtClean="0">
                <a:solidFill>
                  <a:srgbClr val="000090"/>
                </a:solidFill>
              </a:rPr>
              <a:t>come</a:t>
            </a:r>
            <a:r>
              <a:rPr lang="de-DE" sz="1600" b="1" dirty="0" smtClean="0">
                <a:solidFill>
                  <a:srgbClr val="000090"/>
                </a:solidFill>
              </a:rPr>
              <a:t> in.</a:t>
            </a:r>
            <a:endParaRPr lang="de-DE" sz="1600" b="1" dirty="0">
              <a:solidFill>
                <a:srgbClr val="000090"/>
              </a:solidFill>
            </a:endParaRPr>
          </a:p>
          <a:p>
            <a:r>
              <a:rPr lang="de-DE" sz="1600" b="1" dirty="0" smtClean="0">
                <a:solidFill>
                  <a:srgbClr val="008000"/>
                </a:solidFill>
              </a:rPr>
              <a:t>May </a:t>
            </a:r>
            <a:r>
              <a:rPr lang="de-DE" sz="1600" b="1" dirty="0" err="1" smtClean="0">
                <a:solidFill>
                  <a:srgbClr val="008000"/>
                </a:solidFill>
              </a:rPr>
              <a:t>dream</a:t>
            </a:r>
            <a:r>
              <a:rPr lang="de-DE" sz="1600" b="1" dirty="0" smtClean="0">
                <a:solidFill>
                  <a:srgbClr val="008000"/>
                </a:solidFill>
              </a:rPr>
              <a:t> </a:t>
            </a:r>
            <a:r>
              <a:rPr lang="de-DE" sz="1600" b="1" dirty="0" err="1" smtClean="0">
                <a:solidFill>
                  <a:srgbClr val="008000"/>
                </a:solidFill>
              </a:rPr>
              <a:t>about</a:t>
            </a:r>
            <a:r>
              <a:rPr lang="de-DE" sz="1600" b="1" dirty="0" smtClean="0">
                <a:solidFill>
                  <a:srgbClr val="008000"/>
                </a:solidFill>
              </a:rPr>
              <a:t> a </a:t>
            </a:r>
            <a:r>
              <a:rPr lang="de-DE" sz="1600" b="1" dirty="0" err="1">
                <a:solidFill>
                  <a:srgbClr val="008000"/>
                </a:solidFill>
              </a:rPr>
              <a:t>factor</a:t>
            </a:r>
            <a:r>
              <a:rPr lang="de-DE" sz="1600" b="1" dirty="0">
                <a:solidFill>
                  <a:srgbClr val="008000"/>
                </a:solidFill>
              </a:rPr>
              <a:t> 2</a:t>
            </a:r>
            <a:r>
              <a:rPr lang="de-DE" sz="1600" b="1" baseline="30000" dirty="0">
                <a:solidFill>
                  <a:srgbClr val="008000"/>
                </a:solidFill>
              </a:rPr>
              <a:t>10</a:t>
            </a:r>
            <a:r>
              <a:rPr lang="de-DE" sz="1600" b="1" dirty="0">
                <a:solidFill>
                  <a:srgbClr val="008000"/>
                </a:solidFill>
              </a:rPr>
              <a:t> = 1024 </a:t>
            </a:r>
            <a:r>
              <a:rPr lang="de-DE" sz="1600" b="1" dirty="0" err="1">
                <a:solidFill>
                  <a:srgbClr val="008000"/>
                </a:solidFill>
              </a:rPr>
              <a:t>from</a:t>
            </a:r>
            <a:r>
              <a:rPr lang="de-DE" sz="1600" b="1" dirty="0">
                <a:solidFill>
                  <a:srgbClr val="008000"/>
                </a:solidFill>
              </a:rPr>
              <a:t> 2014 – </a:t>
            </a:r>
            <a:r>
              <a:rPr lang="de-DE" sz="1600" b="1" dirty="0" smtClean="0">
                <a:solidFill>
                  <a:srgbClr val="008000"/>
                </a:solidFill>
              </a:rPr>
              <a:t>2034  (</a:t>
            </a:r>
            <a:r>
              <a:rPr lang="de-DE" sz="1600" b="1" dirty="0" err="1">
                <a:solidFill>
                  <a:srgbClr val="008000"/>
                </a:solidFill>
              </a:rPr>
              <a:t>of</a:t>
            </a:r>
            <a:r>
              <a:rPr lang="de-DE" sz="1600" b="1" dirty="0">
                <a:solidFill>
                  <a:srgbClr val="008000"/>
                </a:solidFill>
              </a:rPr>
              <a:t> </a:t>
            </a:r>
            <a:r>
              <a:rPr lang="de-DE" sz="1600" b="1" dirty="0" err="1">
                <a:solidFill>
                  <a:srgbClr val="008000"/>
                </a:solidFill>
              </a:rPr>
              <a:t>course</a:t>
            </a:r>
            <a:r>
              <a:rPr lang="de-DE" sz="1600" b="1" dirty="0">
                <a:solidFill>
                  <a:srgbClr val="008000"/>
                </a:solidFill>
              </a:rPr>
              <a:t> </a:t>
            </a:r>
            <a:r>
              <a:rPr lang="de-DE" sz="1600" b="1" dirty="0" err="1">
                <a:solidFill>
                  <a:srgbClr val="008000"/>
                </a:solidFill>
              </a:rPr>
              <a:t>optimistic</a:t>
            </a:r>
            <a:r>
              <a:rPr lang="de-DE" sz="1600" b="1" dirty="0" smtClean="0">
                <a:solidFill>
                  <a:srgbClr val="008000"/>
                </a:solidFill>
              </a:rPr>
              <a:t>)</a:t>
            </a:r>
          </a:p>
          <a:p>
            <a:r>
              <a:rPr lang="de-DE" sz="1600" b="1" dirty="0" smtClean="0">
                <a:solidFill>
                  <a:srgbClr val="000090"/>
                </a:solidFill>
              </a:rPr>
              <a:t>This will </a:t>
            </a:r>
            <a:r>
              <a:rPr lang="de-DE" sz="1600" b="1" dirty="0" err="1" smtClean="0">
                <a:solidFill>
                  <a:srgbClr val="000090"/>
                </a:solidFill>
              </a:rPr>
              <a:t>allow</a:t>
            </a:r>
            <a:r>
              <a:rPr lang="de-DE" sz="1600" b="1" dirty="0" smtClean="0">
                <a:solidFill>
                  <a:srgbClr val="000090"/>
                </a:solidFill>
              </a:rPr>
              <a:t> </a:t>
            </a:r>
            <a:r>
              <a:rPr lang="de-DE" sz="1600" b="1" dirty="0" err="1" smtClean="0">
                <a:solidFill>
                  <a:srgbClr val="000090"/>
                </a:solidFill>
              </a:rPr>
              <a:t>major</a:t>
            </a:r>
            <a:r>
              <a:rPr lang="de-DE" sz="1600" b="1" dirty="0" smtClean="0">
                <a:solidFill>
                  <a:srgbClr val="000090"/>
                </a:solidFill>
              </a:rPr>
              <a:t> </a:t>
            </a:r>
            <a:r>
              <a:rPr lang="de-DE" sz="1600" b="1" dirty="0" err="1" smtClean="0">
                <a:solidFill>
                  <a:srgbClr val="000090"/>
                </a:solidFill>
              </a:rPr>
              <a:t>detector</a:t>
            </a:r>
            <a:r>
              <a:rPr lang="de-DE" sz="1600" b="1" dirty="0" smtClean="0">
                <a:solidFill>
                  <a:srgbClr val="000090"/>
                </a:solidFill>
              </a:rPr>
              <a:t> </a:t>
            </a:r>
            <a:r>
              <a:rPr lang="de-DE" sz="1600" b="1" dirty="0" err="1" smtClean="0">
                <a:solidFill>
                  <a:srgbClr val="000090"/>
                </a:solidFill>
              </a:rPr>
              <a:t>improvements</a:t>
            </a:r>
            <a:r>
              <a:rPr lang="de-DE" sz="1600" b="1" dirty="0" smtClean="0">
                <a:solidFill>
                  <a:srgbClr val="000090"/>
                </a:solidFill>
              </a:rPr>
              <a:t> !</a:t>
            </a:r>
            <a:endParaRPr lang="de-DE" sz="1600" b="1" dirty="0">
              <a:solidFill>
                <a:srgbClr val="000090"/>
              </a:solidFill>
            </a:endParaRPr>
          </a:p>
        </p:txBody>
      </p:sp>
      <p:sp>
        <p:nvSpPr>
          <p:cNvPr id="9" name="Rectangle 8"/>
          <p:cNvSpPr/>
          <p:nvPr/>
        </p:nvSpPr>
        <p:spPr>
          <a:xfrm>
            <a:off x="5072324" y="1186387"/>
            <a:ext cx="1428596" cy="369332"/>
          </a:xfrm>
          <a:prstGeom prst="rect">
            <a:avLst/>
          </a:prstGeom>
        </p:spPr>
        <p:txBody>
          <a:bodyPr wrap="none">
            <a:spAutoFit/>
          </a:bodyPr>
          <a:lstStyle/>
          <a:p>
            <a:r>
              <a:rPr lang="de-DE" b="1" dirty="0" smtClean="0">
                <a:solidFill>
                  <a:srgbClr val="000090"/>
                </a:solidFill>
              </a:rPr>
              <a:t>Data Storage</a:t>
            </a:r>
            <a:endParaRPr lang="en-US" dirty="0"/>
          </a:p>
        </p:txBody>
      </p:sp>
      <p:sp>
        <p:nvSpPr>
          <p:cNvPr id="10" name="Rectangle 9"/>
          <p:cNvSpPr/>
          <p:nvPr/>
        </p:nvSpPr>
        <p:spPr>
          <a:xfrm>
            <a:off x="2238259" y="2554539"/>
            <a:ext cx="1829685" cy="369332"/>
          </a:xfrm>
          <a:prstGeom prst="rect">
            <a:avLst/>
          </a:prstGeom>
        </p:spPr>
        <p:txBody>
          <a:bodyPr wrap="none">
            <a:spAutoFit/>
          </a:bodyPr>
          <a:lstStyle/>
          <a:p>
            <a:r>
              <a:rPr lang="de-DE" b="1" dirty="0" smtClean="0">
                <a:solidFill>
                  <a:srgbClr val="000090"/>
                </a:solidFill>
              </a:rPr>
              <a:t>Transistors/mm</a:t>
            </a:r>
            <a:r>
              <a:rPr lang="de-DE" b="1" baseline="30000" dirty="0" smtClean="0">
                <a:solidFill>
                  <a:srgbClr val="000090"/>
                </a:solidFill>
              </a:rPr>
              <a:t>2</a:t>
            </a:r>
            <a:endParaRPr lang="en-US" baseline="30000" dirty="0"/>
          </a:p>
        </p:txBody>
      </p:sp>
      <p:sp>
        <p:nvSpPr>
          <p:cNvPr id="11" name="Rectangle 10"/>
          <p:cNvSpPr/>
          <p:nvPr/>
        </p:nvSpPr>
        <p:spPr>
          <a:xfrm>
            <a:off x="2384023" y="4581323"/>
            <a:ext cx="1232203" cy="369332"/>
          </a:xfrm>
          <a:prstGeom prst="rect">
            <a:avLst/>
          </a:prstGeom>
        </p:spPr>
        <p:txBody>
          <a:bodyPr wrap="none">
            <a:spAutoFit/>
          </a:bodyPr>
          <a:lstStyle/>
          <a:p>
            <a:r>
              <a:rPr lang="de-DE" b="1" dirty="0" err="1" smtClean="0">
                <a:solidFill>
                  <a:srgbClr val="000090"/>
                </a:solidFill>
              </a:rPr>
              <a:t>Bandwidth</a:t>
            </a:r>
            <a:endParaRPr lang="en-US" baseline="30000" dirty="0"/>
          </a:p>
        </p:txBody>
      </p:sp>
      <p:sp>
        <p:nvSpPr>
          <p:cNvPr id="12" name="Rectangle 11"/>
          <p:cNvSpPr/>
          <p:nvPr/>
        </p:nvSpPr>
        <p:spPr>
          <a:xfrm>
            <a:off x="5042236" y="4881273"/>
            <a:ext cx="1992665" cy="369332"/>
          </a:xfrm>
          <a:prstGeom prst="rect">
            <a:avLst/>
          </a:prstGeom>
        </p:spPr>
        <p:txBody>
          <a:bodyPr wrap="none">
            <a:spAutoFit/>
          </a:bodyPr>
          <a:lstStyle/>
          <a:p>
            <a:r>
              <a:rPr lang="de-DE" b="1" dirty="0" smtClean="0">
                <a:solidFill>
                  <a:srgbClr val="000090"/>
                </a:solidFill>
              </a:rPr>
              <a:t>ADC </a:t>
            </a:r>
            <a:r>
              <a:rPr lang="de-DE" b="1" dirty="0" err="1" smtClean="0">
                <a:solidFill>
                  <a:srgbClr val="000090"/>
                </a:solidFill>
              </a:rPr>
              <a:t>pJ</a:t>
            </a:r>
            <a:r>
              <a:rPr lang="de-DE" b="1" dirty="0" smtClean="0">
                <a:solidFill>
                  <a:srgbClr val="000090"/>
                </a:solidFill>
              </a:rPr>
              <a:t>/</a:t>
            </a:r>
            <a:r>
              <a:rPr lang="de-DE" b="1" dirty="0" err="1" smtClean="0">
                <a:solidFill>
                  <a:srgbClr val="000090"/>
                </a:solidFill>
              </a:rPr>
              <a:t>conversion</a:t>
            </a:r>
            <a:endParaRPr lang="en-US" baseline="30000" dirty="0"/>
          </a:p>
        </p:txBody>
      </p:sp>
      <p:sp>
        <p:nvSpPr>
          <p:cNvPr id="13" name="TextBox 12"/>
          <p:cNvSpPr txBox="1"/>
          <p:nvPr/>
        </p:nvSpPr>
        <p:spPr>
          <a:xfrm>
            <a:off x="0" y="0"/>
            <a:ext cx="9143999" cy="646331"/>
          </a:xfrm>
          <a:prstGeom prst="rect">
            <a:avLst/>
          </a:prstGeom>
          <a:noFill/>
        </p:spPr>
        <p:txBody>
          <a:bodyPr wrap="square" rtlCol="0">
            <a:spAutoFit/>
          </a:bodyPr>
          <a:lstStyle/>
          <a:p>
            <a:pPr algn="ctr"/>
            <a:r>
              <a:rPr lang="de-DE" sz="3600" b="1" dirty="0" err="1" smtClean="0">
                <a:solidFill>
                  <a:srgbClr val="FF0000"/>
                </a:solidFill>
                <a:latin typeface="Calibri"/>
              </a:rPr>
              <a:t>Prospects</a:t>
            </a:r>
            <a:r>
              <a:rPr lang="de-DE" sz="3600" b="1" dirty="0" smtClean="0">
                <a:solidFill>
                  <a:srgbClr val="FF0000"/>
                </a:solidFill>
                <a:latin typeface="Calibri"/>
              </a:rPr>
              <a:t> </a:t>
            </a:r>
            <a:r>
              <a:rPr lang="de-DE" sz="3600" b="1" dirty="0" err="1" smtClean="0">
                <a:solidFill>
                  <a:srgbClr val="FF0000"/>
                </a:solidFill>
                <a:latin typeface="Calibri"/>
              </a:rPr>
              <a:t>for</a:t>
            </a:r>
            <a:r>
              <a:rPr lang="de-DE" sz="3600" b="1" dirty="0" smtClean="0">
                <a:solidFill>
                  <a:srgbClr val="FF0000"/>
                </a:solidFill>
                <a:latin typeface="Calibri"/>
              </a:rPr>
              <a:t> ‚</a:t>
            </a:r>
            <a:r>
              <a:rPr lang="de-DE" sz="3600" b="1" dirty="0" err="1" smtClean="0">
                <a:solidFill>
                  <a:srgbClr val="FF0000"/>
                </a:solidFill>
                <a:latin typeface="Calibri"/>
              </a:rPr>
              <a:t>Microelectronics</a:t>
            </a:r>
            <a:r>
              <a:rPr lang="de-DE" sz="3600" b="1" dirty="0" smtClean="0">
                <a:solidFill>
                  <a:srgbClr val="FF0000"/>
                </a:solidFill>
                <a:latin typeface="Calibri"/>
              </a:rPr>
              <a:t>‘</a:t>
            </a:r>
            <a:endParaRPr lang="de-DE" sz="3600" b="1" dirty="0">
              <a:solidFill>
                <a:srgbClr val="FF0000"/>
              </a:solidFill>
              <a:latin typeface="Calibri"/>
            </a:endParaRPr>
          </a:p>
        </p:txBody>
      </p:sp>
    </p:spTree>
    <p:extLst>
      <p:ext uri="{BB962C8B-B14F-4D97-AF65-F5344CB8AC3E}">
        <p14:creationId xmlns:p14="http://schemas.microsoft.com/office/powerpoint/2010/main" val="154448050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12960" y="716115"/>
            <a:ext cx="6042165" cy="369332"/>
          </a:xfrm>
          <a:prstGeom prst="rect">
            <a:avLst/>
          </a:prstGeom>
        </p:spPr>
        <p:txBody>
          <a:bodyPr wrap="square">
            <a:spAutoFit/>
          </a:bodyPr>
          <a:lstStyle/>
          <a:p>
            <a:r>
              <a:rPr lang="de-DE" dirty="0" smtClean="0">
                <a:solidFill>
                  <a:srgbClr val="3366FF"/>
                </a:solidFill>
                <a:latin typeface="Calibri"/>
              </a:rPr>
              <a:t>http://</a:t>
            </a:r>
            <a:r>
              <a:rPr lang="de-DE" dirty="0" err="1" smtClean="0">
                <a:solidFill>
                  <a:srgbClr val="3366FF"/>
                </a:solidFill>
                <a:latin typeface="Calibri"/>
              </a:rPr>
              <a:t>www.livescience.com</a:t>
            </a:r>
            <a:r>
              <a:rPr lang="de-DE" dirty="0" smtClean="0">
                <a:solidFill>
                  <a:srgbClr val="3366FF"/>
                </a:solidFill>
                <a:latin typeface="Calibri"/>
              </a:rPr>
              <a:t>/23074-future-computers.html</a:t>
            </a:r>
            <a:endParaRPr lang="de-DE" dirty="0">
              <a:solidFill>
                <a:srgbClr val="3366FF"/>
              </a:solidFill>
              <a:latin typeface="Calibri"/>
            </a:endParaRPr>
          </a:p>
        </p:txBody>
      </p:sp>
      <p:sp>
        <p:nvSpPr>
          <p:cNvPr id="5" name="Rectangle 4"/>
          <p:cNvSpPr/>
          <p:nvPr/>
        </p:nvSpPr>
        <p:spPr>
          <a:xfrm>
            <a:off x="478117" y="1185702"/>
            <a:ext cx="8187765" cy="4893648"/>
          </a:xfrm>
          <a:prstGeom prst="rect">
            <a:avLst/>
          </a:prstGeom>
        </p:spPr>
        <p:txBody>
          <a:bodyPr wrap="square">
            <a:spAutoFit/>
          </a:bodyPr>
          <a:lstStyle/>
          <a:p>
            <a:r>
              <a:rPr lang="en-GB" b="1" dirty="0" smtClean="0">
                <a:solidFill>
                  <a:srgbClr val="000090"/>
                </a:solidFill>
                <a:latin typeface="Calibri"/>
              </a:rPr>
              <a:t>“If the doubling of computing power every two years continues to hold, then by 2030 whatever technology we're using will be sufficiently small that we can fit all the computing power that's in a human brain into a physical volume the size of a brain”, </a:t>
            </a:r>
          </a:p>
          <a:p>
            <a:endParaRPr lang="en-GB" b="1" dirty="0" smtClean="0">
              <a:solidFill>
                <a:srgbClr val="008000"/>
              </a:solidFill>
              <a:latin typeface="Calibri"/>
            </a:endParaRPr>
          </a:p>
          <a:p>
            <a:r>
              <a:rPr lang="en-GB" b="1" dirty="0" smtClean="0">
                <a:solidFill>
                  <a:srgbClr val="008000"/>
                </a:solidFill>
                <a:latin typeface="Calibri"/>
              </a:rPr>
              <a:t>explained Peter Denning, distinguished professor of computer science at the Naval Postgraduate School and an expert on innovation in computing. </a:t>
            </a:r>
            <a:endParaRPr lang="en-GB" b="1" dirty="0" smtClean="0">
              <a:solidFill>
                <a:srgbClr val="000090"/>
              </a:solidFill>
              <a:latin typeface="Calibri"/>
            </a:endParaRPr>
          </a:p>
          <a:p>
            <a:endParaRPr lang="en-GB" b="1" dirty="0" smtClean="0">
              <a:solidFill>
                <a:srgbClr val="000090"/>
              </a:solidFill>
              <a:latin typeface="Calibri"/>
            </a:endParaRPr>
          </a:p>
          <a:p>
            <a:r>
              <a:rPr lang="en-GB" b="1" dirty="0" smtClean="0">
                <a:solidFill>
                  <a:srgbClr val="000090"/>
                </a:solidFill>
                <a:latin typeface="Calibri"/>
              </a:rPr>
              <a:t>"Futurists believe that's what you need for artificial intelligence. At that point, the computer starts thinking for itself.“</a:t>
            </a:r>
          </a:p>
          <a:p>
            <a:endParaRPr lang="en-GB" sz="1600" dirty="0" smtClean="0">
              <a:solidFill>
                <a:srgbClr val="000090"/>
              </a:solidFill>
              <a:latin typeface="Calibri"/>
              <a:sym typeface="Wingdings"/>
            </a:endParaRPr>
          </a:p>
          <a:p>
            <a:pPr marL="342900" indent="-342900">
              <a:buFont typeface="Wingdings" charset="0"/>
              <a:buChar char="à"/>
            </a:pPr>
            <a:r>
              <a:rPr lang="en-GB" sz="1600" b="1" dirty="0" smtClean="0">
                <a:solidFill>
                  <a:srgbClr val="FF0000"/>
                </a:solidFill>
                <a:latin typeface="Calibri"/>
                <a:sym typeface="Wingdings"/>
              </a:rPr>
              <a:t>Computers will anyway by themselves figure out what to do with the data by 2035.</a:t>
            </a:r>
          </a:p>
          <a:p>
            <a:pPr marL="342900" indent="-342900">
              <a:buFont typeface="Wingdings" charset="0"/>
              <a:buChar char="à"/>
            </a:pPr>
            <a:endParaRPr lang="en-GB" sz="1600" b="1" dirty="0" smtClean="0">
              <a:solidFill>
                <a:srgbClr val="008000"/>
              </a:solidFill>
              <a:latin typeface="Calibri"/>
              <a:sym typeface="Wingdings"/>
            </a:endParaRPr>
          </a:p>
          <a:p>
            <a:r>
              <a:rPr lang="en-GB" sz="1600" b="1" dirty="0" smtClean="0">
                <a:solidFill>
                  <a:srgbClr val="008000"/>
                </a:solidFill>
                <a:latin typeface="Calibri"/>
                <a:sym typeface="Wingdings"/>
              </a:rPr>
              <a:t>Magnet systems and shielding will be rather conventional and can be worked out to some detail now.</a:t>
            </a:r>
          </a:p>
          <a:p>
            <a:endParaRPr lang="en-GB" sz="1600" b="1" dirty="0" smtClean="0">
              <a:solidFill>
                <a:srgbClr val="000090"/>
              </a:solidFill>
              <a:latin typeface="Calibri"/>
              <a:sym typeface="Wingdings"/>
            </a:endParaRPr>
          </a:p>
          <a:p>
            <a:r>
              <a:rPr lang="en-GB" sz="1600" b="1" dirty="0" smtClean="0">
                <a:solidFill>
                  <a:srgbClr val="000090"/>
                </a:solidFill>
                <a:latin typeface="Calibri"/>
                <a:sym typeface="Wingdings"/>
              </a:rPr>
              <a:t>For detector technology and computing power we are allowed to dream a bit.</a:t>
            </a:r>
            <a:endParaRPr lang="en-GB" sz="1600" b="1" dirty="0" smtClean="0">
              <a:solidFill>
                <a:srgbClr val="000090"/>
              </a:solidFill>
              <a:latin typeface="Calibri"/>
            </a:endParaRPr>
          </a:p>
          <a:p>
            <a:endParaRPr lang="de-DE" sz="2000" b="1" dirty="0">
              <a:solidFill>
                <a:prstClr val="black"/>
              </a:solidFill>
              <a:latin typeface="Calibri"/>
            </a:endParaRPr>
          </a:p>
        </p:txBody>
      </p:sp>
      <p:sp>
        <p:nvSpPr>
          <p:cNvPr id="6" name="TextBox 5"/>
          <p:cNvSpPr txBox="1"/>
          <p:nvPr/>
        </p:nvSpPr>
        <p:spPr>
          <a:xfrm>
            <a:off x="2857508" y="14941"/>
            <a:ext cx="2930309" cy="707886"/>
          </a:xfrm>
          <a:prstGeom prst="rect">
            <a:avLst/>
          </a:prstGeom>
          <a:noFill/>
        </p:spPr>
        <p:txBody>
          <a:bodyPr wrap="none" rtlCol="0">
            <a:spAutoFit/>
          </a:bodyPr>
          <a:lstStyle/>
          <a:p>
            <a:r>
              <a:rPr lang="de-DE" sz="4000" b="1" dirty="0" err="1" smtClean="0">
                <a:solidFill>
                  <a:srgbClr val="FF0000"/>
                </a:solidFill>
                <a:latin typeface="Calibri"/>
              </a:rPr>
              <a:t>Moore‘s</a:t>
            </a:r>
            <a:r>
              <a:rPr lang="de-DE" sz="4000" b="1" dirty="0" smtClean="0">
                <a:solidFill>
                  <a:srgbClr val="FF0000"/>
                </a:solidFill>
                <a:latin typeface="Calibri"/>
              </a:rPr>
              <a:t> Law</a:t>
            </a:r>
            <a:endParaRPr lang="de-DE" sz="4000" b="1" dirty="0">
              <a:solidFill>
                <a:srgbClr val="FF0000"/>
              </a:solidFill>
              <a:latin typeface="Calibri"/>
            </a:endParaRPr>
          </a:p>
        </p:txBody>
      </p:sp>
      <p:sp>
        <p:nvSpPr>
          <p:cNvPr id="2" name="Date Placeholder 1"/>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Tree>
    <p:extLst>
      <p:ext uri="{BB962C8B-B14F-4D97-AF65-F5344CB8AC3E}">
        <p14:creationId xmlns:p14="http://schemas.microsoft.com/office/powerpoint/2010/main" val="395336335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605"/>
            <a:ext cx="9144000" cy="490066"/>
          </a:xfrm>
        </p:spPr>
        <p:txBody>
          <a:bodyPr>
            <a:noAutofit/>
          </a:bodyPr>
          <a:lstStyle/>
          <a:p>
            <a:r>
              <a:rPr lang="en-US" sz="3200" b="1" dirty="0" err="1" smtClean="0">
                <a:solidFill>
                  <a:srgbClr val="FF0000"/>
                </a:solidFill>
              </a:rPr>
              <a:t>LHCb</a:t>
            </a:r>
            <a:r>
              <a:rPr lang="en-US" sz="3200" b="1" dirty="0" smtClean="0">
                <a:solidFill>
                  <a:srgbClr val="FF0000"/>
                </a:solidFill>
              </a:rPr>
              <a:t> &amp; ALICE in 2018</a:t>
            </a:r>
            <a:endParaRPr lang="en-US" sz="3200" b="1" dirty="0">
              <a:solidFill>
                <a:srgbClr val="FF0000"/>
              </a:solidFill>
            </a:endParaRPr>
          </a:p>
        </p:txBody>
      </p:sp>
      <p:grpSp>
        <p:nvGrpSpPr>
          <p:cNvPr id="8" name="Group 7"/>
          <p:cNvGrpSpPr/>
          <p:nvPr/>
        </p:nvGrpSpPr>
        <p:grpSpPr>
          <a:xfrm>
            <a:off x="1061382" y="1143000"/>
            <a:ext cx="3352800" cy="5322332"/>
            <a:chOff x="5410200" y="1219200"/>
            <a:chExt cx="3352800" cy="5322332"/>
          </a:xfrm>
        </p:grpSpPr>
        <p:pic>
          <p:nvPicPr>
            <p:cNvPr id="13" name="Picture 12" descr="lhcb.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0200" y="1219200"/>
              <a:ext cx="1987894" cy="4953000"/>
            </a:xfrm>
            <a:prstGeom prst="rect">
              <a:avLst/>
            </a:prstGeom>
          </p:spPr>
        </p:pic>
        <p:sp>
          <p:nvSpPr>
            <p:cNvPr id="3" name="TextBox 2"/>
            <p:cNvSpPr txBox="1"/>
            <p:nvPr/>
          </p:nvSpPr>
          <p:spPr>
            <a:xfrm>
              <a:off x="6477000" y="3077379"/>
              <a:ext cx="1524000" cy="338554"/>
            </a:xfrm>
            <a:prstGeom prst="rect">
              <a:avLst/>
            </a:prstGeom>
            <a:solidFill>
              <a:schemeClr val="bg1"/>
            </a:solidFill>
          </p:spPr>
          <p:txBody>
            <a:bodyPr wrap="square" rtlCol="0">
              <a:spAutoFit/>
            </a:bodyPr>
            <a:lstStyle/>
            <a:p>
              <a:pPr defTabSz="914400" eaLnBrk="0" fontAlgn="base" hangingPunct="0">
                <a:spcBef>
                  <a:spcPct val="0"/>
                </a:spcBef>
                <a:spcAft>
                  <a:spcPct val="0"/>
                </a:spcAft>
              </a:pPr>
              <a:r>
                <a:rPr lang="en-US" sz="1600" dirty="0" smtClean="0">
                  <a:solidFill>
                    <a:srgbClr val="000000"/>
                  </a:solidFill>
                  <a:latin typeface="Arial" charset="0"/>
                  <a:ea typeface="ＭＳ Ｐゴシック" charset="0"/>
                  <a:cs typeface="Geneva" charset="0"/>
                </a:rPr>
                <a:t>40 MHz</a:t>
              </a:r>
              <a:endParaRPr lang="en-US" sz="1600" dirty="0">
                <a:solidFill>
                  <a:srgbClr val="000000"/>
                </a:solidFill>
                <a:latin typeface="Arial" charset="0"/>
                <a:ea typeface="ＭＳ Ｐゴシック" charset="0"/>
                <a:cs typeface="Geneva" charset="0"/>
              </a:endParaRPr>
            </a:p>
          </p:txBody>
        </p:sp>
        <p:sp>
          <p:nvSpPr>
            <p:cNvPr id="14" name="TextBox 13"/>
            <p:cNvSpPr txBox="1"/>
            <p:nvPr/>
          </p:nvSpPr>
          <p:spPr>
            <a:xfrm>
              <a:off x="6553200" y="2057400"/>
              <a:ext cx="1524000" cy="338554"/>
            </a:xfrm>
            <a:prstGeom prst="rect">
              <a:avLst/>
            </a:prstGeom>
            <a:solidFill>
              <a:schemeClr val="bg1"/>
            </a:solidFill>
          </p:spPr>
          <p:txBody>
            <a:bodyPr wrap="square" rtlCol="0">
              <a:spAutoFit/>
            </a:bodyPr>
            <a:lstStyle/>
            <a:p>
              <a:pPr defTabSz="914400" eaLnBrk="0" fontAlgn="base" hangingPunct="0">
                <a:spcBef>
                  <a:spcPct val="0"/>
                </a:spcBef>
                <a:spcAft>
                  <a:spcPct val="0"/>
                </a:spcAft>
              </a:pPr>
              <a:r>
                <a:rPr lang="en-US" sz="1600" dirty="0" smtClean="0">
                  <a:solidFill>
                    <a:srgbClr val="000000"/>
                  </a:solidFill>
                  <a:latin typeface="Arial" charset="0"/>
                  <a:ea typeface="ＭＳ Ｐゴシック" charset="0"/>
                  <a:cs typeface="Geneva" charset="0"/>
                </a:rPr>
                <a:t>40 MHz</a:t>
              </a:r>
              <a:endParaRPr lang="en-US" sz="1600" dirty="0">
                <a:solidFill>
                  <a:srgbClr val="000000"/>
                </a:solidFill>
                <a:latin typeface="Arial" charset="0"/>
                <a:ea typeface="ＭＳ Ｐゴシック" charset="0"/>
                <a:cs typeface="Geneva" charset="0"/>
              </a:endParaRPr>
            </a:p>
          </p:txBody>
        </p:sp>
        <p:sp>
          <p:nvSpPr>
            <p:cNvPr id="17" name="TextBox 16"/>
            <p:cNvSpPr txBox="1"/>
            <p:nvPr/>
          </p:nvSpPr>
          <p:spPr>
            <a:xfrm>
              <a:off x="6477000" y="4114800"/>
              <a:ext cx="1524000" cy="338554"/>
            </a:xfrm>
            <a:prstGeom prst="rect">
              <a:avLst/>
            </a:prstGeom>
            <a:solidFill>
              <a:schemeClr val="bg1"/>
            </a:solidFill>
          </p:spPr>
          <p:txBody>
            <a:bodyPr wrap="square" rtlCol="0">
              <a:spAutoFit/>
            </a:bodyPr>
            <a:lstStyle/>
            <a:p>
              <a:pPr defTabSz="914400" eaLnBrk="0" fontAlgn="base" hangingPunct="0">
                <a:spcBef>
                  <a:spcPct val="0"/>
                </a:spcBef>
                <a:spcAft>
                  <a:spcPct val="0"/>
                </a:spcAft>
              </a:pPr>
              <a:r>
                <a:rPr lang="en-US" sz="1600" dirty="0" smtClean="0">
                  <a:solidFill>
                    <a:srgbClr val="000000"/>
                  </a:solidFill>
                  <a:latin typeface="Arial" charset="0"/>
                  <a:ea typeface="ＭＳ Ｐゴシック" charset="0"/>
                  <a:cs typeface="Geneva" charset="0"/>
                </a:rPr>
                <a:t>5-40 MHz</a:t>
              </a:r>
              <a:endParaRPr lang="en-US" sz="1600" dirty="0">
                <a:solidFill>
                  <a:srgbClr val="000000"/>
                </a:solidFill>
                <a:latin typeface="Arial" charset="0"/>
                <a:ea typeface="ＭＳ Ｐゴシック" charset="0"/>
                <a:cs typeface="Geneva" charset="0"/>
              </a:endParaRPr>
            </a:p>
          </p:txBody>
        </p:sp>
        <p:sp>
          <p:nvSpPr>
            <p:cNvPr id="18" name="TextBox 17"/>
            <p:cNvSpPr txBox="1"/>
            <p:nvPr/>
          </p:nvSpPr>
          <p:spPr>
            <a:xfrm>
              <a:off x="6553200" y="5105400"/>
              <a:ext cx="2209800" cy="338554"/>
            </a:xfrm>
            <a:prstGeom prst="rect">
              <a:avLst/>
            </a:prstGeom>
            <a:solidFill>
              <a:schemeClr val="bg1"/>
            </a:solidFill>
          </p:spPr>
          <p:txBody>
            <a:bodyPr wrap="square" rtlCol="0">
              <a:spAutoFit/>
            </a:bodyPr>
            <a:lstStyle/>
            <a:p>
              <a:pPr defTabSz="914400" eaLnBrk="0" fontAlgn="base" hangingPunct="0">
                <a:spcBef>
                  <a:spcPct val="0"/>
                </a:spcBef>
                <a:spcAft>
                  <a:spcPct val="0"/>
                </a:spcAft>
              </a:pPr>
              <a:r>
                <a:rPr lang="en-US" sz="1600" dirty="0" smtClean="0">
                  <a:solidFill>
                    <a:srgbClr val="000000"/>
                  </a:solidFill>
                  <a:latin typeface="Arial" charset="0"/>
                  <a:ea typeface="ＭＳ Ｐゴシック" charset="0"/>
                  <a:cs typeface="Geneva" charset="0"/>
                </a:rPr>
                <a:t>20 kHz (0.1 MB/event)</a:t>
              </a:r>
              <a:endParaRPr lang="en-US" sz="1600" dirty="0">
                <a:solidFill>
                  <a:srgbClr val="000000"/>
                </a:solidFill>
                <a:latin typeface="Arial" charset="0"/>
                <a:ea typeface="ＭＳ Ｐゴシック" charset="0"/>
                <a:cs typeface="Geneva" charset="0"/>
              </a:endParaRPr>
            </a:p>
          </p:txBody>
        </p:sp>
        <p:sp>
          <p:nvSpPr>
            <p:cNvPr id="19" name="Rectangle 18"/>
            <p:cNvSpPr/>
            <p:nvPr/>
          </p:nvSpPr>
          <p:spPr>
            <a:xfrm>
              <a:off x="5943600" y="6172200"/>
              <a:ext cx="890238" cy="369332"/>
            </a:xfrm>
            <a:prstGeom prst="rect">
              <a:avLst/>
            </a:prstGeom>
          </p:spPr>
          <p:txBody>
            <a:bodyPr wrap="none">
              <a:spAutoFit/>
            </a:bodyPr>
            <a:lstStyle/>
            <a:p>
              <a:pPr defTabSz="914400" eaLnBrk="0" fontAlgn="base" hangingPunct="0">
                <a:spcBef>
                  <a:spcPct val="0"/>
                </a:spcBef>
                <a:spcAft>
                  <a:spcPct val="0"/>
                </a:spcAft>
              </a:pPr>
              <a:r>
                <a:rPr lang="en-US" dirty="0">
                  <a:solidFill>
                    <a:srgbClr val="000000"/>
                  </a:solidFill>
                  <a:latin typeface="Arial" charset="0"/>
                  <a:ea typeface="ＭＳ Ｐゴシック" charset="0"/>
                  <a:cs typeface="Geneva" charset="0"/>
                </a:rPr>
                <a:t>2</a:t>
              </a:r>
              <a:r>
                <a:rPr lang="en-US" dirty="0" smtClean="0">
                  <a:solidFill>
                    <a:srgbClr val="000000"/>
                  </a:solidFill>
                  <a:latin typeface="Arial" charset="0"/>
                  <a:ea typeface="ＭＳ Ｐゴシック" charset="0"/>
                  <a:cs typeface="Geneva" charset="0"/>
                </a:rPr>
                <a:t> GB/</a:t>
              </a:r>
              <a:r>
                <a:rPr lang="en-US" dirty="0">
                  <a:solidFill>
                    <a:srgbClr val="000000"/>
                  </a:solidFill>
                  <a:latin typeface="Arial" charset="0"/>
                  <a:ea typeface="ＭＳ Ｐゴシック" charset="0"/>
                  <a:cs typeface="Geneva" charset="0"/>
                </a:rPr>
                <a:t>s</a:t>
              </a:r>
            </a:p>
          </p:txBody>
        </p:sp>
      </p:grpSp>
      <p:grpSp>
        <p:nvGrpSpPr>
          <p:cNvPr id="21" name="Group 20"/>
          <p:cNvGrpSpPr/>
          <p:nvPr/>
        </p:nvGrpSpPr>
        <p:grpSpPr>
          <a:xfrm>
            <a:off x="5105400" y="1143000"/>
            <a:ext cx="2198487" cy="5246132"/>
            <a:chOff x="1905000" y="1295400"/>
            <a:chExt cx="2198487" cy="5246132"/>
          </a:xfrm>
        </p:grpSpPr>
        <p:sp>
          <p:nvSpPr>
            <p:cNvPr id="6" name="Rectangle 5"/>
            <p:cNvSpPr/>
            <p:nvPr/>
          </p:nvSpPr>
          <p:spPr bwMode="auto">
            <a:xfrm>
              <a:off x="2133600" y="5498068"/>
              <a:ext cx="1371600" cy="6096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400" eaLnBrk="0" fontAlgn="base" hangingPunct="0">
                <a:spcBef>
                  <a:spcPct val="0"/>
                </a:spcBef>
                <a:spcAft>
                  <a:spcPct val="0"/>
                </a:spcAft>
              </a:pPr>
              <a:r>
                <a:rPr lang="en-US" sz="2000" dirty="0" smtClean="0">
                  <a:solidFill>
                    <a:srgbClr val="000000"/>
                  </a:solidFill>
                  <a:latin typeface="Arial" charset="0"/>
                  <a:ea typeface="ＭＳ Ｐゴシック" charset="0"/>
                  <a:cs typeface="Geneva" charset="0"/>
                </a:rPr>
                <a:t>Storage</a:t>
              </a:r>
              <a:endParaRPr lang="en-US" sz="2400" dirty="0">
                <a:solidFill>
                  <a:srgbClr val="000000"/>
                </a:solidFill>
                <a:latin typeface="Arial" charset="0"/>
                <a:ea typeface="ＭＳ Ｐゴシック" charset="0"/>
                <a:cs typeface="Geneva" charset="0"/>
              </a:endParaRPr>
            </a:p>
          </p:txBody>
        </p:sp>
        <p:sp>
          <p:nvSpPr>
            <p:cNvPr id="9" name="Rectangle 8"/>
            <p:cNvSpPr/>
            <p:nvPr/>
          </p:nvSpPr>
          <p:spPr bwMode="auto">
            <a:xfrm>
              <a:off x="1905000" y="3821668"/>
              <a:ext cx="1905000" cy="990600"/>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400" eaLnBrk="0" fontAlgn="base" hangingPunct="0">
                <a:spcBef>
                  <a:spcPct val="0"/>
                </a:spcBef>
                <a:spcAft>
                  <a:spcPct val="0"/>
                </a:spcAft>
              </a:pPr>
              <a:r>
                <a:rPr lang="en-US" sz="2000" dirty="0" smtClean="0">
                  <a:solidFill>
                    <a:srgbClr val="000000"/>
                  </a:solidFill>
                  <a:latin typeface="Arial" charset="0"/>
                  <a:ea typeface="ＭＳ Ｐゴシック" charset="0"/>
                  <a:cs typeface="Geneva" charset="0"/>
                </a:rPr>
                <a:t>Reconstruction</a:t>
              </a:r>
            </a:p>
            <a:p>
              <a:pPr algn="ctr" defTabSz="914400" eaLnBrk="0" fontAlgn="base" hangingPunct="0">
                <a:spcBef>
                  <a:spcPct val="0"/>
                </a:spcBef>
                <a:spcAft>
                  <a:spcPct val="0"/>
                </a:spcAft>
              </a:pPr>
              <a:r>
                <a:rPr lang="en-US" sz="2000" dirty="0" smtClean="0">
                  <a:solidFill>
                    <a:srgbClr val="000000"/>
                  </a:solidFill>
                  <a:latin typeface="Arial" charset="0"/>
                  <a:ea typeface="ＭＳ Ｐゴシック" charset="0"/>
                  <a:cs typeface="Geneva" charset="0"/>
                </a:rPr>
                <a:t>+</a:t>
              </a:r>
            </a:p>
            <a:p>
              <a:pPr algn="ctr" defTabSz="914400" eaLnBrk="0" fontAlgn="base" hangingPunct="0">
                <a:spcBef>
                  <a:spcPct val="0"/>
                </a:spcBef>
                <a:spcAft>
                  <a:spcPct val="0"/>
                </a:spcAft>
              </a:pPr>
              <a:r>
                <a:rPr lang="en-US" sz="2000" dirty="0" smtClean="0">
                  <a:solidFill>
                    <a:srgbClr val="000000"/>
                  </a:solidFill>
                  <a:latin typeface="Arial" charset="0"/>
                  <a:ea typeface="ＭＳ Ｐゴシック" charset="0"/>
                  <a:cs typeface="Geneva" charset="0"/>
                </a:rPr>
                <a:t>Compression</a:t>
              </a:r>
              <a:endParaRPr lang="en-US" sz="2400" dirty="0">
                <a:solidFill>
                  <a:srgbClr val="000000"/>
                </a:solidFill>
                <a:latin typeface="Arial" charset="0"/>
                <a:ea typeface="ＭＳ Ｐゴシック" charset="0"/>
                <a:cs typeface="Geneva" charset="0"/>
              </a:endParaRPr>
            </a:p>
          </p:txBody>
        </p:sp>
        <p:sp>
          <p:nvSpPr>
            <p:cNvPr id="7" name="Down Arrow 6"/>
            <p:cNvSpPr/>
            <p:nvPr/>
          </p:nvSpPr>
          <p:spPr bwMode="auto">
            <a:xfrm>
              <a:off x="2667000" y="31242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10" name="Down Arrow 9"/>
            <p:cNvSpPr/>
            <p:nvPr/>
          </p:nvSpPr>
          <p:spPr bwMode="auto">
            <a:xfrm>
              <a:off x="2667000" y="4964668"/>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11" name="Rectangle 10"/>
            <p:cNvSpPr/>
            <p:nvPr/>
          </p:nvSpPr>
          <p:spPr>
            <a:xfrm>
              <a:off x="3200400" y="3124200"/>
              <a:ext cx="903087" cy="369332"/>
            </a:xfrm>
            <a:prstGeom prst="rect">
              <a:avLst/>
            </a:prstGeom>
          </p:spPr>
          <p:txBody>
            <a:bodyPr wrap="none">
              <a:spAutoFit/>
            </a:bodyPr>
            <a:lstStyle/>
            <a:p>
              <a:pPr defTabSz="914400"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50 kHz</a:t>
              </a:r>
              <a:endParaRPr lang="en-US" dirty="0">
                <a:solidFill>
                  <a:srgbClr val="000000"/>
                </a:solidFill>
                <a:latin typeface="Arial" charset="0"/>
                <a:ea typeface="ＭＳ Ｐゴシック" charset="0"/>
                <a:cs typeface="Geneva" charset="0"/>
              </a:endParaRPr>
            </a:p>
          </p:txBody>
        </p:sp>
        <p:sp>
          <p:nvSpPr>
            <p:cNvPr id="12" name="Rectangle 11"/>
            <p:cNvSpPr/>
            <p:nvPr/>
          </p:nvSpPr>
          <p:spPr>
            <a:xfrm>
              <a:off x="2514600" y="6172200"/>
              <a:ext cx="1018616" cy="369332"/>
            </a:xfrm>
            <a:prstGeom prst="rect">
              <a:avLst/>
            </a:prstGeom>
          </p:spPr>
          <p:txBody>
            <a:bodyPr wrap="none">
              <a:spAutoFit/>
            </a:bodyPr>
            <a:lstStyle/>
            <a:p>
              <a:pPr defTabSz="914400"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75 GB/</a:t>
              </a:r>
              <a:r>
                <a:rPr lang="en-US" dirty="0">
                  <a:solidFill>
                    <a:srgbClr val="000000"/>
                  </a:solidFill>
                  <a:latin typeface="Arial" charset="0"/>
                  <a:ea typeface="ＭＳ Ｐゴシック" charset="0"/>
                  <a:cs typeface="Geneva" charset="0"/>
                </a:rPr>
                <a:t>s</a:t>
              </a:r>
            </a:p>
          </p:txBody>
        </p:sp>
        <p:pic>
          <p:nvPicPr>
            <p:cNvPr id="20" name="Picture 19" descr="ALICE-disp-transparen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1295400"/>
              <a:ext cx="2146480" cy="1524000"/>
            </a:xfrm>
            <a:prstGeom prst="rect">
              <a:avLst/>
            </a:prstGeom>
          </p:spPr>
        </p:pic>
      </p:grpSp>
      <p:sp>
        <p:nvSpPr>
          <p:cNvPr id="22" name="TextBox 21"/>
          <p:cNvSpPr txBox="1"/>
          <p:nvPr/>
        </p:nvSpPr>
        <p:spPr>
          <a:xfrm>
            <a:off x="6705600" y="5029200"/>
            <a:ext cx="2209800" cy="338554"/>
          </a:xfrm>
          <a:prstGeom prst="rect">
            <a:avLst/>
          </a:prstGeom>
          <a:solidFill>
            <a:schemeClr val="bg1"/>
          </a:solidFill>
        </p:spPr>
        <p:txBody>
          <a:bodyPr wrap="square" rtlCol="0">
            <a:spAutoFit/>
          </a:bodyPr>
          <a:lstStyle/>
          <a:p>
            <a:pPr defTabSz="914400" eaLnBrk="0" fontAlgn="base" hangingPunct="0">
              <a:spcBef>
                <a:spcPct val="0"/>
              </a:spcBef>
              <a:spcAft>
                <a:spcPct val="0"/>
              </a:spcAft>
            </a:pPr>
            <a:r>
              <a:rPr lang="en-US" sz="1600" dirty="0" smtClean="0">
                <a:solidFill>
                  <a:srgbClr val="000000"/>
                </a:solidFill>
                <a:latin typeface="Arial" charset="0"/>
                <a:ea typeface="ＭＳ Ｐゴシック" charset="0"/>
                <a:cs typeface="Geneva" charset="0"/>
              </a:rPr>
              <a:t>50 kHz (1.5 MB/event)</a:t>
            </a:r>
            <a:endParaRPr lang="en-US" sz="1600" dirty="0">
              <a:solidFill>
                <a:srgbClr val="000000"/>
              </a:solidFill>
              <a:latin typeface="Arial" charset="0"/>
              <a:ea typeface="ＭＳ Ｐゴシック" charset="0"/>
              <a:cs typeface="Geneva" charset="0"/>
            </a:endParaRPr>
          </a:p>
        </p:txBody>
      </p:sp>
      <p:sp>
        <p:nvSpPr>
          <p:cNvPr id="4" name="TextBox 3"/>
          <p:cNvSpPr txBox="1"/>
          <p:nvPr/>
        </p:nvSpPr>
        <p:spPr>
          <a:xfrm>
            <a:off x="3429000" y="6096000"/>
            <a:ext cx="2061031" cy="307777"/>
          </a:xfrm>
          <a:prstGeom prst="rect">
            <a:avLst/>
          </a:prstGeom>
          <a:noFill/>
        </p:spPr>
        <p:txBody>
          <a:bodyPr wrap="none" rtlCol="0">
            <a:spAutoFit/>
          </a:bodyPr>
          <a:lstStyle/>
          <a:p>
            <a:pPr defTabSz="914400" eaLnBrk="0" fontAlgn="base" hangingPunct="0">
              <a:spcBef>
                <a:spcPct val="0"/>
              </a:spcBef>
              <a:spcAft>
                <a:spcPct val="0"/>
              </a:spcAft>
            </a:pPr>
            <a:r>
              <a:rPr lang="en-US" sz="1400" dirty="0" smtClean="0">
                <a:solidFill>
                  <a:srgbClr val="000000"/>
                </a:solidFill>
                <a:latin typeface="Wingdings"/>
                <a:ea typeface="Wingdings"/>
                <a:cs typeface="Wingdings"/>
                <a:sym typeface="Wingdings"/>
              </a:rPr>
              <a:t> </a:t>
            </a:r>
            <a:r>
              <a:rPr lang="en-US" sz="1400" dirty="0" smtClean="0">
                <a:solidFill>
                  <a:srgbClr val="000000"/>
                </a:solidFill>
                <a:latin typeface="Arial" charset="0"/>
                <a:ea typeface="ＭＳ Ｐゴシック" charset="0"/>
                <a:cs typeface="Geneva" charset="0"/>
              </a:rPr>
              <a:t>PEAK OUTPUT </a:t>
            </a:r>
            <a:r>
              <a:rPr lang="en-US" sz="1400" dirty="0" smtClean="0">
                <a:solidFill>
                  <a:srgbClr val="000000"/>
                </a:solidFill>
                <a:latin typeface="Wingdings"/>
                <a:ea typeface="Wingdings"/>
                <a:cs typeface="Wingdings"/>
                <a:sym typeface="Wingdings"/>
              </a:rPr>
              <a:t></a:t>
            </a:r>
            <a:r>
              <a:rPr lang="en-US" sz="1400" dirty="0" smtClean="0">
                <a:solidFill>
                  <a:srgbClr val="000000"/>
                </a:solidFill>
                <a:latin typeface="Arial" charset="0"/>
                <a:ea typeface="ＭＳ Ｐゴシック" charset="0"/>
                <a:cs typeface="Geneva" charset="0"/>
              </a:rPr>
              <a:t> </a:t>
            </a:r>
            <a:endParaRPr lang="en-US" sz="1400" dirty="0">
              <a:solidFill>
                <a:srgbClr val="000000"/>
              </a:solidFill>
              <a:latin typeface="Arial" charset="0"/>
              <a:ea typeface="ＭＳ Ｐゴシック" charset="0"/>
              <a:cs typeface="Geneva" charset="0"/>
            </a:endParaRPr>
          </a:p>
        </p:txBody>
      </p:sp>
      <p:sp>
        <p:nvSpPr>
          <p:cNvPr id="5" name="TextBox 4"/>
          <p:cNvSpPr txBox="1"/>
          <p:nvPr/>
        </p:nvSpPr>
        <p:spPr>
          <a:xfrm>
            <a:off x="3199711" y="2233136"/>
            <a:ext cx="1663001" cy="738664"/>
          </a:xfrm>
          <a:prstGeom prst="rect">
            <a:avLst/>
          </a:prstGeom>
          <a:noFill/>
        </p:spPr>
        <p:txBody>
          <a:bodyPr wrap="square" rtlCol="0">
            <a:spAutoFit/>
          </a:bodyPr>
          <a:lstStyle/>
          <a:p>
            <a:r>
              <a:rPr lang="de-DE" sz="1400" b="1" dirty="0" smtClean="0">
                <a:solidFill>
                  <a:srgbClr val="FF0000"/>
                </a:solidFill>
                <a:latin typeface="Arial"/>
                <a:ea typeface="ＭＳ Ｐゴシック"/>
              </a:rPr>
              <a:t>4 </a:t>
            </a:r>
            <a:r>
              <a:rPr lang="de-DE" sz="1400" b="1" dirty="0" err="1" smtClean="0">
                <a:solidFill>
                  <a:srgbClr val="FF0000"/>
                </a:solidFill>
                <a:latin typeface="Arial"/>
                <a:ea typeface="ＭＳ Ｐゴシック"/>
              </a:rPr>
              <a:t>TByte</a:t>
            </a:r>
            <a:r>
              <a:rPr lang="de-DE" sz="1400" b="1" dirty="0" smtClean="0">
                <a:solidFill>
                  <a:srgbClr val="FF0000"/>
                </a:solidFill>
                <a:latin typeface="Arial"/>
                <a:ea typeface="ＭＳ Ｐゴシック"/>
              </a:rPr>
              <a:t>/s </a:t>
            </a:r>
            <a:r>
              <a:rPr lang="de-DE" sz="1400" b="1" dirty="0" err="1" smtClean="0">
                <a:solidFill>
                  <a:srgbClr val="FF0000"/>
                </a:solidFill>
                <a:latin typeface="Arial"/>
                <a:ea typeface="ＭＳ Ｐゴシック"/>
              </a:rPr>
              <a:t>into</a:t>
            </a:r>
            <a:r>
              <a:rPr lang="de-DE" sz="1400" b="1" dirty="0" smtClean="0">
                <a:solidFill>
                  <a:srgbClr val="FF0000"/>
                </a:solidFill>
                <a:latin typeface="Arial"/>
                <a:ea typeface="ＭＳ Ｐゴシック"/>
              </a:rPr>
              <a:t> PC </a:t>
            </a:r>
            <a:r>
              <a:rPr lang="de-DE" sz="1400" b="1" dirty="0" err="1" smtClean="0">
                <a:solidFill>
                  <a:srgbClr val="FF0000"/>
                </a:solidFill>
                <a:latin typeface="Arial"/>
                <a:ea typeface="ＭＳ Ｐゴシック"/>
              </a:rPr>
              <a:t>farm</a:t>
            </a:r>
            <a:r>
              <a:rPr lang="de-DE" sz="1400" b="1" dirty="0" smtClean="0">
                <a:solidFill>
                  <a:srgbClr val="FF0000"/>
                </a:solidFill>
                <a:latin typeface="Arial"/>
                <a:ea typeface="ＭＳ Ｐゴシック"/>
              </a:rPr>
              <a:t> </a:t>
            </a:r>
            <a:r>
              <a:rPr lang="de-DE" sz="1400" b="1" dirty="0" err="1" smtClean="0">
                <a:solidFill>
                  <a:srgbClr val="FF0000"/>
                </a:solidFill>
                <a:latin typeface="Arial"/>
                <a:ea typeface="ＭＳ Ｐゴシック"/>
              </a:rPr>
              <a:t>for</a:t>
            </a:r>
            <a:r>
              <a:rPr lang="de-DE" sz="1400" b="1" dirty="0" smtClean="0">
                <a:solidFill>
                  <a:srgbClr val="FF0000"/>
                </a:solidFill>
                <a:latin typeface="Arial"/>
                <a:ea typeface="ＭＳ Ｐゴシック"/>
              </a:rPr>
              <a:t> HLT </a:t>
            </a:r>
            <a:r>
              <a:rPr lang="de-DE" sz="1400" b="1" dirty="0" err="1" smtClean="0">
                <a:solidFill>
                  <a:srgbClr val="FF0000"/>
                </a:solidFill>
                <a:latin typeface="Arial"/>
                <a:ea typeface="ＭＳ Ｐゴシック"/>
              </a:rPr>
              <a:t>selection</a:t>
            </a:r>
            <a:r>
              <a:rPr lang="de-DE" sz="1400" b="1" dirty="0" smtClean="0">
                <a:solidFill>
                  <a:srgbClr val="FF0000"/>
                </a:solidFill>
                <a:latin typeface="Arial"/>
                <a:ea typeface="ＭＳ Ｐゴシック"/>
              </a:rPr>
              <a:t>.</a:t>
            </a:r>
            <a:endParaRPr lang="de-DE" sz="1400" b="1" dirty="0">
              <a:solidFill>
                <a:srgbClr val="FF0000"/>
              </a:solidFill>
              <a:latin typeface="Arial"/>
              <a:ea typeface="ＭＳ Ｐゴシック"/>
            </a:endParaRPr>
          </a:p>
        </p:txBody>
      </p:sp>
      <p:sp>
        <p:nvSpPr>
          <p:cNvPr id="23" name="TextBox 22"/>
          <p:cNvSpPr txBox="1"/>
          <p:nvPr/>
        </p:nvSpPr>
        <p:spPr>
          <a:xfrm>
            <a:off x="7322455" y="2189946"/>
            <a:ext cx="1611513" cy="954107"/>
          </a:xfrm>
          <a:prstGeom prst="rect">
            <a:avLst/>
          </a:prstGeom>
          <a:noFill/>
        </p:spPr>
        <p:txBody>
          <a:bodyPr wrap="square" rtlCol="0">
            <a:spAutoFit/>
          </a:bodyPr>
          <a:lstStyle/>
          <a:p>
            <a:r>
              <a:rPr lang="de-DE" sz="1400" b="1" dirty="0" smtClean="0">
                <a:solidFill>
                  <a:srgbClr val="FF0000"/>
                </a:solidFill>
                <a:latin typeface="Arial"/>
                <a:ea typeface="ＭＳ Ｐゴシック"/>
              </a:rPr>
              <a:t>1 </a:t>
            </a:r>
            <a:r>
              <a:rPr lang="de-DE" sz="1400" b="1" dirty="0" err="1" smtClean="0">
                <a:solidFill>
                  <a:srgbClr val="FF0000"/>
                </a:solidFill>
                <a:latin typeface="Arial"/>
                <a:ea typeface="ＭＳ Ｐゴシック"/>
              </a:rPr>
              <a:t>TByte</a:t>
            </a:r>
            <a:r>
              <a:rPr lang="de-DE" sz="1400" b="1" dirty="0" smtClean="0">
                <a:solidFill>
                  <a:srgbClr val="FF0000"/>
                </a:solidFill>
                <a:latin typeface="Arial"/>
                <a:ea typeface="ＭＳ Ｐゴシック"/>
              </a:rPr>
              <a:t>/s </a:t>
            </a:r>
            <a:r>
              <a:rPr lang="de-DE" sz="1400" b="1" dirty="0" err="1" smtClean="0">
                <a:solidFill>
                  <a:srgbClr val="FF0000"/>
                </a:solidFill>
                <a:latin typeface="Arial"/>
                <a:ea typeface="ＭＳ Ｐゴシック"/>
              </a:rPr>
              <a:t>into</a:t>
            </a:r>
            <a:r>
              <a:rPr lang="de-DE" sz="1400" b="1" dirty="0" smtClean="0">
                <a:solidFill>
                  <a:srgbClr val="FF0000"/>
                </a:solidFill>
                <a:latin typeface="Arial"/>
                <a:ea typeface="ＭＳ Ｐゴシック"/>
              </a:rPr>
              <a:t> PC </a:t>
            </a:r>
            <a:r>
              <a:rPr lang="de-DE" sz="1400" b="1" dirty="0" err="1" smtClean="0">
                <a:solidFill>
                  <a:srgbClr val="FF0000"/>
                </a:solidFill>
                <a:latin typeface="Arial"/>
                <a:ea typeface="ＭＳ Ｐゴシック"/>
              </a:rPr>
              <a:t>farm</a:t>
            </a:r>
            <a:r>
              <a:rPr lang="de-DE" sz="1400" b="1" dirty="0" smtClean="0">
                <a:solidFill>
                  <a:srgbClr val="FF0000"/>
                </a:solidFill>
                <a:latin typeface="Arial"/>
                <a:ea typeface="ＭＳ Ｐゴシック"/>
              </a:rPr>
              <a:t> </a:t>
            </a:r>
            <a:r>
              <a:rPr lang="de-DE" sz="1400" b="1" dirty="0" err="1" smtClean="0">
                <a:solidFill>
                  <a:srgbClr val="FF0000"/>
                </a:solidFill>
                <a:latin typeface="Arial"/>
                <a:ea typeface="ＭＳ Ｐゴシック"/>
              </a:rPr>
              <a:t>for</a:t>
            </a:r>
            <a:r>
              <a:rPr lang="de-DE" sz="1400" b="1" dirty="0" smtClean="0">
                <a:solidFill>
                  <a:srgbClr val="FF0000"/>
                </a:solidFill>
                <a:latin typeface="Arial"/>
                <a:ea typeface="ＭＳ Ｐゴシック"/>
              </a:rPr>
              <a:t> </a:t>
            </a:r>
            <a:r>
              <a:rPr lang="de-DE" sz="1400" b="1" dirty="0" err="1" smtClean="0">
                <a:solidFill>
                  <a:srgbClr val="FF0000"/>
                </a:solidFill>
                <a:latin typeface="Arial"/>
                <a:ea typeface="ＭＳ Ｐゴシック"/>
              </a:rPr>
              <a:t>data</a:t>
            </a:r>
            <a:r>
              <a:rPr lang="de-DE" sz="1400" b="1" dirty="0" smtClean="0">
                <a:solidFill>
                  <a:srgbClr val="FF0000"/>
                </a:solidFill>
                <a:latin typeface="Arial"/>
                <a:ea typeface="ＭＳ Ｐゴシック"/>
              </a:rPr>
              <a:t> </a:t>
            </a:r>
            <a:r>
              <a:rPr lang="de-DE" sz="1400" b="1" dirty="0" err="1" smtClean="0">
                <a:solidFill>
                  <a:srgbClr val="FF0000"/>
                </a:solidFill>
                <a:latin typeface="Arial"/>
                <a:ea typeface="ＭＳ Ｐゴシック"/>
              </a:rPr>
              <a:t>compression</a:t>
            </a:r>
            <a:r>
              <a:rPr lang="de-DE" sz="1400" b="1" dirty="0" smtClean="0">
                <a:solidFill>
                  <a:srgbClr val="FF0000"/>
                </a:solidFill>
                <a:latin typeface="Arial"/>
                <a:ea typeface="ＭＳ Ｐゴシック"/>
              </a:rPr>
              <a:t>. All </a:t>
            </a:r>
            <a:r>
              <a:rPr lang="de-DE" sz="1400" b="1" dirty="0" err="1" smtClean="0">
                <a:solidFill>
                  <a:srgbClr val="FF0000"/>
                </a:solidFill>
                <a:latin typeface="Arial"/>
                <a:ea typeface="ＭＳ Ｐゴシック"/>
              </a:rPr>
              <a:t>events</a:t>
            </a:r>
            <a:r>
              <a:rPr lang="de-DE" sz="1400" b="1" dirty="0" smtClean="0">
                <a:solidFill>
                  <a:srgbClr val="FF0000"/>
                </a:solidFill>
                <a:latin typeface="Arial"/>
                <a:ea typeface="ＭＳ Ｐゴシック"/>
              </a:rPr>
              <a:t> </a:t>
            </a:r>
            <a:r>
              <a:rPr lang="de-DE" sz="1400" b="1" dirty="0" err="1" smtClean="0">
                <a:solidFill>
                  <a:srgbClr val="FF0000"/>
                </a:solidFill>
                <a:latin typeface="Arial"/>
                <a:ea typeface="ＭＳ Ｐゴシック"/>
              </a:rPr>
              <a:t>to</a:t>
            </a:r>
            <a:r>
              <a:rPr lang="de-DE" sz="1400" b="1" dirty="0" smtClean="0">
                <a:solidFill>
                  <a:srgbClr val="FF0000"/>
                </a:solidFill>
                <a:latin typeface="Arial"/>
                <a:ea typeface="ＭＳ Ｐゴシック"/>
              </a:rPr>
              <a:t> </a:t>
            </a:r>
            <a:r>
              <a:rPr lang="de-DE" sz="1400" b="1" dirty="0" err="1" smtClean="0">
                <a:solidFill>
                  <a:srgbClr val="FF0000"/>
                </a:solidFill>
                <a:latin typeface="Arial"/>
                <a:ea typeface="ＭＳ Ｐゴシック"/>
              </a:rPr>
              <a:t>disc</a:t>
            </a:r>
            <a:r>
              <a:rPr lang="de-DE" sz="1400" b="1" dirty="0" smtClean="0">
                <a:solidFill>
                  <a:srgbClr val="FF0000"/>
                </a:solidFill>
                <a:latin typeface="Arial"/>
                <a:ea typeface="ＭＳ Ｐゴシック"/>
              </a:rPr>
              <a:t>.</a:t>
            </a:r>
            <a:endParaRPr lang="de-DE" sz="1400" b="1" dirty="0">
              <a:solidFill>
                <a:srgbClr val="FF0000"/>
              </a:solidFill>
              <a:latin typeface="Arial"/>
              <a:ea typeface="ＭＳ Ｐゴシック"/>
            </a:endParaRPr>
          </a:p>
        </p:txBody>
      </p:sp>
    </p:spTree>
    <p:extLst>
      <p:ext uri="{BB962C8B-B14F-4D97-AF65-F5344CB8AC3E}">
        <p14:creationId xmlns:p14="http://schemas.microsoft.com/office/powerpoint/2010/main" val="115444146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&amp; CMS @ Run 4</a:t>
            </a:r>
            <a:endParaRPr lang="en-US" dirty="0"/>
          </a:p>
        </p:txBody>
      </p:sp>
      <p:sp>
        <p:nvSpPr>
          <p:cNvPr id="9" name="Rectangle 8"/>
          <p:cNvSpPr/>
          <p:nvPr/>
        </p:nvSpPr>
        <p:spPr>
          <a:xfrm>
            <a:off x="1314128" y="6096000"/>
            <a:ext cx="1352241" cy="369332"/>
          </a:xfrm>
          <a:prstGeom prst="rect">
            <a:avLst/>
          </a:prstGeom>
        </p:spPr>
        <p:txBody>
          <a:bodyPr wrap="none">
            <a:spAutoFit/>
          </a:bodyPr>
          <a:lstStyle/>
          <a:p>
            <a:pPr defTabSz="914400"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10-20 GB/</a:t>
            </a:r>
            <a:r>
              <a:rPr lang="en-US" dirty="0">
                <a:solidFill>
                  <a:srgbClr val="000000"/>
                </a:solidFill>
                <a:latin typeface="Arial" charset="0"/>
                <a:ea typeface="ＭＳ Ｐゴシック" charset="0"/>
                <a:cs typeface="Geneva" charset="0"/>
              </a:rPr>
              <a:t>s</a:t>
            </a:r>
          </a:p>
        </p:txBody>
      </p:sp>
      <p:grpSp>
        <p:nvGrpSpPr>
          <p:cNvPr id="14" name="Group 13"/>
          <p:cNvGrpSpPr/>
          <p:nvPr/>
        </p:nvGrpSpPr>
        <p:grpSpPr>
          <a:xfrm>
            <a:off x="1009328" y="2590800"/>
            <a:ext cx="1524000" cy="3429000"/>
            <a:chOff x="3810000" y="2895600"/>
            <a:chExt cx="1524000" cy="3429000"/>
          </a:xfrm>
        </p:grpSpPr>
        <p:sp>
          <p:nvSpPr>
            <p:cNvPr id="5" name="Rectangle 4"/>
            <p:cNvSpPr/>
            <p:nvPr/>
          </p:nvSpPr>
          <p:spPr bwMode="auto">
            <a:xfrm>
              <a:off x="3886200" y="5715000"/>
              <a:ext cx="1371600" cy="6096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400" eaLnBrk="0" fontAlgn="base" hangingPunct="0">
                <a:spcBef>
                  <a:spcPct val="0"/>
                </a:spcBef>
                <a:spcAft>
                  <a:spcPct val="0"/>
                </a:spcAft>
              </a:pPr>
              <a:r>
                <a:rPr lang="en-US" sz="2000" dirty="0" smtClean="0">
                  <a:solidFill>
                    <a:srgbClr val="000000"/>
                  </a:solidFill>
                  <a:latin typeface="Arial" charset="0"/>
                  <a:ea typeface="ＭＳ Ｐゴシック" charset="0"/>
                  <a:cs typeface="Geneva" charset="0"/>
                </a:rPr>
                <a:t>Storage</a:t>
              </a:r>
              <a:endParaRPr lang="en-US" sz="2400" dirty="0">
                <a:solidFill>
                  <a:srgbClr val="000000"/>
                </a:solidFill>
                <a:latin typeface="Arial" charset="0"/>
                <a:ea typeface="ＭＳ Ｐゴシック" charset="0"/>
                <a:cs typeface="Geneva" charset="0"/>
              </a:endParaRPr>
            </a:p>
          </p:txBody>
        </p:sp>
        <p:sp>
          <p:nvSpPr>
            <p:cNvPr id="6" name="Rectangle 5"/>
            <p:cNvSpPr/>
            <p:nvPr/>
          </p:nvSpPr>
          <p:spPr bwMode="auto">
            <a:xfrm>
              <a:off x="3810000" y="3505200"/>
              <a:ext cx="1447800" cy="457200"/>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400" eaLnBrk="0" fontAlgn="base" hangingPunct="0">
                <a:spcBef>
                  <a:spcPct val="0"/>
                </a:spcBef>
                <a:spcAft>
                  <a:spcPct val="0"/>
                </a:spcAft>
              </a:pPr>
              <a:r>
                <a:rPr lang="en-US" sz="2000" dirty="0" smtClean="0">
                  <a:solidFill>
                    <a:srgbClr val="000000"/>
                  </a:solidFill>
                  <a:latin typeface="Arial" charset="0"/>
                  <a:ea typeface="ＭＳ Ｐゴシック" charset="0"/>
                  <a:cs typeface="Geneva" charset="0"/>
                </a:rPr>
                <a:t>Level 1</a:t>
              </a:r>
              <a:endParaRPr lang="en-US" sz="2400" dirty="0">
                <a:solidFill>
                  <a:srgbClr val="000000"/>
                </a:solidFill>
                <a:latin typeface="Arial" charset="0"/>
                <a:ea typeface="ＭＳ Ｐゴシック" charset="0"/>
                <a:cs typeface="Geneva" charset="0"/>
              </a:endParaRPr>
            </a:p>
          </p:txBody>
        </p:sp>
        <p:sp>
          <p:nvSpPr>
            <p:cNvPr id="7" name="Down Arrow 6"/>
            <p:cNvSpPr/>
            <p:nvPr/>
          </p:nvSpPr>
          <p:spPr bwMode="auto">
            <a:xfrm>
              <a:off x="4343400" y="28956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11" name="Down Arrow 10"/>
            <p:cNvSpPr/>
            <p:nvPr/>
          </p:nvSpPr>
          <p:spPr bwMode="auto">
            <a:xfrm>
              <a:off x="4343400" y="41148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12" name="Down Arrow 11"/>
            <p:cNvSpPr/>
            <p:nvPr/>
          </p:nvSpPr>
          <p:spPr bwMode="auto">
            <a:xfrm>
              <a:off x="4343400" y="52578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13" name="Rectangle 12"/>
            <p:cNvSpPr/>
            <p:nvPr/>
          </p:nvSpPr>
          <p:spPr bwMode="auto">
            <a:xfrm>
              <a:off x="3886200" y="4648200"/>
              <a:ext cx="1447800" cy="457200"/>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400" eaLnBrk="0" fontAlgn="base" hangingPunct="0">
                <a:spcBef>
                  <a:spcPct val="0"/>
                </a:spcBef>
                <a:spcAft>
                  <a:spcPct val="0"/>
                </a:spcAft>
              </a:pPr>
              <a:r>
                <a:rPr lang="en-US" sz="2000" dirty="0" smtClean="0">
                  <a:solidFill>
                    <a:srgbClr val="000000"/>
                  </a:solidFill>
                  <a:latin typeface="Arial" charset="0"/>
                  <a:ea typeface="ＭＳ Ｐゴシック" charset="0"/>
                  <a:cs typeface="Geneva" charset="0"/>
                </a:rPr>
                <a:t>HLT</a:t>
              </a:r>
              <a:endParaRPr lang="en-US" sz="2400" dirty="0">
                <a:solidFill>
                  <a:srgbClr val="000000"/>
                </a:solidFill>
                <a:latin typeface="Arial" charset="0"/>
                <a:ea typeface="ＭＳ Ｐゴシック" charset="0"/>
                <a:cs typeface="Geneva" charset="0"/>
              </a:endParaRPr>
            </a:p>
          </p:txBody>
        </p:sp>
      </p:grpSp>
      <p:pic>
        <p:nvPicPr>
          <p:cNvPr id="15" name="Picture 14" descr="ATLAS_Drawing.jp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528" y="990600"/>
            <a:ext cx="2743200" cy="1477744"/>
          </a:xfrm>
          <a:prstGeom prst="rect">
            <a:avLst/>
          </a:prstGeom>
        </p:spPr>
      </p:pic>
      <p:sp>
        <p:nvSpPr>
          <p:cNvPr id="16" name="Rectangle 15"/>
          <p:cNvSpPr/>
          <p:nvPr/>
        </p:nvSpPr>
        <p:spPr>
          <a:xfrm>
            <a:off x="2152328" y="4953000"/>
            <a:ext cx="2429647" cy="369332"/>
          </a:xfrm>
          <a:prstGeom prst="rect">
            <a:avLst/>
          </a:prstGeom>
        </p:spPr>
        <p:txBody>
          <a:bodyPr wrap="none">
            <a:spAutoFit/>
          </a:bodyPr>
          <a:lstStyle/>
          <a:p>
            <a:pPr defTabSz="914400"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5-10 kHz (2MB/event)</a:t>
            </a:r>
            <a:endParaRPr lang="en-US" dirty="0">
              <a:solidFill>
                <a:srgbClr val="000000"/>
              </a:solidFill>
              <a:latin typeface="Arial" charset="0"/>
              <a:ea typeface="ＭＳ Ｐゴシック" charset="0"/>
              <a:cs typeface="Geneva" charset="0"/>
            </a:endParaRPr>
          </a:p>
        </p:txBody>
      </p:sp>
      <p:sp>
        <p:nvSpPr>
          <p:cNvPr id="17" name="Rectangle 16"/>
          <p:cNvSpPr/>
          <p:nvPr/>
        </p:nvSpPr>
        <p:spPr>
          <a:xfrm>
            <a:off x="5452336" y="6096000"/>
            <a:ext cx="1018616" cy="369332"/>
          </a:xfrm>
          <a:prstGeom prst="rect">
            <a:avLst/>
          </a:prstGeom>
        </p:spPr>
        <p:txBody>
          <a:bodyPr wrap="none">
            <a:spAutoFit/>
          </a:bodyPr>
          <a:lstStyle/>
          <a:p>
            <a:pPr defTabSz="914400"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40 GB/</a:t>
            </a:r>
            <a:r>
              <a:rPr lang="en-US" dirty="0">
                <a:solidFill>
                  <a:srgbClr val="000000"/>
                </a:solidFill>
                <a:latin typeface="Arial" charset="0"/>
                <a:ea typeface="ＭＳ Ｐゴシック" charset="0"/>
                <a:cs typeface="Geneva" charset="0"/>
              </a:rPr>
              <a:t>s</a:t>
            </a:r>
          </a:p>
        </p:txBody>
      </p:sp>
      <p:grpSp>
        <p:nvGrpSpPr>
          <p:cNvPr id="18" name="Group 17"/>
          <p:cNvGrpSpPr/>
          <p:nvPr/>
        </p:nvGrpSpPr>
        <p:grpSpPr>
          <a:xfrm>
            <a:off x="5147536" y="2514600"/>
            <a:ext cx="1524000" cy="3429000"/>
            <a:chOff x="3810000" y="2895600"/>
            <a:chExt cx="1524000" cy="3429000"/>
          </a:xfrm>
        </p:grpSpPr>
        <p:sp>
          <p:nvSpPr>
            <p:cNvPr id="19" name="Rectangle 18"/>
            <p:cNvSpPr/>
            <p:nvPr/>
          </p:nvSpPr>
          <p:spPr bwMode="auto">
            <a:xfrm>
              <a:off x="3886200" y="5715000"/>
              <a:ext cx="1371600" cy="609600"/>
            </a:xfrm>
            <a:prstGeom prst="rect">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400" eaLnBrk="0" fontAlgn="base" hangingPunct="0">
                <a:spcBef>
                  <a:spcPct val="0"/>
                </a:spcBef>
                <a:spcAft>
                  <a:spcPct val="0"/>
                </a:spcAft>
              </a:pPr>
              <a:r>
                <a:rPr lang="en-US" sz="2000" dirty="0" smtClean="0">
                  <a:solidFill>
                    <a:srgbClr val="000000"/>
                  </a:solidFill>
                  <a:latin typeface="Arial" charset="0"/>
                  <a:ea typeface="ＭＳ Ｐゴシック" charset="0"/>
                  <a:cs typeface="Geneva" charset="0"/>
                </a:rPr>
                <a:t>Storage</a:t>
              </a:r>
              <a:endParaRPr lang="en-US" sz="2400" dirty="0">
                <a:solidFill>
                  <a:srgbClr val="000000"/>
                </a:solidFill>
                <a:latin typeface="Arial" charset="0"/>
                <a:ea typeface="ＭＳ Ｐゴシック" charset="0"/>
                <a:cs typeface="Geneva" charset="0"/>
              </a:endParaRPr>
            </a:p>
          </p:txBody>
        </p:sp>
        <p:sp>
          <p:nvSpPr>
            <p:cNvPr id="20" name="Rectangle 19"/>
            <p:cNvSpPr/>
            <p:nvPr/>
          </p:nvSpPr>
          <p:spPr bwMode="auto">
            <a:xfrm>
              <a:off x="3810000" y="3505200"/>
              <a:ext cx="1447800" cy="457200"/>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400" eaLnBrk="0" fontAlgn="base" hangingPunct="0">
                <a:spcBef>
                  <a:spcPct val="0"/>
                </a:spcBef>
                <a:spcAft>
                  <a:spcPct val="0"/>
                </a:spcAft>
              </a:pPr>
              <a:r>
                <a:rPr lang="en-US" sz="2000" dirty="0" smtClean="0">
                  <a:solidFill>
                    <a:srgbClr val="000000"/>
                  </a:solidFill>
                  <a:latin typeface="Arial" charset="0"/>
                  <a:ea typeface="ＭＳ Ｐゴシック" charset="0"/>
                  <a:cs typeface="Geneva" charset="0"/>
                </a:rPr>
                <a:t>Level 1</a:t>
              </a:r>
              <a:endParaRPr lang="en-US" sz="2400" dirty="0">
                <a:solidFill>
                  <a:srgbClr val="000000"/>
                </a:solidFill>
                <a:latin typeface="Arial" charset="0"/>
                <a:ea typeface="ＭＳ Ｐゴシック" charset="0"/>
                <a:cs typeface="Geneva" charset="0"/>
              </a:endParaRPr>
            </a:p>
          </p:txBody>
        </p:sp>
        <p:sp>
          <p:nvSpPr>
            <p:cNvPr id="21" name="Down Arrow 20"/>
            <p:cNvSpPr/>
            <p:nvPr/>
          </p:nvSpPr>
          <p:spPr bwMode="auto">
            <a:xfrm>
              <a:off x="4343400" y="28956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22" name="Down Arrow 21"/>
            <p:cNvSpPr/>
            <p:nvPr/>
          </p:nvSpPr>
          <p:spPr bwMode="auto">
            <a:xfrm>
              <a:off x="4343400" y="41148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23" name="Down Arrow 22"/>
            <p:cNvSpPr/>
            <p:nvPr/>
          </p:nvSpPr>
          <p:spPr bwMode="auto">
            <a:xfrm>
              <a:off x="4343400" y="5257800"/>
              <a:ext cx="45720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solidFill>
                  <a:srgbClr val="800040"/>
                </a:solidFill>
                <a:latin typeface="Arial" charset="0"/>
                <a:ea typeface="ＭＳ Ｐゴシック" charset="0"/>
                <a:cs typeface="Geneva" charset="0"/>
              </a:endParaRPr>
            </a:p>
          </p:txBody>
        </p:sp>
        <p:sp>
          <p:nvSpPr>
            <p:cNvPr id="24" name="Rectangle 23"/>
            <p:cNvSpPr/>
            <p:nvPr/>
          </p:nvSpPr>
          <p:spPr bwMode="auto">
            <a:xfrm>
              <a:off x="3886200" y="4648200"/>
              <a:ext cx="1447800" cy="457200"/>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14400" eaLnBrk="0" fontAlgn="base" hangingPunct="0">
                <a:spcBef>
                  <a:spcPct val="0"/>
                </a:spcBef>
                <a:spcAft>
                  <a:spcPct val="0"/>
                </a:spcAft>
              </a:pPr>
              <a:r>
                <a:rPr lang="en-US" sz="2000" dirty="0" smtClean="0">
                  <a:solidFill>
                    <a:srgbClr val="000000"/>
                  </a:solidFill>
                  <a:latin typeface="Arial" charset="0"/>
                  <a:ea typeface="ＭＳ Ｐゴシック" charset="0"/>
                  <a:cs typeface="Geneva" charset="0"/>
                </a:rPr>
                <a:t>HLT</a:t>
              </a:r>
              <a:endParaRPr lang="en-US" sz="2400" dirty="0">
                <a:solidFill>
                  <a:srgbClr val="000000"/>
                </a:solidFill>
                <a:latin typeface="Arial" charset="0"/>
                <a:ea typeface="ＭＳ Ｐゴシック" charset="0"/>
                <a:cs typeface="Geneva" charset="0"/>
              </a:endParaRPr>
            </a:p>
          </p:txBody>
        </p:sp>
      </p:grpSp>
      <p:pic>
        <p:nvPicPr>
          <p:cNvPr id="26" name="Picture 25" descr="CMS_cutawa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2736" y="1066800"/>
            <a:ext cx="2071382" cy="1470884"/>
          </a:xfrm>
          <a:prstGeom prst="rect">
            <a:avLst/>
          </a:prstGeom>
        </p:spPr>
      </p:pic>
      <p:sp>
        <p:nvSpPr>
          <p:cNvPr id="27" name="Rectangle 26"/>
          <p:cNvSpPr/>
          <p:nvPr/>
        </p:nvSpPr>
        <p:spPr>
          <a:xfrm>
            <a:off x="6255093" y="4876800"/>
            <a:ext cx="2224399" cy="369332"/>
          </a:xfrm>
          <a:prstGeom prst="rect">
            <a:avLst/>
          </a:prstGeom>
        </p:spPr>
        <p:txBody>
          <a:bodyPr wrap="none">
            <a:spAutoFit/>
          </a:bodyPr>
          <a:lstStyle/>
          <a:p>
            <a:pPr defTabSz="914400"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10 kHz (</a:t>
            </a:r>
            <a:r>
              <a:rPr lang="en-US" dirty="0">
                <a:solidFill>
                  <a:srgbClr val="000000"/>
                </a:solidFill>
                <a:latin typeface="Arial" charset="0"/>
                <a:ea typeface="ＭＳ Ｐゴシック" charset="0"/>
                <a:cs typeface="Geneva" charset="0"/>
              </a:rPr>
              <a:t>4</a:t>
            </a:r>
            <a:r>
              <a:rPr lang="en-US" dirty="0" smtClean="0">
                <a:solidFill>
                  <a:srgbClr val="000000"/>
                </a:solidFill>
                <a:latin typeface="Arial" charset="0"/>
                <a:ea typeface="ＭＳ Ｐゴシック" charset="0"/>
                <a:cs typeface="Geneva" charset="0"/>
              </a:rPr>
              <a:t>MB/event)</a:t>
            </a:r>
            <a:endParaRPr lang="en-US" dirty="0">
              <a:solidFill>
                <a:srgbClr val="000000"/>
              </a:solidFill>
              <a:latin typeface="Arial" charset="0"/>
              <a:ea typeface="ＭＳ Ｐゴシック" charset="0"/>
              <a:cs typeface="Geneva" charset="0"/>
            </a:endParaRPr>
          </a:p>
        </p:txBody>
      </p:sp>
      <p:sp>
        <p:nvSpPr>
          <p:cNvPr id="28" name="TextBox 27"/>
          <p:cNvSpPr txBox="1"/>
          <p:nvPr/>
        </p:nvSpPr>
        <p:spPr>
          <a:xfrm>
            <a:off x="2838128" y="6096000"/>
            <a:ext cx="2061031" cy="307777"/>
          </a:xfrm>
          <a:prstGeom prst="rect">
            <a:avLst/>
          </a:prstGeom>
          <a:noFill/>
        </p:spPr>
        <p:txBody>
          <a:bodyPr wrap="none" rtlCol="0">
            <a:spAutoFit/>
          </a:bodyPr>
          <a:lstStyle/>
          <a:p>
            <a:pPr defTabSz="914400" eaLnBrk="0" fontAlgn="base" hangingPunct="0">
              <a:spcBef>
                <a:spcPct val="0"/>
              </a:spcBef>
              <a:spcAft>
                <a:spcPct val="0"/>
              </a:spcAft>
            </a:pPr>
            <a:r>
              <a:rPr lang="en-US" sz="1400" dirty="0" smtClean="0">
                <a:solidFill>
                  <a:srgbClr val="000000"/>
                </a:solidFill>
                <a:latin typeface="Wingdings"/>
                <a:ea typeface="Wingdings"/>
                <a:cs typeface="Wingdings"/>
                <a:sym typeface="Wingdings"/>
              </a:rPr>
              <a:t> </a:t>
            </a:r>
            <a:r>
              <a:rPr lang="en-US" sz="1400" dirty="0" smtClean="0">
                <a:solidFill>
                  <a:srgbClr val="000000"/>
                </a:solidFill>
                <a:latin typeface="Arial" charset="0"/>
                <a:ea typeface="ＭＳ Ｐゴシック" charset="0"/>
                <a:cs typeface="Geneva" charset="0"/>
              </a:rPr>
              <a:t>PEAK OUTPUT </a:t>
            </a:r>
            <a:r>
              <a:rPr lang="en-US" sz="1400" dirty="0" smtClean="0">
                <a:solidFill>
                  <a:srgbClr val="000000"/>
                </a:solidFill>
                <a:latin typeface="Wingdings"/>
                <a:ea typeface="Wingdings"/>
                <a:cs typeface="Wingdings"/>
                <a:sym typeface="Wingdings"/>
              </a:rPr>
              <a:t></a:t>
            </a:r>
            <a:r>
              <a:rPr lang="en-US" sz="1400" dirty="0" smtClean="0">
                <a:solidFill>
                  <a:srgbClr val="000000"/>
                </a:solidFill>
                <a:latin typeface="Arial" charset="0"/>
                <a:ea typeface="ＭＳ Ｐゴシック" charset="0"/>
                <a:cs typeface="Geneva" charset="0"/>
              </a:rPr>
              <a:t> </a:t>
            </a:r>
            <a:endParaRPr lang="en-US" sz="1400" dirty="0">
              <a:solidFill>
                <a:srgbClr val="000000"/>
              </a:solidFill>
              <a:latin typeface="Arial" charset="0"/>
              <a:ea typeface="ＭＳ Ｐゴシック" charset="0"/>
              <a:cs typeface="Geneva" charset="0"/>
            </a:endParaRPr>
          </a:p>
        </p:txBody>
      </p:sp>
      <p:sp>
        <p:nvSpPr>
          <p:cNvPr id="25" name="Rectangle 24"/>
          <p:cNvSpPr/>
          <p:nvPr/>
        </p:nvSpPr>
        <p:spPr>
          <a:xfrm>
            <a:off x="3158870" y="2602468"/>
            <a:ext cx="979956" cy="369332"/>
          </a:xfrm>
          <a:prstGeom prst="rect">
            <a:avLst/>
          </a:prstGeom>
        </p:spPr>
        <p:txBody>
          <a:bodyPr wrap="none">
            <a:spAutoFit/>
          </a:bodyPr>
          <a:lstStyle/>
          <a:p>
            <a:pPr defTabSz="914400"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40 MHz</a:t>
            </a:r>
            <a:endParaRPr lang="en-US" dirty="0">
              <a:solidFill>
                <a:srgbClr val="000000"/>
              </a:solidFill>
              <a:latin typeface="Arial" charset="0"/>
              <a:ea typeface="ＭＳ Ｐゴシック" charset="0"/>
              <a:cs typeface="Geneva" charset="0"/>
            </a:endParaRPr>
          </a:p>
        </p:txBody>
      </p:sp>
      <p:sp>
        <p:nvSpPr>
          <p:cNvPr id="30" name="Rectangle 29"/>
          <p:cNvSpPr/>
          <p:nvPr/>
        </p:nvSpPr>
        <p:spPr>
          <a:xfrm>
            <a:off x="3066728" y="3755360"/>
            <a:ext cx="1249335" cy="369332"/>
          </a:xfrm>
          <a:prstGeom prst="rect">
            <a:avLst/>
          </a:prstGeom>
        </p:spPr>
        <p:txBody>
          <a:bodyPr wrap="none">
            <a:spAutoFit/>
          </a:bodyPr>
          <a:lstStyle/>
          <a:p>
            <a:pPr defTabSz="914400" eaLnBrk="0" fontAlgn="base" hangingPunct="0">
              <a:spcBef>
                <a:spcPct val="0"/>
              </a:spcBef>
              <a:spcAft>
                <a:spcPct val="0"/>
              </a:spcAft>
            </a:pPr>
            <a:r>
              <a:rPr lang="en-US" dirty="0" smtClean="0">
                <a:solidFill>
                  <a:srgbClr val="000000"/>
                </a:solidFill>
                <a:latin typeface="Arial" charset="0"/>
                <a:ea typeface="ＭＳ Ｐゴシック" charset="0"/>
                <a:cs typeface="Geneva" charset="0"/>
              </a:rPr>
              <a:t>0.5-1 MHz</a:t>
            </a:r>
            <a:endParaRPr lang="en-US" dirty="0">
              <a:solidFill>
                <a:srgbClr val="000000"/>
              </a:solidFill>
              <a:latin typeface="Arial" charset="0"/>
              <a:ea typeface="ＭＳ Ｐゴシック" charset="0"/>
              <a:cs typeface="Geneva" charset="0"/>
            </a:endParaRPr>
          </a:p>
        </p:txBody>
      </p:sp>
      <p:sp>
        <p:nvSpPr>
          <p:cNvPr id="29" name="TextBox 28"/>
          <p:cNvSpPr txBox="1"/>
          <p:nvPr/>
        </p:nvSpPr>
        <p:spPr>
          <a:xfrm>
            <a:off x="6869439" y="3364468"/>
            <a:ext cx="2095049" cy="1169551"/>
          </a:xfrm>
          <a:prstGeom prst="rect">
            <a:avLst/>
          </a:prstGeom>
          <a:noFill/>
        </p:spPr>
        <p:txBody>
          <a:bodyPr wrap="square" rtlCol="0">
            <a:spAutoFit/>
          </a:bodyPr>
          <a:lstStyle/>
          <a:p>
            <a:r>
              <a:rPr lang="de-DE" sz="1400" b="1" dirty="0">
                <a:solidFill>
                  <a:srgbClr val="FF0000"/>
                </a:solidFill>
                <a:latin typeface="Arial"/>
                <a:ea typeface="ＭＳ Ｐゴシック"/>
              </a:rPr>
              <a:t>5</a:t>
            </a:r>
            <a:r>
              <a:rPr lang="de-DE" sz="1400" b="1" dirty="0" smtClean="0">
                <a:solidFill>
                  <a:srgbClr val="FF0000"/>
                </a:solidFill>
                <a:latin typeface="Arial"/>
                <a:ea typeface="ＭＳ Ｐゴシック"/>
              </a:rPr>
              <a:t> </a:t>
            </a:r>
            <a:r>
              <a:rPr lang="de-DE" sz="1400" b="1" dirty="0" err="1" smtClean="0">
                <a:solidFill>
                  <a:srgbClr val="FF0000"/>
                </a:solidFill>
                <a:latin typeface="Arial"/>
                <a:ea typeface="ＭＳ Ｐゴシック"/>
              </a:rPr>
              <a:t>TByte</a:t>
            </a:r>
            <a:r>
              <a:rPr lang="de-DE" sz="1400" b="1" dirty="0" smtClean="0">
                <a:solidFill>
                  <a:srgbClr val="FF0000"/>
                </a:solidFill>
                <a:latin typeface="Arial"/>
                <a:ea typeface="ＭＳ Ｐゴシック"/>
              </a:rPr>
              <a:t>/s </a:t>
            </a:r>
            <a:r>
              <a:rPr lang="de-DE" sz="1400" b="1" dirty="0" err="1" smtClean="0">
                <a:solidFill>
                  <a:srgbClr val="FF0000"/>
                </a:solidFill>
                <a:latin typeface="Arial"/>
                <a:ea typeface="ＭＳ Ｐゴシック"/>
              </a:rPr>
              <a:t>into</a:t>
            </a:r>
            <a:r>
              <a:rPr lang="de-DE" sz="1400" b="1" dirty="0" smtClean="0">
                <a:solidFill>
                  <a:srgbClr val="FF0000"/>
                </a:solidFill>
                <a:latin typeface="Arial"/>
                <a:ea typeface="ＭＳ Ｐゴシック"/>
              </a:rPr>
              <a:t> PC </a:t>
            </a:r>
            <a:r>
              <a:rPr lang="de-DE" sz="1400" b="1" dirty="0" err="1" smtClean="0">
                <a:solidFill>
                  <a:srgbClr val="FF0000"/>
                </a:solidFill>
                <a:latin typeface="Arial"/>
                <a:ea typeface="ＭＳ Ｐゴシック"/>
              </a:rPr>
              <a:t>farm</a:t>
            </a:r>
            <a:r>
              <a:rPr lang="de-DE" sz="1400" b="1" dirty="0" smtClean="0">
                <a:solidFill>
                  <a:srgbClr val="FF0000"/>
                </a:solidFill>
                <a:latin typeface="Arial"/>
                <a:ea typeface="ＭＳ Ｐゴシック"/>
              </a:rPr>
              <a:t> </a:t>
            </a:r>
            <a:r>
              <a:rPr lang="de-DE" sz="1400" b="1" dirty="0" err="1" smtClean="0">
                <a:solidFill>
                  <a:srgbClr val="FF0000"/>
                </a:solidFill>
                <a:latin typeface="Arial"/>
                <a:ea typeface="ＭＳ Ｐゴシック"/>
              </a:rPr>
              <a:t>for</a:t>
            </a:r>
            <a:r>
              <a:rPr lang="de-DE" sz="1400" b="1" dirty="0" smtClean="0">
                <a:solidFill>
                  <a:srgbClr val="FF0000"/>
                </a:solidFill>
                <a:latin typeface="Arial"/>
                <a:ea typeface="ＭＳ Ｐゴシック"/>
              </a:rPr>
              <a:t> HLT </a:t>
            </a:r>
            <a:r>
              <a:rPr lang="de-DE" sz="1400" b="1" dirty="0" err="1" smtClean="0">
                <a:solidFill>
                  <a:srgbClr val="FF0000"/>
                </a:solidFill>
                <a:latin typeface="Arial"/>
                <a:ea typeface="ＭＳ Ｐゴシック"/>
              </a:rPr>
              <a:t>selection</a:t>
            </a:r>
            <a:r>
              <a:rPr lang="de-DE" sz="1400" b="1" dirty="0" smtClean="0">
                <a:solidFill>
                  <a:srgbClr val="FF0000"/>
                </a:solidFill>
                <a:latin typeface="Arial"/>
                <a:ea typeface="ＭＳ Ｐゴシック"/>
              </a:rPr>
              <a:t>.</a:t>
            </a:r>
          </a:p>
          <a:p>
            <a:endParaRPr lang="de-DE" sz="1400" b="1" dirty="0">
              <a:solidFill>
                <a:srgbClr val="FF0000"/>
              </a:solidFill>
              <a:latin typeface="Arial"/>
              <a:ea typeface="ＭＳ Ｐゴシック"/>
            </a:endParaRPr>
          </a:p>
          <a:p>
            <a:r>
              <a:rPr lang="de-DE" sz="1400" b="1" dirty="0" err="1" smtClean="0">
                <a:solidFill>
                  <a:srgbClr val="FF0000"/>
                </a:solidFill>
                <a:latin typeface="Arial"/>
                <a:ea typeface="ＭＳ Ｐゴシック"/>
              </a:rPr>
              <a:t>Would</a:t>
            </a:r>
            <a:r>
              <a:rPr lang="de-DE" sz="1400" b="1" dirty="0" smtClean="0">
                <a:solidFill>
                  <a:srgbClr val="FF0000"/>
                </a:solidFill>
                <a:latin typeface="Arial"/>
                <a:ea typeface="ＭＳ Ｐゴシック"/>
              </a:rPr>
              <a:t> </a:t>
            </a:r>
            <a:r>
              <a:rPr lang="de-DE" sz="1400" b="1" dirty="0" err="1" smtClean="0">
                <a:solidFill>
                  <a:srgbClr val="FF0000"/>
                </a:solidFill>
                <a:latin typeface="Arial"/>
                <a:ea typeface="ＭＳ Ｐゴシック"/>
              </a:rPr>
              <a:t>be</a:t>
            </a:r>
            <a:r>
              <a:rPr lang="de-DE" sz="1400" b="1" dirty="0" smtClean="0">
                <a:solidFill>
                  <a:srgbClr val="FF0000"/>
                </a:solidFill>
                <a:latin typeface="Arial"/>
                <a:ea typeface="ＭＳ Ｐゴシック"/>
              </a:rPr>
              <a:t> 200TByte/s </a:t>
            </a:r>
            <a:r>
              <a:rPr lang="de-DE" sz="1400" b="1" dirty="0" err="1" smtClean="0">
                <a:solidFill>
                  <a:srgbClr val="FF0000"/>
                </a:solidFill>
                <a:latin typeface="Arial"/>
                <a:ea typeface="ＭＳ Ｐゴシック"/>
              </a:rPr>
              <a:t>without</a:t>
            </a:r>
            <a:r>
              <a:rPr lang="de-DE" sz="1400" b="1" dirty="0" smtClean="0">
                <a:solidFill>
                  <a:srgbClr val="FF0000"/>
                </a:solidFill>
                <a:latin typeface="Arial"/>
                <a:ea typeface="ＭＳ Ｐゴシック"/>
              </a:rPr>
              <a:t> Level1</a:t>
            </a:r>
            <a:endParaRPr lang="de-DE" sz="1400" b="1" dirty="0">
              <a:solidFill>
                <a:srgbClr val="FF0000"/>
              </a:solidFill>
              <a:latin typeface="Arial"/>
              <a:ea typeface="ＭＳ Ｐゴシック"/>
            </a:endParaRPr>
          </a:p>
        </p:txBody>
      </p:sp>
    </p:spTree>
    <p:extLst>
      <p:ext uri="{BB962C8B-B14F-4D97-AF65-F5344CB8AC3E}">
        <p14:creationId xmlns:p14="http://schemas.microsoft.com/office/powerpoint/2010/main" val="386900161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90803" y="23248"/>
            <a:ext cx="2211914" cy="769441"/>
          </a:xfrm>
          <a:prstGeom prst="rect">
            <a:avLst/>
          </a:prstGeom>
          <a:noFill/>
        </p:spPr>
        <p:txBody>
          <a:bodyPr wrap="none" rtlCol="0">
            <a:spAutoFit/>
          </a:bodyPr>
          <a:lstStyle/>
          <a:p>
            <a:r>
              <a:rPr lang="de-DE" sz="4400" b="1" dirty="0" smtClean="0">
                <a:solidFill>
                  <a:srgbClr val="FF0000"/>
                </a:solidFill>
                <a:latin typeface="Calibri"/>
              </a:rPr>
              <a:t>Trigger ?</a:t>
            </a:r>
            <a:endParaRPr lang="de-DE" sz="4400" b="1" dirty="0">
              <a:solidFill>
                <a:srgbClr val="FF0000"/>
              </a:solidFill>
              <a:latin typeface="Calibri"/>
            </a:endParaRPr>
          </a:p>
        </p:txBody>
      </p:sp>
      <p:sp>
        <p:nvSpPr>
          <p:cNvPr id="3" name="Rectangle 2"/>
          <p:cNvSpPr/>
          <p:nvPr/>
        </p:nvSpPr>
        <p:spPr>
          <a:xfrm>
            <a:off x="455773" y="908720"/>
            <a:ext cx="8411883" cy="4708981"/>
          </a:xfrm>
          <a:prstGeom prst="rect">
            <a:avLst/>
          </a:prstGeom>
        </p:spPr>
        <p:txBody>
          <a:bodyPr wrap="square">
            <a:spAutoFit/>
          </a:bodyPr>
          <a:lstStyle/>
          <a:p>
            <a:r>
              <a:rPr lang="en-GB" sz="2000" b="1" dirty="0" smtClean="0">
                <a:solidFill>
                  <a:srgbClr val="000090"/>
                </a:solidFill>
                <a:latin typeface="Calibri"/>
              </a:rPr>
              <a:t>CMS HL-LHC results in 200TByte/s into the online system for a </a:t>
            </a:r>
            <a:r>
              <a:rPr lang="en-GB" sz="2000" b="1" dirty="0" err="1" smtClean="0">
                <a:solidFill>
                  <a:srgbClr val="000090"/>
                </a:solidFill>
                <a:latin typeface="Calibri"/>
              </a:rPr>
              <a:t>triggerless</a:t>
            </a:r>
            <a:r>
              <a:rPr lang="en-GB" sz="2000" b="1" dirty="0" smtClean="0">
                <a:solidFill>
                  <a:srgbClr val="000090"/>
                </a:solidFill>
                <a:latin typeface="Calibri"/>
              </a:rPr>
              <a:t> readout.</a:t>
            </a:r>
          </a:p>
          <a:p>
            <a:endParaRPr lang="en-GB" sz="2000" b="1" dirty="0" smtClean="0">
              <a:solidFill>
                <a:srgbClr val="000090"/>
              </a:solidFill>
              <a:latin typeface="Calibri"/>
            </a:endParaRPr>
          </a:p>
          <a:p>
            <a:r>
              <a:rPr lang="en-GB" sz="2000" b="1" dirty="0" smtClean="0">
                <a:solidFill>
                  <a:srgbClr val="008000"/>
                </a:solidFill>
                <a:latin typeface="Calibri"/>
              </a:rPr>
              <a:t>For 2022 this is considered too difficult.</a:t>
            </a:r>
          </a:p>
          <a:p>
            <a:endParaRPr lang="en-GB" sz="2000" b="1" dirty="0" smtClean="0">
              <a:solidFill>
                <a:srgbClr val="000090"/>
              </a:solidFill>
              <a:latin typeface="Calibri"/>
            </a:endParaRPr>
          </a:p>
          <a:p>
            <a:r>
              <a:rPr lang="en-GB" sz="2000" b="1" dirty="0" smtClean="0">
                <a:solidFill>
                  <a:srgbClr val="000090"/>
                </a:solidFill>
                <a:latin typeface="Calibri"/>
              </a:rPr>
              <a:t>Assuming that the total track rate for 100TeV </a:t>
            </a:r>
            <a:r>
              <a:rPr lang="en-GB" sz="2000" b="1" dirty="0" err="1" smtClean="0">
                <a:solidFill>
                  <a:srgbClr val="000090"/>
                </a:solidFill>
                <a:latin typeface="Calibri"/>
              </a:rPr>
              <a:t>pp</a:t>
            </a:r>
            <a:r>
              <a:rPr lang="en-GB" sz="2000" b="1" dirty="0" smtClean="0">
                <a:solidFill>
                  <a:srgbClr val="000090"/>
                </a:solidFill>
                <a:latin typeface="Calibri"/>
              </a:rPr>
              <a:t> collisions (Phase I) is only a factor 2 larger, there is very little doubt that by 2035 and FCC-</a:t>
            </a:r>
            <a:r>
              <a:rPr lang="en-GB" sz="2000" b="1" dirty="0" err="1" smtClean="0">
                <a:solidFill>
                  <a:srgbClr val="000090"/>
                </a:solidFill>
                <a:latin typeface="Calibri"/>
              </a:rPr>
              <a:t>hh</a:t>
            </a:r>
            <a:r>
              <a:rPr lang="en-GB" sz="2000" b="1" dirty="0" smtClean="0">
                <a:solidFill>
                  <a:srgbClr val="000090"/>
                </a:solidFill>
                <a:latin typeface="Calibri"/>
              </a:rPr>
              <a:t> detector can be read out in a </a:t>
            </a:r>
            <a:r>
              <a:rPr lang="en-GB" sz="2000" b="1" dirty="0" err="1" smtClean="0">
                <a:solidFill>
                  <a:srgbClr val="000090"/>
                </a:solidFill>
                <a:latin typeface="Calibri"/>
              </a:rPr>
              <a:t>triggerless</a:t>
            </a:r>
            <a:r>
              <a:rPr lang="en-GB" sz="2000" b="1" dirty="0" smtClean="0">
                <a:solidFill>
                  <a:srgbClr val="000090"/>
                </a:solidFill>
                <a:latin typeface="Calibri"/>
              </a:rPr>
              <a:t> fashion.</a:t>
            </a:r>
          </a:p>
          <a:p>
            <a:endParaRPr lang="en-GB" sz="2000" b="1" dirty="0" smtClean="0">
              <a:solidFill>
                <a:srgbClr val="000090"/>
              </a:solidFill>
              <a:latin typeface="Calibri"/>
            </a:endParaRPr>
          </a:p>
          <a:p>
            <a:r>
              <a:rPr lang="en-GB" sz="2000" b="1" dirty="0" smtClean="0">
                <a:solidFill>
                  <a:srgbClr val="FF0000"/>
                </a:solidFill>
                <a:latin typeface="Calibri"/>
              </a:rPr>
              <a:t>In 2035 maybe no hardware trigger necessary ! All data to the online system, synchronous or asynchronous, where a sophisticated selection and compression can be done.</a:t>
            </a:r>
          </a:p>
          <a:p>
            <a:endParaRPr lang="en-GB" sz="2000" b="1" dirty="0" smtClean="0">
              <a:solidFill>
                <a:srgbClr val="FF0000"/>
              </a:solidFill>
              <a:latin typeface="Calibri"/>
            </a:endParaRPr>
          </a:p>
          <a:p>
            <a:r>
              <a:rPr lang="en-GB" sz="2000" b="1" dirty="0" err="1" smtClean="0">
                <a:solidFill>
                  <a:srgbClr val="000090"/>
                </a:solidFill>
                <a:latin typeface="Calibri"/>
              </a:rPr>
              <a:t>N.b.</a:t>
            </a:r>
            <a:r>
              <a:rPr lang="en-GB" sz="2000" b="1" dirty="0" smtClean="0">
                <a:solidFill>
                  <a:srgbClr val="000090"/>
                </a:solidFill>
                <a:latin typeface="Calibri"/>
              </a:rPr>
              <a:t> the techniques to get the data out of the detector with a small amount of material is a key question to be solved.</a:t>
            </a:r>
            <a:endParaRPr lang="en-GB" sz="2000" b="1" dirty="0" smtClean="0">
              <a:solidFill>
                <a:srgbClr val="000090"/>
              </a:solidFill>
              <a:latin typeface="Calibri"/>
            </a:endParaRPr>
          </a:p>
        </p:txBody>
      </p:sp>
      <p:sp>
        <p:nvSpPr>
          <p:cNvPr id="4" name="Date Placeholder 3"/>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Tree>
    <p:extLst>
      <p:ext uri="{BB962C8B-B14F-4D97-AF65-F5344CB8AC3E}">
        <p14:creationId xmlns:p14="http://schemas.microsoft.com/office/powerpoint/2010/main" val="9926771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0" y="0"/>
            <a:ext cx="9143999" cy="646331"/>
          </a:xfrm>
          <a:prstGeom prst="rect">
            <a:avLst/>
          </a:prstGeom>
          <a:noFill/>
        </p:spPr>
        <p:txBody>
          <a:bodyPr wrap="square" rtlCol="0">
            <a:spAutoFit/>
          </a:bodyPr>
          <a:lstStyle/>
          <a:p>
            <a:pPr algn="ctr"/>
            <a:r>
              <a:rPr lang="de-DE" sz="3600" b="1" dirty="0" err="1" smtClean="0">
                <a:solidFill>
                  <a:srgbClr val="FF0000"/>
                </a:solidFill>
              </a:rPr>
              <a:t>Detector</a:t>
            </a:r>
            <a:r>
              <a:rPr lang="de-DE" sz="3600" b="1" dirty="0" smtClean="0">
                <a:solidFill>
                  <a:srgbClr val="FF0000"/>
                </a:solidFill>
              </a:rPr>
              <a:t> Technologies</a:t>
            </a:r>
            <a:endParaRPr lang="de-DE" sz="3600" b="1" dirty="0">
              <a:solidFill>
                <a:srgbClr val="FF0000"/>
              </a:solidFill>
            </a:endParaRPr>
          </a:p>
        </p:txBody>
      </p:sp>
      <p:pic>
        <p:nvPicPr>
          <p:cNvPr id="18" name="Picture 17"/>
          <p:cNvPicPr>
            <a:picLocks noChangeAspect="1"/>
          </p:cNvPicPr>
          <p:nvPr/>
        </p:nvPicPr>
        <p:blipFill>
          <a:blip r:embed="rId2"/>
          <a:stretch>
            <a:fillRect/>
          </a:stretch>
        </p:blipFill>
        <p:spPr>
          <a:xfrm>
            <a:off x="121605" y="1047592"/>
            <a:ext cx="4303602" cy="2735202"/>
          </a:xfrm>
          <a:prstGeom prst="rect">
            <a:avLst/>
          </a:prstGeom>
          <a:ln>
            <a:solidFill>
              <a:schemeClr val="tx1"/>
            </a:solidFill>
          </a:ln>
        </p:spPr>
      </p:pic>
      <p:pic>
        <p:nvPicPr>
          <p:cNvPr id="20" name="Picture 19"/>
          <p:cNvPicPr>
            <a:picLocks noChangeAspect="1"/>
          </p:cNvPicPr>
          <p:nvPr/>
        </p:nvPicPr>
        <p:blipFill>
          <a:blip r:embed="rId3"/>
          <a:stretch>
            <a:fillRect/>
          </a:stretch>
        </p:blipFill>
        <p:spPr>
          <a:xfrm>
            <a:off x="4592525" y="1844680"/>
            <a:ext cx="4284620" cy="2859010"/>
          </a:xfrm>
          <a:prstGeom prst="rect">
            <a:avLst/>
          </a:prstGeom>
        </p:spPr>
      </p:pic>
      <p:sp>
        <p:nvSpPr>
          <p:cNvPr id="21" name="TextBox 20"/>
          <p:cNvSpPr txBox="1"/>
          <p:nvPr/>
        </p:nvSpPr>
        <p:spPr>
          <a:xfrm>
            <a:off x="121605" y="3790922"/>
            <a:ext cx="1828245" cy="338554"/>
          </a:xfrm>
          <a:prstGeom prst="rect">
            <a:avLst/>
          </a:prstGeom>
          <a:noFill/>
        </p:spPr>
        <p:txBody>
          <a:bodyPr wrap="none" rtlCol="0">
            <a:spAutoFit/>
          </a:bodyPr>
          <a:lstStyle/>
          <a:p>
            <a:r>
              <a:rPr lang="en-US" sz="1600" dirty="0" smtClean="0"/>
              <a:t>Luis Alvarez-</a:t>
            </a:r>
            <a:r>
              <a:rPr lang="en-US" sz="1600" dirty="0" err="1" smtClean="0"/>
              <a:t>Gaume</a:t>
            </a:r>
            <a:endParaRPr lang="en-US" sz="1600" dirty="0"/>
          </a:p>
        </p:txBody>
      </p:sp>
      <p:sp>
        <p:nvSpPr>
          <p:cNvPr id="22" name="TextBox 21"/>
          <p:cNvSpPr txBox="1"/>
          <p:nvPr/>
        </p:nvSpPr>
        <p:spPr>
          <a:xfrm>
            <a:off x="4620980" y="4850081"/>
            <a:ext cx="4256165" cy="923330"/>
          </a:xfrm>
          <a:prstGeom prst="rect">
            <a:avLst/>
          </a:prstGeom>
          <a:noFill/>
        </p:spPr>
        <p:txBody>
          <a:bodyPr wrap="square" rtlCol="0">
            <a:spAutoFit/>
          </a:bodyPr>
          <a:lstStyle/>
          <a:p>
            <a:r>
              <a:rPr lang="en-US" dirty="0" smtClean="0"/>
              <a:t>The graveyard of invented detectors that never made it to a successful large scale application is also significant !</a:t>
            </a:r>
            <a:endParaRPr lang="en-US" dirty="0"/>
          </a:p>
        </p:txBody>
      </p:sp>
    </p:spTree>
    <p:extLst>
      <p:ext uri="{BB962C8B-B14F-4D97-AF65-F5344CB8AC3E}">
        <p14:creationId xmlns:p14="http://schemas.microsoft.com/office/powerpoint/2010/main" val="393648048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46888"/>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Tree>
    <p:extLst>
      <p:ext uri="{BB962C8B-B14F-4D97-AF65-F5344CB8AC3E}">
        <p14:creationId xmlns:p14="http://schemas.microsoft.com/office/powerpoint/2010/main" val="23101036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69" y="1628800"/>
            <a:ext cx="9143999" cy="1754327"/>
          </a:xfrm>
          <a:prstGeom prst="rect">
            <a:avLst/>
          </a:prstGeom>
          <a:noFill/>
        </p:spPr>
        <p:txBody>
          <a:bodyPr wrap="square" rtlCol="0">
            <a:spAutoFit/>
          </a:bodyPr>
          <a:lstStyle/>
          <a:p>
            <a:pPr algn="ctr"/>
            <a:r>
              <a:rPr lang="de-DE" sz="3600" b="1" dirty="0" err="1" smtClean="0">
                <a:solidFill>
                  <a:srgbClr val="FF0000"/>
                </a:solidFill>
                <a:latin typeface="Calibri"/>
              </a:rPr>
              <a:t>Driving</a:t>
            </a:r>
            <a:r>
              <a:rPr lang="de-DE" sz="3600" b="1" dirty="0" smtClean="0">
                <a:solidFill>
                  <a:srgbClr val="FF0000"/>
                </a:solidFill>
                <a:latin typeface="Calibri"/>
              </a:rPr>
              <a:t> </a:t>
            </a:r>
            <a:r>
              <a:rPr lang="de-DE" sz="3600" b="1" dirty="0" err="1" smtClean="0">
                <a:solidFill>
                  <a:srgbClr val="FF0000"/>
                </a:solidFill>
                <a:latin typeface="Calibri"/>
              </a:rPr>
              <a:t>Requirements</a:t>
            </a:r>
            <a:endParaRPr lang="de-DE" sz="3600" b="1" dirty="0">
              <a:solidFill>
                <a:srgbClr val="FF0000"/>
              </a:solidFill>
              <a:latin typeface="Calibri"/>
            </a:endParaRPr>
          </a:p>
          <a:p>
            <a:pPr algn="ctr"/>
            <a:r>
              <a:rPr lang="de-DE" sz="3600" b="1" dirty="0" err="1">
                <a:solidFill>
                  <a:srgbClr val="FF0000"/>
                </a:solidFill>
                <a:latin typeface="Calibri"/>
              </a:rPr>
              <a:t>f</a:t>
            </a:r>
            <a:r>
              <a:rPr lang="de-DE" sz="3600" b="1" dirty="0" err="1" smtClean="0">
                <a:solidFill>
                  <a:srgbClr val="FF0000"/>
                </a:solidFill>
                <a:latin typeface="Calibri"/>
              </a:rPr>
              <a:t>or</a:t>
            </a:r>
            <a:r>
              <a:rPr lang="de-DE" sz="3600" b="1" dirty="0" smtClean="0">
                <a:solidFill>
                  <a:srgbClr val="FF0000"/>
                </a:solidFill>
                <a:latin typeface="Calibri"/>
              </a:rPr>
              <a:t> an </a:t>
            </a:r>
          </a:p>
          <a:p>
            <a:pPr algn="ctr"/>
            <a:r>
              <a:rPr lang="de-DE" sz="3600" b="1" dirty="0" smtClean="0">
                <a:solidFill>
                  <a:srgbClr val="FF0000"/>
                </a:solidFill>
                <a:latin typeface="Calibri"/>
              </a:rPr>
              <a:t>FCC-</a:t>
            </a:r>
            <a:r>
              <a:rPr lang="de-DE" sz="3600" b="1" dirty="0" err="1" smtClean="0">
                <a:solidFill>
                  <a:srgbClr val="FF0000"/>
                </a:solidFill>
                <a:latin typeface="Calibri"/>
              </a:rPr>
              <a:t>hh</a:t>
            </a:r>
            <a:r>
              <a:rPr lang="de-DE" sz="3600" b="1" dirty="0" smtClean="0">
                <a:solidFill>
                  <a:srgbClr val="FF0000"/>
                </a:solidFill>
                <a:latin typeface="Calibri"/>
              </a:rPr>
              <a:t> </a:t>
            </a:r>
            <a:r>
              <a:rPr lang="de-DE" sz="3600" b="1" dirty="0" err="1" smtClean="0">
                <a:solidFill>
                  <a:srgbClr val="FF0000"/>
                </a:solidFill>
                <a:latin typeface="Calibri"/>
              </a:rPr>
              <a:t>Detector</a:t>
            </a:r>
            <a:r>
              <a:rPr lang="de-DE" sz="3600" b="1" dirty="0" smtClean="0">
                <a:solidFill>
                  <a:srgbClr val="FF0000"/>
                </a:solidFill>
                <a:latin typeface="Calibri"/>
              </a:rPr>
              <a:t> </a:t>
            </a:r>
            <a:endParaRPr lang="de-DE" sz="3600" b="1" dirty="0">
              <a:solidFill>
                <a:srgbClr val="FF0000"/>
              </a:solidFill>
              <a:latin typeface="Calibri"/>
            </a:endParaRPr>
          </a:p>
        </p:txBody>
      </p:sp>
    </p:spTree>
    <p:extLst>
      <p:ext uri="{BB962C8B-B14F-4D97-AF65-F5344CB8AC3E}">
        <p14:creationId xmlns:p14="http://schemas.microsoft.com/office/powerpoint/2010/main" val="198282084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3760" y="431800"/>
            <a:ext cx="8819740" cy="6217821"/>
          </a:xfrm>
          <a:prstGeom prst="rect">
            <a:avLst/>
          </a:prstGeom>
        </p:spPr>
      </p:pic>
      <p:sp>
        <p:nvSpPr>
          <p:cNvPr id="3" name="Date Placeholder 2"/>
          <p:cNvSpPr>
            <a:spLocks noGrp="1"/>
          </p:cNvSpPr>
          <p:nvPr>
            <p:ph type="dt" sz="half" idx="10"/>
          </p:nvPr>
        </p:nvSpPr>
        <p:spPr/>
        <p:txBody>
          <a:bodyPr/>
          <a:lstStyle/>
          <a:p>
            <a:r>
              <a:rPr lang="en-GB" smtClean="0">
                <a:solidFill>
                  <a:prstClr val="black">
                    <a:tint val="75000"/>
                  </a:prstClr>
                </a:solidFill>
                <a:latin typeface="Calibri"/>
              </a:rPr>
              <a:t>14/02/2014</a:t>
            </a:r>
            <a:endParaRPr lang="de-DE">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latin typeface="Calibri"/>
              </a:rPr>
              <a:t>W. Riegler, CERN</a:t>
            </a:r>
            <a:endParaRPr lang="de-DE">
              <a:solidFill>
                <a:prstClr val="black">
                  <a:tint val="75000"/>
                </a:prstClr>
              </a:solidFill>
              <a:latin typeface="Calibri"/>
            </a:endParaRPr>
          </a:p>
        </p:txBody>
      </p:sp>
      <p:sp>
        <p:nvSpPr>
          <p:cNvPr id="5" name="TextBox 4"/>
          <p:cNvSpPr txBox="1"/>
          <p:nvPr/>
        </p:nvSpPr>
        <p:spPr>
          <a:xfrm>
            <a:off x="240356" y="59193"/>
            <a:ext cx="6365745" cy="461665"/>
          </a:xfrm>
          <a:prstGeom prst="rect">
            <a:avLst/>
          </a:prstGeom>
          <a:noFill/>
        </p:spPr>
        <p:txBody>
          <a:bodyPr wrap="none" rtlCol="0">
            <a:spAutoFit/>
          </a:bodyPr>
          <a:lstStyle/>
          <a:p>
            <a:r>
              <a:rPr lang="de-DE" sz="2400" b="1" dirty="0" smtClean="0">
                <a:solidFill>
                  <a:srgbClr val="FF0000"/>
                </a:solidFill>
                <a:latin typeface="Calibri"/>
              </a:rPr>
              <a:t>ALICE 2018 upgrade, 20x20um </a:t>
            </a:r>
            <a:r>
              <a:rPr lang="de-DE" sz="2400" b="1" dirty="0" err="1" smtClean="0">
                <a:solidFill>
                  <a:srgbClr val="FF0000"/>
                </a:solidFill>
                <a:latin typeface="Calibri"/>
              </a:rPr>
              <a:t>monolithic</a:t>
            </a:r>
            <a:r>
              <a:rPr lang="de-DE" sz="2400" b="1" dirty="0" smtClean="0">
                <a:solidFill>
                  <a:srgbClr val="FF0000"/>
                </a:solidFill>
                <a:latin typeface="Calibri"/>
              </a:rPr>
              <a:t> </a:t>
            </a:r>
            <a:r>
              <a:rPr lang="de-DE" sz="2400" b="1" dirty="0" err="1" smtClean="0">
                <a:solidFill>
                  <a:srgbClr val="FF0000"/>
                </a:solidFill>
                <a:latin typeface="Calibri"/>
              </a:rPr>
              <a:t>pixels</a:t>
            </a:r>
            <a:endParaRPr lang="de-DE" sz="2400" b="1" dirty="0">
              <a:solidFill>
                <a:srgbClr val="FF0000"/>
              </a:solidFill>
              <a:latin typeface="Calibri"/>
            </a:endParaRPr>
          </a:p>
        </p:txBody>
      </p:sp>
      <p:sp>
        <p:nvSpPr>
          <p:cNvPr id="6" name="Rectangle 5"/>
          <p:cNvSpPr/>
          <p:nvPr/>
        </p:nvSpPr>
        <p:spPr>
          <a:xfrm>
            <a:off x="228216" y="3379798"/>
            <a:ext cx="1639940" cy="276999"/>
          </a:xfrm>
          <a:prstGeom prst="rect">
            <a:avLst/>
          </a:prstGeom>
          <a:solidFill>
            <a:schemeClr val="bg1"/>
          </a:solidFill>
        </p:spPr>
        <p:txBody>
          <a:bodyPr wrap="square">
            <a:spAutoFit/>
          </a:bodyPr>
          <a:lstStyle/>
          <a:p>
            <a:r>
              <a:rPr lang="de-DE" sz="1200" dirty="0" smtClean="0">
                <a:solidFill>
                  <a:srgbClr val="000090"/>
                </a:solidFill>
                <a:latin typeface="Calibri"/>
              </a:rPr>
              <a:t>CERN</a:t>
            </a:r>
            <a:r>
              <a:rPr lang="de-DE" sz="1200" dirty="0">
                <a:solidFill>
                  <a:srgbClr val="000090"/>
                </a:solidFill>
                <a:latin typeface="Calibri"/>
              </a:rPr>
              <a:t>-LHCC-2013-024</a:t>
            </a:r>
            <a:endParaRPr lang="de-DE" sz="1200" b="1" dirty="0">
              <a:solidFill>
                <a:srgbClr val="000090"/>
              </a:solidFill>
              <a:latin typeface="Calibri"/>
              <a:sym typeface="Wingdings"/>
            </a:endParaRPr>
          </a:p>
        </p:txBody>
      </p:sp>
    </p:spTree>
    <p:extLst>
      <p:ext uri="{BB962C8B-B14F-4D97-AF65-F5344CB8AC3E}">
        <p14:creationId xmlns:p14="http://schemas.microsoft.com/office/powerpoint/2010/main" val="267032457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14/02/2014</a:t>
            </a:r>
            <a:endParaRPr lang="de-DE"/>
          </a:p>
        </p:txBody>
      </p:sp>
      <p:sp>
        <p:nvSpPr>
          <p:cNvPr id="3" name="Footer Placeholder 2"/>
          <p:cNvSpPr>
            <a:spLocks noGrp="1"/>
          </p:cNvSpPr>
          <p:nvPr>
            <p:ph type="ftr" sz="quarter" idx="11"/>
          </p:nvPr>
        </p:nvSpPr>
        <p:spPr/>
        <p:txBody>
          <a:bodyPr/>
          <a:lstStyle/>
          <a:p>
            <a:r>
              <a:rPr lang="de-DE" smtClean="0"/>
              <a:t>W. Riegler, CERN</a:t>
            </a:r>
            <a:endParaRPr lang="de-DE"/>
          </a:p>
        </p:txBody>
      </p:sp>
      <p:pic>
        <p:nvPicPr>
          <p:cNvPr id="5" name="Picture 4"/>
          <p:cNvPicPr>
            <a:picLocks noChangeAspect="1"/>
          </p:cNvPicPr>
          <p:nvPr/>
        </p:nvPicPr>
        <p:blipFill>
          <a:blip r:embed="rId2"/>
          <a:stretch>
            <a:fillRect/>
          </a:stretch>
        </p:blipFill>
        <p:spPr>
          <a:xfrm>
            <a:off x="0" y="0"/>
            <a:ext cx="9144000" cy="6840370"/>
          </a:xfrm>
          <a:prstGeom prst="rect">
            <a:avLst/>
          </a:prstGeom>
        </p:spPr>
      </p:pic>
      <p:pic>
        <p:nvPicPr>
          <p:cNvPr id="7" name="Picture 6"/>
          <p:cNvPicPr>
            <a:picLocks noChangeAspect="1"/>
          </p:cNvPicPr>
          <p:nvPr/>
        </p:nvPicPr>
        <p:blipFill>
          <a:blip r:embed="rId3"/>
          <a:stretch>
            <a:fillRect/>
          </a:stretch>
        </p:blipFill>
        <p:spPr>
          <a:xfrm>
            <a:off x="6414594" y="472818"/>
            <a:ext cx="1705899" cy="1029003"/>
          </a:xfrm>
          <a:prstGeom prst="rect">
            <a:avLst/>
          </a:prstGeom>
        </p:spPr>
      </p:pic>
    </p:spTree>
    <p:extLst>
      <p:ext uri="{BB962C8B-B14F-4D97-AF65-F5344CB8AC3E}">
        <p14:creationId xmlns:p14="http://schemas.microsoft.com/office/powerpoint/2010/main" val="286815144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55421" y="4656449"/>
            <a:ext cx="2958789" cy="1520314"/>
          </a:xfrm>
          <a:prstGeom prst="rect">
            <a:avLst/>
          </a:prstGeom>
        </p:spPr>
      </p:pic>
      <p:pic>
        <p:nvPicPr>
          <p:cNvPr id="3" name="Picture 2"/>
          <p:cNvPicPr>
            <a:picLocks noChangeAspect="1"/>
          </p:cNvPicPr>
          <p:nvPr/>
        </p:nvPicPr>
        <p:blipFill>
          <a:blip r:embed="rId3"/>
          <a:stretch>
            <a:fillRect/>
          </a:stretch>
        </p:blipFill>
        <p:spPr>
          <a:xfrm>
            <a:off x="170295" y="667040"/>
            <a:ext cx="2540651" cy="1154491"/>
          </a:xfrm>
          <a:prstGeom prst="rect">
            <a:avLst/>
          </a:prstGeom>
        </p:spPr>
      </p:pic>
      <p:sp>
        <p:nvSpPr>
          <p:cNvPr id="4" name="Date Placeholder 3"/>
          <p:cNvSpPr>
            <a:spLocks noGrp="1"/>
          </p:cNvSpPr>
          <p:nvPr>
            <p:ph type="dt" sz="half" idx="10"/>
          </p:nvPr>
        </p:nvSpPr>
        <p:spPr/>
        <p:txBody>
          <a:bodyPr/>
          <a:lstStyle/>
          <a:p>
            <a:r>
              <a:rPr lang="en-GB" smtClean="0"/>
              <a:t>14/02/2014</a:t>
            </a:r>
            <a:endParaRPr lang="de-DE"/>
          </a:p>
        </p:txBody>
      </p:sp>
      <p:sp>
        <p:nvSpPr>
          <p:cNvPr id="5" name="Footer Placeholder 4"/>
          <p:cNvSpPr>
            <a:spLocks noGrp="1"/>
          </p:cNvSpPr>
          <p:nvPr>
            <p:ph type="ftr" sz="quarter" idx="11"/>
          </p:nvPr>
        </p:nvSpPr>
        <p:spPr/>
        <p:txBody>
          <a:bodyPr/>
          <a:lstStyle/>
          <a:p>
            <a:r>
              <a:rPr lang="de-DE" smtClean="0"/>
              <a:t>W. Riegler, CERN</a:t>
            </a:r>
            <a:endParaRPr lang="de-DE"/>
          </a:p>
        </p:txBody>
      </p:sp>
      <p:sp>
        <p:nvSpPr>
          <p:cNvPr id="6" name="TextBox 5"/>
          <p:cNvSpPr txBox="1"/>
          <p:nvPr/>
        </p:nvSpPr>
        <p:spPr>
          <a:xfrm>
            <a:off x="1440621" y="66944"/>
            <a:ext cx="5084595" cy="461665"/>
          </a:xfrm>
          <a:prstGeom prst="rect">
            <a:avLst/>
          </a:prstGeom>
          <a:noFill/>
        </p:spPr>
        <p:txBody>
          <a:bodyPr wrap="none" rtlCol="0">
            <a:spAutoFit/>
          </a:bodyPr>
          <a:lstStyle/>
          <a:p>
            <a:r>
              <a:rPr lang="de-DE" sz="2400" b="1" dirty="0" smtClean="0">
                <a:solidFill>
                  <a:srgbClr val="FF0000"/>
                </a:solidFill>
              </a:rPr>
              <a:t>Pixel Revolution Hybrid </a:t>
            </a:r>
            <a:r>
              <a:rPr lang="de-DE" sz="2400" b="1" dirty="0" smtClean="0">
                <a:solidFill>
                  <a:srgbClr val="FF0000"/>
                </a:solidFill>
                <a:sym typeface="Wingdings"/>
              </a:rPr>
              <a:t> </a:t>
            </a:r>
            <a:r>
              <a:rPr lang="de-DE" sz="2400" b="1" dirty="0" err="1">
                <a:solidFill>
                  <a:srgbClr val="FF0000"/>
                </a:solidFill>
                <a:sym typeface="Wingdings"/>
              </a:rPr>
              <a:t>M</a:t>
            </a:r>
            <a:r>
              <a:rPr lang="de-DE" sz="2400" b="1" dirty="0" err="1" smtClean="0">
                <a:solidFill>
                  <a:srgbClr val="FF0000"/>
                </a:solidFill>
                <a:sym typeface="Wingdings"/>
              </a:rPr>
              <a:t>onolythic</a:t>
            </a:r>
            <a:endParaRPr lang="de-DE" sz="2400" b="1" dirty="0">
              <a:solidFill>
                <a:srgbClr val="FF0000"/>
              </a:solidFill>
            </a:endParaRPr>
          </a:p>
        </p:txBody>
      </p:sp>
      <p:sp>
        <p:nvSpPr>
          <p:cNvPr id="7" name="Rectangle 6"/>
          <p:cNvSpPr/>
          <p:nvPr/>
        </p:nvSpPr>
        <p:spPr>
          <a:xfrm>
            <a:off x="4221749" y="743353"/>
            <a:ext cx="4606933" cy="6052938"/>
          </a:xfrm>
          <a:prstGeom prst="rect">
            <a:avLst/>
          </a:prstGeom>
        </p:spPr>
        <p:txBody>
          <a:bodyPr wrap="square">
            <a:spAutoFit/>
          </a:bodyPr>
          <a:lstStyle/>
          <a:p>
            <a:r>
              <a:rPr lang="de-DE" sz="1400" b="1" dirty="0" err="1" smtClean="0">
                <a:solidFill>
                  <a:srgbClr val="000090"/>
                </a:solidFill>
                <a:sym typeface="Wingdings"/>
              </a:rPr>
              <a:t>Dramatic</a:t>
            </a:r>
            <a:r>
              <a:rPr lang="de-DE" sz="1400" b="1" dirty="0" smtClean="0">
                <a:solidFill>
                  <a:srgbClr val="000090"/>
                </a:solidFill>
                <a:sym typeface="Wingdings"/>
              </a:rPr>
              <a:t> </a:t>
            </a:r>
            <a:r>
              <a:rPr lang="de-DE" sz="1400" b="1" dirty="0" err="1" smtClean="0">
                <a:solidFill>
                  <a:srgbClr val="000090"/>
                </a:solidFill>
                <a:sym typeface="Wingdings"/>
              </a:rPr>
              <a:t>decrease</a:t>
            </a:r>
            <a:r>
              <a:rPr lang="de-DE" sz="1400" b="1" dirty="0" smtClean="0">
                <a:solidFill>
                  <a:srgbClr val="000090"/>
                </a:solidFill>
                <a:sym typeface="Wingdings"/>
              </a:rPr>
              <a:t> in </a:t>
            </a:r>
            <a:r>
              <a:rPr lang="de-DE" sz="1400" b="1" dirty="0" err="1" smtClean="0">
                <a:solidFill>
                  <a:srgbClr val="000090"/>
                </a:solidFill>
                <a:sym typeface="Wingdings"/>
              </a:rPr>
              <a:t>cost</a:t>
            </a:r>
            <a:r>
              <a:rPr lang="de-DE" sz="1400" b="1" dirty="0" smtClean="0">
                <a:solidFill>
                  <a:srgbClr val="000090"/>
                </a:solidFill>
                <a:sym typeface="Wingdings"/>
              </a:rPr>
              <a:t>.</a:t>
            </a:r>
          </a:p>
          <a:p>
            <a:endParaRPr lang="de-DE" sz="1400" b="1" dirty="0">
              <a:solidFill>
                <a:srgbClr val="008000"/>
              </a:solidFill>
              <a:sym typeface="Wingdings"/>
            </a:endParaRPr>
          </a:p>
          <a:p>
            <a:r>
              <a:rPr lang="de-DE" sz="1400" b="1" dirty="0" err="1" smtClean="0">
                <a:solidFill>
                  <a:srgbClr val="008000"/>
                </a:solidFill>
                <a:sym typeface="Wingdings"/>
              </a:rPr>
              <a:t>Very</a:t>
            </a:r>
            <a:r>
              <a:rPr lang="de-DE" sz="1400" b="1" dirty="0" smtClean="0">
                <a:solidFill>
                  <a:srgbClr val="008000"/>
                </a:solidFill>
                <a:sym typeface="Wingdings"/>
              </a:rPr>
              <a:t> </a:t>
            </a:r>
            <a:r>
              <a:rPr lang="de-DE" sz="1400" b="1" dirty="0" err="1" smtClean="0">
                <a:solidFill>
                  <a:srgbClr val="008000"/>
                </a:solidFill>
                <a:sym typeface="Wingdings"/>
              </a:rPr>
              <a:t>low</a:t>
            </a:r>
            <a:r>
              <a:rPr lang="de-DE" sz="1400" b="1" dirty="0" smtClean="0">
                <a:solidFill>
                  <a:srgbClr val="008000"/>
                </a:solidFill>
                <a:sym typeface="Wingdings"/>
              </a:rPr>
              <a:t> power </a:t>
            </a:r>
            <a:r>
              <a:rPr lang="de-DE" sz="1400" b="1" dirty="0" err="1" smtClean="0">
                <a:solidFill>
                  <a:srgbClr val="008000"/>
                </a:solidFill>
                <a:sym typeface="Wingdings"/>
              </a:rPr>
              <a:t>consumption</a:t>
            </a:r>
            <a:r>
              <a:rPr lang="de-DE" sz="1400" b="1" dirty="0" smtClean="0">
                <a:solidFill>
                  <a:srgbClr val="008000"/>
                </a:solidFill>
                <a:sym typeface="Wingdings"/>
              </a:rPr>
              <a:t>, </a:t>
            </a:r>
            <a:r>
              <a:rPr lang="de-DE" sz="1400" b="1" dirty="0" err="1" smtClean="0">
                <a:solidFill>
                  <a:srgbClr val="008000"/>
                </a:solidFill>
                <a:sym typeface="Wingdings"/>
              </a:rPr>
              <a:t>possibly</a:t>
            </a:r>
            <a:r>
              <a:rPr lang="de-DE" sz="1400" b="1" dirty="0" smtClean="0">
                <a:solidFill>
                  <a:srgbClr val="008000"/>
                </a:solidFill>
                <a:sym typeface="Wingdings"/>
              </a:rPr>
              <a:t> &lt;100mW/cm</a:t>
            </a:r>
            <a:r>
              <a:rPr lang="de-DE" sz="1400" b="1" baseline="30000" dirty="0" smtClean="0">
                <a:solidFill>
                  <a:srgbClr val="008000"/>
                </a:solidFill>
                <a:sym typeface="Wingdings"/>
              </a:rPr>
              <a:t>2</a:t>
            </a:r>
            <a:r>
              <a:rPr lang="de-DE" sz="1400" b="1" dirty="0">
                <a:solidFill>
                  <a:srgbClr val="008000"/>
                </a:solidFill>
                <a:sym typeface="Wingdings"/>
              </a:rPr>
              <a:t> </a:t>
            </a:r>
            <a:r>
              <a:rPr lang="de-DE" sz="1400" b="1" dirty="0" smtClean="0">
                <a:solidFill>
                  <a:srgbClr val="008000"/>
                </a:solidFill>
                <a:sym typeface="Wingdings"/>
              </a:rPr>
              <a:t>i.e. simple </a:t>
            </a:r>
            <a:r>
              <a:rPr lang="de-DE" sz="1400" b="1" dirty="0" err="1" smtClean="0">
                <a:solidFill>
                  <a:srgbClr val="008000"/>
                </a:solidFill>
                <a:sym typeface="Wingdings"/>
              </a:rPr>
              <a:t>water</a:t>
            </a:r>
            <a:r>
              <a:rPr lang="de-DE" sz="1400" b="1" dirty="0" smtClean="0">
                <a:solidFill>
                  <a:srgbClr val="008000"/>
                </a:solidFill>
                <a:sym typeface="Wingdings"/>
              </a:rPr>
              <a:t> </a:t>
            </a:r>
            <a:r>
              <a:rPr lang="de-DE" sz="1400" b="1" dirty="0" err="1" smtClean="0">
                <a:solidFill>
                  <a:srgbClr val="008000"/>
                </a:solidFill>
                <a:sym typeface="Wingdings"/>
              </a:rPr>
              <a:t>cooling</a:t>
            </a:r>
            <a:endParaRPr lang="de-DE" sz="1400" b="1" baseline="30000" dirty="0" smtClean="0">
              <a:solidFill>
                <a:srgbClr val="008000"/>
              </a:solidFill>
              <a:sym typeface="Wingdings"/>
            </a:endParaRPr>
          </a:p>
          <a:p>
            <a:endParaRPr lang="de-DE" sz="1400" b="1" baseline="30000" dirty="0">
              <a:solidFill>
                <a:srgbClr val="008000"/>
              </a:solidFill>
              <a:sym typeface="Wingdings"/>
            </a:endParaRPr>
          </a:p>
          <a:p>
            <a:r>
              <a:rPr lang="de-DE" sz="1400" b="1" dirty="0" smtClean="0">
                <a:solidFill>
                  <a:srgbClr val="000090"/>
                </a:solidFill>
                <a:sym typeface="Wingdings"/>
              </a:rPr>
              <a:t>Ultra </a:t>
            </a:r>
            <a:r>
              <a:rPr lang="de-DE" sz="1400" b="1" dirty="0" err="1" smtClean="0">
                <a:solidFill>
                  <a:srgbClr val="000090"/>
                </a:solidFill>
                <a:sym typeface="Wingdings"/>
              </a:rPr>
              <a:t>low</a:t>
            </a:r>
            <a:r>
              <a:rPr lang="de-DE" sz="1400" b="1" dirty="0" smtClean="0">
                <a:solidFill>
                  <a:srgbClr val="000090"/>
                </a:solidFill>
                <a:sym typeface="Wingdings"/>
              </a:rPr>
              <a:t> material </a:t>
            </a:r>
            <a:r>
              <a:rPr lang="de-DE" sz="1400" b="1" dirty="0" err="1" smtClean="0">
                <a:solidFill>
                  <a:srgbClr val="000090"/>
                </a:solidFill>
                <a:sym typeface="Wingdings"/>
              </a:rPr>
              <a:t>budget</a:t>
            </a:r>
            <a:r>
              <a:rPr lang="de-DE" sz="1400" b="1" dirty="0">
                <a:solidFill>
                  <a:srgbClr val="000090"/>
                </a:solidFill>
                <a:sym typeface="Wingdings"/>
              </a:rPr>
              <a:t> </a:t>
            </a:r>
            <a:r>
              <a:rPr lang="de-DE" sz="1400" b="1" dirty="0" smtClean="0">
                <a:solidFill>
                  <a:srgbClr val="000090"/>
                </a:solidFill>
                <a:sym typeface="Wingdings"/>
              </a:rPr>
              <a:t>&lt;0.3% </a:t>
            </a:r>
            <a:r>
              <a:rPr lang="de-DE" sz="1400" b="1" dirty="0" err="1" smtClean="0">
                <a:solidFill>
                  <a:srgbClr val="000090"/>
                </a:solidFill>
                <a:sym typeface="Wingdings"/>
              </a:rPr>
              <a:t>for</a:t>
            </a:r>
            <a:r>
              <a:rPr lang="de-DE" sz="1400" b="1" dirty="0" smtClean="0">
                <a:solidFill>
                  <a:srgbClr val="000090"/>
                </a:solidFill>
                <a:sym typeface="Wingdings"/>
              </a:rPr>
              <a:t> </a:t>
            </a:r>
            <a:r>
              <a:rPr lang="de-DE" sz="1400" b="1" dirty="0" err="1" smtClean="0">
                <a:solidFill>
                  <a:srgbClr val="000090"/>
                </a:solidFill>
                <a:sym typeface="Wingdings"/>
              </a:rPr>
              <a:t>inner</a:t>
            </a:r>
            <a:r>
              <a:rPr lang="de-DE" sz="1400" b="1" dirty="0" smtClean="0">
                <a:solidFill>
                  <a:srgbClr val="000090"/>
                </a:solidFill>
                <a:sym typeface="Wingdings"/>
              </a:rPr>
              <a:t> </a:t>
            </a:r>
            <a:r>
              <a:rPr lang="de-DE" sz="1400" b="1" dirty="0" err="1" smtClean="0">
                <a:solidFill>
                  <a:srgbClr val="000090"/>
                </a:solidFill>
                <a:sym typeface="Wingdings"/>
              </a:rPr>
              <a:t>layers</a:t>
            </a:r>
            <a:r>
              <a:rPr lang="de-DE" sz="1400" b="1" dirty="0" smtClean="0">
                <a:solidFill>
                  <a:srgbClr val="000090"/>
                </a:solidFill>
                <a:sym typeface="Wingdings"/>
              </a:rPr>
              <a:t>, &lt;1% </a:t>
            </a:r>
            <a:r>
              <a:rPr lang="de-DE" sz="1400" b="1" dirty="0" err="1" smtClean="0">
                <a:solidFill>
                  <a:srgbClr val="000090"/>
                </a:solidFill>
                <a:sym typeface="Wingdings"/>
              </a:rPr>
              <a:t>for</a:t>
            </a:r>
            <a:r>
              <a:rPr lang="de-DE" sz="1400" b="1" dirty="0" smtClean="0">
                <a:solidFill>
                  <a:srgbClr val="000090"/>
                </a:solidFill>
                <a:sym typeface="Wingdings"/>
              </a:rPr>
              <a:t> </a:t>
            </a:r>
            <a:r>
              <a:rPr lang="de-DE" sz="1400" b="1" dirty="0" err="1" smtClean="0">
                <a:solidFill>
                  <a:srgbClr val="000090"/>
                </a:solidFill>
                <a:sym typeface="Wingdings"/>
              </a:rPr>
              <a:t>outer</a:t>
            </a:r>
            <a:r>
              <a:rPr lang="de-DE" sz="1400" b="1" dirty="0" smtClean="0">
                <a:solidFill>
                  <a:srgbClr val="000090"/>
                </a:solidFill>
                <a:sym typeface="Wingdings"/>
              </a:rPr>
              <a:t> </a:t>
            </a:r>
            <a:r>
              <a:rPr lang="de-DE" sz="1400" b="1" dirty="0" err="1" smtClean="0">
                <a:solidFill>
                  <a:srgbClr val="000090"/>
                </a:solidFill>
                <a:sym typeface="Wingdings"/>
              </a:rPr>
              <a:t>layers</a:t>
            </a:r>
            <a:r>
              <a:rPr lang="de-DE" sz="1400" b="1" dirty="0" smtClean="0">
                <a:solidFill>
                  <a:srgbClr val="000090"/>
                </a:solidFill>
                <a:sym typeface="Wingdings"/>
              </a:rPr>
              <a:t>.</a:t>
            </a:r>
          </a:p>
          <a:p>
            <a:endParaRPr lang="de-DE" sz="1400" b="1" dirty="0">
              <a:solidFill>
                <a:srgbClr val="008000"/>
              </a:solidFill>
              <a:sym typeface="Wingdings"/>
            </a:endParaRPr>
          </a:p>
          <a:p>
            <a:r>
              <a:rPr lang="de-DE" sz="1400" b="1" dirty="0" err="1" smtClean="0">
                <a:solidFill>
                  <a:srgbClr val="008000"/>
                </a:solidFill>
                <a:sym typeface="Wingdings"/>
              </a:rPr>
              <a:t>Question</a:t>
            </a:r>
            <a:r>
              <a:rPr lang="de-DE" sz="1400" b="1" dirty="0" smtClean="0">
                <a:solidFill>
                  <a:srgbClr val="008000"/>
                </a:solidFill>
                <a:sym typeface="Wingdings"/>
              </a:rPr>
              <a:t> </a:t>
            </a:r>
            <a:r>
              <a:rPr lang="de-DE" sz="1400" b="1" dirty="0" err="1" smtClean="0">
                <a:solidFill>
                  <a:srgbClr val="008000"/>
                </a:solidFill>
                <a:sym typeface="Wingdings"/>
              </a:rPr>
              <a:t>of</a:t>
            </a:r>
            <a:r>
              <a:rPr lang="de-DE" sz="1400" b="1" dirty="0" smtClean="0">
                <a:solidFill>
                  <a:srgbClr val="008000"/>
                </a:solidFill>
                <a:sym typeface="Wingdings"/>
              </a:rPr>
              <a:t> </a:t>
            </a:r>
            <a:r>
              <a:rPr lang="de-DE" sz="1400" b="1" dirty="0" err="1" smtClean="0">
                <a:solidFill>
                  <a:srgbClr val="008000"/>
                </a:solidFill>
                <a:sym typeface="Wingdings"/>
              </a:rPr>
              <a:t>speed</a:t>
            </a:r>
            <a:r>
              <a:rPr lang="de-DE" sz="1400" b="1" dirty="0" smtClean="0">
                <a:solidFill>
                  <a:srgbClr val="008000"/>
                </a:solidFill>
                <a:sym typeface="Wingdings"/>
              </a:rPr>
              <a:t> </a:t>
            </a:r>
            <a:r>
              <a:rPr lang="de-DE" sz="1400" b="1" dirty="0" err="1" smtClean="0">
                <a:solidFill>
                  <a:srgbClr val="008000"/>
                </a:solidFill>
                <a:sym typeface="Wingdings"/>
              </a:rPr>
              <a:t>and</a:t>
            </a:r>
            <a:r>
              <a:rPr lang="de-DE" sz="1400" b="1" dirty="0" smtClean="0">
                <a:solidFill>
                  <a:srgbClr val="008000"/>
                </a:solidFill>
                <a:sym typeface="Wingdings"/>
              </a:rPr>
              <a:t> </a:t>
            </a:r>
            <a:r>
              <a:rPr lang="de-DE" sz="1400" b="1" dirty="0" err="1" smtClean="0">
                <a:solidFill>
                  <a:srgbClr val="008000"/>
                </a:solidFill>
                <a:sym typeface="Wingdings"/>
              </a:rPr>
              <a:t>radiation</a:t>
            </a:r>
            <a:r>
              <a:rPr lang="de-DE" sz="1400" b="1" dirty="0" smtClean="0">
                <a:solidFill>
                  <a:srgbClr val="008000"/>
                </a:solidFill>
                <a:sym typeface="Wingdings"/>
              </a:rPr>
              <a:t> </a:t>
            </a:r>
            <a:r>
              <a:rPr lang="de-DE" sz="1400" b="1" dirty="0" err="1" smtClean="0">
                <a:solidFill>
                  <a:srgbClr val="008000"/>
                </a:solidFill>
                <a:sym typeface="Wingdings"/>
              </a:rPr>
              <a:t>hardness</a:t>
            </a:r>
            <a:r>
              <a:rPr lang="de-DE" sz="1400" b="1" dirty="0">
                <a:solidFill>
                  <a:srgbClr val="008000"/>
                </a:solidFill>
                <a:sym typeface="Wingdings"/>
              </a:rPr>
              <a:t>:</a:t>
            </a:r>
            <a:endParaRPr lang="de-DE" sz="1400" b="1" dirty="0" smtClean="0">
              <a:solidFill>
                <a:srgbClr val="008000"/>
              </a:solidFill>
              <a:sym typeface="Wingdings"/>
            </a:endParaRPr>
          </a:p>
          <a:p>
            <a:endParaRPr lang="de-DE" sz="1400" b="1" dirty="0">
              <a:solidFill>
                <a:srgbClr val="008000"/>
              </a:solidFill>
              <a:sym typeface="Wingdings"/>
            </a:endParaRPr>
          </a:p>
          <a:p>
            <a:r>
              <a:rPr lang="de-DE" sz="1400" b="1" dirty="0" err="1" smtClean="0">
                <a:solidFill>
                  <a:srgbClr val="000090"/>
                </a:solidFill>
                <a:sym typeface="Wingdings"/>
              </a:rPr>
              <a:t>At</a:t>
            </a:r>
            <a:r>
              <a:rPr lang="de-DE" sz="1400" b="1" dirty="0" smtClean="0">
                <a:solidFill>
                  <a:srgbClr val="000090"/>
                </a:solidFill>
                <a:sym typeface="Wingdings"/>
              </a:rPr>
              <a:t> </a:t>
            </a:r>
            <a:r>
              <a:rPr lang="de-DE" sz="1400" b="1" dirty="0" err="1" smtClean="0">
                <a:solidFill>
                  <a:srgbClr val="000090"/>
                </a:solidFill>
                <a:sym typeface="Wingdings"/>
              </a:rPr>
              <a:t>present</a:t>
            </a:r>
            <a:r>
              <a:rPr lang="de-DE" sz="1400" b="1" dirty="0" smtClean="0">
                <a:solidFill>
                  <a:srgbClr val="000090"/>
                </a:solidFill>
                <a:sym typeface="Wingdings"/>
              </a:rPr>
              <a:t>, </a:t>
            </a:r>
          </a:p>
          <a:p>
            <a:r>
              <a:rPr lang="de-DE" sz="1400" b="1" dirty="0" err="1" smtClean="0">
                <a:solidFill>
                  <a:srgbClr val="000090"/>
                </a:solidFill>
                <a:sym typeface="Wingdings"/>
              </a:rPr>
              <a:t>integration</a:t>
            </a:r>
            <a:r>
              <a:rPr lang="de-DE" sz="1400" b="1" dirty="0" smtClean="0">
                <a:solidFill>
                  <a:srgbClr val="000090"/>
                </a:solidFill>
                <a:sym typeface="Wingdings"/>
              </a:rPr>
              <a:t> time </a:t>
            </a:r>
            <a:r>
              <a:rPr lang="de-DE" sz="1400" b="1" dirty="0" err="1" smtClean="0">
                <a:solidFill>
                  <a:srgbClr val="000090"/>
                </a:solidFill>
                <a:sym typeface="Wingdings"/>
              </a:rPr>
              <a:t>of</a:t>
            </a:r>
            <a:r>
              <a:rPr lang="de-DE" sz="1400" b="1" dirty="0" smtClean="0">
                <a:solidFill>
                  <a:srgbClr val="000090"/>
                </a:solidFill>
                <a:sym typeface="Wingdings"/>
              </a:rPr>
              <a:t> </a:t>
            </a:r>
            <a:r>
              <a:rPr lang="de-DE" sz="1400" b="1" dirty="0" smtClean="0">
                <a:solidFill>
                  <a:srgbClr val="FF0000"/>
                </a:solidFill>
                <a:sym typeface="Wingdings"/>
              </a:rPr>
              <a:t>4μs </a:t>
            </a:r>
            <a:r>
              <a:rPr lang="de-DE" sz="1400" b="1" dirty="0" smtClean="0">
                <a:solidFill>
                  <a:srgbClr val="000090"/>
                </a:solidFill>
                <a:sym typeface="Wingdings"/>
              </a:rPr>
              <a:t>(</a:t>
            </a:r>
            <a:r>
              <a:rPr lang="de-DE" sz="1400" b="1" dirty="0" err="1" smtClean="0">
                <a:solidFill>
                  <a:srgbClr val="000090"/>
                </a:solidFill>
                <a:sym typeface="Wingdings"/>
              </a:rPr>
              <a:t>noise</a:t>
            </a:r>
            <a:r>
              <a:rPr lang="de-DE" sz="1400" b="1" dirty="0" smtClean="0">
                <a:solidFill>
                  <a:srgbClr val="000090"/>
                </a:solidFill>
                <a:sym typeface="Wingdings"/>
              </a:rPr>
              <a:t>, </a:t>
            </a:r>
            <a:r>
              <a:rPr lang="de-DE" sz="1400" b="1" dirty="0" err="1" smtClean="0">
                <a:solidFill>
                  <a:srgbClr val="000090"/>
                </a:solidFill>
                <a:sym typeface="Wingdings"/>
              </a:rPr>
              <a:t>electron</a:t>
            </a:r>
            <a:r>
              <a:rPr lang="de-DE" sz="1400" b="1" dirty="0" smtClean="0">
                <a:solidFill>
                  <a:srgbClr val="000090"/>
                </a:solidFill>
                <a:sym typeface="Wingdings"/>
              </a:rPr>
              <a:t> </a:t>
            </a:r>
            <a:r>
              <a:rPr lang="de-DE" sz="1400" b="1" dirty="0" err="1" smtClean="0">
                <a:solidFill>
                  <a:srgbClr val="000090"/>
                </a:solidFill>
                <a:sym typeface="Wingdings"/>
              </a:rPr>
              <a:t>diffusion</a:t>
            </a:r>
            <a:r>
              <a:rPr lang="de-DE" sz="1400" b="1" dirty="0" smtClean="0">
                <a:solidFill>
                  <a:srgbClr val="000090"/>
                </a:solidFill>
                <a:sym typeface="Wingdings"/>
              </a:rPr>
              <a:t>)</a:t>
            </a:r>
          </a:p>
          <a:p>
            <a:r>
              <a:rPr lang="de-DE" sz="1400" b="1" dirty="0" err="1" smtClean="0">
                <a:solidFill>
                  <a:srgbClr val="000090"/>
                </a:solidFill>
                <a:sym typeface="Wingdings"/>
              </a:rPr>
              <a:t>radiation</a:t>
            </a:r>
            <a:r>
              <a:rPr lang="de-DE" sz="1400" b="1" dirty="0" smtClean="0">
                <a:solidFill>
                  <a:srgbClr val="000090"/>
                </a:solidFill>
                <a:sym typeface="Wingdings"/>
              </a:rPr>
              <a:t> </a:t>
            </a:r>
            <a:r>
              <a:rPr lang="de-DE" sz="1400" b="1" dirty="0" err="1" smtClean="0">
                <a:solidFill>
                  <a:srgbClr val="000090"/>
                </a:solidFill>
                <a:sym typeface="Wingdings"/>
              </a:rPr>
              <a:t>resistance</a:t>
            </a:r>
            <a:r>
              <a:rPr lang="de-DE" sz="1400" b="1" dirty="0" smtClean="0">
                <a:solidFill>
                  <a:srgbClr val="000090"/>
                </a:solidFill>
                <a:sym typeface="Wingdings"/>
              </a:rPr>
              <a:t> </a:t>
            </a:r>
            <a:r>
              <a:rPr lang="de-DE" sz="1400" b="1" dirty="0" err="1" smtClean="0">
                <a:solidFill>
                  <a:srgbClr val="000090"/>
                </a:solidFill>
                <a:sym typeface="Wingdings"/>
              </a:rPr>
              <a:t>up</a:t>
            </a:r>
            <a:r>
              <a:rPr lang="de-DE" sz="1400" b="1" dirty="0" smtClean="0">
                <a:solidFill>
                  <a:srgbClr val="000090"/>
                </a:solidFill>
                <a:sym typeface="Wingdings"/>
              </a:rPr>
              <a:t> </a:t>
            </a:r>
            <a:r>
              <a:rPr lang="de-DE" sz="1400" b="1" dirty="0" err="1" smtClean="0">
                <a:solidFill>
                  <a:srgbClr val="000090"/>
                </a:solidFill>
                <a:sym typeface="Wingdings"/>
              </a:rPr>
              <a:t>to</a:t>
            </a:r>
            <a:r>
              <a:rPr lang="de-DE" sz="1400" b="1" dirty="0" smtClean="0">
                <a:solidFill>
                  <a:srgbClr val="000090"/>
                </a:solidFill>
                <a:sym typeface="Wingdings"/>
              </a:rPr>
              <a:t> </a:t>
            </a:r>
            <a:r>
              <a:rPr lang="de-DE" sz="1400" b="1" dirty="0" err="1" smtClean="0">
                <a:solidFill>
                  <a:srgbClr val="000090"/>
                </a:solidFill>
                <a:sym typeface="Wingdings"/>
              </a:rPr>
              <a:t>few</a:t>
            </a:r>
            <a:r>
              <a:rPr lang="de-DE" sz="1400" b="1" dirty="0" smtClean="0">
                <a:solidFill>
                  <a:srgbClr val="000090"/>
                </a:solidFill>
                <a:sym typeface="Wingdings"/>
              </a:rPr>
              <a:t> </a:t>
            </a:r>
            <a:r>
              <a:rPr lang="de-DE" sz="1400" b="1" dirty="0" smtClean="0">
                <a:solidFill>
                  <a:srgbClr val="FF0000"/>
                </a:solidFill>
                <a:sym typeface="Wingdings"/>
              </a:rPr>
              <a:t>10</a:t>
            </a:r>
            <a:r>
              <a:rPr lang="de-DE" sz="1400" b="1" baseline="30000" dirty="0" smtClean="0">
                <a:solidFill>
                  <a:srgbClr val="FF0000"/>
                </a:solidFill>
                <a:sym typeface="Wingdings"/>
              </a:rPr>
              <a:t>13</a:t>
            </a:r>
            <a:r>
              <a:rPr lang="de-DE" sz="1400" b="1" dirty="0" smtClean="0">
                <a:solidFill>
                  <a:srgbClr val="FF0000"/>
                </a:solidFill>
                <a:sym typeface="Wingdings"/>
              </a:rPr>
              <a:t> </a:t>
            </a:r>
            <a:r>
              <a:rPr lang="de-DE" sz="1400" b="1" dirty="0" err="1" smtClean="0">
                <a:solidFill>
                  <a:srgbClr val="000090"/>
                </a:solidFill>
                <a:sym typeface="Wingdings"/>
              </a:rPr>
              <a:t>neq</a:t>
            </a:r>
            <a:r>
              <a:rPr lang="de-DE" sz="1400" b="1" dirty="0" smtClean="0">
                <a:solidFill>
                  <a:srgbClr val="000090"/>
                </a:solidFill>
                <a:sym typeface="Wingdings"/>
              </a:rPr>
              <a:t>.</a:t>
            </a:r>
          </a:p>
          <a:p>
            <a:endParaRPr lang="de-DE" sz="1400" b="1" dirty="0">
              <a:solidFill>
                <a:srgbClr val="000090"/>
              </a:solidFill>
              <a:sym typeface="Wingdings"/>
            </a:endParaRPr>
          </a:p>
          <a:p>
            <a:r>
              <a:rPr lang="de-DE" sz="1400" b="1" dirty="0" smtClean="0">
                <a:solidFill>
                  <a:srgbClr val="008000"/>
                </a:solidFill>
                <a:sym typeface="Wingdings"/>
              </a:rPr>
              <a:t>Development (</a:t>
            </a:r>
            <a:r>
              <a:rPr lang="de-DE" sz="1400" b="1" dirty="0" err="1" smtClean="0">
                <a:solidFill>
                  <a:srgbClr val="008000"/>
                </a:solidFill>
                <a:sym typeface="Wingdings"/>
              </a:rPr>
              <a:t>next</a:t>
            </a:r>
            <a:r>
              <a:rPr lang="de-DE" sz="1400" b="1" dirty="0" smtClean="0">
                <a:solidFill>
                  <a:srgbClr val="008000"/>
                </a:solidFill>
                <a:sym typeface="Wingdings"/>
              </a:rPr>
              <a:t> 20 </a:t>
            </a:r>
            <a:r>
              <a:rPr lang="de-DE" sz="1400" b="1" dirty="0" err="1" smtClean="0">
                <a:solidFill>
                  <a:srgbClr val="008000"/>
                </a:solidFill>
                <a:sym typeface="Wingdings"/>
              </a:rPr>
              <a:t>years</a:t>
            </a:r>
            <a:r>
              <a:rPr lang="de-DE" sz="1400" b="1" dirty="0" smtClean="0">
                <a:solidFill>
                  <a:srgbClr val="008000"/>
                </a:solidFill>
                <a:sym typeface="Wingdings"/>
              </a:rPr>
              <a:t>) </a:t>
            </a:r>
            <a:r>
              <a:rPr lang="de-DE" sz="1400" b="1" dirty="0" err="1" smtClean="0">
                <a:solidFill>
                  <a:srgbClr val="008000"/>
                </a:solidFill>
                <a:sym typeface="Wingdings"/>
              </a:rPr>
              <a:t>towards</a:t>
            </a:r>
            <a:r>
              <a:rPr lang="de-DE" sz="1400" b="1" dirty="0" smtClean="0">
                <a:solidFill>
                  <a:srgbClr val="008000"/>
                </a:solidFill>
                <a:sym typeface="Wingdings"/>
              </a:rPr>
              <a:t> larger (</a:t>
            </a:r>
            <a:r>
              <a:rPr lang="de-DE" sz="1400" b="1" dirty="0" err="1" smtClean="0">
                <a:solidFill>
                  <a:srgbClr val="008000"/>
                </a:solidFill>
                <a:sym typeface="Wingdings"/>
              </a:rPr>
              <a:t>full</a:t>
            </a:r>
            <a:r>
              <a:rPr lang="de-DE" sz="1400" b="1" dirty="0" smtClean="0">
                <a:solidFill>
                  <a:srgbClr val="008000"/>
                </a:solidFill>
                <a:sym typeface="Wingdings"/>
              </a:rPr>
              <a:t>) </a:t>
            </a:r>
            <a:r>
              <a:rPr lang="de-DE" sz="1400" b="1" dirty="0" err="1" smtClean="0">
                <a:solidFill>
                  <a:srgbClr val="008000"/>
                </a:solidFill>
                <a:sym typeface="Wingdings"/>
              </a:rPr>
              <a:t>depletion</a:t>
            </a:r>
            <a:r>
              <a:rPr lang="de-DE" sz="1400" b="1" dirty="0" smtClean="0">
                <a:solidFill>
                  <a:srgbClr val="008000"/>
                </a:solidFill>
                <a:sym typeface="Wingdings"/>
              </a:rPr>
              <a:t> will </a:t>
            </a:r>
            <a:r>
              <a:rPr lang="de-DE" sz="1400" b="1" dirty="0" err="1" smtClean="0">
                <a:solidFill>
                  <a:srgbClr val="008000"/>
                </a:solidFill>
                <a:sym typeface="Wingdings"/>
              </a:rPr>
              <a:t>improve</a:t>
            </a:r>
            <a:r>
              <a:rPr lang="de-DE" sz="1400" b="1" dirty="0" smtClean="0">
                <a:solidFill>
                  <a:srgbClr val="008000"/>
                </a:solidFill>
                <a:sym typeface="Wingdings"/>
              </a:rPr>
              <a:t> </a:t>
            </a:r>
            <a:r>
              <a:rPr lang="de-DE" sz="1400" b="1" dirty="0" err="1" smtClean="0">
                <a:solidFill>
                  <a:srgbClr val="008000"/>
                </a:solidFill>
                <a:sym typeface="Wingdings"/>
              </a:rPr>
              <a:t>speed</a:t>
            </a:r>
            <a:r>
              <a:rPr lang="de-DE" sz="1400" b="1" dirty="0" smtClean="0">
                <a:solidFill>
                  <a:srgbClr val="008000"/>
                </a:solidFill>
                <a:sym typeface="Wingdings"/>
              </a:rPr>
              <a:t> </a:t>
            </a:r>
            <a:r>
              <a:rPr lang="de-DE" sz="1400" b="1" dirty="0" err="1" smtClean="0">
                <a:solidFill>
                  <a:srgbClr val="008000"/>
                </a:solidFill>
                <a:sym typeface="Wingdings"/>
              </a:rPr>
              <a:t>and</a:t>
            </a:r>
            <a:r>
              <a:rPr lang="de-DE" sz="1400" b="1" dirty="0" smtClean="0">
                <a:solidFill>
                  <a:srgbClr val="008000"/>
                </a:solidFill>
                <a:sym typeface="Wingdings"/>
              </a:rPr>
              <a:t> </a:t>
            </a:r>
            <a:r>
              <a:rPr lang="de-DE" sz="1400" b="1" dirty="0" err="1" smtClean="0">
                <a:solidFill>
                  <a:srgbClr val="008000"/>
                </a:solidFill>
                <a:sym typeface="Wingdings"/>
              </a:rPr>
              <a:t>radiation</a:t>
            </a:r>
            <a:r>
              <a:rPr lang="de-DE" sz="1400" b="1" dirty="0" smtClean="0">
                <a:solidFill>
                  <a:srgbClr val="008000"/>
                </a:solidFill>
                <a:sym typeface="Wingdings"/>
              </a:rPr>
              <a:t> </a:t>
            </a:r>
            <a:r>
              <a:rPr lang="de-DE" sz="1400" b="1" dirty="0" err="1" smtClean="0">
                <a:solidFill>
                  <a:srgbClr val="008000"/>
                </a:solidFill>
                <a:sym typeface="Wingdings"/>
              </a:rPr>
              <a:t>hardness</a:t>
            </a:r>
            <a:r>
              <a:rPr lang="de-DE" sz="1400" b="1" dirty="0">
                <a:solidFill>
                  <a:srgbClr val="008000"/>
                </a:solidFill>
                <a:sym typeface="Wingdings"/>
              </a:rPr>
              <a:t> </a:t>
            </a:r>
            <a:r>
              <a:rPr lang="de-DE" sz="1400" b="1" dirty="0" err="1" smtClean="0">
                <a:solidFill>
                  <a:srgbClr val="008000"/>
                </a:solidFill>
                <a:sym typeface="Wingdings"/>
              </a:rPr>
              <a:t>significantly</a:t>
            </a:r>
            <a:r>
              <a:rPr lang="de-DE" sz="1400" b="1" dirty="0" smtClean="0">
                <a:solidFill>
                  <a:srgbClr val="008000"/>
                </a:solidFill>
                <a:sym typeface="Wingdings"/>
              </a:rPr>
              <a:t>.</a:t>
            </a:r>
          </a:p>
          <a:p>
            <a:endParaRPr lang="de-DE" sz="1400" b="1" dirty="0">
              <a:solidFill>
                <a:srgbClr val="008000"/>
              </a:solidFill>
              <a:sym typeface="Wingdings"/>
            </a:endParaRPr>
          </a:p>
          <a:p>
            <a:r>
              <a:rPr lang="de-DE" sz="1400" b="1" dirty="0" smtClean="0">
                <a:solidFill>
                  <a:srgbClr val="000090"/>
                </a:solidFill>
                <a:sym typeface="Wingdings"/>
              </a:rPr>
              <a:t>Also – in </a:t>
            </a:r>
            <a:r>
              <a:rPr lang="de-DE" sz="1400" b="1" dirty="0" err="1" smtClean="0">
                <a:solidFill>
                  <a:srgbClr val="000090"/>
                </a:solidFill>
                <a:sym typeface="Wingdings"/>
              </a:rPr>
              <a:t>case</a:t>
            </a:r>
            <a:r>
              <a:rPr lang="de-DE" sz="1400" b="1" dirty="0" smtClean="0">
                <a:solidFill>
                  <a:srgbClr val="000090"/>
                </a:solidFill>
                <a:sym typeface="Wingdings"/>
              </a:rPr>
              <a:t> </a:t>
            </a:r>
            <a:r>
              <a:rPr lang="de-DE" sz="1400" b="1" dirty="0" err="1" smtClean="0">
                <a:solidFill>
                  <a:srgbClr val="000090"/>
                </a:solidFill>
                <a:sym typeface="Wingdings"/>
              </a:rPr>
              <a:t>one</a:t>
            </a:r>
            <a:r>
              <a:rPr lang="de-DE" sz="1400" b="1" dirty="0" smtClean="0">
                <a:solidFill>
                  <a:srgbClr val="000090"/>
                </a:solidFill>
                <a:sym typeface="Wingdings"/>
              </a:rPr>
              <a:t> </a:t>
            </a:r>
            <a:r>
              <a:rPr lang="de-DE" sz="1400" b="1" dirty="0" err="1" smtClean="0">
                <a:solidFill>
                  <a:srgbClr val="000090"/>
                </a:solidFill>
                <a:sym typeface="Wingdings"/>
              </a:rPr>
              <a:t>has</a:t>
            </a:r>
            <a:r>
              <a:rPr lang="de-DE" sz="1400" b="1" dirty="0" smtClean="0">
                <a:solidFill>
                  <a:srgbClr val="000090"/>
                </a:solidFill>
                <a:sym typeface="Wingdings"/>
              </a:rPr>
              <a:t> a </a:t>
            </a:r>
            <a:r>
              <a:rPr lang="de-DE" sz="1400" b="1" dirty="0" err="1" smtClean="0">
                <a:solidFill>
                  <a:srgbClr val="000090"/>
                </a:solidFill>
                <a:sym typeface="Wingdings"/>
              </a:rPr>
              <a:t>full</a:t>
            </a:r>
            <a:r>
              <a:rPr lang="de-DE" sz="1400" b="1" dirty="0" smtClean="0">
                <a:solidFill>
                  <a:srgbClr val="000090"/>
                </a:solidFill>
                <a:sym typeface="Wingdings"/>
              </a:rPr>
              <a:t> </a:t>
            </a:r>
            <a:r>
              <a:rPr lang="de-DE" sz="1400" b="1" dirty="0" err="1" smtClean="0">
                <a:solidFill>
                  <a:srgbClr val="000090"/>
                </a:solidFill>
                <a:sym typeface="Wingdings"/>
              </a:rPr>
              <a:t>pixel</a:t>
            </a:r>
            <a:r>
              <a:rPr lang="de-DE" sz="1400" b="1" dirty="0" smtClean="0">
                <a:solidFill>
                  <a:srgbClr val="000090"/>
                </a:solidFill>
                <a:sym typeface="Wingdings"/>
              </a:rPr>
              <a:t> </a:t>
            </a:r>
            <a:r>
              <a:rPr lang="de-DE" sz="1400" b="1" dirty="0" err="1" smtClean="0">
                <a:solidFill>
                  <a:srgbClr val="000090"/>
                </a:solidFill>
                <a:sym typeface="Wingdings"/>
              </a:rPr>
              <a:t>tracker</a:t>
            </a:r>
            <a:r>
              <a:rPr lang="de-DE" sz="1400" b="1" dirty="0" smtClean="0">
                <a:solidFill>
                  <a:srgbClr val="000090"/>
                </a:solidFill>
                <a:sym typeface="Wingdings"/>
              </a:rPr>
              <a:t> </a:t>
            </a:r>
            <a:r>
              <a:rPr lang="de-DE" sz="1400" b="1" dirty="0" err="1" smtClean="0">
                <a:solidFill>
                  <a:srgbClr val="000090"/>
                </a:solidFill>
                <a:sym typeface="Wingdings"/>
              </a:rPr>
              <a:t>one</a:t>
            </a:r>
            <a:r>
              <a:rPr lang="de-DE" sz="1400" b="1" dirty="0" smtClean="0">
                <a:solidFill>
                  <a:srgbClr val="000090"/>
                </a:solidFill>
                <a:sym typeface="Wingdings"/>
              </a:rPr>
              <a:t> </a:t>
            </a:r>
            <a:r>
              <a:rPr lang="de-DE" sz="1400" b="1" dirty="0" err="1" smtClean="0">
                <a:solidFill>
                  <a:srgbClr val="000090"/>
                </a:solidFill>
                <a:sym typeface="Wingdings"/>
              </a:rPr>
              <a:t>can</a:t>
            </a:r>
            <a:r>
              <a:rPr lang="de-DE" sz="1400" b="1" dirty="0" smtClean="0">
                <a:solidFill>
                  <a:srgbClr val="000090"/>
                </a:solidFill>
                <a:sym typeface="Wingdings"/>
              </a:rPr>
              <a:t> </a:t>
            </a:r>
            <a:r>
              <a:rPr lang="de-DE" sz="1400" b="1" dirty="0" err="1" smtClean="0">
                <a:solidFill>
                  <a:srgbClr val="000090"/>
                </a:solidFill>
                <a:sym typeface="Wingdings"/>
              </a:rPr>
              <a:t>use</a:t>
            </a:r>
            <a:r>
              <a:rPr lang="de-DE" sz="1400" b="1" dirty="0" smtClean="0">
                <a:solidFill>
                  <a:srgbClr val="000090"/>
                </a:solidFill>
                <a:sym typeface="Wingdings"/>
              </a:rPr>
              <a:t> 1 </a:t>
            </a:r>
            <a:r>
              <a:rPr lang="de-DE" sz="1400" b="1" dirty="0" err="1" smtClean="0">
                <a:solidFill>
                  <a:srgbClr val="000090"/>
                </a:solidFill>
                <a:sym typeface="Wingdings"/>
              </a:rPr>
              <a:t>or</a:t>
            </a:r>
            <a:r>
              <a:rPr lang="de-DE" sz="1400" b="1" dirty="0" smtClean="0">
                <a:solidFill>
                  <a:srgbClr val="000090"/>
                </a:solidFill>
                <a:sym typeface="Wingdings"/>
              </a:rPr>
              <a:t> 2 </a:t>
            </a:r>
            <a:r>
              <a:rPr lang="de-DE" sz="1400" b="1" dirty="0" err="1" smtClean="0">
                <a:solidFill>
                  <a:srgbClr val="000090"/>
                </a:solidFill>
                <a:sym typeface="Wingdings"/>
              </a:rPr>
              <a:t>layers</a:t>
            </a:r>
            <a:r>
              <a:rPr lang="de-DE" sz="1400" b="1" dirty="0" smtClean="0">
                <a:solidFill>
                  <a:srgbClr val="000090"/>
                </a:solidFill>
                <a:sym typeface="Wingdings"/>
              </a:rPr>
              <a:t> </a:t>
            </a:r>
            <a:r>
              <a:rPr lang="de-DE" sz="1400" b="1" dirty="0" err="1" smtClean="0">
                <a:solidFill>
                  <a:srgbClr val="000090"/>
                </a:solidFill>
                <a:sym typeface="Wingdings"/>
              </a:rPr>
              <a:t>with</a:t>
            </a:r>
            <a:r>
              <a:rPr lang="de-DE" sz="1400" b="1" dirty="0" smtClean="0">
                <a:solidFill>
                  <a:srgbClr val="000090"/>
                </a:solidFill>
                <a:sym typeface="Wingdings"/>
              </a:rPr>
              <a:t> ‚fast‘ </a:t>
            </a:r>
            <a:r>
              <a:rPr lang="de-DE" sz="1400" b="1" dirty="0" err="1" smtClean="0">
                <a:solidFill>
                  <a:srgbClr val="000090"/>
                </a:solidFill>
                <a:sym typeface="Wingdings"/>
              </a:rPr>
              <a:t>pixels</a:t>
            </a:r>
            <a:r>
              <a:rPr lang="de-DE" sz="1400" b="1" dirty="0" smtClean="0">
                <a:solidFill>
                  <a:srgbClr val="000090"/>
                </a:solidFill>
                <a:sym typeface="Wingdings"/>
              </a:rPr>
              <a:t> </a:t>
            </a:r>
            <a:r>
              <a:rPr lang="de-DE" sz="1400" b="1" dirty="0" err="1" smtClean="0">
                <a:solidFill>
                  <a:srgbClr val="000090"/>
                </a:solidFill>
                <a:sym typeface="Wingdings"/>
              </a:rPr>
              <a:t>to</a:t>
            </a:r>
            <a:r>
              <a:rPr lang="de-DE" sz="1400" b="1" dirty="0" smtClean="0">
                <a:solidFill>
                  <a:srgbClr val="000090"/>
                </a:solidFill>
                <a:sym typeface="Wingdings"/>
              </a:rPr>
              <a:t> do </a:t>
            </a:r>
            <a:r>
              <a:rPr lang="de-DE" sz="1400" b="1" dirty="0" err="1" smtClean="0">
                <a:solidFill>
                  <a:srgbClr val="000090"/>
                </a:solidFill>
                <a:sym typeface="Wingdings"/>
              </a:rPr>
              <a:t>the</a:t>
            </a:r>
            <a:r>
              <a:rPr lang="de-DE" sz="1400" b="1" dirty="0" smtClean="0">
                <a:solidFill>
                  <a:srgbClr val="000090"/>
                </a:solidFill>
                <a:sym typeface="Wingdings"/>
              </a:rPr>
              <a:t> BCID (25ns </a:t>
            </a:r>
            <a:r>
              <a:rPr lang="de-DE" sz="1400" b="1" dirty="0" err="1" smtClean="0">
                <a:solidFill>
                  <a:srgbClr val="000090"/>
                </a:solidFill>
                <a:sym typeface="Wingdings"/>
              </a:rPr>
              <a:t>or</a:t>
            </a:r>
            <a:r>
              <a:rPr lang="de-DE" sz="1400" b="1" dirty="0" smtClean="0">
                <a:solidFill>
                  <a:srgbClr val="000090"/>
                </a:solidFill>
                <a:sym typeface="Wingdings"/>
              </a:rPr>
              <a:t> </a:t>
            </a:r>
            <a:r>
              <a:rPr lang="de-DE" sz="1400" b="1" dirty="0" err="1" smtClean="0">
                <a:solidFill>
                  <a:srgbClr val="000090"/>
                </a:solidFill>
                <a:sym typeface="Wingdings"/>
              </a:rPr>
              <a:t>even</a:t>
            </a:r>
            <a:r>
              <a:rPr lang="de-DE" sz="1400" b="1" dirty="0" smtClean="0">
                <a:solidFill>
                  <a:srgbClr val="000090"/>
                </a:solidFill>
                <a:sym typeface="Wingdings"/>
              </a:rPr>
              <a:t> 5ns) </a:t>
            </a:r>
            <a:r>
              <a:rPr lang="de-DE" sz="1400" b="1" dirty="0" err="1" smtClean="0">
                <a:solidFill>
                  <a:srgbClr val="000090"/>
                </a:solidFill>
                <a:sym typeface="Wingdings"/>
              </a:rPr>
              <a:t>and</a:t>
            </a:r>
            <a:r>
              <a:rPr lang="de-DE" sz="1400" b="1" dirty="0" smtClean="0">
                <a:solidFill>
                  <a:srgbClr val="000090"/>
                </a:solidFill>
                <a:sym typeface="Wingdings"/>
              </a:rPr>
              <a:t> </a:t>
            </a:r>
            <a:r>
              <a:rPr lang="de-DE" sz="1400" b="1" dirty="0" err="1" smtClean="0">
                <a:solidFill>
                  <a:srgbClr val="000090"/>
                </a:solidFill>
                <a:sym typeface="Wingdings"/>
              </a:rPr>
              <a:t>then</a:t>
            </a:r>
            <a:r>
              <a:rPr lang="de-DE" sz="1400" b="1" dirty="0" smtClean="0">
                <a:solidFill>
                  <a:srgbClr val="000090"/>
                </a:solidFill>
                <a:sym typeface="Wingdings"/>
              </a:rPr>
              <a:t> </a:t>
            </a:r>
            <a:r>
              <a:rPr lang="de-DE" sz="1400" b="1" dirty="0" err="1" smtClean="0">
                <a:solidFill>
                  <a:srgbClr val="000090"/>
                </a:solidFill>
                <a:sym typeface="Wingdings"/>
              </a:rPr>
              <a:t>match</a:t>
            </a:r>
            <a:r>
              <a:rPr lang="de-DE" sz="1400" b="1" dirty="0" smtClean="0">
                <a:solidFill>
                  <a:srgbClr val="000090"/>
                </a:solidFill>
                <a:sym typeface="Wingdings"/>
              </a:rPr>
              <a:t> </a:t>
            </a:r>
            <a:r>
              <a:rPr lang="de-DE" sz="1400" b="1" dirty="0" err="1" smtClean="0">
                <a:solidFill>
                  <a:srgbClr val="000090"/>
                </a:solidFill>
                <a:sym typeface="Wingdings"/>
              </a:rPr>
              <a:t>the</a:t>
            </a:r>
            <a:r>
              <a:rPr lang="de-DE" sz="1400" b="1" dirty="0" smtClean="0">
                <a:solidFill>
                  <a:srgbClr val="000090"/>
                </a:solidFill>
                <a:sym typeface="Wingdings"/>
              </a:rPr>
              <a:t> </a:t>
            </a:r>
            <a:r>
              <a:rPr lang="de-DE" sz="1400" b="1" dirty="0" err="1" smtClean="0">
                <a:solidFill>
                  <a:srgbClr val="000090"/>
                </a:solidFill>
                <a:sym typeface="Wingdings"/>
              </a:rPr>
              <a:t>other</a:t>
            </a:r>
            <a:r>
              <a:rPr lang="de-DE" sz="1400" b="1" dirty="0" smtClean="0">
                <a:solidFill>
                  <a:srgbClr val="000090"/>
                </a:solidFill>
                <a:sym typeface="Wingdings"/>
              </a:rPr>
              <a:t> </a:t>
            </a:r>
            <a:r>
              <a:rPr lang="de-DE" sz="1400" b="1" dirty="0" err="1" smtClean="0">
                <a:solidFill>
                  <a:srgbClr val="000090"/>
                </a:solidFill>
                <a:sym typeface="Wingdings"/>
              </a:rPr>
              <a:t>hits</a:t>
            </a:r>
            <a:r>
              <a:rPr lang="de-DE" sz="1400" b="1" dirty="0" smtClean="0">
                <a:solidFill>
                  <a:srgbClr val="000090"/>
                </a:solidFill>
                <a:sym typeface="Wingdings"/>
              </a:rPr>
              <a:t>.</a:t>
            </a:r>
          </a:p>
          <a:p>
            <a:endParaRPr lang="de-DE" sz="1400" b="1" dirty="0">
              <a:solidFill>
                <a:srgbClr val="000090"/>
              </a:solidFill>
              <a:sym typeface="Wingdings"/>
            </a:endParaRPr>
          </a:p>
          <a:p>
            <a:r>
              <a:rPr lang="de-DE" sz="1400" b="1" dirty="0" err="1" smtClean="0">
                <a:solidFill>
                  <a:srgbClr val="008000"/>
                </a:solidFill>
                <a:sym typeface="Wingdings"/>
              </a:rPr>
              <a:t>With</a:t>
            </a:r>
            <a:r>
              <a:rPr lang="de-DE" sz="1400" b="1" dirty="0" smtClean="0">
                <a:solidFill>
                  <a:srgbClr val="008000"/>
                </a:solidFill>
                <a:sym typeface="Wingdings"/>
              </a:rPr>
              <a:t> a </a:t>
            </a:r>
            <a:r>
              <a:rPr lang="de-DE" sz="1400" b="1" dirty="0" err="1" smtClean="0">
                <a:solidFill>
                  <a:srgbClr val="008000"/>
                </a:solidFill>
                <a:sym typeface="Wingdings"/>
              </a:rPr>
              <a:t>full</a:t>
            </a:r>
            <a:r>
              <a:rPr lang="de-DE" sz="1400" b="1" dirty="0" smtClean="0">
                <a:solidFill>
                  <a:srgbClr val="008000"/>
                </a:solidFill>
                <a:sym typeface="Wingdings"/>
              </a:rPr>
              <a:t> </a:t>
            </a:r>
            <a:r>
              <a:rPr lang="de-DE" sz="1400" b="1" dirty="0" err="1" smtClean="0">
                <a:solidFill>
                  <a:srgbClr val="008000"/>
                </a:solidFill>
                <a:sym typeface="Wingdings"/>
              </a:rPr>
              <a:t>pixel</a:t>
            </a:r>
            <a:r>
              <a:rPr lang="de-DE" sz="1400" b="1" dirty="0" smtClean="0">
                <a:solidFill>
                  <a:srgbClr val="008000"/>
                </a:solidFill>
                <a:sym typeface="Wingdings"/>
              </a:rPr>
              <a:t> </a:t>
            </a:r>
            <a:r>
              <a:rPr lang="de-DE" sz="1400" b="1" dirty="0" err="1" smtClean="0">
                <a:solidFill>
                  <a:srgbClr val="008000"/>
                </a:solidFill>
                <a:sym typeface="Wingdings"/>
              </a:rPr>
              <a:t>tracker</a:t>
            </a:r>
            <a:r>
              <a:rPr lang="de-DE" sz="1400" b="1" dirty="0" smtClean="0">
                <a:solidFill>
                  <a:srgbClr val="008000"/>
                </a:solidFill>
                <a:sym typeface="Wingdings"/>
              </a:rPr>
              <a:t> </a:t>
            </a:r>
            <a:r>
              <a:rPr lang="de-DE" sz="1400" b="1" dirty="0" err="1" smtClean="0">
                <a:solidFill>
                  <a:srgbClr val="008000"/>
                </a:solidFill>
                <a:sym typeface="Wingdings"/>
              </a:rPr>
              <a:t>of</a:t>
            </a:r>
            <a:r>
              <a:rPr lang="de-DE" sz="1400" b="1" dirty="0" smtClean="0">
                <a:solidFill>
                  <a:srgbClr val="008000"/>
                </a:solidFill>
                <a:sym typeface="Wingdings"/>
              </a:rPr>
              <a:t> 20x20um </a:t>
            </a:r>
            <a:r>
              <a:rPr lang="de-DE" sz="1400" b="1" dirty="0" err="1" smtClean="0">
                <a:solidFill>
                  <a:srgbClr val="008000"/>
                </a:solidFill>
                <a:sym typeface="Wingdings"/>
              </a:rPr>
              <a:t>pixels</a:t>
            </a:r>
            <a:r>
              <a:rPr lang="de-DE" sz="1400" b="1" dirty="0" smtClean="0">
                <a:solidFill>
                  <a:srgbClr val="008000"/>
                </a:solidFill>
                <a:sym typeface="Wingdings"/>
              </a:rPr>
              <a:t> </a:t>
            </a:r>
            <a:r>
              <a:rPr lang="de-DE" sz="1400" b="1" dirty="0" err="1" smtClean="0">
                <a:solidFill>
                  <a:srgbClr val="008000"/>
                </a:solidFill>
                <a:sym typeface="Wingdings"/>
              </a:rPr>
              <a:t>one</a:t>
            </a:r>
            <a:r>
              <a:rPr lang="de-DE" sz="1400" b="1" dirty="0" smtClean="0">
                <a:solidFill>
                  <a:srgbClr val="008000"/>
                </a:solidFill>
                <a:sym typeface="Wingdings"/>
              </a:rPr>
              <a:t> </a:t>
            </a:r>
            <a:r>
              <a:rPr lang="de-DE" sz="1400" b="1" dirty="0" err="1" smtClean="0">
                <a:solidFill>
                  <a:srgbClr val="008000"/>
                </a:solidFill>
                <a:sym typeface="Wingdings"/>
              </a:rPr>
              <a:t>can</a:t>
            </a:r>
            <a:r>
              <a:rPr lang="de-DE" sz="1400" b="1" dirty="0" smtClean="0">
                <a:solidFill>
                  <a:srgbClr val="008000"/>
                </a:solidFill>
                <a:sym typeface="Wingdings"/>
              </a:rPr>
              <a:t> </a:t>
            </a:r>
            <a:r>
              <a:rPr lang="de-DE" sz="1400" b="1" dirty="0" err="1" smtClean="0">
                <a:solidFill>
                  <a:srgbClr val="008000"/>
                </a:solidFill>
                <a:sym typeface="Wingdings"/>
              </a:rPr>
              <a:t>pile</a:t>
            </a:r>
            <a:r>
              <a:rPr lang="de-DE" sz="1400" b="1" dirty="0" smtClean="0">
                <a:solidFill>
                  <a:srgbClr val="008000"/>
                </a:solidFill>
                <a:sym typeface="Wingdings"/>
              </a:rPr>
              <a:t> </a:t>
            </a:r>
            <a:r>
              <a:rPr lang="de-DE" sz="1400" b="1" dirty="0" err="1" smtClean="0">
                <a:solidFill>
                  <a:srgbClr val="008000"/>
                </a:solidFill>
                <a:sym typeface="Wingdings"/>
              </a:rPr>
              <a:t>up</a:t>
            </a:r>
            <a:r>
              <a:rPr lang="de-DE" sz="1400" b="1" dirty="0" smtClean="0">
                <a:solidFill>
                  <a:srgbClr val="008000"/>
                </a:solidFill>
                <a:sym typeface="Wingdings"/>
              </a:rPr>
              <a:t> a fair </a:t>
            </a:r>
            <a:r>
              <a:rPr lang="de-DE" sz="1400" b="1" dirty="0" err="1" smtClean="0">
                <a:solidFill>
                  <a:srgbClr val="008000"/>
                </a:solidFill>
                <a:sym typeface="Wingdings"/>
              </a:rPr>
              <a:t>amount</a:t>
            </a:r>
            <a:r>
              <a:rPr lang="de-DE" sz="1400" b="1" dirty="0" smtClean="0">
                <a:solidFill>
                  <a:srgbClr val="008000"/>
                </a:solidFill>
                <a:sym typeface="Wingdings"/>
              </a:rPr>
              <a:t> </a:t>
            </a:r>
            <a:r>
              <a:rPr lang="de-DE" sz="1400" b="1" dirty="0" err="1" smtClean="0">
                <a:solidFill>
                  <a:srgbClr val="008000"/>
                </a:solidFill>
                <a:sym typeface="Wingdings"/>
              </a:rPr>
              <a:t>of</a:t>
            </a:r>
            <a:r>
              <a:rPr lang="de-DE" sz="1400" b="1" dirty="0" smtClean="0">
                <a:solidFill>
                  <a:srgbClr val="008000"/>
                </a:solidFill>
                <a:sym typeface="Wingdings"/>
              </a:rPr>
              <a:t> </a:t>
            </a:r>
            <a:r>
              <a:rPr lang="de-DE" sz="1400" b="1" dirty="0" err="1" smtClean="0">
                <a:solidFill>
                  <a:srgbClr val="008000"/>
                </a:solidFill>
                <a:sym typeface="Wingdings"/>
              </a:rPr>
              <a:t>events</a:t>
            </a:r>
            <a:r>
              <a:rPr lang="de-DE" sz="1400" b="1" dirty="0" smtClean="0">
                <a:solidFill>
                  <a:srgbClr val="008000"/>
                </a:solidFill>
                <a:sym typeface="Wingdings"/>
              </a:rPr>
              <a:t> </a:t>
            </a:r>
            <a:r>
              <a:rPr lang="de-DE" sz="1400" b="1" dirty="0" err="1" smtClean="0">
                <a:solidFill>
                  <a:srgbClr val="008000"/>
                </a:solidFill>
                <a:sym typeface="Wingdings"/>
              </a:rPr>
              <a:t>before</a:t>
            </a:r>
            <a:r>
              <a:rPr lang="de-DE" sz="1400" b="1" dirty="0" smtClean="0">
                <a:solidFill>
                  <a:srgbClr val="008000"/>
                </a:solidFill>
                <a:sym typeface="Wingdings"/>
              </a:rPr>
              <a:t> </a:t>
            </a:r>
            <a:r>
              <a:rPr lang="de-DE" sz="1400" b="1" dirty="0" err="1" smtClean="0">
                <a:solidFill>
                  <a:srgbClr val="008000"/>
                </a:solidFill>
                <a:sym typeface="Wingdings"/>
              </a:rPr>
              <a:t>occupancy</a:t>
            </a:r>
            <a:r>
              <a:rPr lang="de-DE" sz="1400" b="1" dirty="0" smtClean="0">
                <a:solidFill>
                  <a:srgbClr val="008000"/>
                </a:solidFill>
                <a:sym typeface="Wingdings"/>
              </a:rPr>
              <a:t> </a:t>
            </a:r>
            <a:r>
              <a:rPr lang="de-DE" sz="1400" b="1" dirty="0" err="1" smtClean="0">
                <a:solidFill>
                  <a:srgbClr val="008000"/>
                </a:solidFill>
                <a:sym typeface="Wingdings"/>
              </a:rPr>
              <a:t>gets</a:t>
            </a:r>
            <a:r>
              <a:rPr lang="de-DE" sz="1400" b="1" dirty="0" smtClean="0">
                <a:solidFill>
                  <a:srgbClr val="008000"/>
                </a:solidFill>
                <a:sym typeface="Wingdings"/>
              </a:rPr>
              <a:t> </a:t>
            </a:r>
            <a:r>
              <a:rPr lang="de-DE" sz="1400" b="1" dirty="0" err="1" smtClean="0">
                <a:solidFill>
                  <a:srgbClr val="008000"/>
                </a:solidFill>
                <a:sym typeface="Wingdings"/>
              </a:rPr>
              <a:t>to</a:t>
            </a:r>
            <a:r>
              <a:rPr lang="de-DE" sz="1400" b="1" dirty="0" smtClean="0">
                <a:solidFill>
                  <a:srgbClr val="008000"/>
                </a:solidFill>
                <a:sym typeface="Wingdings"/>
              </a:rPr>
              <a:t> large !!!</a:t>
            </a:r>
          </a:p>
          <a:p>
            <a:endParaRPr lang="de-DE" sz="1400" b="1" dirty="0">
              <a:solidFill>
                <a:srgbClr val="008000"/>
              </a:solidFill>
              <a:sym typeface="Wingdings"/>
            </a:endParaRPr>
          </a:p>
          <a:p>
            <a:endParaRPr lang="de-DE" sz="1400" b="1" dirty="0" smtClean="0">
              <a:solidFill>
                <a:srgbClr val="008000"/>
              </a:solidFill>
              <a:sym typeface="Wingdings"/>
            </a:endParaRPr>
          </a:p>
          <a:p>
            <a:endParaRPr lang="de-DE" sz="1400" b="1" dirty="0">
              <a:solidFill>
                <a:srgbClr val="008000"/>
              </a:solidFill>
              <a:sym typeface="Wingdings"/>
            </a:endParaRPr>
          </a:p>
          <a:p>
            <a:endParaRPr lang="de-DE" sz="1400" b="1" dirty="0">
              <a:solidFill>
                <a:srgbClr val="FF0000"/>
              </a:solidFill>
              <a:sym typeface="Wingdings"/>
            </a:endParaRPr>
          </a:p>
          <a:p>
            <a:pPr marL="285750" indent="-285750">
              <a:buFont typeface="Wingdings" charset="0"/>
              <a:buChar char="à"/>
            </a:pPr>
            <a:endParaRPr lang="de-DE" sz="1400" b="1" dirty="0">
              <a:solidFill>
                <a:srgbClr val="008000"/>
              </a:solidFill>
              <a:sym typeface="Wingdings"/>
            </a:endParaRPr>
          </a:p>
        </p:txBody>
      </p:sp>
      <p:pic>
        <p:nvPicPr>
          <p:cNvPr id="8" name="Picture 7"/>
          <p:cNvPicPr>
            <a:picLocks noChangeAspect="1"/>
          </p:cNvPicPr>
          <p:nvPr/>
        </p:nvPicPr>
        <p:blipFill>
          <a:blip r:embed="rId4"/>
          <a:stretch>
            <a:fillRect/>
          </a:stretch>
        </p:blipFill>
        <p:spPr>
          <a:xfrm>
            <a:off x="2592894" y="743353"/>
            <a:ext cx="1442632" cy="1078178"/>
          </a:xfrm>
          <a:prstGeom prst="rect">
            <a:avLst/>
          </a:prstGeom>
        </p:spPr>
      </p:pic>
      <p:pic>
        <p:nvPicPr>
          <p:cNvPr id="9" name="Picture 8"/>
          <p:cNvPicPr>
            <a:picLocks noChangeAspect="1"/>
          </p:cNvPicPr>
          <p:nvPr/>
        </p:nvPicPr>
        <p:blipFill>
          <a:blip r:embed="rId5"/>
          <a:stretch>
            <a:fillRect/>
          </a:stretch>
        </p:blipFill>
        <p:spPr>
          <a:xfrm>
            <a:off x="102634" y="1873194"/>
            <a:ext cx="3211576" cy="855978"/>
          </a:xfrm>
          <a:prstGeom prst="rect">
            <a:avLst/>
          </a:prstGeom>
        </p:spPr>
      </p:pic>
      <p:pic>
        <p:nvPicPr>
          <p:cNvPr id="10" name="Picture 9"/>
          <p:cNvPicPr>
            <a:picLocks noChangeAspect="1"/>
          </p:cNvPicPr>
          <p:nvPr/>
        </p:nvPicPr>
        <p:blipFill rotWithShape="1">
          <a:blip r:embed="rId6"/>
          <a:srcRect b="11600"/>
          <a:stretch/>
        </p:blipFill>
        <p:spPr>
          <a:xfrm>
            <a:off x="102634" y="2950368"/>
            <a:ext cx="1462180" cy="1039185"/>
          </a:xfrm>
          <a:prstGeom prst="rect">
            <a:avLst/>
          </a:prstGeom>
        </p:spPr>
      </p:pic>
      <p:pic>
        <p:nvPicPr>
          <p:cNvPr id="11" name="Picture 10"/>
          <p:cNvPicPr>
            <a:picLocks noChangeAspect="1"/>
          </p:cNvPicPr>
          <p:nvPr/>
        </p:nvPicPr>
        <p:blipFill>
          <a:blip r:embed="rId7"/>
          <a:stretch>
            <a:fillRect/>
          </a:stretch>
        </p:blipFill>
        <p:spPr>
          <a:xfrm>
            <a:off x="1620412" y="2950368"/>
            <a:ext cx="2085221" cy="896810"/>
          </a:xfrm>
          <a:prstGeom prst="rect">
            <a:avLst/>
          </a:prstGeom>
        </p:spPr>
      </p:pic>
      <p:sp>
        <p:nvSpPr>
          <p:cNvPr id="12" name="Rectangle 11"/>
          <p:cNvSpPr/>
          <p:nvPr/>
        </p:nvSpPr>
        <p:spPr>
          <a:xfrm>
            <a:off x="170295" y="3989697"/>
            <a:ext cx="3755435" cy="461665"/>
          </a:xfrm>
          <a:prstGeom prst="rect">
            <a:avLst/>
          </a:prstGeom>
        </p:spPr>
        <p:txBody>
          <a:bodyPr wrap="square">
            <a:spAutoFit/>
          </a:bodyPr>
          <a:lstStyle/>
          <a:p>
            <a:r>
              <a:rPr lang="de-DE" sz="1200" b="1" dirty="0" smtClean="0">
                <a:solidFill>
                  <a:srgbClr val="000090"/>
                </a:solidFill>
                <a:sym typeface="Wingdings"/>
              </a:rPr>
              <a:t> Technical design </a:t>
            </a:r>
            <a:r>
              <a:rPr lang="de-DE" sz="1200" b="1" dirty="0" err="1" smtClean="0">
                <a:solidFill>
                  <a:srgbClr val="000090"/>
                </a:solidFill>
                <a:sym typeface="Wingdings"/>
              </a:rPr>
              <a:t>report</a:t>
            </a:r>
            <a:r>
              <a:rPr lang="de-DE" sz="1200" b="1" dirty="0" smtClean="0">
                <a:solidFill>
                  <a:srgbClr val="000090"/>
                </a:solidFill>
                <a:sym typeface="Wingdings"/>
              </a:rPr>
              <a:t> </a:t>
            </a:r>
            <a:r>
              <a:rPr lang="de-DE" sz="1200" b="1" dirty="0" err="1" smtClean="0">
                <a:solidFill>
                  <a:srgbClr val="000090"/>
                </a:solidFill>
                <a:sym typeface="Wingdings"/>
              </a:rPr>
              <a:t>for</a:t>
            </a:r>
            <a:r>
              <a:rPr lang="de-DE" sz="1200" b="1" dirty="0" smtClean="0">
                <a:solidFill>
                  <a:srgbClr val="000090"/>
                </a:solidFill>
                <a:sym typeface="Wingdings"/>
              </a:rPr>
              <a:t> </a:t>
            </a:r>
            <a:r>
              <a:rPr lang="de-DE" sz="1200" b="1" dirty="0" err="1" smtClean="0">
                <a:solidFill>
                  <a:srgbClr val="000090"/>
                </a:solidFill>
                <a:sym typeface="Wingdings"/>
              </a:rPr>
              <a:t>the</a:t>
            </a:r>
            <a:r>
              <a:rPr lang="de-DE" sz="1200" b="1" dirty="0" smtClean="0">
                <a:solidFill>
                  <a:srgbClr val="000090"/>
                </a:solidFill>
                <a:sym typeface="Wingdings"/>
              </a:rPr>
              <a:t> upgrade </a:t>
            </a:r>
            <a:r>
              <a:rPr lang="de-DE" sz="1200" b="1" dirty="0" err="1" smtClean="0">
                <a:solidFill>
                  <a:srgbClr val="000090"/>
                </a:solidFill>
                <a:sym typeface="Wingdings"/>
              </a:rPr>
              <a:t>of</a:t>
            </a:r>
            <a:r>
              <a:rPr lang="de-DE" sz="1200" b="1" dirty="0" smtClean="0">
                <a:solidFill>
                  <a:srgbClr val="000090"/>
                </a:solidFill>
                <a:sym typeface="Wingdings"/>
              </a:rPr>
              <a:t> </a:t>
            </a:r>
            <a:r>
              <a:rPr lang="de-DE" sz="1200" b="1" dirty="0" err="1" smtClean="0">
                <a:solidFill>
                  <a:srgbClr val="000090"/>
                </a:solidFill>
                <a:sym typeface="Wingdings"/>
              </a:rPr>
              <a:t>the</a:t>
            </a:r>
            <a:r>
              <a:rPr lang="de-DE" sz="1200" b="1" dirty="0" smtClean="0">
                <a:solidFill>
                  <a:srgbClr val="000090"/>
                </a:solidFill>
                <a:sym typeface="Wingdings"/>
              </a:rPr>
              <a:t> ALICE </a:t>
            </a:r>
            <a:r>
              <a:rPr lang="de-DE" sz="1200" b="1" dirty="0" err="1" smtClean="0">
                <a:solidFill>
                  <a:srgbClr val="000090"/>
                </a:solidFill>
                <a:sym typeface="Wingdings"/>
              </a:rPr>
              <a:t>inner</a:t>
            </a:r>
            <a:r>
              <a:rPr lang="de-DE" sz="1200" b="1" dirty="0" smtClean="0">
                <a:solidFill>
                  <a:srgbClr val="000090"/>
                </a:solidFill>
                <a:sym typeface="Wingdings"/>
              </a:rPr>
              <a:t> </a:t>
            </a:r>
            <a:r>
              <a:rPr lang="de-DE" sz="1200" b="1" dirty="0" err="1" smtClean="0">
                <a:solidFill>
                  <a:srgbClr val="000090"/>
                </a:solidFill>
                <a:sym typeface="Wingdings"/>
              </a:rPr>
              <a:t>tracking</a:t>
            </a:r>
            <a:r>
              <a:rPr lang="de-DE" sz="1200" b="1" dirty="0" smtClean="0">
                <a:solidFill>
                  <a:srgbClr val="000090"/>
                </a:solidFill>
                <a:sym typeface="Wingdings"/>
              </a:rPr>
              <a:t> </a:t>
            </a:r>
            <a:r>
              <a:rPr lang="de-DE" sz="1200" b="1" dirty="0" err="1" smtClean="0">
                <a:solidFill>
                  <a:srgbClr val="000090"/>
                </a:solidFill>
                <a:sym typeface="Wingdings"/>
              </a:rPr>
              <a:t>system</a:t>
            </a:r>
            <a:r>
              <a:rPr lang="de-DE" sz="1200" b="1" dirty="0" smtClean="0">
                <a:solidFill>
                  <a:srgbClr val="000090"/>
                </a:solidFill>
                <a:sym typeface="Wingdings"/>
              </a:rPr>
              <a:t> </a:t>
            </a:r>
            <a:r>
              <a:rPr lang="de-DE" sz="1200" dirty="0">
                <a:solidFill>
                  <a:srgbClr val="000090"/>
                </a:solidFill>
              </a:rPr>
              <a:t>CERN-LHCC-2013-024</a:t>
            </a:r>
            <a:endParaRPr lang="de-DE" sz="1200" b="1" dirty="0">
              <a:solidFill>
                <a:srgbClr val="000090"/>
              </a:solidFill>
              <a:sym typeface="Wingdings"/>
            </a:endParaRPr>
          </a:p>
        </p:txBody>
      </p:sp>
    </p:spTree>
    <p:extLst>
      <p:ext uri="{BB962C8B-B14F-4D97-AF65-F5344CB8AC3E}">
        <p14:creationId xmlns:p14="http://schemas.microsoft.com/office/powerpoint/2010/main" val="217758060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14/02/2014</a:t>
            </a:r>
            <a:endParaRPr lang="de-DE"/>
          </a:p>
        </p:txBody>
      </p:sp>
      <p:sp>
        <p:nvSpPr>
          <p:cNvPr id="3" name="Footer Placeholder 2"/>
          <p:cNvSpPr>
            <a:spLocks noGrp="1"/>
          </p:cNvSpPr>
          <p:nvPr>
            <p:ph type="ftr" sz="quarter" idx="11"/>
          </p:nvPr>
        </p:nvSpPr>
        <p:spPr/>
        <p:txBody>
          <a:bodyPr/>
          <a:lstStyle/>
          <a:p>
            <a:r>
              <a:rPr lang="de-DE" smtClean="0"/>
              <a:t>W. Riegler, CERN</a:t>
            </a:r>
            <a:endParaRPr lang="de-DE"/>
          </a:p>
        </p:txBody>
      </p:sp>
      <p:pic>
        <p:nvPicPr>
          <p:cNvPr id="4" name="Picture 3"/>
          <p:cNvPicPr>
            <a:picLocks noChangeAspect="1"/>
          </p:cNvPicPr>
          <p:nvPr/>
        </p:nvPicPr>
        <p:blipFill>
          <a:blip r:embed="rId2"/>
          <a:stretch>
            <a:fillRect/>
          </a:stretch>
        </p:blipFill>
        <p:spPr>
          <a:xfrm>
            <a:off x="457200" y="458770"/>
            <a:ext cx="6898653" cy="6026278"/>
          </a:xfrm>
          <a:prstGeom prst="rect">
            <a:avLst/>
          </a:prstGeom>
        </p:spPr>
      </p:pic>
      <p:sp>
        <p:nvSpPr>
          <p:cNvPr id="5" name="TextBox 4"/>
          <p:cNvSpPr txBox="1"/>
          <p:nvPr/>
        </p:nvSpPr>
        <p:spPr>
          <a:xfrm>
            <a:off x="7089568" y="2457534"/>
            <a:ext cx="1960422" cy="2164695"/>
          </a:xfrm>
          <a:prstGeom prst="rect">
            <a:avLst/>
          </a:prstGeom>
          <a:noFill/>
        </p:spPr>
        <p:txBody>
          <a:bodyPr wrap="square" rtlCol="0">
            <a:spAutoFit/>
          </a:bodyPr>
          <a:lstStyle/>
          <a:p>
            <a:r>
              <a:rPr lang="en-US" sz="1600" b="1" dirty="0" smtClean="0">
                <a:solidFill>
                  <a:srgbClr val="000090"/>
                </a:solidFill>
              </a:rPr>
              <a:t>200mm wafer =</a:t>
            </a:r>
          </a:p>
          <a:p>
            <a:r>
              <a:rPr lang="en-US" sz="1600" b="1" dirty="0" smtClean="0">
                <a:solidFill>
                  <a:srgbClr val="000090"/>
                </a:solidFill>
              </a:rPr>
              <a:t>0.03m</a:t>
            </a:r>
            <a:r>
              <a:rPr lang="en-US" sz="1600" b="1" baseline="30000" dirty="0" smtClean="0">
                <a:solidFill>
                  <a:srgbClr val="000090"/>
                </a:solidFill>
              </a:rPr>
              <a:t>2</a:t>
            </a:r>
          </a:p>
          <a:p>
            <a:endParaRPr lang="en-US" sz="1600" b="1" baseline="30000" dirty="0">
              <a:solidFill>
                <a:srgbClr val="000090"/>
              </a:solidFill>
            </a:endParaRPr>
          </a:p>
          <a:p>
            <a:r>
              <a:rPr lang="en-US" sz="1600" b="1" dirty="0" smtClean="0">
                <a:solidFill>
                  <a:srgbClr val="000090"/>
                </a:solidFill>
              </a:rPr>
              <a:t>10</a:t>
            </a:r>
            <a:r>
              <a:rPr lang="en-US" sz="1600" b="1" baseline="30000" dirty="0" smtClean="0">
                <a:solidFill>
                  <a:srgbClr val="000090"/>
                </a:solidFill>
              </a:rPr>
              <a:t>6</a:t>
            </a:r>
            <a:r>
              <a:rPr lang="en-US" sz="1600" b="1" dirty="0" smtClean="0">
                <a:solidFill>
                  <a:srgbClr val="000090"/>
                </a:solidFill>
              </a:rPr>
              <a:t> wafers=</a:t>
            </a:r>
            <a:endParaRPr lang="en-US" sz="1600" b="1" dirty="0">
              <a:solidFill>
                <a:srgbClr val="000090"/>
              </a:solidFill>
            </a:endParaRPr>
          </a:p>
          <a:p>
            <a:r>
              <a:rPr lang="en-US" sz="1600" b="1" dirty="0" smtClean="0">
                <a:solidFill>
                  <a:srgbClr val="000090"/>
                </a:solidFill>
              </a:rPr>
              <a:t>30 000 m</a:t>
            </a:r>
            <a:r>
              <a:rPr lang="en-US" sz="1600" b="1" baseline="30000" dirty="0" smtClean="0">
                <a:solidFill>
                  <a:srgbClr val="000090"/>
                </a:solidFill>
              </a:rPr>
              <a:t>2</a:t>
            </a:r>
            <a:endParaRPr lang="en-US" sz="1600" b="1" dirty="0">
              <a:solidFill>
                <a:srgbClr val="000090"/>
              </a:solidFill>
            </a:endParaRPr>
          </a:p>
          <a:p>
            <a:endParaRPr lang="en-US" sz="1600" b="1" dirty="0" smtClean="0">
              <a:solidFill>
                <a:srgbClr val="000090"/>
              </a:solidFill>
            </a:endParaRPr>
          </a:p>
          <a:p>
            <a:r>
              <a:rPr lang="en-US" sz="1600" b="1" dirty="0" smtClean="0">
                <a:solidFill>
                  <a:srgbClr val="000090"/>
                </a:solidFill>
              </a:rPr>
              <a:t>An FCC detector with 3000m</a:t>
            </a:r>
            <a:r>
              <a:rPr lang="en-US" sz="1600" b="1" baseline="30000" dirty="0" smtClean="0">
                <a:solidFill>
                  <a:srgbClr val="000090"/>
                </a:solidFill>
              </a:rPr>
              <a:t>2</a:t>
            </a:r>
            <a:r>
              <a:rPr lang="en-US" sz="1600" b="1" dirty="0" smtClean="0">
                <a:solidFill>
                  <a:srgbClr val="000090"/>
                </a:solidFill>
              </a:rPr>
              <a:t> = 3 days</a:t>
            </a:r>
          </a:p>
          <a:p>
            <a:endParaRPr lang="en-US" baseline="30000" dirty="0"/>
          </a:p>
        </p:txBody>
      </p:sp>
    </p:spTree>
    <p:extLst>
      <p:ext uri="{BB962C8B-B14F-4D97-AF65-F5344CB8AC3E}">
        <p14:creationId xmlns:p14="http://schemas.microsoft.com/office/powerpoint/2010/main" val="426743188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hape 37"/>
          <p:cNvSpPr>
            <a:spLocks noGrp="1"/>
          </p:cNvSpPr>
          <p:nvPr>
            <p:ph type="title"/>
          </p:nvPr>
        </p:nvSpPr>
        <p:spPr>
          <a:prstGeom prst="rect">
            <a:avLst/>
          </a:prstGeom>
        </p:spPr>
        <p:txBody>
          <a:bodyPr/>
          <a:lstStyle/>
          <a:p>
            <a:pPr lvl="0">
              <a:defRPr sz="1800"/>
            </a:pPr>
            <a:r>
              <a:rPr/>
              <a:t>Simulation setup for FCC</a:t>
            </a:r>
          </a:p>
        </p:txBody>
      </p:sp>
      <p:sp>
        <p:nvSpPr>
          <p:cNvPr id="38" name="Shape 38"/>
          <p:cNvSpPr>
            <a:spLocks noGrp="1"/>
          </p:cNvSpPr>
          <p:nvPr>
            <p:ph type="body" idx="1"/>
          </p:nvPr>
        </p:nvSpPr>
        <p:spPr>
          <a:prstGeom prst="rect">
            <a:avLst/>
          </a:prstGeom>
        </p:spPr>
        <p:txBody>
          <a:bodyPr/>
          <a:lstStyle/>
          <a:p>
            <a:pPr lvl="0">
              <a:defRPr sz="1800"/>
            </a:pPr>
            <a:r>
              <a:rPr/>
              <a:t>One framework for simulation/reconstruction</a:t>
            </a:r>
          </a:p>
          <a:p>
            <a:pPr lvl="1">
              <a:defRPr sz="1800"/>
            </a:pPr>
            <a:r>
              <a:rPr/>
              <a:t>Gaudi framework chosen</a:t>
            </a:r>
          </a:p>
          <a:p>
            <a:pPr lvl="0">
              <a:defRPr sz="1800"/>
            </a:pPr>
            <a:r>
              <a:rPr/>
              <a:t>One single detector description source</a:t>
            </a:r>
          </a:p>
          <a:p>
            <a:pPr lvl="1">
              <a:defRPr sz="1800"/>
            </a:pPr>
            <a:r>
              <a:rPr/>
              <a:t>for simulation, digitisation, fast simulation &amp; reconstruction</a:t>
            </a:r>
          </a:p>
          <a:p>
            <a:pPr lvl="1">
              <a:defRPr sz="1800"/>
            </a:pPr>
            <a:r>
              <a:rPr/>
              <a:t>xml-based DD4Hep chosen</a:t>
            </a:r>
          </a:p>
          <a:p>
            <a:pPr lvl="0">
              <a:defRPr sz="1800"/>
            </a:pPr>
            <a:r>
              <a:rPr/>
              <a:t>Main idea</a:t>
            </a:r>
          </a:p>
          <a:p>
            <a:pPr lvl="1">
              <a:defRPr sz="1800"/>
            </a:pPr>
            <a:r>
              <a:rPr/>
              <a:t>single simulation framework that allows layout prototyping in fast simulation </a:t>
            </a:r>
          </a:p>
          <a:p>
            <a:pPr lvl="1">
              <a:defRPr sz="1800"/>
            </a:pPr>
            <a:r>
              <a:rPr/>
              <a:t>layouts can then be evolved towards full simulation in the same setup</a:t>
            </a:r>
          </a:p>
        </p:txBody>
      </p:sp>
      <p:sp>
        <p:nvSpPr>
          <p:cNvPr id="39" name="Shape 39"/>
          <p:cNvSpPr>
            <a:spLocks noGrp="1"/>
          </p:cNvSpPr>
          <p:nvPr>
            <p:ph type="sldNum" sz="quarter" idx="2"/>
          </p:nvPr>
        </p:nvSpPr>
        <p:spPr>
          <a:xfrm>
            <a:off x="8816117" y="6546950"/>
            <a:ext cx="92717" cy="200055"/>
          </a:xfrm>
          <a:prstGeom prst="rect">
            <a:avLst/>
          </a:prstGeom>
          <a:extLst>
            <a:ext uri="{C572A759-6A51-4108-AA02-DFA0A04FC94B}">
              <ma14:wrappingTextBoxFlag xmlns:ma14="http://schemas.microsoft.com/office/mac/drawingml/2011/main" val="1"/>
            </a:ext>
          </a:extLst>
        </p:spPr>
        <p:txBody>
          <a:bodyPr/>
          <a:lstStyle/>
          <a:p>
            <a:pPr>
              <a:defRPr sz="1800"/>
            </a:pPr>
            <a:fld id="{86CB4B4D-7CA3-9044-876B-883B54F8677D}" type="slidenum">
              <a:rPr sz="1300"/>
              <a:pPr>
                <a:defRPr sz="1800"/>
              </a:pPr>
              <a:t>44</a:t>
            </a:fld>
            <a:endParaRPr sz="1300"/>
          </a:p>
        </p:txBody>
      </p:sp>
    </p:spTree>
    <p:extLst>
      <p:ext uri="{BB962C8B-B14F-4D97-AF65-F5344CB8AC3E}">
        <p14:creationId xmlns:p14="http://schemas.microsoft.com/office/powerpoint/2010/main" val="87234946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hape 41"/>
          <p:cNvSpPr>
            <a:spLocks noGrp="1"/>
          </p:cNvSpPr>
          <p:nvPr>
            <p:ph type="title"/>
          </p:nvPr>
        </p:nvSpPr>
        <p:spPr>
          <a:prstGeom prst="rect">
            <a:avLst/>
          </a:prstGeom>
        </p:spPr>
        <p:txBody>
          <a:bodyPr/>
          <a:lstStyle/>
          <a:p>
            <a:pPr lvl="0">
              <a:defRPr sz="1800"/>
            </a:pPr>
            <a:r>
              <a:rPr/>
              <a:t>Several different MC exist in HEP</a:t>
            </a:r>
          </a:p>
        </p:txBody>
      </p:sp>
      <p:sp>
        <p:nvSpPr>
          <p:cNvPr id="42" name="Shape 42"/>
          <p:cNvSpPr>
            <a:spLocks noGrp="1"/>
          </p:cNvSpPr>
          <p:nvPr>
            <p:ph type="body" idx="1"/>
          </p:nvPr>
        </p:nvSpPr>
        <p:spPr>
          <a:xfrm>
            <a:off x="461367" y="1014555"/>
            <a:ext cx="8411766" cy="589639"/>
          </a:xfrm>
          <a:prstGeom prst="rect">
            <a:avLst/>
          </a:prstGeom>
        </p:spPr>
        <p:txBody>
          <a:bodyPr/>
          <a:lstStyle/>
          <a:p>
            <a:pPr lvl="0">
              <a:defRPr sz="1800"/>
            </a:pPr>
            <a:r>
              <a:rPr/>
              <a:t>Different speed with different accuracy</a:t>
            </a:r>
          </a:p>
        </p:txBody>
      </p:sp>
      <p:sp>
        <p:nvSpPr>
          <p:cNvPr id="43" name="Shape 43"/>
          <p:cNvSpPr>
            <a:spLocks noGrp="1"/>
          </p:cNvSpPr>
          <p:nvPr>
            <p:ph type="sldNum" sz="quarter" idx="2"/>
          </p:nvPr>
        </p:nvSpPr>
        <p:spPr>
          <a:xfrm>
            <a:off x="8816117" y="6546950"/>
            <a:ext cx="92717" cy="200055"/>
          </a:xfrm>
          <a:prstGeom prst="rect">
            <a:avLst/>
          </a:prstGeom>
          <a:extLst>
            <a:ext uri="{C572A759-6A51-4108-AA02-DFA0A04FC94B}">
              <ma14:wrappingTextBoxFlag xmlns:ma14="http://schemas.microsoft.com/office/mac/drawingml/2011/main" val="1"/>
            </a:ext>
          </a:extLst>
        </p:spPr>
        <p:txBody>
          <a:bodyPr/>
          <a:lstStyle/>
          <a:p>
            <a:pPr>
              <a:defRPr sz="1800"/>
            </a:pPr>
            <a:fld id="{86CB4B4D-7CA3-9044-876B-883B54F8677D}" type="slidenum">
              <a:rPr sz="1300">
                <a:solidFill>
                  <a:srgbClr val="000000"/>
                </a:solidFill>
              </a:rPr>
              <a:pPr>
                <a:defRPr sz="1800"/>
              </a:pPr>
              <a:t>45</a:t>
            </a:fld>
            <a:endParaRPr sz="1300">
              <a:solidFill>
                <a:srgbClr val="000000"/>
              </a:solidFill>
            </a:endParaRPr>
          </a:p>
        </p:txBody>
      </p:sp>
      <p:sp>
        <p:nvSpPr>
          <p:cNvPr id="44" name="Shape 44"/>
          <p:cNvSpPr/>
          <p:nvPr/>
        </p:nvSpPr>
        <p:spPr>
          <a:xfrm>
            <a:off x="1838586" y="1846958"/>
            <a:ext cx="1052265" cy="867715"/>
          </a:xfrm>
          <a:custGeom>
            <a:avLst/>
            <a:gdLst/>
            <a:ahLst/>
            <a:cxnLst>
              <a:cxn ang="0">
                <a:pos x="wd2" y="hd2"/>
              </a:cxn>
              <a:cxn ang="5400000">
                <a:pos x="wd2" y="hd2"/>
              </a:cxn>
              <a:cxn ang="10800000">
                <a:pos x="wd2" y="hd2"/>
              </a:cxn>
              <a:cxn ang="16200000">
                <a:pos x="wd2" y="hd2"/>
              </a:cxn>
            </a:cxnLst>
            <a:rect l="0" t="0" r="r" b="b"/>
            <a:pathLst>
              <a:path w="21600" h="21600" extrusionOk="0">
                <a:moveTo>
                  <a:pt x="10373" y="0"/>
                </a:moveTo>
                <a:lnTo>
                  <a:pt x="0" y="21600"/>
                </a:lnTo>
                <a:lnTo>
                  <a:pt x="21600" y="21600"/>
                </a:lnTo>
                <a:lnTo>
                  <a:pt x="10373" y="0"/>
                </a:lnTo>
                <a:close/>
              </a:path>
            </a:pathLst>
          </a:custGeom>
          <a:solidFill>
            <a:srgbClr val="EC5D57"/>
          </a:solidFill>
          <a:ln w="12700">
            <a:miter lim="400000"/>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45" name="Shape 45"/>
          <p:cNvSpPr/>
          <p:nvPr/>
        </p:nvSpPr>
        <p:spPr>
          <a:xfrm>
            <a:off x="1224780" y="2802992"/>
            <a:ext cx="2389373" cy="935432"/>
          </a:xfrm>
          <a:custGeom>
            <a:avLst/>
            <a:gdLst/>
            <a:ahLst/>
            <a:cxnLst>
              <a:cxn ang="0">
                <a:pos x="wd2" y="hd2"/>
              </a:cxn>
              <a:cxn ang="5400000">
                <a:pos x="wd2" y="hd2"/>
              </a:cxn>
              <a:cxn ang="10800000">
                <a:pos x="wd2" y="hd2"/>
              </a:cxn>
              <a:cxn ang="16200000">
                <a:pos x="wd2" y="hd2"/>
              </a:cxn>
            </a:cxnLst>
            <a:rect l="0" t="0" r="r" b="b"/>
            <a:pathLst>
              <a:path w="21600" h="21600" extrusionOk="0">
                <a:moveTo>
                  <a:pt x="5522" y="64"/>
                </a:moveTo>
                <a:lnTo>
                  <a:pt x="15298" y="0"/>
                </a:lnTo>
                <a:lnTo>
                  <a:pt x="21600" y="21600"/>
                </a:lnTo>
                <a:lnTo>
                  <a:pt x="0" y="21600"/>
                </a:lnTo>
                <a:lnTo>
                  <a:pt x="5522" y="64"/>
                </a:lnTo>
                <a:close/>
              </a:path>
            </a:pathLst>
          </a:custGeom>
          <a:solidFill>
            <a:srgbClr val="B36AE2"/>
          </a:solidFill>
          <a:ln w="12700">
            <a:miter lim="400000"/>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46" name="Shape 46"/>
          <p:cNvSpPr/>
          <p:nvPr/>
        </p:nvSpPr>
        <p:spPr>
          <a:xfrm>
            <a:off x="703342" y="3832697"/>
            <a:ext cx="3502820" cy="859065"/>
          </a:xfrm>
          <a:custGeom>
            <a:avLst/>
            <a:gdLst/>
            <a:ahLst/>
            <a:cxnLst>
              <a:cxn ang="0">
                <a:pos x="wd2" y="hd2"/>
              </a:cxn>
              <a:cxn ang="5400000">
                <a:pos x="wd2" y="hd2"/>
              </a:cxn>
              <a:cxn ang="10800000">
                <a:pos x="wd2" y="hd2"/>
              </a:cxn>
              <a:cxn ang="16200000">
                <a:pos x="wd2" y="hd2"/>
              </a:cxn>
            </a:cxnLst>
            <a:rect l="0" t="0" r="r" b="b"/>
            <a:pathLst>
              <a:path w="21600" h="21600" extrusionOk="0">
                <a:moveTo>
                  <a:pt x="2916" y="0"/>
                </a:moveTo>
                <a:lnTo>
                  <a:pt x="18343" y="0"/>
                </a:lnTo>
                <a:lnTo>
                  <a:pt x="21600" y="21600"/>
                </a:lnTo>
                <a:lnTo>
                  <a:pt x="0" y="21600"/>
                </a:lnTo>
                <a:lnTo>
                  <a:pt x="2916" y="0"/>
                </a:lnTo>
                <a:close/>
              </a:path>
            </a:pathLst>
          </a:custGeom>
          <a:solidFill>
            <a:srgbClr val="A37512"/>
          </a:solidFill>
          <a:ln w="12700">
            <a:miter lim="400000"/>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47" name="Shape 47"/>
          <p:cNvSpPr/>
          <p:nvPr/>
        </p:nvSpPr>
        <p:spPr>
          <a:xfrm>
            <a:off x="305016" y="4764686"/>
            <a:ext cx="4370932" cy="772279"/>
          </a:xfrm>
          <a:custGeom>
            <a:avLst/>
            <a:gdLst/>
            <a:ahLst/>
            <a:cxnLst>
              <a:cxn ang="0">
                <a:pos x="wd2" y="hd2"/>
              </a:cxn>
              <a:cxn ang="5400000">
                <a:pos x="wd2" y="hd2"/>
              </a:cxn>
              <a:cxn ang="10800000">
                <a:pos x="wd2" y="hd2"/>
              </a:cxn>
              <a:cxn ang="16200000">
                <a:pos x="wd2" y="hd2"/>
              </a:cxn>
            </a:cxnLst>
            <a:rect l="0" t="0" r="r" b="b"/>
            <a:pathLst>
              <a:path w="21600" h="21600" extrusionOk="0">
                <a:moveTo>
                  <a:pt x="1933" y="0"/>
                </a:moveTo>
                <a:lnTo>
                  <a:pt x="19608" y="0"/>
                </a:lnTo>
                <a:lnTo>
                  <a:pt x="21600" y="21600"/>
                </a:lnTo>
                <a:lnTo>
                  <a:pt x="0" y="21600"/>
                </a:lnTo>
                <a:lnTo>
                  <a:pt x="1933" y="0"/>
                </a:lnTo>
                <a:close/>
              </a:path>
            </a:pathLst>
          </a:custGeom>
          <a:solidFill>
            <a:srgbClr val="164F86"/>
          </a:solidFill>
          <a:ln w="12700">
            <a:miter lim="400000"/>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48" name="Shape 48"/>
          <p:cNvSpPr/>
          <p:nvPr/>
        </p:nvSpPr>
        <p:spPr>
          <a:xfrm>
            <a:off x="121868" y="1583188"/>
            <a:ext cx="2285567" cy="4548252"/>
          </a:xfrm>
          <a:custGeom>
            <a:avLst/>
            <a:gdLst/>
            <a:ahLst/>
            <a:cxnLst>
              <a:cxn ang="0">
                <a:pos x="wd2" y="hd2"/>
              </a:cxn>
              <a:cxn ang="5400000">
                <a:pos x="wd2" y="hd2"/>
              </a:cxn>
              <a:cxn ang="10800000">
                <a:pos x="wd2" y="hd2"/>
              </a:cxn>
              <a:cxn ang="16200000">
                <a:pos x="wd2" y="hd2"/>
              </a:cxn>
            </a:cxnLst>
            <a:rect l="0" t="0" r="r" b="b"/>
            <a:pathLst>
              <a:path w="21600" h="21600" extrusionOk="0">
                <a:moveTo>
                  <a:pt x="21600" y="776"/>
                </a:moveTo>
                <a:lnTo>
                  <a:pt x="38" y="21600"/>
                </a:lnTo>
                <a:lnTo>
                  <a:pt x="0" y="0"/>
                </a:lnTo>
                <a:lnTo>
                  <a:pt x="21600" y="776"/>
                </a:lnTo>
                <a:close/>
              </a:path>
            </a:pathLst>
          </a:custGeom>
          <a:solidFill>
            <a:srgbClr val="FFFFFF"/>
          </a:solidFill>
          <a:ln w="12700">
            <a:miter lim="400000"/>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49" name="Shape 49"/>
          <p:cNvSpPr/>
          <p:nvPr/>
        </p:nvSpPr>
        <p:spPr>
          <a:xfrm>
            <a:off x="2319952" y="1824512"/>
            <a:ext cx="3516249" cy="3836166"/>
          </a:xfrm>
          <a:custGeom>
            <a:avLst/>
            <a:gdLst/>
            <a:ahLst/>
            <a:cxnLst>
              <a:cxn ang="0">
                <a:pos x="wd2" y="hd2"/>
              </a:cxn>
              <a:cxn ang="5400000">
                <a:pos x="wd2" y="hd2"/>
              </a:cxn>
              <a:cxn ang="10800000">
                <a:pos x="wd2" y="hd2"/>
              </a:cxn>
              <a:cxn ang="16200000">
                <a:pos x="wd2" y="hd2"/>
              </a:cxn>
            </a:cxnLst>
            <a:rect l="0" t="0" r="r" b="b"/>
            <a:pathLst>
              <a:path w="21600" h="21600" extrusionOk="0">
                <a:moveTo>
                  <a:pt x="0" y="135"/>
                </a:moveTo>
                <a:lnTo>
                  <a:pt x="11881" y="21600"/>
                </a:lnTo>
                <a:lnTo>
                  <a:pt x="21295" y="20642"/>
                </a:lnTo>
                <a:lnTo>
                  <a:pt x="21600" y="0"/>
                </a:lnTo>
                <a:lnTo>
                  <a:pt x="0" y="135"/>
                </a:lnTo>
                <a:close/>
              </a:path>
            </a:pathLst>
          </a:custGeom>
          <a:solidFill>
            <a:srgbClr val="FFFFFF"/>
          </a:solidFill>
          <a:ln w="12700">
            <a:miter lim="400000"/>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50" name="Shape 50"/>
          <p:cNvSpPr/>
          <p:nvPr/>
        </p:nvSpPr>
        <p:spPr>
          <a:xfrm>
            <a:off x="1656302" y="4976263"/>
            <a:ext cx="1187960" cy="349126"/>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a:solidFill>
                  <a:srgbClr val="FFFFFF"/>
                </a:solidFill>
              </a:defRPr>
            </a:lvl1pPr>
          </a:lstStyle>
          <a:p>
            <a:pPr algn="ctr" defTabSz="410730">
              <a:defRPr sz="1800">
                <a:solidFill>
                  <a:srgbClr val="000000"/>
                </a:solidFill>
              </a:defRPr>
            </a:pPr>
            <a:r>
              <a:rPr kern="0">
                <a:solidFill>
                  <a:srgbClr val="000000"/>
                </a:solidFill>
                <a:latin typeface="Helvetica Light"/>
                <a:ea typeface="Helvetica Light"/>
                <a:cs typeface="Helvetica Light"/>
                <a:sym typeface="Helvetica Light"/>
              </a:rPr>
              <a:t>Parametric</a:t>
            </a:r>
          </a:p>
        </p:txBody>
      </p:sp>
      <p:sp>
        <p:nvSpPr>
          <p:cNvPr id="51" name="Shape 51"/>
          <p:cNvSpPr/>
          <p:nvPr/>
        </p:nvSpPr>
        <p:spPr>
          <a:xfrm>
            <a:off x="1898963" y="4087666"/>
            <a:ext cx="931511" cy="349126"/>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a:solidFill>
                  <a:srgbClr val="FFFFFF"/>
                </a:solidFill>
              </a:defRPr>
            </a:lvl1pPr>
          </a:lstStyle>
          <a:p>
            <a:pPr algn="ctr" defTabSz="410730">
              <a:defRPr sz="1800">
                <a:solidFill>
                  <a:srgbClr val="000000"/>
                </a:solidFill>
              </a:defRPr>
            </a:pPr>
            <a:r>
              <a:rPr kern="0">
                <a:solidFill>
                  <a:srgbClr val="000000"/>
                </a:solidFill>
                <a:latin typeface="Helvetica Light"/>
                <a:ea typeface="Helvetica Light"/>
                <a:cs typeface="Helvetica Light"/>
                <a:sym typeface="Helvetica Light"/>
              </a:rPr>
              <a:t>Fast MC</a:t>
            </a:r>
          </a:p>
        </p:txBody>
      </p:sp>
      <p:sp>
        <p:nvSpPr>
          <p:cNvPr id="52" name="Shape 52"/>
          <p:cNvSpPr/>
          <p:nvPr/>
        </p:nvSpPr>
        <p:spPr>
          <a:xfrm>
            <a:off x="1898847" y="3143771"/>
            <a:ext cx="931743" cy="349126"/>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a:solidFill>
                  <a:srgbClr val="FFFFFF"/>
                </a:solidFill>
              </a:defRPr>
            </a:lvl1pPr>
          </a:lstStyle>
          <a:p>
            <a:pPr algn="ctr" defTabSz="410730">
              <a:defRPr sz="1800">
                <a:solidFill>
                  <a:srgbClr val="000000"/>
                </a:solidFill>
              </a:defRPr>
            </a:pPr>
            <a:r>
              <a:rPr kern="0">
                <a:solidFill>
                  <a:srgbClr val="000000"/>
                </a:solidFill>
                <a:latin typeface="Helvetica Light"/>
                <a:ea typeface="Helvetica Light"/>
                <a:cs typeface="Helvetica Light"/>
                <a:sym typeface="Helvetica Light"/>
              </a:rPr>
              <a:t>G4Flash</a:t>
            </a:r>
          </a:p>
        </p:txBody>
      </p:sp>
      <p:sp>
        <p:nvSpPr>
          <p:cNvPr id="53" name="Shape 53"/>
          <p:cNvSpPr/>
          <p:nvPr/>
        </p:nvSpPr>
        <p:spPr>
          <a:xfrm rot="16200000">
            <a:off x="-773958" y="3335616"/>
            <a:ext cx="2287337" cy="353458"/>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sz="2500"/>
            </a:lvl1pPr>
          </a:lstStyle>
          <a:p>
            <a:pPr algn="ctr" defTabSz="410730">
              <a:defRPr sz="1800"/>
            </a:pPr>
            <a:r>
              <a:rPr sz="1800" kern="0">
                <a:solidFill>
                  <a:sysClr val="windowText" lastClr="000000"/>
                </a:solidFill>
                <a:latin typeface="Helvetica Light"/>
                <a:ea typeface="Helvetica Light"/>
                <a:cs typeface="Helvetica Light"/>
                <a:sym typeface="Helvetica Light"/>
              </a:rPr>
              <a:t>needs reconstruction</a:t>
            </a:r>
          </a:p>
        </p:txBody>
      </p:sp>
      <p:sp>
        <p:nvSpPr>
          <p:cNvPr id="54" name="Shape 54"/>
          <p:cNvSpPr/>
          <p:nvPr/>
        </p:nvSpPr>
        <p:spPr>
          <a:xfrm>
            <a:off x="2138156" y="2313844"/>
            <a:ext cx="367124" cy="349126"/>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algn="ctr" defTabSz="410730">
              <a:defRPr sz="1800"/>
            </a:pPr>
            <a:r>
              <a:rPr kern="0">
                <a:solidFill>
                  <a:sysClr val="windowText" lastClr="000000"/>
                </a:solidFill>
                <a:latin typeface="Helvetica Light"/>
                <a:ea typeface="Helvetica Light"/>
                <a:cs typeface="Helvetica Light"/>
                <a:sym typeface="Helvetica Light"/>
              </a:rPr>
              <a:t>full</a:t>
            </a:r>
          </a:p>
        </p:txBody>
      </p:sp>
      <p:sp>
        <p:nvSpPr>
          <p:cNvPr id="55" name="Shape 55"/>
          <p:cNvSpPr/>
          <p:nvPr/>
        </p:nvSpPr>
        <p:spPr>
          <a:xfrm>
            <a:off x="2399808" y="1887142"/>
            <a:ext cx="3421119" cy="3649963"/>
          </a:xfrm>
          <a:custGeom>
            <a:avLst/>
            <a:gdLst/>
            <a:ahLst/>
            <a:cxnLst>
              <a:cxn ang="0">
                <a:pos x="wd2" y="hd2"/>
              </a:cxn>
              <a:cxn ang="5400000">
                <a:pos x="wd2" y="hd2"/>
              </a:cxn>
              <a:cxn ang="10800000">
                <a:pos x="wd2" y="hd2"/>
              </a:cxn>
              <a:cxn ang="16200000">
                <a:pos x="wd2" y="hd2"/>
              </a:cxn>
            </a:cxnLst>
            <a:rect l="0" t="0" r="r" b="b"/>
            <a:pathLst>
              <a:path w="21600" h="21600" extrusionOk="0">
                <a:moveTo>
                  <a:pt x="11629" y="21600"/>
                </a:moveTo>
                <a:lnTo>
                  <a:pt x="0" y="0"/>
                </a:lnTo>
                <a:lnTo>
                  <a:pt x="21600" y="0"/>
                </a:lnTo>
                <a:lnTo>
                  <a:pt x="11629" y="21600"/>
                </a:lnTo>
                <a:close/>
              </a:path>
            </a:pathLst>
          </a:custGeom>
          <a:solidFill>
            <a:srgbClr val="F5D328"/>
          </a:solidFill>
          <a:ln w="12700">
            <a:miter lim="400000"/>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56" name="Shape 56"/>
          <p:cNvSpPr/>
          <p:nvPr/>
        </p:nvSpPr>
        <p:spPr>
          <a:xfrm>
            <a:off x="4323504" y="1907698"/>
            <a:ext cx="3446215" cy="362317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9806" y="0"/>
                </a:lnTo>
                <a:lnTo>
                  <a:pt x="21600" y="21544"/>
                </a:lnTo>
                <a:lnTo>
                  <a:pt x="0" y="21600"/>
                </a:lnTo>
                <a:close/>
              </a:path>
            </a:pathLst>
          </a:custGeom>
          <a:solidFill>
            <a:srgbClr val="00882B"/>
          </a:solidFill>
          <a:ln w="12700">
            <a:miter lim="400000"/>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57" name="Shape 57"/>
          <p:cNvSpPr/>
          <p:nvPr/>
        </p:nvSpPr>
        <p:spPr>
          <a:xfrm flipV="1">
            <a:off x="-18649" y="4732113"/>
            <a:ext cx="8181316" cy="1"/>
          </a:xfrm>
          <a:prstGeom prst="line">
            <a:avLst/>
          </a:prstGeom>
          <a:ln w="25400">
            <a:solidFill/>
            <a:miter lim="400000"/>
          </a:ln>
        </p:spPr>
        <p:txBody>
          <a:bodyPr lIns="35715" tIns="35715" rIns="35715" bIns="35715"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58" name="Shape 58"/>
          <p:cNvSpPr/>
          <p:nvPr/>
        </p:nvSpPr>
        <p:spPr>
          <a:xfrm>
            <a:off x="3489064" y="1492313"/>
            <a:ext cx="1046687" cy="349126"/>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algn="ctr" defTabSz="410730">
              <a:defRPr sz="1800"/>
            </a:pPr>
            <a:r>
              <a:rPr kern="0">
                <a:solidFill>
                  <a:sysClr val="windowText" lastClr="000000"/>
                </a:solidFill>
                <a:latin typeface="Helvetica Light"/>
                <a:ea typeface="Helvetica Light"/>
                <a:cs typeface="Helvetica Light"/>
                <a:sym typeface="Helvetica Light"/>
              </a:rPr>
              <a:t>CPU time</a:t>
            </a:r>
          </a:p>
        </p:txBody>
      </p:sp>
      <p:sp>
        <p:nvSpPr>
          <p:cNvPr id="59" name="Shape 59"/>
          <p:cNvSpPr/>
          <p:nvPr/>
        </p:nvSpPr>
        <p:spPr>
          <a:xfrm>
            <a:off x="5367432" y="5582110"/>
            <a:ext cx="1034466" cy="349126"/>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algn="ctr" defTabSz="410730">
              <a:defRPr sz="1800"/>
            </a:pPr>
            <a:r>
              <a:rPr kern="0">
                <a:solidFill>
                  <a:sysClr val="windowText" lastClr="000000"/>
                </a:solidFill>
                <a:latin typeface="Helvetica Light"/>
                <a:ea typeface="Helvetica Light"/>
                <a:cs typeface="Helvetica Light"/>
                <a:sym typeface="Helvetica Light"/>
              </a:rPr>
              <a:t>accuracy</a:t>
            </a:r>
          </a:p>
        </p:txBody>
      </p:sp>
      <p:sp>
        <p:nvSpPr>
          <p:cNvPr id="60" name="Shape 60"/>
          <p:cNvSpPr/>
          <p:nvPr/>
        </p:nvSpPr>
        <p:spPr>
          <a:xfrm>
            <a:off x="6548453" y="2042754"/>
            <a:ext cx="1393002"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sz="2700"/>
            </a:lvl1pPr>
          </a:lstStyle>
          <a:p>
            <a:pPr algn="ctr" defTabSz="410730">
              <a:defRPr sz="1800"/>
            </a:pPr>
            <a:r>
              <a:rPr sz="1300" kern="0">
                <a:solidFill>
                  <a:sysClr val="windowText" lastClr="000000"/>
                </a:solidFill>
                <a:latin typeface="Helvetica Light"/>
                <a:ea typeface="Helvetica Light"/>
                <a:cs typeface="Helvetica Light"/>
                <a:sym typeface="Helvetica Light"/>
              </a:rPr>
              <a:t>Geant4/V, FLUKA</a:t>
            </a:r>
          </a:p>
        </p:txBody>
      </p:sp>
      <p:sp>
        <p:nvSpPr>
          <p:cNvPr id="61" name="Shape 61"/>
          <p:cNvSpPr/>
          <p:nvPr/>
        </p:nvSpPr>
        <p:spPr>
          <a:xfrm>
            <a:off x="6722460" y="2745939"/>
            <a:ext cx="1818895" cy="656907"/>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algn="ctr" defTabSz="410730">
              <a:defRPr sz="1800"/>
            </a:pPr>
            <a:r>
              <a:rPr sz="1900" kern="0">
                <a:solidFill>
                  <a:sysClr val="windowText" lastClr="000000"/>
                </a:solidFill>
                <a:latin typeface="Helvetica Light"/>
                <a:ea typeface="Helvetica Light"/>
                <a:cs typeface="Helvetica Light"/>
                <a:sym typeface="Helvetica Light"/>
              </a:rPr>
              <a:t>G4Flash,</a:t>
            </a:r>
          </a:p>
          <a:p>
            <a:pPr algn="ctr" defTabSz="410730">
              <a:defRPr sz="1800"/>
            </a:pPr>
            <a:r>
              <a:rPr sz="1900" kern="0">
                <a:solidFill>
                  <a:sysClr val="windowText" lastClr="000000"/>
                </a:solidFill>
                <a:latin typeface="Helvetica Light"/>
                <a:ea typeface="Helvetica Light"/>
                <a:cs typeface="Helvetica Light"/>
                <a:sym typeface="Helvetica Light"/>
              </a:rPr>
              <a:t>Frozen Showers</a:t>
            </a:r>
          </a:p>
        </p:txBody>
      </p:sp>
      <p:sp>
        <p:nvSpPr>
          <p:cNvPr id="62" name="Shape 62"/>
          <p:cNvSpPr/>
          <p:nvPr/>
        </p:nvSpPr>
        <p:spPr>
          <a:xfrm>
            <a:off x="7297607" y="3784362"/>
            <a:ext cx="1466319" cy="656907"/>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algn="ctr" defTabSz="410730">
              <a:defRPr sz="1800"/>
            </a:pPr>
            <a:r>
              <a:rPr sz="1900" kern="0">
                <a:solidFill>
                  <a:sysClr val="windowText" lastClr="000000"/>
                </a:solidFill>
                <a:latin typeface="Helvetica Light"/>
                <a:ea typeface="Helvetica Light"/>
                <a:cs typeface="Helvetica Light"/>
                <a:sym typeface="Helvetica Light"/>
              </a:rPr>
              <a:t>Fatras,</a:t>
            </a:r>
          </a:p>
          <a:p>
            <a:pPr algn="ctr" defTabSz="410730">
              <a:defRPr sz="1800"/>
            </a:pPr>
            <a:r>
              <a:rPr sz="1900" kern="0">
                <a:solidFill>
                  <a:sysClr val="windowText" lastClr="000000"/>
                </a:solidFill>
                <a:latin typeface="Helvetica Light"/>
                <a:ea typeface="Helvetica Light"/>
                <a:cs typeface="Helvetica Light"/>
                <a:sym typeface="Helvetica Light"/>
              </a:rPr>
              <a:t>CMSFastSim</a:t>
            </a:r>
          </a:p>
        </p:txBody>
      </p:sp>
      <p:sp>
        <p:nvSpPr>
          <p:cNvPr id="63" name="Shape 63"/>
          <p:cNvSpPr/>
          <p:nvPr/>
        </p:nvSpPr>
        <p:spPr>
          <a:xfrm>
            <a:off x="7676900" y="4846959"/>
            <a:ext cx="1291139" cy="656907"/>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algn="ctr" defTabSz="410730">
              <a:defRPr sz="1800"/>
            </a:pPr>
            <a:r>
              <a:rPr sz="1900" kern="0">
                <a:solidFill>
                  <a:sysClr val="windowText" lastClr="000000"/>
                </a:solidFill>
                <a:latin typeface="Helvetica Light"/>
                <a:ea typeface="Helvetica Light"/>
                <a:cs typeface="Helvetica Light"/>
                <a:sym typeface="Helvetica Light"/>
              </a:rPr>
              <a:t>ATLFAST1,</a:t>
            </a:r>
          </a:p>
          <a:p>
            <a:pPr algn="ctr" defTabSz="410730">
              <a:defRPr sz="1800"/>
            </a:pPr>
            <a:r>
              <a:rPr sz="1900" kern="0">
                <a:solidFill>
                  <a:sysClr val="windowText" lastClr="000000"/>
                </a:solidFill>
                <a:latin typeface="Helvetica Light"/>
                <a:ea typeface="Helvetica Light"/>
                <a:cs typeface="Helvetica Light"/>
                <a:sym typeface="Helvetica Light"/>
              </a:rPr>
              <a:t>Delphes</a:t>
            </a:r>
          </a:p>
        </p:txBody>
      </p:sp>
      <p:sp>
        <p:nvSpPr>
          <p:cNvPr id="26" name="Rectangle 25"/>
          <p:cNvSpPr/>
          <p:nvPr/>
        </p:nvSpPr>
        <p:spPr>
          <a:xfrm>
            <a:off x="6401898" y="0"/>
            <a:ext cx="2571304" cy="523220"/>
          </a:xfrm>
          <a:prstGeom prst="rect">
            <a:avLst/>
          </a:prstGeom>
        </p:spPr>
        <p:txBody>
          <a:bodyPr wrap="square">
            <a:spAutoFit/>
          </a:bodyPr>
          <a:lstStyle/>
          <a:p>
            <a:r>
              <a:rPr lang="en-US" sz="1400" dirty="0">
                <a:solidFill>
                  <a:srgbClr val="000000"/>
                </a:solidFill>
                <a:sym typeface="Helvetica Light"/>
              </a:rPr>
              <a:t>A. </a:t>
            </a:r>
            <a:r>
              <a:rPr lang="en-US" sz="1400" dirty="0" err="1">
                <a:solidFill>
                  <a:srgbClr val="000000"/>
                </a:solidFill>
                <a:sym typeface="Helvetica Light"/>
              </a:rPr>
              <a:t>Salzburger</a:t>
            </a:r>
            <a:r>
              <a:rPr lang="en-US" sz="1400" dirty="0">
                <a:solidFill>
                  <a:srgbClr val="000000"/>
                </a:solidFill>
                <a:sym typeface="Helvetica Light"/>
              </a:rPr>
              <a:t>, B. </a:t>
            </a:r>
            <a:r>
              <a:rPr lang="en-US" sz="1400" dirty="0" err="1">
                <a:solidFill>
                  <a:srgbClr val="000000"/>
                </a:solidFill>
                <a:sym typeface="Helvetica Light"/>
              </a:rPr>
              <a:t>Hegner</a:t>
            </a:r>
            <a:r>
              <a:rPr lang="en-US" sz="1400" dirty="0">
                <a:solidFill>
                  <a:srgbClr val="000000"/>
                </a:solidFill>
                <a:sym typeface="Helvetica Light"/>
              </a:rPr>
              <a:t>, </a:t>
            </a:r>
            <a:r>
              <a:rPr lang="en-US" sz="1400" dirty="0" smtClean="0">
                <a:solidFill>
                  <a:srgbClr val="000000"/>
                </a:solidFill>
                <a:sym typeface="Helvetica Light"/>
              </a:rPr>
              <a:t>       J</a:t>
            </a:r>
            <a:r>
              <a:rPr lang="en-US" sz="1400" dirty="0">
                <a:solidFill>
                  <a:srgbClr val="000000"/>
                </a:solidFill>
                <a:sym typeface="Helvetica Light"/>
              </a:rPr>
              <a:t>. </a:t>
            </a:r>
            <a:r>
              <a:rPr lang="en-US" sz="1400" dirty="0" err="1">
                <a:solidFill>
                  <a:srgbClr val="000000"/>
                </a:solidFill>
                <a:sym typeface="Helvetica Light"/>
              </a:rPr>
              <a:t>Hrdinka</a:t>
            </a:r>
            <a:r>
              <a:rPr lang="en-US" sz="1400" dirty="0">
                <a:solidFill>
                  <a:srgbClr val="000000"/>
                </a:solidFill>
                <a:sym typeface="Helvetica Light"/>
              </a:rPr>
              <a:t>, Anna </a:t>
            </a:r>
            <a:r>
              <a:rPr lang="en-US" sz="1400" dirty="0" err="1">
                <a:solidFill>
                  <a:srgbClr val="000000"/>
                </a:solidFill>
                <a:sym typeface="Helvetica Light"/>
              </a:rPr>
              <a:t>Zaborowska</a:t>
            </a:r>
            <a:endParaRPr lang="en-US" sz="1400" dirty="0"/>
          </a:p>
        </p:txBody>
      </p:sp>
    </p:spTree>
    <p:extLst>
      <p:ext uri="{BB962C8B-B14F-4D97-AF65-F5344CB8AC3E}">
        <p14:creationId xmlns:p14="http://schemas.microsoft.com/office/powerpoint/2010/main" val="298841492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p:nvPr/>
        </p:nvSpPr>
        <p:spPr>
          <a:xfrm>
            <a:off x="3737135" y="412031"/>
            <a:ext cx="2262897" cy="6071760"/>
          </a:xfrm>
          <a:prstGeom prst="rect">
            <a:avLst/>
          </a:prstGeom>
          <a:solidFill>
            <a:srgbClr val="51A7F9">
              <a:alpha val="50000"/>
            </a:srgbClr>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66" name="Shape 66"/>
          <p:cNvSpPr/>
          <p:nvPr/>
        </p:nvSpPr>
        <p:spPr>
          <a:xfrm>
            <a:off x="3871019" y="558302"/>
            <a:ext cx="2192964" cy="78483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defTabSz="410730">
              <a:defRPr sz="1800"/>
            </a:pPr>
            <a:r>
              <a:rPr sz="1700" kern="0">
                <a:solidFill>
                  <a:sysClr val="windowText" lastClr="000000"/>
                </a:solidFill>
                <a:latin typeface="Helvetica Neue Thin"/>
                <a:ea typeface="Helvetica Neue Thin"/>
                <a:cs typeface="Helvetica Neue Thin"/>
                <a:sym typeface="Helvetica Neue Thin"/>
              </a:rPr>
              <a:t>Common event </a:t>
            </a:r>
            <a:br>
              <a:rPr sz="1700" kern="0">
                <a:solidFill>
                  <a:sysClr val="windowText" lastClr="000000"/>
                </a:solidFill>
                <a:latin typeface="Helvetica Neue Thin"/>
                <a:ea typeface="Helvetica Neue Thin"/>
                <a:cs typeface="Helvetica Neue Thin"/>
                <a:sym typeface="Helvetica Neue Thin"/>
              </a:rPr>
            </a:br>
            <a:r>
              <a:rPr sz="1700" kern="0">
                <a:solidFill>
                  <a:sysClr val="windowText" lastClr="000000"/>
                </a:solidFill>
                <a:latin typeface="Helvetica Neue Thin"/>
                <a:ea typeface="Helvetica Neue Thin"/>
                <a:cs typeface="Helvetica Neue Thin"/>
                <a:sym typeface="Helvetica Neue Thin"/>
              </a:rPr>
              <a:t>processing framework:</a:t>
            </a:r>
            <a:br>
              <a:rPr sz="1700" kern="0">
                <a:solidFill>
                  <a:sysClr val="windowText" lastClr="000000"/>
                </a:solidFill>
                <a:latin typeface="Helvetica Neue Thin"/>
                <a:ea typeface="Helvetica Neue Thin"/>
                <a:cs typeface="Helvetica Neue Thin"/>
                <a:sym typeface="Helvetica Neue Thin"/>
              </a:rPr>
            </a:br>
            <a:r>
              <a:rPr sz="1700" kern="0">
                <a:solidFill>
                  <a:sysClr val="windowText" lastClr="000000"/>
                </a:solidFill>
                <a:latin typeface="Helvetica Neue"/>
                <a:ea typeface="Helvetica Neue"/>
                <a:cs typeface="Helvetica Neue"/>
                <a:sym typeface="Helvetica Neue"/>
              </a:rPr>
              <a:t>Gaudi/GaudiHive</a:t>
            </a:r>
          </a:p>
        </p:txBody>
      </p:sp>
      <p:sp>
        <p:nvSpPr>
          <p:cNvPr id="67" name="Shape 67"/>
          <p:cNvSpPr/>
          <p:nvPr/>
        </p:nvSpPr>
        <p:spPr>
          <a:xfrm>
            <a:off x="2004716" y="2394156"/>
            <a:ext cx="1370243" cy="1624366"/>
          </a:xfrm>
          <a:prstGeom prst="roundRect">
            <a:avLst>
              <a:gd name="adj" fmla="val 9775"/>
            </a:avLst>
          </a:prstGeom>
          <a:solidFill>
            <a:srgbClr val="F5D328"/>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68" name="Shape 68"/>
          <p:cNvSpPr/>
          <p:nvPr/>
        </p:nvSpPr>
        <p:spPr>
          <a:xfrm>
            <a:off x="2101442" y="2465076"/>
            <a:ext cx="1126407" cy="111857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defTabSz="410730">
              <a:defRPr sz="1800"/>
            </a:pPr>
            <a:r>
              <a:rPr sz="1700" kern="0">
                <a:solidFill>
                  <a:sysClr val="windowText" lastClr="000000"/>
                </a:solidFill>
                <a:latin typeface="Helvetica Neue Thin"/>
                <a:ea typeface="Helvetica Neue Thin"/>
                <a:cs typeface="Helvetica Neue Thin"/>
                <a:sym typeface="Helvetica Neue Thin"/>
              </a:rPr>
              <a:t>Detector</a:t>
            </a:r>
          </a:p>
          <a:p>
            <a:pPr defTabSz="410730">
              <a:defRPr sz="1800"/>
            </a:pPr>
            <a:r>
              <a:rPr sz="1700" kern="0">
                <a:solidFill>
                  <a:sysClr val="windowText" lastClr="000000"/>
                </a:solidFill>
                <a:latin typeface="Helvetica Neue Thin"/>
                <a:ea typeface="Helvetica Neue Thin"/>
                <a:cs typeface="Helvetica Neue Thin"/>
                <a:sym typeface="Helvetica Neue Thin"/>
              </a:rPr>
              <a:t>description </a:t>
            </a:r>
          </a:p>
          <a:p>
            <a:pPr defTabSz="410730">
              <a:defRPr sz="1800"/>
            </a:pPr>
            <a:r>
              <a:rPr sz="1700" kern="0">
                <a:solidFill>
                  <a:sysClr val="windowText" lastClr="000000"/>
                </a:solidFill>
                <a:latin typeface="Helvetica Neue Thin"/>
                <a:ea typeface="Helvetica Neue Thin"/>
                <a:cs typeface="Helvetica Neue Thin"/>
                <a:sym typeface="Helvetica Neue Thin"/>
              </a:rPr>
              <a:t>input:</a:t>
            </a:r>
          </a:p>
          <a:p>
            <a:pPr defTabSz="410730">
              <a:defRPr sz="1800"/>
            </a:pPr>
            <a:r>
              <a:rPr sz="1700" kern="0">
                <a:solidFill>
                  <a:sysClr val="windowText" lastClr="000000"/>
                </a:solidFill>
                <a:latin typeface="Helvetica Neue"/>
                <a:ea typeface="Helvetica Neue"/>
                <a:cs typeface="Helvetica Neue"/>
                <a:sym typeface="Helvetica Neue"/>
              </a:rPr>
              <a:t>DD4Hep</a:t>
            </a:r>
          </a:p>
        </p:txBody>
      </p:sp>
      <p:sp>
        <p:nvSpPr>
          <p:cNvPr id="69" name="Shape 69"/>
          <p:cNvSpPr/>
          <p:nvPr/>
        </p:nvSpPr>
        <p:spPr>
          <a:xfrm>
            <a:off x="3372178" y="2999608"/>
            <a:ext cx="522553" cy="1"/>
          </a:xfrm>
          <a:prstGeom prst="line">
            <a:avLst/>
          </a:prstGeom>
          <a:ln w="25400">
            <a:solidFill>
              <a:srgbClr val="C82506"/>
            </a:solidFill>
            <a:custDash>
              <a:ds d="200000" sp="200000"/>
            </a:custDash>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70" name="Shape 70"/>
          <p:cNvSpPr/>
          <p:nvPr/>
        </p:nvSpPr>
        <p:spPr>
          <a:xfrm>
            <a:off x="415232" y="539639"/>
            <a:ext cx="1413390" cy="5976359"/>
          </a:xfrm>
          <a:prstGeom prst="roundRect">
            <a:avLst>
              <a:gd name="adj" fmla="val 9477"/>
            </a:avLst>
          </a:prstGeom>
          <a:solidFill>
            <a:srgbClr val="70BF41"/>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71" name="Shape 71"/>
          <p:cNvSpPr/>
          <p:nvPr/>
        </p:nvSpPr>
        <p:spPr>
          <a:xfrm>
            <a:off x="1860086" y="1817913"/>
            <a:ext cx="2970667" cy="1"/>
          </a:xfrm>
          <a:prstGeom prst="line">
            <a:avLst/>
          </a:prstGeom>
          <a:ln w="25400">
            <a:solidFill/>
            <a:miter lim="400000"/>
            <a:tailEnd type="triangle"/>
          </a:ln>
        </p:spPr>
        <p:txBody>
          <a:bodyPr lIns="35715" tIns="35715" rIns="35715" bIns="35715"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72" name="Shape 72"/>
          <p:cNvSpPr/>
          <p:nvPr/>
        </p:nvSpPr>
        <p:spPr>
          <a:xfrm>
            <a:off x="529028" y="696659"/>
            <a:ext cx="1307796" cy="85696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defTabSz="410730">
              <a:defRPr sz="1800"/>
            </a:pPr>
            <a:r>
              <a:rPr sz="1700" kern="0">
                <a:solidFill>
                  <a:sysClr val="windowText" lastClr="000000"/>
                </a:solidFill>
                <a:latin typeface="Helvetica Neue Thin"/>
                <a:ea typeface="Helvetica Neue Thin"/>
                <a:cs typeface="Helvetica Neue Thin"/>
                <a:sym typeface="Helvetica Neue Thin"/>
              </a:rPr>
              <a:t>Common I/O</a:t>
            </a:r>
          </a:p>
          <a:p>
            <a:pPr defTabSz="410730">
              <a:defRPr sz="1800"/>
            </a:pPr>
            <a:r>
              <a:rPr sz="1700" kern="0">
                <a:solidFill>
                  <a:sysClr val="windowText" lastClr="000000"/>
                </a:solidFill>
                <a:latin typeface="Helvetica Neue Thin"/>
                <a:ea typeface="Helvetica Neue Thin"/>
                <a:cs typeface="Helvetica Neue Thin"/>
                <a:sym typeface="Helvetica Neue Thin"/>
              </a:rPr>
              <a:t>handling via</a:t>
            </a:r>
          </a:p>
          <a:p>
            <a:pPr defTabSz="410730">
              <a:defRPr sz="1800"/>
            </a:pPr>
            <a:r>
              <a:rPr sz="1700" kern="0">
                <a:solidFill>
                  <a:sysClr val="windowText" lastClr="000000"/>
                </a:solidFill>
                <a:latin typeface="Helvetica Neue"/>
                <a:ea typeface="Helvetica Neue"/>
                <a:cs typeface="Helvetica Neue"/>
                <a:sym typeface="Helvetica Neue"/>
              </a:rPr>
              <a:t>Gaudi/FCC</a:t>
            </a:r>
          </a:p>
        </p:txBody>
      </p:sp>
      <p:sp>
        <p:nvSpPr>
          <p:cNvPr id="73" name="Shape 73"/>
          <p:cNvSpPr/>
          <p:nvPr/>
        </p:nvSpPr>
        <p:spPr>
          <a:xfrm>
            <a:off x="4862215" y="1576473"/>
            <a:ext cx="3305080" cy="1509118"/>
          </a:xfrm>
          <a:prstGeom prst="roundRect">
            <a:avLst>
              <a:gd name="adj" fmla="val 10568"/>
            </a:avLst>
          </a:prstGeom>
          <a:solidFill>
            <a:srgbClr val="F39019"/>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74" name="Shape 74"/>
          <p:cNvSpPr/>
          <p:nvPr/>
        </p:nvSpPr>
        <p:spPr>
          <a:xfrm>
            <a:off x="4941142" y="1636324"/>
            <a:ext cx="2992784" cy="85696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defTabSz="410730">
              <a:defRPr sz="1800"/>
            </a:pPr>
            <a:r>
              <a:rPr sz="1700" kern="0" dirty="0">
                <a:solidFill>
                  <a:sysClr val="windowText" lastClr="000000"/>
                </a:solidFill>
                <a:latin typeface="Helvetica Neue Thin"/>
                <a:ea typeface="Helvetica Neue Thin"/>
                <a:cs typeface="Helvetica Neue Thin"/>
                <a:sym typeface="Helvetica Neue Thin"/>
              </a:rPr>
              <a:t>Single simulation kernel:</a:t>
            </a:r>
          </a:p>
          <a:p>
            <a:pPr defTabSz="410730">
              <a:defRPr sz="1800"/>
            </a:pPr>
            <a:r>
              <a:rPr sz="1700" kern="0" dirty="0">
                <a:solidFill>
                  <a:sysClr val="windowText" lastClr="000000"/>
                </a:solidFill>
                <a:latin typeface="Helvetica Neue"/>
                <a:ea typeface="Helvetica Neue"/>
                <a:cs typeface="Helvetica Neue"/>
                <a:sym typeface="Helvetica Neue"/>
              </a:rPr>
              <a:t>Geant4 RunManager</a:t>
            </a:r>
          </a:p>
          <a:p>
            <a:pPr defTabSz="410730">
              <a:defRPr sz="1800"/>
            </a:pPr>
            <a:r>
              <a:rPr sz="1700" kern="0" dirty="0">
                <a:solidFill>
                  <a:sysClr val="windowText" lastClr="000000"/>
                </a:solidFill>
                <a:latin typeface="Helvetica Neue Thin"/>
                <a:ea typeface="Helvetica Neue Thin"/>
                <a:cs typeface="Helvetica Neue Thin"/>
                <a:sym typeface="Helvetica Neue Thin"/>
              </a:rPr>
              <a:t>embedded as Gaudi algorithm</a:t>
            </a:r>
          </a:p>
        </p:txBody>
      </p:sp>
      <p:sp>
        <p:nvSpPr>
          <p:cNvPr id="75" name="Shape 75"/>
          <p:cNvSpPr/>
          <p:nvPr/>
        </p:nvSpPr>
        <p:spPr>
          <a:xfrm>
            <a:off x="3878882" y="5840016"/>
            <a:ext cx="1847159" cy="83099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defTabSz="410730">
              <a:defRPr sz="1800"/>
            </a:pPr>
            <a:r>
              <a:rPr i="1" kern="0">
                <a:solidFill>
                  <a:sysClr val="windowText" lastClr="000000"/>
                </a:solidFill>
                <a:latin typeface="Helvetica Light"/>
                <a:ea typeface="Helvetica Light"/>
                <a:cs typeface="Helvetica Light"/>
                <a:sym typeface="Helvetica Light"/>
              </a:rPr>
              <a:t>job configuration,</a:t>
            </a:r>
          </a:p>
          <a:p>
            <a:pPr defTabSz="410730">
              <a:defRPr sz="1800"/>
            </a:pPr>
            <a:r>
              <a:rPr i="1" kern="0">
                <a:solidFill>
                  <a:sysClr val="windowText" lastClr="000000"/>
                </a:solidFill>
                <a:latin typeface="Helvetica Light"/>
                <a:ea typeface="Helvetica Light"/>
                <a:cs typeface="Helvetica Light"/>
                <a:sym typeface="Helvetica Light"/>
              </a:rPr>
              <a:t>initialisation,</a:t>
            </a:r>
          </a:p>
          <a:p>
            <a:pPr defTabSz="410730">
              <a:defRPr sz="1800"/>
            </a:pPr>
            <a:r>
              <a:rPr i="1" kern="0">
                <a:solidFill>
                  <a:sysClr val="windowText" lastClr="000000"/>
                </a:solidFill>
                <a:latin typeface="Helvetica Light"/>
                <a:ea typeface="Helvetica Light"/>
                <a:cs typeface="Helvetica Light"/>
                <a:sym typeface="Helvetica Light"/>
              </a:rPr>
              <a:t>event loop</a:t>
            </a:r>
          </a:p>
        </p:txBody>
      </p:sp>
      <p:sp>
        <p:nvSpPr>
          <p:cNvPr id="76" name="Shape 76"/>
          <p:cNvSpPr/>
          <p:nvPr/>
        </p:nvSpPr>
        <p:spPr>
          <a:xfrm>
            <a:off x="507773" y="5982369"/>
            <a:ext cx="1134874" cy="626125"/>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defTabSz="410730">
              <a:defRPr sz="1800"/>
            </a:pPr>
            <a:r>
              <a:rPr i="1" kern="0">
                <a:solidFill>
                  <a:sysClr val="windowText" lastClr="000000"/>
                </a:solidFill>
                <a:latin typeface="Helvetica Light"/>
                <a:ea typeface="Helvetica Light"/>
                <a:cs typeface="Helvetica Light"/>
                <a:sym typeface="Helvetica Light"/>
              </a:rPr>
              <a:t>input file</a:t>
            </a:r>
          </a:p>
          <a:p>
            <a:pPr defTabSz="410730">
              <a:defRPr sz="1800"/>
            </a:pPr>
            <a:r>
              <a:rPr i="1" kern="0">
                <a:solidFill>
                  <a:sysClr val="windowText" lastClr="000000"/>
                </a:solidFill>
                <a:latin typeface="Helvetica Light"/>
                <a:ea typeface="Helvetica Light"/>
                <a:cs typeface="Helvetica Light"/>
                <a:sym typeface="Helvetica Light"/>
              </a:rPr>
              <a:t>output file</a:t>
            </a:r>
          </a:p>
        </p:txBody>
      </p:sp>
      <p:sp>
        <p:nvSpPr>
          <p:cNvPr id="77" name="Shape 77"/>
          <p:cNvSpPr/>
          <p:nvPr/>
        </p:nvSpPr>
        <p:spPr>
          <a:xfrm>
            <a:off x="2149174" y="3702576"/>
            <a:ext cx="1008285" cy="272186"/>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lgn="l">
              <a:defRPr sz="1900" i="1"/>
            </a:lvl1pPr>
          </a:lstStyle>
          <a:p>
            <a:pPr defTabSz="410730">
              <a:defRPr sz="1800" i="0"/>
            </a:pPr>
            <a:r>
              <a:rPr sz="1300" i="0" kern="0" dirty="0">
                <a:solidFill>
                  <a:sysClr val="windowText" lastClr="000000"/>
                </a:solidFill>
                <a:latin typeface="Helvetica Light"/>
                <a:ea typeface="Helvetica Light"/>
                <a:cs typeface="Helvetica Light"/>
                <a:sym typeface="Helvetica Light"/>
              </a:rPr>
              <a:t>xml input file</a:t>
            </a:r>
          </a:p>
        </p:txBody>
      </p:sp>
      <p:sp>
        <p:nvSpPr>
          <p:cNvPr id="78" name="Shape 78"/>
          <p:cNvSpPr/>
          <p:nvPr/>
        </p:nvSpPr>
        <p:spPr>
          <a:xfrm>
            <a:off x="5008334" y="2495549"/>
            <a:ext cx="4046793" cy="626125"/>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defTabSz="410730">
              <a:defRPr sz="1800"/>
            </a:pPr>
            <a:r>
              <a:rPr i="1" kern="0">
                <a:solidFill>
                  <a:sysClr val="windowText" lastClr="000000"/>
                </a:solidFill>
                <a:latin typeface="Helvetica Light"/>
                <a:ea typeface="Helvetica Light"/>
                <a:cs typeface="Helvetica Light"/>
                <a:sym typeface="Helvetica Light"/>
              </a:rPr>
              <a:t>central particle stack,</a:t>
            </a:r>
          </a:p>
          <a:p>
            <a:pPr defTabSz="410730">
              <a:defRPr sz="1800"/>
            </a:pPr>
            <a:r>
              <a:rPr i="1" kern="0">
                <a:solidFill>
                  <a:sysClr val="windowText" lastClr="000000"/>
                </a:solidFill>
                <a:latin typeface="Helvetica Light"/>
                <a:ea typeface="Helvetica Light"/>
                <a:cs typeface="Helvetica Light"/>
                <a:sym typeface="Helvetica Light"/>
              </a:rPr>
              <a:t>forking into fast/full simulation engines</a:t>
            </a:r>
          </a:p>
        </p:txBody>
      </p:sp>
      <p:sp>
        <p:nvSpPr>
          <p:cNvPr id="79" name="Shape 79"/>
          <p:cNvSpPr/>
          <p:nvPr/>
        </p:nvSpPr>
        <p:spPr>
          <a:xfrm>
            <a:off x="7805083" y="4129980"/>
            <a:ext cx="1176791" cy="409482"/>
          </a:xfrm>
          <a:prstGeom prst="roundRect">
            <a:avLst>
              <a:gd name="adj" fmla="val 38948"/>
            </a:avLst>
          </a:prstGeom>
          <a:solidFill>
            <a:srgbClr val="EC5D57"/>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80" name="Shape 80"/>
          <p:cNvSpPr/>
          <p:nvPr/>
        </p:nvSpPr>
        <p:spPr>
          <a:xfrm>
            <a:off x="7937420" y="4194390"/>
            <a:ext cx="777449"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lgn="l">
              <a:defRPr sz="2400">
                <a:latin typeface="Helvetica Neue"/>
                <a:ea typeface="Helvetica Neue"/>
                <a:cs typeface="Helvetica Neue"/>
                <a:sym typeface="Helvetica Neue"/>
              </a:defRPr>
            </a:lvl1pPr>
          </a:lstStyle>
          <a:p>
            <a:pPr defTabSz="410730">
              <a:defRPr sz="1800"/>
            </a:pPr>
            <a:r>
              <a:rPr sz="1300" kern="0">
                <a:solidFill>
                  <a:sysClr val="windowText" lastClr="000000"/>
                </a:solidFill>
              </a:rPr>
              <a:t>Geant4/V</a:t>
            </a:r>
          </a:p>
        </p:txBody>
      </p:sp>
      <p:sp>
        <p:nvSpPr>
          <p:cNvPr id="81" name="Shape 81"/>
          <p:cNvSpPr/>
          <p:nvPr/>
        </p:nvSpPr>
        <p:spPr>
          <a:xfrm>
            <a:off x="6602419" y="4129980"/>
            <a:ext cx="1173879" cy="409482"/>
          </a:xfrm>
          <a:prstGeom prst="roundRect">
            <a:avLst>
              <a:gd name="adj" fmla="val 38948"/>
            </a:avLst>
          </a:prstGeom>
          <a:solidFill>
            <a:srgbClr val="B36AE2"/>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82" name="Shape 82"/>
          <p:cNvSpPr/>
          <p:nvPr/>
        </p:nvSpPr>
        <p:spPr>
          <a:xfrm>
            <a:off x="4874294" y="4844357"/>
            <a:ext cx="1360010" cy="460317"/>
          </a:xfrm>
          <a:prstGeom prst="roundRect">
            <a:avLst>
              <a:gd name="adj" fmla="val 34646"/>
            </a:avLst>
          </a:prstGeom>
          <a:solidFill>
            <a:srgbClr val="0365C0"/>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83" name="Shape 83"/>
          <p:cNvSpPr/>
          <p:nvPr/>
        </p:nvSpPr>
        <p:spPr>
          <a:xfrm>
            <a:off x="6742301" y="4191807"/>
            <a:ext cx="689621"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lgn="l">
              <a:defRPr sz="2400">
                <a:latin typeface="Helvetica Neue"/>
                <a:ea typeface="Helvetica Neue"/>
                <a:cs typeface="Helvetica Neue"/>
                <a:sym typeface="Helvetica Neue"/>
              </a:defRPr>
            </a:lvl1pPr>
          </a:lstStyle>
          <a:p>
            <a:pPr defTabSz="410730">
              <a:defRPr sz="1800"/>
            </a:pPr>
            <a:r>
              <a:rPr sz="1300" kern="0">
                <a:solidFill>
                  <a:sysClr val="windowText" lastClr="000000"/>
                </a:solidFill>
              </a:rPr>
              <a:t>G4Flash</a:t>
            </a:r>
          </a:p>
        </p:txBody>
      </p:sp>
      <p:sp>
        <p:nvSpPr>
          <p:cNvPr id="84" name="Shape 84"/>
          <p:cNvSpPr/>
          <p:nvPr/>
        </p:nvSpPr>
        <p:spPr>
          <a:xfrm>
            <a:off x="4165363" y="2844544"/>
            <a:ext cx="1209892" cy="1209891"/>
          </a:xfrm>
          <a:prstGeom prst="line">
            <a:avLst/>
          </a:prstGeom>
          <a:ln w="12700">
            <a:solidFill>
              <a:srgbClr val="C82506"/>
            </a:solidFill>
            <a:custDash>
              <a:ds d="200000" sp="200000"/>
            </a:custDash>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85" name="Shape 85"/>
          <p:cNvSpPr/>
          <p:nvPr/>
        </p:nvSpPr>
        <p:spPr>
          <a:xfrm>
            <a:off x="4272973" y="2978624"/>
            <a:ext cx="2564402" cy="1092800"/>
          </a:xfrm>
          <a:prstGeom prst="line">
            <a:avLst/>
          </a:prstGeom>
          <a:ln w="12700">
            <a:solidFill>
              <a:srgbClr val="C82506"/>
            </a:solidFill>
            <a:custDash>
              <a:ds d="200000" sp="200000"/>
            </a:custDash>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86" name="Shape 86"/>
          <p:cNvSpPr/>
          <p:nvPr/>
        </p:nvSpPr>
        <p:spPr>
          <a:xfrm>
            <a:off x="4272967" y="3024051"/>
            <a:ext cx="3973382" cy="1084367"/>
          </a:xfrm>
          <a:prstGeom prst="line">
            <a:avLst/>
          </a:prstGeom>
          <a:ln w="12700">
            <a:solidFill>
              <a:srgbClr val="C82506"/>
            </a:solidFill>
            <a:custDash>
              <a:ds d="200000" sp="200000"/>
            </a:custDash>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87" name="Shape 87"/>
          <p:cNvSpPr/>
          <p:nvPr/>
        </p:nvSpPr>
        <p:spPr>
          <a:xfrm>
            <a:off x="3881443" y="2790920"/>
            <a:ext cx="458557" cy="4513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miter lim="400000"/>
          </a:ln>
          <a:extLst>
            <a:ext uri="{C572A759-6A51-4108-AA02-DFA0A04FC94B}">
              <ma14:wrappingTextBoxFlag xmlns:ma14="http://schemas.microsoft.com/office/mac/drawingml/2011/main" val="1"/>
            </a:ext>
          </a:extLst>
        </p:spPr>
        <p:txBody>
          <a:bodyPr lIns="0" tIns="0" rIns="0" bIns="0" anchor="ctr"/>
          <a:lstStyle>
            <a:lvl1pPr>
              <a:defRPr sz="2400"/>
            </a:lvl1pPr>
          </a:lstStyle>
          <a:p>
            <a:pPr algn="ctr" defTabSz="410730">
              <a:defRPr sz="1800"/>
            </a:pPr>
            <a:r>
              <a:rPr sz="1300" kern="0">
                <a:solidFill>
                  <a:sysClr val="windowText" lastClr="000000"/>
                </a:solidFill>
                <a:latin typeface="Helvetica Light"/>
                <a:ea typeface="Helvetica Light"/>
                <a:cs typeface="Helvetica Light"/>
                <a:sym typeface="Helvetica Light"/>
              </a:rPr>
              <a:t>C</a:t>
            </a:r>
          </a:p>
        </p:txBody>
      </p:sp>
      <p:sp>
        <p:nvSpPr>
          <p:cNvPr id="88" name="Shape 88"/>
          <p:cNvSpPr/>
          <p:nvPr/>
        </p:nvSpPr>
        <p:spPr>
          <a:xfrm>
            <a:off x="6481685" y="3109729"/>
            <a:ext cx="1928810" cy="1017460"/>
          </a:xfrm>
          <a:prstGeom prst="line">
            <a:avLst/>
          </a:prstGeom>
          <a:ln w="12700">
            <a:solidFill/>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89" name="Shape 89"/>
          <p:cNvSpPr/>
          <p:nvPr/>
        </p:nvSpPr>
        <p:spPr>
          <a:xfrm>
            <a:off x="6512383" y="3138037"/>
            <a:ext cx="410703" cy="923155"/>
          </a:xfrm>
          <a:prstGeom prst="line">
            <a:avLst/>
          </a:prstGeom>
          <a:ln w="12700">
            <a:solidFill/>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90" name="Shape 90"/>
          <p:cNvSpPr/>
          <p:nvPr/>
        </p:nvSpPr>
        <p:spPr>
          <a:xfrm>
            <a:off x="5124622" y="3108463"/>
            <a:ext cx="1" cy="1718929"/>
          </a:xfrm>
          <a:prstGeom prst="line">
            <a:avLst/>
          </a:prstGeom>
          <a:ln w="12700">
            <a:solidFill/>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91" name="Shape 91"/>
          <p:cNvSpPr/>
          <p:nvPr/>
        </p:nvSpPr>
        <p:spPr>
          <a:xfrm>
            <a:off x="6384412" y="6069736"/>
            <a:ext cx="458557" cy="4513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miter lim="400000"/>
          </a:ln>
          <a:extLst>
            <a:ext uri="{C572A759-6A51-4108-AA02-DFA0A04FC94B}">
              <ma14:wrappingTextBoxFlag xmlns:ma14="http://schemas.microsoft.com/office/mac/drawingml/2011/main" val="1"/>
            </a:ext>
          </a:extLst>
        </p:spPr>
        <p:txBody>
          <a:bodyPr lIns="0" tIns="0" rIns="0" bIns="0" anchor="ctr"/>
          <a:lstStyle>
            <a:lvl1pPr>
              <a:defRPr sz="2400"/>
            </a:lvl1pPr>
          </a:lstStyle>
          <a:p>
            <a:pPr algn="ctr" defTabSz="410730">
              <a:defRPr sz="1800"/>
            </a:pPr>
            <a:r>
              <a:rPr sz="1300" kern="0">
                <a:solidFill>
                  <a:sysClr val="windowText" lastClr="000000"/>
                </a:solidFill>
                <a:latin typeface="Helvetica Light"/>
                <a:ea typeface="Helvetica Light"/>
                <a:cs typeface="Helvetica Light"/>
                <a:sym typeface="Helvetica Light"/>
              </a:rPr>
              <a:t>C</a:t>
            </a:r>
          </a:p>
        </p:txBody>
      </p:sp>
      <p:sp>
        <p:nvSpPr>
          <p:cNvPr id="92" name="Shape 92"/>
          <p:cNvSpPr/>
          <p:nvPr/>
        </p:nvSpPr>
        <p:spPr>
          <a:xfrm>
            <a:off x="6593294" y="5843868"/>
            <a:ext cx="2458225" cy="903124"/>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algn="ctr" defTabSz="410730">
              <a:defRPr sz="1800"/>
            </a:pPr>
            <a:r>
              <a:rPr kern="0">
                <a:solidFill>
                  <a:sysClr val="windowText" lastClr="000000"/>
                </a:solidFill>
                <a:latin typeface="Helvetica Light"/>
                <a:ea typeface="Helvetica Light"/>
                <a:cs typeface="Helvetica Light"/>
                <a:sym typeface="Helvetica Light"/>
              </a:rPr>
              <a:t>common service with</a:t>
            </a:r>
          </a:p>
          <a:p>
            <a:pPr algn="ctr" defTabSz="410730">
              <a:defRPr sz="1800"/>
            </a:pPr>
            <a:r>
              <a:rPr kern="0">
                <a:solidFill>
                  <a:sysClr val="windowText" lastClr="000000"/>
                </a:solidFill>
                <a:latin typeface="Helvetica Light"/>
                <a:ea typeface="Helvetica Light"/>
                <a:cs typeface="Helvetica Light"/>
                <a:sym typeface="Helvetica Light"/>
              </a:rPr>
              <a:t>translators into specific</a:t>
            </a:r>
          </a:p>
          <a:p>
            <a:pPr algn="ctr" defTabSz="410730">
              <a:defRPr sz="1800"/>
            </a:pPr>
            <a:r>
              <a:rPr kern="0">
                <a:solidFill>
                  <a:sysClr val="windowText" lastClr="000000"/>
                </a:solidFill>
                <a:latin typeface="Helvetica Light"/>
                <a:ea typeface="Helvetica Light"/>
                <a:cs typeface="Helvetica Light"/>
                <a:sym typeface="Helvetica Light"/>
              </a:rPr>
              <a:t>geometry/event data</a:t>
            </a:r>
          </a:p>
        </p:txBody>
      </p:sp>
      <p:pic>
        <p:nvPicPr>
          <p:cNvPr id="93" name="pasted-image.png"/>
          <p:cNvPicPr/>
          <p:nvPr/>
        </p:nvPicPr>
        <p:blipFill>
          <a:blip r:embed="rId2">
            <a:extLst/>
          </a:blip>
          <a:stretch>
            <a:fillRect/>
          </a:stretch>
        </p:blipFill>
        <p:spPr>
          <a:xfrm>
            <a:off x="8201593" y="1610905"/>
            <a:ext cx="467486" cy="425711"/>
          </a:xfrm>
          <a:prstGeom prst="rect">
            <a:avLst/>
          </a:prstGeom>
          <a:ln w="12700">
            <a:miter lim="400000"/>
          </a:ln>
        </p:spPr>
      </p:pic>
      <p:sp>
        <p:nvSpPr>
          <p:cNvPr id="94" name="Shape 94"/>
          <p:cNvSpPr/>
          <p:nvPr/>
        </p:nvSpPr>
        <p:spPr>
          <a:xfrm>
            <a:off x="8162026" y="1035704"/>
            <a:ext cx="546620" cy="533796"/>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algn="ctr" defTabSz="410730">
              <a:defRPr sz="1800"/>
            </a:pPr>
            <a:r>
              <a:rPr sz="1500" kern="0">
                <a:solidFill>
                  <a:sysClr val="windowText" lastClr="000000"/>
                </a:solidFill>
                <a:latin typeface="Helvetica Light"/>
                <a:ea typeface="Helvetica Light"/>
                <a:cs typeface="Helvetica Light"/>
                <a:sym typeface="Helvetica Light"/>
              </a:rPr>
              <a:t>event</a:t>
            </a:r>
          </a:p>
          <a:p>
            <a:pPr algn="ctr" defTabSz="410730">
              <a:defRPr sz="1800"/>
            </a:pPr>
            <a:r>
              <a:rPr sz="1500" kern="0">
                <a:solidFill>
                  <a:sysClr val="windowText" lastClr="000000"/>
                </a:solidFill>
                <a:latin typeface="Helvetica Light"/>
                <a:ea typeface="Helvetica Light"/>
                <a:cs typeface="Helvetica Light"/>
                <a:sym typeface="Helvetica Light"/>
              </a:rPr>
              <a:t>loop</a:t>
            </a:r>
          </a:p>
        </p:txBody>
      </p:sp>
      <p:sp>
        <p:nvSpPr>
          <p:cNvPr id="95" name="Shape 95"/>
          <p:cNvSpPr/>
          <p:nvPr/>
        </p:nvSpPr>
        <p:spPr>
          <a:xfrm>
            <a:off x="4994193" y="4931688"/>
            <a:ext cx="880999"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lgn="l">
              <a:defRPr sz="2400">
                <a:latin typeface="Helvetica Neue"/>
                <a:ea typeface="Helvetica Neue"/>
                <a:cs typeface="Helvetica Neue"/>
                <a:sym typeface="Helvetica Neue"/>
              </a:defRPr>
            </a:lvl1pPr>
          </a:lstStyle>
          <a:p>
            <a:pPr defTabSz="410730">
              <a:defRPr sz="1800"/>
            </a:pPr>
            <a:r>
              <a:rPr sz="1300" kern="0">
                <a:solidFill>
                  <a:sysClr val="windowText" lastClr="000000"/>
                </a:solidFill>
              </a:rPr>
              <a:t>Parametric</a:t>
            </a:r>
          </a:p>
        </p:txBody>
      </p:sp>
      <p:sp>
        <p:nvSpPr>
          <p:cNvPr id="96" name="Shape 96"/>
          <p:cNvSpPr/>
          <p:nvPr/>
        </p:nvSpPr>
        <p:spPr>
          <a:xfrm>
            <a:off x="5370122" y="4129980"/>
            <a:ext cx="1173879" cy="409482"/>
          </a:xfrm>
          <a:prstGeom prst="roundRect">
            <a:avLst>
              <a:gd name="adj" fmla="val 38948"/>
            </a:avLst>
          </a:prstGeom>
          <a:solidFill>
            <a:srgbClr val="A37512"/>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97" name="Shape 97"/>
          <p:cNvSpPr/>
          <p:nvPr/>
        </p:nvSpPr>
        <p:spPr>
          <a:xfrm>
            <a:off x="5510004" y="4191807"/>
            <a:ext cx="705124"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lgn="l">
              <a:defRPr sz="2400">
                <a:latin typeface="Helvetica Neue"/>
                <a:ea typeface="Helvetica Neue"/>
                <a:cs typeface="Helvetica Neue"/>
                <a:sym typeface="Helvetica Neue"/>
              </a:defRPr>
            </a:lvl1pPr>
          </a:lstStyle>
          <a:p>
            <a:pPr defTabSz="410730">
              <a:defRPr sz="1800"/>
            </a:pPr>
            <a:r>
              <a:rPr sz="1300" kern="0">
                <a:solidFill>
                  <a:sysClr val="windowText" lastClr="000000"/>
                </a:solidFill>
              </a:rPr>
              <a:t>Fast MC</a:t>
            </a:r>
          </a:p>
        </p:txBody>
      </p:sp>
      <p:sp>
        <p:nvSpPr>
          <p:cNvPr id="98" name="Shape 98"/>
          <p:cNvSpPr/>
          <p:nvPr/>
        </p:nvSpPr>
        <p:spPr>
          <a:xfrm flipV="1">
            <a:off x="4321203" y="2746852"/>
            <a:ext cx="521374" cy="275470"/>
          </a:xfrm>
          <a:prstGeom prst="line">
            <a:avLst/>
          </a:prstGeom>
          <a:ln w="12700">
            <a:solidFill>
              <a:srgbClr val="C82506"/>
            </a:solidFill>
            <a:custDash>
              <a:ds d="200000" sp="200000"/>
            </a:custDash>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99" name="Shape 99"/>
          <p:cNvSpPr/>
          <p:nvPr/>
        </p:nvSpPr>
        <p:spPr>
          <a:xfrm flipH="1">
            <a:off x="5912855" y="3099839"/>
            <a:ext cx="587330" cy="1010081"/>
          </a:xfrm>
          <a:prstGeom prst="line">
            <a:avLst/>
          </a:prstGeom>
          <a:ln w="12700">
            <a:solidFill/>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100" name="Shape 100"/>
          <p:cNvSpPr/>
          <p:nvPr/>
        </p:nvSpPr>
        <p:spPr>
          <a:xfrm>
            <a:off x="5277056" y="5388635"/>
            <a:ext cx="3688054" cy="460318"/>
          </a:xfrm>
          <a:prstGeom prst="roundRect">
            <a:avLst>
              <a:gd name="adj" fmla="val 34646"/>
            </a:avLst>
          </a:prstGeom>
          <a:solidFill>
            <a:srgbClr val="A6AAA9"/>
          </a:solidFill>
          <a:ln w="12700">
            <a:miter lim="400000"/>
          </a:ln>
          <a:extLst>
            <a:ext uri="{C572A759-6A51-4108-AA02-DFA0A04FC94B}">
              <ma14:wrappingTextBoxFlag xmlns:ma14="http://schemas.microsoft.com/office/mac/drawingml/2011/main" val="1"/>
            </a:ext>
          </a:extLst>
        </p:spPr>
        <p:txBody>
          <a:bodyPr lIns="0" tIns="0" rIns="0" bIns="0" anchor="ctr"/>
          <a:lstStyle>
            <a:lvl1pPr algn="l">
              <a:defRPr sz="2400">
                <a:latin typeface="Helvetica Neue"/>
                <a:ea typeface="Helvetica Neue"/>
                <a:cs typeface="Helvetica Neue"/>
                <a:sym typeface="Helvetica Neue"/>
              </a:defRPr>
            </a:lvl1pPr>
          </a:lstStyle>
          <a:p>
            <a:pPr defTabSz="410730">
              <a:defRPr sz="1800"/>
            </a:pPr>
            <a:r>
              <a:rPr sz="1300" kern="0">
                <a:solidFill>
                  <a:sysClr val="windowText" lastClr="000000"/>
                </a:solidFill>
              </a:rPr>
              <a:t>        Digitisation/Reconstruction</a:t>
            </a:r>
          </a:p>
        </p:txBody>
      </p:sp>
      <p:sp>
        <p:nvSpPr>
          <p:cNvPr id="101" name="Shape 101"/>
          <p:cNvSpPr/>
          <p:nvPr/>
        </p:nvSpPr>
        <p:spPr>
          <a:xfrm flipH="1" flipV="1">
            <a:off x="2619464" y="5467632"/>
            <a:ext cx="2665697" cy="163901"/>
          </a:xfrm>
          <a:prstGeom prst="line">
            <a:avLst/>
          </a:prstGeom>
          <a:ln w="25400">
            <a:solidFill/>
            <a:miter lim="400000"/>
            <a:tailEnd type="triangle"/>
          </a:ln>
        </p:spPr>
        <p:txBody>
          <a:bodyPr lIns="35715" tIns="35715" rIns="35715" bIns="35715"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102" name="Shape 102"/>
          <p:cNvSpPr/>
          <p:nvPr/>
        </p:nvSpPr>
        <p:spPr>
          <a:xfrm flipH="1">
            <a:off x="1862920" y="5443961"/>
            <a:ext cx="300499" cy="1"/>
          </a:xfrm>
          <a:prstGeom prst="line">
            <a:avLst/>
          </a:prstGeom>
          <a:ln w="25400">
            <a:solidFill/>
            <a:miter lim="400000"/>
            <a:tailEnd type="triangle"/>
          </a:ln>
        </p:spPr>
        <p:txBody>
          <a:bodyPr lIns="35715" tIns="35715" rIns="35715" bIns="35715"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103" name="Shape 103"/>
          <p:cNvSpPr/>
          <p:nvPr/>
        </p:nvSpPr>
        <p:spPr>
          <a:xfrm>
            <a:off x="2163646" y="5218267"/>
            <a:ext cx="458557" cy="4513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miter lim="400000"/>
          </a:ln>
          <a:extLst>
            <a:ext uri="{C572A759-6A51-4108-AA02-DFA0A04FC94B}">
              <ma14:wrappingTextBoxFlag xmlns:ma14="http://schemas.microsoft.com/office/mac/drawingml/2011/main" val="1"/>
            </a:ext>
          </a:extLst>
        </p:spPr>
        <p:txBody>
          <a:bodyPr lIns="0" tIns="0" rIns="0" bIns="0" anchor="ctr"/>
          <a:lstStyle>
            <a:lvl1pPr>
              <a:defRPr sz="2400"/>
            </a:lvl1pPr>
          </a:lstStyle>
          <a:p>
            <a:pPr algn="ctr" defTabSz="410730">
              <a:defRPr sz="1800"/>
            </a:pPr>
            <a:r>
              <a:rPr sz="1300" kern="0">
                <a:solidFill>
                  <a:sysClr val="windowText" lastClr="000000"/>
                </a:solidFill>
                <a:latin typeface="Helvetica Light"/>
                <a:ea typeface="Helvetica Light"/>
                <a:cs typeface="Helvetica Light"/>
                <a:sym typeface="Helvetica Light"/>
              </a:rPr>
              <a:t>C</a:t>
            </a:r>
          </a:p>
        </p:txBody>
      </p:sp>
      <p:sp>
        <p:nvSpPr>
          <p:cNvPr id="104" name="Shape 104"/>
          <p:cNvSpPr/>
          <p:nvPr/>
        </p:nvSpPr>
        <p:spPr>
          <a:xfrm flipH="1">
            <a:off x="2636476" y="5044730"/>
            <a:ext cx="2225836" cy="349840"/>
          </a:xfrm>
          <a:prstGeom prst="line">
            <a:avLst/>
          </a:prstGeom>
          <a:ln w="25400">
            <a:solidFill/>
            <a:miter lim="400000"/>
            <a:tailEnd type="triangle"/>
          </a:ln>
        </p:spPr>
        <p:txBody>
          <a:bodyPr lIns="35715" tIns="35715" rIns="35715" bIns="35715"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105" name="Shape 105"/>
          <p:cNvSpPr/>
          <p:nvPr/>
        </p:nvSpPr>
        <p:spPr>
          <a:xfrm>
            <a:off x="6311513" y="4579846"/>
            <a:ext cx="1" cy="768406"/>
          </a:xfrm>
          <a:prstGeom prst="line">
            <a:avLst/>
          </a:prstGeom>
          <a:ln w="12700">
            <a:solidFill/>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106" name="Shape 106"/>
          <p:cNvSpPr/>
          <p:nvPr/>
        </p:nvSpPr>
        <p:spPr>
          <a:xfrm>
            <a:off x="7281872" y="4594605"/>
            <a:ext cx="1" cy="768406"/>
          </a:xfrm>
          <a:prstGeom prst="line">
            <a:avLst/>
          </a:prstGeom>
          <a:ln w="12700">
            <a:solidFill/>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107" name="Shape 107"/>
          <p:cNvSpPr/>
          <p:nvPr/>
        </p:nvSpPr>
        <p:spPr>
          <a:xfrm>
            <a:off x="8393479" y="4556454"/>
            <a:ext cx="1" cy="768406"/>
          </a:xfrm>
          <a:prstGeom prst="line">
            <a:avLst/>
          </a:prstGeom>
          <a:ln w="12700">
            <a:solidFill/>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108" name="Shape 108"/>
          <p:cNvSpPr/>
          <p:nvPr/>
        </p:nvSpPr>
        <p:spPr>
          <a:xfrm>
            <a:off x="2164571" y="1459347"/>
            <a:ext cx="1213466"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sz="2100"/>
            </a:lvl1pPr>
          </a:lstStyle>
          <a:p>
            <a:pPr algn="ctr" defTabSz="410730">
              <a:defRPr sz="1800"/>
            </a:pPr>
            <a:r>
              <a:rPr sz="1300" kern="0">
                <a:solidFill>
                  <a:sysClr val="windowText" lastClr="000000"/>
                </a:solidFill>
                <a:latin typeface="Helvetica Light"/>
                <a:ea typeface="Helvetica Light"/>
                <a:cs typeface="Helvetica Light"/>
                <a:sym typeface="Helvetica Light"/>
              </a:rPr>
              <a:t>generator input</a:t>
            </a:r>
          </a:p>
        </p:txBody>
      </p:sp>
      <p:sp>
        <p:nvSpPr>
          <p:cNvPr id="109" name="Shape 109"/>
          <p:cNvSpPr/>
          <p:nvPr/>
        </p:nvSpPr>
        <p:spPr>
          <a:xfrm>
            <a:off x="2074010" y="5733768"/>
            <a:ext cx="1269570" cy="533796"/>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algn="ctr" defTabSz="410730">
              <a:defRPr sz="1800"/>
            </a:pPr>
            <a:r>
              <a:rPr sz="1500" kern="0">
                <a:solidFill>
                  <a:sysClr val="windowText" lastClr="000000"/>
                </a:solidFill>
                <a:latin typeface="Helvetica Light"/>
                <a:ea typeface="Helvetica Light"/>
                <a:cs typeface="Helvetica Light"/>
                <a:sym typeface="Helvetica Light"/>
              </a:rPr>
              <a:t>reconstructed</a:t>
            </a:r>
            <a:br>
              <a:rPr sz="1500" kern="0">
                <a:solidFill>
                  <a:sysClr val="windowText" lastClr="000000"/>
                </a:solidFill>
                <a:latin typeface="Helvetica Light"/>
                <a:ea typeface="Helvetica Light"/>
                <a:cs typeface="Helvetica Light"/>
                <a:sym typeface="Helvetica Light"/>
              </a:rPr>
            </a:br>
            <a:r>
              <a:rPr sz="1500" kern="0">
                <a:solidFill>
                  <a:sysClr val="windowText" lastClr="000000"/>
                </a:solidFill>
                <a:latin typeface="Helvetica Light"/>
                <a:ea typeface="Helvetica Light"/>
                <a:cs typeface="Helvetica Light"/>
                <a:sym typeface="Helvetica Light"/>
              </a:rPr>
              <a:t>event data</a:t>
            </a:r>
          </a:p>
        </p:txBody>
      </p:sp>
      <p:sp>
        <p:nvSpPr>
          <p:cNvPr id="110" name="Shape 110"/>
          <p:cNvSpPr/>
          <p:nvPr/>
        </p:nvSpPr>
        <p:spPr>
          <a:xfrm>
            <a:off x="7923906" y="4843994"/>
            <a:ext cx="341432"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sz="2100"/>
            </a:lvl1pPr>
          </a:lstStyle>
          <a:p>
            <a:pPr algn="ctr" defTabSz="410730">
              <a:defRPr sz="1800"/>
            </a:pPr>
            <a:r>
              <a:rPr sz="1300" kern="0">
                <a:solidFill>
                  <a:sysClr val="windowText" lastClr="000000"/>
                </a:solidFill>
                <a:latin typeface="Helvetica Light"/>
                <a:ea typeface="Helvetica Light"/>
                <a:cs typeface="Helvetica Light"/>
                <a:sym typeface="Helvetica Light"/>
              </a:rPr>
              <a:t>hits</a:t>
            </a:r>
          </a:p>
        </p:txBody>
      </p:sp>
      <p:sp>
        <p:nvSpPr>
          <p:cNvPr id="111" name="Shape 111"/>
          <p:cNvSpPr/>
          <p:nvPr/>
        </p:nvSpPr>
        <p:spPr>
          <a:xfrm>
            <a:off x="6897092" y="4843994"/>
            <a:ext cx="341432"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sz="2100"/>
            </a:lvl1pPr>
          </a:lstStyle>
          <a:p>
            <a:pPr algn="ctr" defTabSz="410730">
              <a:defRPr sz="1800"/>
            </a:pPr>
            <a:r>
              <a:rPr sz="1300" kern="0">
                <a:solidFill>
                  <a:sysClr val="windowText" lastClr="000000"/>
                </a:solidFill>
                <a:latin typeface="Helvetica Light"/>
                <a:ea typeface="Helvetica Light"/>
                <a:cs typeface="Helvetica Light"/>
                <a:sym typeface="Helvetica Light"/>
              </a:rPr>
              <a:t>hits</a:t>
            </a:r>
          </a:p>
        </p:txBody>
      </p:sp>
      <p:sp>
        <p:nvSpPr>
          <p:cNvPr id="50" name="Rectangle 49"/>
          <p:cNvSpPr/>
          <p:nvPr/>
        </p:nvSpPr>
        <p:spPr>
          <a:xfrm>
            <a:off x="6588224" y="0"/>
            <a:ext cx="2571304" cy="523220"/>
          </a:xfrm>
          <a:prstGeom prst="rect">
            <a:avLst/>
          </a:prstGeom>
        </p:spPr>
        <p:txBody>
          <a:bodyPr wrap="square">
            <a:spAutoFit/>
          </a:bodyPr>
          <a:lstStyle/>
          <a:p>
            <a:r>
              <a:rPr lang="en-US" sz="1400" dirty="0">
                <a:solidFill>
                  <a:srgbClr val="000000"/>
                </a:solidFill>
                <a:sym typeface="Helvetica Light"/>
              </a:rPr>
              <a:t>A. </a:t>
            </a:r>
            <a:r>
              <a:rPr lang="en-US" sz="1400" dirty="0" err="1">
                <a:solidFill>
                  <a:srgbClr val="000000"/>
                </a:solidFill>
                <a:sym typeface="Helvetica Light"/>
              </a:rPr>
              <a:t>Salzburger</a:t>
            </a:r>
            <a:r>
              <a:rPr lang="en-US" sz="1400" dirty="0">
                <a:solidFill>
                  <a:srgbClr val="000000"/>
                </a:solidFill>
                <a:sym typeface="Helvetica Light"/>
              </a:rPr>
              <a:t>, B. </a:t>
            </a:r>
            <a:r>
              <a:rPr lang="en-US" sz="1400" dirty="0" err="1">
                <a:solidFill>
                  <a:srgbClr val="000000"/>
                </a:solidFill>
                <a:sym typeface="Helvetica Light"/>
              </a:rPr>
              <a:t>Hegner</a:t>
            </a:r>
            <a:r>
              <a:rPr lang="en-US" sz="1400" dirty="0">
                <a:solidFill>
                  <a:srgbClr val="000000"/>
                </a:solidFill>
                <a:sym typeface="Helvetica Light"/>
              </a:rPr>
              <a:t>, </a:t>
            </a:r>
            <a:r>
              <a:rPr lang="en-US" sz="1400" dirty="0" smtClean="0">
                <a:solidFill>
                  <a:srgbClr val="000000"/>
                </a:solidFill>
                <a:sym typeface="Helvetica Light"/>
              </a:rPr>
              <a:t>       J</a:t>
            </a:r>
            <a:r>
              <a:rPr lang="en-US" sz="1400" dirty="0">
                <a:solidFill>
                  <a:srgbClr val="000000"/>
                </a:solidFill>
                <a:sym typeface="Helvetica Light"/>
              </a:rPr>
              <a:t>. </a:t>
            </a:r>
            <a:r>
              <a:rPr lang="en-US" sz="1400" dirty="0" err="1">
                <a:solidFill>
                  <a:srgbClr val="000000"/>
                </a:solidFill>
                <a:sym typeface="Helvetica Light"/>
              </a:rPr>
              <a:t>Hrdinka</a:t>
            </a:r>
            <a:r>
              <a:rPr lang="en-US" sz="1400" dirty="0">
                <a:solidFill>
                  <a:srgbClr val="000000"/>
                </a:solidFill>
                <a:sym typeface="Helvetica Light"/>
              </a:rPr>
              <a:t>, Anna </a:t>
            </a:r>
            <a:r>
              <a:rPr lang="en-US" sz="1400" dirty="0" err="1">
                <a:solidFill>
                  <a:srgbClr val="000000"/>
                </a:solidFill>
                <a:sym typeface="Helvetica Light"/>
              </a:rPr>
              <a:t>Zaborowska</a:t>
            </a:r>
            <a:endParaRPr lang="en-US" sz="1400" dirty="0"/>
          </a:p>
        </p:txBody>
      </p:sp>
    </p:spTree>
    <p:extLst>
      <p:ext uri="{BB962C8B-B14F-4D97-AF65-F5344CB8AC3E}">
        <p14:creationId xmlns:p14="http://schemas.microsoft.com/office/powerpoint/2010/main" val="69866715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Screen Shot 2015-03-16 at 17.24.58.png"/>
          <p:cNvPicPr/>
          <p:nvPr/>
        </p:nvPicPr>
        <p:blipFill>
          <a:blip r:embed="rId2">
            <a:extLst/>
          </a:blip>
          <a:stretch>
            <a:fillRect/>
          </a:stretch>
        </p:blipFill>
        <p:spPr>
          <a:xfrm>
            <a:off x="4071198" y="680211"/>
            <a:ext cx="2557598" cy="2004717"/>
          </a:xfrm>
          <a:prstGeom prst="rect">
            <a:avLst/>
          </a:prstGeom>
          <a:ln w="12700">
            <a:miter lim="400000"/>
          </a:ln>
        </p:spPr>
      </p:pic>
      <p:pic>
        <p:nvPicPr>
          <p:cNvPr id="114" name="Hits.png"/>
          <p:cNvPicPr/>
          <p:nvPr/>
        </p:nvPicPr>
        <p:blipFill>
          <a:blip r:embed="rId3">
            <a:extLst/>
          </a:blip>
          <a:stretch>
            <a:fillRect/>
          </a:stretch>
        </p:blipFill>
        <p:spPr>
          <a:xfrm>
            <a:off x="4682444" y="3629021"/>
            <a:ext cx="3657024" cy="2508320"/>
          </a:xfrm>
          <a:prstGeom prst="rect">
            <a:avLst/>
          </a:prstGeom>
          <a:ln w="12700">
            <a:miter lim="400000"/>
          </a:ln>
        </p:spPr>
      </p:pic>
      <p:pic>
        <p:nvPicPr>
          <p:cNvPr id="115" name="Geant4BarrelXY.pdf"/>
          <p:cNvPicPr/>
          <p:nvPr/>
        </p:nvPicPr>
        <p:blipFill>
          <a:blip r:embed="rId4">
            <a:extLst/>
          </a:blip>
          <a:stretch>
            <a:fillRect/>
          </a:stretch>
        </p:blipFill>
        <p:spPr>
          <a:xfrm>
            <a:off x="586498" y="3751206"/>
            <a:ext cx="3791910" cy="2774664"/>
          </a:xfrm>
          <a:prstGeom prst="rect">
            <a:avLst/>
          </a:prstGeom>
          <a:ln w="12700">
            <a:miter lim="400000"/>
          </a:ln>
        </p:spPr>
      </p:pic>
      <p:sp>
        <p:nvSpPr>
          <p:cNvPr id="116" name="Shape 116"/>
          <p:cNvSpPr/>
          <p:nvPr/>
        </p:nvSpPr>
        <p:spPr>
          <a:xfrm>
            <a:off x="5875735" y="2756297"/>
            <a:ext cx="1602089" cy="987522"/>
          </a:xfrm>
          <a:prstGeom prst="rect">
            <a:avLst/>
          </a:prstGeom>
          <a:solidFill>
            <a:srgbClr val="FFFFFF"/>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117" name="Shape 117"/>
          <p:cNvSpPr/>
          <p:nvPr/>
        </p:nvSpPr>
        <p:spPr>
          <a:xfrm>
            <a:off x="427797" y="3704566"/>
            <a:ext cx="3892172" cy="2867944"/>
          </a:xfrm>
          <a:prstGeom prst="roundRect">
            <a:avLst>
              <a:gd name="adj" fmla="val 16519"/>
            </a:avLst>
          </a:prstGeom>
          <a:ln w="88900">
            <a:solidFill>
              <a:srgbClr val="EC5D57"/>
            </a:solidFill>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118" name="Shape 118"/>
          <p:cNvSpPr/>
          <p:nvPr/>
        </p:nvSpPr>
        <p:spPr>
          <a:xfrm>
            <a:off x="256521" y="3820418"/>
            <a:ext cx="1043703" cy="409482"/>
          </a:xfrm>
          <a:prstGeom prst="roundRect">
            <a:avLst>
              <a:gd name="adj" fmla="val 38948"/>
            </a:avLst>
          </a:prstGeom>
          <a:solidFill>
            <a:srgbClr val="EC5D57"/>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119" name="Shape 119"/>
          <p:cNvSpPr/>
          <p:nvPr/>
        </p:nvSpPr>
        <p:spPr>
          <a:xfrm>
            <a:off x="388858" y="3884826"/>
            <a:ext cx="615601"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lgn="l">
              <a:defRPr sz="2400">
                <a:latin typeface="Helvetica Neue"/>
                <a:ea typeface="Helvetica Neue"/>
                <a:cs typeface="Helvetica Neue"/>
                <a:sym typeface="Helvetica Neue"/>
              </a:defRPr>
            </a:lvl1pPr>
          </a:lstStyle>
          <a:p>
            <a:pPr defTabSz="410730">
              <a:defRPr sz="1800"/>
            </a:pPr>
            <a:r>
              <a:rPr sz="1300" kern="0">
                <a:solidFill>
                  <a:sysClr val="windowText" lastClr="000000"/>
                </a:solidFill>
              </a:rPr>
              <a:t>Geant4</a:t>
            </a:r>
          </a:p>
        </p:txBody>
      </p:sp>
      <p:sp>
        <p:nvSpPr>
          <p:cNvPr id="120" name="Shape 120"/>
          <p:cNvSpPr/>
          <p:nvPr/>
        </p:nvSpPr>
        <p:spPr>
          <a:xfrm>
            <a:off x="1760306" y="6198035"/>
            <a:ext cx="1444298"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sz="2700"/>
            </a:lvl1pPr>
          </a:lstStyle>
          <a:p>
            <a:pPr algn="ctr" defTabSz="410730">
              <a:defRPr sz="1800"/>
            </a:pPr>
            <a:r>
              <a:rPr sz="1300" kern="0">
                <a:solidFill>
                  <a:sysClr val="windowText" lastClr="000000"/>
                </a:solidFill>
                <a:latin typeface="Helvetica Light"/>
                <a:ea typeface="Helvetica Light"/>
                <a:cs typeface="Helvetica Light"/>
                <a:sym typeface="Helvetica Light"/>
              </a:rPr>
              <a:t>detector geometry</a:t>
            </a:r>
          </a:p>
        </p:txBody>
      </p:sp>
      <p:sp>
        <p:nvSpPr>
          <p:cNvPr id="121" name="Shape 121"/>
          <p:cNvSpPr/>
          <p:nvPr/>
        </p:nvSpPr>
        <p:spPr>
          <a:xfrm>
            <a:off x="6638197" y="6198035"/>
            <a:ext cx="1546890"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sz="2700"/>
            </a:lvl1pPr>
          </a:lstStyle>
          <a:p>
            <a:pPr algn="ctr" defTabSz="410730">
              <a:defRPr sz="1800"/>
            </a:pPr>
            <a:r>
              <a:rPr sz="1300" kern="0">
                <a:solidFill>
                  <a:sysClr val="windowText" lastClr="000000"/>
                </a:solidFill>
                <a:latin typeface="Helvetica Light"/>
                <a:ea typeface="Helvetica Light"/>
                <a:cs typeface="Helvetica Light"/>
                <a:sym typeface="Helvetica Light"/>
              </a:rPr>
              <a:t>hits (straight tracks)</a:t>
            </a:r>
          </a:p>
        </p:txBody>
      </p:sp>
      <p:sp>
        <p:nvSpPr>
          <p:cNvPr id="122" name="Shape 122"/>
          <p:cNvSpPr/>
          <p:nvPr/>
        </p:nvSpPr>
        <p:spPr>
          <a:xfrm>
            <a:off x="4374719" y="3704566"/>
            <a:ext cx="4272474" cy="2867944"/>
          </a:xfrm>
          <a:prstGeom prst="roundRect">
            <a:avLst>
              <a:gd name="adj" fmla="val 16519"/>
            </a:avLst>
          </a:prstGeom>
          <a:ln w="88900">
            <a:solidFill>
              <a:srgbClr val="A37512"/>
            </a:solidFill>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123" name="Shape 123"/>
          <p:cNvSpPr/>
          <p:nvPr/>
        </p:nvSpPr>
        <p:spPr>
          <a:xfrm>
            <a:off x="7656122" y="3816176"/>
            <a:ext cx="1173879" cy="409482"/>
          </a:xfrm>
          <a:prstGeom prst="roundRect">
            <a:avLst>
              <a:gd name="adj" fmla="val 38948"/>
            </a:avLst>
          </a:prstGeom>
          <a:solidFill>
            <a:srgbClr val="A37512"/>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124" name="Shape 124"/>
          <p:cNvSpPr/>
          <p:nvPr/>
        </p:nvSpPr>
        <p:spPr>
          <a:xfrm>
            <a:off x="7796004" y="3878003"/>
            <a:ext cx="705124"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lgn="l">
              <a:defRPr sz="2400">
                <a:latin typeface="Helvetica Neue"/>
                <a:ea typeface="Helvetica Neue"/>
                <a:cs typeface="Helvetica Neue"/>
                <a:sym typeface="Helvetica Neue"/>
              </a:defRPr>
            </a:lvl1pPr>
          </a:lstStyle>
          <a:p>
            <a:pPr defTabSz="410730">
              <a:defRPr sz="1800"/>
            </a:pPr>
            <a:r>
              <a:rPr sz="1300" kern="0">
                <a:solidFill>
                  <a:sysClr val="windowText" lastClr="000000"/>
                </a:solidFill>
              </a:rPr>
              <a:t>Fast MC</a:t>
            </a:r>
          </a:p>
        </p:txBody>
      </p:sp>
      <p:pic>
        <p:nvPicPr>
          <p:cNvPr id="125" name="Screen Shot 2015-03-16 at 17.17.49.png"/>
          <p:cNvPicPr/>
          <p:nvPr/>
        </p:nvPicPr>
        <p:blipFill>
          <a:blip r:embed="rId5">
            <a:extLst/>
          </a:blip>
          <a:stretch>
            <a:fillRect/>
          </a:stretch>
        </p:blipFill>
        <p:spPr>
          <a:xfrm>
            <a:off x="1724907" y="569273"/>
            <a:ext cx="1969206" cy="1939026"/>
          </a:xfrm>
          <a:prstGeom prst="rect">
            <a:avLst/>
          </a:prstGeom>
          <a:ln w="12700">
            <a:miter lim="400000"/>
          </a:ln>
        </p:spPr>
      </p:pic>
      <p:sp>
        <p:nvSpPr>
          <p:cNvPr id="126" name="Shape 126"/>
          <p:cNvSpPr/>
          <p:nvPr/>
        </p:nvSpPr>
        <p:spPr>
          <a:xfrm>
            <a:off x="1183843" y="351768"/>
            <a:ext cx="6776314" cy="2400641"/>
          </a:xfrm>
          <a:prstGeom prst="roundRect">
            <a:avLst>
              <a:gd name="adj" fmla="val 19735"/>
            </a:avLst>
          </a:prstGeom>
          <a:ln w="88900">
            <a:solidFill>
              <a:srgbClr val="F5D328"/>
            </a:solidFill>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127" name="Shape 127"/>
          <p:cNvSpPr/>
          <p:nvPr/>
        </p:nvSpPr>
        <p:spPr>
          <a:xfrm>
            <a:off x="7557939" y="775797"/>
            <a:ext cx="1370244" cy="1624366"/>
          </a:xfrm>
          <a:prstGeom prst="roundRect">
            <a:avLst>
              <a:gd name="adj" fmla="val 9775"/>
            </a:avLst>
          </a:prstGeom>
          <a:solidFill>
            <a:srgbClr val="F5D328"/>
          </a:solidFill>
          <a:ln w="12700">
            <a:miter lim="400000"/>
          </a:ln>
        </p:spPr>
        <p:txBody>
          <a:bodyPr lIns="0" tIns="0" rIns="0" bIns="0" anchor="ctr"/>
          <a:lstStyle/>
          <a:p>
            <a:pPr algn="ctr" defTabSz="410730">
              <a:defRPr sz="2400">
                <a:solidFill>
                  <a:srgbClr val="FFFFFF"/>
                </a:solidFill>
              </a:defRPr>
            </a:pPr>
            <a:endParaRPr sz="1700" kern="0">
              <a:solidFill>
                <a:srgbClr val="FFFFFF"/>
              </a:solidFill>
              <a:latin typeface="Helvetica Light"/>
              <a:ea typeface="Helvetica Light"/>
              <a:cs typeface="Helvetica Light"/>
              <a:sym typeface="Helvetica Light"/>
            </a:endParaRPr>
          </a:p>
        </p:txBody>
      </p:sp>
      <p:sp>
        <p:nvSpPr>
          <p:cNvPr id="128" name="Shape 128"/>
          <p:cNvSpPr/>
          <p:nvPr/>
        </p:nvSpPr>
        <p:spPr>
          <a:xfrm>
            <a:off x="7654666" y="846718"/>
            <a:ext cx="1126407" cy="111857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p>
            <a:pPr defTabSz="410730">
              <a:defRPr sz="1800"/>
            </a:pPr>
            <a:r>
              <a:rPr sz="1700" kern="0">
                <a:solidFill>
                  <a:sysClr val="windowText" lastClr="000000"/>
                </a:solidFill>
                <a:latin typeface="Helvetica Neue Thin"/>
                <a:ea typeface="Helvetica Neue Thin"/>
                <a:cs typeface="Helvetica Neue Thin"/>
                <a:sym typeface="Helvetica Neue Thin"/>
              </a:rPr>
              <a:t>Detector</a:t>
            </a:r>
          </a:p>
          <a:p>
            <a:pPr defTabSz="410730">
              <a:defRPr sz="1800"/>
            </a:pPr>
            <a:r>
              <a:rPr sz="1700" kern="0">
                <a:solidFill>
                  <a:sysClr val="windowText" lastClr="000000"/>
                </a:solidFill>
                <a:latin typeface="Helvetica Neue Thin"/>
                <a:ea typeface="Helvetica Neue Thin"/>
                <a:cs typeface="Helvetica Neue Thin"/>
                <a:sym typeface="Helvetica Neue Thin"/>
              </a:rPr>
              <a:t>description </a:t>
            </a:r>
          </a:p>
          <a:p>
            <a:pPr defTabSz="410730">
              <a:defRPr sz="1800"/>
            </a:pPr>
            <a:r>
              <a:rPr sz="1700" kern="0">
                <a:solidFill>
                  <a:sysClr val="windowText" lastClr="000000"/>
                </a:solidFill>
                <a:latin typeface="Helvetica Neue Thin"/>
                <a:ea typeface="Helvetica Neue Thin"/>
                <a:cs typeface="Helvetica Neue Thin"/>
                <a:sym typeface="Helvetica Neue Thin"/>
              </a:rPr>
              <a:t>input:</a:t>
            </a:r>
          </a:p>
          <a:p>
            <a:pPr defTabSz="410730">
              <a:defRPr sz="1800"/>
            </a:pPr>
            <a:r>
              <a:rPr sz="1700" kern="0">
                <a:solidFill>
                  <a:sysClr val="windowText" lastClr="000000"/>
                </a:solidFill>
                <a:latin typeface="Helvetica Neue"/>
                <a:ea typeface="Helvetica Neue"/>
                <a:cs typeface="Helvetica Neue"/>
                <a:sym typeface="Helvetica Neue"/>
              </a:rPr>
              <a:t>DD4Hep</a:t>
            </a:r>
          </a:p>
        </p:txBody>
      </p:sp>
      <p:sp>
        <p:nvSpPr>
          <p:cNvPr id="129" name="Shape 129"/>
          <p:cNvSpPr/>
          <p:nvPr/>
        </p:nvSpPr>
        <p:spPr>
          <a:xfrm>
            <a:off x="7702399" y="2186686"/>
            <a:ext cx="1008285" cy="272186"/>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lgn="l">
              <a:defRPr sz="1900" i="1"/>
            </a:lvl1pPr>
          </a:lstStyle>
          <a:p>
            <a:pPr defTabSz="410730">
              <a:defRPr sz="1800" i="0"/>
            </a:pPr>
            <a:r>
              <a:rPr sz="1300" i="0" kern="0">
                <a:solidFill>
                  <a:sysClr val="windowText" lastClr="000000"/>
                </a:solidFill>
                <a:latin typeface="Helvetica Light"/>
                <a:ea typeface="Helvetica Light"/>
                <a:cs typeface="Helvetica Light"/>
                <a:sym typeface="Helvetica Light"/>
              </a:rPr>
              <a:t>xml input file</a:t>
            </a:r>
          </a:p>
        </p:txBody>
      </p:sp>
      <p:sp>
        <p:nvSpPr>
          <p:cNvPr id="130" name="Shape 130"/>
          <p:cNvSpPr/>
          <p:nvPr/>
        </p:nvSpPr>
        <p:spPr>
          <a:xfrm>
            <a:off x="4277089" y="2771425"/>
            <a:ext cx="1" cy="224985"/>
          </a:xfrm>
          <a:prstGeom prst="line">
            <a:avLst/>
          </a:prstGeom>
          <a:ln w="25400">
            <a:solidFill>
              <a:srgbClr val="C82506"/>
            </a:solidFill>
            <a:custDash>
              <a:ds d="200000" sp="200000"/>
            </a:custDash>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131" name="Shape 131"/>
          <p:cNvSpPr/>
          <p:nvPr/>
        </p:nvSpPr>
        <p:spPr>
          <a:xfrm flipH="1">
            <a:off x="2052760" y="3241071"/>
            <a:ext cx="2065845" cy="450086"/>
          </a:xfrm>
          <a:prstGeom prst="line">
            <a:avLst/>
          </a:prstGeom>
          <a:ln w="25400">
            <a:solidFill>
              <a:srgbClr val="C82506"/>
            </a:solidFill>
            <a:custDash>
              <a:ds d="200000" sp="200000"/>
            </a:custDash>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132" name="Shape 132"/>
          <p:cNvSpPr/>
          <p:nvPr/>
        </p:nvSpPr>
        <p:spPr>
          <a:xfrm>
            <a:off x="4529370" y="3258930"/>
            <a:ext cx="1875877" cy="418362"/>
          </a:xfrm>
          <a:prstGeom prst="line">
            <a:avLst/>
          </a:prstGeom>
          <a:ln w="25400">
            <a:solidFill>
              <a:srgbClr val="C82506"/>
            </a:solidFill>
            <a:custDash>
              <a:ds d="200000" sp="200000"/>
            </a:custDash>
            <a:miter lim="400000"/>
            <a:tailEnd type="triangle"/>
          </a:ln>
        </p:spPr>
        <p:txBody>
          <a:bodyPr lIns="0" tIns="0" rIns="0" bIns="0" anchor="ctr"/>
          <a:lstStyle/>
          <a:p>
            <a:pPr algn="ctr" defTabSz="410730">
              <a:defRPr sz="2400"/>
            </a:pPr>
            <a:endParaRPr sz="1700" kern="0">
              <a:solidFill>
                <a:sysClr val="windowText" lastClr="000000"/>
              </a:solidFill>
              <a:latin typeface="Helvetica Light"/>
              <a:ea typeface="Helvetica Light"/>
              <a:cs typeface="Helvetica Light"/>
              <a:sym typeface="Helvetica Light"/>
            </a:endParaRPr>
          </a:p>
        </p:txBody>
      </p:sp>
      <p:sp>
        <p:nvSpPr>
          <p:cNvPr id="133" name="Shape 133"/>
          <p:cNvSpPr/>
          <p:nvPr/>
        </p:nvSpPr>
        <p:spPr>
          <a:xfrm>
            <a:off x="4071944" y="2998074"/>
            <a:ext cx="458556" cy="4513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miter lim="400000"/>
          </a:ln>
          <a:extLst>
            <a:ext uri="{C572A759-6A51-4108-AA02-DFA0A04FC94B}">
              <ma14:wrappingTextBoxFlag xmlns:ma14="http://schemas.microsoft.com/office/mac/drawingml/2011/main" val="1"/>
            </a:ext>
          </a:extLst>
        </p:spPr>
        <p:txBody>
          <a:bodyPr lIns="0" tIns="0" rIns="0" bIns="0" anchor="ctr"/>
          <a:lstStyle>
            <a:lvl1pPr>
              <a:defRPr sz="2400"/>
            </a:lvl1pPr>
          </a:lstStyle>
          <a:p>
            <a:pPr algn="ctr" defTabSz="410730">
              <a:defRPr sz="1800"/>
            </a:pPr>
            <a:r>
              <a:rPr sz="1300" kern="0">
                <a:solidFill>
                  <a:sysClr val="windowText" lastClr="000000"/>
                </a:solidFill>
                <a:latin typeface="Helvetica Light"/>
                <a:ea typeface="Helvetica Light"/>
                <a:cs typeface="Helvetica Light"/>
                <a:sym typeface="Helvetica Light"/>
              </a:rPr>
              <a:t>C</a:t>
            </a:r>
          </a:p>
        </p:txBody>
      </p:sp>
      <p:sp>
        <p:nvSpPr>
          <p:cNvPr id="134" name="Shape 134"/>
          <p:cNvSpPr/>
          <p:nvPr/>
        </p:nvSpPr>
        <p:spPr>
          <a:xfrm>
            <a:off x="5362879" y="3176974"/>
            <a:ext cx="1823431"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sz="2100"/>
            </a:lvl1pPr>
          </a:lstStyle>
          <a:p>
            <a:pPr algn="ctr" defTabSz="410730">
              <a:defRPr sz="1800"/>
            </a:pPr>
            <a:r>
              <a:rPr sz="1300" kern="0">
                <a:solidFill>
                  <a:sysClr val="windowText" lastClr="000000"/>
                </a:solidFill>
                <a:latin typeface="Helvetica Light"/>
                <a:ea typeface="Helvetica Light"/>
                <a:cs typeface="Helvetica Light"/>
                <a:sym typeface="Helvetica Light"/>
              </a:rPr>
              <a:t>RecoGeoConverterTool</a:t>
            </a:r>
          </a:p>
        </p:txBody>
      </p:sp>
      <p:sp>
        <p:nvSpPr>
          <p:cNvPr id="135" name="Shape 135"/>
          <p:cNvSpPr/>
          <p:nvPr/>
        </p:nvSpPr>
        <p:spPr>
          <a:xfrm>
            <a:off x="1026208" y="3176974"/>
            <a:ext cx="1980975" cy="272182"/>
          </a:xfrm>
          <a:prstGeom prst="rect">
            <a:avLst/>
          </a:prstGeom>
          <a:ln w="12700">
            <a:miter lim="400000"/>
          </a:ln>
          <a:extLst>
            <a:ext uri="{C572A759-6A51-4108-AA02-DFA0A04FC94B}">
              <ma14:wrappingTextBoxFlag xmlns:ma14="http://schemas.microsoft.com/office/mac/drawingml/2011/main" val="1"/>
            </a:ext>
          </a:extLst>
        </p:spPr>
        <p:txBody>
          <a:bodyPr wrap="none" lIns="35715" tIns="35715" rIns="35715" bIns="35715" anchor="ctr">
            <a:spAutoFit/>
          </a:bodyPr>
          <a:lstStyle>
            <a:lvl1pPr>
              <a:defRPr sz="2100"/>
            </a:lvl1pPr>
          </a:lstStyle>
          <a:p>
            <a:pPr algn="ctr" defTabSz="410730">
              <a:defRPr sz="1800"/>
            </a:pPr>
            <a:r>
              <a:rPr sz="1300" kern="0">
                <a:solidFill>
                  <a:sysClr val="windowText" lastClr="000000"/>
                </a:solidFill>
                <a:latin typeface="Helvetica Light"/>
                <a:ea typeface="Helvetica Light"/>
                <a:cs typeface="Helvetica Light"/>
                <a:sym typeface="Helvetica Light"/>
              </a:rPr>
              <a:t>Geant4GeoConverterTool</a:t>
            </a:r>
          </a:p>
        </p:txBody>
      </p:sp>
      <p:sp>
        <p:nvSpPr>
          <p:cNvPr id="25" name="TextBox 24"/>
          <p:cNvSpPr txBox="1"/>
          <p:nvPr/>
        </p:nvSpPr>
        <p:spPr>
          <a:xfrm>
            <a:off x="7274781" y="64510"/>
            <a:ext cx="1820611" cy="28725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1200" b="0" i="0" u="none" strike="noStrike" cap="none" spc="0" normalizeH="0" baseline="0" dirty="0" smtClean="0">
                <a:ln>
                  <a:noFill/>
                </a:ln>
                <a:solidFill>
                  <a:srgbClr val="000000"/>
                </a:solidFill>
                <a:effectLst/>
                <a:uFillTx/>
                <a:latin typeface="+mn-lt"/>
                <a:ea typeface="+mn-ea"/>
                <a:cs typeface="+mn-cs"/>
                <a:sym typeface="Helvetica Light"/>
              </a:rPr>
              <a:t>J. </a:t>
            </a:r>
            <a:r>
              <a:rPr kumimoji="0" lang="en-US" sz="1200" b="0" i="0" u="none" strike="noStrike" cap="none" spc="0" normalizeH="0" baseline="0" dirty="0" err="1" smtClean="0">
                <a:ln>
                  <a:noFill/>
                </a:ln>
                <a:solidFill>
                  <a:srgbClr val="000000"/>
                </a:solidFill>
                <a:effectLst/>
                <a:uFillTx/>
                <a:latin typeface="+mn-lt"/>
                <a:ea typeface="+mn-ea"/>
                <a:cs typeface="+mn-cs"/>
                <a:sym typeface="Helvetica Light"/>
              </a:rPr>
              <a:t>Hrdinka</a:t>
            </a:r>
            <a:endParaRPr kumimoji="0" lang="en-US" sz="12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325062526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79512" y="5454979"/>
            <a:ext cx="2133600" cy="365125"/>
          </a:xfrm>
        </p:spPr>
        <p:txBody>
          <a:bodyPr/>
          <a:lstStyle/>
          <a:p>
            <a:fld id="{8BC7E83C-C8C4-9E4C-B5B4-775F50F43E16}" type="datetime1">
              <a:rPr lang="en-GB" smtClean="0">
                <a:solidFill>
                  <a:prstClr val="black">
                    <a:tint val="75000"/>
                  </a:prstClr>
                </a:solidFill>
                <a:latin typeface="Calibri"/>
              </a:rPr>
              <a:pPr/>
              <a:t>25/03/2015</a:t>
            </a:fld>
            <a:endParaRPr lang="en-US">
              <a:solidFill>
                <a:prstClr val="black">
                  <a:tint val="75000"/>
                </a:prstClr>
              </a:solidFill>
              <a:latin typeface="Calibri"/>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48</a:t>
            </a:fld>
            <a:endParaRPr lang="en-US">
              <a:solidFill>
                <a:prstClr val="black">
                  <a:tint val="75000"/>
                </a:prstClr>
              </a:solidFill>
              <a:latin typeface="Calibri"/>
            </a:endParaRPr>
          </a:p>
        </p:txBody>
      </p:sp>
      <p:pic>
        <p:nvPicPr>
          <p:cNvPr id="4" name="Picture 3" descr="detec5.jpg"/>
          <p:cNvPicPr>
            <a:picLocks noChangeAspect="1"/>
          </p:cNvPicPr>
          <p:nvPr/>
        </p:nvPicPr>
        <p:blipFill rotWithShape="1">
          <a:blip r:embed="rId2">
            <a:extLst>
              <a:ext uri="{28A0092B-C50C-407E-A947-70E740481C1C}">
                <a14:useLocalDpi xmlns:a14="http://schemas.microsoft.com/office/drawing/2010/main" val="0"/>
              </a:ext>
            </a:extLst>
          </a:blip>
          <a:srcRect t="5937"/>
          <a:stretch/>
        </p:blipFill>
        <p:spPr>
          <a:xfrm>
            <a:off x="147287" y="1051632"/>
            <a:ext cx="3547143" cy="1620218"/>
          </a:xfrm>
          <a:prstGeom prst="rect">
            <a:avLst/>
          </a:prstGeom>
        </p:spPr>
      </p:pic>
      <p:pic>
        <p:nvPicPr>
          <p:cNvPr id="6" name="Picture 5" descr="detec11.jpg"/>
          <p:cNvPicPr>
            <a:picLocks noChangeAspect="1"/>
          </p:cNvPicPr>
          <p:nvPr/>
        </p:nvPicPr>
        <p:blipFill rotWithShape="1">
          <a:blip r:embed="rId3">
            <a:extLst>
              <a:ext uri="{28A0092B-C50C-407E-A947-70E740481C1C}">
                <a14:useLocalDpi xmlns:a14="http://schemas.microsoft.com/office/drawing/2010/main" val="0"/>
              </a:ext>
            </a:extLst>
          </a:blip>
          <a:srcRect t="16327"/>
          <a:stretch/>
        </p:blipFill>
        <p:spPr>
          <a:xfrm>
            <a:off x="147287" y="4508015"/>
            <a:ext cx="3547143" cy="1441265"/>
          </a:xfrm>
          <a:prstGeom prst="rect">
            <a:avLst/>
          </a:prstGeom>
        </p:spPr>
      </p:pic>
      <p:sp>
        <p:nvSpPr>
          <p:cNvPr id="10" name="TextBox 9"/>
          <p:cNvSpPr txBox="1"/>
          <p:nvPr/>
        </p:nvSpPr>
        <p:spPr>
          <a:xfrm>
            <a:off x="3995936" y="1196752"/>
            <a:ext cx="4464496" cy="4770538"/>
          </a:xfrm>
          <a:prstGeom prst="rect">
            <a:avLst/>
          </a:prstGeom>
          <a:noFill/>
        </p:spPr>
        <p:txBody>
          <a:bodyPr wrap="square" rtlCol="0">
            <a:spAutoFit/>
          </a:bodyPr>
          <a:lstStyle/>
          <a:p>
            <a:r>
              <a:rPr lang="en-GB" b="1" dirty="0" smtClean="0">
                <a:solidFill>
                  <a:srgbClr val="FF0000"/>
                </a:solidFill>
                <a:latin typeface="Calibri"/>
              </a:rPr>
              <a:t>Next:</a:t>
            </a:r>
          </a:p>
          <a:p>
            <a:endParaRPr lang="en-GB" b="1" dirty="0" smtClean="0">
              <a:solidFill>
                <a:srgbClr val="000090"/>
              </a:solidFill>
              <a:latin typeface="Calibri"/>
            </a:endParaRPr>
          </a:p>
          <a:p>
            <a:r>
              <a:rPr lang="en-GB" b="1" dirty="0" smtClean="0">
                <a:solidFill>
                  <a:srgbClr val="000090"/>
                </a:solidFill>
                <a:latin typeface="Calibri"/>
              </a:rPr>
              <a:t>Define granularities and basic </a:t>
            </a:r>
            <a:r>
              <a:rPr lang="en-GB" b="1" dirty="0" err="1" smtClean="0">
                <a:solidFill>
                  <a:srgbClr val="000090"/>
                </a:solidFill>
                <a:latin typeface="Calibri"/>
              </a:rPr>
              <a:t>parametrization</a:t>
            </a:r>
            <a:r>
              <a:rPr lang="en-GB" b="1" dirty="0" smtClean="0">
                <a:solidFill>
                  <a:srgbClr val="000090"/>
                </a:solidFill>
                <a:latin typeface="Calibri"/>
              </a:rPr>
              <a:t>.</a:t>
            </a:r>
          </a:p>
          <a:p>
            <a:endParaRPr lang="en-GB" b="1" dirty="0" smtClean="0">
              <a:solidFill>
                <a:srgbClr val="000090"/>
              </a:solidFill>
              <a:latin typeface="Calibri"/>
            </a:endParaRPr>
          </a:p>
          <a:p>
            <a:r>
              <a:rPr lang="en-GB" b="1" dirty="0" smtClean="0">
                <a:solidFill>
                  <a:srgbClr val="008000"/>
                </a:solidFill>
                <a:latin typeface="Calibri"/>
              </a:rPr>
              <a:t>Simulation of benchmark channels with </a:t>
            </a:r>
            <a:r>
              <a:rPr lang="en-GB" b="1" dirty="0" err="1" smtClean="0">
                <a:solidFill>
                  <a:srgbClr val="008000"/>
                </a:solidFill>
                <a:latin typeface="Calibri"/>
              </a:rPr>
              <a:t>parametrized</a:t>
            </a:r>
            <a:r>
              <a:rPr lang="en-GB" b="1" dirty="0" smtClean="0">
                <a:solidFill>
                  <a:srgbClr val="008000"/>
                </a:solidFill>
                <a:latin typeface="Calibri"/>
              </a:rPr>
              <a:t> detector response.</a:t>
            </a:r>
          </a:p>
          <a:p>
            <a:endParaRPr lang="en-GB" b="1" dirty="0" smtClean="0">
              <a:solidFill>
                <a:srgbClr val="000090"/>
              </a:solidFill>
              <a:latin typeface="Calibri"/>
            </a:endParaRPr>
          </a:p>
          <a:p>
            <a:r>
              <a:rPr lang="en-GB" b="1" smtClean="0">
                <a:solidFill>
                  <a:srgbClr val="000090"/>
                </a:solidFill>
                <a:latin typeface="Calibri"/>
              </a:rPr>
              <a:t>Explore magnets,  technologies.</a:t>
            </a:r>
            <a:endParaRPr lang="en-GB" b="1" dirty="0" smtClean="0">
              <a:solidFill>
                <a:srgbClr val="000090"/>
              </a:solidFill>
              <a:latin typeface="Calibri"/>
            </a:endParaRPr>
          </a:p>
          <a:p>
            <a:endParaRPr lang="en-GB" b="1" dirty="0" smtClean="0">
              <a:solidFill>
                <a:srgbClr val="000090"/>
              </a:solidFill>
              <a:latin typeface="Calibri"/>
            </a:endParaRPr>
          </a:p>
          <a:p>
            <a:r>
              <a:rPr lang="en-GB" b="1" dirty="0" smtClean="0">
                <a:solidFill>
                  <a:srgbClr val="FF0000"/>
                </a:solidFill>
                <a:latin typeface="Calibri"/>
              </a:rPr>
              <a:t>Medium term:</a:t>
            </a:r>
          </a:p>
          <a:p>
            <a:endParaRPr lang="en-GB" b="1" dirty="0" smtClean="0">
              <a:solidFill>
                <a:srgbClr val="000090"/>
              </a:solidFill>
              <a:latin typeface="Calibri"/>
            </a:endParaRPr>
          </a:p>
          <a:p>
            <a:r>
              <a:rPr lang="en-GB" b="1" dirty="0" err="1" smtClean="0">
                <a:solidFill>
                  <a:srgbClr val="000090"/>
                </a:solidFill>
                <a:latin typeface="Calibri"/>
              </a:rPr>
              <a:t>Delevop</a:t>
            </a:r>
            <a:r>
              <a:rPr lang="en-GB" b="1" dirty="0" smtClean="0">
                <a:solidFill>
                  <a:srgbClr val="000090"/>
                </a:solidFill>
                <a:latin typeface="Calibri"/>
              </a:rPr>
              <a:t> strategy how do we push R&amp;D in an effective way once the HL-LHC R&amp;D is concluded.</a:t>
            </a:r>
          </a:p>
          <a:p>
            <a:endParaRPr lang="de-DE" b="1" dirty="0" smtClean="0">
              <a:solidFill>
                <a:srgbClr val="000090"/>
              </a:solidFill>
              <a:latin typeface="Calibri"/>
            </a:endParaRPr>
          </a:p>
          <a:p>
            <a:endParaRPr lang="de-DE" sz="1600" b="1" dirty="0">
              <a:solidFill>
                <a:srgbClr val="000090"/>
              </a:solidFill>
              <a:latin typeface="Calibri"/>
            </a:endParaRPr>
          </a:p>
        </p:txBody>
      </p:sp>
      <p:pic>
        <p:nvPicPr>
          <p:cNvPr id="17" name="Picture 16" descr="detec10.jpg"/>
          <p:cNvPicPr>
            <a:picLocks noChangeAspect="1"/>
          </p:cNvPicPr>
          <p:nvPr/>
        </p:nvPicPr>
        <p:blipFill rotWithShape="1">
          <a:blip r:embed="rId4">
            <a:extLst>
              <a:ext uri="{28A0092B-C50C-407E-A947-70E740481C1C}">
                <a14:useLocalDpi xmlns:a14="http://schemas.microsoft.com/office/drawing/2010/main" val="0"/>
              </a:ext>
            </a:extLst>
          </a:blip>
          <a:srcRect t="5977"/>
          <a:stretch/>
        </p:blipFill>
        <p:spPr>
          <a:xfrm>
            <a:off x="147287" y="2641152"/>
            <a:ext cx="3547143" cy="1619541"/>
          </a:xfrm>
          <a:prstGeom prst="rect">
            <a:avLst/>
          </a:prstGeom>
        </p:spPr>
      </p:pic>
      <p:sp>
        <p:nvSpPr>
          <p:cNvPr id="15" name="TextBox 14"/>
          <p:cNvSpPr txBox="1"/>
          <p:nvPr/>
        </p:nvSpPr>
        <p:spPr>
          <a:xfrm>
            <a:off x="1" y="66944"/>
            <a:ext cx="9144000" cy="523220"/>
          </a:xfrm>
          <a:prstGeom prst="rect">
            <a:avLst/>
          </a:prstGeom>
          <a:noFill/>
        </p:spPr>
        <p:txBody>
          <a:bodyPr wrap="square" rtlCol="0">
            <a:spAutoFit/>
          </a:bodyPr>
          <a:lstStyle/>
          <a:p>
            <a:pPr algn="ctr"/>
            <a:r>
              <a:rPr lang="de-DE" sz="2800" b="1" dirty="0" err="1" smtClean="0">
                <a:solidFill>
                  <a:srgbClr val="FF0000"/>
                </a:solidFill>
              </a:rPr>
              <a:t>Conclusion</a:t>
            </a:r>
            <a:endParaRPr lang="de-DE" sz="2800" b="1" dirty="0">
              <a:solidFill>
                <a:srgbClr val="FF0000"/>
              </a:solidFill>
            </a:endParaRPr>
          </a:p>
        </p:txBody>
      </p:sp>
    </p:spTree>
    <p:extLst>
      <p:ext uri="{BB962C8B-B14F-4D97-AF65-F5344CB8AC3E}">
        <p14:creationId xmlns:p14="http://schemas.microsoft.com/office/powerpoint/2010/main" val="41158330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1706" y="1885776"/>
            <a:ext cx="6174432" cy="3785652"/>
          </a:xfrm>
          <a:prstGeom prst="rect">
            <a:avLst/>
          </a:prstGeom>
        </p:spPr>
        <p:txBody>
          <a:bodyPr wrap="square">
            <a:spAutoFit/>
          </a:bodyPr>
          <a:lstStyle/>
          <a:p>
            <a:r>
              <a:rPr lang="en-US" sz="2000" b="1" dirty="0">
                <a:solidFill>
                  <a:srgbClr val="000090"/>
                </a:solidFill>
              </a:rPr>
              <a:t>“</a:t>
            </a:r>
            <a:r>
              <a:rPr lang="en-US" sz="2000" b="1" dirty="0" err="1">
                <a:solidFill>
                  <a:srgbClr val="000090"/>
                </a:solidFill>
              </a:rPr>
              <a:t>Drell</a:t>
            </a:r>
            <a:r>
              <a:rPr lang="en-US" sz="2000" b="1" dirty="0">
                <a:solidFill>
                  <a:srgbClr val="000090"/>
                </a:solidFill>
              </a:rPr>
              <a:t>-Yan” limit m(Z’) ≈ 30TeV</a:t>
            </a:r>
          </a:p>
          <a:p>
            <a:r>
              <a:rPr lang="en-US" sz="2000" dirty="0">
                <a:solidFill>
                  <a:srgbClr val="008000"/>
                </a:solidFill>
              </a:rPr>
              <a:t>Z’→: </a:t>
            </a:r>
            <a:r>
              <a:rPr lang="en-US" sz="2000" dirty="0" err="1">
                <a:solidFill>
                  <a:srgbClr val="008000"/>
                </a:solidFill>
              </a:rPr>
              <a:t>muon</a:t>
            </a:r>
            <a:r>
              <a:rPr lang="en-US" sz="2000" dirty="0">
                <a:solidFill>
                  <a:srgbClr val="008000"/>
                </a:solidFill>
              </a:rPr>
              <a:t> spectrometer spec.</a:t>
            </a:r>
          </a:p>
          <a:p>
            <a:r>
              <a:rPr lang="en-US" sz="2000" dirty="0">
                <a:solidFill>
                  <a:srgbClr val="008000"/>
                </a:solidFill>
              </a:rPr>
              <a:t>Z’→</a:t>
            </a:r>
            <a:r>
              <a:rPr lang="en-US" sz="2000" dirty="0" err="1">
                <a:solidFill>
                  <a:srgbClr val="008000"/>
                </a:solidFill>
              </a:rPr>
              <a:t>ee</a:t>
            </a:r>
            <a:r>
              <a:rPr lang="en-US" sz="2000" dirty="0">
                <a:solidFill>
                  <a:srgbClr val="008000"/>
                </a:solidFill>
              </a:rPr>
              <a:t>: </a:t>
            </a:r>
            <a:r>
              <a:rPr lang="en-US" sz="2000" dirty="0" err="1">
                <a:solidFill>
                  <a:srgbClr val="008000"/>
                </a:solidFill>
              </a:rPr>
              <a:t>Emcal</a:t>
            </a:r>
            <a:r>
              <a:rPr lang="en-US" sz="2000" dirty="0">
                <a:solidFill>
                  <a:srgbClr val="008000"/>
                </a:solidFill>
              </a:rPr>
              <a:t> spec.</a:t>
            </a:r>
            <a:endParaRPr lang="en-US" sz="2000" b="1" dirty="0">
              <a:solidFill>
                <a:srgbClr val="008000"/>
              </a:solidFill>
            </a:endParaRPr>
          </a:p>
          <a:p>
            <a:endParaRPr lang="de-DE" sz="2000" b="1" dirty="0" smtClean="0">
              <a:solidFill>
                <a:srgbClr val="008000"/>
              </a:solidFill>
            </a:endParaRPr>
          </a:p>
          <a:p>
            <a:endParaRPr lang="de-DE" sz="2000" b="1" dirty="0" smtClean="0">
              <a:solidFill>
                <a:srgbClr val="008000"/>
              </a:solidFill>
            </a:endParaRPr>
          </a:p>
          <a:p>
            <a:r>
              <a:rPr lang="de-DE" sz="2000" b="1" dirty="0" smtClean="0">
                <a:solidFill>
                  <a:srgbClr val="000090"/>
                </a:solidFill>
              </a:rPr>
              <a:t>„QCD“ </a:t>
            </a:r>
            <a:r>
              <a:rPr lang="de-DE" sz="2000" b="1" dirty="0" err="1" smtClean="0">
                <a:solidFill>
                  <a:srgbClr val="000090"/>
                </a:solidFill>
              </a:rPr>
              <a:t>limit</a:t>
            </a:r>
            <a:r>
              <a:rPr lang="de-DE" sz="2000" b="1" dirty="0" smtClean="0">
                <a:solidFill>
                  <a:srgbClr val="000090"/>
                </a:solidFill>
              </a:rPr>
              <a:t> </a:t>
            </a:r>
            <a:r>
              <a:rPr lang="de-DE" sz="2000" b="1" dirty="0">
                <a:solidFill>
                  <a:srgbClr val="000090"/>
                </a:solidFill>
              </a:rPr>
              <a:t>m(</a:t>
            </a:r>
            <a:r>
              <a:rPr lang="de-DE" sz="2000" b="1" dirty="0" err="1">
                <a:solidFill>
                  <a:srgbClr val="000090"/>
                </a:solidFill>
              </a:rPr>
              <a:t>q</a:t>
            </a:r>
            <a:r>
              <a:rPr lang="de-DE" sz="2000" b="1" dirty="0">
                <a:solidFill>
                  <a:srgbClr val="000090"/>
                </a:solidFill>
              </a:rPr>
              <a:t>*) ~ 50 </a:t>
            </a:r>
            <a:r>
              <a:rPr lang="de-DE" sz="2000" b="1" dirty="0" err="1">
                <a:solidFill>
                  <a:srgbClr val="000090"/>
                </a:solidFill>
              </a:rPr>
              <a:t>TeV</a:t>
            </a:r>
            <a:r>
              <a:rPr lang="de-DE" sz="2000" b="1" dirty="0">
                <a:solidFill>
                  <a:srgbClr val="000090"/>
                </a:solidFill>
              </a:rPr>
              <a:t> </a:t>
            </a:r>
          </a:p>
          <a:p>
            <a:r>
              <a:rPr lang="de-DE" sz="2000" dirty="0" err="1" smtClean="0">
                <a:solidFill>
                  <a:srgbClr val="008000"/>
                </a:solidFill>
              </a:rPr>
              <a:t>q</a:t>
            </a:r>
            <a:r>
              <a:rPr lang="de-DE" sz="2000" dirty="0" smtClean="0">
                <a:solidFill>
                  <a:srgbClr val="008000"/>
                </a:solidFill>
              </a:rPr>
              <a:t>*</a:t>
            </a:r>
            <a:r>
              <a:rPr lang="en-US" sz="2000" dirty="0" smtClean="0">
                <a:solidFill>
                  <a:srgbClr val="008000"/>
                </a:solidFill>
              </a:rPr>
              <a:t>→j</a:t>
            </a:r>
            <a:r>
              <a:rPr lang="de-DE" sz="2000" dirty="0" err="1" smtClean="0">
                <a:solidFill>
                  <a:srgbClr val="008000"/>
                </a:solidFill>
              </a:rPr>
              <a:t>ets</a:t>
            </a:r>
            <a:r>
              <a:rPr lang="de-DE" sz="2000" dirty="0" smtClean="0">
                <a:solidFill>
                  <a:srgbClr val="008000"/>
                </a:solidFill>
              </a:rPr>
              <a:t>: </a:t>
            </a:r>
            <a:r>
              <a:rPr lang="de-DE" sz="2000" dirty="0" err="1" smtClean="0">
                <a:solidFill>
                  <a:srgbClr val="008000"/>
                </a:solidFill>
              </a:rPr>
              <a:t>Emcal+Hcal</a:t>
            </a:r>
            <a:r>
              <a:rPr lang="de-DE" sz="2000" dirty="0" smtClean="0">
                <a:solidFill>
                  <a:srgbClr val="008000"/>
                </a:solidFill>
              </a:rPr>
              <a:t> </a:t>
            </a:r>
            <a:r>
              <a:rPr lang="de-DE" sz="2000" dirty="0" err="1" smtClean="0">
                <a:solidFill>
                  <a:srgbClr val="008000"/>
                </a:solidFill>
              </a:rPr>
              <a:t>spec</a:t>
            </a:r>
            <a:r>
              <a:rPr lang="de-DE" sz="2000" dirty="0" smtClean="0">
                <a:solidFill>
                  <a:srgbClr val="008000"/>
                </a:solidFill>
              </a:rPr>
              <a:t>. </a:t>
            </a:r>
          </a:p>
          <a:p>
            <a:r>
              <a:rPr lang="en-US" sz="2000" b="1" dirty="0" smtClean="0">
                <a:solidFill>
                  <a:srgbClr val="008000"/>
                </a:solidFill>
              </a:rPr>
              <a:t>10 </a:t>
            </a:r>
            <a:r>
              <a:rPr lang="en-US" sz="2000" dirty="0" err="1" smtClean="0">
                <a:solidFill>
                  <a:srgbClr val="008000"/>
                </a:solidFill>
              </a:rPr>
              <a:t>λ</a:t>
            </a:r>
            <a:r>
              <a:rPr lang="en-US" sz="2000" baseline="-25000" dirty="0" err="1" smtClean="0">
                <a:solidFill>
                  <a:srgbClr val="008000"/>
                </a:solidFill>
              </a:rPr>
              <a:t>int</a:t>
            </a:r>
            <a:r>
              <a:rPr lang="en-US" sz="2000" baseline="-25000" dirty="0" smtClean="0">
                <a:solidFill>
                  <a:srgbClr val="008000"/>
                </a:solidFill>
              </a:rPr>
              <a:t> </a:t>
            </a:r>
            <a:r>
              <a:rPr lang="en-US" sz="2000" dirty="0" smtClean="0">
                <a:solidFill>
                  <a:srgbClr val="008000"/>
                </a:solidFill>
              </a:rPr>
              <a:t>(LHC)</a:t>
            </a:r>
            <a:r>
              <a:rPr lang="en-US" sz="2000" b="1" dirty="0" smtClean="0">
                <a:solidFill>
                  <a:srgbClr val="008000"/>
                </a:solidFill>
              </a:rPr>
              <a:t> </a:t>
            </a:r>
            <a:r>
              <a:rPr lang="en-US" sz="2000" dirty="0" smtClean="0">
                <a:solidFill>
                  <a:srgbClr val="008000"/>
                </a:solidFill>
              </a:rPr>
              <a:t>→ </a:t>
            </a:r>
            <a:r>
              <a:rPr lang="en-US" sz="2000" b="1" dirty="0" smtClean="0">
                <a:solidFill>
                  <a:srgbClr val="008000"/>
                </a:solidFill>
              </a:rPr>
              <a:t>12 </a:t>
            </a:r>
            <a:r>
              <a:rPr lang="en-US" sz="2000" dirty="0" err="1">
                <a:solidFill>
                  <a:srgbClr val="008000"/>
                </a:solidFill>
              </a:rPr>
              <a:t>λ</a:t>
            </a:r>
            <a:r>
              <a:rPr lang="en-US" sz="2000" baseline="-25000" dirty="0" err="1">
                <a:solidFill>
                  <a:srgbClr val="008000"/>
                </a:solidFill>
              </a:rPr>
              <a:t>int</a:t>
            </a:r>
            <a:r>
              <a:rPr lang="en-US" sz="2000" baseline="-25000" dirty="0">
                <a:solidFill>
                  <a:srgbClr val="008000"/>
                </a:solidFill>
              </a:rPr>
              <a:t> </a:t>
            </a:r>
            <a:r>
              <a:rPr lang="en-US" sz="2000" dirty="0" smtClean="0">
                <a:solidFill>
                  <a:srgbClr val="008000"/>
                </a:solidFill>
              </a:rPr>
              <a:t>(FCC)</a:t>
            </a:r>
            <a:r>
              <a:rPr lang="en-US" sz="2000" b="1" dirty="0" smtClean="0">
                <a:solidFill>
                  <a:srgbClr val="008000"/>
                </a:solidFill>
              </a:rPr>
              <a:t> </a:t>
            </a:r>
            <a:endParaRPr lang="de-DE" sz="2000" dirty="0">
              <a:solidFill>
                <a:srgbClr val="008000"/>
              </a:solidFill>
            </a:endParaRPr>
          </a:p>
          <a:p>
            <a:endParaRPr lang="de-DE" sz="2000" dirty="0" smtClean="0">
              <a:solidFill>
                <a:srgbClr val="008000"/>
              </a:solidFill>
            </a:endParaRPr>
          </a:p>
          <a:p>
            <a:endParaRPr lang="de-DE" sz="2000" dirty="0">
              <a:solidFill>
                <a:srgbClr val="008000"/>
              </a:solidFill>
            </a:endParaRPr>
          </a:p>
          <a:p>
            <a:r>
              <a:rPr lang="de-DE" sz="2000" b="1" dirty="0" smtClean="0">
                <a:solidFill>
                  <a:srgbClr val="000090"/>
                </a:solidFill>
              </a:rPr>
              <a:t>SUSY </a:t>
            </a:r>
            <a:endParaRPr lang="de-DE" sz="2000" b="1" dirty="0">
              <a:solidFill>
                <a:srgbClr val="000090"/>
              </a:solidFill>
            </a:endParaRPr>
          </a:p>
          <a:p>
            <a:r>
              <a:rPr lang="de-DE" sz="2000" dirty="0" err="1" smtClean="0">
                <a:solidFill>
                  <a:srgbClr val="008000"/>
                </a:solidFill>
              </a:rPr>
              <a:t>complex</a:t>
            </a:r>
            <a:r>
              <a:rPr lang="de-DE" sz="2000" dirty="0" smtClean="0">
                <a:solidFill>
                  <a:srgbClr val="008000"/>
                </a:solidFill>
              </a:rPr>
              <a:t> </a:t>
            </a:r>
            <a:r>
              <a:rPr lang="de-DE" sz="2000" dirty="0" err="1">
                <a:solidFill>
                  <a:srgbClr val="008000"/>
                </a:solidFill>
              </a:rPr>
              <a:t>signatures</a:t>
            </a:r>
            <a:r>
              <a:rPr lang="de-DE" sz="2000" dirty="0">
                <a:solidFill>
                  <a:srgbClr val="008000"/>
                </a:solidFill>
              </a:rPr>
              <a:t> </a:t>
            </a:r>
            <a:r>
              <a:rPr lang="de-DE" sz="2000" dirty="0" err="1">
                <a:solidFill>
                  <a:srgbClr val="008000"/>
                </a:solidFill>
              </a:rPr>
              <a:t>E</a:t>
            </a:r>
            <a:r>
              <a:rPr lang="de-DE" sz="2000" baseline="-25000" dirty="0" err="1">
                <a:solidFill>
                  <a:srgbClr val="008000"/>
                </a:solidFill>
              </a:rPr>
              <a:t>Tmiss</a:t>
            </a:r>
            <a:r>
              <a:rPr lang="de-DE" sz="2000" dirty="0">
                <a:solidFill>
                  <a:srgbClr val="008000"/>
                </a:solidFill>
              </a:rPr>
              <a:t>, </a:t>
            </a:r>
            <a:r>
              <a:rPr lang="de-DE" sz="2000" dirty="0" err="1">
                <a:solidFill>
                  <a:srgbClr val="008000"/>
                </a:solidFill>
              </a:rPr>
              <a:t>jets</a:t>
            </a:r>
            <a:r>
              <a:rPr lang="de-DE" sz="2000" dirty="0">
                <a:solidFill>
                  <a:srgbClr val="008000"/>
                </a:solidFill>
              </a:rPr>
              <a:t>, </a:t>
            </a:r>
            <a:r>
              <a:rPr lang="de-DE" sz="2000" dirty="0" err="1">
                <a:solidFill>
                  <a:srgbClr val="008000"/>
                </a:solidFill>
              </a:rPr>
              <a:t>leptons</a:t>
            </a:r>
            <a:r>
              <a:rPr lang="de-DE" sz="2000" dirty="0">
                <a:solidFill>
                  <a:srgbClr val="008000"/>
                </a:solidFill>
              </a:rPr>
              <a:t>, </a:t>
            </a:r>
            <a:r>
              <a:rPr lang="de-DE" sz="2000" dirty="0" err="1">
                <a:solidFill>
                  <a:srgbClr val="008000"/>
                </a:solidFill>
              </a:rPr>
              <a:t>taus</a:t>
            </a:r>
            <a:r>
              <a:rPr lang="de-DE" sz="2000" dirty="0">
                <a:solidFill>
                  <a:srgbClr val="008000"/>
                </a:solidFill>
              </a:rPr>
              <a:t>,… </a:t>
            </a:r>
          </a:p>
        </p:txBody>
      </p:sp>
      <p:sp>
        <p:nvSpPr>
          <p:cNvPr id="4" name="TextBox 3"/>
          <p:cNvSpPr txBox="1"/>
          <p:nvPr/>
        </p:nvSpPr>
        <p:spPr>
          <a:xfrm>
            <a:off x="17606" y="-27384"/>
            <a:ext cx="9143999" cy="646331"/>
          </a:xfrm>
          <a:prstGeom prst="rect">
            <a:avLst/>
          </a:prstGeom>
          <a:noFill/>
        </p:spPr>
        <p:txBody>
          <a:bodyPr wrap="square" rtlCol="0">
            <a:spAutoFit/>
          </a:bodyPr>
          <a:lstStyle/>
          <a:p>
            <a:pPr algn="ctr"/>
            <a:r>
              <a:rPr lang="de-DE" sz="3600" b="1" dirty="0" smtClean="0">
                <a:solidFill>
                  <a:srgbClr val="FF0000"/>
                </a:solidFill>
                <a:latin typeface="Calibri"/>
              </a:rPr>
              <a:t>(1)  </a:t>
            </a:r>
            <a:r>
              <a:rPr lang="de-DE" sz="3600" b="1" dirty="0" err="1" smtClean="0">
                <a:solidFill>
                  <a:srgbClr val="FF0000"/>
                </a:solidFill>
                <a:latin typeface="Calibri"/>
              </a:rPr>
              <a:t>Physics</a:t>
            </a:r>
            <a:r>
              <a:rPr lang="de-DE" sz="3600" b="1" dirty="0" smtClean="0">
                <a:solidFill>
                  <a:srgbClr val="FF0000"/>
                </a:solidFill>
                <a:latin typeface="Calibri"/>
              </a:rPr>
              <a:t> </a:t>
            </a:r>
            <a:r>
              <a:rPr lang="de-DE" sz="3600" b="1" dirty="0" err="1" smtClean="0">
                <a:solidFill>
                  <a:srgbClr val="FF0000"/>
                </a:solidFill>
                <a:latin typeface="Calibri"/>
              </a:rPr>
              <a:t>at</a:t>
            </a:r>
            <a:r>
              <a:rPr lang="de-DE" sz="3600" b="1" dirty="0" smtClean="0">
                <a:solidFill>
                  <a:srgbClr val="FF0000"/>
                </a:solidFill>
                <a:latin typeface="Calibri"/>
              </a:rPr>
              <a:t> </a:t>
            </a:r>
            <a:r>
              <a:rPr lang="de-DE" sz="3600" b="1" dirty="0" err="1" smtClean="0">
                <a:solidFill>
                  <a:srgbClr val="FF0000"/>
                </a:solidFill>
                <a:latin typeface="Calibri"/>
              </a:rPr>
              <a:t>the</a:t>
            </a:r>
            <a:r>
              <a:rPr lang="de-DE" sz="3600" b="1" dirty="0" smtClean="0">
                <a:solidFill>
                  <a:srgbClr val="FF0000"/>
                </a:solidFill>
                <a:latin typeface="Calibri"/>
              </a:rPr>
              <a:t> </a:t>
            </a:r>
            <a:r>
              <a:rPr lang="de-DE" sz="3600" b="1" dirty="0" err="1" smtClean="0">
                <a:solidFill>
                  <a:srgbClr val="FF0000"/>
                </a:solidFill>
                <a:latin typeface="Calibri"/>
              </a:rPr>
              <a:t>Lσ</a:t>
            </a:r>
            <a:r>
              <a:rPr lang="de-DE" sz="3600" b="1" dirty="0" smtClean="0">
                <a:solidFill>
                  <a:srgbClr val="FF0000"/>
                </a:solidFill>
                <a:latin typeface="Calibri"/>
              </a:rPr>
              <a:t> Limit</a:t>
            </a:r>
            <a:endParaRPr lang="de-DE" sz="3600" b="1" dirty="0">
              <a:solidFill>
                <a:srgbClr val="FF0000"/>
              </a:solidFill>
              <a:latin typeface="Calibri"/>
            </a:endParaRPr>
          </a:p>
        </p:txBody>
      </p:sp>
      <p:pic>
        <p:nvPicPr>
          <p:cNvPr id="6" name="Picture 5"/>
          <p:cNvPicPr>
            <a:picLocks noChangeAspect="1"/>
          </p:cNvPicPr>
          <p:nvPr/>
        </p:nvPicPr>
        <p:blipFill>
          <a:blip r:embed="rId2"/>
          <a:stretch>
            <a:fillRect/>
          </a:stretch>
        </p:blipFill>
        <p:spPr>
          <a:xfrm>
            <a:off x="4644008" y="1509802"/>
            <a:ext cx="3906454" cy="3359358"/>
          </a:xfrm>
          <a:prstGeom prst="rect">
            <a:avLst/>
          </a:prstGeom>
        </p:spPr>
      </p:pic>
    </p:spTree>
    <p:extLst>
      <p:ext uri="{BB962C8B-B14F-4D97-AF65-F5344CB8AC3E}">
        <p14:creationId xmlns:p14="http://schemas.microsoft.com/office/powerpoint/2010/main" val="39274965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82843" y="4063288"/>
            <a:ext cx="4076822" cy="2557147"/>
          </a:xfrm>
          <a:prstGeom prst="rect">
            <a:avLst/>
          </a:prstGeom>
        </p:spPr>
      </p:pic>
      <p:pic>
        <p:nvPicPr>
          <p:cNvPr id="3" name="Picture 2"/>
          <p:cNvPicPr>
            <a:picLocks noChangeAspect="1"/>
          </p:cNvPicPr>
          <p:nvPr/>
        </p:nvPicPr>
        <p:blipFill rotWithShape="1">
          <a:blip r:embed="rId3"/>
          <a:srcRect t="27491" r="67057"/>
          <a:stretch/>
        </p:blipFill>
        <p:spPr>
          <a:xfrm>
            <a:off x="1540557" y="1189297"/>
            <a:ext cx="1333618" cy="871551"/>
          </a:xfrm>
          <a:prstGeom prst="rect">
            <a:avLst/>
          </a:prstGeom>
        </p:spPr>
      </p:pic>
      <p:pic>
        <p:nvPicPr>
          <p:cNvPr id="4" name="Picture 3"/>
          <p:cNvPicPr>
            <a:picLocks noChangeAspect="1"/>
          </p:cNvPicPr>
          <p:nvPr/>
        </p:nvPicPr>
        <p:blipFill rotWithShape="1">
          <a:blip r:embed="rId3"/>
          <a:srcRect l="56384" t="27491"/>
          <a:stretch/>
        </p:blipFill>
        <p:spPr>
          <a:xfrm>
            <a:off x="4359665" y="1189297"/>
            <a:ext cx="1765690" cy="871551"/>
          </a:xfrm>
          <a:prstGeom prst="rect">
            <a:avLst/>
          </a:prstGeom>
        </p:spPr>
      </p:pic>
      <p:sp>
        <p:nvSpPr>
          <p:cNvPr id="5" name="TextBox 4"/>
          <p:cNvSpPr txBox="1"/>
          <p:nvPr/>
        </p:nvSpPr>
        <p:spPr>
          <a:xfrm>
            <a:off x="1661800" y="866131"/>
            <a:ext cx="4926424" cy="646331"/>
          </a:xfrm>
          <a:prstGeom prst="rect">
            <a:avLst/>
          </a:prstGeom>
          <a:noFill/>
        </p:spPr>
        <p:txBody>
          <a:bodyPr wrap="none" rtlCol="0">
            <a:spAutoFit/>
          </a:bodyPr>
          <a:lstStyle/>
          <a:p>
            <a:r>
              <a:rPr lang="en-US" b="1" dirty="0" err="1" smtClean="0">
                <a:solidFill>
                  <a:srgbClr val="000090"/>
                </a:solidFill>
              </a:rPr>
              <a:t>Muons</a:t>
            </a:r>
            <a:r>
              <a:rPr lang="en-US" b="1" dirty="0" smtClean="0">
                <a:solidFill>
                  <a:srgbClr val="000090"/>
                </a:solidFill>
              </a:rPr>
              <a:t>                                      Jets </a:t>
            </a:r>
            <a:r>
              <a:rPr lang="en-US" b="1" dirty="0">
                <a:solidFill>
                  <a:srgbClr val="000090"/>
                </a:solidFill>
                <a:sym typeface="Wingdings"/>
              </a:rPr>
              <a:t> </a:t>
            </a:r>
            <a:r>
              <a:rPr lang="en-US" b="1" dirty="0">
                <a:solidFill>
                  <a:srgbClr val="000090"/>
                </a:solidFill>
              </a:rPr>
              <a:t> </a:t>
            </a:r>
            <a:r>
              <a:rPr lang="en-US" b="1" dirty="0" err="1">
                <a:solidFill>
                  <a:srgbClr val="000090"/>
                </a:solidFill>
              </a:rPr>
              <a:t>Ecal</a:t>
            </a:r>
            <a:r>
              <a:rPr lang="en-US" b="1" dirty="0">
                <a:solidFill>
                  <a:srgbClr val="000090"/>
                </a:solidFill>
              </a:rPr>
              <a:t>, </a:t>
            </a:r>
            <a:r>
              <a:rPr lang="en-US" b="1" dirty="0" err="1" smtClean="0">
                <a:solidFill>
                  <a:srgbClr val="000090"/>
                </a:solidFill>
              </a:rPr>
              <a:t>Hcal</a:t>
            </a:r>
            <a:r>
              <a:rPr lang="en-US" b="1" dirty="0" smtClean="0">
                <a:solidFill>
                  <a:srgbClr val="000090"/>
                </a:solidFill>
              </a:rPr>
              <a:t> </a:t>
            </a:r>
            <a:r>
              <a:rPr lang="en-US" b="1" dirty="0" smtClean="0">
                <a:solidFill>
                  <a:srgbClr val="000090"/>
                </a:solidFill>
                <a:sym typeface="Wingdings"/>
              </a:rPr>
              <a:t> k</a:t>
            </a:r>
            <a:endParaRPr lang="en-US" b="1" dirty="0">
              <a:solidFill>
                <a:srgbClr val="000090"/>
              </a:solidFill>
            </a:endParaRPr>
          </a:p>
          <a:p>
            <a:endParaRPr lang="en-US" dirty="0"/>
          </a:p>
        </p:txBody>
      </p:sp>
      <p:sp>
        <p:nvSpPr>
          <p:cNvPr id="6" name="TextBox 5"/>
          <p:cNvSpPr txBox="1"/>
          <p:nvPr/>
        </p:nvSpPr>
        <p:spPr>
          <a:xfrm>
            <a:off x="517139" y="1920608"/>
            <a:ext cx="8495617" cy="369332"/>
          </a:xfrm>
          <a:prstGeom prst="rect">
            <a:avLst/>
          </a:prstGeom>
          <a:noFill/>
        </p:spPr>
        <p:txBody>
          <a:bodyPr wrap="square" rtlCol="0">
            <a:spAutoFit/>
          </a:bodyPr>
          <a:lstStyle/>
          <a:p>
            <a:r>
              <a:rPr lang="en-US" b="1" dirty="0" smtClean="0">
                <a:solidFill>
                  <a:srgbClr val="000090"/>
                </a:solidFill>
                <a:sym typeface="Wingdings"/>
              </a:rPr>
              <a:t>‘expensive’, 10% at 15TeV difficult        ‘ </a:t>
            </a:r>
            <a:r>
              <a:rPr lang="en-US" b="1" dirty="0" smtClean="0">
                <a:solidFill>
                  <a:srgbClr val="000090"/>
                </a:solidFill>
              </a:rPr>
              <a:t>cheap’, </a:t>
            </a:r>
            <a:r>
              <a:rPr lang="en-US" b="1" dirty="0">
                <a:solidFill>
                  <a:srgbClr val="000090"/>
                </a:solidFill>
              </a:rPr>
              <a:t>1% at 20TeV </a:t>
            </a:r>
            <a:r>
              <a:rPr lang="en-US" b="1" dirty="0" smtClean="0">
                <a:solidFill>
                  <a:srgbClr val="000090"/>
                </a:solidFill>
              </a:rPr>
              <a:t>achievable ?, </a:t>
            </a:r>
            <a:r>
              <a:rPr lang="en-US" b="1" dirty="0" smtClean="0">
                <a:solidFill>
                  <a:srgbClr val="000090"/>
                </a:solidFill>
              </a:rPr>
              <a:t>2-3% needed</a:t>
            </a:r>
            <a:endParaRPr lang="en-US" b="1" dirty="0">
              <a:solidFill>
                <a:srgbClr val="000090"/>
              </a:solidFill>
            </a:endParaRPr>
          </a:p>
        </p:txBody>
      </p:sp>
      <p:sp>
        <p:nvSpPr>
          <p:cNvPr id="7" name="TextBox 6"/>
          <p:cNvSpPr txBox="1"/>
          <p:nvPr/>
        </p:nvSpPr>
        <p:spPr>
          <a:xfrm>
            <a:off x="193872" y="2300628"/>
            <a:ext cx="8366393" cy="1754327"/>
          </a:xfrm>
          <a:prstGeom prst="rect">
            <a:avLst/>
          </a:prstGeom>
          <a:noFill/>
        </p:spPr>
        <p:txBody>
          <a:bodyPr wrap="none" rtlCol="0">
            <a:spAutoFit/>
          </a:bodyPr>
          <a:lstStyle/>
          <a:p>
            <a:r>
              <a:rPr lang="en-US" b="1" dirty="0" smtClean="0">
                <a:solidFill>
                  <a:srgbClr val="FF0000"/>
                </a:solidFill>
              </a:rPr>
              <a:t>Careful !!</a:t>
            </a:r>
            <a:r>
              <a:rPr lang="en-US" b="1" dirty="0" smtClean="0">
                <a:solidFill>
                  <a:srgbClr val="000090"/>
                </a:solidFill>
              </a:rPr>
              <a:t> </a:t>
            </a:r>
          </a:p>
          <a:p>
            <a:pPr marL="285750" indent="-285750">
              <a:buFontTx/>
              <a:buChar char="•"/>
            </a:pPr>
            <a:r>
              <a:rPr lang="en-US" b="1" dirty="0" smtClean="0">
                <a:solidFill>
                  <a:srgbClr val="008000"/>
                </a:solidFill>
              </a:rPr>
              <a:t>Calibration of jet energy scale at 20TeV is far from </a:t>
            </a:r>
            <a:r>
              <a:rPr lang="en-US" b="1" dirty="0" smtClean="0">
                <a:solidFill>
                  <a:srgbClr val="008000"/>
                </a:solidFill>
              </a:rPr>
              <a:t>evident</a:t>
            </a:r>
          </a:p>
          <a:p>
            <a:pPr marL="285750" indent="-285750">
              <a:buFontTx/>
              <a:buChar char="•"/>
            </a:pPr>
            <a:r>
              <a:rPr lang="en-US" b="1" dirty="0" err="1">
                <a:solidFill>
                  <a:srgbClr val="008000"/>
                </a:solidFill>
              </a:rPr>
              <a:t>Muon</a:t>
            </a:r>
            <a:r>
              <a:rPr lang="en-US" b="1" dirty="0">
                <a:solidFill>
                  <a:srgbClr val="008000"/>
                </a:solidFill>
              </a:rPr>
              <a:t> systems are intrinsically linear ! Calibrate at low </a:t>
            </a:r>
            <a:r>
              <a:rPr lang="en-US" b="1" dirty="0" err="1">
                <a:solidFill>
                  <a:srgbClr val="008000"/>
                </a:solidFill>
              </a:rPr>
              <a:t>p</a:t>
            </a:r>
            <a:r>
              <a:rPr lang="en-US" b="1" baseline="-25000" dirty="0" err="1">
                <a:solidFill>
                  <a:srgbClr val="008000"/>
                </a:solidFill>
              </a:rPr>
              <a:t>t</a:t>
            </a:r>
            <a:r>
              <a:rPr lang="en-US" b="1" dirty="0">
                <a:solidFill>
                  <a:srgbClr val="008000"/>
                </a:solidFill>
              </a:rPr>
              <a:t> – confidence at </a:t>
            </a:r>
            <a:r>
              <a:rPr lang="en-US" b="1" dirty="0" err="1">
                <a:solidFill>
                  <a:srgbClr val="008000"/>
                </a:solidFill>
              </a:rPr>
              <a:t>hight</a:t>
            </a:r>
            <a:r>
              <a:rPr lang="en-US" b="1" dirty="0">
                <a:solidFill>
                  <a:srgbClr val="008000"/>
                </a:solidFill>
              </a:rPr>
              <a:t> </a:t>
            </a:r>
            <a:r>
              <a:rPr lang="en-US" b="1" dirty="0" err="1" smtClean="0">
                <a:solidFill>
                  <a:srgbClr val="008000"/>
                </a:solidFill>
              </a:rPr>
              <a:t>p</a:t>
            </a:r>
            <a:r>
              <a:rPr lang="en-US" b="1" baseline="-25000" dirty="0" err="1" smtClean="0">
                <a:solidFill>
                  <a:srgbClr val="008000"/>
                </a:solidFill>
              </a:rPr>
              <a:t>t</a:t>
            </a:r>
            <a:r>
              <a:rPr lang="en-US" b="1" dirty="0" smtClean="0">
                <a:solidFill>
                  <a:srgbClr val="008000"/>
                </a:solidFill>
              </a:rPr>
              <a:t> </a:t>
            </a:r>
            <a:endParaRPr lang="en-US" b="1" dirty="0" smtClean="0">
              <a:solidFill>
                <a:srgbClr val="008000"/>
              </a:solidFill>
            </a:endParaRPr>
          </a:p>
          <a:p>
            <a:pPr marL="285750" indent="-285750">
              <a:buFontTx/>
              <a:buChar char="•"/>
            </a:pPr>
            <a:r>
              <a:rPr lang="en-US" b="1" dirty="0" smtClean="0">
                <a:solidFill>
                  <a:srgbClr val="008000"/>
                </a:solidFill>
              </a:rPr>
              <a:t>Determination of charge for FB asymmetry essential</a:t>
            </a:r>
          </a:p>
          <a:p>
            <a:pPr marL="285750" indent="-285750">
              <a:buFontTx/>
              <a:buChar char="•"/>
            </a:pPr>
            <a:r>
              <a:rPr lang="en-US" b="1" dirty="0" smtClean="0">
                <a:solidFill>
                  <a:srgbClr val="008000"/>
                </a:solidFill>
              </a:rPr>
              <a:t>For </a:t>
            </a:r>
            <a:r>
              <a:rPr lang="en-US" b="1" dirty="0" smtClean="0">
                <a:solidFill>
                  <a:srgbClr val="008000"/>
                </a:solidFill>
              </a:rPr>
              <a:t>the enormous scale of the FCC-</a:t>
            </a:r>
            <a:r>
              <a:rPr lang="en-US" b="1" dirty="0" err="1" smtClean="0">
                <a:solidFill>
                  <a:srgbClr val="008000"/>
                </a:solidFill>
              </a:rPr>
              <a:t>hh</a:t>
            </a:r>
            <a:r>
              <a:rPr lang="en-US" b="1" dirty="0" smtClean="0">
                <a:solidFill>
                  <a:srgbClr val="008000"/>
                </a:solidFill>
              </a:rPr>
              <a:t> machine, detectors should not compromise !</a:t>
            </a:r>
            <a:endParaRPr lang="en-US" b="1" dirty="0">
              <a:solidFill>
                <a:srgbClr val="008000"/>
              </a:solidFill>
            </a:endParaRPr>
          </a:p>
          <a:p>
            <a:pPr marL="285750" indent="-285750">
              <a:buFontTx/>
              <a:buChar char="•"/>
            </a:pPr>
            <a:endParaRPr lang="en-US" b="1" dirty="0" smtClean="0">
              <a:solidFill>
                <a:srgbClr val="008000"/>
              </a:solidFill>
            </a:endParaRPr>
          </a:p>
        </p:txBody>
      </p:sp>
      <p:sp>
        <p:nvSpPr>
          <p:cNvPr id="10" name="TextBox 9"/>
          <p:cNvSpPr txBox="1"/>
          <p:nvPr/>
        </p:nvSpPr>
        <p:spPr>
          <a:xfrm>
            <a:off x="17606" y="-27384"/>
            <a:ext cx="9143999" cy="584776"/>
          </a:xfrm>
          <a:prstGeom prst="rect">
            <a:avLst/>
          </a:prstGeom>
          <a:noFill/>
        </p:spPr>
        <p:txBody>
          <a:bodyPr wrap="square" rtlCol="0">
            <a:spAutoFit/>
          </a:bodyPr>
          <a:lstStyle/>
          <a:p>
            <a:pPr algn="ctr"/>
            <a:r>
              <a:rPr lang="de-DE" sz="3200" b="1" dirty="0" smtClean="0">
                <a:solidFill>
                  <a:srgbClr val="FF0000"/>
                </a:solidFill>
                <a:latin typeface="Calibri"/>
              </a:rPr>
              <a:t>Do </a:t>
            </a:r>
            <a:r>
              <a:rPr lang="de-DE" sz="3200" b="1" dirty="0" err="1" smtClean="0">
                <a:solidFill>
                  <a:srgbClr val="FF0000"/>
                </a:solidFill>
                <a:latin typeface="Calibri"/>
              </a:rPr>
              <a:t>we</a:t>
            </a:r>
            <a:r>
              <a:rPr lang="de-DE" sz="3200" b="1" dirty="0" smtClean="0">
                <a:solidFill>
                  <a:srgbClr val="FF0000"/>
                </a:solidFill>
                <a:latin typeface="Calibri"/>
              </a:rPr>
              <a:t> </a:t>
            </a:r>
            <a:r>
              <a:rPr lang="de-DE" sz="3200" b="1" dirty="0" err="1" smtClean="0">
                <a:solidFill>
                  <a:srgbClr val="FF0000"/>
                </a:solidFill>
                <a:latin typeface="Calibri"/>
              </a:rPr>
              <a:t>need</a:t>
            </a:r>
            <a:r>
              <a:rPr lang="de-DE" sz="3200" b="1" dirty="0" smtClean="0">
                <a:solidFill>
                  <a:srgbClr val="FF0000"/>
                </a:solidFill>
                <a:latin typeface="Calibri"/>
              </a:rPr>
              <a:t> </a:t>
            </a:r>
            <a:r>
              <a:rPr lang="de-DE" sz="3200" b="1" dirty="0" err="1" smtClean="0">
                <a:solidFill>
                  <a:srgbClr val="FF0000"/>
                </a:solidFill>
                <a:latin typeface="Calibri"/>
              </a:rPr>
              <a:t>to</a:t>
            </a:r>
            <a:r>
              <a:rPr lang="de-DE" sz="3200" b="1" dirty="0" smtClean="0">
                <a:solidFill>
                  <a:srgbClr val="FF0000"/>
                </a:solidFill>
                <a:latin typeface="Calibri"/>
              </a:rPr>
              <a:t> </a:t>
            </a:r>
            <a:r>
              <a:rPr lang="de-DE" sz="3200" b="1" dirty="0" err="1" smtClean="0">
                <a:solidFill>
                  <a:srgbClr val="FF0000"/>
                </a:solidFill>
                <a:latin typeface="Calibri"/>
              </a:rPr>
              <a:t>measure</a:t>
            </a:r>
            <a:r>
              <a:rPr lang="de-DE" sz="3200" b="1" dirty="0" smtClean="0">
                <a:solidFill>
                  <a:srgbClr val="FF0000"/>
                </a:solidFill>
                <a:latin typeface="Calibri"/>
              </a:rPr>
              <a:t> High </a:t>
            </a:r>
            <a:r>
              <a:rPr lang="de-DE" sz="3200" b="1" dirty="0" err="1" smtClean="0">
                <a:solidFill>
                  <a:srgbClr val="FF0000"/>
                </a:solidFill>
                <a:latin typeface="Calibri"/>
              </a:rPr>
              <a:t>Energy</a:t>
            </a:r>
            <a:r>
              <a:rPr lang="de-DE" sz="3200" b="1" dirty="0" smtClean="0">
                <a:solidFill>
                  <a:srgbClr val="FF0000"/>
                </a:solidFill>
                <a:latin typeface="Calibri"/>
              </a:rPr>
              <a:t> </a:t>
            </a:r>
            <a:r>
              <a:rPr lang="de-DE" sz="3200" b="1" dirty="0" err="1" smtClean="0">
                <a:solidFill>
                  <a:srgbClr val="FF0000"/>
                </a:solidFill>
                <a:latin typeface="Calibri"/>
              </a:rPr>
              <a:t>Muons</a:t>
            </a:r>
            <a:r>
              <a:rPr lang="de-DE" sz="3200" b="1" dirty="0" smtClean="0">
                <a:solidFill>
                  <a:srgbClr val="FF0000"/>
                </a:solidFill>
                <a:latin typeface="Calibri"/>
              </a:rPr>
              <a:t> </a:t>
            </a:r>
            <a:r>
              <a:rPr lang="de-DE" sz="3200" b="1" dirty="0" err="1" smtClean="0">
                <a:solidFill>
                  <a:srgbClr val="FF0000"/>
                </a:solidFill>
                <a:latin typeface="Calibri"/>
              </a:rPr>
              <a:t>well</a:t>
            </a:r>
            <a:r>
              <a:rPr lang="de-DE" sz="3200" b="1" dirty="0" smtClean="0">
                <a:solidFill>
                  <a:srgbClr val="FF0000"/>
                </a:solidFill>
                <a:latin typeface="Calibri"/>
              </a:rPr>
              <a:t> ?</a:t>
            </a:r>
            <a:endParaRPr lang="de-DE" sz="3200" b="1" dirty="0">
              <a:solidFill>
                <a:srgbClr val="FF0000"/>
              </a:solidFill>
              <a:latin typeface="Calibri"/>
            </a:endParaRPr>
          </a:p>
        </p:txBody>
      </p:sp>
      <p:sp>
        <p:nvSpPr>
          <p:cNvPr id="11" name="TextBox 10"/>
          <p:cNvSpPr txBox="1"/>
          <p:nvPr/>
        </p:nvSpPr>
        <p:spPr>
          <a:xfrm>
            <a:off x="4646314" y="4054955"/>
            <a:ext cx="4366442" cy="2308324"/>
          </a:xfrm>
          <a:prstGeom prst="rect">
            <a:avLst/>
          </a:prstGeom>
          <a:noFill/>
        </p:spPr>
        <p:txBody>
          <a:bodyPr wrap="square" rtlCol="0">
            <a:spAutoFit/>
          </a:bodyPr>
          <a:lstStyle/>
          <a:p>
            <a:r>
              <a:rPr lang="en-US" sz="1600" b="1" dirty="0" smtClean="0">
                <a:solidFill>
                  <a:srgbClr val="000090"/>
                </a:solidFill>
              </a:rPr>
              <a:t>Also to be careful here: Critical Energy</a:t>
            </a:r>
          </a:p>
          <a:p>
            <a:r>
              <a:rPr lang="en-US" sz="1600" b="1" dirty="0" err="1" smtClean="0">
                <a:solidFill>
                  <a:srgbClr val="000090"/>
                </a:solidFill>
              </a:rPr>
              <a:t>E</a:t>
            </a:r>
            <a:r>
              <a:rPr lang="en-US" sz="1600" b="1" baseline="-25000" dirty="0" err="1" smtClean="0">
                <a:solidFill>
                  <a:srgbClr val="000090"/>
                </a:solidFill>
              </a:rPr>
              <a:t>c</a:t>
            </a:r>
            <a:r>
              <a:rPr lang="en-US" sz="1600" b="1" dirty="0" smtClean="0">
                <a:solidFill>
                  <a:srgbClr val="000090"/>
                </a:solidFill>
              </a:rPr>
              <a:t>: Electrons 550MeV/Z, </a:t>
            </a:r>
            <a:r>
              <a:rPr lang="en-US" sz="1600" b="1" dirty="0" err="1" smtClean="0">
                <a:solidFill>
                  <a:srgbClr val="000090"/>
                </a:solidFill>
              </a:rPr>
              <a:t>Muons</a:t>
            </a:r>
            <a:r>
              <a:rPr lang="en-US" sz="1600" b="1" dirty="0" smtClean="0">
                <a:solidFill>
                  <a:srgbClr val="000090"/>
                </a:solidFill>
              </a:rPr>
              <a:t> </a:t>
            </a:r>
            <a:r>
              <a:rPr lang="en-US" sz="1600" b="1" dirty="0">
                <a:solidFill>
                  <a:srgbClr val="000090"/>
                </a:solidFill>
              </a:rPr>
              <a:t>≈</a:t>
            </a:r>
            <a:r>
              <a:rPr lang="en-US" sz="1600" b="1" dirty="0" smtClean="0">
                <a:solidFill>
                  <a:srgbClr val="000090"/>
                </a:solidFill>
              </a:rPr>
              <a:t>20TeV/Z</a:t>
            </a:r>
            <a:endParaRPr lang="en-US" sz="1600" b="1" dirty="0">
              <a:solidFill>
                <a:srgbClr val="000090"/>
              </a:solidFill>
            </a:endParaRPr>
          </a:p>
          <a:p>
            <a:endParaRPr lang="en-US" sz="1600" b="1" dirty="0" smtClean="0">
              <a:solidFill>
                <a:srgbClr val="000090"/>
              </a:solidFill>
            </a:endParaRPr>
          </a:p>
          <a:p>
            <a:r>
              <a:rPr lang="en-US" sz="1600" b="1" dirty="0" err="1" smtClean="0">
                <a:solidFill>
                  <a:srgbClr val="000090"/>
                </a:solidFill>
              </a:rPr>
              <a:t>Muons</a:t>
            </a:r>
            <a:r>
              <a:rPr lang="en-US" sz="1600" b="1" dirty="0" smtClean="0">
                <a:solidFill>
                  <a:srgbClr val="000090"/>
                </a:solidFill>
              </a:rPr>
              <a:t> in Iron ≈ 800GeV !</a:t>
            </a:r>
          </a:p>
          <a:p>
            <a:endParaRPr lang="en-US" sz="1600" b="1" dirty="0">
              <a:solidFill>
                <a:srgbClr val="000090"/>
              </a:solidFill>
            </a:endParaRPr>
          </a:p>
          <a:p>
            <a:r>
              <a:rPr lang="en-US" sz="1600" b="1" dirty="0" smtClean="0">
                <a:solidFill>
                  <a:srgbClr val="008000"/>
                </a:solidFill>
              </a:rPr>
              <a:t>Energy loss due to </a:t>
            </a:r>
            <a:r>
              <a:rPr lang="en-US" sz="1600" b="1" dirty="0" err="1" smtClean="0">
                <a:solidFill>
                  <a:srgbClr val="008000"/>
                </a:solidFill>
              </a:rPr>
              <a:t>radiative</a:t>
            </a:r>
            <a:r>
              <a:rPr lang="en-US" sz="1600" b="1" dirty="0" smtClean="0">
                <a:solidFill>
                  <a:srgbClr val="008000"/>
                </a:solidFill>
              </a:rPr>
              <a:t> processes </a:t>
            </a:r>
            <a:r>
              <a:rPr lang="en-US" sz="1600" b="1" dirty="0" smtClean="0">
                <a:solidFill>
                  <a:srgbClr val="008000"/>
                </a:solidFill>
              </a:rPr>
              <a:t>dominates !  </a:t>
            </a:r>
          </a:p>
          <a:p>
            <a:endParaRPr lang="en-US" sz="1600" b="1" dirty="0">
              <a:solidFill>
                <a:srgbClr val="000090"/>
              </a:solidFill>
            </a:endParaRPr>
          </a:p>
          <a:p>
            <a:r>
              <a:rPr lang="en-US" sz="1600" b="1" dirty="0" smtClean="0">
                <a:solidFill>
                  <a:srgbClr val="000090"/>
                </a:solidFill>
              </a:rPr>
              <a:t>How are </a:t>
            </a:r>
            <a:r>
              <a:rPr lang="en-US" sz="1600" b="1" dirty="0" err="1" smtClean="0">
                <a:solidFill>
                  <a:srgbClr val="000090"/>
                </a:solidFill>
              </a:rPr>
              <a:t>muons</a:t>
            </a:r>
            <a:r>
              <a:rPr lang="en-US" sz="1600" b="1" dirty="0" smtClean="0">
                <a:solidFill>
                  <a:srgbClr val="000090"/>
                </a:solidFill>
              </a:rPr>
              <a:t> doing behind 12 </a:t>
            </a:r>
            <a:r>
              <a:rPr lang="en-US" sz="1600" dirty="0" err="1">
                <a:solidFill>
                  <a:srgbClr val="000090"/>
                </a:solidFill>
              </a:rPr>
              <a:t>λ</a:t>
            </a:r>
            <a:r>
              <a:rPr lang="en-US" sz="1600" baseline="-25000" dirty="0" err="1">
                <a:solidFill>
                  <a:srgbClr val="000090"/>
                </a:solidFill>
              </a:rPr>
              <a:t>int</a:t>
            </a:r>
            <a:r>
              <a:rPr lang="en-US" sz="1600" b="1" dirty="0" smtClean="0">
                <a:solidFill>
                  <a:srgbClr val="000090"/>
                </a:solidFill>
              </a:rPr>
              <a:t> of </a:t>
            </a:r>
            <a:r>
              <a:rPr lang="en-US" sz="1600" b="1" dirty="0" err="1" smtClean="0">
                <a:solidFill>
                  <a:srgbClr val="000090"/>
                </a:solidFill>
              </a:rPr>
              <a:t>Calo</a:t>
            </a:r>
            <a:r>
              <a:rPr lang="en-US" sz="1600" b="1" dirty="0" smtClean="0">
                <a:solidFill>
                  <a:srgbClr val="000090"/>
                </a:solidFill>
              </a:rPr>
              <a:t> ?</a:t>
            </a:r>
            <a:endParaRPr lang="en-US" sz="1600" b="1" dirty="0">
              <a:solidFill>
                <a:srgbClr val="000090"/>
              </a:solidFill>
            </a:endParaRPr>
          </a:p>
        </p:txBody>
      </p:sp>
    </p:spTree>
    <p:extLst>
      <p:ext uri="{BB962C8B-B14F-4D97-AF65-F5344CB8AC3E}">
        <p14:creationId xmlns:p14="http://schemas.microsoft.com/office/powerpoint/2010/main" val="54453684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7111" y="1048182"/>
            <a:ext cx="4032448" cy="3150350"/>
          </a:xfrm>
          <a:prstGeom prst="rect">
            <a:avLst/>
          </a:prstGeom>
        </p:spPr>
      </p:pic>
      <p:pic>
        <p:nvPicPr>
          <p:cNvPr id="3" name="Picture 2"/>
          <p:cNvPicPr>
            <a:picLocks noChangeAspect="1"/>
          </p:cNvPicPr>
          <p:nvPr/>
        </p:nvPicPr>
        <p:blipFill>
          <a:blip r:embed="rId3"/>
          <a:stretch>
            <a:fillRect/>
          </a:stretch>
        </p:blipFill>
        <p:spPr>
          <a:xfrm>
            <a:off x="4289559" y="1184505"/>
            <a:ext cx="4578072" cy="3021264"/>
          </a:xfrm>
          <a:prstGeom prst="rect">
            <a:avLst/>
          </a:prstGeom>
        </p:spPr>
      </p:pic>
      <p:sp>
        <p:nvSpPr>
          <p:cNvPr id="4" name="TextBox 3"/>
          <p:cNvSpPr txBox="1"/>
          <p:nvPr/>
        </p:nvSpPr>
        <p:spPr>
          <a:xfrm>
            <a:off x="303461" y="520181"/>
            <a:ext cx="2455570" cy="369332"/>
          </a:xfrm>
          <a:prstGeom prst="rect">
            <a:avLst/>
          </a:prstGeom>
          <a:noFill/>
        </p:spPr>
        <p:txBody>
          <a:bodyPr wrap="none" rtlCol="0">
            <a:spAutoFit/>
          </a:bodyPr>
          <a:lstStyle/>
          <a:p>
            <a:r>
              <a:rPr lang="en-US" dirty="0" smtClean="0"/>
              <a:t>C. </a:t>
            </a:r>
            <a:r>
              <a:rPr lang="en-US" dirty="0" err="1" smtClean="0"/>
              <a:t>Helsens</a:t>
            </a:r>
            <a:r>
              <a:rPr lang="en-US" dirty="0" smtClean="0"/>
              <a:t>, M. </a:t>
            </a:r>
            <a:r>
              <a:rPr lang="en-US" dirty="0" err="1" smtClean="0"/>
              <a:t>Mangano</a:t>
            </a:r>
            <a:endParaRPr lang="en-US" dirty="0"/>
          </a:p>
        </p:txBody>
      </p:sp>
      <p:sp>
        <p:nvSpPr>
          <p:cNvPr id="5" name="TextBox 4"/>
          <p:cNvSpPr txBox="1"/>
          <p:nvPr/>
        </p:nvSpPr>
        <p:spPr>
          <a:xfrm>
            <a:off x="26326" y="179567"/>
            <a:ext cx="9143999" cy="584776"/>
          </a:xfrm>
          <a:prstGeom prst="rect">
            <a:avLst/>
          </a:prstGeom>
          <a:noFill/>
        </p:spPr>
        <p:txBody>
          <a:bodyPr wrap="square" rtlCol="0">
            <a:spAutoFit/>
          </a:bodyPr>
          <a:lstStyle/>
          <a:p>
            <a:pPr algn="ctr"/>
            <a:r>
              <a:rPr lang="de-DE" sz="3200" b="1" dirty="0" err="1" smtClean="0">
                <a:solidFill>
                  <a:srgbClr val="FF0000"/>
                </a:solidFill>
                <a:latin typeface="Calibri"/>
              </a:rPr>
              <a:t>Muons</a:t>
            </a:r>
            <a:r>
              <a:rPr lang="de-DE" sz="3200" b="1" dirty="0" smtClean="0">
                <a:solidFill>
                  <a:srgbClr val="FF0000"/>
                </a:solidFill>
                <a:latin typeface="Calibri"/>
              </a:rPr>
              <a:t> vs. Jets</a:t>
            </a:r>
            <a:endParaRPr lang="de-DE" sz="3200" b="1" dirty="0">
              <a:solidFill>
                <a:srgbClr val="FF0000"/>
              </a:solidFill>
              <a:latin typeface="Calibri"/>
            </a:endParaRPr>
          </a:p>
        </p:txBody>
      </p:sp>
      <p:sp>
        <p:nvSpPr>
          <p:cNvPr id="6" name="TextBox 5"/>
          <p:cNvSpPr txBox="1"/>
          <p:nvPr/>
        </p:nvSpPr>
        <p:spPr>
          <a:xfrm>
            <a:off x="96421" y="1979548"/>
            <a:ext cx="659155" cy="369332"/>
          </a:xfrm>
          <a:prstGeom prst="rect">
            <a:avLst/>
          </a:prstGeom>
          <a:noFill/>
        </p:spPr>
        <p:txBody>
          <a:bodyPr wrap="none" rtlCol="0">
            <a:spAutoFit/>
          </a:bodyPr>
          <a:lstStyle/>
          <a:p>
            <a:r>
              <a:rPr lang="en-US" dirty="0" smtClean="0"/>
              <a:t>3ab</a:t>
            </a:r>
            <a:r>
              <a:rPr lang="en-US" baseline="30000" dirty="0" smtClean="0"/>
              <a:t>-1</a:t>
            </a:r>
            <a:endParaRPr lang="en-US" baseline="30000" dirty="0"/>
          </a:p>
        </p:txBody>
      </p:sp>
      <p:pic>
        <p:nvPicPr>
          <p:cNvPr id="7" name="Picture 6"/>
          <p:cNvPicPr>
            <a:picLocks noChangeAspect="1"/>
          </p:cNvPicPr>
          <p:nvPr/>
        </p:nvPicPr>
        <p:blipFill rotWithShape="1">
          <a:blip r:embed="rId4"/>
          <a:srcRect l="56384" t="27491"/>
          <a:stretch/>
        </p:blipFill>
        <p:spPr>
          <a:xfrm>
            <a:off x="4818890" y="4230389"/>
            <a:ext cx="1765690" cy="871551"/>
          </a:xfrm>
          <a:prstGeom prst="rect">
            <a:avLst/>
          </a:prstGeom>
        </p:spPr>
      </p:pic>
      <p:sp>
        <p:nvSpPr>
          <p:cNvPr id="9" name="TextBox 8"/>
          <p:cNvSpPr txBox="1"/>
          <p:nvPr/>
        </p:nvSpPr>
        <p:spPr>
          <a:xfrm>
            <a:off x="4282802" y="5013176"/>
            <a:ext cx="4825702" cy="1477328"/>
          </a:xfrm>
          <a:prstGeom prst="rect">
            <a:avLst/>
          </a:prstGeom>
          <a:noFill/>
        </p:spPr>
        <p:txBody>
          <a:bodyPr wrap="square" rtlCol="0">
            <a:spAutoFit/>
          </a:bodyPr>
          <a:lstStyle/>
          <a:p>
            <a:r>
              <a:rPr lang="en-US" dirty="0" smtClean="0">
                <a:solidFill>
                  <a:srgbClr val="000090"/>
                </a:solidFill>
                <a:sym typeface="Wingdings"/>
              </a:rPr>
              <a:t> </a:t>
            </a:r>
            <a:r>
              <a:rPr lang="en-US" b="1" dirty="0" smtClean="0">
                <a:solidFill>
                  <a:srgbClr val="000090"/>
                </a:solidFill>
              </a:rPr>
              <a:t>Constant term dominates, 1-2% goal</a:t>
            </a:r>
          </a:p>
          <a:p>
            <a:pPr marL="285750" indent="-285750">
              <a:buFont typeface="Wingdings" charset="0"/>
              <a:buChar char="à"/>
            </a:pPr>
            <a:r>
              <a:rPr lang="en-US" b="1" dirty="0" smtClean="0">
                <a:solidFill>
                  <a:srgbClr val="008000"/>
                </a:solidFill>
                <a:sym typeface="Wingdings"/>
              </a:rPr>
              <a:t>full shower containment is mandatory </a:t>
            </a:r>
            <a:r>
              <a:rPr lang="en-US" b="1" dirty="0" smtClean="0">
                <a:solidFill>
                  <a:srgbClr val="008000"/>
                </a:solidFill>
                <a:sym typeface="Wingdings"/>
              </a:rPr>
              <a:t>!</a:t>
            </a:r>
          </a:p>
          <a:p>
            <a:pPr marL="285750" indent="-285750">
              <a:buFont typeface="Wingdings" charset="0"/>
              <a:buChar char="à"/>
            </a:pPr>
            <a:r>
              <a:rPr lang="en-US" b="1" dirty="0" smtClean="0">
                <a:solidFill>
                  <a:srgbClr val="000090"/>
                </a:solidFill>
                <a:sym typeface="Wingdings"/>
              </a:rPr>
              <a:t>A tail catcher behind 1.7m of coil will also not be very useful</a:t>
            </a:r>
            <a:endParaRPr lang="en-US" b="1" dirty="0" smtClean="0">
              <a:solidFill>
                <a:srgbClr val="000090"/>
              </a:solidFill>
              <a:sym typeface="Wingdings"/>
            </a:endParaRPr>
          </a:p>
          <a:p>
            <a:pPr marL="285750" indent="-285750">
              <a:buFont typeface="Wingdings" charset="0"/>
              <a:buChar char="à"/>
            </a:pPr>
            <a:r>
              <a:rPr lang="en-US" b="1" dirty="0" smtClean="0">
                <a:solidFill>
                  <a:srgbClr val="008000"/>
                </a:solidFill>
                <a:sym typeface="Wingdings"/>
              </a:rPr>
              <a:t>Do not compromise on 12 lambda !</a:t>
            </a:r>
            <a:endParaRPr lang="en-US" b="1" dirty="0">
              <a:solidFill>
                <a:srgbClr val="008000"/>
              </a:solidFill>
            </a:endParaRPr>
          </a:p>
        </p:txBody>
      </p:sp>
      <p:sp>
        <p:nvSpPr>
          <p:cNvPr id="8" name="TextBox 7"/>
          <p:cNvSpPr txBox="1"/>
          <p:nvPr/>
        </p:nvSpPr>
        <p:spPr>
          <a:xfrm>
            <a:off x="250372" y="5029401"/>
            <a:ext cx="3588542" cy="646331"/>
          </a:xfrm>
          <a:prstGeom prst="rect">
            <a:avLst/>
          </a:prstGeom>
          <a:noFill/>
        </p:spPr>
        <p:txBody>
          <a:bodyPr wrap="none" rtlCol="0">
            <a:spAutoFit/>
          </a:bodyPr>
          <a:lstStyle/>
          <a:p>
            <a:r>
              <a:rPr lang="en-US" b="1" dirty="0" err="1" smtClean="0">
                <a:solidFill>
                  <a:srgbClr val="000090"/>
                </a:solidFill>
              </a:rPr>
              <a:t>Muon</a:t>
            </a:r>
            <a:r>
              <a:rPr lang="en-US" b="1" dirty="0" smtClean="0">
                <a:solidFill>
                  <a:srgbClr val="000090"/>
                </a:solidFill>
              </a:rPr>
              <a:t> resolution 15% at 10TeV ok ?</a:t>
            </a:r>
          </a:p>
          <a:p>
            <a:r>
              <a:rPr lang="en-US" dirty="0" smtClean="0"/>
              <a:t> </a:t>
            </a:r>
            <a:endParaRPr lang="en-US" dirty="0"/>
          </a:p>
        </p:txBody>
      </p:sp>
    </p:spTree>
    <p:extLst>
      <p:ext uri="{BB962C8B-B14F-4D97-AF65-F5344CB8AC3E}">
        <p14:creationId xmlns:p14="http://schemas.microsoft.com/office/powerpoint/2010/main" val="129263853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06" y="-27384"/>
            <a:ext cx="9143999" cy="646331"/>
          </a:xfrm>
          <a:prstGeom prst="rect">
            <a:avLst/>
          </a:prstGeom>
          <a:noFill/>
        </p:spPr>
        <p:txBody>
          <a:bodyPr wrap="square" rtlCol="0">
            <a:spAutoFit/>
          </a:bodyPr>
          <a:lstStyle/>
          <a:p>
            <a:pPr algn="ctr"/>
            <a:r>
              <a:rPr lang="de-DE" sz="3600" b="1" dirty="0" smtClean="0">
                <a:solidFill>
                  <a:srgbClr val="FF0000"/>
                </a:solidFill>
                <a:latin typeface="Calibri"/>
              </a:rPr>
              <a:t>(2)  WW </a:t>
            </a:r>
            <a:r>
              <a:rPr lang="de-DE" sz="3600" b="1" dirty="0" err="1" smtClean="0">
                <a:solidFill>
                  <a:srgbClr val="FF0000"/>
                </a:solidFill>
                <a:latin typeface="Calibri"/>
              </a:rPr>
              <a:t>scattering</a:t>
            </a:r>
            <a:r>
              <a:rPr lang="de-DE" sz="3600" b="1" dirty="0" smtClean="0">
                <a:solidFill>
                  <a:srgbClr val="FF0000"/>
                </a:solidFill>
                <a:latin typeface="Calibri"/>
              </a:rPr>
              <a:t> </a:t>
            </a:r>
            <a:r>
              <a:rPr lang="de-DE" sz="3600" b="1" dirty="0" err="1" smtClean="0">
                <a:solidFill>
                  <a:srgbClr val="FF0000"/>
                </a:solidFill>
                <a:latin typeface="Calibri"/>
              </a:rPr>
              <a:t>by</a:t>
            </a:r>
            <a:r>
              <a:rPr lang="de-DE" sz="3600" b="1" dirty="0" smtClean="0">
                <a:solidFill>
                  <a:srgbClr val="FF0000"/>
                </a:solidFill>
                <a:latin typeface="Calibri"/>
              </a:rPr>
              <a:t> VBF </a:t>
            </a:r>
            <a:r>
              <a:rPr lang="de-DE" sz="3600" b="1" dirty="0" err="1">
                <a:solidFill>
                  <a:srgbClr val="FF0000"/>
                </a:solidFill>
                <a:latin typeface="Calibri"/>
              </a:rPr>
              <a:t>M</a:t>
            </a:r>
            <a:r>
              <a:rPr lang="de-DE" sz="3600" b="1" dirty="0" err="1" smtClean="0">
                <a:solidFill>
                  <a:srgbClr val="FF0000"/>
                </a:solidFill>
                <a:latin typeface="Calibri"/>
              </a:rPr>
              <a:t>echanism</a:t>
            </a:r>
            <a:endParaRPr lang="de-DE" sz="3600" b="1" dirty="0">
              <a:solidFill>
                <a:srgbClr val="FF0000"/>
              </a:solidFill>
              <a:latin typeface="Calibri"/>
            </a:endParaRPr>
          </a:p>
        </p:txBody>
      </p:sp>
      <p:sp>
        <p:nvSpPr>
          <p:cNvPr id="2" name="Rectangle 1"/>
          <p:cNvSpPr/>
          <p:nvPr/>
        </p:nvSpPr>
        <p:spPr>
          <a:xfrm>
            <a:off x="289182" y="956100"/>
            <a:ext cx="4860540" cy="5078314"/>
          </a:xfrm>
          <a:prstGeom prst="rect">
            <a:avLst/>
          </a:prstGeom>
        </p:spPr>
        <p:txBody>
          <a:bodyPr wrap="square">
            <a:spAutoFit/>
          </a:bodyPr>
          <a:lstStyle/>
          <a:p>
            <a:r>
              <a:rPr lang="en-US" b="1" dirty="0" smtClean="0">
                <a:solidFill>
                  <a:srgbClr val="000090"/>
                </a:solidFill>
              </a:rPr>
              <a:t>Is H playing it’s role ? </a:t>
            </a:r>
            <a:r>
              <a:rPr lang="en-US" b="1" dirty="0" err="1" smtClean="0">
                <a:solidFill>
                  <a:srgbClr val="000090"/>
                </a:solidFill>
              </a:rPr>
              <a:t>Unitarity</a:t>
            </a:r>
            <a:r>
              <a:rPr lang="en-US" b="1" dirty="0" smtClean="0">
                <a:solidFill>
                  <a:srgbClr val="000090"/>
                </a:solidFill>
              </a:rPr>
              <a:t> at 1TeV ?</a:t>
            </a:r>
            <a:endParaRPr lang="en-US" dirty="0">
              <a:solidFill>
                <a:srgbClr val="000090"/>
              </a:solidFill>
            </a:endParaRPr>
          </a:p>
          <a:p>
            <a:r>
              <a:rPr lang="fr-FR" b="1" dirty="0" smtClean="0">
                <a:solidFill>
                  <a:srgbClr val="008000"/>
                </a:solidFill>
              </a:rPr>
              <a:t>Are </a:t>
            </a:r>
            <a:r>
              <a:rPr lang="fr-FR" b="1" dirty="0" err="1" smtClean="0">
                <a:solidFill>
                  <a:srgbClr val="008000"/>
                </a:solidFill>
              </a:rPr>
              <a:t>there</a:t>
            </a:r>
            <a:r>
              <a:rPr lang="fr-FR" b="1" dirty="0" smtClean="0">
                <a:solidFill>
                  <a:srgbClr val="008000"/>
                </a:solidFill>
              </a:rPr>
              <a:t> </a:t>
            </a:r>
            <a:r>
              <a:rPr lang="fr-FR" b="1" dirty="0" err="1" smtClean="0">
                <a:solidFill>
                  <a:srgbClr val="008000"/>
                </a:solidFill>
              </a:rPr>
              <a:t>high</a:t>
            </a:r>
            <a:r>
              <a:rPr lang="fr-FR" b="1" dirty="0" smtClean="0">
                <a:solidFill>
                  <a:srgbClr val="008000"/>
                </a:solidFill>
              </a:rPr>
              <a:t> mass </a:t>
            </a:r>
            <a:r>
              <a:rPr lang="fr-FR" b="1" dirty="0" err="1" smtClean="0">
                <a:solidFill>
                  <a:srgbClr val="008000"/>
                </a:solidFill>
              </a:rPr>
              <a:t>resonances</a:t>
            </a:r>
            <a:r>
              <a:rPr lang="fr-FR" b="1" dirty="0" smtClean="0">
                <a:solidFill>
                  <a:srgbClr val="008000"/>
                </a:solidFill>
              </a:rPr>
              <a:t> WW, ZZ, HH, …</a:t>
            </a:r>
          </a:p>
          <a:p>
            <a:endParaRPr lang="fr-FR" b="1" dirty="0"/>
          </a:p>
          <a:p>
            <a:endParaRPr lang="fr-FR" b="1" dirty="0" smtClean="0"/>
          </a:p>
          <a:p>
            <a:endParaRPr lang="fr-FR" b="1" dirty="0"/>
          </a:p>
          <a:p>
            <a:endParaRPr lang="fr-FR" b="1" dirty="0" smtClean="0"/>
          </a:p>
          <a:p>
            <a:endParaRPr lang="fr-FR" dirty="0"/>
          </a:p>
          <a:p>
            <a:endParaRPr lang="fr-FR" dirty="0"/>
          </a:p>
          <a:p>
            <a:endParaRPr lang="fr-FR" dirty="0" smtClean="0"/>
          </a:p>
          <a:p>
            <a:endParaRPr lang="fr-FR" dirty="0"/>
          </a:p>
          <a:p>
            <a:endParaRPr lang="fr-FR" dirty="0"/>
          </a:p>
          <a:p>
            <a:r>
              <a:rPr lang="fr-FR" b="1" dirty="0" smtClean="0">
                <a:solidFill>
                  <a:srgbClr val="000090"/>
                </a:solidFill>
              </a:rPr>
              <a:t>VBF </a:t>
            </a:r>
            <a:r>
              <a:rPr lang="fr-FR" b="1" dirty="0">
                <a:solidFill>
                  <a:srgbClr val="000090"/>
                </a:solidFill>
              </a:rPr>
              <a:t>jets </a:t>
            </a:r>
            <a:r>
              <a:rPr lang="fr-FR" b="1" dirty="0" err="1">
                <a:solidFill>
                  <a:srgbClr val="000090"/>
                </a:solidFill>
              </a:rPr>
              <a:t>between</a:t>
            </a:r>
            <a:r>
              <a:rPr lang="fr-FR" b="1" dirty="0">
                <a:solidFill>
                  <a:srgbClr val="000090"/>
                </a:solidFill>
              </a:rPr>
              <a:t> η~2 and η~6 </a:t>
            </a:r>
          </a:p>
          <a:p>
            <a:r>
              <a:rPr lang="fr-FR" b="1" dirty="0" err="1">
                <a:solidFill>
                  <a:srgbClr val="000090"/>
                </a:solidFill>
              </a:rPr>
              <a:t>need</a:t>
            </a:r>
            <a:r>
              <a:rPr lang="fr-FR" b="1" dirty="0">
                <a:solidFill>
                  <a:srgbClr val="000090"/>
                </a:solidFill>
              </a:rPr>
              <a:t> to </a:t>
            </a:r>
            <a:r>
              <a:rPr lang="fr-FR" b="1" dirty="0" err="1">
                <a:solidFill>
                  <a:srgbClr val="000090"/>
                </a:solidFill>
              </a:rPr>
              <a:t>be</a:t>
            </a:r>
            <a:r>
              <a:rPr lang="fr-FR" b="1" dirty="0">
                <a:solidFill>
                  <a:srgbClr val="000090"/>
                </a:solidFill>
              </a:rPr>
              <a:t> </a:t>
            </a:r>
            <a:r>
              <a:rPr lang="fr-FR" b="1" dirty="0" err="1">
                <a:solidFill>
                  <a:srgbClr val="000090"/>
                </a:solidFill>
              </a:rPr>
              <a:t>well</a:t>
            </a:r>
            <a:r>
              <a:rPr lang="fr-FR" b="1" dirty="0">
                <a:solidFill>
                  <a:srgbClr val="000090"/>
                </a:solidFill>
              </a:rPr>
              <a:t> </a:t>
            </a:r>
            <a:r>
              <a:rPr lang="fr-FR" b="1" dirty="0" err="1">
                <a:solidFill>
                  <a:srgbClr val="000090"/>
                </a:solidFill>
              </a:rPr>
              <a:t>measured</a:t>
            </a:r>
            <a:r>
              <a:rPr lang="fr-FR" b="1" dirty="0">
                <a:solidFill>
                  <a:srgbClr val="000090"/>
                </a:solidFill>
              </a:rPr>
              <a:t> and </a:t>
            </a:r>
            <a:r>
              <a:rPr lang="fr-FR" b="1" dirty="0" err="1">
                <a:solidFill>
                  <a:srgbClr val="000090"/>
                </a:solidFill>
              </a:rPr>
              <a:t>separated</a:t>
            </a:r>
            <a:r>
              <a:rPr lang="fr-FR" b="1" dirty="0">
                <a:solidFill>
                  <a:srgbClr val="000090"/>
                </a:solidFill>
              </a:rPr>
              <a:t> </a:t>
            </a:r>
            <a:r>
              <a:rPr lang="fr-FR" b="1" dirty="0" err="1">
                <a:solidFill>
                  <a:srgbClr val="000090"/>
                </a:solidFill>
              </a:rPr>
              <a:t>from</a:t>
            </a:r>
            <a:r>
              <a:rPr lang="fr-FR" b="1" dirty="0">
                <a:solidFill>
                  <a:srgbClr val="000090"/>
                </a:solidFill>
              </a:rPr>
              <a:t> pile-up </a:t>
            </a:r>
            <a:endParaRPr lang="fr-FR" b="1" dirty="0" smtClean="0">
              <a:solidFill>
                <a:srgbClr val="000090"/>
              </a:solidFill>
            </a:endParaRPr>
          </a:p>
          <a:p>
            <a:endParaRPr lang="fr-FR" b="1" dirty="0">
              <a:solidFill>
                <a:srgbClr val="000090"/>
              </a:solidFill>
            </a:endParaRPr>
          </a:p>
          <a:p>
            <a:r>
              <a:rPr lang="fr-FR" b="1" dirty="0">
                <a:solidFill>
                  <a:srgbClr val="008000"/>
                </a:solidFill>
              </a:rPr>
              <a:t>M</a:t>
            </a:r>
            <a:r>
              <a:rPr lang="fr-FR" b="1" dirty="0" smtClean="0">
                <a:solidFill>
                  <a:srgbClr val="008000"/>
                </a:solidFill>
              </a:rPr>
              <a:t>uons </a:t>
            </a:r>
            <a:r>
              <a:rPr lang="fr-FR" b="1" dirty="0">
                <a:solidFill>
                  <a:srgbClr val="008000"/>
                </a:solidFill>
              </a:rPr>
              <a:t>(and </a:t>
            </a:r>
            <a:r>
              <a:rPr lang="fr-FR" b="1" dirty="0" err="1">
                <a:solidFill>
                  <a:srgbClr val="008000"/>
                </a:solidFill>
              </a:rPr>
              <a:t>electrons</a:t>
            </a:r>
            <a:r>
              <a:rPr lang="fr-FR" b="1" dirty="0">
                <a:solidFill>
                  <a:srgbClr val="008000"/>
                </a:solidFill>
              </a:rPr>
              <a:t>) </a:t>
            </a:r>
            <a:r>
              <a:rPr lang="fr-FR" b="1" dirty="0" err="1">
                <a:solidFill>
                  <a:srgbClr val="008000"/>
                </a:solidFill>
              </a:rPr>
              <a:t>around</a:t>
            </a:r>
            <a:r>
              <a:rPr lang="fr-FR" b="1" dirty="0">
                <a:solidFill>
                  <a:srgbClr val="008000"/>
                </a:solidFill>
              </a:rPr>
              <a:t> ~1 </a:t>
            </a:r>
            <a:r>
              <a:rPr lang="fr-FR" b="1" dirty="0" err="1">
                <a:solidFill>
                  <a:srgbClr val="008000"/>
                </a:solidFill>
              </a:rPr>
              <a:t>TeV</a:t>
            </a:r>
            <a:r>
              <a:rPr lang="fr-FR" b="1" dirty="0">
                <a:solidFill>
                  <a:srgbClr val="008000"/>
                </a:solidFill>
              </a:rPr>
              <a:t> </a:t>
            </a:r>
            <a:r>
              <a:rPr lang="fr-FR" b="1" dirty="0" err="1">
                <a:solidFill>
                  <a:srgbClr val="008000"/>
                </a:solidFill>
              </a:rPr>
              <a:t>p</a:t>
            </a:r>
            <a:r>
              <a:rPr lang="fr-FR" b="1" baseline="-25000" dirty="0" err="1">
                <a:solidFill>
                  <a:srgbClr val="008000"/>
                </a:solidFill>
              </a:rPr>
              <a:t>T</a:t>
            </a:r>
            <a:r>
              <a:rPr lang="fr-FR" b="1" dirty="0">
                <a:solidFill>
                  <a:srgbClr val="008000"/>
                </a:solidFill>
              </a:rPr>
              <a:t> </a:t>
            </a:r>
          </a:p>
          <a:p>
            <a:r>
              <a:rPr lang="fr-FR" b="1" dirty="0" err="1">
                <a:solidFill>
                  <a:srgbClr val="008000"/>
                </a:solidFill>
              </a:rPr>
              <a:t>need</a:t>
            </a:r>
            <a:r>
              <a:rPr lang="fr-FR" b="1" dirty="0">
                <a:solidFill>
                  <a:srgbClr val="008000"/>
                </a:solidFill>
              </a:rPr>
              <a:t> to </a:t>
            </a:r>
            <a:r>
              <a:rPr lang="fr-FR" b="1" dirty="0" err="1">
                <a:solidFill>
                  <a:srgbClr val="008000"/>
                </a:solidFill>
              </a:rPr>
              <a:t>be</a:t>
            </a:r>
            <a:r>
              <a:rPr lang="fr-FR" b="1" dirty="0">
                <a:solidFill>
                  <a:srgbClr val="008000"/>
                </a:solidFill>
              </a:rPr>
              <a:t> </a:t>
            </a:r>
            <a:r>
              <a:rPr lang="fr-FR" b="1" dirty="0" err="1">
                <a:solidFill>
                  <a:srgbClr val="008000"/>
                </a:solidFill>
              </a:rPr>
              <a:t>triggered</a:t>
            </a:r>
            <a:r>
              <a:rPr lang="fr-FR" b="1" dirty="0">
                <a:solidFill>
                  <a:srgbClr val="008000"/>
                </a:solidFill>
              </a:rPr>
              <a:t>, </a:t>
            </a:r>
            <a:r>
              <a:rPr lang="fr-FR" b="1" dirty="0" err="1">
                <a:solidFill>
                  <a:srgbClr val="008000"/>
                </a:solidFill>
              </a:rPr>
              <a:t>identified</a:t>
            </a:r>
            <a:r>
              <a:rPr lang="fr-FR" b="1" dirty="0">
                <a:solidFill>
                  <a:srgbClr val="008000"/>
                </a:solidFill>
              </a:rPr>
              <a:t>, </a:t>
            </a:r>
            <a:r>
              <a:rPr lang="fr-FR" b="1" dirty="0" err="1">
                <a:solidFill>
                  <a:srgbClr val="008000"/>
                </a:solidFill>
              </a:rPr>
              <a:t>precisely</a:t>
            </a:r>
            <a:r>
              <a:rPr lang="fr-FR" b="1" dirty="0">
                <a:solidFill>
                  <a:srgbClr val="008000"/>
                </a:solidFill>
              </a:rPr>
              <a:t> </a:t>
            </a:r>
            <a:r>
              <a:rPr lang="fr-FR" b="1" dirty="0" err="1">
                <a:solidFill>
                  <a:srgbClr val="008000"/>
                </a:solidFill>
              </a:rPr>
              <a:t>measured</a:t>
            </a:r>
            <a:r>
              <a:rPr lang="fr-FR" b="1" dirty="0">
                <a:solidFill>
                  <a:srgbClr val="008000"/>
                </a:solidFill>
              </a:rPr>
              <a:t> </a:t>
            </a:r>
          </a:p>
        </p:txBody>
      </p:sp>
      <p:pic>
        <p:nvPicPr>
          <p:cNvPr id="5" name="Picture 4"/>
          <p:cNvPicPr>
            <a:picLocks noChangeAspect="1"/>
          </p:cNvPicPr>
          <p:nvPr/>
        </p:nvPicPr>
        <p:blipFill>
          <a:blip r:embed="rId2"/>
          <a:stretch>
            <a:fillRect/>
          </a:stretch>
        </p:blipFill>
        <p:spPr>
          <a:xfrm>
            <a:off x="3275856" y="2204864"/>
            <a:ext cx="4805660" cy="1008112"/>
          </a:xfrm>
          <a:prstGeom prst="rect">
            <a:avLst/>
          </a:prstGeom>
        </p:spPr>
      </p:pic>
      <p:pic>
        <p:nvPicPr>
          <p:cNvPr id="7" name="Picture 6"/>
          <p:cNvPicPr>
            <a:picLocks noChangeAspect="1"/>
          </p:cNvPicPr>
          <p:nvPr/>
        </p:nvPicPr>
        <p:blipFill>
          <a:blip r:embed="rId3"/>
          <a:stretch>
            <a:fillRect/>
          </a:stretch>
        </p:blipFill>
        <p:spPr>
          <a:xfrm>
            <a:off x="638093" y="2060848"/>
            <a:ext cx="2009440" cy="1314174"/>
          </a:xfrm>
          <a:prstGeom prst="rect">
            <a:avLst/>
          </a:prstGeom>
        </p:spPr>
      </p:pic>
      <p:pic>
        <p:nvPicPr>
          <p:cNvPr id="8" name="Picture 7"/>
          <p:cNvPicPr>
            <a:picLocks noChangeAspect="1"/>
          </p:cNvPicPr>
          <p:nvPr/>
        </p:nvPicPr>
        <p:blipFill rotWithShape="1">
          <a:blip r:embed="rId4"/>
          <a:srcRect l="50972" r="1"/>
          <a:stretch/>
        </p:blipFill>
        <p:spPr>
          <a:xfrm>
            <a:off x="5149722" y="3852831"/>
            <a:ext cx="3923928" cy="2454313"/>
          </a:xfrm>
          <a:prstGeom prst="rect">
            <a:avLst/>
          </a:prstGeom>
        </p:spPr>
      </p:pic>
    </p:spTree>
    <p:extLst>
      <p:ext uri="{BB962C8B-B14F-4D97-AF65-F5344CB8AC3E}">
        <p14:creationId xmlns:p14="http://schemas.microsoft.com/office/powerpoint/2010/main" val="91211749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png"/>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1" y="1093739"/>
            <a:ext cx="1904784" cy="1274906"/>
          </a:xfrm>
          <a:prstGeom prst="rect">
            <a:avLst/>
          </a:prstGeom>
          <a:ln>
            <a:solidFill>
              <a:srgbClr val="000000"/>
            </a:solidFill>
          </a:ln>
        </p:spPr>
      </p:pic>
      <p:sp>
        <p:nvSpPr>
          <p:cNvPr id="3" name="TextBox 2"/>
          <p:cNvSpPr txBox="1"/>
          <p:nvPr/>
        </p:nvSpPr>
        <p:spPr>
          <a:xfrm>
            <a:off x="7413007" y="1047653"/>
            <a:ext cx="1663261" cy="292388"/>
          </a:xfrm>
          <a:prstGeom prst="rect">
            <a:avLst/>
          </a:prstGeom>
          <a:solidFill>
            <a:schemeClr val="bg1">
              <a:lumMod val="95000"/>
            </a:schemeClr>
          </a:solidFill>
          <a:ln>
            <a:solidFill>
              <a:srgbClr val="000000"/>
            </a:solidFill>
          </a:ln>
        </p:spPr>
        <p:txBody>
          <a:bodyPr wrap="none" rtlCol="0">
            <a:spAutoFit/>
          </a:bodyPr>
          <a:lstStyle/>
          <a:p>
            <a:r>
              <a:rPr lang="en-US" sz="1300" dirty="0">
                <a:effectLst/>
              </a:rPr>
              <a:t>H. </a:t>
            </a:r>
            <a:r>
              <a:rPr lang="en-US" sz="1300" dirty="0" smtClean="0">
                <a:effectLst/>
              </a:rPr>
              <a:t>Gray, C. </a:t>
            </a:r>
            <a:r>
              <a:rPr lang="en-US" sz="1300" dirty="0" err="1" smtClean="0">
                <a:effectLst/>
              </a:rPr>
              <a:t>Helsens</a:t>
            </a:r>
            <a:endParaRPr lang="en-US" sz="1300" dirty="0" smtClean="0">
              <a:effectLst/>
            </a:endParaRPr>
          </a:p>
        </p:txBody>
      </p:sp>
      <p:sp>
        <p:nvSpPr>
          <p:cNvPr id="4" name="TextBox 3"/>
          <p:cNvSpPr txBox="1"/>
          <p:nvPr/>
        </p:nvSpPr>
        <p:spPr>
          <a:xfrm>
            <a:off x="166598" y="2708920"/>
            <a:ext cx="8703615" cy="923330"/>
          </a:xfrm>
          <a:prstGeom prst="rect">
            <a:avLst/>
          </a:prstGeom>
          <a:solidFill>
            <a:schemeClr val="bg1"/>
          </a:solidFill>
          <a:ln>
            <a:noFill/>
          </a:ln>
        </p:spPr>
        <p:txBody>
          <a:bodyPr wrap="square" rtlCol="0">
            <a:spAutoFit/>
          </a:bodyPr>
          <a:lstStyle/>
          <a:p>
            <a:r>
              <a:rPr lang="en-US" b="1" dirty="0" smtClean="0">
                <a:solidFill>
                  <a:srgbClr val="000090"/>
                </a:solidFill>
                <a:effectLst/>
                <a:sym typeface="Wingdings"/>
              </a:rPr>
              <a:t> </a:t>
            </a:r>
            <a:r>
              <a:rPr lang="en-US" b="1" dirty="0">
                <a:solidFill>
                  <a:srgbClr val="000090"/>
                </a:solidFill>
                <a:effectLst/>
                <a:sym typeface="Wingdings"/>
              </a:rPr>
              <a:t>3</a:t>
            </a:r>
            <a:r>
              <a:rPr lang="en-US" b="1" dirty="0" smtClean="0">
                <a:solidFill>
                  <a:srgbClr val="000090"/>
                </a:solidFill>
                <a:effectLst/>
              </a:rPr>
              <a:t>0-50% acceptance loss for H</a:t>
            </a:r>
            <a:r>
              <a:rPr lang="en-US" b="1" dirty="0" smtClean="0">
                <a:solidFill>
                  <a:srgbClr val="000090"/>
                </a:solidFill>
                <a:effectLst/>
                <a:sym typeface="Wingdings"/>
              </a:rPr>
              <a:t> 4l </a:t>
            </a:r>
            <a:r>
              <a:rPr lang="en-US" b="1" dirty="0" smtClean="0">
                <a:solidFill>
                  <a:srgbClr val="000090"/>
                </a:solidFill>
                <a:effectLst/>
              </a:rPr>
              <a:t>at 100 </a:t>
            </a:r>
            <a:r>
              <a:rPr lang="en-US" b="1" dirty="0" err="1" smtClean="0">
                <a:solidFill>
                  <a:srgbClr val="000090"/>
                </a:solidFill>
                <a:effectLst/>
              </a:rPr>
              <a:t>TeV</a:t>
            </a:r>
            <a:r>
              <a:rPr lang="en-US" b="1" dirty="0" smtClean="0">
                <a:solidFill>
                  <a:srgbClr val="000090"/>
                </a:solidFill>
                <a:effectLst/>
              </a:rPr>
              <a:t> </a:t>
            </a:r>
            <a:r>
              <a:rPr lang="en-US" b="1" dirty="0" err="1" smtClean="0">
                <a:solidFill>
                  <a:srgbClr val="000090"/>
                </a:solidFill>
                <a:effectLst/>
              </a:rPr>
              <a:t>wrt</a:t>
            </a:r>
            <a:r>
              <a:rPr lang="en-US" b="1" dirty="0" smtClean="0">
                <a:solidFill>
                  <a:srgbClr val="000090"/>
                </a:solidFill>
                <a:effectLst/>
              </a:rPr>
              <a:t> 14 </a:t>
            </a:r>
            <a:r>
              <a:rPr lang="en-US" b="1" dirty="0" err="1" smtClean="0">
                <a:solidFill>
                  <a:srgbClr val="000090"/>
                </a:solidFill>
                <a:effectLst/>
              </a:rPr>
              <a:t>TeV</a:t>
            </a:r>
            <a:r>
              <a:rPr lang="en-US" b="1" dirty="0" smtClean="0">
                <a:solidFill>
                  <a:srgbClr val="000090"/>
                </a:solidFill>
                <a:effectLst/>
              </a:rPr>
              <a:t> if tracking and precision EM</a:t>
            </a:r>
          </a:p>
          <a:p>
            <a:r>
              <a:rPr lang="en-US" b="1" dirty="0" err="1">
                <a:solidFill>
                  <a:srgbClr val="000090"/>
                </a:solidFill>
                <a:effectLst/>
              </a:rPr>
              <a:t>c</a:t>
            </a:r>
            <a:r>
              <a:rPr lang="en-US" b="1" dirty="0" err="1" smtClean="0">
                <a:solidFill>
                  <a:srgbClr val="000090"/>
                </a:solidFill>
                <a:effectLst/>
              </a:rPr>
              <a:t>alorimetry</a:t>
            </a:r>
            <a:r>
              <a:rPr lang="en-US" b="1" dirty="0" smtClean="0">
                <a:solidFill>
                  <a:srgbClr val="000090"/>
                </a:solidFill>
                <a:effectLst/>
              </a:rPr>
              <a:t> limited to |</a:t>
            </a:r>
            <a:r>
              <a:rPr lang="en-US" b="1" dirty="0" err="1" smtClean="0">
                <a:solidFill>
                  <a:srgbClr val="000090"/>
                </a:solidFill>
                <a:effectLst/>
              </a:rPr>
              <a:t>η</a:t>
            </a:r>
            <a:r>
              <a:rPr lang="en-US" b="1" dirty="0" smtClean="0">
                <a:solidFill>
                  <a:srgbClr val="000090"/>
                </a:solidFill>
                <a:effectLst/>
              </a:rPr>
              <a:t>|&lt;2.5 (as ATLAS and CMS) </a:t>
            </a:r>
          </a:p>
          <a:p>
            <a:r>
              <a:rPr lang="en-US" b="1" dirty="0" smtClean="0">
                <a:solidFill>
                  <a:srgbClr val="000090"/>
                </a:solidFill>
                <a:effectLst/>
                <a:sym typeface="Wingdings"/>
              </a:rPr>
              <a:t> can be recovered </a:t>
            </a:r>
            <a:r>
              <a:rPr lang="en-US" b="1" dirty="0">
                <a:solidFill>
                  <a:srgbClr val="000090"/>
                </a:solidFill>
                <a:effectLst/>
                <a:sym typeface="Wingdings"/>
              </a:rPr>
              <a:t>b</a:t>
            </a:r>
            <a:r>
              <a:rPr lang="en-US" b="1" dirty="0" smtClean="0">
                <a:solidFill>
                  <a:srgbClr val="000090"/>
                </a:solidFill>
                <a:effectLst/>
                <a:sym typeface="Wingdings"/>
              </a:rPr>
              <a:t>y extending to |</a:t>
            </a:r>
            <a:r>
              <a:rPr lang="en-US" b="1" dirty="0" err="1" smtClean="0">
                <a:solidFill>
                  <a:srgbClr val="000090"/>
                </a:solidFill>
                <a:effectLst/>
                <a:sym typeface="Wingdings"/>
              </a:rPr>
              <a:t>η</a:t>
            </a:r>
            <a:r>
              <a:rPr lang="en-US" b="1" dirty="0" smtClean="0">
                <a:solidFill>
                  <a:srgbClr val="000090"/>
                </a:solidFill>
                <a:effectLst/>
                <a:sym typeface="Wingdings"/>
              </a:rPr>
              <a:t>|</a:t>
            </a:r>
            <a:r>
              <a:rPr lang="en-US" b="1" dirty="0" smtClean="0">
                <a:solidFill>
                  <a:srgbClr val="000090"/>
                </a:solidFill>
                <a:effectLst/>
              </a:rPr>
              <a:t>~ </a:t>
            </a:r>
            <a:r>
              <a:rPr lang="en-US" b="1" dirty="0" smtClean="0">
                <a:solidFill>
                  <a:srgbClr val="000090"/>
                </a:solidFill>
                <a:effectLst/>
                <a:sym typeface="Wingdings"/>
              </a:rPr>
              <a:t>4</a:t>
            </a:r>
            <a:endParaRPr lang="en-US" b="1" dirty="0" smtClean="0">
              <a:solidFill>
                <a:srgbClr val="000090"/>
              </a:solidFill>
              <a:effectLst/>
            </a:endParaRPr>
          </a:p>
        </p:txBody>
      </p:sp>
      <p:sp>
        <p:nvSpPr>
          <p:cNvPr id="6" name="TextBox 5"/>
          <p:cNvSpPr txBox="1"/>
          <p:nvPr/>
        </p:nvSpPr>
        <p:spPr>
          <a:xfrm>
            <a:off x="166598" y="3909871"/>
            <a:ext cx="5919296" cy="923330"/>
          </a:xfrm>
          <a:prstGeom prst="rect">
            <a:avLst/>
          </a:prstGeom>
          <a:noFill/>
          <a:ln>
            <a:noFill/>
          </a:ln>
        </p:spPr>
        <p:txBody>
          <a:bodyPr wrap="none" rtlCol="0">
            <a:spAutoFit/>
          </a:bodyPr>
          <a:lstStyle/>
          <a:p>
            <a:r>
              <a:rPr lang="en-US" b="1" dirty="0" smtClean="0">
                <a:solidFill>
                  <a:srgbClr val="008000"/>
                </a:solidFill>
                <a:effectLst/>
              </a:rPr>
              <a:t>“Heavy” final states require high √s, e.g.: </a:t>
            </a:r>
          </a:p>
          <a:p>
            <a:r>
              <a:rPr lang="en-US" b="1" dirty="0" smtClean="0">
                <a:solidFill>
                  <a:srgbClr val="008000"/>
                </a:solidFill>
                <a:effectLst/>
              </a:rPr>
              <a:t>HH production (including measurements of self-couplings </a:t>
            </a:r>
            <a:r>
              <a:rPr lang="en-US" b="1" dirty="0" err="1" smtClean="0">
                <a:solidFill>
                  <a:srgbClr val="008000"/>
                </a:solidFill>
                <a:effectLst/>
              </a:rPr>
              <a:t>λ</a:t>
            </a:r>
            <a:r>
              <a:rPr lang="en-US" b="1" dirty="0" smtClean="0">
                <a:solidFill>
                  <a:srgbClr val="008000"/>
                </a:solidFill>
                <a:effectLst/>
              </a:rPr>
              <a:t>)</a:t>
            </a:r>
          </a:p>
          <a:p>
            <a:r>
              <a:rPr lang="en-US" b="1" dirty="0" err="1" smtClean="0">
                <a:solidFill>
                  <a:srgbClr val="008000"/>
                </a:solidFill>
                <a:effectLst/>
              </a:rPr>
              <a:t>ttH</a:t>
            </a:r>
            <a:r>
              <a:rPr lang="en-US" b="1" dirty="0" smtClean="0">
                <a:solidFill>
                  <a:srgbClr val="008000"/>
                </a:solidFill>
                <a:effectLst/>
              </a:rPr>
              <a:t>   (note: </a:t>
            </a:r>
            <a:r>
              <a:rPr lang="en-US" b="1" dirty="0" err="1" smtClean="0">
                <a:solidFill>
                  <a:srgbClr val="008000"/>
                </a:solidFill>
                <a:effectLst/>
              </a:rPr>
              <a:t>ttH</a:t>
            </a:r>
            <a:r>
              <a:rPr lang="en-US" b="1" dirty="0" smtClean="0">
                <a:solidFill>
                  <a:srgbClr val="008000"/>
                </a:solidFill>
                <a:effectLst/>
                <a:sym typeface="Wingdings"/>
              </a:rPr>
              <a:t> </a:t>
            </a:r>
            <a:r>
              <a:rPr lang="en-US" b="1" dirty="0" err="1">
                <a:solidFill>
                  <a:srgbClr val="008000"/>
                </a:solidFill>
                <a:effectLst/>
                <a:sym typeface="Wingdings"/>
              </a:rPr>
              <a:t>ttμμ</a:t>
            </a:r>
            <a:r>
              <a:rPr lang="en-US" b="1" dirty="0">
                <a:solidFill>
                  <a:srgbClr val="008000"/>
                </a:solidFill>
                <a:effectLst/>
                <a:sym typeface="Wingdings"/>
              </a:rPr>
              <a:t>, </a:t>
            </a:r>
            <a:r>
              <a:rPr lang="en-US" b="1" dirty="0" err="1">
                <a:solidFill>
                  <a:srgbClr val="008000"/>
                </a:solidFill>
                <a:effectLst/>
                <a:sym typeface="Wingdings"/>
              </a:rPr>
              <a:t>ttZZ</a:t>
            </a:r>
            <a:r>
              <a:rPr lang="en-US" b="1" dirty="0">
                <a:solidFill>
                  <a:srgbClr val="008000"/>
                </a:solidFill>
                <a:effectLst/>
              </a:rPr>
              <a:t> </a:t>
            </a:r>
            <a:r>
              <a:rPr lang="en-US" b="1" dirty="0" smtClean="0">
                <a:solidFill>
                  <a:srgbClr val="008000"/>
                </a:solidFill>
                <a:effectLst/>
              </a:rPr>
              <a:t>“rare” and particularly clean)</a:t>
            </a:r>
            <a:endParaRPr lang="en-US" b="1" dirty="0">
              <a:solidFill>
                <a:srgbClr val="008000"/>
              </a:solidFill>
              <a:effectLst/>
            </a:endParaRPr>
          </a:p>
        </p:txBody>
      </p:sp>
      <p:grpSp>
        <p:nvGrpSpPr>
          <p:cNvPr id="7" name="Group 6"/>
          <p:cNvGrpSpPr/>
          <p:nvPr/>
        </p:nvGrpSpPr>
        <p:grpSpPr>
          <a:xfrm>
            <a:off x="13229" y="5357027"/>
            <a:ext cx="9144000" cy="1312333"/>
            <a:chOff x="-36512" y="5501043"/>
            <a:chExt cx="9144000" cy="1312333"/>
          </a:xfrm>
        </p:grpSpPr>
        <p:pic>
          <p:nvPicPr>
            <p:cNvPr id="13" name="Picture 12" descr="Untitle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5501043"/>
              <a:ext cx="9144000" cy="1312333"/>
            </a:xfrm>
            <a:prstGeom prst="rect">
              <a:avLst/>
            </a:prstGeom>
            <a:ln>
              <a:solidFill>
                <a:srgbClr val="000000"/>
              </a:solidFill>
            </a:ln>
          </p:spPr>
        </p:pic>
        <p:sp>
          <p:nvSpPr>
            <p:cNvPr id="14" name="Rectangle 13"/>
            <p:cNvSpPr/>
            <p:nvPr/>
          </p:nvSpPr>
          <p:spPr bwMode="auto">
            <a:xfrm>
              <a:off x="1475656" y="6237312"/>
              <a:ext cx="432048" cy="216024"/>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sp>
          <p:nvSpPr>
            <p:cNvPr id="15" name="Oval 14"/>
            <p:cNvSpPr/>
            <p:nvPr/>
          </p:nvSpPr>
          <p:spPr bwMode="auto">
            <a:xfrm>
              <a:off x="8244408" y="6165304"/>
              <a:ext cx="576064" cy="432048"/>
            </a:xfrm>
            <a:prstGeom prst="ellipse">
              <a:avLst/>
            </a:prstGeom>
            <a:noFill/>
            <a:ln w="38100" cap="flat" cmpd="sng" algn="ctr">
              <a:solidFill>
                <a:srgbClr val="66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sp>
          <p:nvSpPr>
            <p:cNvPr id="16" name="Oval 15"/>
            <p:cNvSpPr/>
            <p:nvPr/>
          </p:nvSpPr>
          <p:spPr bwMode="auto">
            <a:xfrm>
              <a:off x="6588224" y="6165304"/>
              <a:ext cx="576064" cy="432048"/>
            </a:xfrm>
            <a:prstGeom prst="ellipse">
              <a:avLst/>
            </a:prstGeom>
            <a:noFill/>
            <a:ln w="381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sp>
          <p:nvSpPr>
            <p:cNvPr id="17" name="Oval 16"/>
            <p:cNvSpPr/>
            <p:nvPr/>
          </p:nvSpPr>
          <p:spPr bwMode="auto">
            <a:xfrm>
              <a:off x="4716016" y="6165304"/>
              <a:ext cx="576064" cy="432048"/>
            </a:xfrm>
            <a:prstGeom prst="ellipse">
              <a:avLst/>
            </a:prstGeom>
            <a:noFill/>
            <a:ln w="381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grpSp>
      <p:grpSp>
        <p:nvGrpSpPr>
          <p:cNvPr id="8" name="Group 7"/>
          <p:cNvGrpSpPr/>
          <p:nvPr/>
        </p:nvGrpSpPr>
        <p:grpSpPr>
          <a:xfrm>
            <a:off x="6250451" y="4146382"/>
            <a:ext cx="2682299" cy="866794"/>
            <a:chOff x="5364088" y="3933056"/>
            <a:chExt cx="2682299" cy="866794"/>
          </a:xfrm>
        </p:grpSpPr>
        <p:pic>
          <p:nvPicPr>
            <p:cNvPr id="9" name="Picture 8" descr="Untitled.png"/>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5364088" y="3933056"/>
              <a:ext cx="1821363" cy="866794"/>
            </a:xfrm>
            <a:prstGeom prst="rect">
              <a:avLst/>
            </a:prstGeom>
            <a:ln>
              <a:solidFill>
                <a:srgbClr val="000000"/>
              </a:solidFill>
            </a:ln>
          </p:spPr>
        </p:pic>
        <p:sp>
          <p:nvSpPr>
            <p:cNvPr id="10" name="Rectangle 9"/>
            <p:cNvSpPr/>
            <p:nvPr/>
          </p:nvSpPr>
          <p:spPr bwMode="auto">
            <a:xfrm>
              <a:off x="6300192" y="3935786"/>
              <a:ext cx="360040" cy="28800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cxnSp>
          <p:nvCxnSpPr>
            <p:cNvPr id="11" name="Straight Arrow Connector 10"/>
            <p:cNvCxnSpPr/>
            <p:nvPr/>
          </p:nvCxnSpPr>
          <p:spPr bwMode="auto">
            <a:xfrm flipH="1">
              <a:off x="6732240" y="4365104"/>
              <a:ext cx="504056" cy="0"/>
            </a:xfrm>
            <a:prstGeom prst="straightConnector1">
              <a:avLst/>
            </a:prstGeom>
            <a:solidFill>
              <a:schemeClr val="accent1"/>
            </a:solidFill>
            <a:ln w="38100" cap="flat" cmpd="sng" algn="ctr">
              <a:solidFill>
                <a:srgbClr val="660066"/>
              </a:solidFill>
              <a:prstDash val="solid"/>
              <a:round/>
              <a:headEnd type="none" w="med" len="med"/>
              <a:tailEnd type="arrow"/>
            </a:ln>
            <a:effectLst/>
          </p:spPr>
        </p:cxnSp>
        <p:sp>
          <p:nvSpPr>
            <p:cNvPr id="12" name="Text Box 21"/>
            <p:cNvSpPr txBox="1">
              <a:spLocks noChangeArrowheads="1"/>
            </p:cNvSpPr>
            <p:nvPr/>
          </p:nvSpPr>
          <p:spPr bwMode="auto">
            <a:xfrm>
              <a:off x="7092280" y="4221088"/>
              <a:ext cx="954107" cy="323165"/>
            </a:xfrm>
            <a:prstGeom prst="rect">
              <a:avLst/>
            </a:prstGeom>
            <a:solidFill>
              <a:srgbClr val="FFFFFF"/>
            </a:solidFill>
            <a:ln>
              <a:solidFill>
                <a:schemeClr val="tx1"/>
              </a:solidFill>
            </a:ln>
            <a:effectLst/>
            <a:extLst/>
          </p:spPr>
          <p:txBody>
            <a:bodyPr wrap="none">
              <a:spAutoFit/>
            </a:bodyPr>
            <a:lstStyle/>
            <a:p>
              <a:r>
                <a:rPr lang="en-US" sz="1500" dirty="0" err="1" smtClean="0">
                  <a:solidFill>
                    <a:srgbClr val="990066"/>
                  </a:solidFill>
                  <a:effectLst/>
                </a:rPr>
                <a:t>g</a:t>
              </a:r>
              <a:r>
                <a:rPr lang="en-US" sz="1500" baseline="-25000" dirty="0" err="1" smtClean="0">
                  <a:solidFill>
                    <a:srgbClr val="990066"/>
                  </a:solidFill>
                  <a:effectLst/>
                </a:rPr>
                <a:t>HHH</a:t>
              </a:r>
              <a:r>
                <a:rPr lang="en-US" sz="1500" dirty="0" smtClean="0">
                  <a:solidFill>
                    <a:srgbClr val="990066"/>
                  </a:solidFill>
                  <a:effectLst/>
                </a:rPr>
                <a:t>~ </a:t>
              </a:r>
              <a:r>
                <a:rPr lang="en-US" sz="1500" dirty="0">
                  <a:solidFill>
                    <a:srgbClr val="990066"/>
                  </a:solidFill>
                  <a:effectLst/>
                  <a:sym typeface="Symbol" charset="0"/>
                </a:rPr>
                <a:t>v</a:t>
              </a:r>
              <a:endParaRPr lang="en-US" sz="1500" dirty="0">
                <a:solidFill>
                  <a:srgbClr val="990066"/>
                </a:solidFill>
                <a:effectLst/>
              </a:endParaRPr>
            </a:p>
          </p:txBody>
        </p:sp>
      </p:grpSp>
      <p:pic>
        <p:nvPicPr>
          <p:cNvPr id="19" name="Picture 18" descr="Untitled.png"/>
          <p:cNvPicPr preferRelativeResize="0">
            <a:picLocks noChangeAspect="1"/>
          </p:cNvPicPr>
          <p:nvPr/>
        </p:nvPicPr>
        <p:blipFill>
          <a:blip r:embed="rId5">
            <a:extLst>
              <a:ext uri="{28A0092B-C50C-407E-A947-70E740481C1C}">
                <a14:useLocalDpi xmlns:a14="http://schemas.microsoft.com/office/drawing/2010/main" val="0"/>
              </a:ext>
            </a:extLst>
          </a:blip>
          <a:stretch>
            <a:fillRect/>
          </a:stretch>
        </p:blipFill>
        <p:spPr>
          <a:xfrm>
            <a:off x="2501408" y="1193847"/>
            <a:ext cx="2473474" cy="1285583"/>
          </a:xfrm>
          <a:prstGeom prst="rect">
            <a:avLst/>
          </a:prstGeom>
          <a:ln>
            <a:solidFill>
              <a:schemeClr val="tx1"/>
            </a:solidFill>
          </a:ln>
        </p:spPr>
      </p:pic>
      <p:sp>
        <p:nvSpPr>
          <p:cNvPr id="20" name="TextBox 19"/>
          <p:cNvSpPr txBox="1"/>
          <p:nvPr/>
        </p:nvSpPr>
        <p:spPr>
          <a:xfrm>
            <a:off x="2339752" y="836712"/>
            <a:ext cx="3316758" cy="276999"/>
          </a:xfrm>
          <a:prstGeom prst="rect">
            <a:avLst/>
          </a:prstGeom>
          <a:solidFill>
            <a:srgbClr val="FFFFFF"/>
          </a:solidFill>
          <a:ln>
            <a:solidFill>
              <a:schemeClr val="tx1"/>
            </a:solidFill>
          </a:ln>
        </p:spPr>
        <p:txBody>
          <a:bodyPr wrap="none" rtlCol="0">
            <a:spAutoFit/>
          </a:bodyPr>
          <a:lstStyle/>
          <a:p>
            <a:r>
              <a:rPr lang="en-US" sz="1200" dirty="0" smtClean="0">
                <a:effectLst/>
              </a:rPr>
              <a:t>H</a:t>
            </a:r>
            <a:r>
              <a:rPr lang="en-US" sz="1200" dirty="0" smtClean="0">
                <a:effectLst/>
                <a:sym typeface="Wingdings"/>
              </a:rPr>
              <a:t> 4l </a:t>
            </a:r>
            <a:r>
              <a:rPr lang="en-US" sz="1200" dirty="0" smtClean="0">
                <a:effectLst/>
              </a:rPr>
              <a:t>acceptance </a:t>
            </a:r>
            <a:r>
              <a:rPr lang="en-US" sz="1200" dirty="0" err="1" smtClean="0">
                <a:effectLst/>
              </a:rPr>
              <a:t>vs</a:t>
            </a:r>
            <a:r>
              <a:rPr lang="en-US" sz="1200" dirty="0" smtClean="0">
                <a:effectLst/>
              </a:rPr>
              <a:t> </a:t>
            </a:r>
            <a:r>
              <a:rPr lang="en-US" sz="1200" dirty="0" err="1" smtClean="0">
                <a:effectLst/>
              </a:rPr>
              <a:t>η</a:t>
            </a:r>
            <a:r>
              <a:rPr lang="en-US" sz="1200" dirty="0" smtClean="0">
                <a:effectLst/>
              </a:rPr>
              <a:t> coverage (l </a:t>
            </a:r>
            <a:r>
              <a:rPr lang="en-US" sz="1200" dirty="0" err="1" smtClean="0">
                <a:effectLst/>
              </a:rPr>
              <a:t>p</a:t>
            </a:r>
            <a:r>
              <a:rPr lang="en-US" sz="1200" baseline="-25000" dirty="0" err="1" smtClean="0">
                <a:effectLst/>
              </a:rPr>
              <a:t>T</a:t>
            </a:r>
            <a:r>
              <a:rPr lang="en-US" sz="1200" baseline="-25000" dirty="0" smtClean="0">
                <a:effectLst/>
              </a:rPr>
              <a:t> </a:t>
            </a:r>
            <a:r>
              <a:rPr lang="en-US" sz="1200" dirty="0" smtClean="0">
                <a:effectLst/>
              </a:rPr>
              <a:t>cuts applied)</a:t>
            </a:r>
          </a:p>
        </p:txBody>
      </p:sp>
      <p:sp>
        <p:nvSpPr>
          <p:cNvPr id="21" name="TextBox 20"/>
          <p:cNvSpPr txBox="1"/>
          <p:nvPr/>
        </p:nvSpPr>
        <p:spPr>
          <a:xfrm>
            <a:off x="21961" y="42785"/>
            <a:ext cx="9143999" cy="646331"/>
          </a:xfrm>
          <a:prstGeom prst="rect">
            <a:avLst/>
          </a:prstGeom>
          <a:noFill/>
        </p:spPr>
        <p:txBody>
          <a:bodyPr wrap="square" rtlCol="0">
            <a:spAutoFit/>
          </a:bodyPr>
          <a:lstStyle/>
          <a:p>
            <a:pPr algn="ctr"/>
            <a:r>
              <a:rPr lang="de-DE" sz="3600" b="1" dirty="0" smtClean="0">
                <a:solidFill>
                  <a:srgbClr val="FF0000"/>
                </a:solidFill>
                <a:latin typeface="Calibri"/>
              </a:rPr>
              <a:t>(3)  </a:t>
            </a:r>
            <a:r>
              <a:rPr lang="de-DE" sz="3600" b="1" dirty="0" err="1" smtClean="0">
                <a:solidFill>
                  <a:srgbClr val="FF0000"/>
                </a:solidFill>
                <a:latin typeface="Calibri"/>
              </a:rPr>
              <a:t>Higgs</a:t>
            </a:r>
            <a:r>
              <a:rPr lang="de-DE" sz="3600" b="1" dirty="0" smtClean="0">
                <a:solidFill>
                  <a:srgbClr val="FF0000"/>
                </a:solidFill>
                <a:latin typeface="Calibri"/>
              </a:rPr>
              <a:t> </a:t>
            </a:r>
            <a:r>
              <a:rPr lang="de-DE" sz="3600" b="1" dirty="0" err="1" smtClean="0">
                <a:solidFill>
                  <a:srgbClr val="FF0000"/>
                </a:solidFill>
                <a:latin typeface="Calibri"/>
              </a:rPr>
              <a:t>Measurements</a:t>
            </a:r>
            <a:endParaRPr lang="de-DE" sz="3600" b="1" dirty="0">
              <a:solidFill>
                <a:srgbClr val="FF0000"/>
              </a:solidFill>
              <a:latin typeface="Calibri"/>
            </a:endParaRPr>
          </a:p>
        </p:txBody>
      </p:sp>
      <p:grpSp>
        <p:nvGrpSpPr>
          <p:cNvPr id="24" name="Group 23"/>
          <p:cNvGrpSpPr/>
          <p:nvPr/>
        </p:nvGrpSpPr>
        <p:grpSpPr>
          <a:xfrm>
            <a:off x="5040381" y="1360532"/>
            <a:ext cx="4082852" cy="855836"/>
            <a:chOff x="5061148" y="1060996"/>
            <a:chExt cx="4082852" cy="855836"/>
          </a:xfrm>
        </p:grpSpPr>
        <p:pic>
          <p:nvPicPr>
            <p:cNvPr id="22" name="Picture 21"/>
            <p:cNvPicPr>
              <a:picLocks noChangeAspect="1"/>
            </p:cNvPicPr>
            <p:nvPr/>
          </p:nvPicPr>
          <p:blipFill rotWithShape="1">
            <a:blip r:embed="rId6"/>
            <a:srcRect b="71980"/>
            <a:stretch/>
          </p:blipFill>
          <p:spPr>
            <a:xfrm>
              <a:off x="5061148" y="1060996"/>
              <a:ext cx="4082852" cy="362877"/>
            </a:xfrm>
            <a:prstGeom prst="rect">
              <a:avLst/>
            </a:prstGeom>
          </p:spPr>
        </p:pic>
        <p:pic>
          <p:nvPicPr>
            <p:cNvPr id="23" name="Picture 22"/>
            <p:cNvPicPr>
              <a:picLocks noChangeAspect="1"/>
            </p:cNvPicPr>
            <p:nvPr/>
          </p:nvPicPr>
          <p:blipFill rotWithShape="1">
            <a:blip r:embed="rId6"/>
            <a:srcRect t="58366"/>
            <a:stretch/>
          </p:blipFill>
          <p:spPr>
            <a:xfrm>
              <a:off x="5061148" y="1377636"/>
              <a:ext cx="4082852" cy="539196"/>
            </a:xfrm>
            <a:prstGeom prst="rect">
              <a:avLst/>
            </a:prstGeom>
          </p:spPr>
        </p:pic>
      </p:grpSp>
      <p:pic>
        <p:nvPicPr>
          <p:cNvPr id="25" name="Picture 24"/>
          <p:cNvPicPr>
            <a:picLocks noChangeAspect="1"/>
          </p:cNvPicPr>
          <p:nvPr/>
        </p:nvPicPr>
        <p:blipFill>
          <a:blip r:embed="rId7"/>
          <a:stretch>
            <a:fillRect/>
          </a:stretch>
        </p:blipFill>
        <p:spPr>
          <a:xfrm>
            <a:off x="6228184" y="3346048"/>
            <a:ext cx="1872208" cy="800334"/>
          </a:xfrm>
          <a:prstGeom prst="rect">
            <a:avLst/>
          </a:prstGeom>
        </p:spPr>
      </p:pic>
    </p:spTree>
    <p:extLst>
      <p:ext uri="{BB962C8B-B14F-4D97-AF65-F5344CB8AC3E}">
        <p14:creationId xmlns:p14="http://schemas.microsoft.com/office/powerpoint/2010/main" val="2159202398"/>
      </p:ext>
    </p:extLst>
  </p:cSld>
  <p:clrMapOvr>
    <a:masterClrMapping/>
  </p:clrMapOvr>
  <p:timing>
    <p:tnLst>
      <p:par>
        <p:cTn xmlns:p14="http://schemas.microsoft.com/office/powerpoint/2010/main" id="1" dur="indefinite" restart="never" nodeType="tmRoot"/>
      </p:par>
    </p:tnLst>
  </p:timing>
</p:sld>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_rels/theme8.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smith_lhcstart_dis08_apr08_v5">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800040"/>
      </a:hlink>
      <a:folHlink>
        <a:srgbClr val="FF0080"/>
      </a:folHlink>
    </a:clrScheme>
    <a:fontScheme name="smith_lhcstart_dis08_apr08_v5">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800040"/>
            </a:solidFill>
            <a:effectLst/>
            <a:latin typeface="Arial" charset="0"/>
            <a:ea typeface="ＭＳ Ｐゴシック" charset="0"/>
            <a:cs typeface="Genev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800040"/>
            </a:solidFill>
            <a:effectLst/>
            <a:latin typeface="Arial" charset="0"/>
            <a:ea typeface="ＭＳ Ｐゴシック" charset="0"/>
            <a:cs typeface="Geneva" charset="0"/>
          </a:defRPr>
        </a:defPPr>
      </a:lstStyle>
    </a:lnDef>
  </a:objectDefaults>
  <a:extraClrSchemeLst>
    <a:extraClrScheme>
      <a:clrScheme name="smith_lhcstart_dis08_apr08_v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mith_lhcstart_dis08_apr08_v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mith_lhcstart_dis08_apr08_v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mith_lhcstart_dis08_apr08_v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mith_lhcstart_dis08_apr08_v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mith_lhcstart_dis08_apr08_v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mith_lhcstart_dis08_apr08_v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1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7486</TotalTime>
  <Words>2948</Words>
  <Application>Microsoft Macintosh PowerPoint</Application>
  <PresentationFormat>On-screen Show (4:3)</PresentationFormat>
  <Paragraphs>525</Paragraphs>
  <Slides>48</Slides>
  <Notes>0</Notes>
  <HiddenSlides>0</HiddenSlides>
  <MMClips>0</MMClips>
  <ScaleCrop>false</ScaleCrop>
  <HeadingPairs>
    <vt:vector size="4" baseType="variant">
      <vt:variant>
        <vt:lpstr>Theme</vt:lpstr>
      </vt:variant>
      <vt:variant>
        <vt:i4>8</vt:i4>
      </vt:variant>
      <vt:variant>
        <vt:lpstr>Slide Titles</vt:lpstr>
      </vt:variant>
      <vt:variant>
        <vt:i4>48</vt:i4>
      </vt:variant>
    </vt:vector>
  </HeadingPairs>
  <TitlesOfParts>
    <vt:vector size="56" baseType="lpstr">
      <vt:lpstr>Office Theme</vt:lpstr>
      <vt:lpstr>7_Office Theme</vt:lpstr>
      <vt:lpstr>5_Office Theme</vt:lpstr>
      <vt:lpstr>White</vt:lpstr>
      <vt:lpstr>6_Office Theme</vt:lpstr>
      <vt:lpstr>smith_lhcstart_dis08_apr08_v5</vt:lpstr>
      <vt:lpstr>1_Office Theme</vt:lpstr>
      <vt:lpstr>1_White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LHCb &amp; ALICE in 2018</vt:lpstr>
      <vt:lpstr>ATLAS &amp; CMS @ Run 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Simulation setup for FCC</vt:lpstr>
      <vt:lpstr>Several different MC exist in HEP</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Werner Riegler</dc:creator>
  <cp:lastModifiedBy>Werner Riegler</cp:lastModifiedBy>
  <cp:revision>662</cp:revision>
  <dcterms:created xsi:type="dcterms:W3CDTF">2014-11-20T10:01:16Z</dcterms:created>
  <dcterms:modified xsi:type="dcterms:W3CDTF">2015-03-25T12:09:05Z</dcterms:modified>
</cp:coreProperties>
</file>