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8" r:id="rId3"/>
    <p:sldId id="304" r:id="rId4"/>
    <p:sldId id="289" r:id="rId5"/>
    <p:sldId id="291" r:id="rId6"/>
    <p:sldId id="292" r:id="rId7"/>
    <p:sldId id="294" r:id="rId8"/>
    <p:sldId id="295" r:id="rId9"/>
    <p:sldId id="296" r:id="rId10"/>
    <p:sldId id="297" r:id="rId11"/>
    <p:sldId id="298" r:id="rId12"/>
    <p:sldId id="299" r:id="rId13"/>
    <p:sldId id="302" r:id="rId14"/>
    <p:sldId id="303" r:id="rId15"/>
    <p:sldId id="283" r:id="rId16"/>
    <p:sldId id="259" r:id="rId17"/>
    <p:sldId id="308" r:id="rId18"/>
    <p:sldId id="309" r:id="rId19"/>
    <p:sldId id="314" r:id="rId20"/>
    <p:sldId id="306" r:id="rId21"/>
    <p:sldId id="315" r:id="rId22"/>
    <p:sldId id="273" r:id="rId23"/>
    <p:sldId id="274" r:id="rId24"/>
    <p:sldId id="275" r:id="rId25"/>
    <p:sldId id="287" r:id="rId26"/>
    <p:sldId id="284" r:id="rId27"/>
    <p:sldId id="285" r:id="rId28"/>
    <p:sldId id="286" r:id="rId29"/>
    <p:sldId id="288" r:id="rId30"/>
    <p:sldId id="301" r:id="rId31"/>
    <p:sldId id="311" r:id="rId32"/>
    <p:sldId id="312" r:id="rId33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EFF"/>
    <a:srgbClr val="CC3300"/>
    <a:srgbClr val="FF0000"/>
    <a:srgbClr val="FF9900"/>
    <a:srgbClr val="00B050"/>
    <a:srgbClr val="99CC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4" autoAdjust="0"/>
    <p:restoredTop sz="93728" autoAdjust="0"/>
  </p:normalViewPr>
  <p:slideViewPr>
    <p:cSldViewPr snapToGrid="0" snapToObjects="1">
      <p:cViewPr varScale="1">
        <p:scale>
          <a:sx n="95" d="100"/>
          <a:sy n="95" d="100"/>
        </p:scale>
        <p:origin x="-1824" y="-10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 dirty="0"/>
              <a:t>Speed </a:t>
            </a:r>
            <a:r>
              <a:rPr lang="en-US" sz="1400" dirty="0" smtClean="0"/>
              <a:t>vs. </a:t>
            </a:r>
            <a:r>
              <a:rPr lang="en-US" sz="1400" dirty="0"/>
              <a:t>occupant </a:t>
            </a:r>
            <a:r>
              <a:rPr lang="en-US" sz="1400" dirty="0" smtClean="0"/>
              <a:t>density</a:t>
            </a:r>
          </a:p>
          <a:p>
            <a:pPr>
              <a:defRPr/>
            </a:pPr>
            <a:r>
              <a:rPr lang="en-US" sz="1400" dirty="0" smtClean="0"/>
              <a:t>(BS PD 7974-6:2004)</a:t>
            </a:r>
            <a:endParaRPr lang="en-US" sz="1400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Sheet1!$F$1</c:f>
              <c:strCache>
                <c:ptCount val="1"/>
                <c:pt idx="0">
                  <c:v>Speed [m/s]</c:v>
                </c:pt>
              </c:strCache>
            </c:strRef>
          </c:tx>
          <c:marker>
            <c:symbol val="none"/>
          </c:marker>
          <c:xVal>
            <c:numRef>
              <c:f>Sheet1!$E$2:$E$9</c:f>
              <c:numCache>
                <c:formatCode>General</c:formatCode>
                <c:ptCount val="8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3.7</c:v>
                </c:pt>
                <c:pt idx="5">
                  <c:v>3.8</c:v>
                </c:pt>
                <c:pt idx="6">
                  <c:v>4.0</c:v>
                </c:pt>
                <c:pt idx="7">
                  <c:v>5.0</c:v>
                </c:pt>
              </c:numCache>
            </c:numRef>
          </c:xVal>
          <c:yVal>
            <c:numRef>
              <c:f>Sheet1!$F$2:$F$9</c:f>
              <c:numCache>
                <c:formatCode>General</c:formatCode>
                <c:ptCount val="8"/>
                <c:pt idx="0">
                  <c:v>1.4</c:v>
                </c:pt>
                <c:pt idx="1">
                  <c:v>1.0276</c:v>
                </c:pt>
                <c:pt idx="2">
                  <c:v>0.6552</c:v>
                </c:pt>
                <c:pt idx="3">
                  <c:v>0.2828</c:v>
                </c:pt>
                <c:pt idx="4">
                  <c:v>0.0221199999999999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4720616"/>
        <c:axId val="2134726184"/>
      </c:scatterChart>
      <c:valAx>
        <c:axId val="2134720616"/>
        <c:scaling>
          <c:orientation val="minMax"/>
          <c:max val="5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Occupant density [persons/m2]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34726184"/>
        <c:crosses val="autoZero"/>
        <c:crossBetween val="midCat"/>
      </c:valAx>
      <c:valAx>
        <c:axId val="21347261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Speed [m/s]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34720616"/>
        <c:crosses val="autoZero"/>
        <c:crossBetween val="midCat"/>
      </c:valAx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4F0A6-522C-804F-8008-BCEE8F411697}" type="datetimeFigureOut">
              <a:rPr lang="en-US" smtClean="0"/>
              <a:t>3/26/15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18074-6CCC-7040-85AE-7761FAC22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188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B294E-766A-4F66-902F-F2B9AAAB6F6C}" type="datetimeFigureOut">
              <a:rPr lang="en-GB" smtClean="0"/>
              <a:t>3/26/15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99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84835"/>
            <a:ext cx="544957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1BC5C-73E2-4541-ABE9-03A9EBE24C6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8322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69367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52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69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r>
              <a:rPr lang="en-US" baseline="0" dirty="0" smtClean="0"/>
              <a:t> m3/s </a:t>
            </a:r>
            <a:r>
              <a:rPr lang="en-US" baseline="0" dirty="0" smtClean="0">
                <a:sym typeface="Wingdings" panose="05000000000000000000" pitchFamily="2" charset="2"/>
              </a:rPr>
              <a:t> 43000 m3/h</a:t>
            </a:r>
          </a:p>
          <a:p>
            <a:endParaRPr lang="en-US" baseline="0" dirty="0" smtClean="0">
              <a:sym typeface="Wingdings" panose="05000000000000000000" pitchFamily="2" charset="2"/>
            </a:endParaRPr>
          </a:p>
          <a:p>
            <a:r>
              <a:rPr lang="en-US" baseline="0" dirty="0" smtClean="0">
                <a:sym typeface="Wingdings" panose="05000000000000000000" pitchFamily="2" charset="2"/>
              </a:rPr>
              <a:t>With 36 m3/s we wont need curtains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209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Full</a:t>
            </a:r>
            <a:r>
              <a:rPr lang="en-GB" baseline="0" dirty="0" smtClean="0"/>
              <a:t> curtain 5400 Pa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551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663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Linked</a:t>
            </a:r>
            <a:r>
              <a:rPr lang="en-US" baseline="0" dirty="0" smtClean="0"/>
              <a:t> to a Maximum Credible Incident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962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Evacuate through a door leading to a “Safe Area” within or part of the same tunnel, but separated in view of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271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77677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Clearly state</a:t>
            </a:r>
            <a:r>
              <a:rPr lang="en-US" baseline="0" dirty="0" smtClean="0"/>
              <a:t> the assumptions (x3)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30 people</a:t>
            </a:r>
            <a:r>
              <a:rPr lang="en-US" baseline="0" dirty="0" smtClean="0"/>
              <a:t>/min (</a:t>
            </a:r>
            <a:r>
              <a:rPr lang="en-US" baseline="0" dirty="0" err="1" smtClean="0"/>
              <a:t>fcc</a:t>
            </a:r>
            <a:r>
              <a:rPr lang="en-US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20 </a:t>
            </a:r>
            <a:r>
              <a:rPr lang="en-US" baseline="0" smtClean="0"/>
              <a:t>people/min </a:t>
            </a:r>
            <a:r>
              <a:rPr lang="en-US" baseline="0" dirty="0" smtClean="0"/>
              <a:t>(</a:t>
            </a:r>
            <a:r>
              <a:rPr lang="en-US" baseline="0" dirty="0" err="1" smtClean="0"/>
              <a:t>lhc</a:t>
            </a:r>
            <a:r>
              <a:rPr lang="en-US" baseline="0" dirty="0" smtClean="0"/>
              <a:t>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Other assumptions:</a:t>
            </a:r>
          </a:p>
          <a:p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Occ.</a:t>
            </a:r>
            <a:r>
              <a:rPr lang="en-US" baseline="0" dirty="0" err="1" smtClean="0"/>
              <a:t>s</a:t>
            </a:r>
            <a:r>
              <a:rPr lang="en-US" baseline="0" dirty="0" smtClean="0"/>
              <a:t> don’t interact between each other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Walking speed is constant var. </a:t>
            </a:r>
            <a:r>
              <a:rPr lang="en-US" baseline="0" dirty="0" err="1" smtClean="0"/>
              <a:t>Gaus</a:t>
            </a:r>
            <a:r>
              <a:rPr lang="en-US" baseline="0" dirty="0" smtClean="0"/>
              <a:t> distribution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Pre-movement time = 0s (</a:t>
            </a:r>
            <a:r>
              <a:rPr lang="en-US" baseline="0" dirty="0" err="1" smtClean="0"/>
              <a:t>occ</a:t>
            </a:r>
            <a:r>
              <a:rPr lang="en-US" baseline="0" dirty="0" smtClean="0"/>
              <a:t> start moving at t=0s)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Every </a:t>
            </a:r>
            <a:r>
              <a:rPr lang="en-US" baseline="0" dirty="0" err="1" smtClean="0"/>
              <a:t>occ</a:t>
            </a:r>
            <a:r>
              <a:rPr lang="en-US" baseline="0" dirty="0" smtClean="0"/>
              <a:t> moves with the same transportation mean (“RTL”)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3721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emergency intervention teams (Fire Brigade)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570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614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5709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315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64588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953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76259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43130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9194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32175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Clearly state</a:t>
            </a:r>
            <a:r>
              <a:rPr lang="en-US" baseline="0" dirty="0" smtClean="0"/>
              <a:t> the assumptions (x3)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Other assumptions:</a:t>
            </a:r>
          </a:p>
          <a:p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Occ.</a:t>
            </a:r>
            <a:r>
              <a:rPr lang="en-US" baseline="0" dirty="0" err="1" smtClean="0"/>
              <a:t>s</a:t>
            </a:r>
            <a:r>
              <a:rPr lang="en-US" baseline="0" dirty="0" smtClean="0"/>
              <a:t> don’t interact between each other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Walking speed is constant var. </a:t>
            </a:r>
            <a:r>
              <a:rPr lang="en-US" baseline="0" dirty="0" err="1" smtClean="0"/>
              <a:t>Gaus</a:t>
            </a:r>
            <a:r>
              <a:rPr lang="en-US" baseline="0" dirty="0" smtClean="0"/>
              <a:t> distribution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Pre-movement time = 0s (</a:t>
            </a:r>
            <a:r>
              <a:rPr lang="en-US" baseline="0" dirty="0" err="1" smtClean="0"/>
              <a:t>occ</a:t>
            </a:r>
            <a:r>
              <a:rPr lang="en-US" baseline="0" dirty="0" smtClean="0"/>
              <a:t> start moving at t=0s)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Every </a:t>
            </a:r>
            <a:r>
              <a:rPr lang="en-US" baseline="0" dirty="0" err="1" smtClean="0"/>
              <a:t>occ</a:t>
            </a:r>
            <a:r>
              <a:rPr lang="en-US" baseline="0" dirty="0" smtClean="0"/>
              <a:t> moves with the same transportation mean (“RTL”)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3721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35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32454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9DC497-F195-4412-B2CF-5F5500D69AB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50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372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76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80000"/>
            </a:pPr>
            <a:r>
              <a:rPr lang="en-US" b="1" dirty="0" smtClean="0"/>
              <a:t>In case of fire, </a:t>
            </a:r>
            <a:r>
              <a:rPr lang="en-US" dirty="0" smtClean="0"/>
              <a:t>a transverse ventilation system limits the propagation and contamination of smoke to other volumes of the tunnel. Additionally, it provides dynamic confinement localized near the fire.</a:t>
            </a:r>
          </a:p>
          <a:p>
            <a:pPr marL="36576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80000"/>
            </a:pPr>
            <a:r>
              <a:rPr lang="en-US" dirty="0" smtClean="0"/>
              <a:t>However, </a:t>
            </a:r>
            <a:r>
              <a:rPr lang="en-US" b="1" dirty="0" smtClean="0"/>
              <a:t>it needs large ducts</a:t>
            </a:r>
            <a:r>
              <a:rPr lang="en-US" dirty="0" smtClean="0"/>
              <a:t> that occupy about 50 % of the tunnel volume. This also results in increased tunneling costs.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578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407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20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91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A9B43-6543-4DC6-BFA0-80C3FD5CC96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56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E62AC-D8F6-3243-AA6E-947AD8224B5F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074A3-0D87-1341-8F4D-EDF4CAE86EE5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15F76-BD8D-FA45-9CF9-606995E14E0C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EF3AB-8C9F-D040-A6D3-C22B95425011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A0905-0B4B-9D4B-B2D5-6C431991064B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C3FDD-17B0-3548-B7AC-B7918B5ABFF6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B49B6-A539-D640-BBA1-F37BD1DC7F34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A08B9-CBDB-CB48-97E1-43565B0C99E1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38" y="6256631"/>
            <a:ext cx="1219627" cy="509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7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microsoft.com/office/2007/relationships/hdphoto" Target="../media/hdphoto1.wdp"/><Relationship Id="rId8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wmf"/><Relationship Id="rId5" Type="http://schemas.openxmlformats.org/officeDocument/2006/relationships/image" Target="../media/image28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://cds.cern.ch/record/1694672" TargetMode="Externa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26.png"/><Relationship Id="rId5" Type="http://schemas.openxmlformats.org/officeDocument/2006/relationships/image" Target="../media/image28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chart" Target="../charts/chart1.xml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hyperlink" Target="https://edms.cern.ch/document/1278776/1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61B9C223-1D01-8C44-881D-067664A99270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10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0" name="Title 7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Smoke </a:t>
            </a:r>
            <a:r>
              <a:rPr lang="en-US" dirty="0"/>
              <a:t>extraction system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156243"/>
            <a:ext cx="8229600" cy="229868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dirty="0"/>
              <a:t>Fire Detection </a:t>
            </a:r>
            <a:r>
              <a:rPr lang="en-US" dirty="0" smtClean="0"/>
              <a:t>system: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Shall be able to identify the fire location within a certain length, to ensure that the dampers open in the correct </a:t>
            </a:r>
            <a:r>
              <a:rPr lang="en-US" sz="1800" dirty="0" smtClean="0"/>
              <a:t>location</a:t>
            </a:r>
            <a:endParaRPr lang="en-US" sz="1800" dirty="0"/>
          </a:p>
        </p:txBody>
      </p:sp>
      <p:cxnSp>
        <p:nvCxnSpPr>
          <p:cNvPr id="52" name="Straight Arrow Connector 51"/>
          <p:cNvCxnSpPr/>
          <p:nvPr/>
        </p:nvCxnSpPr>
        <p:spPr>
          <a:xfrm rot="5400000">
            <a:off x="750876" y="4704737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53" name="Straight Arrow Connector 52"/>
          <p:cNvCxnSpPr/>
          <p:nvPr/>
        </p:nvCxnSpPr>
        <p:spPr>
          <a:xfrm rot="5400000">
            <a:off x="964989" y="4702571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grpSp>
        <p:nvGrpSpPr>
          <p:cNvPr id="54" name="Group 53"/>
          <p:cNvGrpSpPr/>
          <p:nvPr/>
        </p:nvGrpSpPr>
        <p:grpSpPr>
          <a:xfrm>
            <a:off x="228600" y="2438503"/>
            <a:ext cx="8760734" cy="3564187"/>
            <a:chOff x="-81840" y="1484784"/>
            <a:chExt cx="9220119" cy="3966326"/>
          </a:xfrm>
        </p:grpSpPr>
        <p:pic>
          <p:nvPicPr>
            <p:cNvPr id="5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1840" y="1484784"/>
              <a:ext cx="8619306" cy="3966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Multiply 55"/>
            <p:cNvSpPr/>
            <p:nvPr/>
          </p:nvSpPr>
          <p:spPr>
            <a:xfrm>
              <a:off x="1224298" y="4140307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Multiply 56"/>
            <p:cNvSpPr/>
            <p:nvPr/>
          </p:nvSpPr>
          <p:spPr>
            <a:xfrm>
              <a:off x="1980911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Multiply 57"/>
            <p:cNvSpPr/>
            <p:nvPr/>
          </p:nvSpPr>
          <p:spPr>
            <a:xfrm>
              <a:off x="2757759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Multiply 58"/>
            <p:cNvSpPr/>
            <p:nvPr/>
          </p:nvSpPr>
          <p:spPr>
            <a:xfrm>
              <a:off x="3531179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Multiply 59"/>
            <p:cNvSpPr/>
            <p:nvPr/>
          </p:nvSpPr>
          <p:spPr>
            <a:xfrm>
              <a:off x="8130872" y="4137638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164908" y="4992592"/>
              <a:ext cx="3605924" cy="376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Length of Smoke Compartment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632045" y="4387198"/>
              <a:ext cx="506234" cy="513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 w="18000">
                    <a:solidFill>
                      <a:prstClr val="black"/>
                    </a:solidFill>
                    <a:prstDash val="solid"/>
                    <a:miter lim="800000"/>
                  </a:ln>
                  <a:solidFill>
                    <a:prstClr val="black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 pitchFamily="34" charset="0"/>
                </a:rPr>
                <a:t>…</a:t>
              </a:r>
            </a:p>
          </p:txBody>
        </p:sp>
        <p:sp>
          <p:nvSpPr>
            <p:cNvPr id="63" name="Multiply 62"/>
            <p:cNvSpPr/>
            <p:nvPr/>
          </p:nvSpPr>
          <p:spPr>
            <a:xfrm>
              <a:off x="4302468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Multiply 63"/>
            <p:cNvSpPr/>
            <p:nvPr/>
          </p:nvSpPr>
          <p:spPr>
            <a:xfrm>
              <a:off x="5076056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Multiply 64"/>
            <p:cNvSpPr/>
            <p:nvPr/>
          </p:nvSpPr>
          <p:spPr>
            <a:xfrm>
              <a:off x="5860125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Multiply 65"/>
            <p:cNvSpPr/>
            <p:nvPr/>
          </p:nvSpPr>
          <p:spPr>
            <a:xfrm>
              <a:off x="6612282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Multiply 66"/>
            <p:cNvSpPr/>
            <p:nvPr/>
          </p:nvSpPr>
          <p:spPr>
            <a:xfrm>
              <a:off x="7380312" y="4139357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68" name="Picture 2" descr="http://img407.imageshack.us/img407/64/explosionpreview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7"/>
          <a:stretch/>
        </p:blipFill>
        <p:spPr bwMode="auto">
          <a:xfrm>
            <a:off x="5320836" y="4822389"/>
            <a:ext cx="597602" cy="61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4" descr="http://cdn.appstorm.net/windows.appstorm.net/files/2012/10/fire_ic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848" y="5203047"/>
            <a:ext cx="381578" cy="24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" name="Straight Arrow Connector 70"/>
          <p:cNvCxnSpPr/>
          <p:nvPr/>
        </p:nvCxnSpPr>
        <p:spPr>
          <a:xfrm flipH="1">
            <a:off x="492390" y="5203047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72" name="Straight Arrow Connector 71"/>
          <p:cNvCxnSpPr/>
          <p:nvPr/>
        </p:nvCxnSpPr>
        <p:spPr>
          <a:xfrm>
            <a:off x="1109621" y="5203047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73" name="Straight Arrow Connector 72"/>
          <p:cNvCxnSpPr/>
          <p:nvPr/>
        </p:nvCxnSpPr>
        <p:spPr>
          <a:xfrm>
            <a:off x="8032120" y="5183228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74" name="Straight Arrow Connector 73"/>
          <p:cNvCxnSpPr/>
          <p:nvPr/>
        </p:nvCxnSpPr>
        <p:spPr>
          <a:xfrm rot="5400000">
            <a:off x="672410" y="2934924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75" name="Straight Arrow Connector 74"/>
          <p:cNvCxnSpPr/>
          <p:nvPr/>
        </p:nvCxnSpPr>
        <p:spPr>
          <a:xfrm rot="5400000">
            <a:off x="886523" y="2932758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18495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069D3D0-F429-4747-A71A-EAD9837B58A5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11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0" name="Title 7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Smoke </a:t>
            </a:r>
            <a:r>
              <a:rPr lang="en-US" dirty="0"/>
              <a:t>extraction system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156243"/>
            <a:ext cx="8229600" cy="229868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dirty="0"/>
              <a:t>Fire Detection </a:t>
            </a:r>
            <a:r>
              <a:rPr lang="en-US" dirty="0" smtClean="0"/>
              <a:t>system: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Shall be able to identify the fire location within a certain length, to ensure that the dampers open in the correct </a:t>
            </a:r>
            <a:r>
              <a:rPr lang="en-US" sz="1800" dirty="0" smtClean="0"/>
              <a:t>location</a:t>
            </a:r>
            <a:endParaRPr lang="en-US" sz="1800" dirty="0"/>
          </a:p>
        </p:txBody>
      </p:sp>
      <p:cxnSp>
        <p:nvCxnSpPr>
          <p:cNvPr id="78" name="Straight Arrow Connector 77"/>
          <p:cNvCxnSpPr/>
          <p:nvPr/>
        </p:nvCxnSpPr>
        <p:spPr>
          <a:xfrm rot="5400000">
            <a:off x="750876" y="4704737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79" name="Straight Arrow Connector 78"/>
          <p:cNvCxnSpPr/>
          <p:nvPr/>
        </p:nvCxnSpPr>
        <p:spPr>
          <a:xfrm rot="5400000">
            <a:off x="964989" y="4702571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grpSp>
        <p:nvGrpSpPr>
          <p:cNvPr id="80" name="Group 79"/>
          <p:cNvGrpSpPr/>
          <p:nvPr/>
        </p:nvGrpSpPr>
        <p:grpSpPr>
          <a:xfrm>
            <a:off x="228600" y="2438503"/>
            <a:ext cx="8760734" cy="3564187"/>
            <a:chOff x="-81840" y="1484784"/>
            <a:chExt cx="9220119" cy="3966326"/>
          </a:xfrm>
        </p:grpSpPr>
        <p:pic>
          <p:nvPicPr>
            <p:cNvPr id="8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1840" y="1484784"/>
              <a:ext cx="8619306" cy="3966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" name="Multiply 81"/>
            <p:cNvSpPr/>
            <p:nvPr/>
          </p:nvSpPr>
          <p:spPr>
            <a:xfrm>
              <a:off x="1224298" y="4140307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Multiply 82"/>
            <p:cNvSpPr/>
            <p:nvPr/>
          </p:nvSpPr>
          <p:spPr>
            <a:xfrm>
              <a:off x="1980911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Multiply 83"/>
            <p:cNvSpPr/>
            <p:nvPr/>
          </p:nvSpPr>
          <p:spPr>
            <a:xfrm>
              <a:off x="2757759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Multiply 84"/>
            <p:cNvSpPr/>
            <p:nvPr/>
          </p:nvSpPr>
          <p:spPr>
            <a:xfrm>
              <a:off x="3531179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Multiply 85"/>
            <p:cNvSpPr/>
            <p:nvPr/>
          </p:nvSpPr>
          <p:spPr>
            <a:xfrm>
              <a:off x="8130872" y="4137638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164908" y="4992592"/>
              <a:ext cx="3605924" cy="376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Length of Smoke Compartment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632045" y="4387198"/>
              <a:ext cx="506234" cy="513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 w="18000">
                    <a:solidFill>
                      <a:prstClr val="black"/>
                    </a:solidFill>
                    <a:prstDash val="solid"/>
                    <a:miter lim="800000"/>
                  </a:ln>
                  <a:solidFill>
                    <a:prstClr val="black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 pitchFamily="34" charset="0"/>
                </a:rPr>
                <a:t>…</a:t>
              </a:r>
            </a:p>
          </p:txBody>
        </p:sp>
        <p:sp>
          <p:nvSpPr>
            <p:cNvPr id="89" name="Multiply 88"/>
            <p:cNvSpPr/>
            <p:nvPr/>
          </p:nvSpPr>
          <p:spPr>
            <a:xfrm>
              <a:off x="4302468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" name="Multiply 89"/>
            <p:cNvSpPr/>
            <p:nvPr/>
          </p:nvSpPr>
          <p:spPr>
            <a:xfrm>
              <a:off x="5076056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Multiply 90"/>
            <p:cNvSpPr/>
            <p:nvPr/>
          </p:nvSpPr>
          <p:spPr>
            <a:xfrm>
              <a:off x="5860125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" name="Multiply 91"/>
            <p:cNvSpPr/>
            <p:nvPr/>
          </p:nvSpPr>
          <p:spPr>
            <a:xfrm>
              <a:off x="6612282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" name="Multiply 92"/>
            <p:cNvSpPr/>
            <p:nvPr/>
          </p:nvSpPr>
          <p:spPr>
            <a:xfrm>
              <a:off x="7380312" y="4139357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94" name="Straight Arrow Connector 93"/>
          <p:cNvCxnSpPr/>
          <p:nvPr/>
        </p:nvCxnSpPr>
        <p:spPr>
          <a:xfrm flipH="1">
            <a:off x="492390" y="5203047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95" name="Straight Arrow Connector 94"/>
          <p:cNvCxnSpPr/>
          <p:nvPr/>
        </p:nvCxnSpPr>
        <p:spPr>
          <a:xfrm>
            <a:off x="1109621" y="5203047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96" name="Straight Arrow Connector 95"/>
          <p:cNvCxnSpPr/>
          <p:nvPr/>
        </p:nvCxnSpPr>
        <p:spPr>
          <a:xfrm>
            <a:off x="8032120" y="5183228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97" name="Straight Arrow Connector 96"/>
          <p:cNvCxnSpPr/>
          <p:nvPr/>
        </p:nvCxnSpPr>
        <p:spPr>
          <a:xfrm rot="5400000">
            <a:off x="672410" y="2934924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98" name="Straight Arrow Connector 97"/>
          <p:cNvCxnSpPr/>
          <p:nvPr/>
        </p:nvCxnSpPr>
        <p:spPr>
          <a:xfrm rot="5400000">
            <a:off x="886523" y="2932758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4BACC6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pic>
        <p:nvPicPr>
          <p:cNvPr id="99" name="Picture 2" descr="http://img407.imageshack.us/img407/64/explosionpreview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7"/>
          <a:stretch/>
        </p:blipFill>
        <p:spPr bwMode="auto">
          <a:xfrm>
            <a:off x="3839817" y="4884757"/>
            <a:ext cx="597602" cy="585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4" descr="http://cdn.appstorm.net/windows.appstorm.net/files/2012/10/fire_ic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408" y="5210421"/>
            <a:ext cx="381578" cy="24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1" name="Straight Arrow Connector 100"/>
          <p:cNvCxnSpPr/>
          <p:nvPr/>
        </p:nvCxnSpPr>
        <p:spPr>
          <a:xfrm flipH="1">
            <a:off x="5184800" y="6002690"/>
            <a:ext cx="792088" cy="0"/>
          </a:xfrm>
          <a:prstGeom prst="straightConnector1">
            <a:avLst/>
          </a:prstGeom>
          <a:noFill/>
          <a:ln w="38100" cap="flat" cmpd="sng" algn="ctr">
            <a:solidFill>
              <a:schemeClr val="bg2">
                <a:lumMod val="10000"/>
              </a:schemeClr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135492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8293CA2C-64E4-1D4C-8AC6-257570A23408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12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0" name="Title 7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Smoke </a:t>
            </a:r>
            <a:r>
              <a:rPr lang="en-US" dirty="0"/>
              <a:t>extraction system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156243"/>
            <a:ext cx="8229600" cy="229868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dirty="0"/>
              <a:t>Fire Detection </a:t>
            </a:r>
            <a:r>
              <a:rPr lang="en-US" dirty="0" smtClean="0"/>
              <a:t>system: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Shall be able to identify the fire location within a certain length, to ensure that the dampers open in the correct </a:t>
            </a:r>
            <a:r>
              <a:rPr lang="en-US" sz="1800" dirty="0" smtClean="0"/>
              <a:t>location</a:t>
            </a:r>
            <a:endParaRPr lang="en-US" sz="1800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228600" y="2462278"/>
            <a:ext cx="8191500" cy="3607281"/>
            <a:chOff x="130364" y="2436128"/>
            <a:chExt cx="8191500" cy="3607281"/>
          </a:xfrm>
        </p:grpSpPr>
        <p:pic>
          <p:nvPicPr>
            <p:cNvPr id="1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364" y="2436128"/>
              <a:ext cx="8191500" cy="3562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4357484"/>
              <a:ext cx="2895600" cy="1685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6" name="Group 115"/>
          <p:cNvGrpSpPr/>
          <p:nvPr/>
        </p:nvGrpSpPr>
        <p:grpSpPr>
          <a:xfrm>
            <a:off x="877227" y="2782214"/>
            <a:ext cx="8113489" cy="2749871"/>
            <a:chOff x="599344" y="1840821"/>
            <a:chExt cx="8538935" cy="3060131"/>
          </a:xfrm>
        </p:grpSpPr>
        <p:sp>
          <p:nvSpPr>
            <p:cNvPr id="117" name="Multiply 116"/>
            <p:cNvSpPr/>
            <p:nvPr/>
          </p:nvSpPr>
          <p:spPr>
            <a:xfrm>
              <a:off x="1224298" y="4140307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" name="Multiply 117"/>
            <p:cNvSpPr/>
            <p:nvPr/>
          </p:nvSpPr>
          <p:spPr>
            <a:xfrm>
              <a:off x="1980911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9" name="Multiply 118"/>
            <p:cNvSpPr/>
            <p:nvPr/>
          </p:nvSpPr>
          <p:spPr>
            <a:xfrm>
              <a:off x="8130872" y="4137638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21" name="Straight Arrow Connector 120"/>
            <p:cNvCxnSpPr/>
            <p:nvPr/>
          </p:nvCxnSpPr>
          <p:spPr>
            <a:xfrm flipV="1">
              <a:off x="599344" y="1840821"/>
              <a:ext cx="0" cy="600437"/>
            </a:xfrm>
            <a:prstGeom prst="straightConnector1">
              <a:avLst/>
            </a:prstGeom>
            <a:noFill/>
            <a:ln w="38100" cap="flat" cmpd="sng" algn="ctr">
              <a:solidFill>
                <a:srgbClr val="C0504D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122" name="TextBox 121"/>
            <p:cNvSpPr txBox="1"/>
            <p:nvPr/>
          </p:nvSpPr>
          <p:spPr>
            <a:xfrm>
              <a:off x="8632045" y="4387198"/>
              <a:ext cx="506234" cy="513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 w="18000">
                    <a:solidFill>
                      <a:prstClr val="black"/>
                    </a:solidFill>
                    <a:prstDash val="solid"/>
                    <a:miter lim="800000"/>
                  </a:ln>
                  <a:solidFill>
                    <a:prstClr val="black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 pitchFamily="34" charset="0"/>
                </a:rPr>
                <a:t>…</a:t>
              </a:r>
            </a:p>
          </p:txBody>
        </p:sp>
        <p:sp>
          <p:nvSpPr>
            <p:cNvPr id="123" name="Multiply 122"/>
            <p:cNvSpPr/>
            <p:nvPr/>
          </p:nvSpPr>
          <p:spPr>
            <a:xfrm>
              <a:off x="5860125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4" name="Multiply 123"/>
            <p:cNvSpPr/>
            <p:nvPr/>
          </p:nvSpPr>
          <p:spPr>
            <a:xfrm>
              <a:off x="6612282" y="4139845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5" name="Multiply 124"/>
            <p:cNvSpPr/>
            <p:nvPr/>
          </p:nvSpPr>
          <p:spPr>
            <a:xfrm>
              <a:off x="7380312" y="4139357"/>
              <a:ext cx="216024" cy="216024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26" name="Picture 2" descr="http://img407.imageshack.us/img407/64/explosionpreview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7"/>
          <a:stretch/>
        </p:blipFill>
        <p:spPr bwMode="auto">
          <a:xfrm>
            <a:off x="3841370" y="4876089"/>
            <a:ext cx="597602" cy="61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" name="Picture 4" descr="http://cdn.appstorm.net/windows.appstorm.net/files/2012/10/fire_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585" y="5237400"/>
            <a:ext cx="381578" cy="24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8" name="Straight Arrow Connector 127"/>
          <p:cNvCxnSpPr/>
          <p:nvPr/>
        </p:nvCxnSpPr>
        <p:spPr>
          <a:xfrm>
            <a:off x="2204762" y="5162043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29" name="Arc 128"/>
          <p:cNvSpPr/>
          <p:nvPr/>
        </p:nvSpPr>
        <p:spPr>
          <a:xfrm rot="18811414" flipV="1">
            <a:off x="2735778" y="4853907"/>
            <a:ext cx="395039" cy="124031"/>
          </a:xfrm>
          <a:prstGeom prst="arc">
            <a:avLst>
              <a:gd name="adj1" fmla="val 10507912"/>
              <a:gd name="adj2" fmla="val 19486391"/>
            </a:avLst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0" name="Straight Arrow Connector 129"/>
          <p:cNvCxnSpPr/>
          <p:nvPr/>
        </p:nvCxnSpPr>
        <p:spPr>
          <a:xfrm>
            <a:off x="2204762" y="5378067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31" name="Straight Arrow Connector 130"/>
          <p:cNvCxnSpPr/>
          <p:nvPr/>
        </p:nvCxnSpPr>
        <p:spPr>
          <a:xfrm>
            <a:off x="1482586" y="5306059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32" name="Arc 131"/>
          <p:cNvSpPr/>
          <p:nvPr/>
        </p:nvSpPr>
        <p:spPr>
          <a:xfrm rot="2460377" flipH="1" flipV="1">
            <a:off x="2990205" y="4867272"/>
            <a:ext cx="395039" cy="127468"/>
          </a:xfrm>
          <a:prstGeom prst="arc">
            <a:avLst>
              <a:gd name="adj1" fmla="val 10507912"/>
              <a:gd name="adj2" fmla="val 19486391"/>
            </a:avLst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3" name="Arc 132"/>
          <p:cNvSpPr/>
          <p:nvPr/>
        </p:nvSpPr>
        <p:spPr>
          <a:xfrm rot="18811414" flipV="1">
            <a:off x="3460050" y="4841298"/>
            <a:ext cx="395039" cy="124031"/>
          </a:xfrm>
          <a:prstGeom prst="arc">
            <a:avLst>
              <a:gd name="adj1" fmla="val 10507912"/>
              <a:gd name="adj2" fmla="val 19486391"/>
            </a:avLst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4" name="Arc 133"/>
          <p:cNvSpPr/>
          <p:nvPr/>
        </p:nvSpPr>
        <p:spPr>
          <a:xfrm rot="2460377" flipH="1" flipV="1">
            <a:off x="3714477" y="4854663"/>
            <a:ext cx="395039" cy="127468"/>
          </a:xfrm>
          <a:prstGeom prst="arc">
            <a:avLst>
              <a:gd name="adj1" fmla="val 10507912"/>
              <a:gd name="adj2" fmla="val 19486391"/>
            </a:avLst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5" name="Arc 134"/>
          <p:cNvSpPr/>
          <p:nvPr/>
        </p:nvSpPr>
        <p:spPr>
          <a:xfrm rot="18811414" flipV="1">
            <a:off x="4207290" y="4836386"/>
            <a:ext cx="395039" cy="124031"/>
          </a:xfrm>
          <a:prstGeom prst="arc">
            <a:avLst>
              <a:gd name="adj1" fmla="val 10507912"/>
              <a:gd name="adj2" fmla="val 19486391"/>
            </a:avLst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6" name="Arc 135"/>
          <p:cNvSpPr/>
          <p:nvPr/>
        </p:nvSpPr>
        <p:spPr>
          <a:xfrm rot="2460377" flipH="1" flipV="1">
            <a:off x="4461717" y="4849751"/>
            <a:ext cx="395039" cy="127468"/>
          </a:xfrm>
          <a:prstGeom prst="arc">
            <a:avLst>
              <a:gd name="adj1" fmla="val 10507912"/>
              <a:gd name="adj2" fmla="val 19486391"/>
            </a:avLst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7" name="Arc 136"/>
          <p:cNvSpPr/>
          <p:nvPr/>
        </p:nvSpPr>
        <p:spPr>
          <a:xfrm rot="18811414" flipV="1">
            <a:off x="4968898" y="4828765"/>
            <a:ext cx="395039" cy="124031"/>
          </a:xfrm>
          <a:prstGeom prst="arc">
            <a:avLst>
              <a:gd name="adj1" fmla="val 10507912"/>
              <a:gd name="adj2" fmla="val 19486391"/>
            </a:avLst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8" name="Arc 137"/>
          <p:cNvSpPr/>
          <p:nvPr/>
        </p:nvSpPr>
        <p:spPr>
          <a:xfrm rot="2460377" flipH="1" flipV="1">
            <a:off x="5159773" y="4842130"/>
            <a:ext cx="395039" cy="127468"/>
          </a:xfrm>
          <a:prstGeom prst="arc">
            <a:avLst>
              <a:gd name="adj1" fmla="val 10507912"/>
              <a:gd name="adj2" fmla="val 19486391"/>
            </a:avLst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9" name="Straight Arrow Connector 138"/>
          <p:cNvCxnSpPr/>
          <p:nvPr/>
        </p:nvCxnSpPr>
        <p:spPr>
          <a:xfrm flipH="1">
            <a:off x="5810686" y="5172459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40" name="Straight Arrow Connector 139"/>
          <p:cNvCxnSpPr/>
          <p:nvPr/>
        </p:nvCxnSpPr>
        <p:spPr>
          <a:xfrm flipH="1">
            <a:off x="5810686" y="5388483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41" name="Straight Arrow Connector 140"/>
          <p:cNvCxnSpPr/>
          <p:nvPr/>
        </p:nvCxnSpPr>
        <p:spPr>
          <a:xfrm flipH="1">
            <a:off x="6411706" y="5298747"/>
            <a:ext cx="360040" cy="0"/>
          </a:xfrm>
          <a:prstGeom prst="straightConnector1">
            <a:avLst/>
          </a:prstGeom>
          <a:noFill/>
          <a:ln w="38100" cap="flat" cmpd="sng" algn="ctr">
            <a:solidFill>
              <a:srgbClr val="9BBB59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42" name="TextBox 141"/>
          <p:cNvSpPr txBox="1"/>
          <p:nvPr/>
        </p:nvSpPr>
        <p:spPr>
          <a:xfrm>
            <a:off x="2761531" y="5646436"/>
            <a:ext cx="2899305" cy="33855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Length of Smoke Compartment</a:t>
            </a:r>
          </a:p>
        </p:txBody>
      </p:sp>
    </p:spTree>
    <p:extLst>
      <p:ext uri="{BB962C8B-B14F-4D97-AF65-F5344CB8AC3E}">
        <p14:creationId xmlns:p14="http://schemas.microsoft.com/office/powerpoint/2010/main" val="1790092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20" y="2802109"/>
            <a:ext cx="8944731" cy="128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35"/>
          <a:stretch/>
        </p:blipFill>
        <p:spPr bwMode="auto">
          <a:xfrm>
            <a:off x="61682" y="3909661"/>
            <a:ext cx="8989869" cy="1040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79" y="4858339"/>
            <a:ext cx="8538063" cy="951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itle 7"/>
          <p:cNvSpPr>
            <a:spLocks noGrp="1"/>
          </p:cNvSpPr>
          <p:nvPr>
            <p:ph type="title"/>
          </p:nvPr>
        </p:nvSpPr>
        <p:spPr>
          <a:xfrm>
            <a:off x="61681" y="92393"/>
            <a:ext cx="8989869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Smoke </a:t>
            </a:r>
            <a:r>
              <a:rPr lang="en-US" dirty="0"/>
              <a:t>extraction </a:t>
            </a:r>
            <a:r>
              <a:rPr lang="en-US" dirty="0" smtClean="0"/>
              <a:t>system - </a:t>
            </a:r>
            <a:r>
              <a:rPr lang="en-US" sz="4000" dirty="0" smtClean="0"/>
              <a:t>Simulations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3634BB4E-E180-1C4F-BA35-C750243BF18B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13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60" name="Title 5"/>
          <p:cNvSpPr txBox="1">
            <a:spLocks/>
          </p:cNvSpPr>
          <p:nvPr/>
        </p:nvSpPr>
        <p:spPr>
          <a:xfrm>
            <a:off x="318024" y="2821553"/>
            <a:ext cx="8466183" cy="5040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Full confinement within the 200 m compartment for a </a:t>
            </a:r>
            <a:r>
              <a:rPr lang="en-US" sz="2000" b="1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1 MW</a:t>
            </a:r>
            <a:r>
              <a:rPr lang="en-US" sz="2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 fire and 12 m</a:t>
            </a:r>
            <a:r>
              <a:rPr lang="en-US" sz="2000" baseline="30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3</a:t>
            </a:r>
            <a:r>
              <a:rPr lang="en-US" sz="2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/s</a:t>
            </a:r>
            <a:endParaRPr lang="en-US" sz="2000" dirty="0">
              <a:solidFill>
                <a:srgbClr val="092199"/>
              </a:solidFill>
              <a:latin typeface="Calibri"/>
              <a:cs typeface="Arial" pitchFamily="34" charset="0"/>
            </a:endParaRPr>
          </a:p>
        </p:txBody>
      </p:sp>
      <p:sp>
        <p:nvSpPr>
          <p:cNvPr id="62" name="Title 5"/>
          <p:cNvSpPr txBox="1">
            <a:spLocks/>
          </p:cNvSpPr>
          <p:nvPr/>
        </p:nvSpPr>
        <p:spPr>
          <a:xfrm>
            <a:off x="146972" y="1243604"/>
            <a:ext cx="3763297" cy="14852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Smoke compartment = 200m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Extraction flowrate = 12 m</a:t>
            </a:r>
            <a:r>
              <a:rPr lang="en-US" sz="2000" baseline="30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3</a:t>
            </a:r>
            <a:r>
              <a:rPr lang="en-US" sz="2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/s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Smoke curtain (in addition)</a:t>
            </a:r>
          </a:p>
        </p:txBody>
      </p:sp>
      <p:sp>
        <p:nvSpPr>
          <p:cNvPr id="64" name="Title 5"/>
          <p:cNvSpPr txBox="1">
            <a:spLocks/>
          </p:cNvSpPr>
          <p:nvPr/>
        </p:nvSpPr>
        <p:spPr>
          <a:xfrm>
            <a:off x="318024" y="3760719"/>
            <a:ext cx="8466183" cy="5040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Full confinement within the 200 m compartment for a </a:t>
            </a:r>
            <a:r>
              <a:rPr lang="en-US" sz="2000" b="1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2 MW </a:t>
            </a:r>
            <a:r>
              <a:rPr lang="en-US" sz="2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fire and 12 m</a:t>
            </a:r>
            <a:r>
              <a:rPr lang="en-US" sz="2000" baseline="30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3</a:t>
            </a:r>
            <a:r>
              <a:rPr lang="en-US" sz="2000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/s</a:t>
            </a:r>
            <a:endParaRPr lang="en-US" sz="2000" dirty="0">
              <a:solidFill>
                <a:srgbClr val="092199"/>
              </a:solidFill>
              <a:latin typeface="Calibri"/>
              <a:cs typeface="Arial" pitchFamily="34" charset="0"/>
            </a:endParaRPr>
          </a:p>
        </p:txBody>
      </p:sp>
      <p:sp>
        <p:nvSpPr>
          <p:cNvPr id="66" name="Title 5"/>
          <p:cNvSpPr txBox="1">
            <a:spLocks/>
          </p:cNvSpPr>
          <p:nvPr/>
        </p:nvSpPr>
        <p:spPr>
          <a:xfrm>
            <a:off x="318024" y="5518133"/>
            <a:ext cx="8496944" cy="5040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000" b="1" dirty="0" smtClean="0">
                <a:solidFill>
                  <a:srgbClr val="092199"/>
                </a:solidFill>
                <a:latin typeface="Calibri"/>
                <a:cs typeface="Arial" pitchFamily="34" charset="0"/>
              </a:rPr>
              <a:t>This system provides a good smoke confinement also in off-nominal conditions</a:t>
            </a:r>
            <a:endParaRPr lang="en-US" sz="2000" dirty="0">
              <a:solidFill>
                <a:srgbClr val="092199"/>
              </a:solidFill>
              <a:latin typeface="Calibri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417682" y="1249291"/>
            <a:ext cx="4266372" cy="1375652"/>
            <a:chOff x="4417682" y="1249291"/>
            <a:chExt cx="4266372" cy="1375652"/>
          </a:xfrm>
        </p:grpSpPr>
        <p:grpSp>
          <p:nvGrpSpPr>
            <p:cNvPr id="67" name="Group 66"/>
            <p:cNvGrpSpPr/>
            <p:nvPr/>
          </p:nvGrpSpPr>
          <p:grpSpPr>
            <a:xfrm>
              <a:off x="4460633" y="1249291"/>
              <a:ext cx="4223421" cy="1375652"/>
              <a:chOff x="4328198" y="2057400"/>
              <a:chExt cx="4223421" cy="1375652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4328198" y="2057400"/>
                <a:ext cx="4223421" cy="1365752"/>
                <a:chOff x="609600" y="4299987"/>
                <a:chExt cx="8352928" cy="2016224"/>
              </a:xfrm>
            </p:grpSpPr>
            <p:sp>
              <p:nvSpPr>
                <p:cNvPr id="74" name="Rectangle 73"/>
                <p:cNvSpPr/>
                <p:nvPr/>
              </p:nvSpPr>
              <p:spPr>
                <a:xfrm>
                  <a:off x="609600" y="4299987"/>
                  <a:ext cx="8352928" cy="2016224"/>
                </a:xfrm>
                <a:prstGeom prst="rect">
                  <a:avLst/>
                </a:prstGeom>
                <a:gradFill>
                  <a:gsLst>
                    <a:gs pos="0">
                      <a:sysClr val="window" lastClr="FFFFFF">
                        <a:lumMod val="50000"/>
                      </a:sysClr>
                    </a:gs>
                    <a:gs pos="70000">
                      <a:sysClr val="window" lastClr="FFFFFF">
                        <a:lumMod val="75000"/>
                        <a:alpha val="13000"/>
                      </a:sysClr>
                    </a:gs>
                    <a:gs pos="100000">
                      <a:sysClr val="window" lastClr="FFFFFF">
                        <a:lumMod val="50000"/>
                      </a:sysClr>
                    </a:gs>
                  </a:gsLst>
                  <a:lin ang="5400000" scaled="0"/>
                </a:gra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609600" y="4299987"/>
                  <a:ext cx="8352928" cy="288032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1865379" y="4588018"/>
                  <a:ext cx="432048" cy="72008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Rectangle 76"/>
                <p:cNvSpPr/>
                <p:nvPr/>
              </p:nvSpPr>
              <p:spPr>
                <a:xfrm>
                  <a:off x="6687958" y="4588018"/>
                  <a:ext cx="432048" cy="72008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69" name="Straight Connector 68"/>
              <p:cNvCxnSpPr/>
              <p:nvPr/>
            </p:nvCxnSpPr>
            <p:spPr>
              <a:xfrm>
                <a:off x="6367244" y="2057400"/>
                <a:ext cx="0" cy="832352"/>
              </a:xfrm>
              <a:prstGeom prst="line">
                <a:avLst/>
              </a:prstGeom>
              <a:noFill/>
              <a:ln w="25400" cap="flat" cmpd="sng" algn="ctr">
                <a:solidFill>
                  <a:srgbClr val="FFC000"/>
                </a:solidFill>
                <a:prstDash val="solid"/>
              </a:ln>
              <a:effectLst/>
            </p:spPr>
          </p:cxnSp>
          <p:cxnSp>
            <p:nvCxnSpPr>
              <p:cNvPr id="70" name="Straight Arrow Connector 69"/>
              <p:cNvCxnSpPr/>
              <p:nvPr/>
            </p:nvCxnSpPr>
            <p:spPr>
              <a:xfrm flipV="1">
                <a:off x="8195514" y="2057400"/>
                <a:ext cx="0" cy="1365752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triangle"/>
                <a:tailEnd type="triangle"/>
              </a:ln>
              <a:effectLst/>
            </p:spPr>
          </p:cxnSp>
          <p:cxnSp>
            <p:nvCxnSpPr>
              <p:cNvPr id="71" name="Straight Arrow Connector 70"/>
              <p:cNvCxnSpPr/>
              <p:nvPr/>
            </p:nvCxnSpPr>
            <p:spPr>
              <a:xfrm flipV="1">
                <a:off x="5715000" y="2067300"/>
                <a:ext cx="0" cy="822452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triangle"/>
                <a:tailEnd type="triangle"/>
              </a:ln>
              <a:effectLst/>
            </p:spPr>
          </p:cxnSp>
          <p:cxnSp>
            <p:nvCxnSpPr>
              <p:cNvPr id="72" name="Straight Arrow Connector 71"/>
              <p:cNvCxnSpPr/>
              <p:nvPr/>
            </p:nvCxnSpPr>
            <p:spPr>
              <a:xfrm flipV="1">
                <a:off x="6553200" y="2889752"/>
                <a:ext cx="0" cy="54330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triangle"/>
                <a:tailEnd type="triangle"/>
              </a:ln>
              <a:effectLst/>
            </p:spPr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5689319" y="2889752"/>
                <a:ext cx="863881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sp>
          <p:nvSpPr>
            <p:cNvPr id="79" name="Title 5"/>
            <p:cNvSpPr txBox="1">
              <a:spLocks/>
            </p:cNvSpPr>
            <p:nvPr/>
          </p:nvSpPr>
          <p:spPr>
            <a:xfrm>
              <a:off x="7353809" y="1845781"/>
              <a:ext cx="1281861" cy="346513"/>
            </a:xfrm>
            <a:prstGeom prst="rect">
              <a:avLst/>
            </a:prstGeom>
          </p:spPr>
          <p:txBody>
            <a:bodyPr/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Times New Roman" pitchFamily="18" charset="0"/>
                  <a:ea typeface="+mj-ea"/>
                  <a:cs typeface="Arial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defRPr/>
              </a:pPr>
              <a:r>
                <a:rPr lang="en-US" sz="1600" dirty="0" smtClean="0">
                  <a:solidFill>
                    <a:srgbClr val="092199"/>
                  </a:solidFill>
                  <a:latin typeface="Calibri"/>
                  <a:cs typeface="Arial" pitchFamily="34" charset="0"/>
                </a:rPr>
                <a:t>H = 5 m</a:t>
              </a:r>
              <a:endParaRPr lang="en-US" sz="1600" dirty="0">
                <a:solidFill>
                  <a:srgbClr val="092199"/>
                </a:solidFill>
                <a:latin typeface="Calibri"/>
                <a:cs typeface="Arial" pitchFamily="34" charset="0"/>
              </a:endParaRPr>
            </a:p>
          </p:txBody>
        </p:sp>
        <p:sp>
          <p:nvSpPr>
            <p:cNvPr id="80" name="Title 5"/>
            <p:cNvSpPr txBox="1">
              <a:spLocks/>
            </p:cNvSpPr>
            <p:nvPr/>
          </p:nvSpPr>
          <p:spPr>
            <a:xfrm>
              <a:off x="5502839" y="2189004"/>
              <a:ext cx="1619943" cy="354580"/>
            </a:xfrm>
            <a:prstGeom prst="rect">
              <a:avLst/>
            </a:prstGeom>
          </p:spPr>
          <p:txBody>
            <a:bodyPr/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Times New Roman" pitchFamily="18" charset="0"/>
                  <a:ea typeface="+mj-ea"/>
                  <a:cs typeface="Arial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defRPr/>
              </a:pPr>
              <a:r>
                <a:rPr lang="en-US" sz="1600" dirty="0" smtClean="0">
                  <a:solidFill>
                    <a:srgbClr val="092199"/>
                  </a:solidFill>
                  <a:latin typeface="Calibri"/>
                  <a:cs typeface="Arial" pitchFamily="34" charset="0"/>
                </a:rPr>
                <a:t>h = 2 m</a:t>
              </a:r>
              <a:endParaRPr lang="en-US" sz="1600" dirty="0">
                <a:solidFill>
                  <a:srgbClr val="092199"/>
                </a:solidFill>
                <a:latin typeface="Calibri"/>
                <a:cs typeface="Arial" pitchFamily="34" charset="0"/>
              </a:endParaRPr>
            </a:p>
          </p:txBody>
        </p:sp>
        <p:sp>
          <p:nvSpPr>
            <p:cNvPr id="81" name="Title 5"/>
            <p:cNvSpPr txBox="1">
              <a:spLocks/>
            </p:cNvSpPr>
            <p:nvPr/>
          </p:nvSpPr>
          <p:spPr>
            <a:xfrm>
              <a:off x="6380836" y="1583616"/>
              <a:ext cx="1676469" cy="374897"/>
            </a:xfrm>
            <a:prstGeom prst="rect">
              <a:avLst/>
            </a:prstGeom>
          </p:spPr>
          <p:txBody>
            <a:bodyPr/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Times New Roman" pitchFamily="18" charset="0"/>
                  <a:ea typeface="+mj-ea"/>
                  <a:cs typeface="Arial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defRPr/>
              </a:pPr>
              <a:r>
                <a:rPr lang="en-US" sz="1800" dirty="0" smtClean="0">
                  <a:solidFill>
                    <a:srgbClr val="FF9900"/>
                  </a:solidFill>
                  <a:latin typeface="Calibri"/>
                  <a:cs typeface="Arial" pitchFamily="34" charset="0"/>
                </a:rPr>
                <a:t>Smoke curtain</a:t>
              </a:r>
              <a:endParaRPr lang="en-US" sz="1800" dirty="0">
                <a:solidFill>
                  <a:srgbClr val="FF9900"/>
                </a:solidFill>
                <a:latin typeface="Calibri"/>
                <a:cs typeface="Arial" pitchFamily="34" charset="0"/>
              </a:endParaRPr>
            </a:p>
          </p:txBody>
        </p:sp>
        <p:sp>
          <p:nvSpPr>
            <p:cNvPr id="82" name="Title 5"/>
            <p:cNvSpPr txBox="1">
              <a:spLocks/>
            </p:cNvSpPr>
            <p:nvPr/>
          </p:nvSpPr>
          <p:spPr>
            <a:xfrm>
              <a:off x="4417682" y="1642190"/>
              <a:ext cx="1619943" cy="354580"/>
            </a:xfrm>
            <a:prstGeom prst="rect">
              <a:avLst/>
            </a:prstGeom>
          </p:spPr>
          <p:txBody>
            <a:bodyPr/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Times New Roman" pitchFamily="18" charset="0"/>
                  <a:ea typeface="+mj-ea"/>
                  <a:cs typeface="Arial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defRPr/>
              </a:pPr>
              <a:r>
                <a:rPr lang="en-US" sz="1600" dirty="0" smtClean="0">
                  <a:solidFill>
                    <a:srgbClr val="092199"/>
                  </a:solidFill>
                  <a:latin typeface="Calibri"/>
                  <a:cs typeface="Arial" pitchFamily="34" charset="0"/>
                </a:rPr>
                <a:t>H - h = 3 m</a:t>
              </a:r>
              <a:endParaRPr lang="en-US" sz="1600" dirty="0">
                <a:solidFill>
                  <a:srgbClr val="092199"/>
                </a:solidFill>
                <a:latin typeface="Calibri"/>
                <a:cs typeface="Arial" pitchFamily="34" charset="0"/>
              </a:endParaRPr>
            </a:p>
          </p:txBody>
        </p:sp>
        <p:pic>
          <p:nvPicPr>
            <p:cNvPr id="83" name="Picture 2" descr="http://t3.gstatic.com/images?q=tbn:ANd9GcQkLlTvgh_m68OuUW1XO3yHb_9A9ZFYCK6AADYQoJ1sXrfQIFMmQ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167" b="95833" l="9783" r="91304">
                          <a14:foregroundMark x1="41304" y1="4167" x2="41304" y2="4167"/>
                          <a14:foregroundMark x1="94565" y1="30417" x2="94565" y2="30417"/>
                          <a14:foregroundMark x1="11957" y1="28750" x2="11957" y2="28750"/>
                          <a14:foregroundMark x1="73913" y1="92917" x2="73913" y2="92917"/>
                          <a14:foregroundMark x1="42391" y1="95000" x2="42391" y2="95000"/>
                          <a14:foregroundMark x1="71739" y1="95833" x2="71739" y2="9583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89" y="2114349"/>
              <a:ext cx="190990" cy="4982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1055" y="4699917"/>
            <a:ext cx="8730229" cy="542591"/>
          </a:xfrm>
          <a:prstGeom prst="rect">
            <a:avLst/>
          </a:prstGeom>
        </p:spPr>
      </p:pic>
      <p:sp>
        <p:nvSpPr>
          <p:cNvPr id="85" name="Rectangle 84"/>
          <p:cNvSpPr/>
          <p:nvPr/>
        </p:nvSpPr>
        <p:spPr>
          <a:xfrm>
            <a:off x="6916738" y="5883291"/>
            <a:ext cx="23038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bg2">
                    <a:lumMod val="10000"/>
                  </a:schemeClr>
                </a:solidFill>
              </a:rPr>
              <a:t>Courtesy of S. La Mendola</a:t>
            </a:r>
            <a:endParaRPr lang="en-GB" sz="1400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467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4" grpId="0"/>
      <p:bldP spid="66" grpId="1"/>
      <p:bldP spid="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621" y="1068605"/>
            <a:ext cx="2838517" cy="25415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1" b="-13429"/>
          <a:stretch/>
        </p:blipFill>
        <p:spPr>
          <a:xfrm>
            <a:off x="-38781" y="3451086"/>
            <a:ext cx="3512820" cy="2486143"/>
          </a:xfrm>
          <a:prstGeom prst="ellipse">
            <a:avLst/>
          </a:prstGeom>
        </p:spPr>
      </p:pic>
      <p:sp>
        <p:nvSpPr>
          <p:cNvPr id="27" name="Title 7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Pressure drop – Curtains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F8437BDC-286E-D949-B8C1-094BBC4FCE9D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14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4610" y="1292881"/>
            <a:ext cx="4305507" cy="227495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Ø 6 m tunnel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Curtain: Fixed part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Length = 10 km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Air flow = 140 000 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/h (1 ACH)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Dh = 4.2 m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74948"/>
              </p:ext>
            </p:extLst>
          </p:nvPr>
        </p:nvGraphicFramePr>
        <p:xfrm>
          <a:off x="3474040" y="3717213"/>
          <a:ext cx="5546804" cy="13078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1571"/>
                <a:gridCol w="1828297"/>
                <a:gridCol w="1241232"/>
                <a:gridCol w="1415704"/>
              </a:tblGrid>
              <a:tr h="394636">
                <a:tc>
                  <a:txBody>
                    <a:bodyPr/>
                    <a:lstStyle/>
                    <a:p>
                      <a:pPr algn="ctr" fontAlgn="ctr"/>
                      <a:endParaRPr lang="en-GB" sz="1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#</a:t>
                      </a:r>
                      <a:endParaRPr lang="en-GB" sz="1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80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Δ</a:t>
                      </a:r>
                      <a:r>
                        <a:rPr lang="en-US" sz="1800" u="none" strike="noStrike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P</a:t>
                      </a:r>
                      <a:r>
                        <a:rPr lang="en-US" sz="1600" b="0" u="none" strike="noStrike" baseline="-250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fixed</a:t>
                      </a:r>
                      <a:r>
                        <a:rPr lang="en-US" sz="180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[Pa]</a:t>
                      </a:r>
                      <a:endParaRPr lang="en-GB" sz="18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Δ</a:t>
                      </a:r>
                      <a:r>
                        <a:rPr lang="en-US" sz="1800" u="none" strike="noStrike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P</a:t>
                      </a:r>
                      <a:r>
                        <a:rPr lang="en-US" sz="1600" b="0" u="none" strike="noStrike" baseline="-250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complete</a:t>
                      </a:r>
                      <a:r>
                        <a:rPr lang="en-US" sz="180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[Pa]</a:t>
                      </a:r>
                      <a:endParaRPr lang="en-GB" sz="1800" b="1" i="0" u="none" strike="noStrike" dirty="0" smtClean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8069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Curtains</a:t>
                      </a:r>
                      <a:endParaRPr lang="en-GB" sz="18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en-GB" sz="1800" u="none" strike="noStrike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80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13.5</a:t>
                      </a:r>
                      <a:endParaRPr kumimoji="0" lang="en-GB" sz="1800" u="none" strike="noStrike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</a:t>
                      </a:r>
                      <a:endParaRPr kumimoji="0" lang="en-GB" sz="1800" u="none" strike="noStrike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7208">
                <a:tc vMerge="1"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 (1 per 200m)</a:t>
                      </a:r>
                      <a:endParaRPr kumimoji="0" lang="en-GB" sz="1800" u="none" strike="noStrike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675</a:t>
                      </a:r>
                      <a:endParaRPr kumimoji="0" lang="en-GB" sz="1800" u="none" strike="noStrike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5450</a:t>
                      </a:r>
                      <a:endParaRPr kumimoji="0" lang="en-GB" sz="1800" u="none" strike="noStrike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5278">
                <a:tc vMerge="1"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80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(1 per 500m)</a:t>
                      </a:r>
                      <a:endParaRPr kumimoji="0" lang="en-GB" sz="1800" u="none" strike="noStrike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80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270</a:t>
                      </a:r>
                      <a:endParaRPr kumimoji="0" lang="en-GB" sz="1800" u="none" strike="noStrike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80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2180</a:t>
                      </a:r>
                      <a:endParaRPr kumimoji="0" lang="en-GB" sz="1800" u="none" strike="noStrike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807557" y="5337064"/>
            <a:ext cx="52132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b="1" dirty="0" smtClean="0"/>
              <a:t>Feasible</a:t>
            </a:r>
            <a:r>
              <a:rPr lang="en-US" sz="2000" dirty="0" smtClean="0"/>
              <a:t> from pressure drop point of view</a:t>
            </a:r>
            <a:endParaRPr lang="en-US" sz="2000" dirty="0"/>
          </a:p>
        </p:txBody>
      </p:sp>
      <p:sp>
        <p:nvSpPr>
          <p:cNvPr id="6" name="Freeform 5"/>
          <p:cNvSpPr/>
          <p:nvPr/>
        </p:nvSpPr>
        <p:spPr>
          <a:xfrm>
            <a:off x="5259628" y="1291052"/>
            <a:ext cx="1919690" cy="661509"/>
          </a:xfrm>
          <a:custGeom>
            <a:avLst/>
            <a:gdLst>
              <a:gd name="connsiteX0" fmla="*/ 0 w 1894788"/>
              <a:gd name="connsiteY0" fmla="*/ 650450 h 678730"/>
              <a:gd name="connsiteX1" fmla="*/ 0 w 1894788"/>
              <a:gd name="connsiteY1" fmla="*/ 650450 h 678730"/>
              <a:gd name="connsiteX2" fmla="*/ 414780 w 1894788"/>
              <a:gd name="connsiteY2" fmla="*/ 650450 h 678730"/>
              <a:gd name="connsiteX3" fmla="*/ 414780 w 1894788"/>
              <a:gd name="connsiteY3" fmla="*/ 235670 h 678730"/>
              <a:gd name="connsiteX4" fmla="*/ 1432875 w 1894788"/>
              <a:gd name="connsiteY4" fmla="*/ 235670 h 678730"/>
              <a:gd name="connsiteX5" fmla="*/ 1489435 w 1894788"/>
              <a:gd name="connsiteY5" fmla="*/ 678730 h 678730"/>
              <a:gd name="connsiteX6" fmla="*/ 1894788 w 1894788"/>
              <a:gd name="connsiteY6" fmla="*/ 650450 h 678730"/>
              <a:gd name="connsiteX7" fmla="*/ 1593130 w 1894788"/>
              <a:gd name="connsiteY7" fmla="*/ 226243 h 678730"/>
              <a:gd name="connsiteX8" fmla="*/ 970961 w 1894788"/>
              <a:gd name="connsiteY8" fmla="*/ 0 h 678730"/>
              <a:gd name="connsiteX9" fmla="*/ 367646 w 1894788"/>
              <a:gd name="connsiteY9" fmla="*/ 141402 h 678730"/>
              <a:gd name="connsiteX10" fmla="*/ 0 w 1894788"/>
              <a:gd name="connsiteY10" fmla="*/ 650450 h 678730"/>
              <a:gd name="connsiteX0" fmla="*/ 226037 w 1898575"/>
              <a:gd name="connsiteY0" fmla="*/ 294850 h 678730"/>
              <a:gd name="connsiteX1" fmla="*/ 3787 w 1898575"/>
              <a:gd name="connsiteY1" fmla="*/ 650450 h 678730"/>
              <a:gd name="connsiteX2" fmla="*/ 418567 w 1898575"/>
              <a:gd name="connsiteY2" fmla="*/ 650450 h 678730"/>
              <a:gd name="connsiteX3" fmla="*/ 418567 w 1898575"/>
              <a:gd name="connsiteY3" fmla="*/ 235670 h 678730"/>
              <a:gd name="connsiteX4" fmla="*/ 1436662 w 1898575"/>
              <a:gd name="connsiteY4" fmla="*/ 235670 h 678730"/>
              <a:gd name="connsiteX5" fmla="*/ 1493222 w 1898575"/>
              <a:gd name="connsiteY5" fmla="*/ 678730 h 678730"/>
              <a:gd name="connsiteX6" fmla="*/ 1898575 w 1898575"/>
              <a:gd name="connsiteY6" fmla="*/ 650450 h 678730"/>
              <a:gd name="connsiteX7" fmla="*/ 1596917 w 1898575"/>
              <a:gd name="connsiteY7" fmla="*/ 226243 h 678730"/>
              <a:gd name="connsiteX8" fmla="*/ 974748 w 1898575"/>
              <a:gd name="connsiteY8" fmla="*/ 0 h 678730"/>
              <a:gd name="connsiteX9" fmla="*/ 371433 w 1898575"/>
              <a:gd name="connsiteY9" fmla="*/ 141402 h 678730"/>
              <a:gd name="connsiteX10" fmla="*/ 226037 w 1898575"/>
              <a:gd name="connsiteY10" fmla="*/ 294850 h 678730"/>
              <a:gd name="connsiteX0" fmla="*/ 226855 w 1899393"/>
              <a:gd name="connsiteY0" fmla="*/ 294850 h 678730"/>
              <a:gd name="connsiteX1" fmla="*/ 4605 w 1899393"/>
              <a:gd name="connsiteY1" fmla="*/ 650450 h 678730"/>
              <a:gd name="connsiteX2" fmla="*/ 419385 w 1899393"/>
              <a:gd name="connsiteY2" fmla="*/ 650450 h 678730"/>
              <a:gd name="connsiteX3" fmla="*/ 419385 w 1899393"/>
              <a:gd name="connsiteY3" fmla="*/ 235670 h 678730"/>
              <a:gd name="connsiteX4" fmla="*/ 1437480 w 1899393"/>
              <a:gd name="connsiteY4" fmla="*/ 235670 h 678730"/>
              <a:gd name="connsiteX5" fmla="*/ 1494040 w 1899393"/>
              <a:gd name="connsiteY5" fmla="*/ 678730 h 678730"/>
              <a:gd name="connsiteX6" fmla="*/ 1899393 w 1899393"/>
              <a:gd name="connsiteY6" fmla="*/ 650450 h 678730"/>
              <a:gd name="connsiteX7" fmla="*/ 1597735 w 1899393"/>
              <a:gd name="connsiteY7" fmla="*/ 226243 h 678730"/>
              <a:gd name="connsiteX8" fmla="*/ 975566 w 1899393"/>
              <a:gd name="connsiteY8" fmla="*/ 0 h 678730"/>
              <a:gd name="connsiteX9" fmla="*/ 372251 w 1899393"/>
              <a:gd name="connsiteY9" fmla="*/ 141402 h 678730"/>
              <a:gd name="connsiteX10" fmla="*/ 226855 w 1899393"/>
              <a:gd name="connsiteY10" fmla="*/ 294850 h 678730"/>
              <a:gd name="connsiteX0" fmla="*/ 248552 w 1921090"/>
              <a:gd name="connsiteY0" fmla="*/ 294850 h 698669"/>
              <a:gd name="connsiteX1" fmla="*/ 4077 w 1921090"/>
              <a:gd name="connsiteY1" fmla="*/ 650450 h 698669"/>
              <a:gd name="connsiteX2" fmla="*/ 441082 w 1921090"/>
              <a:gd name="connsiteY2" fmla="*/ 650450 h 698669"/>
              <a:gd name="connsiteX3" fmla="*/ 441082 w 1921090"/>
              <a:gd name="connsiteY3" fmla="*/ 235670 h 698669"/>
              <a:gd name="connsiteX4" fmla="*/ 1459177 w 1921090"/>
              <a:gd name="connsiteY4" fmla="*/ 235670 h 698669"/>
              <a:gd name="connsiteX5" fmla="*/ 1515737 w 1921090"/>
              <a:gd name="connsiteY5" fmla="*/ 678730 h 698669"/>
              <a:gd name="connsiteX6" fmla="*/ 1921090 w 1921090"/>
              <a:gd name="connsiteY6" fmla="*/ 650450 h 698669"/>
              <a:gd name="connsiteX7" fmla="*/ 1619432 w 1921090"/>
              <a:gd name="connsiteY7" fmla="*/ 226243 h 698669"/>
              <a:gd name="connsiteX8" fmla="*/ 997263 w 1921090"/>
              <a:gd name="connsiteY8" fmla="*/ 0 h 698669"/>
              <a:gd name="connsiteX9" fmla="*/ 393948 w 1921090"/>
              <a:gd name="connsiteY9" fmla="*/ 141402 h 698669"/>
              <a:gd name="connsiteX10" fmla="*/ 248552 w 1921090"/>
              <a:gd name="connsiteY10" fmla="*/ 294850 h 698669"/>
              <a:gd name="connsiteX0" fmla="*/ 258039 w 1930577"/>
              <a:gd name="connsiteY0" fmla="*/ 294850 h 681650"/>
              <a:gd name="connsiteX1" fmla="*/ 13564 w 1930577"/>
              <a:gd name="connsiteY1" fmla="*/ 650450 h 681650"/>
              <a:gd name="connsiteX2" fmla="*/ 450569 w 1930577"/>
              <a:gd name="connsiteY2" fmla="*/ 650450 h 681650"/>
              <a:gd name="connsiteX3" fmla="*/ 450569 w 1930577"/>
              <a:gd name="connsiteY3" fmla="*/ 235670 h 681650"/>
              <a:gd name="connsiteX4" fmla="*/ 1468664 w 1930577"/>
              <a:gd name="connsiteY4" fmla="*/ 235670 h 681650"/>
              <a:gd name="connsiteX5" fmla="*/ 1525224 w 1930577"/>
              <a:gd name="connsiteY5" fmla="*/ 678730 h 681650"/>
              <a:gd name="connsiteX6" fmla="*/ 1930577 w 1930577"/>
              <a:gd name="connsiteY6" fmla="*/ 650450 h 681650"/>
              <a:gd name="connsiteX7" fmla="*/ 1628919 w 1930577"/>
              <a:gd name="connsiteY7" fmla="*/ 226243 h 681650"/>
              <a:gd name="connsiteX8" fmla="*/ 1006750 w 1930577"/>
              <a:gd name="connsiteY8" fmla="*/ 0 h 681650"/>
              <a:gd name="connsiteX9" fmla="*/ 403435 w 1930577"/>
              <a:gd name="connsiteY9" fmla="*/ 141402 h 681650"/>
              <a:gd name="connsiteX10" fmla="*/ 258039 w 1930577"/>
              <a:gd name="connsiteY10" fmla="*/ 294850 h 681650"/>
              <a:gd name="connsiteX0" fmla="*/ 249139 w 1921677"/>
              <a:gd name="connsiteY0" fmla="*/ 294850 h 704488"/>
              <a:gd name="connsiteX1" fmla="*/ 4664 w 1921677"/>
              <a:gd name="connsiteY1" fmla="*/ 650450 h 704488"/>
              <a:gd name="connsiteX2" fmla="*/ 457544 w 1921677"/>
              <a:gd name="connsiteY2" fmla="*/ 659975 h 704488"/>
              <a:gd name="connsiteX3" fmla="*/ 441669 w 1921677"/>
              <a:gd name="connsiteY3" fmla="*/ 235670 h 704488"/>
              <a:gd name="connsiteX4" fmla="*/ 1459764 w 1921677"/>
              <a:gd name="connsiteY4" fmla="*/ 235670 h 704488"/>
              <a:gd name="connsiteX5" fmla="*/ 1516324 w 1921677"/>
              <a:gd name="connsiteY5" fmla="*/ 678730 h 704488"/>
              <a:gd name="connsiteX6" fmla="*/ 1921677 w 1921677"/>
              <a:gd name="connsiteY6" fmla="*/ 650450 h 704488"/>
              <a:gd name="connsiteX7" fmla="*/ 1620019 w 1921677"/>
              <a:gd name="connsiteY7" fmla="*/ 226243 h 704488"/>
              <a:gd name="connsiteX8" fmla="*/ 997850 w 1921677"/>
              <a:gd name="connsiteY8" fmla="*/ 0 h 704488"/>
              <a:gd name="connsiteX9" fmla="*/ 394535 w 1921677"/>
              <a:gd name="connsiteY9" fmla="*/ 141402 h 704488"/>
              <a:gd name="connsiteX10" fmla="*/ 249139 w 1921677"/>
              <a:gd name="connsiteY10" fmla="*/ 294850 h 704488"/>
              <a:gd name="connsiteX0" fmla="*/ 249139 w 1921677"/>
              <a:gd name="connsiteY0" fmla="*/ 294850 h 680857"/>
              <a:gd name="connsiteX1" fmla="*/ 4664 w 1921677"/>
              <a:gd name="connsiteY1" fmla="*/ 650450 h 680857"/>
              <a:gd name="connsiteX2" fmla="*/ 457544 w 1921677"/>
              <a:gd name="connsiteY2" fmla="*/ 659975 h 680857"/>
              <a:gd name="connsiteX3" fmla="*/ 441669 w 1921677"/>
              <a:gd name="connsiteY3" fmla="*/ 235670 h 680857"/>
              <a:gd name="connsiteX4" fmla="*/ 1459764 w 1921677"/>
              <a:gd name="connsiteY4" fmla="*/ 235670 h 680857"/>
              <a:gd name="connsiteX5" fmla="*/ 1516324 w 1921677"/>
              <a:gd name="connsiteY5" fmla="*/ 678730 h 680857"/>
              <a:gd name="connsiteX6" fmla="*/ 1921677 w 1921677"/>
              <a:gd name="connsiteY6" fmla="*/ 650450 h 680857"/>
              <a:gd name="connsiteX7" fmla="*/ 1620019 w 1921677"/>
              <a:gd name="connsiteY7" fmla="*/ 226243 h 680857"/>
              <a:gd name="connsiteX8" fmla="*/ 997850 w 1921677"/>
              <a:gd name="connsiteY8" fmla="*/ 0 h 680857"/>
              <a:gd name="connsiteX9" fmla="*/ 394535 w 1921677"/>
              <a:gd name="connsiteY9" fmla="*/ 141402 h 680857"/>
              <a:gd name="connsiteX10" fmla="*/ 249139 w 1921677"/>
              <a:gd name="connsiteY10" fmla="*/ 294850 h 680857"/>
              <a:gd name="connsiteX0" fmla="*/ 258841 w 1931379"/>
              <a:gd name="connsiteY0" fmla="*/ 294850 h 678730"/>
              <a:gd name="connsiteX1" fmla="*/ 14366 w 1931379"/>
              <a:gd name="connsiteY1" fmla="*/ 650450 h 678730"/>
              <a:gd name="connsiteX2" fmla="*/ 467246 w 1931379"/>
              <a:gd name="connsiteY2" fmla="*/ 659975 h 678730"/>
              <a:gd name="connsiteX3" fmla="*/ 451371 w 1931379"/>
              <a:gd name="connsiteY3" fmla="*/ 235670 h 678730"/>
              <a:gd name="connsiteX4" fmla="*/ 1469466 w 1931379"/>
              <a:gd name="connsiteY4" fmla="*/ 235670 h 678730"/>
              <a:gd name="connsiteX5" fmla="*/ 1526026 w 1931379"/>
              <a:gd name="connsiteY5" fmla="*/ 678730 h 678730"/>
              <a:gd name="connsiteX6" fmla="*/ 1931379 w 1931379"/>
              <a:gd name="connsiteY6" fmla="*/ 650450 h 678730"/>
              <a:gd name="connsiteX7" fmla="*/ 1629721 w 1931379"/>
              <a:gd name="connsiteY7" fmla="*/ 226243 h 678730"/>
              <a:gd name="connsiteX8" fmla="*/ 1007552 w 1931379"/>
              <a:gd name="connsiteY8" fmla="*/ 0 h 678730"/>
              <a:gd name="connsiteX9" fmla="*/ 404237 w 1931379"/>
              <a:gd name="connsiteY9" fmla="*/ 141402 h 678730"/>
              <a:gd name="connsiteX10" fmla="*/ 258841 w 1931379"/>
              <a:gd name="connsiteY10" fmla="*/ 294850 h 678730"/>
              <a:gd name="connsiteX0" fmla="*/ 247216 w 1919754"/>
              <a:gd name="connsiteY0" fmla="*/ 294850 h 678730"/>
              <a:gd name="connsiteX1" fmla="*/ 2741 w 1919754"/>
              <a:gd name="connsiteY1" fmla="*/ 650450 h 678730"/>
              <a:gd name="connsiteX2" fmla="*/ 455621 w 1919754"/>
              <a:gd name="connsiteY2" fmla="*/ 659975 h 678730"/>
              <a:gd name="connsiteX3" fmla="*/ 439746 w 1919754"/>
              <a:gd name="connsiteY3" fmla="*/ 235670 h 678730"/>
              <a:gd name="connsiteX4" fmla="*/ 1457841 w 1919754"/>
              <a:gd name="connsiteY4" fmla="*/ 235670 h 678730"/>
              <a:gd name="connsiteX5" fmla="*/ 1514401 w 1919754"/>
              <a:gd name="connsiteY5" fmla="*/ 678730 h 678730"/>
              <a:gd name="connsiteX6" fmla="*/ 1919754 w 1919754"/>
              <a:gd name="connsiteY6" fmla="*/ 650450 h 678730"/>
              <a:gd name="connsiteX7" fmla="*/ 1618096 w 1919754"/>
              <a:gd name="connsiteY7" fmla="*/ 226243 h 678730"/>
              <a:gd name="connsiteX8" fmla="*/ 995927 w 1919754"/>
              <a:gd name="connsiteY8" fmla="*/ 0 h 678730"/>
              <a:gd name="connsiteX9" fmla="*/ 392612 w 1919754"/>
              <a:gd name="connsiteY9" fmla="*/ 141402 h 678730"/>
              <a:gd name="connsiteX10" fmla="*/ 247216 w 1919754"/>
              <a:gd name="connsiteY10" fmla="*/ 294850 h 678730"/>
              <a:gd name="connsiteX0" fmla="*/ 247216 w 1919754"/>
              <a:gd name="connsiteY0" fmla="*/ 294850 h 678730"/>
              <a:gd name="connsiteX1" fmla="*/ 2741 w 1919754"/>
              <a:gd name="connsiteY1" fmla="*/ 650450 h 678730"/>
              <a:gd name="connsiteX2" fmla="*/ 455621 w 1919754"/>
              <a:gd name="connsiteY2" fmla="*/ 659975 h 678730"/>
              <a:gd name="connsiteX3" fmla="*/ 439746 w 1919754"/>
              <a:gd name="connsiteY3" fmla="*/ 235670 h 678730"/>
              <a:gd name="connsiteX4" fmla="*/ 1457841 w 1919754"/>
              <a:gd name="connsiteY4" fmla="*/ 235670 h 678730"/>
              <a:gd name="connsiteX5" fmla="*/ 1514401 w 1919754"/>
              <a:gd name="connsiteY5" fmla="*/ 678730 h 678730"/>
              <a:gd name="connsiteX6" fmla="*/ 1919754 w 1919754"/>
              <a:gd name="connsiteY6" fmla="*/ 650450 h 678730"/>
              <a:gd name="connsiteX7" fmla="*/ 1618096 w 1919754"/>
              <a:gd name="connsiteY7" fmla="*/ 226243 h 678730"/>
              <a:gd name="connsiteX8" fmla="*/ 995927 w 1919754"/>
              <a:gd name="connsiteY8" fmla="*/ 0 h 678730"/>
              <a:gd name="connsiteX9" fmla="*/ 662487 w 1919754"/>
              <a:gd name="connsiteY9" fmla="*/ 52502 h 678730"/>
              <a:gd name="connsiteX10" fmla="*/ 247216 w 1919754"/>
              <a:gd name="connsiteY10" fmla="*/ 294850 h 678730"/>
              <a:gd name="connsiteX0" fmla="*/ 247216 w 1919754"/>
              <a:gd name="connsiteY0" fmla="*/ 294850 h 678730"/>
              <a:gd name="connsiteX1" fmla="*/ 2741 w 1919754"/>
              <a:gd name="connsiteY1" fmla="*/ 650450 h 678730"/>
              <a:gd name="connsiteX2" fmla="*/ 455621 w 1919754"/>
              <a:gd name="connsiteY2" fmla="*/ 659975 h 678730"/>
              <a:gd name="connsiteX3" fmla="*/ 439746 w 1919754"/>
              <a:gd name="connsiteY3" fmla="*/ 235670 h 678730"/>
              <a:gd name="connsiteX4" fmla="*/ 1457841 w 1919754"/>
              <a:gd name="connsiteY4" fmla="*/ 235670 h 678730"/>
              <a:gd name="connsiteX5" fmla="*/ 1514401 w 1919754"/>
              <a:gd name="connsiteY5" fmla="*/ 678730 h 678730"/>
              <a:gd name="connsiteX6" fmla="*/ 1919754 w 1919754"/>
              <a:gd name="connsiteY6" fmla="*/ 650450 h 678730"/>
              <a:gd name="connsiteX7" fmla="*/ 1618096 w 1919754"/>
              <a:gd name="connsiteY7" fmla="*/ 226243 h 678730"/>
              <a:gd name="connsiteX8" fmla="*/ 995927 w 1919754"/>
              <a:gd name="connsiteY8" fmla="*/ 0 h 678730"/>
              <a:gd name="connsiteX9" fmla="*/ 662487 w 1919754"/>
              <a:gd name="connsiteY9" fmla="*/ 52502 h 678730"/>
              <a:gd name="connsiteX10" fmla="*/ 247216 w 1919754"/>
              <a:gd name="connsiteY10" fmla="*/ 294850 h 678730"/>
              <a:gd name="connsiteX0" fmla="*/ 247216 w 1919754"/>
              <a:gd name="connsiteY0" fmla="*/ 294850 h 678730"/>
              <a:gd name="connsiteX1" fmla="*/ 2741 w 1919754"/>
              <a:gd name="connsiteY1" fmla="*/ 650450 h 678730"/>
              <a:gd name="connsiteX2" fmla="*/ 455621 w 1919754"/>
              <a:gd name="connsiteY2" fmla="*/ 659975 h 678730"/>
              <a:gd name="connsiteX3" fmla="*/ 439746 w 1919754"/>
              <a:gd name="connsiteY3" fmla="*/ 235670 h 678730"/>
              <a:gd name="connsiteX4" fmla="*/ 1457841 w 1919754"/>
              <a:gd name="connsiteY4" fmla="*/ 235670 h 678730"/>
              <a:gd name="connsiteX5" fmla="*/ 1514401 w 1919754"/>
              <a:gd name="connsiteY5" fmla="*/ 678730 h 678730"/>
              <a:gd name="connsiteX6" fmla="*/ 1919754 w 1919754"/>
              <a:gd name="connsiteY6" fmla="*/ 650450 h 678730"/>
              <a:gd name="connsiteX7" fmla="*/ 1618096 w 1919754"/>
              <a:gd name="connsiteY7" fmla="*/ 226243 h 678730"/>
              <a:gd name="connsiteX8" fmla="*/ 995927 w 1919754"/>
              <a:gd name="connsiteY8" fmla="*/ 0 h 678730"/>
              <a:gd name="connsiteX9" fmla="*/ 662487 w 1919754"/>
              <a:gd name="connsiteY9" fmla="*/ 52502 h 678730"/>
              <a:gd name="connsiteX10" fmla="*/ 247216 w 1919754"/>
              <a:gd name="connsiteY10" fmla="*/ 294850 h 678730"/>
              <a:gd name="connsiteX0" fmla="*/ 247216 w 1919754"/>
              <a:gd name="connsiteY0" fmla="*/ 294850 h 678730"/>
              <a:gd name="connsiteX1" fmla="*/ 2741 w 1919754"/>
              <a:gd name="connsiteY1" fmla="*/ 650450 h 678730"/>
              <a:gd name="connsiteX2" fmla="*/ 455621 w 1919754"/>
              <a:gd name="connsiteY2" fmla="*/ 659975 h 678730"/>
              <a:gd name="connsiteX3" fmla="*/ 439746 w 1919754"/>
              <a:gd name="connsiteY3" fmla="*/ 235670 h 678730"/>
              <a:gd name="connsiteX4" fmla="*/ 1457841 w 1919754"/>
              <a:gd name="connsiteY4" fmla="*/ 235670 h 678730"/>
              <a:gd name="connsiteX5" fmla="*/ 1514401 w 1919754"/>
              <a:gd name="connsiteY5" fmla="*/ 678730 h 678730"/>
              <a:gd name="connsiteX6" fmla="*/ 1919754 w 1919754"/>
              <a:gd name="connsiteY6" fmla="*/ 650450 h 678730"/>
              <a:gd name="connsiteX7" fmla="*/ 1618096 w 1919754"/>
              <a:gd name="connsiteY7" fmla="*/ 226243 h 678730"/>
              <a:gd name="connsiteX8" fmla="*/ 995927 w 1919754"/>
              <a:gd name="connsiteY8" fmla="*/ 0 h 678730"/>
              <a:gd name="connsiteX9" fmla="*/ 662487 w 1919754"/>
              <a:gd name="connsiteY9" fmla="*/ 52502 h 678730"/>
              <a:gd name="connsiteX10" fmla="*/ 247216 w 1919754"/>
              <a:gd name="connsiteY10" fmla="*/ 294850 h 678730"/>
              <a:gd name="connsiteX0" fmla="*/ 247216 w 1919754"/>
              <a:gd name="connsiteY0" fmla="*/ 294850 h 678730"/>
              <a:gd name="connsiteX1" fmla="*/ 2741 w 1919754"/>
              <a:gd name="connsiteY1" fmla="*/ 650450 h 678730"/>
              <a:gd name="connsiteX2" fmla="*/ 455621 w 1919754"/>
              <a:gd name="connsiteY2" fmla="*/ 659975 h 678730"/>
              <a:gd name="connsiteX3" fmla="*/ 439746 w 1919754"/>
              <a:gd name="connsiteY3" fmla="*/ 235670 h 678730"/>
              <a:gd name="connsiteX4" fmla="*/ 1457841 w 1919754"/>
              <a:gd name="connsiteY4" fmla="*/ 235670 h 678730"/>
              <a:gd name="connsiteX5" fmla="*/ 1514401 w 1919754"/>
              <a:gd name="connsiteY5" fmla="*/ 678730 h 678730"/>
              <a:gd name="connsiteX6" fmla="*/ 1919754 w 1919754"/>
              <a:gd name="connsiteY6" fmla="*/ 650450 h 678730"/>
              <a:gd name="connsiteX7" fmla="*/ 1618096 w 1919754"/>
              <a:gd name="connsiteY7" fmla="*/ 226243 h 678730"/>
              <a:gd name="connsiteX8" fmla="*/ 995927 w 1919754"/>
              <a:gd name="connsiteY8" fmla="*/ 0 h 678730"/>
              <a:gd name="connsiteX9" fmla="*/ 662487 w 1919754"/>
              <a:gd name="connsiteY9" fmla="*/ 52502 h 678730"/>
              <a:gd name="connsiteX10" fmla="*/ 247216 w 1919754"/>
              <a:gd name="connsiteY10" fmla="*/ 294850 h 678730"/>
              <a:gd name="connsiteX0" fmla="*/ 247216 w 1919754"/>
              <a:gd name="connsiteY0" fmla="*/ 294850 h 678730"/>
              <a:gd name="connsiteX1" fmla="*/ 2741 w 1919754"/>
              <a:gd name="connsiteY1" fmla="*/ 650450 h 678730"/>
              <a:gd name="connsiteX2" fmla="*/ 455621 w 1919754"/>
              <a:gd name="connsiteY2" fmla="*/ 659975 h 678730"/>
              <a:gd name="connsiteX3" fmla="*/ 439746 w 1919754"/>
              <a:gd name="connsiteY3" fmla="*/ 235670 h 678730"/>
              <a:gd name="connsiteX4" fmla="*/ 1457841 w 1919754"/>
              <a:gd name="connsiteY4" fmla="*/ 235670 h 678730"/>
              <a:gd name="connsiteX5" fmla="*/ 1514401 w 1919754"/>
              <a:gd name="connsiteY5" fmla="*/ 678730 h 678730"/>
              <a:gd name="connsiteX6" fmla="*/ 1919754 w 1919754"/>
              <a:gd name="connsiteY6" fmla="*/ 650450 h 678730"/>
              <a:gd name="connsiteX7" fmla="*/ 1618096 w 1919754"/>
              <a:gd name="connsiteY7" fmla="*/ 226243 h 678730"/>
              <a:gd name="connsiteX8" fmla="*/ 995927 w 1919754"/>
              <a:gd name="connsiteY8" fmla="*/ 0 h 678730"/>
              <a:gd name="connsiteX9" fmla="*/ 662487 w 1919754"/>
              <a:gd name="connsiteY9" fmla="*/ 52502 h 678730"/>
              <a:gd name="connsiteX10" fmla="*/ 247216 w 1919754"/>
              <a:gd name="connsiteY10" fmla="*/ 294850 h 678730"/>
              <a:gd name="connsiteX0" fmla="*/ 247216 w 1919754"/>
              <a:gd name="connsiteY0" fmla="*/ 294850 h 678730"/>
              <a:gd name="connsiteX1" fmla="*/ 2741 w 1919754"/>
              <a:gd name="connsiteY1" fmla="*/ 650450 h 678730"/>
              <a:gd name="connsiteX2" fmla="*/ 455621 w 1919754"/>
              <a:gd name="connsiteY2" fmla="*/ 659975 h 678730"/>
              <a:gd name="connsiteX3" fmla="*/ 439746 w 1919754"/>
              <a:gd name="connsiteY3" fmla="*/ 235670 h 678730"/>
              <a:gd name="connsiteX4" fmla="*/ 1457841 w 1919754"/>
              <a:gd name="connsiteY4" fmla="*/ 235670 h 678730"/>
              <a:gd name="connsiteX5" fmla="*/ 1514401 w 1919754"/>
              <a:gd name="connsiteY5" fmla="*/ 678730 h 678730"/>
              <a:gd name="connsiteX6" fmla="*/ 1919754 w 1919754"/>
              <a:gd name="connsiteY6" fmla="*/ 650450 h 678730"/>
              <a:gd name="connsiteX7" fmla="*/ 1618096 w 1919754"/>
              <a:gd name="connsiteY7" fmla="*/ 226243 h 678730"/>
              <a:gd name="connsiteX8" fmla="*/ 995927 w 1919754"/>
              <a:gd name="connsiteY8" fmla="*/ 0 h 678730"/>
              <a:gd name="connsiteX9" fmla="*/ 662487 w 1919754"/>
              <a:gd name="connsiteY9" fmla="*/ 52502 h 678730"/>
              <a:gd name="connsiteX10" fmla="*/ 247216 w 1919754"/>
              <a:gd name="connsiteY10" fmla="*/ 294850 h 678730"/>
              <a:gd name="connsiteX0" fmla="*/ 247216 w 1919754"/>
              <a:gd name="connsiteY0" fmla="*/ 294850 h 678730"/>
              <a:gd name="connsiteX1" fmla="*/ 2741 w 1919754"/>
              <a:gd name="connsiteY1" fmla="*/ 650450 h 678730"/>
              <a:gd name="connsiteX2" fmla="*/ 455621 w 1919754"/>
              <a:gd name="connsiteY2" fmla="*/ 659975 h 678730"/>
              <a:gd name="connsiteX3" fmla="*/ 439746 w 1919754"/>
              <a:gd name="connsiteY3" fmla="*/ 235670 h 678730"/>
              <a:gd name="connsiteX4" fmla="*/ 1457841 w 1919754"/>
              <a:gd name="connsiteY4" fmla="*/ 235670 h 678730"/>
              <a:gd name="connsiteX5" fmla="*/ 1514401 w 1919754"/>
              <a:gd name="connsiteY5" fmla="*/ 678730 h 678730"/>
              <a:gd name="connsiteX6" fmla="*/ 1919754 w 1919754"/>
              <a:gd name="connsiteY6" fmla="*/ 650450 h 678730"/>
              <a:gd name="connsiteX7" fmla="*/ 1618096 w 1919754"/>
              <a:gd name="connsiteY7" fmla="*/ 226243 h 678730"/>
              <a:gd name="connsiteX8" fmla="*/ 995927 w 1919754"/>
              <a:gd name="connsiteY8" fmla="*/ 0 h 678730"/>
              <a:gd name="connsiteX9" fmla="*/ 662487 w 1919754"/>
              <a:gd name="connsiteY9" fmla="*/ 52502 h 678730"/>
              <a:gd name="connsiteX10" fmla="*/ 247216 w 1919754"/>
              <a:gd name="connsiteY10" fmla="*/ 294850 h 678730"/>
              <a:gd name="connsiteX0" fmla="*/ 247216 w 1919754"/>
              <a:gd name="connsiteY0" fmla="*/ 294850 h 678730"/>
              <a:gd name="connsiteX1" fmla="*/ 2741 w 1919754"/>
              <a:gd name="connsiteY1" fmla="*/ 650450 h 678730"/>
              <a:gd name="connsiteX2" fmla="*/ 455621 w 1919754"/>
              <a:gd name="connsiteY2" fmla="*/ 659975 h 678730"/>
              <a:gd name="connsiteX3" fmla="*/ 439746 w 1919754"/>
              <a:gd name="connsiteY3" fmla="*/ 235670 h 678730"/>
              <a:gd name="connsiteX4" fmla="*/ 1457841 w 1919754"/>
              <a:gd name="connsiteY4" fmla="*/ 235670 h 678730"/>
              <a:gd name="connsiteX5" fmla="*/ 1514401 w 1919754"/>
              <a:gd name="connsiteY5" fmla="*/ 678730 h 678730"/>
              <a:gd name="connsiteX6" fmla="*/ 1919754 w 1919754"/>
              <a:gd name="connsiteY6" fmla="*/ 650450 h 678730"/>
              <a:gd name="connsiteX7" fmla="*/ 1618096 w 1919754"/>
              <a:gd name="connsiteY7" fmla="*/ 226243 h 678730"/>
              <a:gd name="connsiteX8" fmla="*/ 995927 w 1919754"/>
              <a:gd name="connsiteY8" fmla="*/ 0 h 678730"/>
              <a:gd name="connsiteX9" fmla="*/ 662487 w 1919754"/>
              <a:gd name="connsiteY9" fmla="*/ 52502 h 678730"/>
              <a:gd name="connsiteX10" fmla="*/ 247216 w 1919754"/>
              <a:gd name="connsiteY10" fmla="*/ 294850 h 678730"/>
              <a:gd name="connsiteX0" fmla="*/ 247216 w 1919754"/>
              <a:gd name="connsiteY0" fmla="*/ 294850 h 660934"/>
              <a:gd name="connsiteX1" fmla="*/ 2741 w 1919754"/>
              <a:gd name="connsiteY1" fmla="*/ 650450 h 660934"/>
              <a:gd name="connsiteX2" fmla="*/ 455621 w 1919754"/>
              <a:gd name="connsiteY2" fmla="*/ 659975 h 660934"/>
              <a:gd name="connsiteX3" fmla="*/ 439746 w 1919754"/>
              <a:gd name="connsiteY3" fmla="*/ 235670 h 660934"/>
              <a:gd name="connsiteX4" fmla="*/ 1457841 w 1919754"/>
              <a:gd name="connsiteY4" fmla="*/ 235670 h 660934"/>
              <a:gd name="connsiteX5" fmla="*/ 1514401 w 1919754"/>
              <a:gd name="connsiteY5" fmla="*/ 653330 h 660934"/>
              <a:gd name="connsiteX6" fmla="*/ 1919754 w 1919754"/>
              <a:gd name="connsiteY6" fmla="*/ 650450 h 660934"/>
              <a:gd name="connsiteX7" fmla="*/ 1618096 w 1919754"/>
              <a:gd name="connsiteY7" fmla="*/ 226243 h 660934"/>
              <a:gd name="connsiteX8" fmla="*/ 995927 w 1919754"/>
              <a:gd name="connsiteY8" fmla="*/ 0 h 660934"/>
              <a:gd name="connsiteX9" fmla="*/ 662487 w 1919754"/>
              <a:gd name="connsiteY9" fmla="*/ 52502 h 660934"/>
              <a:gd name="connsiteX10" fmla="*/ 247216 w 1919754"/>
              <a:gd name="connsiteY10" fmla="*/ 294850 h 660934"/>
              <a:gd name="connsiteX0" fmla="*/ 247216 w 1919754"/>
              <a:gd name="connsiteY0" fmla="*/ 294850 h 660934"/>
              <a:gd name="connsiteX1" fmla="*/ 2741 w 1919754"/>
              <a:gd name="connsiteY1" fmla="*/ 650450 h 660934"/>
              <a:gd name="connsiteX2" fmla="*/ 455621 w 1919754"/>
              <a:gd name="connsiteY2" fmla="*/ 659975 h 660934"/>
              <a:gd name="connsiteX3" fmla="*/ 439746 w 1919754"/>
              <a:gd name="connsiteY3" fmla="*/ 235670 h 660934"/>
              <a:gd name="connsiteX4" fmla="*/ 1457841 w 1919754"/>
              <a:gd name="connsiteY4" fmla="*/ 235670 h 660934"/>
              <a:gd name="connsiteX5" fmla="*/ 1514401 w 1919754"/>
              <a:gd name="connsiteY5" fmla="*/ 653330 h 660934"/>
              <a:gd name="connsiteX6" fmla="*/ 1919754 w 1919754"/>
              <a:gd name="connsiteY6" fmla="*/ 650450 h 660934"/>
              <a:gd name="connsiteX7" fmla="*/ 1618096 w 1919754"/>
              <a:gd name="connsiteY7" fmla="*/ 226243 h 660934"/>
              <a:gd name="connsiteX8" fmla="*/ 995927 w 1919754"/>
              <a:gd name="connsiteY8" fmla="*/ 0 h 660934"/>
              <a:gd name="connsiteX9" fmla="*/ 662487 w 1919754"/>
              <a:gd name="connsiteY9" fmla="*/ 52502 h 660934"/>
              <a:gd name="connsiteX10" fmla="*/ 247216 w 1919754"/>
              <a:gd name="connsiteY10" fmla="*/ 294850 h 660934"/>
              <a:gd name="connsiteX0" fmla="*/ 247216 w 1919754"/>
              <a:gd name="connsiteY0" fmla="*/ 294850 h 659976"/>
              <a:gd name="connsiteX1" fmla="*/ 2741 w 1919754"/>
              <a:gd name="connsiteY1" fmla="*/ 650450 h 659976"/>
              <a:gd name="connsiteX2" fmla="*/ 455621 w 1919754"/>
              <a:gd name="connsiteY2" fmla="*/ 659975 h 659976"/>
              <a:gd name="connsiteX3" fmla="*/ 439746 w 1919754"/>
              <a:gd name="connsiteY3" fmla="*/ 235670 h 659976"/>
              <a:gd name="connsiteX4" fmla="*/ 1457841 w 1919754"/>
              <a:gd name="connsiteY4" fmla="*/ 235670 h 659976"/>
              <a:gd name="connsiteX5" fmla="*/ 1514401 w 1919754"/>
              <a:gd name="connsiteY5" fmla="*/ 653330 h 659976"/>
              <a:gd name="connsiteX6" fmla="*/ 1919754 w 1919754"/>
              <a:gd name="connsiteY6" fmla="*/ 650450 h 659976"/>
              <a:gd name="connsiteX7" fmla="*/ 1618096 w 1919754"/>
              <a:gd name="connsiteY7" fmla="*/ 226243 h 659976"/>
              <a:gd name="connsiteX8" fmla="*/ 995927 w 1919754"/>
              <a:gd name="connsiteY8" fmla="*/ 0 h 659976"/>
              <a:gd name="connsiteX9" fmla="*/ 662487 w 1919754"/>
              <a:gd name="connsiteY9" fmla="*/ 52502 h 659976"/>
              <a:gd name="connsiteX10" fmla="*/ 247216 w 1919754"/>
              <a:gd name="connsiteY10" fmla="*/ 294850 h 659976"/>
              <a:gd name="connsiteX0" fmla="*/ 247216 w 1919754"/>
              <a:gd name="connsiteY0" fmla="*/ 294850 h 662855"/>
              <a:gd name="connsiteX1" fmla="*/ 2741 w 1919754"/>
              <a:gd name="connsiteY1" fmla="*/ 650450 h 662855"/>
              <a:gd name="connsiteX2" fmla="*/ 455621 w 1919754"/>
              <a:gd name="connsiteY2" fmla="*/ 659975 h 662855"/>
              <a:gd name="connsiteX3" fmla="*/ 439746 w 1919754"/>
              <a:gd name="connsiteY3" fmla="*/ 235670 h 662855"/>
              <a:gd name="connsiteX4" fmla="*/ 1457841 w 1919754"/>
              <a:gd name="connsiteY4" fmla="*/ 235670 h 662855"/>
              <a:gd name="connsiteX5" fmla="*/ 1349301 w 1919754"/>
              <a:gd name="connsiteY5" fmla="*/ 662855 h 662855"/>
              <a:gd name="connsiteX6" fmla="*/ 1919754 w 1919754"/>
              <a:gd name="connsiteY6" fmla="*/ 650450 h 662855"/>
              <a:gd name="connsiteX7" fmla="*/ 1618096 w 1919754"/>
              <a:gd name="connsiteY7" fmla="*/ 226243 h 662855"/>
              <a:gd name="connsiteX8" fmla="*/ 995927 w 1919754"/>
              <a:gd name="connsiteY8" fmla="*/ 0 h 662855"/>
              <a:gd name="connsiteX9" fmla="*/ 662487 w 1919754"/>
              <a:gd name="connsiteY9" fmla="*/ 52502 h 662855"/>
              <a:gd name="connsiteX10" fmla="*/ 247216 w 1919754"/>
              <a:gd name="connsiteY10" fmla="*/ 294850 h 662855"/>
              <a:gd name="connsiteX0" fmla="*/ 247216 w 1919754"/>
              <a:gd name="connsiteY0" fmla="*/ 294850 h 662855"/>
              <a:gd name="connsiteX1" fmla="*/ 2741 w 1919754"/>
              <a:gd name="connsiteY1" fmla="*/ 650450 h 662855"/>
              <a:gd name="connsiteX2" fmla="*/ 455621 w 1919754"/>
              <a:gd name="connsiteY2" fmla="*/ 659975 h 662855"/>
              <a:gd name="connsiteX3" fmla="*/ 439746 w 1919754"/>
              <a:gd name="connsiteY3" fmla="*/ 235670 h 662855"/>
              <a:gd name="connsiteX4" fmla="*/ 1457841 w 1919754"/>
              <a:gd name="connsiteY4" fmla="*/ 235670 h 662855"/>
              <a:gd name="connsiteX5" fmla="*/ 1349301 w 1919754"/>
              <a:gd name="connsiteY5" fmla="*/ 662855 h 662855"/>
              <a:gd name="connsiteX6" fmla="*/ 1919754 w 1919754"/>
              <a:gd name="connsiteY6" fmla="*/ 650450 h 662855"/>
              <a:gd name="connsiteX7" fmla="*/ 1618096 w 1919754"/>
              <a:gd name="connsiteY7" fmla="*/ 226243 h 662855"/>
              <a:gd name="connsiteX8" fmla="*/ 995927 w 1919754"/>
              <a:gd name="connsiteY8" fmla="*/ 0 h 662855"/>
              <a:gd name="connsiteX9" fmla="*/ 662487 w 1919754"/>
              <a:gd name="connsiteY9" fmla="*/ 52502 h 662855"/>
              <a:gd name="connsiteX10" fmla="*/ 247216 w 1919754"/>
              <a:gd name="connsiteY10" fmla="*/ 294850 h 662855"/>
              <a:gd name="connsiteX0" fmla="*/ 247216 w 1919754"/>
              <a:gd name="connsiteY0" fmla="*/ 294850 h 662855"/>
              <a:gd name="connsiteX1" fmla="*/ 2741 w 1919754"/>
              <a:gd name="connsiteY1" fmla="*/ 650450 h 662855"/>
              <a:gd name="connsiteX2" fmla="*/ 455621 w 1919754"/>
              <a:gd name="connsiteY2" fmla="*/ 659975 h 662855"/>
              <a:gd name="connsiteX3" fmla="*/ 439746 w 1919754"/>
              <a:gd name="connsiteY3" fmla="*/ 235670 h 662855"/>
              <a:gd name="connsiteX4" fmla="*/ 1457841 w 1919754"/>
              <a:gd name="connsiteY4" fmla="*/ 235670 h 662855"/>
              <a:gd name="connsiteX5" fmla="*/ 1349301 w 1919754"/>
              <a:gd name="connsiteY5" fmla="*/ 662855 h 662855"/>
              <a:gd name="connsiteX6" fmla="*/ 1919754 w 1919754"/>
              <a:gd name="connsiteY6" fmla="*/ 650450 h 662855"/>
              <a:gd name="connsiteX7" fmla="*/ 1618096 w 1919754"/>
              <a:gd name="connsiteY7" fmla="*/ 226243 h 662855"/>
              <a:gd name="connsiteX8" fmla="*/ 995927 w 1919754"/>
              <a:gd name="connsiteY8" fmla="*/ 0 h 662855"/>
              <a:gd name="connsiteX9" fmla="*/ 662487 w 1919754"/>
              <a:gd name="connsiteY9" fmla="*/ 52502 h 662855"/>
              <a:gd name="connsiteX10" fmla="*/ 247216 w 1919754"/>
              <a:gd name="connsiteY10" fmla="*/ 294850 h 662855"/>
              <a:gd name="connsiteX0" fmla="*/ 247216 w 1919754"/>
              <a:gd name="connsiteY0" fmla="*/ 294850 h 662855"/>
              <a:gd name="connsiteX1" fmla="*/ 2741 w 1919754"/>
              <a:gd name="connsiteY1" fmla="*/ 650450 h 662855"/>
              <a:gd name="connsiteX2" fmla="*/ 455621 w 1919754"/>
              <a:gd name="connsiteY2" fmla="*/ 659975 h 662855"/>
              <a:gd name="connsiteX3" fmla="*/ 439746 w 1919754"/>
              <a:gd name="connsiteY3" fmla="*/ 235670 h 662855"/>
              <a:gd name="connsiteX4" fmla="*/ 1457841 w 1919754"/>
              <a:gd name="connsiteY4" fmla="*/ 235670 h 662855"/>
              <a:gd name="connsiteX5" fmla="*/ 1476301 w 1919754"/>
              <a:gd name="connsiteY5" fmla="*/ 662855 h 662855"/>
              <a:gd name="connsiteX6" fmla="*/ 1919754 w 1919754"/>
              <a:gd name="connsiteY6" fmla="*/ 650450 h 662855"/>
              <a:gd name="connsiteX7" fmla="*/ 1618096 w 1919754"/>
              <a:gd name="connsiteY7" fmla="*/ 226243 h 662855"/>
              <a:gd name="connsiteX8" fmla="*/ 995927 w 1919754"/>
              <a:gd name="connsiteY8" fmla="*/ 0 h 662855"/>
              <a:gd name="connsiteX9" fmla="*/ 662487 w 1919754"/>
              <a:gd name="connsiteY9" fmla="*/ 52502 h 662855"/>
              <a:gd name="connsiteX10" fmla="*/ 247216 w 1919754"/>
              <a:gd name="connsiteY10" fmla="*/ 294850 h 662855"/>
              <a:gd name="connsiteX0" fmla="*/ 247216 w 1919754"/>
              <a:gd name="connsiteY0" fmla="*/ 294850 h 662855"/>
              <a:gd name="connsiteX1" fmla="*/ 2741 w 1919754"/>
              <a:gd name="connsiteY1" fmla="*/ 650450 h 662855"/>
              <a:gd name="connsiteX2" fmla="*/ 455621 w 1919754"/>
              <a:gd name="connsiteY2" fmla="*/ 659975 h 662855"/>
              <a:gd name="connsiteX3" fmla="*/ 439746 w 1919754"/>
              <a:gd name="connsiteY3" fmla="*/ 235670 h 662855"/>
              <a:gd name="connsiteX4" fmla="*/ 1461016 w 1919754"/>
              <a:gd name="connsiteY4" fmla="*/ 232495 h 662855"/>
              <a:gd name="connsiteX5" fmla="*/ 1476301 w 1919754"/>
              <a:gd name="connsiteY5" fmla="*/ 662855 h 662855"/>
              <a:gd name="connsiteX6" fmla="*/ 1919754 w 1919754"/>
              <a:gd name="connsiteY6" fmla="*/ 650450 h 662855"/>
              <a:gd name="connsiteX7" fmla="*/ 1618096 w 1919754"/>
              <a:gd name="connsiteY7" fmla="*/ 226243 h 662855"/>
              <a:gd name="connsiteX8" fmla="*/ 995927 w 1919754"/>
              <a:gd name="connsiteY8" fmla="*/ 0 h 662855"/>
              <a:gd name="connsiteX9" fmla="*/ 662487 w 1919754"/>
              <a:gd name="connsiteY9" fmla="*/ 52502 h 662855"/>
              <a:gd name="connsiteX10" fmla="*/ 247216 w 1919754"/>
              <a:gd name="connsiteY10" fmla="*/ 294850 h 662855"/>
              <a:gd name="connsiteX0" fmla="*/ 247216 w 1919754"/>
              <a:gd name="connsiteY0" fmla="*/ 294850 h 662855"/>
              <a:gd name="connsiteX1" fmla="*/ 2741 w 1919754"/>
              <a:gd name="connsiteY1" fmla="*/ 650450 h 662855"/>
              <a:gd name="connsiteX2" fmla="*/ 455621 w 1919754"/>
              <a:gd name="connsiteY2" fmla="*/ 659975 h 662855"/>
              <a:gd name="connsiteX3" fmla="*/ 439746 w 1919754"/>
              <a:gd name="connsiteY3" fmla="*/ 235670 h 662855"/>
              <a:gd name="connsiteX4" fmla="*/ 1461016 w 1919754"/>
              <a:gd name="connsiteY4" fmla="*/ 232495 h 662855"/>
              <a:gd name="connsiteX5" fmla="*/ 1476301 w 1919754"/>
              <a:gd name="connsiteY5" fmla="*/ 662855 h 662855"/>
              <a:gd name="connsiteX6" fmla="*/ 1919754 w 1919754"/>
              <a:gd name="connsiteY6" fmla="*/ 650450 h 662855"/>
              <a:gd name="connsiteX7" fmla="*/ 1618096 w 1919754"/>
              <a:gd name="connsiteY7" fmla="*/ 226243 h 662855"/>
              <a:gd name="connsiteX8" fmla="*/ 995927 w 1919754"/>
              <a:gd name="connsiteY8" fmla="*/ 0 h 662855"/>
              <a:gd name="connsiteX9" fmla="*/ 662487 w 1919754"/>
              <a:gd name="connsiteY9" fmla="*/ 52502 h 662855"/>
              <a:gd name="connsiteX10" fmla="*/ 247216 w 1919754"/>
              <a:gd name="connsiteY10" fmla="*/ 294850 h 662855"/>
              <a:gd name="connsiteX0" fmla="*/ 247216 w 1919754"/>
              <a:gd name="connsiteY0" fmla="*/ 294850 h 662855"/>
              <a:gd name="connsiteX1" fmla="*/ 2741 w 1919754"/>
              <a:gd name="connsiteY1" fmla="*/ 650450 h 662855"/>
              <a:gd name="connsiteX2" fmla="*/ 455621 w 1919754"/>
              <a:gd name="connsiteY2" fmla="*/ 659975 h 662855"/>
              <a:gd name="connsiteX3" fmla="*/ 439746 w 1919754"/>
              <a:gd name="connsiteY3" fmla="*/ 235670 h 662855"/>
              <a:gd name="connsiteX4" fmla="*/ 1461016 w 1919754"/>
              <a:gd name="connsiteY4" fmla="*/ 232495 h 662855"/>
              <a:gd name="connsiteX5" fmla="*/ 1476301 w 1919754"/>
              <a:gd name="connsiteY5" fmla="*/ 662855 h 662855"/>
              <a:gd name="connsiteX6" fmla="*/ 1919754 w 1919754"/>
              <a:gd name="connsiteY6" fmla="*/ 650450 h 662855"/>
              <a:gd name="connsiteX7" fmla="*/ 1618096 w 1919754"/>
              <a:gd name="connsiteY7" fmla="*/ 226243 h 662855"/>
              <a:gd name="connsiteX8" fmla="*/ 995927 w 1919754"/>
              <a:gd name="connsiteY8" fmla="*/ 0 h 662855"/>
              <a:gd name="connsiteX9" fmla="*/ 662487 w 1919754"/>
              <a:gd name="connsiteY9" fmla="*/ 52502 h 662855"/>
              <a:gd name="connsiteX10" fmla="*/ 247216 w 1919754"/>
              <a:gd name="connsiteY10" fmla="*/ 294850 h 662855"/>
              <a:gd name="connsiteX0" fmla="*/ 247216 w 1919754"/>
              <a:gd name="connsiteY0" fmla="*/ 278975 h 646980"/>
              <a:gd name="connsiteX1" fmla="*/ 2741 w 1919754"/>
              <a:gd name="connsiteY1" fmla="*/ 634575 h 646980"/>
              <a:gd name="connsiteX2" fmla="*/ 455621 w 1919754"/>
              <a:gd name="connsiteY2" fmla="*/ 644100 h 646980"/>
              <a:gd name="connsiteX3" fmla="*/ 439746 w 1919754"/>
              <a:gd name="connsiteY3" fmla="*/ 219795 h 646980"/>
              <a:gd name="connsiteX4" fmla="*/ 1461016 w 1919754"/>
              <a:gd name="connsiteY4" fmla="*/ 216620 h 646980"/>
              <a:gd name="connsiteX5" fmla="*/ 1476301 w 1919754"/>
              <a:gd name="connsiteY5" fmla="*/ 646980 h 646980"/>
              <a:gd name="connsiteX6" fmla="*/ 1919754 w 1919754"/>
              <a:gd name="connsiteY6" fmla="*/ 634575 h 646980"/>
              <a:gd name="connsiteX7" fmla="*/ 1618096 w 1919754"/>
              <a:gd name="connsiteY7" fmla="*/ 210368 h 646980"/>
              <a:gd name="connsiteX8" fmla="*/ 1107052 w 1919754"/>
              <a:gd name="connsiteY8" fmla="*/ 0 h 646980"/>
              <a:gd name="connsiteX9" fmla="*/ 662487 w 1919754"/>
              <a:gd name="connsiteY9" fmla="*/ 36627 h 646980"/>
              <a:gd name="connsiteX10" fmla="*/ 247216 w 1919754"/>
              <a:gd name="connsiteY10" fmla="*/ 278975 h 646980"/>
              <a:gd name="connsiteX0" fmla="*/ 247216 w 1919754"/>
              <a:gd name="connsiteY0" fmla="*/ 293504 h 661509"/>
              <a:gd name="connsiteX1" fmla="*/ 2741 w 1919754"/>
              <a:gd name="connsiteY1" fmla="*/ 649104 h 661509"/>
              <a:gd name="connsiteX2" fmla="*/ 455621 w 1919754"/>
              <a:gd name="connsiteY2" fmla="*/ 658629 h 661509"/>
              <a:gd name="connsiteX3" fmla="*/ 439746 w 1919754"/>
              <a:gd name="connsiteY3" fmla="*/ 234324 h 661509"/>
              <a:gd name="connsiteX4" fmla="*/ 1461016 w 1919754"/>
              <a:gd name="connsiteY4" fmla="*/ 231149 h 661509"/>
              <a:gd name="connsiteX5" fmla="*/ 1476301 w 1919754"/>
              <a:gd name="connsiteY5" fmla="*/ 661509 h 661509"/>
              <a:gd name="connsiteX6" fmla="*/ 1919754 w 1919754"/>
              <a:gd name="connsiteY6" fmla="*/ 649104 h 661509"/>
              <a:gd name="connsiteX7" fmla="*/ 1618096 w 1919754"/>
              <a:gd name="connsiteY7" fmla="*/ 224897 h 661509"/>
              <a:gd name="connsiteX8" fmla="*/ 1107052 w 1919754"/>
              <a:gd name="connsiteY8" fmla="*/ 14529 h 661509"/>
              <a:gd name="connsiteX9" fmla="*/ 662487 w 1919754"/>
              <a:gd name="connsiteY9" fmla="*/ 51156 h 661509"/>
              <a:gd name="connsiteX10" fmla="*/ 247216 w 1919754"/>
              <a:gd name="connsiteY10" fmla="*/ 293504 h 661509"/>
              <a:gd name="connsiteX0" fmla="*/ 247673 w 1920211"/>
              <a:gd name="connsiteY0" fmla="*/ 293504 h 678674"/>
              <a:gd name="connsiteX1" fmla="*/ 3198 w 1920211"/>
              <a:gd name="connsiteY1" fmla="*/ 649104 h 678674"/>
              <a:gd name="connsiteX2" fmla="*/ 414803 w 1920211"/>
              <a:gd name="connsiteY2" fmla="*/ 658629 h 678674"/>
              <a:gd name="connsiteX3" fmla="*/ 440203 w 1920211"/>
              <a:gd name="connsiteY3" fmla="*/ 234324 h 678674"/>
              <a:gd name="connsiteX4" fmla="*/ 1461473 w 1920211"/>
              <a:gd name="connsiteY4" fmla="*/ 231149 h 678674"/>
              <a:gd name="connsiteX5" fmla="*/ 1476758 w 1920211"/>
              <a:gd name="connsiteY5" fmla="*/ 661509 h 678674"/>
              <a:gd name="connsiteX6" fmla="*/ 1920211 w 1920211"/>
              <a:gd name="connsiteY6" fmla="*/ 649104 h 678674"/>
              <a:gd name="connsiteX7" fmla="*/ 1618553 w 1920211"/>
              <a:gd name="connsiteY7" fmla="*/ 224897 h 678674"/>
              <a:gd name="connsiteX8" fmla="*/ 1107509 w 1920211"/>
              <a:gd name="connsiteY8" fmla="*/ 14529 h 678674"/>
              <a:gd name="connsiteX9" fmla="*/ 662944 w 1920211"/>
              <a:gd name="connsiteY9" fmla="*/ 51156 h 678674"/>
              <a:gd name="connsiteX10" fmla="*/ 247673 w 1920211"/>
              <a:gd name="connsiteY10" fmla="*/ 293504 h 678674"/>
              <a:gd name="connsiteX0" fmla="*/ 257769 w 1930307"/>
              <a:gd name="connsiteY0" fmla="*/ 293504 h 661509"/>
              <a:gd name="connsiteX1" fmla="*/ 13294 w 1930307"/>
              <a:gd name="connsiteY1" fmla="*/ 649104 h 661509"/>
              <a:gd name="connsiteX2" fmla="*/ 424899 w 1930307"/>
              <a:gd name="connsiteY2" fmla="*/ 658629 h 661509"/>
              <a:gd name="connsiteX3" fmla="*/ 450299 w 1930307"/>
              <a:gd name="connsiteY3" fmla="*/ 234324 h 661509"/>
              <a:gd name="connsiteX4" fmla="*/ 1471569 w 1930307"/>
              <a:gd name="connsiteY4" fmla="*/ 231149 h 661509"/>
              <a:gd name="connsiteX5" fmla="*/ 1486854 w 1930307"/>
              <a:gd name="connsiteY5" fmla="*/ 661509 h 661509"/>
              <a:gd name="connsiteX6" fmla="*/ 1930307 w 1930307"/>
              <a:gd name="connsiteY6" fmla="*/ 649104 h 661509"/>
              <a:gd name="connsiteX7" fmla="*/ 1628649 w 1930307"/>
              <a:gd name="connsiteY7" fmla="*/ 224897 h 661509"/>
              <a:gd name="connsiteX8" fmla="*/ 1117605 w 1930307"/>
              <a:gd name="connsiteY8" fmla="*/ 14529 h 661509"/>
              <a:gd name="connsiteX9" fmla="*/ 673040 w 1930307"/>
              <a:gd name="connsiteY9" fmla="*/ 51156 h 661509"/>
              <a:gd name="connsiteX10" fmla="*/ 257769 w 1930307"/>
              <a:gd name="connsiteY10" fmla="*/ 293504 h 661509"/>
              <a:gd name="connsiteX0" fmla="*/ 244914 w 1917452"/>
              <a:gd name="connsiteY0" fmla="*/ 293504 h 668709"/>
              <a:gd name="connsiteX1" fmla="*/ 439 w 1917452"/>
              <a:gd name="connsiteY1" fmla="*/ 649104 h 668709"/>
              <a:gd name="connsiteX2" fmla="*/ 412044 w 1917452"/>
              <a:gd name="connsiteY2" fmla="*/ 658629 h 668709"/>
              <a:gd name="connsiteX3" fmla="*/ 437444 w 1917452"/>
              <a:gd name="connsiteY3" fmla="*/ 234324 h 668709"/>
              <a:gd name="connsiteX4" fmla="*/ 1458714 w 1917452"/>
              <a:gd name="connsiteY4" fmla="*/ 231149 h 668709"/>
              <a:gd name="connsiteX5" fmla="*/ 1473999 w 1917452"/>
              <a:gd name="connsiteY5" fmla="*/ 661509 h 668709"/>
              <a:gd name="connsiteX6" fmla="*/ 1917452 w 1917452"/>
              <a:gd name="connsiteY6" fmla="*/ 649104 h 668709"/>
              <a:gd name="connsiteX7" fmla="*/ 1615794 w 1917452"/>
              <a:gd name="connsiteY7" fmla="*/ 224897 h 668709"/>
              <a:gd name="connsiteX8" fmla="*/ 1104750 w 1917452"/>
              <a:gd name="connsiteY8" fmla="*/ 14529 h 668709"/>
              <a:gd name="connsiteX9" fmla="*/ 660185 w 1917452"/>
              <a:gd name="connsiteY9" fmla="*/ 51156 h 668709"/>
              <a:gd name="connsiteX10" fmla="*/ 244914 w 1917452"/>
              <a:gd name="connsiteY10" fmla="*/ 293504 h 668709"/>
              <a:gd name="connsiteX0" fmla="*/ 245164 w 1917702"/>
              <a:gd name="connsiteY0" fmla="*/ 293504 h 661509"/>
              <a:gd name="connsiteX1" fmla="*/ 689 w 1917702"/>
              <a:gd name="connsiteY1" fmla="*/ 649104 h 661509"/>
              <a:gd name="connsiteX2" fmla="*/ 412294 w 1917702"/>
              <a:gd name="connsiteY2" fmla="*/ 658629 h 661509"/>
              <a:gd name="connsiteX3" fmla="*/ 437694 w 1917702"/>
              <a:gd name="connsiteY3" fmla="*/ 234324 h 661509"/>
              <a:gd name="connsiteX4" fmla="*/ 1458964 w 1917702"/>
              <a:gd name="connsiteY4" fmla="*/ 231149 h 661509"/>
              <a:gd name="connsiteX5" fmla="*/ 1474249 w 1917702"/>
              <a:gd name="connsiteY5" fmla="*/ 661509 h 661509"/>
              <a:gd name="connsiteX6" fmla="*/ 1917702 w 1917702"/>
              <a:gd name="connsiteY6" fmla="*/ 649104 h 661509"/>
              <a:gd name="connsiteX7" fmla="*/ 1616044 w 1917702"/>
              <a:gd name="connsiteY7" fmla="*/ 224897 h 661509"/>
              <a:gd name="connsiteX8" fmla="*/ 1105000 w 1917702"/>
              <a:gd name="connsiteY8" fmla="*/ 14529 h 661509"/>
              <a:gd name="connsiteX9" fmla="*/ 660435 w 1917702"/>
              <a:gd name="connsiteY9" fmla="*/ 51156 h 661509"/>
              <a:gd name="connsiteX10" fmla="*/ 245164 w 1917702"/>
              <a:gd name="connsiteY10" fmla="*/ 293504 h 661509"/>
              <a:gd name="connsiteX0" fmla="*/ 247047 w 1919585"/>
              <a:gd name="connsiteY0" fmla="*/ 293504 h 661509"/>
              <a:gd name="connsiteX1" fmla="*/ 2572 w 1919585"/>
              <a:gd name="connsiteY1" fmla="*/ 649104 h 661509"/>
              <a:gd name="connsiteX2" fmla="*/ 414177 w 1919585"/>
              <a:gd name="connsiteY2" fmla="*/ 658629 h 661509"/>
              <a:gd name="connsiteX3" fmla="*/ 439577 w 1919585"/>
              <a:gd name="connsiteY3" fmla="*/ 234324 h 661509"/>
              <a:gd name="connsiteX4" fmla="*/ 1460847 w 1919585"/>
              <a:gd name="connsiteY4" fmla="*/ 231149 h 661509"/>
              <a:gd name="connsiteX5" fmla="*/ 1476132 w 1919585"/>
              <a:gd name="connsiteY5" fmla="*/ 661509 h 661509"/>
              <a:gd name="connsiteX6" fmla="*/ 1919585 w 1919585"/>
              <a:gd name="connsiteY6" fmla="*/ 649104 h 661509"/>
              <a:gd name="connsiteX7" fmla="*/ 1617927 w 1919585"/>
              <a:gd name="connsiteY7" fmla="*/ 224897 h 661509"/>
              <a:gd name="connsiteX8" fmla="*/ 1106883 w 1919585"/>
              <a:gd name="connsiteY8" fmla="*/ 14529 h 661509"/>
              <a:gd name="connsiteX9" fmla="*/ 662318 w 1919585"/>
              <a:gd name="connsiteY9" fmla="*/ 51156 h 661509"/>
              <a:gd name="connsiteX10" fmla="*/ 247047 w 1919585"/>
              <a:gd name="connsiteY10" fmla="*/ 293504 h 661509"/>
              <a:gd name="connsiteX0" fmla="*/ 247152 w 1919690"/>
              <a:gd name="connsiteY0" fmla="*/ 293504 h 661509"/>
              <a:gd name="connsiteX1" fmla="*/ 2677 w 1919690"/>
              <a:gd name="connsiteY1" fmla="*/ 649104 h 661509"/>
              <a:gd name="connsiteX2" fmla="*/ 414282 w 1919690"/>
              <a:gd name="connsiteY2" fmla="*/ 658629 h 661509"/>
              <a:gd name="connsiteX3" fmla="*/ 439682 w 1919690"/>
              <a:gd name="connsiteY3" fmla="*/ 234324 h 661509"/>
              <a:gd name="connsiteX4" fmla="*/ 1460952 w 1919690"/>
              <a:gd name="connsiteY4" fmla="*/ 231149 h 661509"/>
              <a:gd name="connsiteX5" fmla="*/ 1476237 w 1919690"/>
              <a:gd name="connsiteY5" fmla="*/ 661509 h 661509"/>
              <a:gd name="connsiteX6" fmla="*/ 1919690 w 1919690"/>
              <a:gd name="connsiteY6" fmla="*/ 649104 h 661509"/>
              <a:gd name="connsiteX7" fmla="*/ 1618032 w 1919690"/>
              <a:gd name="connsiteY7" fmla="*/ 224897 h 661509"/>
              <a:gd name="connsiteX8" fmla="*/ 1106988 w 1919690"/>
              <a:gd name="connsiteY8" fmla="*/ 14529 h 661509"/>
              <a:gd name="connsiteX9" fmla="*/ 662423 w 1919690"/>
              <a:gd name="connsiteY9" fmla="*/ 51156 h 661509"/>
              <a:gd name="connsiteX10" fmla="*/ 247152 w 1919690"/>
              <a:gd name="connsiteY10" fmla="*/ 293504 h 66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19690" h="661509">
                <a:moveTo>
                  <a:pt x="247152" y="293504"/>
                </a:moveTo>
                <a:cubicBezTo>
                  <a:pt x="134969" y="424737"/>
                  <a:pt x="-22473" y="648293"/>
                  <a:pt x="2677" y="649104"/>
                </a:cubicBezTo>
                <a:lnTo>
                  <a:pt x="414282" y="658629"/>
                </a:lnTo>
                <a:cubicBezTo>
                  <a:pt x="423616" y="659349"/>
                  <a:pt x="430157" y="372584"/>
                  <a:pt x="439682" y="234324"/>
                </a:cubicBezTo>
                <a:lnTo>
                  <a:pt x="1460952" y="231149"/>
                </a:lnTo>
                <a:cubicBezTo>
                  <a:pt x="1475572" y="379894"/>
                  <a:pt x="1474317" y="588964"/>
                  <a:pt x="1476237" y="661509"/>
                </a:cubicBezTo>
                <a:lnTo>
                  <a:pt x="1919690" y="649104"/>
                </a:lnTo>
                <a:cubicBezTo>
                  <a:pt x="1860412" y="495002"/>
                  <a:pt x="1759860" y="356774"/>
                  <a:pt x="1618032" y="224897"/>
                </a:cubicBezTo>
                <a:cubicBezTo>
                  <a:pt x="1426517" y="111383"/>
                  <a:pt x="1342953" y="55018"/>
                  <a:pt x="1106988" y="14529"/>
                </a:cubicBezTo>
                <a:cubicBezTo>
                  <a:pt x="992666" y="-21945"/>
                  <a:pt x="773570" y="17780"/>
                  <a:pt x="662423" y="51156"/>
                </a:cubicBezTo>
                <a:cubicBezTo>
                  <a:pt x="504949" y="109714"/>
                  <a:pt x="379226" y="174621"/>
                  <a:pt x="247152" y="293504"/>
                </a:cubicBezTo>
                <a:close/>
              </a:path>
            </a:pathLst>
          </a:cu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6460074" y="622965"/>
            <a:ext cx="2157065" cy="1101939"/>
            <a:chOff x="2982987" y="2761068"/>
            <a:chExt cx="2157065" cy="1101939"/>
          </a:xfrm>
        </p:grpSpPr>
        <p:grpSp>
          <p:nvGrpSpPr>
            <p:cNvPr id="13" name="Group 12"/>
            <p:cNvGrpSpPr/>
            <p:nvPr/>
          </p:nvGrpSpPr>
          <p:grpSpPr>
            <a:xfrm>
              <a:off x="3874936" y="2761068"/>
              <a:ext cx="1265116" cy="739902"/>
              <a:chOff x="2215861" y="1474295"/>
              <a:chExt cx="1265116" cy="739902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2292895" y="1906420"/>
                <a:ext cx="118808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/>
                  <a:t>Roller curtain</a:t>
                </a:r>
                <a:endParaRPr lang="en-US" sz="1400" b="1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15861" y="1474295"/>
                <a:ext cx="114044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/>
                  <a:t>Fixed curtain</a:t>
                </a:r>
                <a:endParaRPr lang="en-US" sz="1400" b="1" dirty="0"/>
              </a:p>
            </p:txBody>
          </p:sp>
        </p:grpSp>
        <p:cxnSp>
          <p:nvCxnSpPr>
            <p:cNvPr id="14" name="Straight Arrow Connector 13"/>
            <p:cNvCxnSpPr/>
            <p:nvPr/>
          </p:nvCxnSpPr>
          <p:spPr>
            <a:xfrm flipH="1">
              <a:off x="3068711" y="2974955"/>
              <a:ext cx="810095" cy="63801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6" idx="1"/>
            </p:cNvCxnSpPr>
            <p:nvPr/>
          </p:nvCxnSpPr>
          <p:spPr>
            <a:xfrm flipH="1">
              <a:off x="2982987" y="3347082"/>
              <a:ext cx="968983" cy="5159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6364104" y="3738701"/>
            <a:ext cx="1281033" cy="1271562"/>
          </a:xfrm>
          <a:prstGeom prst="rect">
            <a:avLst/>
          </a:prstGeom>
          <a:solidFill>
            <a:schemeClr val="bg1">
              <a:lumMod val="75000"/>
              <a:alpha val="40000"/>
            </a:schemeClr>
          </a:solidFill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0" y="5766710"/>
            <a:ext cx="28354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</a:rPr>
              <a:t>Tunnel 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  <a:sym typeface="Wingdings"/>
              </a:rPr>
              <a:t> </a:t>
            </a:r>
            <a:r>
              <a:rPr lang="el-GR" sz="2000" i="1" dirty="0" smtClean="0">
                <a:solidFill>
                  <a:schemeClr val="bg1">
                    <a:lumMod val="50000"/>
                  </a:schemeClr>
                </a:solidFill>
              </a:rPr>
              <a:t>Δ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</a:rPr>
              <a:t>P = 136 Pa </a:t>
            </a:r>
            <a:endParaRPr lang="en-US" sz="20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148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7" presetClass="emph" presetSubtype="0" repeatCount="2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6" grpId="1" animBg="1"/>
      <p:bldP spid="20" grpId="1" animBg="1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163" y="3011324"/>
            <a:ext cx="3168040" cy="2836556"/>
          </a:xfrm>
          <a:prstGeom prst="rect">
            <a:avLst/>
          </a:prstGeom>
        </p:spPr>
      </p:pic>
      <p:sp>
        <p:nvSpPr>
          <p:cNvPr id="27" name="Title 7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Smoke </a:t>
            </a:r>
            <a:r>
              <a:rPr lang="en-US" dirty="0"/>
              <a:t>extraction system</a:t>
            </a:r>
            <a:endParaRPr lang="en-GB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3276600" y="3128963"/>
            <a:ext cx="1142960" cy="2935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080656" y="2851719"/>
            <a:ext cx="26221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Extraction duct Ø 1.2 m</a:t>
            </a:r>
            <a:endParaRPr lang="en-US" sz="1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20C4072E-0ED3-B847-8DF1-03D5A8A5F2A3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15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2" name="Title 5"/>
          <p:cNvSpPr txBox="1">
            <a:spLocks/>
          </p:cNvSpPr>
          <p:nvPr/>
        </p:nvSpPr>
        <p:spPr>
          <a:xfrm>
            <a:off x="0" y="1444984"/>
            <a:ext cx="9061757" cy="751688"/>
          </a:xfrm>
          <a:prstGeom prst="rect">
            <a:avLst/>
          </a:prstGeom>
        </p:spPr>
        <p:txBody>
          <a:bodyPr numCol="2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+mn-lt"/>
                <a:ea typeface="+mn-ea"/>
                <a:cs typeface="+mn-cs"/>
              </a:rPr>
              <a:t>Extraction flow rate of 12 m</a:t>
            </a:r>
            <a:r>
              <a:rPr lang="en-US" sz="1800" baseline="30000" dirty="0">
                <a:latin typeface="+mn-lt"/>
                <a:ea typeface="+mn-ea"/>
                <a:cs typeface="+mn-cs"/>
              </a:rPr>
              <a:t>3</a:t>
            </a:r>
            <a:r>
              <a:rPr lang="en-US" sz="1800" dirty="0">
                <a:latin typeface="+mn-lt"/>
                <a:ea typeface="+mn-ea"/>
                <a:cs typeface="+mn-cs"/>
              </a:rPr>
              <a:t>/s;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+mn-lt"/>
                <a:ea typeface="+mn-ea"/>
                <a:cs typeface="+mn-cs"/>
              </a:rPr>
              <a:t>Velocity in duct of 10 m/s</a:t>
            </a:r>
            <a:r>
              <a:rPr lang="en-US" sz="1800" dirty="0" smtClean="0">
                <a:latin typeface="+mn-lt"/>
                <a:ea typeface="+mn-ea"/>
                <a:cs typeface="+mn-cs"/>
              </a:rPr>
              <a:t>;</a:t>
            </a: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43" name="Title 5"/>
          <p:cNvSpPr txBox="1">
            <a:spLocks/>
          </p:cNvSpPr>
          <p:nvPr/>
        </p:nvSpPr>
        <p:spPr>
          <a:xfrm>
            <a:off x="113618" y="1058820"/>
            <a:ext cx="4989317" cy="47610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sz="1800" dirty="0">
                <a:latin typeface="+mn-lt"/>
                <a:ea typeface="+mn-ea"/>
                <a:cs typeface="+mn-cs"/>
              </a:rPr>
              <a:t>Considering:</a:t>
            </a:r>
          </a:p>
        </p:txBody>
      </p:sp>
      <p:sp>
        <p:nvSpPr>
          <p:cNvPr id="44" name="Title 5"/>
          <p:cNvSpPr txBox="1">
            <a:spLocks/>
          </p:cNvSpPr>
          <p:nvPr/>
        </p:nvSpPr>
        <p:spPr>
          <a:xfrm>
            <a:off x="2453327" y="2174564"/>
            <a:ext cx="4234598" cy="47610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6576" algn="just" eaLnBrk="1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80000"/>
              <a:defRPr/>
            </a:pPr>
            <a:r>
              <a:rPr lang="en-US" sz="1800" b="1" u="sng" dirty="0" smtClean="0">
                <a:latin typeface="+mn-lt"/>
                <a:ea typeface="+mn-ea"/>
                <a:cs typeface="+mn-cs"/>
              </a:rPr>
              <a:t>Requires </a:t>
            </a:r>
            <a:r>
              <a:rPr lang="en-US" sz="1800" b="1" u="sng" dirty="0">
                <a:latin typeface="+mn-lt"/>
                <a:ea typeface="+mn-ea"/>
                <a:cs typeface="+mn-cs"/>
              </a:rPr>
              <a:t>an extraction duct of 1.2 m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806534" y="2626602"/>
            <a:ext cx="2157065" cy="1101939"/>
            <a:chOff x="2982987" y="2761068"/>
            <a:chExt cx="2157065" cy="1101939"/>
          </a:xfrm>
        </p:grpSpPr>
        <p:grpSp>
          <p:nvGrpSpPr>
            <p:cNvPr id="45" name="Group 44"/>
            <p:cNvGrpSpPr/>
            <p:nvPr/>
          </p:nvGrpSpPr>
          <p:grpSpPr>
            <a:xfrm>
              <a:off x="3874936" y="2761068"/>
              <a:ext cx="1265116" cy="739902"/>
              <a:chOff x="2215861" y="1474295"/>
              <a:chExt cx="1265116" cy="739902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2292895" y="1906420"/>
                <a:ext cx="118808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/>
                  <a:t>Roller curtain</a:t>
                </a:r>
                <a:endParaRPr lang="en-US" sz="1400" b="1" dirty="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2215861" y="1474295"/>
                <a:ext cx="114044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/>
                  <a:t>Fixed curtain</a:t>
                </a:r>
                <a:endParaRPr lang="en-US" sz="1400" b="1" dirty="0"/>
              </a:p>
            </p:txBody>
          </p:sp>
        </p:grpSp>
        <p:cxnSp>
          <p:nvCxnSpPr>
            <p:cNvPr id="53" name="Straight Arrow Connector 52"/>
            <p:cNvCxnSpPr/>
            <p:nvPr/>
          </p:nvCxnSpPr>
          <p:spPr>
            <a:xfrm flipH="1">
              <a:off x="3068711" y="2974955"/>
              <a:ext cx="810095" cy="63801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48" idx="1"/>
            </p:cNvCxnSpPr>
            <p:nvPr/>
          </p:nvCxnSpPr>
          <p:spPr>
            <a:xfrm flipH="1">
              <a:off x="2982987" y="3347082"/>
              <a:ext cx="968983" cy="5159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1701116" y="5744448"/>
            <a:ext cx="5759558" cy="400110"/>
          </a:xfrm>
          <a:prstGeom prst="rect">
            <a:avLst/>
          </a:prstGeom>
          <a:solidFill>
            <a:srgbClr val="B9DEFF">
              <a:alpha val="2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Can this system be used for other purposes?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716803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F0DBE72-AFE9-8A49-817D-8214B4A628D5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Safety – ODH 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164410"/>
            <a:ext cx="9143999" cy="4732989"/>
          </a:xfrm>
        </p:spPr>
        <p:txBody>
          <a:bodyPr>
            <a:noAutofit/>
          </a:bodyPr>
          <a:lstStyle/>
          <a:p>
            <a:pPr marL="36576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/>
              <a:t>Can the smoke extraction system also cope with a potential He release?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Based on LHC, we have 2 scenarios:</a:t>
            </a:r>
          </a:p>
          <a:p>
            <a:pPr marL="361950" indent="352425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b="1" dirty="0" smtClean="0"/>
              <a:t>Access</a:t>
            </a:r>
            <a:r>
              <a:rPr lang="en-US" sz="2000" dirty="0" smtClean="0"/>
              <a:t> (no </a:t>
            </a:r>
            <a:r>
              <a:rPr lang="en-US" sz="2000" dirty="0"/>
              <a:t>powering</a:t>
            </a:r>
            <a:r>
              <a:rPr lang="en-US" sz="2000" dirty="0" smtClean="0"/>
              <a:t>):</a:t>
            </a:r>
            <a:r>
              <a:rPr lang="en-US" sz="2000" dirty="0" smtClean="0">
                <a:sym typeface="Wingdings" panose="05000000000000000000" pitchFamily="2" charset="2"/>
              </a:rPr>
              <a:t> few hundred </a:t>
            </a:r>
            <a:r>
              <a:rPr lang="en-US" sz="2000" dirty="0">
                <a:sym typeface="Wingdings" panose="05000000000000000000" pitchFamily="2" charset="2"/>
              </a:rPr>
              <a:t>g/s 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361950" indent="714375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 Compatible </a:t>
            </a:r>
            <a:r>
              <a:rPr lang="en-US" sz="2000" dirty="0">
                <a:sym typeface="Wingdings" panose="05000000000000000000" pitchFamily="2" charset="2"/>
              </a:rPr>
              <a:t>with smoke extraction proposal (12 </a:t>
            </a:r>
            <a:r>
              <a:rPr lang="en-US" sz="2000" dirty="0" smtClean="0">
                <a:sym typeface="Wingdings" panose="05000000000000000000" pitchFamily="2" charset="2"/>
              </a:rPr>
              <a:t>m</a:t>
            </a:r>
            <a:r>
              <a:rPr lang="en-US" sz="2000" baseline="30000" dirty="0" smtClean="0">
                <a:sym typeface="Wingdings" panose="05000000000000000000" pitchFamily="2" charset="2"/>
              </a:rPr>
              <a:t>3</a:t>
            </a:r>
            <a:r>
              <a:rPr lang="en-US" sz="2000" dirty="0" smtClean="0">
                <a:sym typeface="Wingdings" panose="05000000000000000000" pitchFamily="2" charset="2"/>
              </a:rPr>
              <a:t>/s)</a:t>
            </a:r>
          </a:p>
          <a:p>
            <a:pPr marL="361950" indent="352425" algn="just">
              <a:lnSpc>
                <a:spcPct val="150000"/>
              </a:lnSpc>
              <a:spcBef>
                <a:spcPts val="18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sz="2000" b="1" dirty="0">
                <a:sym typeface="Wingdings" panose="05000000000000000000" pitchFamily="2" charset="2"/>
              </a:rPr>
              <a:t>No access</a:t>
            </a:r>
            <a:r>
              <a:rPr lang="en-US" sz="2000" dirty="0">
                <a:sym typeface="Wingdings" panose="05000000000000000000" pitchFamily="2" charset="2"/>
              </a:rPr>
              <a:t> (beam mode / magnets powered): couple tenths kg/s </a:t>
            </a:r>
          </a:p>
          <a:p>
            <a:pPr marL="361950" indent="714375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ym typeface="Wingdings" panose="05000000000000000000" pitchFamily="2" charset="2"/>
              </a:rPr>
              <a:t>By far not compatible with smoke </a:t>
            </a:r>
            <a:r>
              <a:rPr lang="en-US" sz="2000" dirty="0">
                <a:sym typeface="Wingdings" panose="05000000000000000000" pitchFamily="2" charset="2"/>
              </a:rPr>
              <a:t>extraction proposal (12 m</a:t>
            </a:r>
            <a:r>
              <a:rPr lang="en-US" sz="2000" baseline="30000" dirty="0">
                <a:sym typeface="Wingdings" panose="05000000000000000000" pitchFamily="2" charset="2"/>
              </a:rPr>
              <a:t>3</a:t>
            </a:r>
            <a:r>
              <a:rPr lang="en-US" sz="2000" dirty="0">
                <a:sym typeface="Wingdings" panose="05000000000000000000" pitchFamily="2" charset="2"/>
              </a:rPr>
              <a:t>/s</a:t>
            </a:r>
            <a:r>
              <a:rPr lang="en-US" sz="2000" dirty="0" smtClean="0">
                <a:sym typeface="Wingdings" panose="05000000000000000000" pitchFamily="2" charset="2"/>
              </a:rPr>
              <a:t>)</a:t>
            </a:r>
            <a:endParaRPr lang="en-US" sz="2000" dirty="0">
              <a:sym typeface="Wingdings" panose="05000000000000000000" pitchFamily="2" charset="2"/>
            </a:endParaRPr>
          </a:p>
        </p:txBody>
      </p:sp>
      <p:pic>
        <p:nvPicPr>
          <p:cNvPr id="9" name="Picture 8" descr="http://www.mc-safety.de/media/catalog/product/cache/2/image/5e06319eda06f020e43594a9c230972d/f/n/fnd175.00.257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021" y="2318933"/>
            <a:ext cx="982345" cy="982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8411577" y="2324888"/>
            <a:ext cx="7889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6000" b="1" dirty="0">
              <a:solidFill>
                <a:srgbClr val="00B05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0910" y="2169776"/>
            <a:ext cx="8803565" cy="127156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40434" y="3545235"/>
            <a:ext cx="8803565" cy="2126802"/>
          </a:xfrm>
          <a:prstGeom prst="rect">
            <a:avLst/>
          </a:prstGeom>
          <a:noFill/>
          <a:ln w="38100">
            <a:solidFill>
              <a:srgbClr val="CC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7573876" y="4718232"/>
            <a:ext cx="987528" cy="920073"/>
            <a:chOff x="7669560" y="3308465"/>
            <a:chExt cx="1093440" cy="1034935"/>
          </a:xfrm>
        </p:grpSpPr>
        <p:sp>
          <p:nvSpPr>
            <p:cNvPr id="21" name="Rounded Rectangle 20"/>
            <p:cNvSpPr/>
            <p:nvPr/>
          </p:nvSpPr>
          <p:spPr>
            <a:xfrm>
              <a:off x="7669560" y="3308465"/>
              <a:ext cx="1093440" cy="1034935"/>
            </a:xfrm>
            <a:prstGeom prst="round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" name="Picture 14" descr="C:\Documents and Settings\jbatista\Local Settings\Temporary Internet Files\Content.IE5\X29WIQUW\MC900198481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95656" y="3352800"/>
              <a:ext cx="1066800" cy="955470"/>
            </a:xfrm>
            <a:prstGeom prst="rect">
              <a:avLst/>
            </a:prstGeom>
            <a:noFill/>
          </p:spPr>
        </p:pic>
      </p:grpSp>
      <p:grpSp>
        <p:nvGrpSpPr>
          <p:cNvPr id="23" name="Group 22"/>
          <p:cNvGrpSpPr/>
          <p:nvPr/>
        </p:nvGrpSpPr>
        <p:grpSpPr>
          <a:xfrm>
            <a:off x="6263668" y="4718232"/>
            <a:ext cx="1051896" cy="920073"/>
            <a:chOff x="6423720" y="3308465"/>
            <a:chExt cx="1093440" cy="1034935"/>
          </a:xfrm>
        </p:grpSpPr>
        <p:sp>
          <p:nvSpPr>
            <p:cNvPr id="24" name="Rounded Rectangle 23"/>
            <p:cNvSpPr/>
            <p:nvPr/>
          </p:nvSpPr>
          <p:spPr>
            <a:xfrm>
              <a:off x="6423720" y="3308465"/>
              <a:ext cx="1093440" cy="1034935"/>
            </a:xfrm>
            <a:prstGeom prst="round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" name="Picture 17" descr="C:\Documents and Settings\jbatista\Local Settings\Temporary Internet Files\Content.IE5\X29WIQUW\MC900233812[2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469270" y="3352800"/>
              <a:ext cx="984217" cy="944656"/>
            </a:xfrm>
            <a:prstGeom prst="rect">
              <a:avLst/>
            </a:prstGeom>
            <a:noFill/>
          </p:spPr>
        </p:pic>
      </p:grpSp>
      <p:pic>
        <p:nvPicPr>
          <p:cNvPr id="27" name="Picture 26" descr="http://www.mc-safety.de/media/catalog/product/cache/2/image/5e06319eda06f020e43594a9c230972d/f/n/fnd175.00.257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590" y="4680132"/>
            <a:ext cx="982345" cy="95380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Multiply 27"/>
          <p:cNvSpPr/>
          <p:nvPr/>
        </p:nvSpPr>
        <p:spPr>
          <a:xfrm>
            <a:off x="4025500" y="4461741"/>
            <a:ext cx="1172524" cy="1373066"/>
          </a:xfrm>
          <a:prstGeom prst="mathMultiply">
            <a:avLst>
              <a:gd name="adj1" fmla="val 3157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Notched Right Arrow 28"/>
          <p:cNvSpPr/>
          <p:nvPr/>
        </p:nvSpPr>
        <p:spPr>
          <a:xfrm>
            <a:off x="5271934" y="4918762"/>
            <a:ext cx="896645" cy="525281"/>
          </a:xfrm>
          <a:prstGeom prst="notchedRightArrow">
            <a:avLst>
              <a:gd name="adj1" fmla="val 33856"/>
              <a:gd name="adj2" fmla="val 73005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-9525" y="577593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Smoke extraction </a:t>
            </a:r>
            <a:r>
              <a:rPr lang="en-US" sz="2000" dirty="0" smtClean="0"/>
              <a:t>system 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b="1" dirty="0" smtClean="0">
                <a:sym typeface="Wingdings" panose="05000000000000000000" pitchFamily="2" charset="2"/>
              </a:rPr>
              <a:t>Emergency Extraction system (EES) 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546469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936" y="2332068"/>
            <a:ext cx="3666664" cy="328300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EAD16B-C95F-3B4C-9759-5D3F7CA1B292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Evacuation 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5567" y="1152503"/>
            <a:ext cx="8284307" cy="1179565"/>
          </a:xfrm>
        </p:spPr>
        <p:txBody>
          <a:bodyPr>
            <a:noAutofit/>
          </a:bodyPr>
          <a:lstStyle/>
          <a:p>
            <a:pPr marL="36576" indent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u="sng" dirty="0"/>
              <a:t>6 m </a:t>
            </a:r>
            <a:r>
              <a:rPr lang="en-US" sz="2000" u="sng" dirty="0" smtClean="0"/>
              <a:t>Ø</a:t>
            </a:r>
            <a:r>
              <a:rPr lang="en-GB" sz="2000" u="sng" dirty="0" smtClean="0"/>
              <a:t> </a:t>
            </a:r>
            <a:r>
              <a:rPr lang="en-US" sz="2000" u="sng" dirty="0" smtClean="0"/>
              <a:t>Single Tunnel </a:t>
            </a:r>
          </a:p>
          <a:p>
            <a:pPr marL="36576" indent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dirty="0" smtClean="0"/>
              <a:t>Evacuate through a door leading to a “Safe Zone”:</a:t>
            </a:r>
          </a:p>
        </p:txBody>
      </p:sp>
      <p:sp>
        <p:nvSpPr>
          <p:cNvPr id="2" name="Rectangle 1"/>
          <p:cNvSpPr/>
          <p:nvPr/>
        </p:nvSpPr>
        <p:spPr>
          <a:xfrm>
            <a:off x="493783" y="2643593"/>
            <a:ext cx="461775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326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Fire resistant</a:t>
            </a:r>
          </a:p>
          <a:p>
            <a:pPr marL="322326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Air tight in case of cryogen release </a:t>
            </a:r>
          </a:p>
          <a:p>
            <a:pPr marL="322326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Overpressure, w.r.to machine zone</a:t>
            </a:r>
          </a:p>
          <a:p>
            <a:pPr marL="322326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Personnel transportation </a:t>
            </a:r>
            <a:r>
              <a:rPr lang="en-US" dirty="0" smtClean="0">
                <a:sym typeface="Wingdings" panose="05000000000000000000" pitchFamily="2" charset="2"/>
              </a:rPr>
              <a:t>for evacuation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669712" y="3490201"/>
            <a:ext cx="1632913" cy="1115137"/>
            <a:chOff x="6669712" y="3490201"/>
            <a:chExt cx="1632913" cy="1115137"/>
          </a:xfrm>
        </p:grpSpPr>
        <p:grpSp>
          <p:nvGrpSpPr>
            <p:cNvPr id="14" name="Group 13"/>
            <p:cNvGrpSpPr/>
            <p:nvPr/>
          </p:nvGrpSpPr>
          <p:grpSpPr>
            <a:xfrm>
              <a:off x="6669712" y="3490202"/>
              <a:ext cx="845513" cy="1115136"/>
              <a:chOff x="6400799" y="1711004"/>
              <a:chExt cx="622533" cy="842083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6930280" y="1711004"/>
                <a:ext cx="93052" cy="842083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 descr="http://www.mc-safety.de/media/catalog/product/cache/2/image/5e06319eda06f020e43594a9c230972d/f/n/fnd175.00.257.png"/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49719" y="1799292"/>
                <a:ext cx="380561" cy="40321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Right Arrow 11"/>
              <p:cNvSpPr/>
              <p:nvPr/>
            </p:nvSpPr>
            <p:spPr>
              <a:xfrm>
                <a:off x="6400799" y="2249966"/>
                <a:ext cx="501488" cy="203178"/>
              </a:xfrm>
              <a:prstGeom prst="rightArrow">
                <a:avLst/>
              </a:prstGeom>
              <a:solidFill>
                <a:srgbClr val="00B050"/>
              </a:solidFill>
              <a:ln w="28575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 dirty="0"/>
              </a:p>
            </p:txBody>
          </p:sp>
        </p:grpSp>
        <p:sp>
          <p:nvSpPr>
            <p:cNvPr id="21" name="Freeform 20"/>
            <p:cNvSpPr/>
            <p:nvPr/>
          </p:nvSpPr>
          <p:spPr>
            <a:xfrm>
              <a:off x="7515225" y="3490201"/>
              <a:ext cx="787400" cy="1115135"/>
            </a:xfrm>
            <a:custGeom>
              <a:avLst/>
              <a:gdLst>
                <a:gd name="connsiteX0" fmla="*/ 0 w 1038225"/>
                <a:gd name="connsiteY0" fmla="*/ 0 h 946150"/>
                <a:gd name="connsiteX1" fmla="*/ 996950 w 1038225"/>
                <a:gd name="connsiteY1" fmla="*/ 12700 h 946150"/>
                <a:gd name="connsiteX2" fmla="*/ 1038225 w 1038225"/>
                <a:gd name="connsiteY2" fmla="*/ 228600 h 946150"/>
                <a:gd name="connsiteX3" fmla="*/ 1035050 w 1038225"/>
                <a:gd name="connsiteY3" fmla="*/ 479425 h 946150"/>
                <a:gd name="connsiteX4" fmla="*/ 987425 w 1038225"/>
                <a:gd name="connsiteY4" fmla="*/ 752475 h 946150"/>
                <a:gd name="connsiteX5" fmla="*/ 911225 w 1038225"/>
                <a:gd name="connsiteY5" fmla="*/ 946150 h 946150"/>
                <a:gd name="connsiteX6" fmla="*/ 6350 w 1038225"/>
                <a:gd name="connsiteY6" fmla="*/ 936625 h 946150"/>
                <a:gd name="connsiteX7" fmla="*/ 0 w 1038225"/>
                <a:gd name="connsiteY7" fmla="*/ 0 h 946150"/>
                <a:gd name="connsiteX0" fmla="*/ 0 w 1038225"/>
                <a:gd name="connsiteY0" fmla="*/ 0 h 942126"/>
                <a:gd name="connsiteX1" fmla="*/ 996950 w 1038225"/>
                <a:gd name="connsiteY1" fmla="*/ 12700 h 942126"/>
                <a:gd name="connsiteX2" fmla="*/ 1038225 w 1038225"/>
                <a:gd name="connsiteY2" fmla="*/ 228600 h 942126"/>
                <a:gd name="connsiteX3" fmla="*/ 1035050 w 1038225"/>
                <a:gd name="connsiteY3" fmla="*/ 479425 h 942126"/>
                <a:gd name="connsiteX4" fmla="*/ 987425 w 1038225"/>
                <a:gd name="connsiteY4" fmla="*/ 752475 h 942126"/>
                <a:gd name="connsiteX5" fmla="*/ 829590 w 1038225"/>
                <a:gd name="connsiteY5" fmla="*/ 942126 h 942126"/>
                <a:gd name="connsiteX6" fmla="*/ 6350 w 1038225"/>
                <a:gd name="connsiteY6" fmla="*/ 936625 h 942126"/>
                <a:gd name="connsiteX7" fmla="*/ 0 w 1038225"/>
                <a:gd name="connsiteY7" fmla="*/ 0 h 942126"/>
                <a:gd name="connsiteX0" fmla="*/ 0 w 1038225"/>
                <a:gd name="connsiteY0" fmla="*/ 0 h 942126"/>
                <a:gd name="connsiteX1" fmla="*/ 996950 w 1038225"/>
                <a:gd name="connsiteY1" fmla="*/ 12700 h 942126"/>
                <a:gd name="connsiteX2" fmla="*/ 1038225 w 1038225"/>
                <a:gd name="connsiteY2" fmla="*/ 228600 h 942126"/>
                <a:gd name="connsiteX3" fmla="*/ 1035050 w 1038225"/>
                <a:gd name="connsiteY3" fmla="*/ 479425 h 942126"/>
                <a:gd name="connsiteX4" fmla="*/ 968587 w 1038225"/>
                <a:gd name="connsiteY4" fmla="*/ 746439 h 942126"/>
                <a:gd name="connsiteX5" fmla="*/ 829590 w 1038225"/>
                <a:gd name="connsiteY5" fmla="*/ 942126 h 942126"/>
                <a:gd name="connsiteX6" fmla="*/ 6350 w 1038225"/>
                <a:gd name="connsiteY6" fmla="*/ 936625 h 942126"/>
                <a:gd name="connsiteX7" fmla="*/ 0 w 1038225"/>
                <a:gd name="connsiteY7" fmla="*/ 0 h 942126"/>
                <a:gd name="connsiteX0" fmla="*/ 0 w 1038225"/>
                <a:gd name="connsiteY0" fmla="*/ 0 h 942126"/>
                <a:gd name="connsiteX1" fmla="*/ 946714 w 1038225"/>
                <a:gd name="connsiteY1" fmla="*/ 12700 h 942126"/>
                <a:gd name="connsiteX2" fmla="*/ 1038225 w 1038225"/>
                <a:gd name="connsiteY2" fmla="*/ 228600 h 942126"/>
                <a:gd name="connsiteX3" fmla="*/ 1035050 w 1038225"/>
                <a:gd name="connsiteY3" fmla="*/ 479425 h 942126"/>
                <a:gd name="connsiteX4" fmla="*/ 968587 w 1038225"/>
                <a:gd name="connsiteY4" fmla="*/ 746439 h 942126"/>
                <a:gd name="connsiteX5" fmla="*/ 829590 w 1038225"/>
                <a:gd name="connsiteY5" fmla="*/ 942126 h 942126"/>
                <a:gd name="connsiteX6" fmla="*/ 6350 w 1038225"/>
                <a:gd name="connsiteY6" fmla="*/ 936625 h 942126"/>
                <a:gd name="connsiteX7" fmla="*/ 0 w 1038225"/>
                <a:gd name="connsiteY7" fmla="*/ 0 h 94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8225" h="942126">
                  <a:moveTo>
                    <a:pt x="0" y="0"/>
                  </a:moveTo>
                  <a:lnTo>
                    <a:pt x="946714" y="12700"/>
                  </a:lnTo>
                  <a:lnTo>
                    <a:pt x="1038225" y="228600"/>
                  </a:lnTo>
                  <a:cubicBezTo>
                    <a:pt x="1037167" y="312208"/>
                    <a:pt x="1036108" y="395817"/>
                    <a:pt x="1035050" y="479425"/>
                  </a:cubicBezTo>
                  <a:lnTo>
                    <a:pt x="968587" y="746439"/>
                  </a:lnTo>
                  <a:lnTo>
                    <a:pt x="829590" y="942126"/>
                  </a:lnTo>
                  <a:lnTo>
                    <a:pt x="6350" y="936625"/>
                  </a:lnTo>
                  <a:cubicBezTo>
                    <a:pt x="4233" y="625475"/>
                    <a:pt x="2117" y="314325"/>
                    <a:pt x="0" y="0"/>
                  </a:cubicBezTo>
                  <a:close/>
                </a:path>
              </a:pathLst>
            </a:custGeom>
            <a:solidFill>
              <a:srgbClr val="00B050">
                <a:alpha val="21961"/>
              </a:srgbClr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103448" y="5681915"/>
            <a:ext cx="7068484" cy="400110"/>
          </a:xfrm>
          <a:prstGeom prst="rect">
            <a:avLst/>
          </a:prstGeom>
          <a:solidFill>
            <a:srgbClr val="B9DEFF">
              <a:alpha val="2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Safe zone with limited amount of combustible material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013830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8816" y="3941113"/>
            <a:ext cx="6995319" cy="248318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DD1379C-B83F-9947-B667-1E64A3640C69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Evacuation 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5567" y="1152503"/>
            <a:ext cx="8284307" cy="1179565"/>
          </a:xfrm>
        </p:spPr>
        <p:txBody>
          <a:bodyPr>
            <a:noAutofit/>
          </a:bodyPr>
          <a:lstStyle/>
          <a:p>
            <a:pPr marL="36576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u="sng" dirty="0" smtClean="0"/>
              <a:t>4.5 </a:t>
            </a:r>
            <a:r>
              <a:rPr lang="en-US" sz="2000" u="sng" dirty="0"/>
              <a:t>m </a:t>
            </a:r>
            <a:r>
              <a:rPr lang="en-US" sz="2000" u="sng" dirty="0" smtClean="0"/>
              <a:t>Ø</a:t>
            </a:r>
            <a:r>
              <a:rPr lang="en-GB" sz="2000" u="sng" dirty="0" smtClean="0"/>
              <a:t> </a:t>
            </a:r>
            <a:r>
              <a:rPr lang="en-US" sz="2000" u="sng" dirty="0" smtClean="0"/>
              <a:t>Double Tunnel </a:t>
            </a:r>
          </a:p>
          <a:p>
            <a:pPr marL="36576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/>
              <a:t>Evacuate through a passage way connecting to a “Safe Zone” in the parallel tunnel:</a:t>
            </a:r>
          </a:p>
        </p:txBody>
      </p:sp>
      <p:sp>
        <p:nvSpPr>
          <p:cNvPr id="2" name="Rectangle 1"/>
          <p:cNvSpPr/>
          <p:nvPr/>
        </p:nvSpPr>
        <p:spPr>
          <a:xfrm>
            <a:off x="324772" y="2314012"/>
            <a:ext cx="41292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326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Fire resistant</a:t>
            </a:r>
          </a:p>
          <a:p>
            <a:pPr marL="322326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Air tight in case of cryogen release </a:t>
            </a:r>
          </a:p>
        </p:txBody>
      </p:sp>
      <p:sp>
        <p:nvSpPr>
          <p:cNvPr id="3" name="Rectangle 2"/>
          <p:cNvSpPr/>
          <p:nvPr/>
        </p:nvSpPr>
        <p:spPr>
          <a:xfrm>
            <a:off x="4544371" y="2087347"/>
            <a:ext cx="4572000" cy="1469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326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Overpressure, w.r.to machine zone</a:t>
            </a:r>
          </a:p>
          <a:p>
            <a:pPr marL="322326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More space </a:t>
            </a:r>
            <a:r>
              <a:rPr lang="en-US" dirty="0" smtClean="0"/>
              <a:t>for transportation and for emergency intervention teams</a:t>
            </a:r>
            <a:endParaRPr lang="en-US" dirty="0">
              <a:sym typeface="Wingdings" panose="05000000000000000000" pitchFamily="2" charset="2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705716" y="4892025"/>
            <a:ext cx="3380945" cy="835024"/>
            <a:chOff x="2705716" y="4892025"/>
            <a:chExt cx="3380945" cy="835024"/>
          </a:xfrm>
        </p:grpSpPr>
        <p:grpSp>
          <p:nvGrpSpPr>
            <p:cNvPr id="14" name="Group 13"/>
            <p:cNvGrpSpPr/>
            <p:nvPr/>
          </p:nvGrpSpPr>
          <p:grpSpPr>
            <a:xfrm>
              <a:off x="2705716" y="4892025"/>
              <a:ext cx="886407" cy="835024"/>
              <a:chOff x="6400799" y="1819700"/>
              <a:chExt cx="652642" cy="662753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6913313" y="1819700"/>
                <a:ext cx="140128" cy="662753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 descr="http://www.mc-safety.de/media/catalog/product/cache/2/image/5e06319eda06f020e43594a9c230972d/f/n/fnd175.00.257.png"/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82602" y="1819700"/>
                <a:ext cx="380561" cy="40321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" name="Right Arrow 11"/>
              <p:cNvSpPr/>
              <p:nvPr/>
            </p:nvSpPr>
            <p:spPr>
              <a:xfrm>
                <a:off x="6400799" y="2249966"/>
                <a:ext cx="501488" cy="203178"/>
              </a:xfrm>
              <a:prstGeom prst="rightArrow">
                <a:avLst/>
              </a:prstGeom>
              <a:solidFill>
                <a:srgbClr val="00B050"/>
              </a:solidFill>
              <a:ln w="28575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 dirty="0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3592127" y="4914251"/>
              <a:ext cx="2494534" cy="795659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Rectangle 8"/>
          <p:cNvSpPr/>
          <p:nvPr/>
        </p:nvSpPr>
        <p:spPr>
          <a:xfrm>
            <a:off x="95250" y="3587430"/>
            <a:ext cx="9021121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2326" indent="-28575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If access to // tunnel during powering </a:t>
            </a:r>
            <a:r>
              <a:rPr lang="en-US" b="1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/>
              <a:t>“Pressure </a:t>
            </a:r>
            <a:r>
              <a:rPr lang="en-US" b="1" dirty="0"/>
              <a:t>resistant” </a:t>
            </a:r>
            <a:r>
              <a:rPr lang="en-US" b="1" dirty="0" smtClean="0"/>
              <a:t>doors </a:t>
            </a:r>
            <a:endParaRPr lang="en-US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1762125" y="4894276"/>
            <a:ext cx="1835208" cy="835024"/>
            <a:chOff x="1762125" y="4694390"/>
            <a:chExt cx="1835208" cy="835024"/>
          </a:xfrm>
        </p:grpSpPr>
        <p:sp>
          <p:nvSpPr>
            <p:cNvPr id="19" name="Right Arrow 18"/>
            <p:cNvSpPr/>
            <p:nvPr/>
          </p:nvSpPr>
          <p:spPr>
            <a:xfrm>
              <a:off x="1762125" y="4948792"/>
              <a:ext cx="1639679" cy="389331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ΔP major release</a:t>
              </a:r>
              <a:endParaRPr lang="en-GB" sz="12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407014" y="4694390"/>
              <a:ext cx="190319" cy="835024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58633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0D31004-276B-7949-9B84-2CE6D1AC555C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Evacuation </a:t>
            </a:r>
            <a:endParaRPr lang="en-GB" dirty="0"/>
          </a:p>
        </p:txBody>
      </p:sp>
      <p:pic>
        <p:nvPicPr>
          <p:cNvPr id="19" name="Picture 18" descr="http://www.mc-safety.de/media/catalog/product/cache/2/image/5e06319eda06f020e43594a9c230972d/f/n/fnd175.00.257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031" y="130885"/>
            <a:ext cx="982345" cy="98234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Rectangle 23"/>
          <p:cNvSpPr/>
          <p:nvPr/>
        </p:nvSpPr>
        <p:spPr>
          <a:xfrm>
            <a:off x="8185376" y="136840"/>
            <a:ext cx="7889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6000" b="1" dirty="0">
              <a:solidFill>
                <a:srgbClr val="00B05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5733" y="1289300"/>
            <a:ext cx="8284307" cy="4058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sz="2000" dirty="0" smtClean="0"/>
              <a:t>Dimensions for Safe Area in front of the lifts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97707" y="2236793"/>
            <a:ext cx="435739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just">
              <a:spcBef>
                <a:spcPts val="600"/>
              </a:spcBef>
              <a:spcAft>
                <a:spcPts val="600"/>
              </a:spcAft>
            </a:pPr>
            <a:r>
              <a:rPr lang="en-US" u="sng" dirty="0"/>
              <a:t>Assumptions</a:t>
            </a:r>
            <a:r>
              <a:rPr lang="en-US" dirty="0"/>
              <a:t> (rough scaling from LHC): </a:t>
            </a:r>
          </a:p>
          <a:p>
            <a:pPr marL="322326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Maximum occupants x3</a:t>
            </a:r>
          </a:p>
          <a:p>
            <a:pPr marL="322326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Accidental scenario</a:t>
            </a:r>
          </a:p>
          <a:p>
            <a:pPr marL="322326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Uniform </a:t>
            </a:r>
            <a:r>
              <a:rPr lang="en-US" dirty="0"/>
              <a:t>distribution in </a:t>
            </a:r>
            <a:r>
              <a:rPr lang="en-US" dirty="0" smtClean="0"/>
              <a:t>arc</a:t>
            </a:r>
          </a:p>
          <a:p>
            <a:pPr marL="322326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742085" y="2241936"/>
            <a:ext cx="428766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just"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u="sng" dirty="0" smtClean="0"/>
              <a:t>Data</a:t>
            </a:r>
            <a:r>
              <a:rPr lang="en-US" dirty="0" smtClean="0"/>
              <a:t>:</a:t>
            </a:r>
          </a:p>
          <a:p>
            <a:pPr marL="322326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Lifts in </a:t>
            </a:r>
            <a:r>
              <a:rPr lang="en-US" dirty="0" smtClean="0"/>
              <a:t>machine shaft: </a:t>
            </a:r>
            <a:r>
              <a:rPr lang="en-US" dirty="0"/>
              <a:t>1 lift capacity of 30 people; velocity of </a:t>
            </a:r>
            <a:r>
              <a:rPr lang="en-US" b="1" dirty="0"/>
              <a:t>5 </a:t>
            </a:r>
            <a:r>
              <a:rPr lang="en-US" b="1" dirty="0" smtClean="0"/>
              <a:t>m/s</a:t>
            </a:r>
            <a:r>
              <a:rPr lang="en-US" dirty="0" smtClean="0"/>
              <a:t>; stroke 300m</a:t>
            </a:r>
            <a:endParaRPr lang="en-US" dirty="0"/>
          </a:p>
          <a:p>
            <a:pPr marL="322326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Arc length 8 km</a:t>
            </a:r>
          </a:p>
          <a:p>
            <a:pPr marL="322326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Evacuation speed: 2.5 m/s (9 km/h)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725916" y="6132501"/>
            <a:ext cx="23038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bg2">
                    <a:lumMod val="10000"/>
                  </a:schemeClr>
                </a:solidFill>
              </a:rPr>
              <a:t>Courtesy of S. La Mendola</a:t>
            </a:r>
            <a:endParaRPr lang="en-GB" sz="1400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19995334">
            <a:off x="383617" y="3335383"/>
            <a:ext cx="8296304" cy="461665"/>
          </a:xfrm>
          <a:prstGeom prst="rect">
            <a:avLst/>
          </a:prstGeom>
          <a:solidFill>
            <a:srgbClr val="B9DEFF">
              <a:alpha val="86000"/>
            </a:srgb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/>
              <a:t>Similar areas</a:t>
            </a:r>
            <a:r>
              <a:rPr lang="en-US" sz="24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400" b="1" dirty="0" smtClean="0"/>
              <a:t>as </a:t>
            </a:r>
            <a:r>
              <a:rPr lang="en-US" sz="2400" b="1" dirty="0"/>
              <a:t>for the LHC </a:t>
            </a:r>
            <a:r>
              <a:rPr lang="en-US" sz="2400" b="1" dirty="0" smtClean="0"/>
              <a:t>today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518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3" grpId="0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359179"/>
            <a:ext cx="8490857" cy="2204998"/>
          </a:xfrm>
        </p:spPr>
        <p:txBody>
          <a:bodyPr>
            <a:noAutofit/>
          </a:bodyPr>
          <a:lstStyle/>
          <a:p>
            <a:r>
              <a:rPr lang="en-GB" sz="4400" dirty="0"/>
              <a:t>Lessons learnt and new concepts for </a:t>
            </a:r>
            <a:r>
              <a:rPr lang="en-GB" sz="4400" dirty="0" smtClean="0"/>
              <a:t>conventional </a:t>
            </a:r>
            <a:r>
              <a:rPr lang="en-GB" sz="4400" dirty="0"/>
              <a:t>Safety in </a:t>
            </a:r>
            <a:r>
              <a:rPr lang="en-GB" sz="4400" dirty="0" smtClean="0"/>
              <a:t>FCC</a:t>
            </a:r>
            <a:endParaRPr lang="en-GB" sz="4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5D7BDBD-30CD-E04D-ACF6-FCA5ACFDBDB5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3816220" y="4356197"/>
            <a:ext cx="5034164" cy="1644009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 smtClean="0"/>
              <a:t>André Henriques, </a:t>
            </a:r>
            <a:r>
              <a:rPr lang="en-US" sz="1800" dirty="0" err="1" smtClean="0"/>
              <a:t>Saverio</a:t>
            </a:r>
            <a:r>
              <a:rPr lang="en-US" sz="1800" dirty="0" smtClean="0"/>
              <a:t> La </a:t>
            </a:r>
            <a:r>
              <a:rPr lang="en-US" sz="1800" dirty="0" err="1" smtClean="0"/>
              <a:t>Mendola</a:t>
            </a:r>
            <a:endParaRPr lang="en-US" sz="1800" dirty="0" smtClean="0"/>
          </a:p>
          <a:p>
            <a:pPr algn="r"/>
            <a:endParaRPr lang="en-US" sz="1800" i="1" dirty="0" smtClean="0"/>
          </a:p>
          <a:p>
            <a:pPr algn="r"/>
            <a:endParaRPr lang="en-GB" sz="1800" i="1" dirty="0" smtClean="0"/>
          </a:p>
          <a:p>
            <a:pPr algn="r"/>
            <a:r>
              <a:rPr lang="en-US" sz="1600" i="1" dirty="0" smtClean="0"/>
              <a:t>FCC Week 2015</a:t>
            </a:r>
            <a:endParaRPr lang="en-US" sz="1600" i="1" dirty="0"/>
          </a:p>
          <a:p>
            <a:pPr algn="r"/>
            <a:r>
              <a:rPr lang="en-US" sz="1600" i="1" dirty="0" smtClean="0"/>
              <a:t>26</a:t>
            </a:r>
            <a:r>
              <a:rPr lang="en-US" sz="1600" i="1" baseline="30000" dirty="0" smtClean="0"/>
              <a:t>th</a:t>
            </a:r>
            <a:r>
              <a:rPr lang="en-US" sz="1600" i="1" dirty="0" smtClean="0"/>
              <a:t> March 2015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2075" y="4838447"/>
            <a:ext cx="2398309" cy="516344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59740" y="5116485"/>
            <a:ext cx="4725557" cy="102194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buFont typeface="Arial"/>
              <a:buNone/>
            </a:pPr>
            <a:r>
              <a:rPr lang="en-US" sz="1600" i="1" dirty="0" smtClean="0"/>
              <a:t>For a general overview:</a:t>
            </a:r>
          </a:p>
          <a:p>
            <a:pPr marL="36576" indent="0">
              <a:spcBef>
                <a:spcPts val="600"/>
              </a:spcBef>
              <a:buNone/>
            </a:pPr>
            <a:r>
              <a:rPr lang="en-US" sz="1400" i="1" dirty="0"/>
              <a:t>R. Trant, “Health, safety and </a:t>
            </a:r>
            <a:r>
              <a:rPr lang="en-US" sz="1400" i="1" dirty="0" smtClean="0"/>
              <a:t>environment, FCC Kick-off”</a:t>
            </a:r>
            <a:endParaRPr lang="en-US" sz="1400" i="1" dirty="0"/>
          </a:p>
          <a:p>
            <a:pPr marL="36576" indent="0">
              <a:spcBef>
                <a:spcPts val="600"/>
              </a:spcBef>
              <a:buFont typeface="Arial"/>
              <a:buNone/>
            </a:pPr>
            <a:r>
              <a:rPr lang="en-US" sz="1400" i="1" dirty="0" smtClean="0">
                <a:hlinkClick r:id="rId4"/>
              </a:rPr>
              <a:t>http</a:t>
            </a:r>
            <a:r>
              <a:rPr lang="en-US" sz="1400" i="1" dirty="0">
                <a:hlinkClick r:id="rId4"/>
              </a:rPr>
              <a:t>://</a:t>
            </a:r>
            <a:r>
              <a:rPr lang="en-US" sz="1400" i="1" dirty="0" smtClean="0">
                <a:hlinkClick r:id="rId4"/>
              </a:rPr>
              <a:t>cds.cern.ch/record/1694672</a:t>
            </a:r>
            <a:r>
              <a:rPr lang="en-US" sz="1400" i="1" dirty="0" smtClean="0"/>
              <a:t>  </a:t>
            </a:r>
          </a:p>
          <a:p>
            <a:pPr marL="36576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endParaRPr lang="en-US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4091128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1A5EE2-1AC1-724A-8EBF-8528EA1F01BB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4839" y="1232348"/>
            <a:ext cx="3021730" cy="4873178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240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n-US" sz="2000" b="1" dirty="0" smtClean="0"/>
              <a:t>Air Management:</a:t>
            </a:r>
            <a:endParaRPr lang="en-US" sz="2000" b="1" dirty="0" smtClean="0">
              <a:sym typeface="Wingdings" panose="05000000000000000000" pitchFamily="2" charset="2"/>
            </a:endParaRPr>
          </a:p>
          <a:p>
            <a:pPr algn="just">
              <a:lnSpc>
                <a:spcPct val="120000"/>
              </a:lnSpc>
              <a:spcBef>
                <a:spcPts val="240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n-US" sz="2000" b="1" dirty="0" smtClean="0"/>
              <a:t>Smoke curtains:  </a:t>
            </a:r>
          </a:p>
          <a:p>
            <a:pPr algn="just">
              <a:lnSpc>
                <a:spcPct val="120000"/>
              </a:lnSpc>
              <a:spcBef>
                <a:spcPts val="240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n-US" sz="2000" b="1" dirty="0" smtClean="0"/>
              <a:t>Cryogenic Safety:</a:t>
            </a:r>
          </a:p>
          <a:p>
            <a:pPr algn="just">
              <a:lnSpc>
                <a:spcPct val="120000"/>
              </a:lnSpc>
              <a:spcBef>
                <a:spcPts val="240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n-US" sz="2000" b="1" dirty="0" smtClean="0"/>
              <a:t> Evacuation: </a:t>
            </a:r>
          </a:p>
          <a:p>
            <a:pPr algn="just">
              <a:lnSpc>
                <a:spcPct val="120000"/>
              </a:lnSpc>
              <a:spcBef>
                <a:spcPts val="240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n-US" sz="2000" b="1" dirty="0" smtClean="0"/>
              <a:t>Cross-section:</a:t>
            </a:r>
          </a:p>
        </p:txBody>
      </p:sp>
      <p:sp>
        <p:nvSpPr>
          <p:cNvPr id="2" name="Rectangle 1"/>
          <p:cNvSpPr/>
          <p:nvPr/>
        </p:nvSpPr>
        <p:spPr>
          <a:xfrm>
            <a:off x="2838707" y="1206763"/>
            <a:ext cx="6445252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/>
              <a:t>Longitudinal ventilation </a:t>
            </a:r>
            <a:r>
              <a:rPr lang="en-US" dirty="0">
                <a:sym typeface="Wingdings" panose="05000000000000000000" pitchFamily="2" charset="2"/>
              </a:rPr>
              <a:t> nominal </a:t>
            </a:r>
            <a:r>
              <a:rPr lang="en-US" dirty="0" smtClean="0">
                <a:sym typeface="Wingdings" panose="05000000000000000000" pitchFamily="2" charset="2"/>
              </a:rPr>
              <a:t>operation</a:t>
            </a:r>
          </a:p>
          <a:p>
            <a:pPr algn="just">
              <a:spcBef>
                <a:spcPts val="600"/>
              </a:spcBef>
            </a:pPr>
            <a:r>
              <a:rPr lang="en-US" dirty="0" smtClean="0">
                <a:sym typeface="Wingdings" panose="05000000000000000000" pitchFamily="2" charset="2"/>
              </a:rPr>
              <a:t>Emergency Extraction system (EES)  accidental scenarios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38706" y="3130825"/>
            <a:ext cx="6305294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 smtClean="0"/>
              <a:t>Release in access mode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can be handled by EES </a:t>
            </a:r>
          </a:p>
          <a:p>
            <a:pPr algn="just">
              <a:spcBef>
                <a:spcPts val="600"/>
              </a:spcBef>
            </a:pPr>
            <a:r>
              <a:rPr lang="en-US" dirty="0" smtClean="0"/>
              <a:t>During powering </a:t>
            </a:r>
            <a:r>
              <a:rPr lang="en-US" dirty="0" smtClean="0">
                <a:sym typeface="Wingdings" panose="05000000000000000000" pitchFamily="2" charset="2"/>
              </a:rPr>
              <a:t> “pressure resistance” towards Safe Area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38707" y="2120452"/>
            <a:ext cx="644525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dirty="0" smtClean="0"/>
              <a:t>Optimized </a:t>
            </a:r>
            <a:r>
              <a:rPr lang="en-US" dirty="0" smtClean="0">
                <a:sym typeface="Wingdings"/>
              </a:rPr>
              <a:t> Fixed + Roller part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838707" y="4056291"/>
            <a:ext cx="5647486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/>
              <a:t>Separate hazards from Safe </a:t>
            </a:r>
            <a:r>
              <a:rPr lang="en-US" dirty="0" smtClean="0"/>
              <a:t>zone</a:t>
            </a:r>
            <a:endParaRPr lang="en-US" dirty="0"/>
          </a:p>
          <a:p>
            <a:pPr algn="just">
              <a:spcBef>
                <a:spcPts val="600"/>
              </a:spcBef>
            </a:pPr>
            <a:r>
              <a:rPr lang="en-US" dirty="0" smtClean="0"/>
              <a:t>Dimensions of Safe area near lifts </a:t>
            </a:r>
            <a:r>
              <a:rPr lang="en-US" dirty="0" smtClean="0">
                <a:sym typeface="Wingdings" panose="05000000000000000000" pitchFamily="2" charset="2"/>
              </a:rPr>
              <a:t> further studies but comparable to LHC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38706" y="5207855"/>
            <a:ext cx="62399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/>
              <a:t>Double tunnel has </a:t>
            </a:r>
            <a:r>
              <a:rPr lang="en-US" dirty="0" smtClean="0"/>
              <a:t>advantages </a:t>
            </a:r>
            <a:r>
              <a:rPr lang="en-US" dirty="0"/>
              <a:t>for Safety </a:t>
            </a:r>
            <a:r>
              <a:rPr lang="en-US" dirty="0" smtClean="0"/>
              <a:t>and accessibility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38706" y="2497876"/>
            <a:ext cx="630529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dirty="0"/>
              <a:t>F</a:t>
            </a:r>
            <a:r>
              <a:rPr lang="en-US" dirty="0" smtClean="0"/>
              <a:t>easible </a:t>
            </a:r>
            <a:r>
              <a:rPr lang="en-US" dirty="0"/>
              <a:t>solution </a:t>
            </a:r>
            <a:r>
              <a:rPr lang="en-US" dirty="0" err="1"/>
              <a:t>w.r.to</a:t>
            </a:r>
            <a:r>
              <a:rPr lang="en-US" dirty="0"/>
              <a:t> </a:t>
            </a:r>
            <a:r>
              <a:rPr lang="en-US" dirty="0" smtClean="0"/>
              <a:t>pressure drop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81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1A5EE2-1AC1-724A-8EBF-8528EA1F01BB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Studies</a:t>
            </a:r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07213" y="1080358"/>
            <a:ext cx="8669216" cy="4467537"/>
          </a:xfrm>
        </p:spPr>
        <p:txBody>
          <a:bodyPr>
            <a:no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sz="2000" dirty="0"/>
              <a:t>Additional simulations for the EES </a:t>
            </a:r>
            <a:r>
              <a:rPr lang="en-US" sz="2000" dirty="0">
                <a:sym typeface="Wingdings"/>
              </a:rPr>
              <a:t> </a:t>
            </a:r>
            <a:r>
              <a:rPr lang="en-US" sz="2000" dirty="0" err="1">
                <a:sym typeface="Wingdings"/>
              </a:rPr>
              <a:t>optimisation</a:t>
            </a:r>
            <a:r>
              <a:rPr lang="en-US" sz="2000" dirty="0">
                <a:sym typeface="Wingdings"/>
              </a:rPr>
              <a:t> </a:t>
            </a:r>
            <a:endParaRPr lang="en-US" sz="2000" dirty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Pressure build-up in case of major helium release (no access)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sz="2000" dirty="0"/>
              <a:t>I</a:t>
            </a:r>
            <a:r>
              <a:rPr lang="en-US" sz="2000" dirty="0" smtClean="0"/>
              <a:t>mpact </a:t>
            </a:r>
            <a:r>
              <a:rPr lang="en-US" sz="2000" dirty="0"/>
              <a:t>on the mechanical properties of the ventilation system (ducts, supports, etc.), due to the low </a:t>
            </a:r>
            <a:r>
              <a:rPr lang="en-US" sz="2000" dirty="0" smtClean="0"/>
              <a:t>temperatures</a:t>
            </a:r>
          </a:p>
          <a:p>
            <a:pPr marL="493776" lvl="1" algn="just">
              <a:spcBef>
                <a:spcPts val="1200"/>
              </a:spcBef>
              <a:spcAft>
                <a:spcPts val="1200"/>
              </a:spcAft>
              <a:buSzPct val="80000"/>
            </a:pPr>
            <a:r>
              <a:rPr lang="en-GB" sz="2000" dirty="0"/>
              <a:t>Optimise sizing of cryogenic relief devices </a:t>
            </a:r>
            <a:r>
              <a:rPr lang="en-GB" sz="2000" dirty="0" smtClean="0"/>
              <a:t>– </a:t>
            </a:r>
            <a:r>
              <a:rPr lang="en-GB" sz="2000" dirty="0" err="1" smtClean="0"/>
              <a:t>Kryolize</a:t>
            </a:r>
            <a:r>
              <a:rPr lang="en-GB" sz="2000" dirty="0" smtClean="0"/>
              <a:t> Project</a:t>
            </a:r>
            <a:endParaRPr lang="en-GB" sz="2000" dirty="0"/>
          </a:p>
          <a:p>
            <a:pPr marL="493776" lvl="1" algn="just">
              <a:spcBef>
                <a:spcPts val="1200"/>
              </a:spcBef>
              <a:spcAft>
                <a:spcPts val="1200"/>
              </a:spcAft>
              <a:buSzPct val="80000"/>
            </a:pPr>
            <a:r>
              <a:rPr lang="en-US" sz="2000" dirty="0" err="1" smtClean="0"/>
              <a:t>Optimisation</a:t>
            </a:r>
            <a:r>
              <a:rPr lang="en-US" sz="2000" dirty="0" smtClean="0"/>
              <a:t> of the transportation mean and layout for evacuation 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sz="2000" dirty="0"/>
              <a:t>Evacuation scenarios for surface area in front of lifts 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Prepare </a:t>
            </a:r>
            <a:r>
              <a:rPr lang="en-US" sz="2000" dirty="0"/>
              <a:t>e</a:t>
            </a:r>
            <a:r>
              <a:rPr lang="en-US" sz="2000" dirty="0" smtClean="0"/>
              <a:t>nvironmental </a:t>
            </a:r>
            <a:r>
              <a:rPr lang="en-US" sz="2000" dirty="0"/>
              <a:t>i</a:t>
            </a:r>
            <a:r>
              <a:rPr lang="en-US" sz="2000" dirty="0" smtClean="0"/>
              <a:t>mpact study</a:t>
            </a:r>
          </a:p>
          <a:p>
            <a:pPr marL="36576" indent="0" algn="ctr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n-US" sz="2000" dirty="0"/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endParaRPr lang="en-US" sz="20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207212" y="5690755"/>
            <a:ext cx="84768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b="1" dirty="0"/>
              <a:t>Support all FCC WGs on Safety issues</a:t>
            </a:r>
          </a:p>
        </p:txBody>
      </p:sp>
    </p:spTree>
    <p:extLst>
      <p:ext uri="{BB962C8B-B14F-4D97-AF65-F5344CB8AC3E}">
        <p14:creationId xmlns:p14="http://schemas.microsoft.com/office/powerpoint/2010/main" val="1739332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9" y="2190458"/>
            <a:ext cx="9143999" cy="1427424"/>
          </a:xfrm>
        </p:spPr>
        <p:txBody>
          <a:bodyPr>
            <a:noAutofit/>
          </a:bodyPr>
          <a:lstStyle/>
          <a:p>
            <a:pPr marL="36576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 smtClean="0"/>
              <a:t>Thank you very much </a:t>
            </a:r>
          </a:p>
          <a:p>
            <a:pPr marL="36576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 smtClean="0"/>
              <a:t>for your attention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00D841-1ADB-FB42-BE21-E84B5BC29902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9829" y="5060526"/>
            <a:ext cx="9019871" cy="102194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sz="1600" i="1" dirty="0" smtClean="0"/>
              <a:t>Acknowledgements:</a:t>
            </a:r>
          </a:p>
          <a:p>
            <a:pPr marL="36576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i="1" dirty="0" smtClean="0"/>
              <a:t>C. Cook, S</a:t>
            </a:r>
            <a:r>
              <a:rPr lang="en-US" sz="1600" i="1" dirty="0" smtClean="0"/>
              <a:t>. La Mendola, P. Lebrun, M. Nonis, J. Osborne, I. </a:t>
            </a:r>
            <a:r>
              <a:rPr lang="en-US" sz="1600" i="1" dirty="0" err="1"/>
              <a:t>Ruehl</a:t>
            </a:r>
            <a:r>
              <a:rPr lang="en-US" sz="1600" i="1" dirty="0" smtClean="0"/>
              <a:t>, L. Tavian, R. Trant, M. Widorski   </a:t>
            </a:r>
          </a:p>
        </p:txBody>
      </p:sp>
    </p:spTree>
    <p:extLst>
      <p:ext uri="{BB962C8B-B14F-4D97-AF65-F5344CB8AC3E}">
        <p14:creationId xmlns:p14="http://schemas.microsoft.com/office/powerpoint/2010/main" val="199484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4200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B18D2CE-C747-874D-92BB-F61E315BF9A6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91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8" y="2309606"/>
            <a:ext cx="4834021" cy="294887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0D20CEB-6C80-5346-AB1A-1B90B854DF2C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Safety – ODH 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84125" y="1033776"/>
            <a:ext cx="8669216" cy="1120608"/>
          </a:xfrm>
        </p:spPr>
        <p:txBody>
          <a:bodyPr>
            <a:noAutofit/>
          </a:bodyPr>
          <a:lstStyle/>
          <a:p>
            <a:pPr marL="36576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dirty="0" smtClean="0"/>
              <a:t>Access Mode:</a:t>
            </a:r>
          </a:p>
          <a:p>
            <a:pPr algn="just">
              <a:spcBef>
                <a:spcPts val="0"/>
              </a:spcBef>
            </a:pPr>
            <a:r>
              <a:rPr lang="en-US" sz="2000" dirty="0" smtClean="0"/>
              <a:t>Release scenario of ~1 kg/s</a:t>
            </a:r>
          </a:p>
        </p:txBody>
      </p:sp>
      <p:sp>
        <p:nvSpPr>
          <p:cNvPr id="3" name="Oval 2"/>
          <p:cNvSpPr/>
          <p:nvPr/>
        </p:nvSpPr>
        <p:spPr>
          <a:xfrm>
            <a:off x="2969333" y="3001278"/>
            <a:ext cx="346229" cy="9822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614549" y="1970655"/>
            <a:ext cx="4303830" cy="45428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1800" dirty="0" smtClean="0"/>
              <a:t>Aid evacuation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42058" y="3248842"/>
            <a:ext cx="954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margin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9" name="Picture 18" descr="http://www.mc-safety.de/media/catalog/product/cache/2/image/5e06319eda06f020e43594a9c230972d/f/n/fnd175.00.257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591" y="2470776"/>
            <a:ext cx="982345" cy="98234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Rectangle 22"/>
          <p:cNvSpPr/>
          <p:nvPr/>
        </p:nvSpPr>
        <p:spPr>
          <a:xfrm>
            <a:off x="4576840" y="3602774"/>
            <a:ext cx="4643359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22263">
              <a:spcBef>
                <a:spcPts val="12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/>
              <a:t>Smoke extraction proposal </a:t>
            </a:r>
            <a:r>
              <a:rPr lang="en-US" b="1" dirty="0"/>
              <a:t>OK</a:t>
            </a:r>
            <a:r>
              <a:rPr lang="en-US" dirty="0"/>
              <a:t> to extract 1 kg/s He release, w.r.to </a:t>
            </a:r>
            <a:r>
              <a:rPr lang="en-US" dirty="0" smtClean="0"/>
              <a:t>flow rate capacity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min margin by factor 2</a:t>
            </a:r>
          </a:p>
          <a:p>
            <a:pPr marL="358775" indent="-322263">
              <a:spcBef>
                <a:spcPts val="12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smtClean="0"/>
              <a:t>Study the impact on the mechanical properties of the ventilation system (ducts, supports, etc.), due to the low temperatures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052936" y="2476731"/>
            <a:ext cx="7889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78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4242594-8EF5-C14A-A769-00432430E0BB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Safety – ODH 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84125" y="1033776"/>
            <a:ext cx="8669216" cy="1120608"/>
          </a:xfrm>
        </p:spPr>
        <p:txBody>
          <a:bodyPr>
            <a:noAutofit/>
          </a:bodyPr>
          <a:lstStyle/>
          <a:p>
            <a:pPr marL="36576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dirty="0" smtClean="0"/>
              <a:t>No Access “Beam Mode”:</a:t>
            </a:r>
          </a:p>
          <a:p>
            <a:pPr algn="just">
              <a:spcBef>
                <a:spcPts val="0"/>
              </a:spcBef>
            </a:pPr>
            <a:r>
              <a:rPr lang="en-US" sz="2000" dirty="0" smtClean="0"/>
              <a:t>Release scenario of ~ 30 kg/s (assumption from LHC)</a:t>
            </a:r>
            <a:endParaRPr lang="en-US" sz="2000" dirty="0"/>
          </a:p>
          <a:p>
            <a:pPr marL="36576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n-US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64" y="2277491"/>
            <a:ext cx="4199669" cy="2978159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941032" y="4927107"/>
            <a:ext cx="346229" cy="2663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626782" y="2277492"/>
            <a:ext cx="3895781" cy="182399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After 18 K, Q due to He leak &gt; Q smoke extraction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Smoke extraction proposal will, by far, not be possible to cope with MCI, but:</a:t>
            </a:r>
          </a:p>
          <a:p>
            <a:pPr marL="36576" indent="0" algn="just">
              <a:spcBef>
                <a:spcPts val="1200"/>
              </a:spcBef>
              <a:buFont typeface="Arial"/>
              <a:buNone/>
            </a:pPr>
            <a:endParaRPr lang="en-US" sz="2000" dirty="0" smtClean="0"/>
          </a:p>
        </p:txBody>
      </p:sp>
      <p:pic>
        <p:nvPicPr>
          <p:cNvPr id="12" name="Picture 11" descr="http://www.mc-safety.de/media/catalog/product/cache/2/image/5e06319eda06f020e43594a9c230972d/f/n/fnd175.00.257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916" y="4604643"/>
            <a:ext cx="982345" cy="98234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Multiply 8"/>
          <p:cNvSpPr/>
          <p:nvPr/>
        </p:nvSpPr>
        <p:spPr>
          <a:xfrm>
            <a:off x="4785826" y="4376692"/>
            <a:ext cx="1172524" cy="1373066"/>
          </a:xfrm>
          <a:prstGeom prst="mathMultiply">
            <a:avLst>
              <a:gd name="adj1" fmla="val 3157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Notched Right Arrow 12"/>
          <p:cNvSpPr/>
          <p:nvPr/>
        </p:nvSpPr>
        <p:spPr>
          <a:xfrm>
            <a:off x="6066399" y="4797631"/>
            <a:ext cx="896645" cy="525281"/>
          </a:xfrm>
          <a:prstGeom prst="notchedRightArrow">
            <a:avLst>
              <a:gd name="adj1" fmla="val 33856"/>
              <a:gd name="adj2" fmla="val 73005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741146" y="4192026"/>
            <a:ext cx="13821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No access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64209" y="4176637"/>
            <a:ext cx="22797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Protect installation</a:t>
            </a:r>
            <a:endParaRPr lang="en-GB" sz="2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7470667" y="4658451"/>
            <a:ext cx="1051896" cy="920073"/>
            <a:chOff x="6423720" y="3308465"/>
            <a:chExt cx="1093440" cy="1034935"/>
          </a:xfrm>
        </p:grpSpPr>
        <p:sp>
          <p:nvSpPr>
            <p:cNvPr id="20" name="Rounded Rectangle 19"/>
            <p:cNvSpPr/>
            <p:nvPr/>
          </p:nvSpPr>
          <p:spPr>
            <a:xfrm>
              <a:off x="6423720" y="3308465"/>
              <a:ext cx="1093440" cy="1034935"/>
            </a:xfrm>
            <a:prstGeom prst="round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17" descr="C:\Documents and Settings\jbatista\Local Settings\Temporary Internet Files\Content.IE5\X29WIQUW\MC900233812[2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469270" y="3352800"/>
              <a:ext cx="984217" cy="944656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01362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/>
          <a:srcRect r="66294"/>
          <a:stretch/>
        </p:blipFill>
        <p:spPr>
          <a:xfrm>
            <a:off x="4427094" y="1962231"/>
            <a:ext cx="2204843" cy="232206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4006" y="2193376"/>
            <a:ext cx="2271961" cy="20342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A01A8F-3708-CC4B-AA27-CFF26EE00985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Safety – ODH 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41907" y="2468257"/>
            <a:ext cx="3895781" cy="227495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~ </a:t>
            </a:r>
            <a:r>
              <a:rPr lang="en-US" sz="2000" dirty="0" err="1" smtClean="0"/>
              <a:t>Sectorise</a:t>
            </a:r>
            <a:r>
              <a:rPr lang="en-US" sz="2000" dirty="0" smtClean="0"/>
              <a:t> the QRL each 2 cells ~ 2*100m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6 L </a:t>
            </a:r>
            <a:r>
              <a:rPr lang="en-US" sz="2000" dirty="0" err="1" smtClean="0"/>
              <a:t>LHe</a:t>
            </a:r>
            <a:r>
              <a:rPr lang="en-US" sz="2000" dirty="0" smtClean="0"/>
              <a:t> / m </a:t>
            </a:r>
            <a:r>
              <a:rPr lang="en-US" sz="2000" dirty="0" smtClean="0">
                <a:sym typeface="Wingdings" panose="05000000000000000000" pitchFamily="2" charset="2"/>
              </a:rPr>
              <a:t> 5200 L </a:t>
            </a:r>
            <a:r>
              <a:rPr lang="en-US" sz="2000" dirty="0" err="1" smtClean="0">
                <a:sym typeface="Wingdings" panose="05000000000000000000" pitchFamily="2" charset="2"/>
              </a:rPr>
              <a:t>LHe</a:t>
            </a:r>
            <a:r>
              <a:rPr lang="en-US" sz="2000" dirty="0" smtClean="0">
                <a:sym typeface="Wingdings" panose="05000000000000000000" pitchFamily="2" charset="2"/>
              </a:rPr>
              <a:t> @ 300 K  </a:t>
            </a:r>
            <a:r>
              <a:rPr lang="en-US" sz="2000" b="1" dirty="0" smtClean="0">
                <a:sym typeface="Wingdings" panose="05000000000000000000" pitchFamily="2" charset="2"/>
              </a:rPr>
              <a:t>3640 m</a:t>
            </a:r>
            <a:r>
              <a:rPr lang="en-US" sz="2000" b="1" baseline="30000" dirty="0" smtClean="0">
                <a:sym typeface="Wingdings" panose="05000000000000000000" pitchFamily="2" charset="2"/>
              </a:rPr>
              <a:t>3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GHe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FCC SACR</a:t>
            </a:r>
            <a:r>
              <a:rPr lang="en-US" sz="2000" dirty="0"/>
              <a:t>: 3.2 </a:t>
            </a:r>
            <a:r>
              <a:rPr lang="en-US" sz="2000" dirty="0" smtClean="0"/>
              <a:t>km (most conservative)</a:t>
            </a:r>
            <a:endParaRPr lang="en-GB" sz="20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84125" y="1033776"/>
            <a:ext cx="8669216" cy="112060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Font typeface="Arial"/>
              <a:buNone/>
            </a:pPr>
            <a:r>
              <a:rPr lang="en-US" sz="2000" dirty="0" smtClean="0"/>
              <a:t>No Access “Beam Mode”:</a:t>
            </a:r>
          </a:p>
          <a:p>
            <a:pPr algn="just">
              <a:spcBef>
                <a:spcPts val="0"/>
              </a:spcBef>
            </a:pPr>
            <a:r>
              <a:rPr lang="en-US" sz="2000" dirty="0" smtClean="0"/>
              <a:t>Release scenario is 32 kg/s (assumption from LHC)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046661" y="4354114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 m Ø : 14 m2</a:t>
            </a:r>
            <a:endParaRPr lang="en-GB" dirty="0"/>
          </a:p>
        </p:txBody>
      </p:sp>
      <p:sp>
        <p:nvSpPr>
          <p:cNvPr id="25" name="Chord 24"/>
          <p:cNvSpPr/>
          <p:nvPr/>
        </p:nvSpPr>
        <p:spPr>
          <a:xfrm rot="11166572">
            <a:off x="4756150" y="2331433"/>
            <a:ext cx="1712647" cy="1773357"/>
          </a:xfrm>
          <a:prstGeom prst="chord">
            <a:avLst>
              <a:gd name="adj1" fmla="val 19473944"/>
              <a:gd name="adj2" fmla="val 12033473"/>
            </a:avLst>
          </a:prstGeom>
          <a:solidFill>
            <a:srgbClr val="FF0000">
              <a:alpha val="9020"/>
            </a:srgbClr>
          </a:solidFill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789170" y="4373875"/>
            <a:ext cx="1821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4.5 m Ø : 11 m2</a:t>
            </a:r>
            <a:endParaRPr lang="en-GB" dirty="0"/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266159" y="4933488"/>
            <a:ext cx="8877841" cy="112060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dirty="0"/>
              <a:t>4.5 m </a:t>
            </a:r>
            <a:r>
              <a:rPr lang="en-US" sz="2000" dirty="0" smtClean="0"/>
              <a:t>Ø </a:t>
            </a:r>
            <a:r>
              <a:rPr lang="en-US" sz="2000" dirty="0" smtClean="0">
                <a:sym typeface="Wingdings" panose="05000000000000000000" pitchFamily="2" charset="2"/>
              </a:rPr>
              <a:t> 43100 m3 of air + 3640 </a:t>
            </a:r>
            <a:r>
              <a:rPr lang="en-US" sz="2000" dirty="0">
                <a:sym typeface="Wingdings" panose="05000000000000000000" pitchFamily="2" charset="2"/>
              </a:rPr>
              <a:t>m</a:t>
            </a:r>
            <a:r>
              <a:rPr lang="en-US" sz="2000" baseline="30000" dirty="0">
                <a:sym typeface="Wingdings" panose="05000000000000000000" pitchFamily="2" charset="2"/>
              </a:rPr>
              <a:t>3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GHe</a:t>
            </a:r>
            <a:r>
              <a:rPr lang="en-US" sz="2000" dirty="0" smtClean="0">
                <a:sym typeface="Wingdings" panose="05000000000000000000" pitchFamily="2" charset="2"/>
              </a:rPr>
              <a:t>  </a:t>
            </a:r>
            <a:r>
              <a:rPr lang="en-US" sz="2000" b="1" dirty="0" smtClean="0">
                <a:sym typeface="Wingdings" panose="05000000000000000000" pitchFamily="2" charset="2"/>
              </a:rPr>
              <a:t>154 mbar </a:t>
            </a:r>
            <a:r>
              <a:rPr lang="en-US" sz="2000" dirty="0" smtClean="0">
                <a:sym typeface="Wingdings" panose="05000000000000000000" pitchFamily="2" charset="2"/>
              </a:rPr>
              <a:t>pressure increase </a:t>
            </a:r>
          </a:p>
          <a:p>
            <a:pPr marL="36576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6</a:t>
            </a:r>
            <a:r>
              <a:rPr lang="en-US" sz="2000" dirty="0" smtClean="0"/>
              <a:t> </a:t>
            </a:r>
            <a:r>
              <a:rPr lang="en-US" sz="2000" dirty="0"/>
              <a:t>m Ø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ym typeface="Wingdings" panose="05000000000000000000" pitchFamily="2" charset="2"/>
              </a:rPr>
              <a:t>33700 m3 of air + </a:t>
            </a:r>
            <a:r>
              <a:rPr lang="en-US" sz="2000" dirty="0">
                <a:sym typeface="Wingdings" panose="05000000000000000000" pitchFamily="2" charset="2"/>
              </a:rPr>
              <a:t>3640 m</a:t>
            </a:r>
            <a:r>
              <a:rPr lang="en-US" sz="2000" baseline="30000" dirty="0">
                <a:sym typeface="Wingdings" panose="05000000000000000000" pitchFamily="2" charset="2"/>
              </a:rPr>
              <a:t>3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>
                <a:sym typeface="Wingdings" panose="05000000000000000000" pitchFamily="2" charset="2"/>
              </a:rPr>
              <a:t>GHe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b="1" dirty="0" smtClean="0">
                <a:sym typeface="Wingdings" panose="05000000000000000000" pitchFamily="2" charset="2"/>
              </a:rPr>
              <a:t>120 </a:t>
            </a:r>
            <a:r>
              <a:rPr lang="en-US" sz="2000" b="1" dirty="0">
                <a:sym typeface="Wingdings" panose="05000000000000000000" pitchFamily="2" charset="2"/>
              </a:rPr>
              <a:t>mbar </a:t>
            </a:r>
            <a:r>
              <a:rPr lang="en-US" sz="2000" dirty="0">
                <a:sym typeface="Wingdings" panose="05000000000000000000" pitchFamily="2" charset="2"/>
              </a:rPr>
              <a:t>pressure increase </a:t>
            </a:r>
          </a:p>
          <a:p>
            <a:pPr marL="36576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36576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n-US" sz="2000" dirty="0" smtClean="0"/>
          </a:p>
        </p:txBody>
      </p:sp>
      <p:sp>
        <p:nvSpPr>
          <p:cNvPr id="22" name="Chord 21"/>
          <p:cNvSpPr/>
          <p:nvPr/>
        </p:nvSpPr>
        <p:spPr>
          <a:xfrm rot="11166572">
            <a:off x="7091272" y="2365145"/>
            <a:ext cx="1650099" cy="1303953"/>
          </a:xfrm>
          <a:custGeom>
            <a:avLst/>
            <a:gdLst>
              <a:gd name="connsiteX0" fmla="*/ 1537277 w 1731979"/>
              <a:gd name="connsiteY0" fmla="*/ 293105 h 1591903"/>
              <a:gd name="connsiteX1" fmla="*/ 1471410 w 1731979"/>
              <a:gd name="connsiteY1" fmla="*/ 1365069 h 1591903"/>
              <a:gd name="connsiteX2" fmla="*/ 418456 w 1731979"/>
              <a:gd name="connsiteY2" fmla="*/ 1477377 h 1591903"/>
              <a:gd name="connsiteX3" fmla="*/ 82227 w 1731979"/>
              <a:gd name="connsiteY3" fmla="*/ 457422 h 1591903"/>
              <a:gd name="connsiteX4" fmla="*/ 1537277 w 1731979"/>
              <a:gd name="connsiteY4" fmla="*/ 293105 h 1591903"/>
              <a:gd name="connsiteX0" fmla="*/ 1259459 w 1454167"/>
              <a:gd name="connsiteY0" fmla="*/ 0 h 1298813"/>
              <a:gd name="connsiteX1" fmla="*/ 1193592 w 1454167"/>
              <a:gd name="connsiteY1" fmla="*/ 1071964 h 1298813"/>
              <a:gd name="connsiteX2" fmla="*/ 140638 w 1454167"/>
              <a:gd name="connsiteY2" fmla="*/ 1184272 h 1298813"/>
              <a:gd name="connsiteX3" fmla="*/ 438453 w 1454167"/>
              <a:gd name="connsiteY3" fmla="*/ 91661 h 1298813"/>
              <a:gd name="connsiteX4" fmla="*/ 1259459 w 1454167"/>
              <a:gd name="connsiteY4" fmla="*/ 0 h 1298813"/>
              <a:gd name="connsiteX0" fmla="*/ 1227904 w 1422612"/>
              <a:gd name="connsiteY0" fmla="*/ 0 h 1298813"/>
              <a:gd name="connsiteX1" fmla="*/ 1162037 w 1422612"/>
              <a:gd name="connsiteY1" fmla="*/ 1071964 h 1298813"/>
              <a:gd name="connsiteX2" fmla="*/ 109083 w 1422612"/>
              <a:gd name="connsiteY2" fmla="*/ 1184272 h 1298813"/>
              <a:gd name="connsiteX3" fmla="*/ 406898 w 1422612"/>
              <a:gd name="connsiteY3" fmla="*/ 91661 h 1298813"/>
              <a:gd name="connsiteX4" fmla="*/ 1227904 w 1422612"/>
              <a:gd name="connsiteY4" fmla="*/ 0 h 1298813"/>
              <a:gd name="connsiteX0" fmla="*/ 1209293 w 1361205"/>
              <a:gd name="connsiteY0" fmla="*/ 0 h 1295761"/>
              <a:gd name="connsiteX1" fmla="*/ 1143426 w 1361205"/>
              <a:gd name="connsiteY1" fmla="*/ 1071964 h 1295761"/>
              <a:gd name="connsiteX2" fmla="*/ 111442 w 1361205"/>
              <a:gd name="connsiteY2" fmla="*/ 1201187 h 1295761"/>
              <a:gd name="connsiteX3" fmla="*/ 388287 w 1361205"/>
              <a:gd name="connsiteY3" fmla="*/ 91661 h 1295761"/>
              <a:gd name="connsiteX4" fmla="*/ 1209293 w 1361205"/>
              <a:gd name="connsiteY4" fmla="*/ 0 h 1295761"/>
              <a:gd name="connsiteX0" fmla="*/ 1227699 w 1379611"/>
              <a:gd name="connsiteY0" fmla="*/ 0 h 1295761"/>
              <a:gd name="connsiteX1" fmla="*/ 1161832 w 1379611"/>
              <a:gd name="connsiteY1" fmla="*/ 1071964 h 1295761"/>
              <a:gd name="connsiteX2" fmla="*/ 129848 w 1379611"/>
              <a:gd name="connsiteY2" fmla="*/ 1201187 h 1295761"/>
              <a:gd name="connsiteX3" fmla="*/ 406693 w 1379611"/>
              <a:gd name="connsiteY3" fmla="*/ 91661 h 1295761"/>
              <a:gd name="connsiteX4" fmla="*/ 1227699 w 1379611"/>
              <a:gd name="connsiteY4" fmla="*/ 0 h 1295761"/>
              <a:gd name="connsiteX0" fmla="*/ 1218499 w 1370411"/>
              <a:gd name="connsiteY0" fmla="*/ 0 h 1295761"/>
              <a:gd name="connsiteX1" fmla="*/ 1152632 w 1370411"/>
              <a:gd name="connsiteY1" fmla="*/ 1071964 h 1295761"/>
              <a:gd name="connsiteX2" fmla="*/ 120648 w 1370411"/>
              <a:gd name="connsiteY2" fmla="*/ 1201187 h 1295761"/>
              <a:gd name="connsiteX3" fmla="*/ 397493 w 1370411"/>
              <a:gd name="connsiteY3" fmla="*/ 91661 h 1295761"/>
              <a:gd name="connsiteX4" fmla="*/ 1218499 w 1370411"/>
              <a:gd name="connsiteY4" fmla="*/ 0 h 1295761"/>
              <a:gd name="connsiteX0" fmla="*/ 1097851 w 1249763"/>
              <a:gd name="connsiteY0" fmla="*/ 0 h 1295761"/>
              <a:gd name="connsiteX1" fmla="*/ 1031984 w 1249763"/>
              <a:gd name="connsiteY1" fmla="*/ 1071964 h 1295761"/>
              <a:gd name="connsiteX2" fmla="*/ 0 w 1249763"/>
              <a:gd name="connsiteY2" fmla="*/ 1201187 h 1295761"/>
              <a:gd name="connsiteX3" fmla="*/ 276845 w 1249763"/>
              <a:gd name="connsiteY3" fmla="*/ 91661 h 1295761"/>
              <a:gd name="connsiteX4" fmla="*/ 1097851 w 1249763"/>
              <a:gd name="connsiteY4" fmla="*/ 0 h 1295761"/>
              <a:gd name="connsiteX0" fmla="*/ 1483321 w 1654080"/>
              <a:gd name="connsiteY0" fmla="*/ 0 h 1112943"/>
              <a:gd name="connsiteX1" fmla="*/ 1417454 w 1654080"/>
              <a:gd name="connsiteY1" fmla="*/ 1071964 h 1112943"/>
              <a:gd name="connsiteX2" fmla="*/ 0 w 1654080"/>
              <a:gd name="connsiteY2" fmla="*/ 799400 h 1112943"/>
              <a:gd name="connsiteX3" fmla="*/ 662315 w 1654080"/>
              <a:gd name="connsiteY3" fmla="*/ 91661 h 1112943"/>
              <a:gd name="connsiteX4" fmla="*/ 1483321 w 1654080"/>
              <a:gd name="connsiteY4" fmla="*/ 0 h 1112943"/>
              <a:gd name="connsiteX0" fmla="*/ 1483321 w 1654080"/>
              <a:gd name="connsiteY0" fmla="*/ 0 h 1112943"/>
              <a:gd name="connsiteX1" fmla="*/ 1417454 w 1654080"/>
              <a:gd name="connsiteY1" fmla="*/ 1071964 h 1112943"/>
              <a:gd name="connsiteX2" fmla="*/ 0 w 1654080"/>
              <a:gd name="connsiteY2" fmla="*/ 799400 h 1112943"/>
              <a:gd name="connsiteX3" fmla="*/ 662315 w 1654080"/>
              <a:gd name="connsiteY3" fmla="*/ 91661 h 1112943"/>
              <a:gd name="connsiteX4" fmla="*/ 1483321 w 1654080"/>
              <a:gd name="connsiteY4" fmla="*/ 0 h 1112943"/>
              <a:gd name="connsiteX0" fmla="*/ 1483321 w 1553415"/>
              <a:gd name="connsiteY0" fmla="*/ 0 h 1306725"/>
              <a:gd name="connsiteX1" fmla="*/ 869901 w 1553415"/>
              <a:gd name="connsiteY1" fmla="*/ 1281449 h 1306725"/>
              <a:gd name="connsiteX2" fmla="*/ 0 w 1553415"/>
              <a:gd name="connsiteY2" fmla="*/ 799400 h 1306725"/>
              <a:gd name="connsiteX3" fmla="*/ 662315 w 1553415"/>
              <a:gd name="connsiteY3" fmla="*/ 91661 h 1306725"/>
              <a:gd name="connsiteX4" fmla="*/ 1483321 w 1553415"/>
              <a:gd name="connsiteY4" fmla="*/ 0 h 1306725"/>
              <a:gd name="connsiteX0" fmla="*/ 1483321 w 1602288"/>
              <a:gd name="connsiteY0" fmla="*/ 0 h 1285855"/>
              <a:gd name="connsiteX1" fmla="*/ 869901 w 1602288"/>
              <a:gd name="connsiteY1" fmla="*/ 1281449 h 1285855"/>
              <a:gd name="connsiteX2" fmla="*/ 0 w 1602288"/>
              <a:gd name="connsiteY2" fmla="*/ 799400 h 1285855"/>
              <a:gd name="connsiteX3" fmla="*/ 662315 w 1602288"/>
              <a:gd name="connsiteY3" fmla="*/ 91661 h 1285855"/>
              <a:gd name="connsiteX4" fmla="*/ 1483321 w 1602288"/>
              <a:gd name="connsiteY4" fmla="*/ 0 h 1285855"/>
              <a:gd name="connsiteX0" fmla="*/ 1483321 w 1603112"/>
              <a:gd name="connsiteY0" fmla="*/ 0 h 1281490"/>
              <a:gd name="connsiteX1" fmla="*/ 869901 w 1603112"/>
              <a:gd name="connsiteY1" fmla="*/ 1281449 h 1281490"/>
              <a:gd name="connsiteX2" fmla="*/ 0 w 1603112"/>
              <a:gd name="connsiteY2" fmla="*/ 799400 h 1281490"/>
              <a:gd name="connsiteX3" fmla="*/ 662315 w 1603112"/>
              <a:gd name="connsiteY3" fmla="*/ 91661 h 1281490"/>
              <a:gd name="connsiteX4" fmla="*/ 1483321 w 1603112"/>
              <a:gd name="connsiteY4" fmla="*/ 0 h 1281490"/>
              <a:gd name="connsiteX0" fmla="*/ 1483321 w 1598116"/>
              <a:gd name="connsiteY0" fmla="*/ 0 h 1303472"/>
              <a:gd name="connsiteX1" fmla="*/ 843516 w 1598116"/>
              <a:gd name="connsiteY1" fmla="*/ 1303432 h 1303472"/>
              <a:gd name="connsiteX2" fmla="*/ 0 w 1598116"/>
              <a:gd name="connsiteY2" fmla="*/ 799400 h 1303472"/>
              <a:gd name="connsiteX3" fmla="*/ 662315 w 1598116"/>
              <a:gd name="connsiteY3" fmla="*/ 91661 h 1303472"/>
              <a:gd name="connsiteX4" fmla="*/ 1483321 w 1598116"/>
              <a:gd name="connsiteY4" fmla="*/ 0 h 1303472"/>
              <a:gd name="connsiteX0" fmla="*/ 1483321 w 1596146"/>
              <a:gd name="connsiteY0" fmla="*/ 0 h 1304363"/>
              <a:gd name="connsiteX1" fmla="*/ 843516 w 1596146"/>
              <a:gd name="connsiteY1" fmla="*/ 1303432 h 1304363"/>
              <a:gd name="connsiteX2" fmla="*/ 0 w 1596146"/>
              <a:gd name="connsiteY2" fmla="*/ 799400 h 1304363"/>
              <a:gd name="connsiteX3" fmla="*/ 662315 w 1596146"/>
              <a:gd name="connsiteY3" fmla="*/ 91661 h 1304363"/>
              <a:gd name="connsiteX4" fmla="*/ 1483321 w 1596146"/>
              <a:gd name="connsiteY4" fmla="*/ 0 h 1304363"/>
              <a:gd name="connsiteX0" fmla="*/ 1483321 w 1636611"/>
              <a:gd name="connsiteY0" fmla="*/ 0 h 1304363"/>
              <a:gd name="connsiteX1" fmla="*/ 843516 w 1636611"/>
              <a:gd name="connsiteY1" fmla="*/ 1303432 h 1304363"/>
              <a:gd name="connsiteX2" fmla="*/ 0 w 1636611"/>
              <a:gd name="connsiteY2" fmla="*/ 799400 h 1304363"/>
              <a:gd name="connsiteX3" fmla="*/ 662315 w 1636611"/>
              <a:gd name="connsiteY3" fmla="*/ 91661 h 1304363"/>
              <a:gd name="connsiteX4" fmla="*/ 1483321 w 1636611"/>
              <a:gd name="connsiteY4" fmla="*/ 0 h 1304363"/>
              <a:gd name="connsiteX0" fmla="*/ 1483321 w 1636611"/>
              <a:gd name="connsiteY0" fmla="*/ 0 h 1304363"/>
              <a:gd name="connsiteX1" fmla="*/ 843516 w 1636611"/>
              <a:gd name="connsiteY1" fmla="*/ 1303432 h 1304363"/>
              <a:gd name="connsiteX2" fmla="*/ 0 w 1636611"/>
              <a:gd name="connsiteY2" fmla="*/ 799400 h 1304363"/>
              <a:gd name="connsiteX3" fmla="*/ 662315 w 1636611"/>
              <a:gd name="connsiteY3" fmla="*/ 91661 h 1304363"/>
              <a:gd name="connsiteX4" fmla="*/ 1483321 w 1636611"/>
              <a:gd name="connsiteY4" fmla="*/ 0 h 1304363"/>
              <a:gd name="connsiteX0" fmla="*/ 1483321 w 1636611"/>
              <a:gd name="connsiteY0" fmla="*/ 0 h 1304363"/>
              <a:gd name="connsiteX1" fmla="*/ 843516 w 1636611"/>
              <a:gd name="connsiteY1" fmla="*/ 1303432 h 1304363"/>
              <a:gd name="connsiteX2" fmla="*/ 0 w 1636611"/>
              <a:gd name="connsiteY2" fmla="*/ 799400 h 1304363"/>
              <a:gd name="connsiteX3" fmla="*/ 662315 w 1636611"/>
              <a:gd name="connsiteY3" fmla="*/ 91661 h 1304363"/>
              <a:gd name="connsiteX4" fmla="*/ 1483321 w 1636611"/>
              <a:gd name="connsiteY4" fmla="*/ 0 h 1304363"/>
              <a:gd name="connsiteX0" fmla="*/ 1496809 w 1650099"/>
              <a:gd name="connsiteY0" fmla="*/ 0 h 1303953"/>
              <a:gd name="connsiteX1" fmla="*/ 857004 w 1650099"/>
              <a:gd name="connsiteY1" fmla="*/ 1303432 h 1303953"/>
              <a:gd name="connsiteX2" fmla="*/ 13488 w 1650099"/>
              <a:gd name="connsiteY2" fmla="*/ 799400 h 1303953"/>
              <a:gd name="connsiteX3" fmla="*/ 675803 w 1650099"/>
              <a:gd name="connsiteY3" fmla="*/ 91661 h 1303953"/>
              <a:gd name="connsiteX4" fmla="*/ 1496809 w 1650099"/>
              <a:gd name="connsiteY4" fmla="*/ 0 h 1303953"/>
              <a:gd name="connsiteX0" fmla="*/ 1496809 w 1650099"/>
              <a:gd name="connsiteY0" fmla="*/ 0 h 1303953"/>
              <a:gd name="connsiteX1" fmla="*/ 857004 w 1650099"/>
              <a:gd name="connsiteY1" fmla="*/ 1303432 h 1303953"/>
              <a:gd name="connsiteX2" fmla="*/ 13488 w 1650099"/>
              <a:gd name="connsiteY2" fmla="*/ 799400 h 1303953"/>
              <a:gd name="connsiteX3" fmla="*/ 466936 w 1650099"/>
              <a:gd name="connsiteY3" fmla="*/ 109229 h 1303953"/>
              <a:gd name="connsiteX4" fmla="*/ 1496809 w 1650099"/>
              <a:gd name="connsiteY4" fmla="*/ 0 h 130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0099" h="1303953">
                <a:moveTo>
                  <a:pt x="1496809" y="0"/>
                </a:moveTo>
                <a:cubicBezTo>
                  <a:pt x="1873169" y="519946"/>
                  <a:pt x="1517164" y="1285731"/>
                  <a:pt x="857004" y="1303432"/>
                </a:cubicBezTo>
                <a:cubicBezTo>
                  <a:pt x="75787" y="1324379"/>
                  <a:pt x="-47526" y="706222"/>
                  <a:pt x="13488" y="799400"/>
                </a:cubicBezTo>
                <a:cubicBezTo>
                  <a:pt x="766613" y="723714"/>
                  <a:pt x="559236" y="977378"/>
                  <a:pt x="466936" y="109229"/>
                </a:cubicBezTo>
                <a:lnTo>
                  <a:pt x="1496809" y="0"/>
                </a:lnTo>
                <a:close/>
              </a:path>
            </a:pathLst>
          </a:custGeom>
          <a:solidFill>
            <a:srgbClr val="FF0000">
              <a:alpha val="9020"/>
            </a:srgbClr>
          </a:solidFill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314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/>
          <a:srcRect r="66294"/>
          <a:stretch/>
        </p:blipFill>
        <p:spPr>
          <a:xfrm>
            <a:off x="625040" y="1131721"/>
            <a:ext cx="2716645" cy="286107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4072" y="2101150"/>
            <a:ext cx="3362703" cy="301085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1A4662E-8217-2747-8B02-BAA9FA3DC7F7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Safety – ODH </a:t>
            </a:r>
            <a:endParaRPr lang="en-GB" dirty="0"/>
          </a:p>
        </p:txBody>
      </p:sp>
      <p:sp>
        <p:nvSpPr>
          <p:cNvPr id="22" name="Chord 21"/>
          <p:cNvSpPr/>
          <p:nvPr/>
        </p:nvSpPr>
        <p:spPr>
          <a:xfrm rot="11166572">
            <a:off x="5594436" y="2413151"/>
            <a:ext cx="2359642" cy="1864653"/>
          </a:xfrm>
          <a:custGeom>
            <a:avLst/>
            <a:gdLst>
              <a:gd name="connsiteX0" fmla="*/ 1537277 w 1731979"/>
              <a:gd name="connsiteY0" fmla="*/ 293105 h 1591903"/>
              <a:gd name="connsiteX1" fmla="*/ 1471410 w 1731979"/>
              <a:gd name="connsiteY1" fmla="*/ 1365069 h 1591903"/>
              <a:gd name="connsiteX2" fmla="*/ 418456 w 1731979"/>
              <a:gd name="connsiteY2" fmla="*/ 1477377 h 1591903"/>
              <a:gd name="connsiteX3" fmla="*/ 82227 w 1731979"/>
              <a:gd name="connsiteY3" fmla="*/ 457422 h 1591903"/>
              <a:gd name="connsiteX4" fmla="*/ 1537277 w 1731979"/>
              <a:gd name="connsiteY4" fmla="*/ 293105 h 1591903"/>
              <a:gd name="connsiteX0" fmla="*/ 1259459 w 1454167"/>
              <a:gd name="connsiteY0" fmla="*/ 0 h 1298813"/>
              <a:gd name="connsiteX1" fmla="*/ 1193592 w 1454167"/>
              <a:gd name="connsiteY1" fmla="*/ 1071964 h 1298813"/>
              <a:gd name="connsiteX2" fmla="*/ 140638 w 1454167"/>
              <a:gd name="connsiteY2" fmla="*/ 1184272 h 1298813"/>
              <a:gd name="connsiteX3" fmla="*/ 438453 w 1454167"/>
              <a:gd name="connsiteY3" fmla="*/ 91661 h 1298813"/>
              <a:gd name="connsiteX4" fmla="*/ 1259459 w 1454167"/>
              <a:gd name="connsiteY4" fmla="*/ 0 h 1298813"/>
              <a:gd name="connsiteX0" fmla="*/ 1227904 w 1422612"/>
              <a:gd name="connsiteY0" fmla="*/ 0 h 1298813"/>
              <a:gd name="connsiteX1" fmla="*/ 1162037 w 1422612"/>
              <a:gd name="connsiteY1" fmla="*/ 1071964 h 1298813"/>
              <a:gd name="connsiteX2" fmla="*/ 109083 w 1422612"/>
              <a:gd name="connsiteY2" fmla="*/ 1184272 h 1298813"/>
              <a:gd name="connsiteX3" fmla="*/ 406898 w 1422612"/>
              <a:gd name="connsiteY3" fmla="*/ 91661 h 1298813"/>
              <a:gd name="connsiteX4" fmla="*/ 1227904 w 1422612"/>
              <a:gd name="connsiteY4" fmla="*/ 0 h 1298813"/>
              <a:gd name="connsiteX0" fmla="*/ 1209293 w 1361205"/>
              <a:gd name="connsiteY0" fmla="*/ 0 h 1295761"/>
              <a:gd name="connsiteX1" fmla="*/ 1143426 w 1361205"/>
              <a:gd name="connsiteY1" fmla="*/ 1071964 h 1295761"/>
              <a:gd name="connsiteX2" fmla="*/ 111442 w 1361205"/>
              <a:gd name="connsiteY2" fmla="*/ 1201187 h 1295761"/>
              <a:gd name="connsiteX3" fmla="*/ 388287 w 1361205"/>
              <a:gd name="connsiteY3" fmla="*/ 91661 h 1295761"/>
              <a:gd name="connsiteX4" fmla="*/ 1209293 w 1361205"/>
              <a:gd name="connsiteY4" fmla="*/ 0 h 1295761"/>
              <a:gd name="connsiteX0" fmla="*/ 1227699 w 1379611"/>
              <a:gd name="connsiteY0" fmla="*/ 0 h 1295761"/>
              <a:gd name="connsiteX1" fmla="*/ 1161832 w 1379611"/>
              <a:gd name="connsiteY1" fmla="*/ 1071964 h 1295761"/>
              <a:gd name="connsiteX2" fmla="*/ 129848 w 1379611"/>
              <a:gd name="connsiteY2" fmla="*/ 1201187 h 1295761"/>
              <a:gd name="connsiteX3" fmla="*/ 406693 w 1379611"/>
              <a:gd name="connsiteY3" fmla="*/ 91661 h 1295761"/>
              <a:gd name="connsiteX4" fmla="*/ 1227699 w 1379611"/>
              <a:gd name="connsiteY4" fmla="*/ 0 h 1295761"/>
              <a:gd name="connsiteX0" fmla="*/ 1218499 w 1370411"/>
              <a:gd name="connsiteY0" fmla="*/ 0 h 1295761"/>
              <a:gd name="connsiteX1" fmla="*/ 1152632 w 1370411"/>
              <a:gd name="connsiteY1" fmla="*/ 1071964 h 1295761"/>
              <a:gd name="connsiteX2" fmla="*/ 120648 w 1370411"/>
              <a:gd name="connsiteY2" fmla="*/ 1201187 h 1295761"/>
              <a:gd name="connsiteX3" fmla="*/ 397493 w 1370411"/>
              <a:gd name="connsiteY3" fmla="*/ 91661 h 1295761"/>
              <a:gd name="connsiteX4" fmla="*/ 1218499 w 1370411"/>
              <a:gd name="connsiteY4" fmla="*/ 0 h 1295761"/>
              <a:gd name="connsiteX0" fmla="*/ 1097851 w 1249763"/>
              <a:gd name="connsiteY0" fmla="*/ 0 h 1295761"/>
              <a:gd name="connsiteX1" fmla="*/ 1031984 w 1249763"/>
              <a:gd name="connsiteY1" fmla="*/ 1071964 h 1295761"/>
              <a:gd name="connsiteX2" fmla="*/ 0 w 1249763"/>
              <a:gd name="connsiteY2" fmla="*/ 1201187 h 1295761"/>
              <a:gd name="connsiteX3" fmla="*/ 276845 w 1249763"/>
              <a:gd name="connsiteY3" fmla="*/ 91661 h 1295761"/>
              <a:gd name="connsiteX4" fmla="*/ 1097851 w 1249763"/>
              <a:gd name="connsiteY4" fmla="*/ 0 h 1295761"/>
              <a:gd name="connsiteX0" fmla="*/ 1483321 w 1654080"/>
              <a:gd name="connsiteY0" fmla="*/ 0 h 1112943"/>
              <a:gd name="connsiteX1" fmla="*/ 1417454 w 1654080"/>
              <a:gd name="connsiteY1" fmla="*/ 1071964 h 1112943"/>
              <a:gd name="connsiteX2" fmla="*/ 0 w 1654080"/>
              <a:gd name="connsiteY2" fmla="*/ 799400 h 1112943"/>
              <a:gd name="connsiteX3" fmla="*/ 662315 w 1654080"/>
              <a:gd name="connsiteY3" fmla="*/ 91661 h 1112943"/>
              <a:gd name="connsiteX4" fmla="*/ 1483321 w 1654080"/>
              <a:gd name="connsiteY4" fmla="*/ 0 h 1112943"/>
              <a:gd name="connsiteX0" fmla="*/ 1483321 w 1654080"/>
              <a:gd name="connsiteY0" fmla="*/ 0 h 1112943"/>
              <a:gd name="connsiteX1" fmla="*/ 1417454 w 1654080"/>
              <a:gd name="connsiteY1" fmla="*/ 1071964 h 1112943"/>
              <a:gd name="connsiteX2" fmla="*/ 0 w 1654080"/>
              <a:gd name="connsiteY2" fmla="*/ 799400 h 1112943"/>
              <a:gd name="connsiteX3" fmla="*/ 662315 w 1654080"/>
              <a:gd name="connsiteY3" fmla="*/ 91661 h 1112943"/>
              <a:gd name="connsiteX4" fmla="*/ 1483321 w 1654080"/>
              <a:gd name="connsiteY4" fmla="*/ 0 h 1112943"/>
              <a:gd name="connsiteX0" fmla="*/ 1483321 w 1553415"/>
              <a:gd name="connsiteY0" fmla="*/ 0 h 1306725"/>
              <a:gd name="connsiteX1" fmla="*/ 869901 w 1553415"/>
              <a:gd name="connsiteY1" fmla="*/ 1281449 h 1306725"/>
              <a:gd name="connsiteX2" fmla="*/ 0 w 1553415"/>
              <a:gd name="connsiteY2" fmla="*/ 799400 h 1306725"/>
              <a:gd name="connsiteX3" fmla="*/ 662315 w 1553415"/>
              <a:gd name="connsiteY3" fmla="*/ 91661 h 1306725"/>
              <a:gd name="connsiteX4" fmla="*/ 1483321 w 1553415"/>
              <a:gd name="connsiteY4" fmla="*/ 0 h 1306725"/>
              <a:gd name="connsiteX0" fmla="*/ 1483321 w 1602288"/>
              <a:gd name="connsiteY0" fmla="*/ 0 h 1285855"/>
              <a:gd name="connsiteX1" fmla="*/ 869901 w 1602288"/>
              <a:gd name="connsiteY1" fmla="*/ 1281449 h 1285855"/>
              <a:gd name="connsiteX2" fmla="*/ 0 w 1602288"/>
              <a:gd name="connsiteY2" fmla="*/ 799400 h 1285855"/>
              <a:gd name="connsiteX3" fmla="*/ 662315 w 1602288"/>
              <a:gd name="connsiteY3" fmla="*/ 91661 h 1285855"/>
              <a:gd name="connsiteX4" fmla="*/ 1483321 w 1602288"/>
              <a:gd name="connsiteY4" fmla="*/ 0 h 1285855"/>
              <a:gd name="connsiteX0" fmla="*/ 1483321 w 1603112"/>
              <a:gd name="connsiteY0" fmla="*/ 0 h 1281490"/>
              <a:gd name="connsiteX1" fmla="*/ 869901 w 1603112"/>
              <a:gd name="connsiteY1" fmla="*/ 1281449 h 1281490"/>
              <a:gd name="connsiteX2" fmla="*/ 0 w 1603112"/>
              <a:gd name="connsiteY2" fmla="*/ 799400 h 1281490"/>
              <a:gd name="connsiteX3" fmla="*/ 662315 w 1603112"/>
              <a:gd name="connsiteY3" fmla="*/ 91661 h 1281490"/>
              <a:gd name="connsiteX4" fmla="*/ 1483321 w 1603112"/>
              <a:gd name="connsiteY4" fmla="*/ 0 h 1281490"/>
              <a:gd name="connsiteX0" fmla="*/ 1483321 w 1598116"/>
              <a:gd name="connsiteY0" fmla="*/ 0 h 1303472"/>
              <a:gd name="connsiteX1" fmla="*/ 843516 w 1598116"/>
              <a:gd name="connsiteY1" fmla="*/ 1303432 h 1303472"/>
              <a:gd name="connsiteX2" fmla="*/ 0 w 1598116"/>
              <a:gd name="connsiteY2" fmla="*/ 799400 h 1303472"/>
              <a:gd name="connsiteX3" fmla="*/ 662315 w 1598116"/>
              <a:gd name="connsiteY3" fmla="*/ 91661 h 1303472"/>
              <a:gd name="connsiteX4" fmla="*/ 1483321 w 1598116"/>
              <a:gd name="connsiteY4" fmla="*/ 0 h 1303472"/>
              <a:gd name="connsiteX0" fmla="*/ 1483321 w 1596146"/>
              <a:gd name="connsiteY0" fmla="*/ 0 h 1304363"/>
              <a:gd name="connsiteX1" fmla="*/ 843516 w 1596146"/>
              <a:gd name="connsiteY1" fmla="*/ 1303432 h 1304363"/>
              <a:gd name="connsiteX2" fmla="*/ 0 w 1596146"/>
              <a:gd name="connsiteY2" fmla="*/ 799400 h 1304363"/>
              <a:gd name="connsiteX3" fmla="*/ 662315 w 1596146"/>
              <a:gd name="connsiteY3" fmla="*/ 91661 h 1304363"/>
              <a:gd name="connsiteX4" fmla="*/ 1483321 w 1596146"/>
              <a:gd name="connsiteY4" fmla="*/ 0 h 1304363"/>
              <a:gd name="connsiteX0" fmla="*/ 1483321 w 1636611"/>
              <a:gd name="connsiteY0" fmla="*/ 0 h 1304363"/>
              <a:gd name="connsiteX1" fmla="*/ 843516 w 1636611"/>
              <a:gd name="connsiteY1" fmla="*/ 1303432 h 1304363"/>
              <a:gd name="connsiteX2" fmla="*/ 0 w 1636611"/>
              <a:gd name="connsiteY2" fmla="*/ 799400 h 1304363"/>
              <a:gd name="connsiteX3" fmla="*/ 662315 w 1636611"/>
              <a:gd name="connsiteY3" fmla="*/ 91661 h 1304363"/>
              <a:gd name="connsiteX4" fmla="*/ 1483321 w 1636611"/>
              <a:gd name="connsiteY4" fmla="*/ 0 h 1304363"/>
              <a:gd name="connsiteX0" fmla="*/ 1483321 w 1636611"/>
              <a:gd name="connsiteY0" fmla="*/ 0 h 1304363"/>
              <a:gd name="connsiteX1" fmla="*/ 843516 w 1636611"/>
              <a:gd name="connsiteY1" fmla="*/ 1303432 h 1304363"/>
              <a:gd name="connsiteX2" fmla="*/ 0 w 1636611"/>
              <a:gd name="connsiteY2" fmla="*/ 799400 h 1304363"/>
              <a:gd name="connsiteX3" fmla="*/ 662315 w 1636611"/>
              <a:gd name="connsiteY3" fmla="*/ 91661 h 1304363"/>
              <a:gd name="connsiteX4" fmla="*/ 1483321 w 1636611"/>
              <a:gd name="connsiteY4" fmla="*/ 0 h 1304363"/>
              <a:gd name="connsiteX0" fmla="*/ 1483321 w 1636611"/>
              <a:gd name="connsiteY0" fmla="*/ 0 h 1304363"/>
              <a:gd name="connsiteX1" fmla="*/ 843516 w 1636611"/>
              <a:gd name="connsiteY1" fmla="*/ 1303432 h 1304363"/>
              <a:gd name="connsiteX2" fmla="*/ 0 w 1636611"/>
              <a:gd name="connsiteY2" fmla="*/ 799400 h 1304363"/>
              <a:gd name="connsiteX3" fmla="*/ 662315 w 1636611"/>
              <a:gd name="connsiteY3" fmla="*/ 91661 h 1304363"/>
              <a:gd name="connsiteX4" fmla="*/ 1483321 w 1636611"/>
              <a:gd name="connsiteY4" fmla="*/ 0 h 1304363"/>
              <a:gd name="connsiteX0" fmla="*/ 1496809 w 1650099"/>
              <a:gd name="connsiteY0" fmla="*/ 0 h 1303953"/>
              <a:gd name="connsiteX1" fmla="*/ 857004 w 1650099"/>
              <a:gd name="connsiteY1" fmla="*/ 1303432 h 1303953"/>
              <a:gd name="connsiteX2" fmla="*/ 13488 w 1650099"/>
              <a:gd name="connsiteY2" fmla="*/ 799400 h 1303953"/>
              <a:gd name="connsiteX3" fmla="*/ 675803 w 1650099"/>
              <a:gd name="connsiteY3" fmla="*/ 91661 h 1303953"/>
              <a:gd name="connsiteX4" fmla="*/ 1496809 w 1650099"/>
              <a:gd name="connsiteY4" fmla="*/ 0 h 1303953"/>
              <a:gd name="connsiteX0" fmla="*/ 1496809 w 1650099"/>
              <a:gd name="connsiteY0" fmla="*/ 0 h 1303953"/>
              <a:gd name="connsiteX1" fmla="*/ 857004 w 1650099"/>
              <a:gd name="connsiteY1" fmla="*/ 1303432 h 1303953"/>
              <a:gd name="connsiteX2" fmla="*/ 13488 w 1650099"/>
              <a:gd name="connsiteY2" fmla="*/ 799400 h 1303953"/>
              <a:gd name="connsiteX3" fmla="*/ 430751 w 1650099"/>
              <a:gd name="connsiteY3" fmla="*/ 117890 h 1303953"/>
              <a:gd name="connsiteX4" fmla="*/ 1496809 w 1650099"/>
              <a:gd name="connsiteY4" fmla="*/ 0 h 1303953"/>
              <a:gd name="connsiteX0" fmla="*/ 1496809 w 1650099"/>
              <a:gd name="connsiteY0" fmla="*/ 0 h 1303953"/>
              <a:gd name="connsiteX1" fmla="*/ 857004 w 1650099"/>
              <a:gd name="connsiteY1" fmla="*/ 1303432 h 1303953"/>
              <a:gd name="connsiteX2" fmla="*/ 13488 w 1650099"/>
              <a:gd name="connsiteY2" fmla="*/ 799400 h 1303953"/>
              <a:gd name="connsiteX3" fmla="*/ 468282 w 1650099"/>
              <a:gd name="connsiteY3" fmla="*/ 113873 h 1303953"/>
              <a:gd name="connsiteX4" fmla="*/ 1496809 w 1650099"/>
              <a:gd name="connsiteY4" fmla="*/ 0 h 130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0099" h="1303953">
                <a:moveTo>
                  <a:pt x="1496809" y="0"/>
                </a:moveTo>
                <a:cubicBezTo>
                  <a:pt x="1873169" y="519946"/>
                  <a:pt x="1517164" y="1285731"/>
                  <a:pt x="857004" y="1303432"/>
                </a:cubicBezTo>
                <a:cubicBezTo>
                  <a:pt x="75787" y="1324379"/>
                  <a:pt x="-47526" y="706222"/>
                  <a:pt x="13488" y="799400"/>
                </a:cubicBezTo>
                <a:cubicBezTo>
                  <a:pt x="766613" y="723714"/>
                  <a:pt x="560582" y="982022"/>
                  <a:pt x="468282" y="113873"/>
                </a:cubicBezTo>
                <a:lnTo>
                  <a:pt x="1496809" y="0"/>
                </a:lnTo>
                <a:close/>
              </a:path>
            </a:pathLst>
          </a:custGeom>
          <a:solidFill>
            <a:srgbClr val="FF0000">
              <a:alpha val="9020"/>
            </a:srgbClr>
          </a:solidFill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6430909" y="5059802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 m Ø</a:t>
            </a:r>
            <a:endParaRPr lang="en-GB" dirty="0"/>
          </a:p>
        </p:txBody>
      </p:sp>
      <p:sp>
        <p:nvSpPr>
          <p:cNvPr id="21" name="Right Arrow 20"/>
          <p:cNvSpPr/>
          <p:nvPr/>
        </p:nvSpPr>
        <p:spPr>
          <a:xfrm>
            <a:off x="5898728" y="3477606"/>
            <a:ext cx="1314774" cy="38933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ΔP = </a:t>
            </a:r>
            <a:r>
              <a:rPr lang="en-US" sz="1200" b="1" dirty="0" smtClean="0"/>
              <a:t>120</a:t>
            </a:r>
            <a:r>
              <a:rPr lang="en-US" sz="1200" dirty="0" smtClean="0"/>
              <a:t> mbar</a:t>
            </a:r>
            <a:endParaRPr lang="en-GB" sz="1200" dirty="0"/>
          </a:p>
        </p:txBody>
      </p:sp>
      <p:sp>
        <p:nvSpPr>
          <p:cNvPr id="29" name="Rectangle 28"/>
          <p:cNvSpPr/>
          <p:nvPr/>
        </p:nvSpPr>
        <p:spPr>
          <a:xfrm>
            <a:off x="7213502" y="3229954"/>
            <a:ext cx="116293" cy="946506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 descr="http://www.mc-safety.de/media/catalog/product/cache/2/image/5e06319eda06f020e43594a9c230972d/f/n/fnd175.00.257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049" y="3482493"/>
            <a:ext cx="380561" cy="403213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TextBox 34"/>
          <p:cNvSpPr txBox="1"/>
          <p:nvPr/>
        </p:nvSpPr>
        <p:spPr>
          <a:xfrm>
            <a:off x="569459" y="5066220"/>
            <a:ext cx="407627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In LHC (MCI): from 30 to 200 mbar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977208" y="5430381"/>
            <a:ext cx="30139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Ref: R</a:t>
            </a:r>
            <a:r>
              <a:rPr lang="en-US" sz="1200" dirty="0" smtClean="0"/>
              <a:t>eport of the Safety task force, 2009</a:t>
            </a:r>
            <a:endParaRPr lang="en-GB" sz="1200" dirty="0"/>
          </a:p>
        </p:txBody>
      </p:sp>
      <p:sp>
        <p:nvSpPr>
          <p:cNvPr id="25" name="Chord 24"/>
          <p:cNvSpPr/>
          <p:nvPr/>
        </p:nvSpPr>
        <p:spPr>
          <a:xfrm rot="11166572">
            <a:off x="1032086" y="1614950"/>
            <a:ext cx="2055177" cy="2128029"/>
          </a:xfrm>
          <a:prstGeom prst="chord">
            <a:avLst>
              <a:gd name="adj1" fmla="val 19473944"/>
              <a:gd name="adj2" fmla="val 12033473"/>
            </a:avLst>
          </a:prstGeom>
          <a:solidFill>
            <a:srgbClr val="FF0000">
              <a:alpha val="9020"/>
            </a:srgbClr>
          </a:solidFill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1507888" y="3992794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4.5 m Ø</a:t>
            </a:r>
            <a:endParaRPr lang="en-GB" dirty="0"/>
          </a:p>
        </p:txBody>
      </p:sp>
      <p:sp>
        <p:nvSpPr>
          <p:cNvPr id="2" name="Right Arrow 1"/>
          <p:cNvSpPr/>
          <p:nvPr/>
        </p:nvSpPr>
        <p:spPr>
          <a:xfrm>
            <a:off x="1648833" y="2473071"/>
            <a:ext cx="1314774" cy="38933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ΔP = </a:t>
            </a:r>
            <a:r>
              <a:rPr lang="en-US" sz="1200" b="1" dirty="0" smtClean="0"/>
              <a:t>154</a:t>
            </a:r>
            <a:r>
              <a:rPr lang="en-US" sz="1200" dirty="0" smtClean="0"/>
              <a:t> mbar</a:t>
            </a:r>
            <a:endParaRPr lang="en-GB" sz="1200" dirty="0"/>
          </a:p>
        </p:txBody>
      </p:sp>
      <p:sp>
        <p:nvSpPr>
          <p:cNvPr id="3" name="Rectangle 2"/>
          <p:cNvSpPr/>
          <p:nvPr/>
        </p:nvSpPr>
        <p:spPr>
          <a:xfrm>
            <a:off x="2996813" y="2263676"/>
            <a:ext cx="116293" cy="886409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http://www.mc-safety.de/media/catalog/product/cache/2/image/5e06319eda06f020e43594a9c230972d/f/n/fnd175.00.257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492" y="2477357"/>
            <a:ext cx="380561" cy="403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3430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9B75582-F56D-2044-A7B7-51F5ECF9CB45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Safety – ODH 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84125" y="1033776"/>
            <a:ext cx="8502675" cy="599081"/>
          </a:xfrm>
        </p:spPr>
        <p:txBody>
          <a:bodyPr>
            <a:noAutofit/>
          </a:bodyPr>
          <a:lstStyle/>
          <a:p>
            <a:pPr marL="36576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u="sng" dirty="0" smtClean="0"/>
              <a:t>He Spill Test in LHC</a:t>
            </a:r>
            <a:r>
              <a:rPr lang="en-US" sz="2000" dirty="0" smtClean="0"/>
              <a:t>: Temperature for 340 g/s </a:t>
            </a:r>
            <a:r>
              <a:rPr lang="en-US" sz="2000" dirty="0" err="1" smtClean="0"/>
              <a:t>GHe</a:t>
            </a:r>
            <a:r>
              <a:rPr lang="en-US" sz="2000" dirty="0" smtClean="0"/>
              <a:t> release </a:t>
            </a: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955" y="1407295"/>
            <a:ext cx="7210421" cy="4518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786142" y="1681831"/>
            <a:ext cx="2029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Temperature +0.5m </a:t>
            </a:r>
          </a:p>
          <a:p>
            <a:r>
              <a:rPr lang="en-US" sz="1600" dirty="0" smtClean="0"/>
              <a:t>above the outlet</a:t>
            </a:r>
            <a:endParaRPr lang="en-GB" sz="1600" dirty="0"/>
          </a:p>
        </p:txBody>
      </p:sp>
      <p:sp>
        <p:nvSpPr>
          <p:cNvPr id="17" name="Oval 16"/>
          <p:cNvSpPr/>
          <p:nvPr/>
        </p:nvSpPr>
        <p:spPr>
          <a:xfrm>
            <a:off x="6358413" y="2580402"/>
            <a:ext cx="1287624" cy="4089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179724" y="3018759"/>
            <a:ext cx="16450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Stable at 250 K 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after 5min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786142" y="2266606"/>
            <a:ext cx="297417" cy="747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981848" y="5897428"/>
            <a:ext cx="28042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>
                <a:solidFill>
                  <a:schemeClr val="bg2">
                    <a:lumMod val="10000"/>
                  </a:schemeClr>
                </a:solidFill>
              </a:rPr>
              <a:t>Courtesy of T. Koettig TE/CRG, CERN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492636" y="4527678"/>
            <a:ext cx="11063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Discharge</a:t>
            </a:r>
            <a:endParaRPr lang="en-GB" sz="16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547257" y="4866232"/>
            <a:ext cx="368933" cy="5551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790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 txBox="1">
            <a:spLocks/>
          </p:cNvSpPr>
          <p:nvPr/>
        </p:nvSpPr>
        <p:spPr>
          <a:xfrm>
            <a:off x="0" y="1146295"/>
            <a:ext cx="9144000" cy="506259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1200"/>
              </a:spcBef>
            </a:pPr>
            <a:r>
              <a:rPr lang="en-US" sz="2000" dirty="0" smtClean="0"/>
              <a:t>Focus on studies for conventional Safety aspects: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 smtClean="0"/>
              <a:t>Air management</a:t>
            </a:r>
            <a:r>
              <a:rPr lang="en-US" sz="1800" baseline="30000" dirty="0" smtClean="0"/>
              <a:t>[1]</a:t>
            </a:r>
            <a:r>
              <a:rPr lang="en-US" sz="1800" dirty="0" smtClean="0"/>
              <a:t>	2.     Cryogenic Safety	        3.     Evacuation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Studies focused on two main tunnel cross-sections </a:t>
            </a:r>
            <a:r>
              <a:rPr lang="en-US" sz="2000" dirty="0"/>
              <a:t>FCC-</a:t>
            </a:r>
            <a:r>
              <a:rPr lang="en-US" sz="2000" dirty="0" err="1"/>
              <a:t>hh</a:t>
            </a:r>
            <a:r>
              <a:rPr lang="en-US" sz="2000" dirty="0" smtClean="0"/>
              <a:t>: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4.5 m Ø double tunnel 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/>
          </a:p>
          <a:p>
            <a:pPr lvl="1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algn="just">
              <a:lnSpc>
                <a:spcPct val="120000"/>
              </a:lnSpc>
              <a:spcBef>
                <a:spcPts val="2400"/>
              </a:spcBef>
              <a:spcAft>
                <a:spcPts val="600"/>
              </a:spcAft>
            </a:pPr>
            <a:endParaRPr lang="en-US" sz="2000" dirty="0" smtClean="0"/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en-US" sz="2000" dirty="0" smtClean="0"/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Outcome is in line with RP constraints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8CE9D5D5-3E0D-C94D-BAC3-F6B03CC6B7E3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3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102935" y="2603030"/>
            <a:ext cx="3201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     6 </a:t>
            </a:r>
            <a:r>
              <a:rPr lang="en-US" dirty="0"/>
              <a:t>m Ø single tunnel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07270" y="2972362"/>
            <a:ext cx="5017700" cy="2052428"/>
            <a:chOff x="230210" y="2906373"/>
            <a:chExt cx="5017700" cy="205242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210" y="2906373"/>
              <a:ext cx="5017700" cy="178117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43735" y="4552540"/>
              <a:ext cx="1373275" cy="406261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5869107" y="3068308"/>
            <a:ext cx="2171294" cy="2354452"/>
            <a:chOff x="6014082" y="2878494"/>
            <a:chExt cx="2171294" cy="235445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14082" y="2878494"/>
              <a:ext cx="2171294" cy="1944103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72891" y="4826685"/>
              <a:ext cx="1373275" cy="406261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6279414" y="5538710"/>
            <a:ext cx="286458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baseline="30000" dirty="0">
                <a:solidFill>
                  <a:srgbClr val="7F7F7F"/>
                </a:solidFill>
              </a:rPr>
              <a:t>[1</a:t>
            </a:r>
            <a:r>
              <a:rPr lang="en-US" sz="1600" baseline="30000" dirty="0" smtClean="0">
                <a:solidFill>
                  <a:srgbClr val="7F7F7F"/>
                </a:solidFill>
              </a:rPr>
              <a:t>] </a:t>
            </a:r>
            <a:r>
              <a:rPr lang="en-US" sz="1600" dirty="0" smtClean="0">
                <a:solidFill>
                  <a:srgbClr val="7F7F7F"/>
                </a:solidFill>
              </a:rPr>
              <a:t>Air Management for RP</a:t>
            </a:r>
          </a:p>
          <a:p>
            <a:pPr algn="r"/>
            <a:r>
              <a:rPr lang="en-US" sz="1600" dirty="0" smtClean="0">
                <a:solidFill>
                  <a:srgbClr val="7F7F7F"/>
                </a:solidFill>
              </a:rPr>
              <a:t>See </a:t>
            </a:r>
            <a:r>
              <a:rPr lang="en-US" sz="1600" dirty="0">
                <a:solidFill>
                  <a:srgbClr val="7F7F7F"/>
                </a:solidFill>
              </a:rPr>
              <a:t>M. </a:t>
            </a:r>
            <a:r>
              <a:rPr lang="en-US" sz="1600" dirty="0" err="1">
                <a:solidFill>
                  <a:srgbClr val="7F7F7F"/>
                </a:solidFill>
              </a:rPr>
              <a:t>Widorski</a:t>
            </a:r>
            <a:r>
              <a:rPr lang="en-US" sz="1600" dirty="0">
                <a:solidFill>
                  <a:srgbClr val="7F7F7F"/>
                </a:solidFill>
              </a:rPr>
              <a:t> </a:t>
            </a:r>
            <a:r>
              <a:rPr lang="en-US" sz="1600" dirty="0" smtClean="0">
                <a:solidFill>
                  <a:srgbClr val="7F7F7F"/>
                </a:solidFill>
              </a:rPr>
              <a:t>presentation</a:t>
            </a:r>
            <a:endParaRPr lang="en-US" sz="16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70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C92F97-7093-CE45-913B-3744DE7ABFC7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Evacuation </a:t>
            </a:r>
            <a:endParaRPr lang="en-GB" dirty="0"/>
          </a:p>
        </p:txBody>
      </p:sp>
      <p:pic>
        <p:nvPicPr>
          <p:cNvPr id="19" name="Picture 18" descr="http://www.mc-safety.de/media/catalog/product/cache/2/image/5e06319eda06f020e43594a9c230972d/f/n/fnd175.00.257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031" y="130885"/>
            <a:ext cx="982345" cy="98234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Rectangle 23"/>
          <p:cNvSpPr/>
          <p:nvPr/>
        </p:nvSpPr>
        <p:spPr>
          <a:xfrm>
            <a:off x="8185376" y="136840"/>
            <a:ext cx="7889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6000" b="1" dirty="0">
              <a:solidFill>
                <a:srgbClr val="00B05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5733" y="1161776"/>
            <a:ext cx="8284307" cy="4058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sz="2000" dirty="0" smtClean="0"/>
              <a:t>Dimensions for Safe Area (in front of the lifts)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730946" y="1820880"/>
            <a:ext cx="43573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just"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sz="1600" u="sng" dirty="0" smtClean="0"/>
              <a:t>Assumptions</a:t>
            </a:r>
            <a:r>
              <a:rPr lang="en-US" sz="1600" dirty="0" smtClean="0"/>
              <a:t> (</a:t>
            </a:r>
            <a:r>
              <a:rPr lang="en-US" sz="1600" dirty="0"/>
              <a:t>rough scaling from </a:t>
            </a:r>
            <a:r>
              <a:rPr lang="en-US" sz="1600" dirty="0" smtClean="0"/>
              <a:t>LHC): </a:t>
            </a:r>
          </a:p>
          <a:p>
            <a:pPr marL="322326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Maximum </a:t>
            </a:r>
            <a:r>
              <a:rPr lang="en-US" sz="1600" dirty="0"/>
              <a:t>occupants, accidental </a:t>
            </a:r>
            <a:r>
              <a:rPr lang="en-US" sz="1600" dirty="0" smtClean="0"/>
              <a:t>scenario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Evacuation from experiments: </a:t>
            </a:r>
          </a:p>
          <a:p>
            <a:pPr marL="36576"/>
            <a:r>
              <a:rPr lang="en-US" sz="1600" dirty="0"/>
              <a:t> </a:t>
            </a:r>
            <a:r>
              <a:rPr lang="en-US" sz="1600" dirty="0" smtClean="0"/>
              <a:t>    60s &lt; t &lt; 600s</a:t>
            </a:r>
          </a:p>
          <a:p>
            <a:pPr marL="322326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Uniform distribution in arc: ~4 occ. / 100m</a:t>
            </a:r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55732" y="1784410"/>
            <a:ext cx="428766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just"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sz="1600" u="sng" dirty="0" smtClean="0"/>
              <a:t>Data</a:t>
            </a:r>
            <a:r>
              <a:rPr lang="en-US" sz="1600" dirty="0" smtClean="0"/>
              <a:t>:</a:t>
            </a:r>
          </a:p>
          <a:p>
            <a:pPr marL="322326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Lifts in </a:t>
            </a:r>
            <a:r>
              <a:rPr lang="en-US" sz="1600" dirty="0" smtClean="0"/>
              <a:t>machine shaft: </a:t>
            </a:r>
            <a:r>
              <a:rPr lang="en-US" sz="1600" dirty="0"/>
              <a:t>1 lift capacity of 30 people; velocity of 5 </a:t>
            </a:r>
            <a:r>
              <a:rPr lang="en-US" sz="1600" dirty="0" smtClean="0"/>
              <a:t>m/s; stroke 300m</a:t>
            </a:r>
            <a:endParaRPr lang="en-US" sz="1600" dirty="0"/>
          </a:p>
          <a:p>
            <a:pPr marL="322326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 = 0 s (evacuation alarm</a:t>
            </a:r>
            <a:r>
              <a:rPr lang="en-US" sz="1600" dirty="0" smtClean="0"/>
              <a:t>)</a:t>
            </a:r>
          </a:p>
          <a:p>
            <a:pPr marL="322326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Arc length 8 km</a:t>
            </a:r>
          </a:p>
          <a:p>
            <a:pPr marL="322326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Evacuation speed: 2.5 m/s (9 km/h)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725916" y="6132501"/>
            <a:ext cx="23038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bg2">
                    <a:lumMod val="10000"/>
                  </a:schemeClr>
                </a:solidFill>
              </a:rPr>
              <a:t>Courtesy of S. La Mendola</a:t>
            </a:r>
            <a:endParaRPr lang="en-GB" sz="1400" i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19934" y="3812125"/>
            <a:ext cx="8854751" cy="2554204"/>
            <a:chOff x="219934" y="3812125"/>
            <a:chExt cx="8854751" cy="2554204"/>
          </a:xfrm>
        </p:grpSpPr>
        <p:grpSp>
          <p:nvGrpSpPr>
            <p:cNvPr id="18" name="Group 17"/>
            <p:cNvGrpSpPr/>
            <p:nvPr/>
          </p:nvGrpSpPr>
          <p:grpSpPr>
            <a:xfrm>
              <a:off x="219934" y="3812125"/>
              <a:ext cx="8854751" cy="2554204"/>
              <a:chOff x="0" y="3299837"/>
              <a:chExt cx="8854751" cy="2554204"/>
            </a:xfrm>
          </p:grpSpPr>
          <p:pic>
            <p:nvPicPr>
              <p:cNvPr id="52" name="Picture 51"/>
              <p:cNvPicPr>
                <a:picLocks noChangeAspect="1" noChangeArrowheads="1"/>
              </p:cNvPicPr>
              <p:nvPr/>
            </p:nvPicPr>
            <p:blipFill rotWithShape="1">
              <a:blip r:embed="rId4"/>
              <a:srcRect l="1" t="19481" r="262"/>
              <a:stretch/>
            </p:blipFill>
            <p:spPr bwMode="auto">
              <a:xfrm>
                <a:off x="266700" y="4003151"/>
                <a:ext cx="8588051" cy="18508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" name="Group 2"/>
              <p:cNvGrpSpPr/>
              <p:nvPr/>
            </p:nvGrpSpPr>
            <p:grpSpPr>
              <a:xfrm>
                <a:off x="4652822" y="3299837"/>
                <a:ext cx="4046989" cy="853700"/>
                <a:chOff x="2741325" y="2432050"/>
                <a:chExt cx="4046989" cy="853700"/>
              </a:xfrm>
            </p:grpSpPr>
            <p:cxnSp>
              <p:nvCxnSpPr>
                <p:cNvPr id="56" name="Straight Arrow Connector 55"/>
                <p:cNvCxnSpPr>
                  <a:endCxn id="60" idx="7"/>
                </p:cNvCxnSpPr>
                <p:nvPr/>
              </p:nvCxnSpPr>
              <p:spPr>
                <a:xfrm flipH="1">
                  <a:off x="2741325" y="2718833"/>
                  <a:ext cx="2294389" cy="56691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7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5035714" y="2432050"/>
                  <a:ext cx="1752600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>
                  <a:defPPr>
                    <a:defRPr lang="en-GB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400" i="1" dirty="0">
                      <a:latin typeface="Calibri" pitchFamily="34" charset="0"/>
                    </a:rPr>
                    <a:t>Safe Area in PM shaft </a:t>
                  </a:r>
                  <a:endParaRPr lang="fr-FR" sz="1400" i="1" dirty="0">
                    <a:latin typeface="Calibri" pitchFamily="34" charset="0"/>
                  </a:endParaRPr>
                </a:p>
              </p:txBody>
            </p:sp>
          </p:grpSp>
          <p:sp>
            <p:nvSpPr>
              <p:cNvPr id="60" name="Oval 59"/>
              <p:cNvSpPr/>
              <p:nvPr/>
            </p:nvSpPr>
            <p:spPr>
              <a:xfrm>
                <a:off x="4457700" y="4131219"/>
                <a:ext cx="228600" cy="152400"/>
              </a:xfrm>
              <a:prstGeom prst="ellipse">
                <a:avLst/>
              </a:prstGeom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69" name="Straight Arrow Connector 68"/>
              <p:cNvCxnSpPr/>
              <p:nvPr/>
            </p:nvCxnSpPr>
            <p:spPr>
              <a:xfrm flipV="1">
                <a:off x="3956814" y="4152650"/>
                <a:ext cx="255305" cy="155446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>
                <a:off x="20562" y="4306539"/>
                <a:ext cx="1031118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4" name="TextBox 9"/>
              <p:cNvSpPr txBox="1">
                <a:spLocks noChangeArrowheads="1"/>
              </p:cNvSpPr>
              <p:nvPr/>
            </p:nvSpPr>
            <p:spPr bwMode="auto">
              <a:xfrm>
                <a:off x="0" y="3998762"/>
                <a:ext cx="1474237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400" i="1" dirty="0" smtClean="0">
                    <a:latin typeface="Calibri" pitchFamily="34" charset="0"/>
                  </a:rPr>
                  <a:t>300 people (arc)</a:t>
                </a:r>
                <a:endParaRPr lang="fr-FR" sz="1400" i="1" dirty="0">
                  <a:latin typeface="Calibri" pitchFamily="34" charset="0"/>
                </a:endParaRPr>
              </a:p>
            </p:txBody>
          </p:sp>
          <p:sp>
            <p:nvSpPr>
              <p:cNvPr id="78" name="TextBox 9"/>
              <p:cNvSpPr txBox="1">
                <a:spLocks noChangeArrowheads="1"/>
              </p:cNvSpPr>
              <p:nvPr/>
            </p:nvSpPr>
            <p:spPr bwMode="auto">
              <a:xfrm>
                <a:off x="2416629" y="5310815"/>
                <a:ext cx="243049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400" i="1" dirty="0" smtClean="0">
                    <a:solidFill>
                      <a:srgbClr val="FF9900"/>
                    </a:solidFill>
                    <a:latin typeface="Calibri" pitchFamily="34" charset="0"/>
                  </a:rPr>
                  <a:t>300 people (Exp. Cavern)</a:t>
                </a:r>
                <a:endParaRPr lang="fr-FR" sz="1400" i="1" dirty="0">
                  <a:solidFill>
                    <a:srgbClr val="FF9900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>
                <a:off x="2148663" y="4394014"/>
                <a:ext cx="592606" cy="0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H="1">
                <a:off x="6689710" y="4360733"/>
                <a:ext cx="727926" cy="0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H="1" flipV="1">
                <a:off x="4890010" y="4096938"/>
                <a:ext cx="292746" cy="155446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>
                <a:stCxn id="78" idx="0"/>
              </p:cNvCxnSpPr>
              <p:nvPr/>
            </p:nvCxnSpPr>
            <p:spPr>
              <a:xfrm flipV="1">
                <a:off x="3631875" y="4713985"/>
                <a:ext cx="825825" cy="596830"/>
              </a:xfrm>
              <a:prstGeom prst="straightConnector1">
                <a:avLst/>
              </a:prstGeom>
              <a:ln w="28575">
                <a:solidFill>
                  <a:srgbClr val="FF9900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1" name="TextBox 9"/>
              <p:cNvSpPr txBox="1">
                <a:spLocks noChangeArrowheads="1"/>
              </p:cNvSpPr>
              <p:nvPr/>
            </p:nvSpPr>
            <p:spPr bwMode="auto">
              <a:xfrm>
                <a:off x="3630565" y="3669553"/>
                <a:ext cx="214566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400" i="1" dirty="0" smtClean="0">
                    <a:solidFill>
                      <a:srgbClr val="00B050"/>
                    </a:solidFill>
                    <a:latin typeface="Calibri" pitchFamily="34" charset="0"/>
                  </a:rPr>
                  <a:t>150 people (LSS+UL+PM)</a:t>
                </a:r>
                <a:endParaRPr lang="fr-FR" sz="1400" i="1" dirty="0">
                  <a:solidFill>
                    <a:srgbClr val="00B05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23" name="L-Shape 22"/>
            <p:cNvSpPr/>
            <p:nvPr/>
          </p:nvSpPr>
          <p:spPr>
            <a:xfrm>
              <a:off x="756055" y="5110522"/>
              <a:ext cx="3050010" cy="754144"/>
            </a:xfrm>
            <a:prstGeom prst="corner">
              <a:avLst>
                <a:gd name="adj1" fmla="val 50000"/>
                <a:gd name="adj2" fmla="val 8125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L-Shape 37"/>
            <p:cNvSpPr/>
            <p:nvPr/>
          </p:nvSpPr>
          <p:spPr>
            <a:xfrm flipH="1">
              <a:off x="5182756" y="5147726"/>
              <a:ext cx="3397118" cy="819170"/>
            </a:xfrm>
            <a:prstGeom prst="corner">
              <a:avLst>
                <a:gd name="adj1" fmla="val 50000"/>
                <a:gd name="adj2" fmla="val 81250"/>
              </a:avLst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623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D96A80F-548D-DB4B-BBE4-B5F2D1651D78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Evacuation 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95567" y="1152504"/>
            <a:ext cx="8284307" cy="45858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sz="2000" dirty="0" smtClean="0"/>
              <a:t>Dimensions for Safe Area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792979" y="5887511"/>
            <a:ext cx="23038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bg2">
                    <a:lumMod val="10000"/>
                  </a:schemeClr>
                </a:solidFill>
              </a:rPr>
              <a:t>Courtesy of S. La Mendola</a:t>
            </a:r>
            <a:endParaRPr lang="en-GB" sz="1400" i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5102935" y="235389"/>
            <a:ext cx="3810000" cy="1173643"/>
            <a:chOff x="609600" y="1321905"/>
            <a:chExt cx="3810000" cy="1173643"/>
          </a:xfrm>
        </p:grpSpPr>
        <p:sp>
          <p:nvSpPr>
            <p:cNvPr id="31" name="Rectangle 30"/>
            <p:cNvSpPr/>
            <p:nvPr/>
          </p:nvSpPr>
          <p:spPr>
            <a:xfrm>
              <a:off x="609600" y="1720394"/>
              <a:ext cx="3810000" cy="6096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50000">
                  <a:srgbClr val="FFC000"/>
                </a:gs>
                <a:gs pos="100000">
                  <a:srgbClr val="FF0000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CH" dirty="0"/>
                <a:t>3 ≤ d ≤ 4</a:t>
              </a:r>
            </a:p>
            <a:p>
              <a:pPr algn="ctr"/>
              <a:r>
                <a:rPr lang="it-CH" baseline="30000" dirty="0" smtClean="0"/>
                <a:t>Tolerated only</a:t>
              </a:r>
            </a:p>
            <a:p>
              <a:pPr algn="ctr"/>
              <a:r>
                <a:rPr lang="it-CH" baseline="30000" dirty="0" smtClean="0"/>
                <a:t>for very short periods</a:t>
              </a:r>
              <a:endParaRPr lang="en-GB" baseline="300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09600" y="1720394"/>
              <a:ext cx="10668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CH" dirty="0" smtClean="0"/>
                <a:t>d &lt; 3</a:t>
              </a:r>
            </a:p>
            <a:p>
              <a:pPr algn="ctr"/>
              <a:r>
                <a:rPr lang="it-CH" baseline="30000" dirty="0" smtClean="0"/>
                <a:t>Acceptable</a:t>
              </a:r>
              <a:endParaRPr lang="en-GB" baseline="300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200400" y="1720394"/>
              <a:ext cx="12192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CH" dirty="0" smtClean="0"/>
                <a:t>d &gt; 4</a:t>
              </a:r>
            </a:p>
            <a:p>
              <a:pPr algn="ctr"/>
              <a:r>
                <a:rPr lang="it-CH" baseline="30000" dirty="0" smtClean="0"/>
                <a:t>Not acceptable</a:t>
              </a:r>
              <a:endParaRPr lang="en-GB" baseline="300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1676400" y="1600199"/>
              <a:ext cx="0" cy="895349"/>
            </a:xfrm>
            <a:prstGeom prst="line">
              <a:avLst/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256721" y="1600199"/>
              <a:ext cx="0" cy="895349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1285875" y="1321905"/>
              <a:ext cx="8631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eaLnBrk="0" hangingPunct="0"/>
              <a:r>
                <a:rPr lang="en-GB" sz="800" dirty="0" smtClean="0">
                  <a:ea typeface="Times New Roman" pitchFamily="18" charset="0"/>
                  <a:cs typeface="Times New Roman" pitchFamily="18" charset="0"/>
                </a:rPr>
                <a:t>Nominal value 3 </a:t>
              </a:r>
              <a:r>
                <a:rPr lang="en-GB" sz="800" dirty="0">
                  <a:ea typeface="Times New Roman" pitchFamily="18" charset="0"/>
                  <a:cs typeface="Times New Roman" pitchFamily="18" charset="0"/>
                </a:rPr>
                <a:t>persons/m</a:t>
              </a:r>
              <a:r>
                <a:rPr lang="en-GB" sz="800" baseline="30000" dirty="0">
                  <a:ea typeface="Times New Roman" pitchFamily="18" charset="0"/>
                  <a:cs typeface="Times New Roman" pitchFamily="18" charset="0"/>
                </a:rPr>
                <a:t>2</a:t>
              </a:r>
              <a:endParaRPr lang="en-GB" sz="1400" baseline="300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841046" y="1371600"/>
              <a:ext cx="80992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eaLnBrk="0" hangingPunct="0"/>
              <a:r>
                <a:rPr lang="en-GB" sz="800" dirty="0" smtClean="0">
                  <a:ea typeface="Times New Roman" pitchFamily="18" charset="0"/>
                  <a:cs typeface="Times New Roman" pitchFamily="18" charset="0"/>
                </a:rPr>
                <a:t>4 </a:t>
              </a:r>
              <a:r>
                <a:rPr lang="en-GB" sz="800" dirty="0">
                  <a:ea typeface="Times New Roman" pitchFamily="18" charset="0"/>
                  <a:cs typeface="Times New Roman" pitchFamily="18" charset="0"/>
                </a:rPr>
                <a:t>persons/m</a:t>
              </a:r>
              <a:r>
                <a:rPr lang="en-GB" sz="800" baseline="30000" dirty="0">
                  <a:ea typeface="Times New Roman" pitchFamily="18" charset="0"/>
                  <a:cs typeface="Times New Roman" pitchFamily="18" charset="0"/>
                </a:rPr>
                <a:t>2</a:t>
              </a:r>
              <a:endParaRPr lang="en-GB" sz="1400" baseline="300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8854" y="1545023"/>
            <a:ext cx="5515653" cy="3145072"/>
            <a:chOff x="0" y="1545023"/>
            <a:chExt cx="5515653" cy="3145072"/>
          </a:xfrm>
        </p:grpSpPr>
        <p:sp>
          <p:nvSpPr>
            <p:cNvPr id="27" name="Rectangle 26"/>
            <p:cNvSpPr/>
            <p:nvPr/>
          </p:nvSpPr>
          <p:spPr>
            <a:xfrm>
              <a:off x="38392" y="1545023"/>
              <a:ext cx="547726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 smtClean="0">
                  <a:solidFill>
                    <a:schemeClr val="bg2">
                      <a:lumMod val="10000"/>
                    </a:schemeClr>
                  </a:solidFill>
                </a:rPr>
                <a:t>Scenario 1: alarm during maintenance of the experimental (PX) lift</a:t>
              </a: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877312"/>
              <a:ext cx="4899687" cy="2812783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582736" y="1990580"/>
            <a:ext cx="3567408" cy="523220"/>
            <a:chOff x="582736" y="2226255"/>
            <a:chExt cx="3567408" cy="52322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582736" y="2474066"/>
              <a:ext cx="2667786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3144997" y="2226255"/>
              <a:ext cx="100514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i="1" dirty="0" smtClean="0">
                  <a:solidFill>
                    <a:srgbClr val="00B050"/>
                  </a:solidFill>
                </a:rPr>
                <a:t>130 m</a:t>
              </a:r>
              <a:r>
                <a:rPr lang="en-US" sz="1400" b="1" i="1" baseline="30000" dirty="0" smtClean="0">
                  <a:solidFill>
                    <a:srgbClr val="00B050"/>
                  </a:solidFill>
                </a:rPr>
                <a:t>2</a:t>
              </a:r>
              <a:r>
                <a:rPr lang="en-US" sz="1400" b="1" i="1" dirty="0" smtClean="0">
                  <a:solidFill>
                    <a:srgbClr val="00B050"/>
                  </a:solidFill>
                </a:rPr>
                <a:t> </a:t>
              </a:r>
            </a:p>
            <a:p>
              <a:pPr algn="ctr"/>
              <a:r>
                <a:rPr lang="en-US" sz="1400" b="1" i="1" dirty="0" smtClean="0">
                  <a:solidFill>
                    <a:srgbClr val="00B050"/>
                  </a:solidFill>
                </a:rPr>
                <a:t>Safe Area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762351" y="2181787"/>
            <a:ext cx="5334523" cy="3544662"/>
            <a:chOff x="3762351" y="2283415"/>
            <a:chExt cx="5334523" cy="3544662"/>
          </a:xfrm>
        </p:grpSpPr>
        <p:sp>
          <p:nvSpPr>
            <p:cNvPr id="28" name="Rectangle 27"/>
            <p:cNvSpPr/>
            <p:nvPr/>
          </p:nvSpPr>
          <p:spPr>
            <a:xfrm>
              <a:off x="4832565" y="2283415"/>
              <a:ext cx="426430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  <a:t>Scenario </a:t>
              </a:r>
              <a:r>
                <a:rPr lang="en-US" sz="1400" i="1" dirty="0" smtClean="0">
                  <a:solidFill>
                    <a:schemeClr val="bg2">
                      <a:lumMod val="10000"/>
                    </a:schemeClr>
                  </a:solidFill>
                </a:rPr>
                <a:t>2: alarm during maintenance in the PX lift</a:t>
              </a:r>
            </a:p>
            <a:p>
              <a:pPr algn="ctr"/>
              <a:r>
                <a:rPr lang="en-US" sz="1400" i="1" dirty="0" smtClean="0">
                  <a:solidFill>
                    <a:schemeClr val="bg2">
                      <a:lumMod val="10000"/>
                    </a:schemeClr>
                  </a:solidFill>
                </a:rPr>
                <a:t>Limit the occ. In the exp. Cavern by ½ 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62351" y="2804199"/>
              <a:ext cx="5267401" cy="3023878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4417036" y="3322547"/>
              <a:ext cx="3595689" cy="523220"/>
              <a:chOff x="4417036" y="3322547"/>
              <a:chExt cx="3595689" cy="523220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4417036" y="3532650"/>
                <a:ext cx="2667786" cy="0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41" name="Rectangle 40"/>
              <p:cNvSpPr/>
              <p:nvPr/>
            </p:nvSpPr>
            <p:spPr>
              <a:xfrm>
                <a:off x="7007578" y="3322547"/>
                <a:ext cx="100514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 i="1" dirty="0" smtClean="0">
                    <a:solidFill>
                      <a:srgbClr val="00B050"/>
                    </a:solidFill>
                  </a:rPr>
                  <a:t>80 m</a:t>
                </a:r>
                <a:r>
                  <a:rPr lang="en-US" sz="1400" b="1" i="1" baseline="30000" dirty="0" smtClean="0">
                    <a:solidFill>
                      <a:srgbClr val="00B050"/>
                    </a:solidFill>
                  </a:rPr>
                  <a:t>2</a:t>
                </a:r>
                <a:r>
                  <a:rPr lang="en-US" sz="1400" b="1" i="1" dirty="0" smtClean="0">
                    <a:solidFill>
                      <a:srgbClr val="00B050"/>
                    </a:solidFill>
                  </a:rPr>
                  <a:t> </a:t>
                </a:r>
              </a:p>
              <a:p>
                <a:pPr algn="ctr"/>
                <a:r>
                  <a:rPr lang="en-US" sz="1400" b="1" i="1" dirty="0" smtClean="0">
                    <a:solidFill>
                      <a:srgbClr val="00B050"/>
                    </a:solidFill>
                  </a:rPr>
                  <a:t>Safe Area</a:t>
                </a:r>
              </a:p>
            </p:txBody>
          </p:sp>
        </p:grpSp>
      </p:grpSp>
      <p:sp>
        <p:nvSpPr>
          <p:cNvPr id="48" name="Rectangle 47"/>
          <p:cNvSpPr/>
          <p:nvPr/>
        </p:nvSpPr>
        <p:spPr>
          <a:xfrm>
            <a:off x="-1" y="5241180"/>
            <a:ext cx="36952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Areas</a:t>
            </a:r>
            <a:r>
              <a:rPr lang="en-US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dirty="0"/>
              <a:t>same order of magnitude as for the LHC today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923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613EEBC-00AB-4C49-B838-7BA42B9C0840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457200" y="424907"/>
            <a:ext cx="8229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200" b="0" dirty="0" smtClean="0">
                <a:solidFill>
                  <a:srgbClr val="092199"/>
                </a:solidFill>
                <a:latin typeface="+mj-lt"/>
                <a:cs typeface="Arial" pitchFamily="34" charset="0"/>
              </a:rPr>
              <a:t>Maximum admissible crowding in safe zones</a:t>
            </a:r>
            <a:endParaRPr lang="en-US" sz="3200" b="0" dirty="0">
              <a:solidFill>
                <a:srgbClr val="092199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611756" y="1268760"/>
            <a:ext cx="3998844" cy="2227422"/>
            <a:chOff x="4611756" y="1451429"/>
            <a:chExt cx="3998844" cy="2227422"/>
          </a:xfrm>
        </p:grpSpPr>
        <p:grpSp>
          <p:nvGrpSpPr>
            <p:cNvPr id="23" name="Group 22"/>
            <p:cNvGrpSpPr/>
            <p:nvPr/>
          </p:nvGrpSpPr>
          <p:grpSpPr>
            <a:xfrm>
              <a:off x="4611756" y="1451429"/>
              <a:ext cx="1981200" cy="2227421"/>
              <a:chOff x="228600" y="1447800"/>
              <a:chExt cx="1981200" cy="2227421"/>
            </a:xfrm>
          </p:grpSpPr>
          <p:sp>
            <p:nvSpPr>
              <p:cNvPr id="17" name="Rectangle 7"/>
              <p:cNvSpPr>
                <a:spLocks noChangeArrowheads="1"/>
              </p:cNvSpPr>
              <p:nvPr/>
            </p:nvSpPr>
            <p:spPr bwMode="auto">
              <a:xfrm>
                <a:off x="731901" y="3392556"/>
                <a:ext cx="893445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3 persons/m</a:t>
                </a:r>
                <a:r>
                  <a:rPr kumimoji="0" lang="en-GB" sz="1000" b="1" i="0" u="none" strike="noStrike" cap="none" normalizeH="0" baseline="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2</a:t>
                </a:r>
                <a:endParaRPr kumimoji="0" lang="en-GB" sz="1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228600" y="1447800"/>
                <a:ext cx="1981200" cy="2227421"/>
                <a:chOff x="2057400" y="2268379"/>
                <a:chExt cx="1981200" cy="2227421"/>
              </a:xfrm>
            </p:grpSpPr>
            <p:pic>
              <p:nvPicPr>
                <p:cNvPr id="29699" name="Picture 13" descr="Description: 3 people per square metre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14550" y="2344579"/>
                  <a:ext cx="1847850" cy="184785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2" name="Rectangle 11"/>
                <p:cNvSpPr/>
                <p:nvPr/>
              </p:nvSpPr>
              <p:spPr>
                <a:xfrm>
                  <a:off x="2057400" y="2268379"/>
                  <a:ext cx="1981200" cy="2227421"/>
                </a:xfrm>
                <a:prstGeom prst="rect">
                  <a:avLst/>
                </a:pr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4" name="Group 23"/>
            <p:cNvGrpSpPr/>
            <p:nvPr/>
          </p:nvGrpSpPr>
          <p:grpSpPr>
            <a:xfrm>
              <a:off x="6629400" y="1451430"/>
              <a:ext cx="1981200" cy="2227421"/>
              <a:chOff x="4657724" y="2268379"/>
              <a:chExt cx="1981200" cy="2227421"/>
            </a:xfrm>
          </p:grpSpPr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5201602" y="4249579"/>
                <a:ext cx="893445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4 persons/m</a:t>
                </a:r>
                <a:r>
                  <a:rPr kumimoji="0" lang="en-GB" sz="1000" b="1" i="0" u="none" strike="noStrike" cap="none" normalizeH="0" baseline="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2</a:t>
                </a:r>
                <a:endParaRPr kumimoji="0" lang="en-GB" sz="1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4657724" y="2268379"/>
                <a:ext cx="1981200" cy="2227421"/>
                <a:chOff x="4657724" y="2268379"/>
                <a:chExt cx="1981200" cy="2227421"/>
              </a:xfrm>
            </p:grpSpPr>
            <p:pic>
              <p:nvPicPr>
                <p:cNvPr id="29698" name="Picture 31" descr="Description: 4 People per square metre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4400" y="2373154"/>
                  <a:ext cx="1847850" cy="184785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Rectangle 20"/>
                <p:cNvSpPr/>
                <p:nvPr/>
              </p:nvSpPr>
              <p:spPr>
                <a:xfrm>
                  <a:off x="4657724" y="2268379"/>
                  <a:ext cx="1981200" cy="2227421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33" name="Group 32"/>
          <p:cNvGrpSpPr/>
          <p:nvPr/>
        </p:nvGrpSpPr>
        <p:grpSpPr>
          <a:xfrm>
            <a:off x="502205" y="1208775"/>
            <a:ext cx="3810000" cy="1173643"/>
            <a:chOff x="609600" y="1321905"/>
            <a:chExt cx="3810000" cy="1173643"/>
          </a:xfrm>
        </p:grpSpPr>
        <p:sp>
          <p:nvSpPr>
            <p:cNvPr id="29" name="Rectangle 28"/>
            <p:cNvSpPr/>
            <p:nvPr/>
          </p:nvSpPr>
          <p:spPr>
            <a:xfrm>
              <a:off x="609600" y="1720394"/>
              <a:ext cx="3810000" cy="609600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50000">
                  <a:srgbClr val="FFC000"/>
                </a:gs>
                <a:gs pos="100000">
                  <a:srgbClr val="FF0000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CH" dirty="0"/>
                <a:t>3 ≤ d ≤ 4</a:t>
              </a:r>
            </a:p>
            <a:p>
              <a:pPr algn="ctr"/>
              <a:r>
                <a:rPr lang="it-CH" baseline="30000" dirty="0" smtClean="0"/>
                <a:t>Tolerated only</a:t>
              </a:r>
            </a:p>
            <a:p>
              <a:pPr algn="ctr"/>
              <a:r>
                <a:rPr lang="it-CH" baseline="30000" dirty="0" smtClean="0"/>
                <a:t>for very short periods</a:t>
              </a:r>
              <a:endParaRPr lang="en-GB" baseline="300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09600" y="1720394"/>
              <a:ext cx="10668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CH" dirty="0" smtClean="0"/>
                <a:t>d &lt; 3</a:t>
              </a:r>
            </a:p>
            <a:p>
              <a:pPr algn="ctr"/>
              <a:r>
                <a:rPr lang="it-CH" baseline="30000" dirty="0" smtClean="0"/>
                <a:t>Acceptable</a:t>
              </a:r>
              <a:endParaRPr lang="en-GB" baseline="300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200400" y="1720394"/>
              <a:ext cx="12192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CH" dirty="0" smtClean="0"/>
                <a:t>d &gt; 4</a:t>
              </a:r>
            </a:p>
            <a:p>
              <a:pPr algn="ctr"/>
              <a:r>
                <a:rPr lang="it-CH" baseline="30000" dirty="0" smtClean="0"/>
                <a:t>Not acceptable</a:t>
              </a:r>
              <a:endParaRPr lang="en-GB" baseline="30000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676400" y="1600199"/>
              <a:ext cx="0" cy="895349"/>
            </a:xfrm>
            <a:prstGeom prst="line">
              <a:avLst/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256721" y="1600199"/>
              <a:ext cx="0" cy="895349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1285875" y="1321905"/>
              <a:ext cx="80992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eaLnBrk="0" hangingPunct="0"/>
              <a:r>
                <a:rPr lang="en-GB" sz="800" dirty="0" smtClean="0">
                  <a:ea typeface="Times New Roman" pitchFamily="18" charset="0"/>
                  <a:cs typeface="Times New Roman" pitchFamily="18" charset="0"/>
                </a:rPr>
                <a:t>Nominal value 3 </a:t>
              </a:r>
              <a:r>
                <a:rPr lang="en-GB" sz="800" dirty="0">
                  <a:ea typeface="Times New Roman" pitchFamily="18" charset="0"/>
                  <a:cs typeface="Times New Roman" pitchFamily="18" charset="0"/>
                </a:rPr>
                <a:t>persons/m</a:t>
              </a:r>
              <a:r>
                <a:rPr lang="en-GB" sz="800" baseline="30000" dirty="0">
                  <a:ea typeface="Times New Roman" pitchFamily="18" charset="0"/>
                  <a:cs typeface="Times New Roman" pitchFamily="18" charset="0"/>
                </a:rPr>
                <a:t>2</a:t>
              </a:r>
              <a:endParaRPr lang="en-GB" sz="1400" baseline="300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841046" y="1371600"/>
              <a:ext cx="80992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eaLnBrk="0" hangingPunct="0"/>
              <a:r>
                <a:rPr lang="en-GB" sz="800" dirty="0" smtClean="0">
                  <a:ea typeface="Times New Roman" pitchFamily="18" charset="0"/>
                  <a:cs typeface="Times New Roman" pitchFamily="18" charset="0"/>
                </a:rPr>
                <a:t>4 </a:t>
              </a:r>
              <a:r>
                <a:rPr lang="en-GB" sz="800" dirty="0">
                  <a:ea typeface="Times New Roman" pitchFamily="18" charset="0"/>
                  <a:cs typeface="Times New Roman" pitchFamily="18" charset="0"/>
                </a:rPr>
                <a:t>persons/m</a:t>
              </a:r>
              <a:r>
                <a:rPr lang="en-GB" sz="800" baseline="30000" dirty="0">
                  <a:ea typeface="Times New Roman" pitchFamily="18" charset="0"/>
                  <a:cs typeface="Times New Roman" pitchFamily="18" charset="0"/>
                </a:rPr>
                <a:t>2</a:t>
              </a:r>
              <a:endParaRPr lang="en-GB" sz="1400" baseline="30000" dirty="0"/>
            </a:p>
          </p:txBody>
        </p:sp>
      </p:grpSp>
      <p:sp>
        <p:nvSpPr>
          <p:cNvPr id="38" name="Content Placeholder 2"/>
          <p:cNvSpPr txBox="1">
            <a:spLocks/>
          </p:cNvSpPr>
          <p:nvPr/>
        </p:nvSpPr>
        <p:spPr>
          <a:xfrm>
            <a:off x="386535" y="2258870"/>
            <a:ext cx="4078070" cy="104114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charset="0"/>
              <a:buNone/>
            </a:pPr>
            <a:r>
              <a:rPr lang="en-US" sz="1600" b="0" i="1" dirty="0" smtClean="0"/>
              <a:t>Art. L 3 of the ERP regulation fixes a maximum crowding of 3 persons/m</a:t>
            </a:r>
            <a:r>
              <a:rPr lang="en-US" sz="1600" b="0" i="1" baseline="30000" dirty="0" smtClean="0"/>
              <a:t>2</a:t>
            </a:r>
            <a:r>
              <a:rPr lang="en-US" sz="1600" b="0" i="1" dirty="0" smtClean="0"/>
              <a:t> for people attending an event in a room without chairs or benches.</a:t>
            </a:r>
            <a:endParaRPr lang="en-US" sz="1400" dirty="0" smtClean="0"/>
          </a:p>
        </p:txBody>
      </p:sp>
      <p:graphicFrame>
        <p:nvGraphicFramePr>
          <p:cNvPr id="45" name="Chart 44"/>
          <p:cNvGraphicFramePr>
            <a:graphicFrameLocks/>
          </p:cNvGraphicFramePr>
          <p:nvPr>
            <p:extLst/>
          </p:nvPr>
        </p:nvGraphicFramePr>
        <p:xfrm>
          <a:off x="318946" y="3216237"/>
          <a:ext cx="4091688" cy="2563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6" name="Content Placeholder 2"/>
          <p:cNvSpPr txBox="1">
            <a:spLocks/>
          </p:cNvSpPr>
          <p:nvPr/>
        </p:nvSpPr>
        <p:spPr>
          <a:xfrm>
            <a:off x="0" y="5745250"/>
            <a:ext cx="6803568" cy="52057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charset="0"/>
              <a:buNone/>
            </a:pPr>
            <a:r>
              <a:rPr lang="en-US" sz="1600" b="0" dirty="0" smtClean="0">
                <a:latin typeface="+mj-lt"/>
              </a:rPr>
              <a:t>These figures have been tested for a number of fire scenarios.</a:t>
            </a:r>
            <a:endParaRPr lang="en-US" sz="1400" dirty="0" smtClean="0"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758878" y="3960182"/>
            <a:ext cx="1336438" cy="6300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1100" dirty="0" smtClean="0"/>
              <a:t>At 3.8 persons/m</a:t>
            </a:r>
            <a:r>
              <a:rPr lang="it-CH" sz="1100" baseline="30000" dirty="0" smtClean="0"/>
              <a:t>2</a:t>
            </a:r>
            <a:r>
              <a:rPr lang="it-CH" sz="1100" dirty="0" smtClean="0"/>
              <a:t> </a:t>
            </a:r>
            <a:r>
              <a:rPr lang="it-CH" sz="1100" dirty="0" smtClean="0">
                <a:solidFill>
                  <a:schemeClr val="bg1"/>
                </a:solidFill>
              </a:rPr>
              <a:t>movement ceases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41" name="Straight Arrow Connector 40"/>
          <p:cNvCxnSpPr>
            <a:stCxn id="39" idx="2"/>
          </p:cNvCxnSpPr>
          <p:nvPr/>
        </p:nvCxnSpPr>
        <p:spPr>
          <a:xfrm>
            <a:off x="3427097" y="4590252"/>
            <a:ext cx="0" cy="585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5331ACE-CF68-3D43-AF13-D0DE2065BD39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727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62B5AC-62CD-6A43-AC60-2C2572F1D9FD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management </a:t>
            </a:r>
            <a:r>
              <a:rPr lang="en-US" dirty="0"/>
              <a:t>functions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1015" y="1334436"/>
            <a:ext cx="8669216" cy="4670438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Provide fresh air during access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Cope with different accidental scenarios (e.g. fire, Oxygen Deficiency Hazard, gas leak)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Provide dynamic confinement between “machine zone” and “safe zone” </a:t>
            </a:r>
            <a:r>
              <a:rPr lang="en-US" sz="2000" dirty="0"/>
              <a:t>for protection of occupants in accidental scenarios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dirty="0"/>
              <a:t>Provide dynamic confinement between </a:t>
            </a:r>
            <a:r>
              <a:rPr lang="en-US" sz="2000" dirty="0" smtClean="0"/>
              <a:t>“controlled” </a:t>
            </a:r>
            <a:r>
              <a:rPr lang="en-US" sz="2000" dirty="0"/>
              <a:t>areas and areas       accessible during run for protection of occupants 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dirty="0" smtClean="0"/>
              <a:t>Provide sufficient air flow for heat removal during operation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6278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96170FF-5A26-A743-BDBD-D4DA50BC9FE6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management </a:t>
            </a:r>
            <a:r>
              <a:rPr lang="en-US" dirty="0"/>
              <a:t>concepts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84125" y="1033776"/>
            <a:ext cx="8669216" cy="580420"/>
          </a:xfrm>
        </p:spPr>
        <p:txBody>
          <a:bodyPr>
            <a:noAutofit/>
          </a:bodyPr>
          <a:lstStyle/>
          <a:p>
            <a:pPr marL="36576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smtClean="0"/>
              <a:t>Longitudinal ventilation (LV):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90180"/>
              </p:ext>
            </p:extLst>
          </p:nvPr>
        </p:nvGraphicFramePr>
        <p:xfrm>
          <a:off x="306501" y="1707502"/>
          <a:ext cx="8546840" cy="12694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36098"/>
                <a:gridCol w="4310742"/>
              </a:tblGrid>
              <a:tr h="410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Main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 Advantages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, w.r.to conventional Safety </a:t>
                      </a:r>
                      <a:endParaRPr lang="en-GB" sz="14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Main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 Disadvantages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, w.r.to conventional Safety </a:t>
                      </a:r>
                      <a:endParaRPr lang="en-GB" sz="12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80696">
                <a:tc>
                  <a:txBody>
                    <a:bodyPr/>
                    <a:lstStyle/>
                    <a:p>
                      <a:pPr marL="285750" indent="-285750" algn="l" rtl="0" eaLnBrk="1" fontAlgn="ctr" latinLnBrk="0" hangingPunct="1">
                        <a:buFontTx/>
                        <a:buChar char="-"/>
                      </a:pPr>
                      <a:r>
                        <a:rPr kumimoji="0" lang="en-US" sz="1400" b="0" i="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fresh air for occupants during access</a:t>
                      </a:r>
                    </a:p>
                    <a:p>
                      <a:pPr marL="285750" indent="-285750" algn="l" rtl="0" eaLnBrk="1" fontAlgn="ctr" latinLnBrk="0" hangingPunct="1">
                        <a:buFontTx/>
                        <a:buChar char="-"/>
                      </a:pPr>
                      <a:r>
                        <a:rPr kumimoji="0" lang="en-US" sz="1400" b="0" i="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Regulate air</a:t>
                      </a:r>
                      <a:r>
                        <a:rPr kumimoji="0" lang="en-US" sz="1400" b="0" i="0" u="none" strike="noStrike" kern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speed in the tunnel</a:t>
                      </a:r>
                      <a:endParaRPr kumimoji="0" lang="en-US" sz="1400" b="0" i="0" u="none" strike="noStrike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 rtl="0" eaLnBrk="1" fontAlgn="ctr" latinLnBrk="0" hangingPunct="1">
                        <a:buFontTx/>
                        <a:buChar char="-"/>
                      </a:pPr>
                      <a:endParaRPr kumimoji="0" lang="en-US" sz="1400" b="0" i="0" u="none" strike="noStrike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fontAlgn="ctr" latinLnBrk="0" hangingPunct="1">
                        <a:buFontTx/>
                        <a:buChar char="-"/>
                      </a:pPr>
                      <a:r>
                        <a:rPr kumimoji="0" lang="en-US" sz="1400" b="0" i="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Propagation and contamination of smoke to others volumes of the tunnel</a:t>
                      </a:r>
                    </a:p>
                    <a:p>
                      <a:pPr marL="285750" indent="-285750" algn="l" rtl="0" eaLnBrk="1" fontAlgn="ctr" latinLnBrk="0" hangingPunct="1">
                        <a:buFontTx/>
                        <a:buChar char="-"/>
                      </a:pPr>
                      <a:r>
                        <a:rPr kumimoji="0" lang="en-US" sz="1400" b="0" i="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Even if the ventilation is stopped , the smoke still propagates</a:t>
                      </a: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298591" y="1717358"/>
            <a:ext cx="8695294" cy="4471818"/>
            <a:chOff x="298591" y="1717358"/>
            <a:chExt cx="8695294" cy="4471818"/>
          </a:xfrm>
        </p:grpSpPr>
        <p:sp>
          <p:nvSpPr>
            <p:cNvPr id="7" name="Rectangle 6"/>
            <p:cNvSpPr/>
            <p:nvPr/>
          </p:nvSpPr>
          <p:spPr>
            <a:xfrm>
              <a:off x="4506686" y="1717358"/>
              <a:ext cx="4346655" cy="126949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Notched Right Arrow 12"/>
            <p:cNvSpPr/>
            <p:nvPr/>
          </p:nvSpPr>
          <p:spPr>
            <a:xfrm rot="5400000">
              <a:off x="6401643" y="3154593"/>
              <a:ext cx="352987" cy="223824"/>
            </a:xfrm>
            <a:prstGeom prst="notchedRightArrow">
              <a:avLst>
                <a:gd name="adj1" fmla="val 33856"/>
                <a:gd name="adj2" fmla="val 73005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298591" y="3060457"/>
              <a:ext cx="8669216" cy="580420"/>
            </a:xfrm>
            <a:prstGeom prst="rect">
              <a:avLst/>
            </a:prstGeom>
          </p:spPr>
          <p:txBody>
            <a:bodyPr vert="horz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just">
                <a:lnSpc>
                  <a:spcPct val="120000"/>
                </a:lnSpc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en-US" sz="2000" dirty="0"/>
                <a:t>Smoke </a:t>
              </a:r>
              <a:r>
                <a:rPr lang="en-US" sz="2000" dirty="0" smtClean="0"/>
                <a:t>propagation in LV: </a:t>
              </a: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6690049" y="5881399"/>
              <a:ext cx="230383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i="1" dirty="0" smtClean="0">
                  <a:solidFill>
                    <a:schemeClr val="bg2">
                      <a:lumMod val="10000"/>
                    </a:schemeClr>
                  </a:solidFill>
                </a:rPr>
                <a:t>Courtesy of S. La Mendola</a:t>
              </a:r>
              <a:endParaRPr lang="en-GB" sz="14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pic>
          <p:nvPicPr>
            <p:cNvPr id="124" name="Picture 1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131" y="3442999"/>
              <a:ext cx="8510754" cy="2548349"/>
            </a:xfrm>
            <a:prstGeom prst="rect">
              <a:avLst/>
            </a:prstGeom>
          </p:spPr>
        </p:pic>
      </p:grpSp>
      <p:sp>
        <p:nvSpPr>
          <p:cNvPr id="128" name="Rectangle 127"/>
          <p:cNvSpPr/>
          <p:nvPr/>
        </p:nvSpPr>
        <p:spPr>
          <a:xfrm>
            <a:off x="1650310" y="4879389"/>
            <a:ext cx="192331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b="0" dirty="0" smtClean="0">
                <a:solidFill>
                  <a:schemeClr val="bg2">
                    <a:lumMod val="10000"/>
                  </a:schemeClr>
                </a:solidFill>
              </a:rPr>
              <a:t>See also the presentation «A simplified model for tunnel fire dynamics predictions» by S. La Mendola </a:t>
            </a:r>
            <a:r>
              <a:rPr lang="en-US" sz="700" b="0" dirty="0" smtClean="0">
                <a:hlinkClick r:id="rId4"/>
              </a:rPr>
              <a:t>EDMS 1278776</a:t>
            </a:r>
            <a:endParaRPr lang="en-US" sz="700" b="0" dirty="0" smtClean="0"/>
          </a:p>
        </p:txBody>
      </p:sp>
    </p:spTree>
    <p:extLst>
      <p:ext uri="{BB962C8B-B14F-4D97-AF65-F5344CB8AC3E}">
        <p14:creationId xmlns:p14="http://schemas.microsoft.com/office/powerpoint/2010/main" val="2615808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32A848-2868-BA4E-89BB-1FC31804A0E5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management </a:t>
            </a:r>
            <a:r>
              <a:rPr lang="en-US" dirty="0"/>
              <a:t>concepts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84125" y="1033776"/>
            <a:ext cx="8669216" cy="580420"/>
          </a:xfrm>
        </p:spPr>
        <p:txBody>
          <a:bodyPr>
            <a:noAutofit/>
          </a:bodyPr>
          <a:lstStyle/>
          <a:p>
            <a:pPr marL="36576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smtClean="0"/>
              <a:t>Transverse ventilation (TV):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665060"/>
              </p:ext>
            </p:extLst>
          </p:nvPr>
        </p:nvGraphicFramePr>
        <p:xfrm>
          <a:off x="315832" y="1501760"/>
          <a:ext cx="8546840" cy="11673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36098"/>
                <a:gridCol w="4310742"/>
              </a:tblGrid>
              <a:tr h="3083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Main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 Advantages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, w.r.to conventional Safety </a:t>
                      </a:r>
                      <a:endParaRPr lang="en-GB" sz="14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Main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 Disadvantages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</a:rPr>
                        <a:t>, w.r.to feasibility of the system </a:t>
                      </a:r>
                      <a:endParaRPr lang="en-GB" sz="12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683350">
                <a:tc>
                  <a:txBody>
                    <a:bodyPr/>
                    <a:lstStyle/>
                    <a:p>
                      <a:pPr marL="285750" indent="-285750" algn="l" rtl="0" eaLnBrk="1" fontAlgn="ctr" latinLnBrk="0" hangingPunct="1">
                        <a:buFontTx/>
                        <a:buChar char="-"/>
                      </a:pPr>
                      <a:r>
                        <a:rPr kumimoji="0" lang="en-US" sz="1400" b="0" i="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the propagation and contamination of smoke to others volumes of the tunnel</a:t>
                      </a:r>
                    </a:p>
                    <a:p>
                      <a:pPr marL="285750" indent="-285750" algn="l" rtl="0" eaLnBrk="1" fontAlgn="ctr" latinLnBrk="0" hangingPunct="1">
                        <a:buFontTx/>
                        <a:buChar char="-"/>
                      </a:pPr>
                      <a:r>
                        <a:rPr kumimoji="0" lang="en-US" sz="1400" b="0" i="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dynamic confinement localized near the fire</a:t>
                      </a: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fontAlgn="ctr" latinLnBrk="0" hangingPunct="1">
                        <a:buFontTx/>
                        <a:buChar char="-"/>
                      </a:pPr>
                      <a:r>
                        <a:rPr kumimoji="0" lang="en-US" sz="1400" b="0" i="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Large ducts are needed 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occupy ~50 % of the tunnel volume</a:t>
                      </a:r>
                    </a:p>
                    <a:p>
                      <a:pPr marL="285750" indent="-285750" algn="l" rtl="0" eaLnBrk="1" fontAlgn="ctr" latinLnBrk="0" hangingPunct="1">
                        <a:buFontTx/>
                        <a:buChar char="-"/>
                      </a:pPr>
                      <a:r>
                        <a:rPr kumimoji="0" lang="en-US" sz="1400" b="0" i="0" u="none" strike="noStrike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Larger tunnel needed</a:t>
                      </a:r>
                    </a:p>
                  </a:txBody>
                  <a:tcPr marL="5504" marR="5504" marT="55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236019" y="1510135"/>
            <a:ext cx="9016669" cy="4708235"/>
            <a:chOff x="236019" y="1510135"/>
            <a:chExt cx="9016669" cy="4708235"/>
          </a:xfrm>
        </p:grpSpPr>
        <p:sp>
          <p:nvSpPr>
            <p:cNvPr id="7" name="Rectangle 6"/>
            <p:cNvSpPr/>
            <p:nvPr/>
          </p:nvSpPr>
          <p:spPr>
            <a:xfrm>
              <a:off x="4550485" y="1510135"/>
              <a:ext cx="4346655" cy="115894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Notched Right Arrow 12"/>
            <p:cNvSpPr/>
            <p:nvPr/>
          </p:nvSpPr>
          <p:spPr>
            <a:xfrm rot="5400000">
              <a:off x="4745018" y="2821300"/>
              <a:ext cx="352987" cy="223824"/>
            </a:xfrm>
            <a:prstGeom prst="notchedRightArrow">
              <a:avLst>
                <a:gd name="adj1" fmla="val 33856"/>
                <a:gd name="adj2" fmla="val 73005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236019" y="2761408"/>
              <a:ext cx="8669216" cy="580420"/>
            </a:xfrm>
            <a:prstGeom prst="rect">
              <a:avLst/>
            </a:prstGeom>
          </p:spPr>
          <p:txBody>
            <a:bodyPr vert="horz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just">
                <a:lnSpc>
                  <a:spcPct val="120000"/>
                </a:lnSpc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en-US" sz="2000" dirty="0" smtClean="0"/>
                <a:t>Smoke propagation in TV: 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481519" y="3230687"/>
              <a:ext cx="3162300" cy="2987683"/>
              <a:chOff x="1388185" y="3126372"/>
              <a:chExt cx="3162300" cy="2987683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1517725" y="3126372"/>
                <a:ext cx="2766060" cy="2766061"/>
                <a:chOff x="1219200" y="1676399"/>
                <a:chExt cx="2514600" cy="2514601"/>
              </a:xfrm>
            </p:grpSpPr>
            <p:pic>
              <p:nvPicPr>
                <p:cNvPr id="16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991" t="18158" r="28964" b="18140"/>
                <a:stretch/>
              </p:blipFill>
              <p:spPr bwMode="auto">
                <a:xfrm>
                  <a:off x="1219200" y="1676399"/>
                  <a:ext cx="2514600" cy="2514601"/>
                </a:xfrm>
                <a:prstGeom prst="ellips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" name="Down Arrow 16"/>
                <p:cNvSpPr/>
                <p:nvPr/>
              </p:nvSpPr>
              <p:spPr>
                <a:xfrm rot="1560000">
                  <a:off x="2019463" y="2488732"/>
                  <a:ext cx="76200" cy="381000"/>
                </a:xfrm>
                <a:prstGeom prst="downArrow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1620720" y="2057533"/>
                  <a:ext cx="914400" cy="4196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0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Fresh air supply duct</a:t>
                  </a:r>
                  <a:endParaRPr lang="en-US" sz="1200" b="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19" name="Down Arrow 18"/>
                <p:cNvSpPr/>
                <p:nvPr/>
              </p:nvSpPr>
              <p:spPr>
                <a:xfrm rot="1560000">
                  <a:off x="1783954" y="2488732"/>
                  <a:ext cx="76200" cy="381000"/>
                </a:xfrm>
                <a:prstGeom prst="downArrow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Down Arrow 19"/>
                <p:cNvSpPr/>
                <p:nvPr/>
              </p:nvSpPr>
              <p:spPr>
                <a:xfrm rot="20040000" flipV="1">
                  <a:off x="3122214" y="2488732"/>
                  <a:ext cx="76200" cy="381000"/>
                </a:xfrm>
                <a:prstGeom prst="downArrow">
                  <a:avLst/>
                </a:prstGeom>
                <a:solidFill>
                  <a:srgbClr val="FFC000"/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2477964" y="2067059"/>
                  <a:ext cx="990600" cy="4196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0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Vitiated air exhaust duct</a:t>
                  </a:r>
                  <a:endParaRPr lang="en-US" sz="1200" b="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22" name="Down Arrow 21"/>
                <p:cNvSpPr/>
                <p:nvPr/>
              </p:nvSpPr>
              <p:spPr>
                <a:xfrm rot="20040000" flipV="1">
                  <a:off x="2886705" y="2488732"/>
                  <a:ext cx="76200" cy="381000"/>
                </a:xfrm>
                <a:prstGeom prst="downArrow">
                  <a:avLst/>
                </a:prstGeom>
                <a:solidFill>
                  <a:srgbClr val="FFC000"/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4" name="Title 1"/>
              <p:cNvSpPr txBox="1">
                <a:spLocks/>
              </p:cNvSpPr>
              <p:nvPr/>
            </p:nvSpPr>
            <p:spPr>
              <a:xfrm>
                <a:off x="1388185" y="5786807"/>
                <a:ext cx="3162300" cy="327248"/>
              </a:xfrm>
              <a:prstGeom prst="rect">
                <a:avLst/>
              </a:prstGeom>
            </p:spPr>
            <p:txBody>
              <a:bodyPr>
                <a:normAutofit fontScale="67500" lnSpcReduction="20000"/>
              </a:bodyPr>
              <a:lstStyle>
                <a:lvl1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 kern="1200">
                    <a:solidFill>
                      <a:schemeClr val="tx1"/>
                    </a:solidFill>
                    <a:latin typeface="Times New Roman" pitchFamily="18" charset="0"/>
                    <a:ea typeface="+mj-ea"/>
                    <a:cs typeface="Arial"/>
                  </a:defRPr>
                </a:lvl1pPr>
                <a:lvl2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r>
                  <a:rPr lang="en-US" sz="2800" b="0" dirty="0" smtClean="0">
                    <a:solidFill>
                      <a:srgbClr val="092199"/>
                    </a:solidFill>
                    <a:latin typeface="+mj-lt"/>
                    <a:cs typeface="Arial" pitchFamily="34" charset="0"/>
                  </a:rPr>
                  <a:t>Normal operation</a:t>
                </a:r>
                <a:endParaRPr lang="en-US" sz="2800" b="0" dirty="0">
                  <a:solidFill>
                    <a:srgbClr val="092199"/>
                  </a:solidFill>
                  <a:latin typeface="+mj-lt"/>
                  <a:cs typeface="Arial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3838576" y="3178942"/>
              <a:ext cx="3162300" cy="3038805"/>
              <a:chOff x="5556873" y="3105468"/>
              <a:chExt cx="3162300" cy="3038805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5666694" y="3105468"/>
                <a:ext cx="2766060" cy="2766061"/>
                <a:chOff x="3238500" y="1447800"/>
                <a:chExt cx="2514600" cy="2514601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3238500" y="1447800"/>
                  <a:ext cx="2514600" cy="2514601"/>
                  <a:chOff x="1219200" y="1676399"/>
                  <a:chExt cx="2514600" cy="2514601"/>
                </a:xfrm>
              </p:grpSpPr>
              <p:pic>
                <p:nvPicPr>
                  <p:cNvPr id="32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8991" t="18158" r="28964" b="18140"/>
                  <a:stretch/>
                </p:blipFill>
                <p:spPr bwMode="auto">
                  <a:xfrm>
                    <a:off x="1219200" y="1676399"/>
                    <a:ext cx="2514600" cy="2514601"/>
                  </a:xfrm>
                  <a:prstGeom prst="ellips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620720" y="2057533"/>
                    <a:ext cx="914400" cy="41969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0" dirty="0" smtClean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Fresh air supply duct</a:t>
                    </a:r>
                    <a:endParaRPr lang="en-US" sz="1200" b="0" dirty="0">
                      <a:solidFill>
                        <a:schemeClr val="bg2">
                          <a:lumMod val="1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25" name="Group 24"/>
                <p:cNvGrpSpPr/>
                <p:nvPr/>
              </p:nvGrpSpPr>
              <p:grpSpPr>
                <a:xfrm>
                  <a:off x="3383437" y="1623100"/>
                  <a:ext cx="2252663" cy="1586092"/>
                  <a:chOff x="3390900" y="1628596"/>
                  <a:chExt cx="2252663" cy="1586092"/>
                </a:xfrm>
              </p:grpSpPr>
              <p:sp>
                <p:nvSpPr>
                  <p:cNvPr id="29" name="Pie 65"/>
                  <p:cNvSpPr/>
                  <p:nvPr/>
                </p:nvSpPr>
                <p:spPr>
                  <a:xfrm rot="16200000">
                    <a:off x="4645933" y="1530686"/>
                    <a:ext cx="832758" cy="1028578"/>
                  </a:xfrm>
                  <a:custGeom>
                    <a:avLst/>
                    <a:gdLst>
                      <a:gd name="connsiteX0" fmla="*/ 1660704 w 1660704"/>
                      <a:gd name="connsiteY0" fmla="*/ 977850 h 1955699"/>
                      <a:gd name="connsiteX1" fmla="*/ 840644 w 1660704"/>
                      <a:gd name="connsiteY1" fmla="*/ 1955625 h 1955699"/>
                      <a:gd name="connsiteX2" fmla="*/ 830352 w 1660704"/>
                      <a:gd name="connsiteY2" fmla="*/ 977850 h 1955699"/>
                      <a:gd name="connsiteX3" fmla="*/ 1660704 w 1660704"/>
                      <a:gd name="connsiteY3" fmla="*/ 977850 h 1955699"/>
                      <a:gd name="connsiteX0" fmla="*/ 832758 w 832758"/>
                      <a:gd name="connsiteY0" fmla="*/ 0 h 1028578"/>
                      <a:gd name="connsiteX1" fmla="*/ 0 w 832758"/>
                      <a:gd name="connsiteY1" fmla="*/ 1028578 h 1028578"/>
                      <a:gd name="connsiteX2" fmla="*/ 2406 w 832758"/>
                      <a:gd name="connsiteY2" fmla="*/ 0 h 1028578"/>
                      <a:gd name="connsiteX3" fmla="*/ 832758 w 832758"/>
                      <a:gd name="connsiteY3" fmla="*/ 0 h 1028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2758" h="1028578">
                        <a:moveTo>
                          <a:pt x="832758" y="0"/>
                        </a:moveTo>
                        <a:cubicBezTo>
                          <a:pt x="832758" y="535324"/>
                          <a:pt x="454542" y="1021943"/>
                          <a:pt x="0" y="1028578"/>
                        </a:cubicBezTo>
                        <a:lnTo>
                          <a:pt x="2406" y="0"/>
                        </a:lnTo>
                        <a:lnTo>
                          <a:pt x="83275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" name="Freeform 29"/>
                  <p:cNvSpPr/>
                  <p:nvPr/>
                </p:nvSpPr>
                <p:spPr>
                  <a:xfrm>
                    <a:off x="3390900" y="2714625"/>
                    <a:ext cx="2252663" cy="500063"/>
                  </a:xfrm>
                  <a:custGeom>
                    <a:avLst/>
                    <a:gdLst>
                      <a:gd name="connsiteX0" fmla="*/ 0 w 2252663"/>
                      <a:gd name="connsiteY0" fmla="*/ 0 h 500063"/>
                      <a:gd name="connsiteX1" fmla="*/ 9525 w 2252663"/>
                      <a:gd name="connsiteY1" fmla="*/ 23813 h 500063"/>
                      <a:gd name="connsiteX2" fmla="*/ 19050 w 2252663"/>
                      <a:gd name="connsiteY2" fmla="*/ 38100 h 500063"/>
                      <a:gd name="connsiteX3" fmla="*/ 28575 w 2252663"/>
                      <a:gd name="connsiteY3" fmla="*/ 66675 h 500063"/>
                      <a:gd name="connsiteX4" fmla="*/ 47625 w 2252663"/>
                      <a:gd name="connsiteY4" fmla="*/ 95250 h 500063"/>
                      <a:gd name="connsiteX5" fmla="*/ 66675 w 2252663"/>
                      <a:gd name="connsiteY5" fmla="*/ 123825 h 500063"/>
                      <a:gd name="connsiteX6" fmla="*/ 90488 w 2252663"/>
                      <a:gd name="connsiteY6" fmla="*/ 157163 h 500063"/>
                      <a:gd name="connsiteX7" fmla="*/ 100013 w 2252663"/>
                      <a:gd name="connsiteY7" fmla="*/ 195263 h 500063"/>
                      <a:gd name="connsiteX8" fmla="*/ 109538 w 2252663"/>
                      <a:gd name="connsiteY8" fmla="*/ 209550 h 500063"/>
                      <a:gd name="connsiteX9" fmla="*/ 133350 w 2252663"/>
                      <a:gd name="connsiteY9" fmla="*/ 242888 h 500063"/>
                      <a:gd name="connsiteX10" fmla="*/ 161925 w 2252663"/>
                      <a:gd name="connsiteY10" fmla="*/ 261938 h 500063"/>
                      <a:gd name="connsiteX11" fmla="*/ 190500 w 2252663"/>
                      <a:gd name="connsiteY11" fmla="*/ 280988 h 500063"/>
                      <a:gd name="connsiteX12" fmla="*/ 219075 w 2252663"/>
                      <a:gd name="connsiteY12" fmla="*/ 300038 h 500063"/>
                      <a:gd name="connsiteX13" fmla="*/ 238125 w 2252663"/>
                      <a:gd name="connsiteY13" fmla="*/ 357188 h 500063"/>
                      <a:gd name="connsiteX14" fmla="*/ 252413 w 2252663"/>
                      <a:gd name="connsiteY14" fmla="*/ 390525 h 500063"/>
                      <a:gd name="connsiteX15" fmla="*/ 266700 w 2252663"/>
                      <a:gd name="connsiteY15" fmla="*/ 404813 h 500063"/>
                      <a:gd name="connsiteX16" fmla="*/ 285750 w 2252663"/>
                      <a:gd name="connsiteY16" fmla="*/ 433388 h 500063"/>
                      <a:gd name="connsiteX17" fmla="*/ 304800 w 2252663"/>
                      <a:gd name="connsiteY17" fmla="*/ 461963 h 500063"/>
                      <a:gd name="connsiteX18" fmla="*/ 347663 w 2252663"/>
                      <a:gd name="connsiteY18" fmla="*/ 495300 h 500063"/>
                      <a:gd name="connsiteX19" fmla="*/ 361950 w 2252663"/>
                      <a:gd name="connsiteY19" fmla="*/ 500063 h 500063"/>
                      <a:gd name="connsiteX20" fmla="*/ 381000 w 2252663"/>
                      <a:gd name="connsiteY20" fmla="*/ 471488 h 500063"/>
                      <a:gd name="connsiteX21" fmla="*/ 390525 w 2252663"/>
                      <a:gd name="connsiteY21" fmla="*/ 457200 h 500063"/>
                      <a:gd name="connsiteX22" fmla="*/ 395288 w 2252663"/>
                      <a:gd name="connsiteY22" fmla="*/ 442913 h 500063"/>
                      <a:gd name="connsiteX23" fmla="*/ 423863 w 2252663"/>
                      <a:gd name="connsiteY23" fmla="*/ 433388 h 500063"/>
                      <a:gd name="connsiteX24" fmla="*/ 452438 w 2252663"/>
                      <a:gd name="connsiteY24" fmla="*/ 419100 h 500063"/>
                      <a:gd name="connsiteX25" fmla="*/ 466725 w 2252663"/>
                      <a:gd name="connsiteY25" fmla="*/ 409575 h 500063"/>
                      <a:gd name="connsiteX26" fmla="*/ 495300 w 2252663"/>
                      <a:gd name="connsiteY26" fmla="*/ 400050 h 500063"/>
                      <a:gd name="connsiteX27" fmla="*/ 595313 w 2252663"/>
                      <a:gd name="connsiteY27" fmla="*/ 404813 h 500063"/>
                      <a:gd name="connsiteX28" fmla="*/ 609600 w 2252663"/>
                      <a:gd name="connsiteY28" fmla="*/ 414338 h 500063"/>
                      <a:gd name="connsiteX29" fmla="*/ 623888 w 2252663"/>
                      <a:gd name="connsiteY29" fmla="*/ 419100 h 500063"/>
                      <a:gd name="connsiteX30" fmla="*/ 652463 w 2252663"/>
                      <a:gd name="connsiteY30" fmla="*/ 442913 h 500063"/>
                      <a:gd name="connsiteX31" fmla="*/ 681038 w 2252663"/>
                      <a:gd name="connsiteY31" fmla="*/ 461963 h 500063"/>
                      <a:gd name="connsiteX32" fmla="*/ 695325 w 2252663"/>
                      <a:gd name="connsiteY32" fmla="*/ 471488 h 500063"/>
                      <a:gd name="connsiteX33" fmla="*/ 709613 w 2252663"/>
                      <a:gd name="connsiteY33" fmla="*/ 481013 h 500063"/>
                      <a:gd name="connsiteX34" fmla="*/ 742950 w 2252663"/>
                      <a:gd name="connsiteY34" fmla="*/ 466725 h 500063"/>
                      <a:gd name="connsiteX35" fmla="*/ 747713 w 2252663"/>
                      <a:gd name="connsiteY35" fmla="*/ 452438 h 500063"/>
                      <a:gd name="connsiteX36" fmla="*/ 766763 w 2252663"/>
                      <a:gd name="connsiteY36" fmla="*/ 423863 h 500063"/>
                      <a:gd name="connsiteX37" fmla="*/ 781050 w 2252663"/>
                      <a:gd name="connsiteY37" fmla="*/ 395288 h 500063"/>
                      <a:gd name="connsiteX38" fmla="*/ 790575 w 2252663"/>
                      <a:gd name="connsiteY38" fmla="*/ 366713 h 500063"/>
                      <a:gd name="connsiteX39" fmla="*/ 795338 w 2252663"/>
                      <a:gd name="connsiteY39" fmla="*/ 352425 h 500063"/>
                      <a:gd name="connsiteX40" fmla="*/ 800100 w 2252663"/>
                      <a:gd name="connsiteY40" fmla="*/ 338138 h 500063"/>
                      <a:gd name="connsiteX41" fmla="*/ 809625 w 2252663"/>
                      <a:gd name="connsiteY41" fmla="*/ 323850 h 500063"/>
                      <a:gd name="connsiteX42" fmla="*/ 819150 w 2252663"/>
                      <a:gd name="connsiteY42" fmla="*/ 295275 h 500063"/>
                      <a:gd name="connsiteX43" fmla="*/ 823913 w 2252663"/>
                      <a:gd name="connsiteY43" fmla="*/ 280988 h 500063"/>
                      <a:gd name="connsiteX44" fmla="*/ 828675 w 2252663"/>
                      <a:gd name="connsiteY44" fmla="*/ 266700 h 500063"/>
                      <a:gd name="connsiteX45" fmla="*/ 852488 w 2252663"/>
                      <a:gd name="connsiteY45" fmla="*/ 223838 h 500063"/>
                      <a:gd name="connsiteX46" fmla="*/ 866775 w 2252663"/>
                      <a:gd name="connsiteY46" fmla="*/ 219075 h 500063"/>
                      <a:gd name="connsiteX47" fmla="*/ 895350 w 2252663"/>
                      <a:gd name="connsiteY47" fmla="*/ 200025 h 500063"/>
                      <a:gd name="connsiteX48" fmla="*/ 928688 w 2252663"/>
                      <a:gd name="connsiteY48" fmla="*/ 180975 h 500063"/>
                      <a:gd name="connsiteX49" fmla="*/ 971550 w 2252663"/>
                      <a:gd name="connsiteY49" fmla="*/ 161925 h 500063"/>
                      <a:gd name="connsiteX50" fmla="*/ 985838 w 2252663"/>
                      <a:gd name="connsiteY50" fmla="*/ 157163 h 500063"/>
                      <a:gd name="connsiteX51" fmla="*/ 1000125 w 2252663"/>
                      <a:gd name="connsiteY51" fmla="*/ 147638 h 500063"/>
                      <a:gd name="connsiteX52" fmla="*/ 1019175 w 2252663"/>
                      <a:gd name="connsiteY52" fmla="*/ 142875 h 500063"/>
                      <a:gd name="connsiteX53" fmla="*/ 1047750 w 2252663"/>
                      <a:gd name="connsiteY53" fmla="*/ 133350 h 500063"/>
                      <a:gd name="connsiteX54" fmla="*/ 1062038 w 2252663"/>
                      <a:gd name="connsiteY54" fmla="*/ 128588 h 500063"/>
                      <a:gd name="connsiteX55" fmla="*/ 1076325 w 2252663"/>
                      <a:gd name="connsiteY55" fmla="*/ 119063 h 500063"/>
                      <a:gd name="connsiteX56" fmla="*/ 1109663 w 2252663"/>
                      <a:gd name="connsiteY56" fmla="*/ 104775 h 500063"/>
                      <a:gd name="connsiteX57" fmla="*/ 1123950 w 2252663"/>
                      <a:gd name="connsiteY57" fmla="*/ 90488 h 500063"/>
                      <a:gd name="connsiteX58" fmla="*/ 1157288 w 2252663"/>
                      <a:gd name="connsiteY58" fmla="*/ 80963 h 500063"/>
                      <a:gd name="connsiteX59" fmla="*/ 1243013 w 2252663"/>
                      <a:gd name="connsiteY59" fmla="*/ 76200 h 500063"/>
                      <a:gd name="connsiteX60" fmla="*/ 1300163 w 2252663"/>
                      <a:gd name="connsiteY60" fmla="*/ 71438 h 500063"/>
                      <a:gd name="connsiteX61" fmla="*/ 1376363 w 2252663"/>
                      <a:gd name="connsiteY61" fmla="*/ 61913 h 500063"/>
                      <a:gd name="connsiteX62" fmla="*/ 1409700 w 2252663"/>
                      <a:gd name="connsiteY62" fmla="*/ 52388 h 500063"/>
                      <a:gd name="connsiteX63" fmla="*/ 1438275 w 2252663"/>
                      <a:gd name="connsiteY63" fmla="*/ 47625 h 500063"/>
                      <a:gd name="connsiteX64" fmla="*/ 1466850 w 2252663"/>
                      <a:gd name="connsiteY64" fmla="*/ 38100 h 500063"/>
                      <a:gd name="connsiteX65" fmla="*/ 1495425 w 2252663"/>
                      <a:gd name="connsiteY65" fmla="*/ 23813 h 500063"/>
                      <a:gd name="connsiteX66" fmla="*/ 1543050 w 2252663"/>
                      <a:gd name="connsiteY66" fmla="*/ 19050 h 500063"/>
                      <a:gd name="connsiteX67" fmla="*/ 1719263 w 2252663"/>
                      <a:gd name="connsiteY67" fmla="*/ 23813 h 500063"/>
                      <a:gd name="connsiteX68" fmla="*/ 1757363 w 2252663"/>
                      <a:gd name="connsiteY68" fmla="*/ 33338 h 500063"/>
                      <a:gd name="connsiteX69" fmla="*/ 1852613 w 2252663"/>
                      <a:gd name="connsiteY69" fmla="*/ 42863 h 500063"/>
                      <a:gd name="connsiteX70" fmla="*/ 1881188 w 2252663"/>
                      <a:gd name="connsiteY70" fmla="*/ 47625 h 500063"/>
                      <a:gd name="connsiteX71" fmla="*/ 1895475 w 2252663"/>
                      <a:gd name="connsiteY71" fmla="*/ 52388 h 500063"/>
                      <a:gd name="connsiteX72" fmla="*/ 1914525 w 2252663"/>
                      <a:gd name="connsiteY72" fmla="*/ 57150 h 500063"/>
                      <a:gd name="connsiteX73" fmla="*/ 1943100 w 2252663"/>
                      <a:gd name="connsiteY73" fmla="*/ 66675 h 500063"/>
                      <a:gd name="connsiteX74" fmla="*/ 2152650 w 2252663"/>
                      <a:gd name="connsiteY74" fmla="*/ 61913 h 500063"/>
                      <a:gd name="connsiteX75" fmla="*/ 2200275 w 2252663"/>
                      <a:gd name="connsiteY75" fmla="*/ 47625 h 500063"/>
                      <a:gd name="connsiteX76" fmla="*/ 2228850 w 2252663"/>
                      <a:gd name="connsiteY76" fmla="*/ 28575 h 500063"/>
                      <a:gd name="connsiteX77" fmla="*/ 2243138 w 2252663"/>
                      <a:gd name="connsiteY77" fmla="*/ 19050 h 500063"/>
                      <a:gd name="connsiteX78" fmla="*/ 2252663 w 2252663"/>
                      <a:gd name="connsiteY78" fmla="*/ 9525 h 5000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</a:cxnLst>
                    <a:rect l="l" t="t" r="r" b="b"/>
                    <a:pathLst>
                      <a:path w="2252663" h="500063">
                        <a:moveTo>
                          <a:pt x="0" y="0"/>
                        </a:moveTo>
                        <a:cubicBezTo>
                          <a:pt x="3175" y="7938"/>
                          <a:pt x="5702" y="16166"/>
                          <a:pt x="9525" y="23813"/>
                        </a:cubicBezTo>
                        <a:cubicBezTo>
                          <a:pt x="12085" y="28932"/>
                          <a:pt x="16725" y="32870"/>
                          <a:pt x="19050" y="38100"/>
                        </a:cubicBezTo>
                        <a:cubicBezTo>
                          <a:pt x="23128" y="47275"/>
                          <a:pt x="23006" y="58321"/>
                          <a:pt x="28575" y="66675"/>
                        </a:cubicBezTo>
                        <a:lnTo>
                          <a:pt x="47625" y="95250"/>
                        </a:lnTo>
                        <a:cubicBezTo>
                          <a:pt x="53975" y="104775"/>
                          <a:pt x="59806" y="114667"/>
                          <a:pt x="66675" y="123825"/>
                        </a:cubicBezTo>
                        <a:cubicBezTo>
                          <a:pt x="84397" y="147454"/>
                          <a:pt x="76560" y="136270"/>
                          <a:pt x="90488" y="157163"/>
                        </a:cubicBezTo>
                        <a:cubicBezTo>
                          <a:pt x="92300" y="166224"/>
                          <a:pt x="95130" y="185498"/>
                          <a:pt x="100013" y="195263"/>
                        </a:cubicBezTo>
                        <a:cubicBezTo>
                          <a:pt x="102573" y="200382"/>
                          <a:pt x="106698" y="204580"/>
                          <a:pt x="109538" y="209550"/>
                        </a:cubicBezTo>
                        <a:cubicBezTo>
                          <a:pt x="120646" y="228989"/>
                          <a:pt x="115398" y="228925"/>
                          <a:pt x="133350" y="242888"/>
                        </a:cubicBezTo>
                        <a:cubicBezTo>
                          <a:pt x="142386" y="249916"/>
                          <a:pt x="153830" y="253844"/>
                          <a:pt x="161925" y="261938"/>
                        </a:cubicBezTo>
                        <a:cubicBezTo>
                          <a:pt x="193634" y="293645"/>
                          <a:pt x="159485" y="263757"/>
                          <a:pt x="190500" y="280988"/>
                        </a:cubicBezTo>
                        <a:cubicBezTo>
                          <a:pt x="200507" y="286548"/>
                          <a:pt x="219075" y="300038"/>
                          <a:pt x="219075" y="300038"/>
                        </a:cubicBezTo>
                        <a:lnTo>
                          <a:pt x="238125" y="357188"/>
                        </a:lnTo>
                        <a:cubicBezTo>
                          <a:pt x="242011" y="368845"/>
                          <a:pt x="245059" y="380229"/>
                          <a:pt x="252413" y="390525"/>
                        </a:cubicBezTo>
                        <a:cubicBezTo>
                          <a:pt x="256328" y="396006"/>
                          <a:pt x="261938" y="400050"/>
                          <a:pt x="266700" y="404813"/>
                        </a:cubicBezTo>
                        <a:cubicBezTo>
                          <a:pt x="275809" y="432137"/>
                          <a:pt x="264940" y="406632"/>
                          <a:pt x="285750" y="433388"/>
                        </a:cubicBezTo>
                        <a:cubicBezTo>
                          <a:pt x="292778" y="442424"/>
                          <a:pt x="296705" y="453869"/>
                          <a:pt x="304800" y="461963"/>
                        </a:cubicBezTo>
                        <a:cubicBezTo>
                          <a:pt x="317128" y="474290"/>
                          <a:pt x="330574" y="489603"/>
                          <a:pt x="347663" y="495300"/>
                        </a:cubicBezTo>
                        <a:lnTo>
                          <a:pt x="361950" y="500063"/>
                        </a:lnTo>
                        <a:lnTo>
                          <a:pt x="381000" y="471488"/>
                        </a:lnTo>
                        <a:cubicBezTo>
                          <a:pt x="384175" y="466725"/>
                          <a:pt x="388715" y="462630"/>
                          <a:pt x="390525" y="457200"/>
                        </a:cubicBezTo>
                        <a:cubicBezTo>
                          <a:pt x="392113" y="452438"/>
                          <a:pt x="391203" y="445831"/>
                          <a:pt x="395288" y="442913"/>
                        </a:cubicBezTo>
                        <a:cubicBezTo>
                          <a:pt x="403458" y="437077"/>
                          <a:pt x="423863" y="433388"/>
                          <a:pt x="423863" y="433388"/>
                        </a:cubicBezTo>
                        <a:cubicBezTo>
                          <a:pt x="464806" y="406092"/>
                          <a:pt x="413004" y="438818"/>
                          <a:pt x="452438" y="419100"/>
                        </a:cubicBezTo>
                        <a:cubicBezTo>
                          <a:pt x="457557" y="416540"/>
                          <a:pt x="461495" y="411900"/>
                          <a:pt x="466725" y="409575"/>
                        </a:cubicBezTo>
                        <a:cubicBezTo>
                          <a:pt x="475900" y="405497"/>
                          <a:pt x="495300" y="400050"/>
                          <a:pt x="495300" y="400050"/>
                        </a:cubicBezTo>
                        <a:cubicBezTo>
                          <a:pt x="528638" y="401638"/>
                          <a:pt x="562195" y="400673"/>
                          <a:pt x="595313" y="404813"/>
                        </a:cubicBezTo>
                        <a:cubicBezTo>
                          <a:pt x="600992" y="405523"/>
                          <a:pt x="604481" y="411778"/>
                          <a:pt x="609600" y="414338"/>
                        </a:cubicBezTo>
                        <a:cubicBezTo>
                          <a:pt x="614090" y="416583"/>
                          <a:pt x="619125" y="417513"/>
                          <a:pt x="623888" y="419100"/>
                        </a:cubicBezTo>
                        <a:cubicBezTo>
                          <a:pt x="674947" y="453140"/>
                          <a:pt x="597451" y="400126"/>
                          <a:pt x="652463" y="442913"/>
                        </a:cubicBezTo>
                        <a:cubicBezTo>
                          <a:pt x="661499" y="449941"/>
                          <a:pt x="671513" y="455613"/>
                          <a:pt x="681038" y="461963"/>
                        </a:cubicBezTo>
                        <a:lnTo>
                          <a:pt x="695325" y="471488"/>
                        </a:lnTo>
                        <a:lnTo>
                          <a:pt x="709613" y="481013"/>
                        </a:lnTo>
                        <a:cubicBezTo>
                          <a:pt x="721052" y="478153"/>
                          <a:pt x="734728" y="477003"/>
                          <a:pt x="742950" y="466725"/>
                        </a:cubicBezTo>
                        <a:cubicBezTo>
                          <a:pt x="746086" y="462805"/>
                          <a:pt x="745275" y="456826"/>
                          <a:pt x="747713" y="452438"/>
                        </a:cubicBezTo>
                        <a:cubicBezTo>
                          <a:pt x="753273" y="442431"/>
                          <a:pt x="766763" y="423863"/>
                          <a:pt x="766763" y="423863"/>
                        </a:cubicBezTo>
                        <a:cubicBezTo>
                          <a:pt x="784126" y="371768"/>
                          <a:pt x="756437" y="450666"/>
                          <a:pt x="781050" y="395288"/>
                        </a:cubicBezTo>
                        <a:cubicBezTo>
                          <a:pt x="785128" y="386113"/>
                          <a:pt x="787400" y="376238"/>
                          <a:pt x="790575" y="366713"/>
                        </a:cubicBezTo>
                        <a:lnTo>
                          <a:pt x="795338" y="352425"/>
                        </a:lnTo>
                        <a:cubicBezTo>
                          <a:pt x="796925" y="347663"/>
                          <a:pt x="797316" y="342315"/>
                          <a:pt x="800100" y="338138"/>
                        </a:cubicBezTo>
                        <a:cubicBezTo>
                          <a:pt x="803275" y="333375"/>
                          <a:pt x="807300" y="329081"/>
                          <a:pt x="809625" y="323850"/>
                        </a:cubicBezTo>
                        <a:cubicBezTo>
                          <a:pt x="813703" y="314675"/>
                          <a:pt x="815975" y="304800"/>
                          <a:pt x="819150" y="295275"/>
                        </a:cubicBezTo>
                        <a:lnTo>
                          <a:pt x="823913" y="280988"/>
                        </a:lnTo>
                        <a:lnTo>
                          <a:pt x="828675" y="266700"/>
                        </a:lnTo>
                        <a:cubicBezTo>
                          <a:pt x="832868" y="254120"/>
                          <a:pt x="840209" y="227932"/>
                          <a:pt x="852488" y="223838"/>
                        </a:cubicBezTo>
                        <a:lnTo>
                          <a:pt x="866775" y="219075"/>
                        </a:lnTo>
                        <a:cubicBezTo>
                          <a:pt x="912356" y="173497"/>
                          <a:pt x="853996" y="227595"/>
                          <a:pt x="895350" y="200025"/>
                        </a:cubicBezTo>
                        <a:cubicBezTo>
                          <a:pt x="929397" y="177327"/>
                          <a:pt x="888399" y="191048"/>
                          <a:pt x="928688" y="180975"/>
                        </a:cubicBezTo>
                        <a:cubicBezTo>
                          <a:pt x="951328" y="165881"/>
                          <a:pt x="937547" y="173259"/>
                          <a:pt x="971550" y="161925"/>
                        </a:cubicBezTo>
                        <a:lnTo>
                          <a:pt x="985838" y="157163"/>
                        </a:lnTo>
                        <a:cubicBezTo>
                          <a:pt x="990600" y="153988"/>
                          <a:pt x="994864" y="149893"/>
                          <a:pt x="1000125" y="147638"/>
                        </a:cubicBezTo>
                        <a:cubicBezTo>
                          <a:pt x="1006141" y="145060"/>
                          <a:pt x="1012906" y="144756"/>
                          <a:pt x="1019175" y="142875"/>
                        </a:cubicBezTo>
                        <a:cubicBezTo>
                          <a:pt x="1028792" y="139990"/>
                          <a:pt x="1038225" y="136525"/>
                          <a:pt x="1047750" y="133350"/>
                        </a:cubicBezTo>
                        <a:lnTo>
                          <a:pt x="1062038" y="128588"/>
                        </a:lnTo>
                        <a:cubicBezTo>
                          <a:pt x="1066800" y="125413"/>
                          <a:pt x="1071206" y="121623"/>
                          <a:pt x="1076325" y="119063"/>
                        </a:cubicBezTo>
                        <a:cubicBezTo>
                          <a:pt x="1097053" y="108699"/>
                          <a:pt x="1086540" y="121291"/>
                          <a:pt x="1109663" y="104775"/>
                        </a:cubicBezTo>
                        <a:cubicBezTo>
                          <a:pt x="1115143" y="100860"/>
                          <a:pt x="1118346" y="94224"/>
                          <a:pt x="1123950" y="90488"/>
                        </a:cubicBezTo>
                        <a:cubicBezTo>
                          <a:pt x="1127513" y="88113"/>
                          <a:pt x="1155447" y="81130"/>
                          <a:pt x="1157288" y="80963"/>
                        </a:cubicBezTo>
                        <a:cubicBezTo>
                          <a:pt x="1185790" y="78372"/>
                          <a:pt x="1214457" y="78104"/>
                          <a:pt x="1243013" y="76200"/>
                        </a:cubicBezTo>
                        <a:cubicBezTo>
                          <a:pt x="1262087" y="74928"/>
                          <a:pt x="1281113" y="73025"/>
                          <a:pt x="1300163" y="71438"/>
                        </a:cubicBezTo>
                        <a:cubicBezTo>
                          <a:pt x="1358924" y="59684"/>
                          <a:pt x="1277452" y="75101"/>
                          <a:pt x="1376363" y="61913"/>
                        </a:cubicBezTo>
                        <a:cubicBezTo>
                          <a:pt x="1402280" y="58457"/>
                          <a:pt x="1387672" y="57283"/>
                          <a:pt x="1409700" y="52388"/>
                        </a:cubicBezTo>
                        <a:cubicBezTo>
                          <a:pt x="1419126" y="50293"/>
                          <a:pt x="1428907" y="49967"/>
                          <a:pt x="1438275" y="47625"/>
                        </a:cubicBezTo>
                        <a:cubicBezTo>
                          <a:pt x="1448015" y="45190"/>
                          <a:pt x="1458496" y="43669"/>
                          <a:pt x="1466850" y="38100"/>
                        </a:cubicBezTo>
                        <a:cubicBezTo>
                          <a:pt x="1477447" y="31036"/>
                          <a:pt x="1482608" y="25785"/>
                          <a:pt x="1495425" y="23813"/>
                        </a:cubicBezTo>
                        <a:cubicBezTo>
                          <a:pt x="1511194" y="21387"/>
                          <a:pt x="1527175" y="20638"/>
                          <a:pt x="1543050" y="19050"/>
                        </a:cubicBezTo>
                        <a:cubicBezTo>
                          <a:pt x="1601788" y="20638"/>
                          <a:pt x="1660570" y="21018"/>
                          <a:pt x="1719263" y="23813"/>
                        </a:cubicBezTo>
                        <a:cubicBezTo>
                          <a:pt x="1755369" y="25532"/>
                          <a:pt x="1730824" y="28513"/>
                          <a:pt x="1757363" y="33338"/>
                        </a:cubicBezTo>
                        <a:cubicBezTo>
                          <a:pt x="1786944" y="38716"/>
                          <a:pt x="1823763" y="39657"/>
                          <a:pt x="1852613" y="42863"/>
                        </a:cubicBezTo>
                        <a:cubicBezTo>
                          <a:pt x="1862210" y="43929"/>
                          <a:pt x="1871663" y="46038"/>
                          <a:pt x="1881188" y="47625"/>
                        </a:cubicBezTo>
                        <a:cubicBezTo>
                          <a:pt x="1885950" y="49213"/>
                          <a:pt x="1890648" y="51009"/>
                          <a:pt x="1895475" y="52388"/>
                        </a:cubicBezTo>
                        <a:cubicBezTo>
                          <a:pt x="1901769" y="54186"/>
                          <a:pt x="1908256" y="55269"/>
                          <a:pt x="1914525" y="57150"/>
                        </a:cubicBezTo>
                        <a:cubicBezTo>
                          <a:pt x="1924142" y="60035"/>
                          <a:pt x="1943100" y="66675"/>
                          <a:pt x="1943100" y="66675"/>
                        </a:cubicBezTo>
                        <a:lnTo>
                          <a:pt x="2152650" y="61913"/>
                        </a:lnTo>
                        <a:cubicBezTo>
                          <a:pt x="2159748" y="61617"/>
                          <a:pt x="2198765" y="48632"/>
                          <a:pt x="2200275" y="47625"/>
                        </a:cubicBezTo>
                        <a:lnTo>
                          <a:pt x="2228850" y="28575"/>
                        </a:lnTo>
                        <a:cubicBezTo>
                          <a:pt x="2233613" y="25400"/>
                          <a:pt x="2239091" y="23097"/>
                          <a:pt x="2243138" y="19050"/>
                        </a:cubicBezTo>
                        <a:lnTo>
                          <a:pt x="2252663" y="9525"/>
                        </a:lnTo>
                      </a:path>
                    </a:pathLst>
                  </a:custGeom>
                  <a:solidFill>
                    <a:schemeClr val="bg1">
                      <a:lumMod val="65000"/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3392272" y="2452524"/>
                    <a:ext cx="2227477" cy="287501"/>
                  </a:xfrm>
                  <a:custGeom>
                    <a:avLst/>
                    <a:gdLst>
                      <a:gd name="connsiteX0" fmla="*/ 0 w 2176677"/>
                      <a:gd name="connsiteY0" fmla="*/ 0 h 274801"/>
                      <a:gd name="connsiteX1" fmla="*/ 2176677 w 2176677"/>
                      <a:gd name="connsiteY1" fmla="*/ 0 h 274801"/>
                      <a:gd name="connsiteX2" fmla="*/ 2176677 w 2176677"/>
                      <a:gd name="connsiteY2" fmla="*/ 274801 h 274801"/>
                      <a:gd name="connsiteX3" fmla="*/ 0 w 2176677"/>
                      <a:gd name="connsiteY3" fmla="*/ 274801 h 274801"/>
                      <a:gd name="connsiteX4" fmla="*/ 0 w 2176677"/>
                      <a:gd name="connsiteY4" fmla="*/ 0 h 274801"/>
                      <a:gd name="connsiteX0" fmla="*/ 0 w 2227477"/>
                      <a:gd name="connsiteY0" fmla="*/ 0 h 287501"/>
                      <a:gd name="connsiteX1" fmla="*/ 2176677 w 2227477"/>
                      <a:gd name="connsiteY1" fmla="*/ 0 h 287501"/>
                      <a:gd name="connsiteX2" fmla="*/ 2227477 w 2227477"/>
                      <a:gd name="connsiteY2" fmla="*/ 287501 h 287501"/>
                      <a:gd name="connsiteX3" fmla="*/ 0 w 2227477"/>
                      <a:gd name="connsiteY3" fmla="*/ 274801 h 287501"/>
                      <a:gd name="connsiteX4" fmla="*/ 0 w 2227477"/>
                      <a:gd name="connsiteY4" fmla="*/ 0 h 287501"/>
                      <a:gd name="connsiteX0" fmla="*/ 38100 w 2265577"/>
                      <a:gd name="connsiteY0" fmla="*/ 0 h 287501"/>
                      <a:gd name="connsiteX1" fmla="*/ 2214777 w 2265577"/>
                      <a:gd name="connsiteY1" fmla="*/ 0 h 287501"/>
                      <a:gd name="connsiteX2" fmla="*/ 2265577 w 2265577"/>
                      <a:gd name="connsiteY2" fmla="*/ 287501 h 287501"/>
                      <a:gd name="connsiteX3" fmla="*/ 0 w 2265577"/>
                      <a:gd name="connsiteY3" fmla="*/ 274801 h 287501"/>
                      <a:gd name="connsiteX4" fmla="*/ 38100 w 2265577"/>
                      <a:gd name="connsiteY4" fmla="*/ 0 h 287501"/>
                      <a:gd name="connsiteX0" fmla="*/ 38100 w 2246527"/>
                      <a:gd name="connsiteY0" fmla="*/ 0 h 287501"/>
                      <a:gd name="connsiteX1" fmla="*/ 2214777 w 2246527"/>
                      <a:gd name="connsiteY1" fmla="*/ 0 h 287501"/>
                      <a:gd name="connsiteX2" fmla="*/ 2246527 w 2246527"/>
                      <a:gd name="connsiteY2" fmla="*/ 287501 h 287501"/>
                      <a:gd name="connsiteX3" fmla="*/ 0 w 2246527"/>
                      <a:gd name="connsiteY3" fmla="*/ 274801 h 287501"/>
                      <a:gd name="connsiteX4" fmla="*/ 38100 w 2246527"/>
                      <a:gd name="connsiteY4" fmla="*/ 0 h 287501"/>
                      <a:gd name="connsiteX0" fmla="*/ 19050 w 2227477"/>
                      <a:gd name="connsiteY0" fmla="*/ 0 h 287501"/>
                      <a:gd name="connsiteX1" fmla="*/ 2195727 w 2227477"/>
                      <a:gd name="connsiteY1" fmla="*/ 0 h 287501"/>
                      <a:gd name="connsiteX2" fmla="*/ 2227477 w 2227477"/>
                      <a:gd name="connsiteY2" fmla="*/ 287501 h 287501"/>
                      <a:gd name="connsiteX3" fmla="*/ 0 w 2227477"/>
                      <a:gd name="connsiteY3" fmla="*/ 274801 h 287501"/>
                      <a:gd name="connsiteX4" fmla="*/ 19050 w 2227477"/>
                      <a:gd name="connsiteY4" fmla="*/ 0 h 287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27477" h="287501">
                        <a:moveTo>
                          <a:pt x="19050" y="0"/>
                        </a:moveTo>
                        <a:lnTo>
                          <a:pt x="2195727" y="0"/>
                        </a:lnTo>
                        <a:lnTo>
                          <a:pt x="2227477" y="287501"/>
                        </a:lnTo>
                        <a:lnTo>
                          <a:pt x="0" y="274801"/>
                        </a:lnTo>
                        <a:lnTo>
                          <a:pt x="190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  <a:alpha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4503418" y="1846934"/>
                  <a:ext cx="990600" cy="4196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0" dirty="0" smtClean="0">
                      <a:solidFill>
                        <a:schemeClr val="bg2">
                          <a:lumMod val="10000"/>
                        </a:schemeClr>
                      </a:solidFill>
                    </a:rPr>
                    <a:t>Vitiated air exhaust duct</a:t>
                  </a:r>
                  <a:endParaRPr lang="en-US" sz="1200" b="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27" name="Down Arrow 26"/>
                <p:cNvSpPr/>
                <p:nvPr/>
              </p:nvSpPr>
              <p:spPr>
                <a:xfrm rot="20040000" flipV="1">
                  <a:off x="5141514" y="2260133"/>
                  <a:ext cx="76200" cy="381000"/>
                </a:xfrm>
                <a:prstGeom prst="downArrow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Down Arrow 27"/>
                <p:cNvSpPr/>
                <p:nvPr/>
              </p:nvSpPr>
              <p:spPr>
                <a:xfrm rot="20040000" flipV="1">
                  <a:off x="4906005" y="2260133"/>
                  <a:ext cx="76200" cy="381000"/>
                </a:xfrm>
                <a:prstGeom prst="downArrow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5" name="Title 1"/>
              <p:cNvSpPr txBox="1">
                <a:spLocks/>
              </p:cNvSpPr>
              <p:nvPr/>
            </p:nvSpPr>
            <p:spPr>
              <a:xfrm>
                <a:off x="5556873" y="5817025"/>
                <a:ext cx="3162300" cy="327248"/>
              </a:xfrm>
              <a:prstGeom prst="rect">
                <a:avLst/>
              </a:prstGeom>
            </p:spPr>
            <p:txBody>
              <a:bodyPr>
                <a:normAutofit fontScale="67500" lnSpcReduction="20000"/>
              </a:bodyPr>
              <a:lstStyle>
                <a:lvl1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 kern="1200">
                    <a:solidFill>
                      <a:schemeClr val="tx1"/>
                    </a:solidFill>
                    <a:latin typeface="Times New Roman" pitchFamily="18" charset="0"/>
                    <a:ea typeface="+mj-ea"/>
                    <a:cs typeface="Arial"/>
                  </a:defRPr>
                </a:lvl1pPr>
                <a:lvl2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r>
                  <a:rPr lang="en-US" sz="2800" b="0" dirty="0" smtClean="0">
                    <a:solidFill>
                      <a:srgbClr val="092199"/>
                    </a:solidFill>
                    <a:latin typeface="+mj-lt"/>
                    <a:cs typeface="Arial" pitchFamily="34" charset="0"/>
                  </a:rPr>
                  <a:t>Fire conditions</a:t>
                </a:r>
                <a:endParaRPr lang="en-US" sz="2800" b="0" dirty="0">
                  <a:solidFill>
                    <a:srgbClr val="092199"/>
                  </a:solidFill>
                  <a:latin typeface="+mj-lt"/>
                  <a:cs typeface="Arial" pitchFamily="34" charset="0"/>
                </a:endParaRPr>
              </a:p>
            </p:txBody>
          </p:sp>
        </p:grpSp>
        <p:sp>
          <p:nvSpPr>
            <p:cNvPr id="36" name="Multiply 35"/>
            <p:cNvSpPr/>
            <p:nvPr/>
          </p:nvSpPr>
          <p:spPr>
            <a:xfrm>
              <a:off x="4558378" y="4053020"/>
              <a:ext cx="375342" cy="424669"/>
            </a:xfrm>
            <a:prstGeom prst="mathMultiply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194223" y="5460307"/>
              <a:ext cx="10823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Ø 7.5 m </a:t>
              </a:r>
              <a:endParaRPr lang="en-GB" b="1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676603" y="3334330"/>
              <a:ext cx="2576085" cy="1862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dirty="0" smtClean="0"/>
                <a:t>D = 7.5 m </a:t>
              </a:r>
              <a:r>
                <a:rPr lang="en-US" sz="1600" dirty="0" smtClean="0">
                  <a:sym typeface="Wingdings" panose="05000000000000000000" pitchFamily="2" charset="2"/>
                </a:rPr>
                <a:t> </a:t>
              </a:r>
              <a:r>
                <a:rPr lang="en-US" sz="1600" dirty="0" err="1" smtClean="0">
                  <a:sym typeface="Wingdings" panose="05000000000000000000" pitchFamily="2" charset="2"/>
                </a:rPr>
                <a:t>A</a:t>
              </a:r>
              <a:r>
                <a:rPr lang="en-US" sz="1600" baseline="-25000" dirty="0" err="1" smtClean="0">
                  <a:sym typeface="Wingdings" panose="05000000000000000000" pitchFamily="2" charset="2"/>
                </a:rPr>
                <a:t>total</a:t>
              </a:r>
              <a:r>
                <a:rPr lang="en-US" sz="1600" dirty="0" smtClean="0">
                  <a:sym typeface="Wingdings" panose="05000000000000000000" pitchFamily="2" charset="2"/>
                </a:rPr>
                <a:t> = 44 </a:t>
              </a:r>
              <a:r>
                <a:rPr lang="en-US" sz="1600" dirty="0">
                  <a:sym typeface="Wingdings" panose="05000000000000000000" pitchFamily="2" charset="2"/>
                </a:rPr>
                <a:t>m</a:t>
              </a:r>
              <a:r>
                <a:rPr lang="en-US" sz="1600" baseline="30000" dirty="0">
                  <a:sym typeface="Wingdings" panose="05000000000000000000" pitchFamily="2" charset="2"/>
                </a:rPr>
                <a:t>2</a:t>
              </a:r>
              <a:r>
                <a:rPr lang="en-US" sz="1600" dirty="0" smtClean="0">
                  <a:sym typeface="Wingdings" panose="05000000000000000000" pitchFamily="2" charset="2"/>
                </a:rPr>
                <a:t>  A</a:t>
              </a:r>
              <a:r>
                <a:rPr lang="en-US" sz="1600" baseline="-25000" dirty="0" smtClean="0">
                  <a:sym typeface="Wingdings" panose="05000000000000000000" pitchFamily="2" charset="2"/>
                </a:rPr>
                <a:t>useful</a:t>
              </a:r>
              <a:r>
                <a:rPr lang="en-US" sz="1600" dirty="0" smtClean="0">
                  <a:sym typeface="Wingdings" panose="05000000000000000000" pitchFamily="2" charset="2"/>
                </a:rPr>
                <a:t> = 34 </a:t>
              </a:r>
              <a:r>
                <a:rPr lang="en-US" sz="1600" dirty="0">
                  <a:sym typeface="Wingdings" panose="05000000000000000000" pitchFamily="2" charset="2"/>
                </a:rPr>
                <a:t>m</a:t>
              </a:r>
              <a:r>
                <a:rPr lang="en-US" sz="1600" baseline="30000" dirty="0">
                  <a:sym typeface="Wingdings" panose="05000000000000000000" pitchFamily="2" charset="2"/>
                </a:rPr>
                <a:t>2 </a:t>
              </a:r>
              <a:r>
                <a:rPr lang="en-US" sz="1600" baseline="30000" dirty="0" smtClean="0">
                  <a:sym typeface="Wingdings" panose="05000000000000000000" pitchFamily="2" charset="2"/>
                </a:rPr>
                <a:t> </a:t>
              </a:r>
            </a:p>
            <a:p>
              <a:endParaRPr lang="en-US" sz="1600" dirty="0" smtClean="0">
                <a:sym typeface="Wingdings" panose="05000000000000000000" pitchFamily="2" charset="2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 smtClean="0">
                  <a:sym typeface="Wingdings" panose="05000000000000000000" pitchFamily="2" charset="2"/>
                </a:rPr>
                <a:t>A</a:t>
              </a:r>
              <a:r>
                <a:rPr lang="en-US" sz="1600" baseline="-25000" dirty="0" smtClean="0">
                  <a:sym typeface="Wingdings" panose="05000000000000000000" pitchFamily="2" charset="2"/>
                </a:rPr>
                <a:t>ducts</a:t>
              </a:r>
              <a:r>
                <a:rPr lang="en-US" sz="1600" dirty="0" smtClean="0">
                  <a:sym typeface="Wingdings" panose="05000000000000000000" pitchFamily="2" charset="2"/>
                </a:rPr>
                <a:t> = 14 m</a:t>
              </a:r>
              <a:r>
                <a:rPr lang="en-US" sz="1600" baseline="30000" dirty="0" smtClean="0">
                  <a:sym typeface="Wingdings" panose="05000000000000000000" pitchFamily="2" charset="2"/>
                </a:rPr>
                <a:t>2</a:t>
              </a:r>
              <a:r>
                <a:rPr lang="en-US" sz="1600" dirty="0" smtClean="0">
                  <a:sym typeface="Wingdings" panose="05000000000000000000" pitchFamily="2" charset="2"/>
                </a:rPr>
                <a:t>  </a:t>
              </a:r>
            </a:p>
            <a:p>
              <a:pPr algn="ctr">
                <a:lnSpc>
                  <a:spcPct val="150000"/>
                </a:lnSpc>
              </a:pPr>
              <a:r>
                <a:rPr lang="en-US" b="1" dirty="0" smtClean="0">
                  <a:sym typeface="Wingdings" panose="05000000000000000000" pitchFamily="2" charset="2"/>
                </a:rPr>
                <a:t>41 %</a:t>
              </a:r>
              <a:r>
                <a:rPr lang="en-US" dirty="0" smtClean="0">
                  <a:sym typeface="Wingdings" panose="05000000000000000000" pitchFamily="2" charset="2"/>
                </a:rPr>
                <a:t> of the useful area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3552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18876010-9C1B-9E43-809B-A7B0B720D3DF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7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0" name="Title 7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Air management </a:t>
            </a:r>
            <a:r>
              <a:rPr lang="en-US" dirty="0"/>
              <a:t>concepts</a:t>
            </a:r>
            <a:endParaRPr lang="en-GB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84125" y="1033776"/>
            <a:ext cx="8669216" cy="58042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Font typeface="Arial"/>
              <a:buNone/>
            </a:pPr>
            <a:r>
              <a:rPr lang="en-US" sz="2400" dirty="0" smtClean="0"/>
              <a:t>“</a:t>
            </a:r>
            <a:r>
              <a:rPr lang="en-US" sz="2400" dirty="0" err="1" smtClean="0"/>
              <a:t>Optimised</a:t>
            </a:r>
            <a:r>
              <a:rPr lang="en-US" sz="2400" dirty="0" smtClean="0"/>
              <a:t>” solution: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6764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sz="2800" b="0" dirty="0" smtClean="0">
                <a:solidFill>
                  <a:srgbClr val="00B050"/>
                </a:solidFill>
                <a:latin typeface="+mj-lt"/>
              </a:rPr>
              <a:t>Longitudinal Ventilation for normal operations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+mj-lt"/>
              </a:rPr>
              <a:t>Provide the requirements for occupational health (Fresh air)</a:t>
            </a:r>
          </a:p>
          <a:p>
            <a:pPr marL="342900" lvl="1" indent="-342900">
              <a:buFontTx/>
              <a:buChar char="-"/>
            </a:pPr>
            <a:endParaRPr lang="en-US" b="0" dirty="0" smtClean="0">
              <a:latin typeface="+mj-lt"/>
            </a:endParaRPr>
          </a:p>
          <a:p>
            <a:pPr marL="342900" lvl="1" indent="-342900">
              <a:buFontTx/>
              <a:buChar char="-"/>
            </a:pPr>
            <a:r>
              <a:rPr lang="en-US" b="0" dirty="0" smtClean="0">
                <a:solidFill>
                  <a:srgbClr val="FF0000"/>
                </a:solidFill>
                <a:latin typeface="+mj-lt"/>
              </a:rPr>
              <a:t>Dedicated smoke extraction system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+mj-lt"/>
              </a:rPr>
              <a:t>Limit propagation and contamination of smoke to others volumes of the tunnel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+mj-lt"/>
              </a:rPr>
              <a:t>Provide the dynamic confinement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+mj-lt"/>
              </a:rPr>
              <a:t>Reduced cross section of the smoke extraction duct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b="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5139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33A72C72-B711-8143-A61E-1CD4173F02B6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8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0" name="Title 7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Smoke </a:t>
            </a:r>
            <a:r>
              <a:rPr lang="en-US" dirty="0"/>
              <a:t>extraction </a:t>
            </a:r>
            <a:r>
              <a:rPr lang="en-US" dirty="0" smtClean="0"/>
              <a:t>system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156244"/>
            <a:ext cx="8229600" cy="99682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sz="2800" dirty="0" smtClean="0">
                <a:latin typeface="+mj-lt"/>
              </a:rPr>
              <a:t>Example of a section of the FCC tunnel: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+mj-lt"/>
              </a:rPr>
              <a:t>Nominal conditions</a:t>
            </a:r>
            <a:endParaRPr lang="en-US" sz="2000" dirty="0">
              <a:latin typeface="+mj-lt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89347" y="2174283"/>
            <a:ext cx="8759419" cy="3862378"/>
            <a:chOff x="167640" y="2362200"/>
            <a:chExt cx="8759419" cy="3862378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7640" y="2362200"/>
              <a:ext cx="8191500" cy="3571875"/>
            </a:xfrm>
            <a:prstGeom prst="rect">
              <a:avLst/>
            </a:prstGeom>
          </p:spPr>
        </p:pic>
        <p:sp>
          <p:nvSpPr>
            <p:cNvPr id="40" name="Multiply 39"/>
            <p:cNvSpPr/>
            <p:nvPr/>
          </p:nvSpPr>
          <p:spPr>
            <a:xfrm>
              <a:off x="1407386" y="4790029"/>
              <a:ext cx="205261" cy="194122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Multiply 40"/>
            <p:cNvSpPr/>
            <p:nvPr/>
          </p:nvSpPr>
          <p:spPr>
            <a:xfrm>
              <a:off x="2126301" y="4789614"/>
              <a:ext cx="205261" cy="194122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Multiply 41"/>
            <p:cNvSpPr/>
            <p:nvPr/>
          </p:nvSpPr>
          <p:spPr>
            <a:xfrm>
              <a:off x="2864444" y="4789614"/>
              <a:ext cx="205261" cy="194122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Multiply 42"/>
            <p:cNvSpPr/>
            <p:nvPr/>
          </p:nvSpPr>
          <p:spPr>
            <a:xfrm>
              <a:off x="3599328" y="4789614"/>
              <a:ext cx="205261" cy="194122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Multiply 43"/>
            <p:cNvSpPr/>
            <p:nvPr/>
          </p:nvSpPr>
          <p:spPr>
            <a:xfrm>
              <a:off x="7969846" y="4787629"/>
              <a:ext cx="205261" cy="194122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446048" y="5011885"/>
              <a:ext cx="4810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 w="18000">
                    <a:solidFill>
                      <a:prstClr val="black"/>
                    </a:solidFill>
                    <a:prstDash val="solid"/>
                    <a:miter lim="800000"/>
                  </a:ln>
                  <a:solidFill>
                    <a:prstClr val="black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Calibri" panose="020F0502020204030204" pitchFamily="34" charset="0"/>
                </a:rPr>
                <a:t>…</a:t>
              </a:r>
            </a:p>
          </p:txBody>
        </p:sp>
        <p:sp>
          <p:nvSpPr>
            <p:cNvPr id="46" name="Multiply 45"/>
            <p:cNvSpPr/>
            <p:nvPr/>
          </p:nvSpPr>
          <p:spPr>
            <a:xfrm>
              <a:off x="4332187" y="4789611"/>
              <a:ext cx="205261" cy="194122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Multiply 46"/>
            <p:cNvSpPr/>
            <p:nvPr/>
          </p:nvSpPr>
          <p:spPr>
            <a:xfrm>
              <a:off x="5067232" y="4789611"/>
              <a:ext cx="205261" cy="194122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Multiply 47"/>
            <p:cNvSpPr/>
            <p:nvPr/>
          </p:nvSpPr>
          <p:spPr>
            <a:xfrm>
              <a:off x="5812234" y="4789613"/>
              <a:ext cx="205261" cy="194122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Multiply 48"/>
            <p:cNvSpPr/>
            <p:nvPr/>
          </p:nvSpPr>
          <p:spPr>
            <a:xfrm>
              <a:off x="6526916" y="4789612"/>
              <a:ext cx="205261" cy="194122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Multiply 49"/>
            <p:cNvSpPr/>
            <p:nvPr/>
          </p:nvSpPr>
          <p:spPr>
            <a:xfrm>
              <a:off x="7256686" y="4789178"/>
              <a:ext cx="205261" cy="194122"/>
            </a:xfrm>
            <a:prstGeom prst="mathMultiply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flipH="1">
              <a:off x="1507588" y="2842919"/>
              <a:ext cx="616285" cy="125764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52" name="Rectangle 51"/>
            <p:cNvSpPr/>
            <p:nvPr/>
          </p:nvSpPr>
          <p:spPr>
            <a:xfrm>
              <a:off x="2123873" y="2658253"/>
              <a:ext cx="6690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Shaft</a:t>
              </a: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V="1">
              <a:off x="2249249" y="5424647"/>
              <a:ext cx="284208" cy="53985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54" name="Rectangle 53"/>
            <p:cNvSpPr/>
            <p:nvPr/>
          </p:nvSpPr>
          <p:spPr>
            <a:xfrm>
              <a:off x="1815730" y="5855246"/>
              <a:ext cx="8163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Tunnel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 flipH="1">
              <a:off x="969689" y="4058820"/>
              <a:ext cx="1010023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56" name="Rectangle 55"/>
            <p:cNvSpPr/>
            <p:nvPr/>
          </p:nvSpPr>
          <p:spPr>
            <a:xfrm>
              <a:off x="2029414" y="3857194"/>
              <a:ext cx="33197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Dedicated smoke extraction duct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>
              <a:off x="5188616" y="4370504"/>
              <a:ext cx="801922" cy="43426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58" name="Rectangle 57"/>
            <p:cNvSpPr/>
            <p:nvPr/>
          </p:nvSpPr>
          <p:spPr>
            <a:xfrm>
              <a:off x="5577846" y="4001172"/>
              <a:ext cx="24425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Smoke control dampers</a:t>
              </a: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flipH="1" flipV="1">
              <a:off x="381000" y="5095825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4BACC6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60" name="Straight Arrow Connector 59"/>
            <p:cNvCxnSpPr/>
            <p:nvPr/>
          </p:nvCxnSpPr>
          <p:spPr>
            <a:xfrm>
              <a:off x="1455690" y="5105400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4BACC6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61" name="Rectangle 60"/>
            <p:cNvSpPr/>
            <p:nvPr/>
          </p:nvSpPr>
          <p:spPr>
            <a:xfrm>
              <a:off x="353946" y="5120937"/>
              <a:ext cx="16257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LV for Fresh air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8231449" y="5085581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4BACC6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63" name="Straight Arrow Connector 62"/>
            <p:cNvCxnSpPr/>
            <p:nvPr/>
          </p:nvCxnSpPr>
          <p:spPr>
            <a:xfrm rot="5400000">
              <a:off x="575556" y="2917307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4BACC6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64" name="Straight Arrow Connector 63"/>
            <p:cNvCxnSpPr/>
            <p:nvPr/>
          </p:nvCxnSpPr>
          <p:spPr>
            <a:xfrm rot="5400000">
              <a:off x="789669" y="2915141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4BACC6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65" name="Straight Arrow Connector 64"/>
            <p:cNvCxnSpPr/>
            <p:nvPr/>
          </p:nvCxnSpPr>
          <p:spPr>
            <a:xfrm flipH="1">
              <a:off x="969689" y="3338598"/>
              <a:ext cx="1010023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66" name="Rectangle 65"/>
            <p:cNvSpPr/>
            <p:nvPr/>
          </p:nvSpPr>
          <p:spPr>
            <a:xfrm>
              <a:off x="2029414" y="3136972"/>
              <a:ext cx="27436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Dedicated smoke extractor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196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5C33EFB-67AA-6B49-A044-9ECA9A0C0982}" type="datetime1">
              <a:rPr lang="en-US" smtClean="0"/>
              <a:t>3/26/15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A. Henriques DGS-SEE                    FCC Week 2015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109A33-7CFE-4654-8349-593085DD9D4D}" type="slidenum">
              <a:rPr lang="en-US" altLang="en-US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/>
              <a:t>9</a:t>
            </a:fld>
            <a:endParaRPr lang="en-US" altLang="en-US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0" name="Title 7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Smoke </a:t>
            </a:r>
            <a:r>
              <a:rPr lang="en-US" dirty="0"/>
              <a:t>extraction system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156243"/>
            <a:ext cx="8229600" cy="174557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dirty="0"/>
              <a:t>Example of a section of the FCC tunnel: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Accidental scenario – e.g. Fire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Longitudinal ventilation is stopped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Smoke extraction is ON </a:t>
            </a:r>
          </a:p>
        </p:txBody>
      </p:sp>
      <p:pic>
        <p:nvPicPr>
          <p:cNvPr id="16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46" y="2420886"/>
            <a:ext cx="8189856" cy="356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" name="Multiply 161"/>
          <p:cNvSpPr/>
          <p:nvPr/>
        </p:nvSpPr>
        <p:spPr>
          <a:xfrm>
            <a:off x="1357567" y="4807170"/>
            <a:ext cx="205261" cy="194122"/>
          </a:xfrm>
          <a:prstGeom prst="mathMultiply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3" name="Multiply 162"/>
          <p:cNvSpPr/>
          <p:nvPr/>
        </p:nvSpPr>
        <p:spPr>
          <a:xfrm>
            <a:off x="2089820" y="4806755"/>
            <a:ext cx="205261" cy="194122"/>
          </a:xfrm>
          <a:prstGeom prst="mathMultiply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4" name="Multiply 163"/>
          <p:cNvSpPr/>
          <p:nvPr/>
        </p:nvSpPr>
        <p:spPr>
          <a:xfrm>
            <a:off x="2822244" y="4806755"/>
            <a:ext cx="205261" cy="194122"/>
          </a:xfrm>
          <a:prstGeom prst="mathMultiply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5" name="Multiply 164"/>
          <p:cNvSpPr/>
          <p:nvPr/>
        </p:nvSpPr>
        <p:spPr>
          <a:xfrm>
            <a:off x="3557129" y="4806755"/>
            <a:ext cx="205261" cy="194122"/>
          </a:xfrm>
          <a:prstGeom prst="mathMultiply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Multiply 165"/>
          <p:cNvSpPr/>
          <p:nvPr/>
        </p:nvSpPr>
        <p:spPr>
          <a:xfrm>
            <a:off x="7950506" y="4804772"/>
            <a:ext cx="205261" cy="194122"/>
          </a:xfrm>
          <a:prstGeom prst="mathMultiply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68" name="Straight Arrow Connector 167"/>
          <p:cNvCxnSpPr/>
          <p:nvPr/>
        </p:nvCxnSpPr>
        <p:spPr>
          <a:xfrm flipV="1">
            <a:off x="765623" y="2740824"/>
            <a:ext cx="0" cy="539560"/>
          </a:xfrm>
          <a:prstGeom prst="straightConnector1">
            <a:avLst/>
          </a:prstGeom>
          <a:noFill/>
          <a:ln w="38100" cap="flat" cmpd="sng" algn="ctr">
            <a:solidFill>
              <a:srgbClr val="C0504D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69" name="TextBox 168"/>
          <p:cNvSpPr txBox="1"/>
          <p:nvPr/>
        </p:nvSpPr>
        <p:spPr>
          <a:xfrm>
            <a:off x="4166903" y="5573043"/>
            <a:ext cx="2933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Length of Smoke Compartment</a:t>
            </a:r>
            <a:endParaRPr lang="en-US" sz="1600" b="1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8411469" y="5029029"/>
            <a:ext cx="481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ln w="18000">
                  <a:solidFill>
                    <a:prstClr val="black"/>
                  </a:solidFill>
                  <a:prstDash val="solid"/>
                  <a:miter lim="800000"/>
                </a:ln>
                <a:solidFill>
                  <a:prstClr val="black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anose="020F0502020204030204" pitchFamily="34" charset="0"/>
              </a:rPr>
              <a:t>…</a:t>
            </a:r>
            <a:endParaRPr lang="en-US" sz="2400" b="1" dirty="0">
              <a:ln w="18000">
                <a:solidFill>
                  <a:prstClr val="black"/>
                </a:solidFill>
                <a:prstDash val="solid"/>
                <a:miter lim="800000"/>
              </a:ln>
              <a:solidFill>
                <a:prstClr val="black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71" name="Multiply 170"/>
          <p:cNvSpPr/>
          <p:nvPr/>
        </p:nvSpPr>
        <p:spPr>
          <a:xfrm>
            <a:off x="7214482" y="4806316"/>
            <a:ext cx="205261" cy="194122"/>
          </a:xfrm>
          <a:prstGeom prst="mathMultiply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72" name="Picture 2" descr="http://img407.imageshack.us/img407/64/explosionpreview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7"/>
          <a:stretch/>
        </p:blipFill>
        <p:spPr bwMode="auto">
          <a:xfrm>
            <a:off x="5193598" y="4834699"/>
            <a:ext cx="597602" cy="61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3" name="Picture 4" descr="http://cdn.appstorm.net/windows.appstorm.net/files/2012/10/fire_ic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246" y="5185430"/>
            <a:ext cx="381578" cy="24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4" name="Group 173"/>
          <p:cNvGrpSpPr/>
          <p:nvPr/>
        </p:nvGrpSpPr>
        <p:grpSpPr>
          <a:xfrm>
            <a:off x="2838878" y="4667566"/>
            <a:ext cx="5289160" cy="710462"/>
            <a:chOff x="2838878" y="4667566"/>
            <a:chExt cx="5289160" cy="710462"/>
          </a:xfrm>
        </p:grpSpPr>
        <p:cxnSp>
          <p:nvCxnSpPr>
            <p:cNvPr id="175" name="Straight Arrow Connector 174"/>
            <p:cNvCxnSpPr/>
            <p:nvPr/>
          </p:nvCxnSpPr>
          <p:spPr>
            <a:xfrm>
              <a:off x="3561054" y="5151588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176" name="Arc 175"/>
            <p:cNvSpPr/>
            <p:nvPr/>
          </p:nvSpPr>
          <p:spPr>
            <a:xfrm rot="18811414" flipV="1">
              <a:off x="4092070" y="4843452"/>
              <a:ext cx="395039" cy="124031"/>
            </a:xfrm>
            <a:prstGeom prst="arc">
              <a:avLst>
                <a:gd name="adj1" fmla="val 10507912"/>
                <a:gd name="adj2" fmla="val 19486391"/>
              </a:avLst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77" name="Straight Arrow Connector 176"/>
            <p:cNvCxnSpPr/>
            <p:nvPr/>
          </p:nvCxnSpPr>
          <p:spPr>
            <a:xfrm>
              <a:off x="3561054" y="5367612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78" name="Straight Arrow Connector 177"/>
            <p:cNvCxnSpPr/>
            <p:nvPr/>
          </p:nvCxnSpPr>
          <p:spPr>
            <a:xfrm>
              <a:off x="2838878" y="5295604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179" name="Arc 178"/>
            <p:cNvSpPr/>
            <p:nvPr/>
          </p:nvSpPr>
          <p:spPr>
            <a:xfrm rot="2460377" flipH="1" flipV="1">
              <a:off x="4346497" y="4856817"/>
              <a:ext cx="395039" cy="127468"/>
            </a:xfrm>
            <a:prstGeom prst="arc">
              <a:avLst>
                <a:gd name="adj1" fmla="val 10507912"/>
                <a:gd name="adj2" fmla="val 19486391"/>
              </a:avLst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0" name="Arc 179"/>
            <p:cNvSpPr/>
            <p:nvPr/>
          </p:nvSpPr>
          <p:spPr>
            <a:xfrm rot="18811414" flipV="1">
              <a:off x="4853022" y="4803071"/>
              <a:ext cx="395039" cy="124031"/>
            </a:xfrm>
            <a:prstGeom prst="arc">
              <a:avLst>
                <a:gd name="adj1" fmla="val 10507912"/>
                <a:gd name="adj2" fmla="val 19486391"/>
              </a:avLst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1" name="Arc 180"/>
            <p:cNvSpPr/>
            <p:nvPr/>
          </p:nvSpPr>
          <p:spPr>
            <a:xfrm rot="2460377" flipH="1" flipV="1">
              <a:off x="5107449" y="4816436"/>
              <a:ext cx="395039" cy="127468"/>
            </a:xfrm>
            <a:prstGeom prst="arc">
              <a:avLst>
                <a:gd name="adj1" fmla="val 10507912"/>
                <a:gd name="adj2" fmla="val 19486391"/>
              </a:avLst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2" name="Arc 181"/>
            <p:cNvSpPr/>
            <p:nvPr/>
          </p:nvSpPr>
          <p:spPr>
            <a:xfrm rot="18811414" flipV="1">
              <a:off x="5563582" y="4803071"/>
              <a:ext cx="395039" cy="124031"/>
            </a:xfrm>
            <a:prstGeom prst="arc">
              <a:avLst>
                <a:gd name="adj1" fmla="val 10507912"/>
                <a:gd name="adj2" fmla="val 19486391"/>
              </a:avLst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3" name="Arc 182"/>
            <p:cNvSpPr/>
            <p:nvPr/>
          </p:nvSpPr>
          <p:spPr>
            <a:xfrm rot="2460377" flipH="1" flipV="1">
              <a:off x="5818009" y="4816436"/>
              <a:ext cx="395039" cy="127468"/>
            </a:xfrm>
            <a:prstGeom prst="arc">
              <a:avLst>
                <a:gd name="adj1" fmla="val 10507912"/>
                <a:gd name="adj2" fmla="val 19486391"/>
              </a:avLst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4" name="Arc 183"/>
            <p:cNvSpPr/>
            <p:nvPr/>
          </p:nvSpPr>
          <p:spPr>
            <a:xfrm rot="18811414" flipV="1">
              <a:off x="6355670" y="4803070"/>
              <a:ext cx="395039" cy="124031"/>
            </a:xfrm>
            <a:prstGeom prst="arc">
              <a:avLst>
                <a:gd name="adj1" fmla="val 10507912"/>
                <a:gd name="adj2" fmla="val 19486391"/>
              </a:avLst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5" name="Arc 184"/>
            <p:cNvSpPr/>
            <p:nvPr/>
          </p:nvSpPr>
          <p:spPr>
            <a:xfrm rot="2460377" flipH="1" flipV="1">
              <a:off x="6546545" y="4816435"/>
              <a:ext cx="395039" cy="127468"/>
            </a:xfrm>
            <a:prstGeom prst="arc">
              <a:avLst>
                <a:gd name="adj1" fmla="val 10507912"/>
                <a:gd name="adj2" fmla="val 19486391"/>
              </a:avLst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86" name="Straight Arrow Connector 185"/>
            <p:cNvCxnSpPr/>
            <p:nvPr/>
          </p:nvCxnSpPr>
          <p:spPr>
            <a:xfrm flipH="1">
              <a:off x="7166978" y="5162004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87" name="Straight Arrow Connector 186"/>
            <p:cNvCxnSpPr/>
            <p:nvPr/>
          </p:nvCxnSpPr>
          <p:spPr>
            <a:xfrm flipH="1">
              <a:off x="7166978" y="5378028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88" name="Straight Arrow Connector 187"/>
            <p:cNvCxnSpPr/>
            <p:nvPr/>
          </p:nvCxnSpPr>
          <p:spPr>
            <a:xfrm flipH="1">
              <a:off x="7767998" y="5288292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9BBB59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cxnSp>
        <p:nvCxnSpPr>
          <p:cNvPr id="189" name="Straight Arrow Connector 188"/>
          <p:cNvCxnSpPr/>
          <p:nvPr/>
        </p:nvCxnSpPr>
        <p:spPr>
          <a:xfrm flipH="1">
            <a:off x="4093993" y="3616489"/>
            <a:ext cx="640898" cy="76701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90" name="Straight Arrow Connector 189"/>
          <p:cNvCxnSpPr/>
          <p:nvPr/>
        </p:nvCxnSpPr>
        <p:spPr>
          <a:xfrm rot="16200000" flipH="1">
            <a:off x="6292541" y="3776014"/>
            <a:ext cx="801922" cy="482874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91" name="TextBox 190"/>
          <p:cNvSpPr txBox="1"/>
          <p:nvPr/>
        </p:nvSpPr>
        <p:spPr>
          <a:xfrm>
            <a:off x="4601450" y="3284984"/>
            <a:ext cx="2138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Dynamic Confinement</a:t>
            </a:r>
            <a:endParaRPr lang="en-US" sz="1600" b="1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8" name="Multiply 37"/>
          <p:cNvSpPr/>
          <p:nvPr/>
        </p:nvSpPr>
        <p:spPr>
          <a:xfrm>
            <a:off x="4289128" y="4847389"/>
            <a:ext cx="205261" cy="194122"/>
          </a:xfrm>
          <a:prstGeom prst="mathMultiply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Multiply 38"/>
          <p:cNvSpPr/>
          <p:nvPr/>
        </p:nvSpPr>
        <p:spPr>
          <a:xfrm>
            <a:off x="5014434" y="4847389"/>
            <a:ext cx="205261" cy="194122"/>
          </a:xfrm>
          <a:prstGeom prst="mathMultiply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Multiply 39"/>
          <p:cNvSpPr/>
          <p:nvPr/>
        </p:nvSpPr>
        <p:spPr>
          <a:xfrm>
            <a:off x="5753898" y="4847389"/>
            <a:ext cx="205261" cy="194122"/>
          </a:xfrm>
          <a:prstGeom prst="mathMultiply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Multiply 40"/>
          <p:cNvSpPr/>
          <p:nvPr/>
        </p:nvSpPr>
        <p:spPr>
          <a:xfrm>
            <a:off x="6490927" y="4847389"/>
            <a:ext cx="205261" cy="194122"/>
          </a:xfrm>
          <a:prstGeom prst="mathMultiply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4717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/>
      <p:bldP spid="38" grpId="0" animBg="1"/>
      <p:bldP spid="39" grpId="0" animBg="1"/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5604</TotalTime>
  <Words>2540</Words>
  <Application>Microsoft Macintosh PowerPoint</Application>
  <PresentationFormat>On-screen Show (4:3)</PresentationFormat>
  <Paragraphs>461</Paragraphs>
  <Slides>32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CERNCorporate4-3</vt:lpstr>
      <vt:lpstr>PowerPoint Presentation</vt:lpstr>
      <vt:lpstr>Lessons learnt and new concepts for conventional Safety in FCC</vt:lpstr>
      <vt:lpstr>Overview</vt:lpstr>
      <vt:lpstr>Air management functions</vt:lpstr>
      <vt:lpstr>Air management concepts</vt:lpstr>
      <vt:lpstr>Air management concepts</vt:lpstr>
      <vt:lpstr>Air management concepts</vt:lpstr>
      <vt:lpstr>Smoke extraction system</vt:lpstr>
      <vt:lpstr>Smoke extraction system</vt:lpstr>
      <vt:lpstr>Smoke extraction system</vt:lpstr>
      <vt:lpstr>Smoke extraction system</vt:lpstr>
      <vt:lpstr>Smoke extraction system</vt:lpstr>
      <vt:lpstr>Smoke extraction system - Simulations</vt:lpstr>
      <vt:lpstr>Pressure drop – Curtains </vt:lpstr>
      <vt:lpstr>Smoke extraction system</vt:lpstr>
      <vt:lpstr>Cryogenic Safety – ODH </vt:lpstr>
      <vt:lpstr>Evacuation </vt:lpstr>
      <vt:lpstr>Evacuation </vt:lpstr>
      <vt:lpstr>Evacuation </vt:lpstr>
      <vt:lpstr>Conclusions </vt:lpstr>
      <vt:lpstr>Further Studies</vt:lpstr>
      <vt:lpstr>PowerPoint Presentation</vt:lpstr>
      <vt:lpstr>PowerPoint Presentation</vt:lpstr>
      <vt:lpstr>Spare Slides</vt:lpstr>
      <vt:lpstr>Cryogenic Safety – ODH </vt:lpstr>
      <vt:lpstr>Cryogenic Safety – ODH </vt:lpstr>
      <vt:lpstr>Cryogenic Safety – ODH </vt:lpstr>
      <vt:lpstr>Cryogenic Safety – ODH </vt:lpstr>
      <vt:lpstr>Cryogenic Safety – ODH </vt:lpstr>
      <vt:lpstr>Evacuation </vt:lpstr>
      <vt:lpstr>Evacuation 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Henriques</dc:creator>
  <cp:lastModifiedBy>Andre Henriques</cp:lastModifiedBy>
  <cp:revision>169</cp:revision>
  <cp:lastPrinted>2015-03-06T11:01:26Z</cp:lastPrinted>
  <dcterms:created xsi:type="dcterms:W3CDTF">2015-01-19T08:35:34Z</dcterms:created>
  <dcterms:modified xsi:type="dcterms:W3CDTF">2015-03-26T15:36:25Z</dcterms:modified>
</cp:coreProperties>
</file>