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4"/>
  </p:notesMasterIdLst>
  <p:handoutMasterIdLst>
    <p:handoutMasterId r:id="rId45"/>
  </p:handoutMasterIdLst>
  <p:sldIdLst>
    <p:sldId id="259" r:id="rId2"/>
    <p:sldId id="371" r:id="rId3"/>
    <p:sldId id="351" r:id="rId4"/>
    <p:sldId id="347" r:id="rId5"/>
    <p:sldId id="380" r:id="rId6"/>
    <p:sldId id="312" r:id="rId7"/>
    <p:sldId id="316" r:id="rId8"/>
    <p:sldId id="314" r:id="rId9"/>
    <p:sldId id="315" r:id="rId10"/>
    <p:sldId id="370" r:id="rId11"/>
    <p:sldId id="360" r:id="rId12"/>
    <p:sldId id="359" r:id="rId13"/>
    <p:sldId id="283" r:id="rId14"/>
    <p:sldId id="284" r:id="rId15"/>
    <p:sldId id="286" r:id="rId16"/>
    <p:sldId id="288" r:id="rId17"/>
    <p:sldId id="290" r:id="rId18"/>
    <p:sldId id="358" r:id="rId19"/>
    <p:sldId id="297" r:id="rId20"/>
    <p:sldId id="389" r:id="rId21"/>
    <p:sldId id="311" r:id="rId22"/>
    <p:sldId id="318" r:id="rId23"/>
    <p:sldId id="364" r:id="rId24"/>
    <p:sldId id="388" r:id="rId25"/>
    <p:sldId id="390" r:id="rId26"/>
    <p:sldId id="362" r:id="rId27"/>
    <p:sldId id="361" r:id="rId28"/>
    <p:sldId id="342" r:id="rId29"/>
    <p:sldId id="343" r:id="rId30"/>
    <p:sldId id="344" r:id="rId31"/>
    <p:sldId id="384" r:id="rId32"/>
    <p:sldId id="346" r:id="rId33"/>
    <p:sldId id="334" r:id="rId34"/>
    <p:sldId id="335" r:id="rId35"/>
    <p:sldId id="336" r:id="rId36"/>
    <p:sldId id="387" r:id="rId37"/>
    <p:sldId id="304" r:id="rId38"/>
    <p:sldId id="395" r:id="rId39"/>
    <p:sldId id="403" r:id="rId40"/>
    <p:sldId id="330" r:id="rId41"/>
    <p:sldId id="328" r:id="rId42"/>
    <p:sldId id="411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000"/>
    <a:srgbClr val="FFBE15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0" autoAdjust="0"/>
    <p:restoredTop sz="91540" autoAdjust="0"/>
  </p:normalViewPr>
  <p:slideViewPr>
    <p:cSldViewPr snapToGrid="0" snapToObjects="1">
      <p:cViewPr>
        <p:scale>
          <a:sx n="80" d="100"/>
          <a:sy n="80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Relationship Id="rId3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Relationship Id="rId2" Type="http://schemas.openxmlformats.org/officeDocument/2006/relationships/image" Target="../media/image31.emf"/><Relationship Id="rId3" Type="http://schemas.openxmlformats.org/officeDocument/2006/relationships/image" Target="../media/image32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image" Target="../media/image33.emf"/><Relationship Id="rId2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9DF7F1-AF0D-CA45-8512-7C91B9F5D320}" type="datetimeFigureOut">
              <a:rPr lang="en-US" smtClean="0"/>
              <a:t>3/24/15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51E6B-72B5-2144-BFB1-BB697C2ACB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852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CDB98-6093-9247-8DD6-D8E2C3345EF0}" type="datetimeFigureOut">
              <a:rPr lang="en-US" smtClean="0"/>
              <a:t>3/24/15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D99CF-5353-4C4C-BA62-1EC054AF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2961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BAE8D-7843-5A47-80B1-07247F5B2CEA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2D3C-361C-4B4B-8874-FD03ACA38068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C1E0A-07A2-C348-A0FF-BF83480007E9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>
            <a:lvl2pPr marL="790575" indent="-314325">
              <a:buFontTx/>
              <a:buBlip>
                <a:blip r:embed="rId2"/>
              </a:buBlip>
              <a:defRPr>
                <a:solidFill>
                  <a:srgbClr val="4D4D4D"/>
                </a:solidFill>
              </a:defRPr>
            </a:lvl2pPr>
            <a:lvl3pPr>
              <a:defRPr>
                <a:solidFill>
                  <a:srgbClr val="4D4D4D"/>
                </a:solidFill>
              </a:defRPr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9" name="Text Box 11"/>
          <p:cNvSpPr txBox="1">
            <a:spLocks noChangeArrowheads="1"/>
          </p:cNvSpPr>
          <p:nvPr userDrawn="1"/>
        </p:nvSpPr>
        <p:spPr bwMode="auto">
          <a:xfrm>
            <a:off x="142106" y="6517084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‹#›</a:t>
            </a:fld>
            <a:endParaRPr lang="de-DE" sz="900" b="1" dirty="0"/>
          </a:p>
        </p:txBody>
      </p:sp>
    </p:spTree>
    <p:extLst>
      <p:ext uri="{BB962C8B-B14F-4D97-AF65-F5344CB8AC3E}">
        <p14:creationId xmlns:p14="http://schemas.microsoft.com/office/powerpoint/2010/main" val="4000575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0B50A-5E6B-5C4A-9C40-F591BEE4434F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Bastian Haerer (bastian.harer@cern.ch)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8861E0EB-4546-EA4D-9A8F-E04087090DC4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33C28848-7621-0243-983B-E86B6339D3BF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8F8F8"/>
                </a:solidFill>
              </a:defRPr>
            </a:lvl1pPr>
          </a:lstStyle>
          <a:p>
            <a:fld id="{C1CF82AD-3247-EE47-8CF7-EEF15FA44ABE}" type="datetime3">
              <a:rPr lang="en-US" smtClean="0"/>
              <a:t>24 March 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8F8F8"/>
                </a:solidFill>
              </a:defRPr>
            </a:lvl1pPr>
          </a:lstStyle>
          <a:p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 HF2014 Workshop, Beijing, China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29601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8F8F8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761431" y="63335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FCC-Week 2015,</a:t>
            </a:r>
            <a:r>
              <a:rPr lang="en-US" baseline="0" dirty="0" smtClean="0"/>
              <a:t> Washington, D.C.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23-27 March 2015</a:t>
            </a:r>
          </a:p>
        </p:txBody>
      </p:sp>
      <p:sp>
        <p:nvSpPr>
          <p:cNvPr id="11" name="Footer Placeholder 2"/>
          <p:cNvSpPr txBox="1">
            <a:spLocks/>
          </p:cNvSpPr>
          <p:nvPr userDrawn="1"/>
        </p:nvSpPr>
        <p:spPr>
          <a:xfrm>
            <a:off x="4117304" y="6333591"/>
            <a:ext cx="3839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: Lattice optimization and </a:t>
            </a:r>
            <a:r>
              <a:rPr lang="en-US" dirty="0" err="1" smtClean="0"/>
              <a:t>emittance</a:t>
            </a:r>
            <a:r>
              <a:rPr lang="en-US" dirty="0" smtClean="0"/>
              <a:t> tuning</a:t>
            </a:r>
          </a:p>
          <a:p>
            <a:pPr algn="l"/>
            <a:r>
              <a:rPr lang="en-US" dirty="0" smtClean="0"/>
              <a:t>Bastian </a:t>
            </a:r>
            <a:r>
              <a:rPr lang="en-US" dirty="0" err="1" smtClean="0"/>
              <a:t>Haerer</a:t>
            </a:r>
            <a:r>
              <a:rPr lang="en-US" dirty="0" smtClean="0"/>
              <a:t> (</a:t>
            </a:r>
            <a:r>
              <a:rPr lang="en-US" dirty="0" err="1" smtClean="0"/>
              <a:t>bastian.harer@cern.ch</a:t>
            </a:r>
            <a:r>
              <a:rPr lang="en-US" dirty="0" smtClean="0"/>
              <a:t>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18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20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Relationship Id="rId3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30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31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3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4" Type="http://schemas.openxmlformats.org/officeDocument/2006/relationships/image" Target="../media/image33.emf"/><Relationship Id="rId5" Type="http://schemas.openxmlformats.org/officeDocument/2006/relationships/oleObject" Target="../embeddings/oleObject9.bin"/><Relationship Id="rId6" Type="http://schemas.openxmlformats.org/officeDocument/2006/relationships/image" Target="../media/image34.em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35.e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3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emf"/><Relationship Id="rId3" Type="http://schemas.openxmlformats.org/officeDocument/2006/relationships/image" Target="../media/image4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emf"/><Relationship Id="rId3" Type="http://schemas.openxmlformats.org/officeDocument/2006/relationships/image" Target="../media/image42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10.jpeg"/><Relationship Id="rId5" Type="http://schemas.openxmlformats.org/officeDocument/2006/relationships/image" Target="../media/image45.png"/><Relationship Id="rId6" Type="http://schemas.openxmlformats.org/officeDocument/2006/relationships/image" Target="../media/image7.png"/><Relationship Id="rId7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6.emf"/><Relationship Id="rId3" Type="http://schemas.openxmlformats.org/officeDocument/2006/relationships/image" Target="../media/image4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emf"/><Relationship Id="rId3" Type="http://schemas.openxmlformats.org/officeDocument/2006/relationships/image" Target="../media/image38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339"/>
            <a:ext cx="8226854" cy="1797539"/>
          </a:xfrm>
        </p:spPr>
        <p:txBody>
          <a:bodyPr>
            <a:normAutofit/>
          </a:bodyPr>
          <a:lstStyle/>
          <a:p>
            <a:pPr marL="2420938" indent="-2420938"/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: Lattice optimization 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emittance</a:t>
            </a:r>
            <a:r>
              <a:rPr lang="en-US" dirty="0" smtClean="0"/>
              <a:t> tuning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4133454"/>
            <a:ext cx="8226854" cy="400939"/>
          </a:xfrm>
        </p:spPr>
        <p:txBody>
          <a:bodyPr>
            <a:normAutofit/>
          </a:bodyPr>
          <a:lstStyle/>
          <a:p>
            <a:r>
              <a:rPr lang="en-US" b="1" dirty="0" smtClean="0"/>
              <a:t>Bastian </a:t>
            </a:r>
            <a:r>
              <a:rPr lang="en-US" b="1" dirty="0" err="1" smtClean="0"/>
              <a:t>Haerer</a:t>
            </a:r>
            <a:r>
              <a:rPr lang="en-US" b="1" dirty="0"/>
              <a:t> </a:t>
            </a:r>
            <a:r>
              <a:rPr lang="en-US" b="1" dirty="0" smtClean="0"/>
              <a:t>(CERN, Geneva; KIT, Karlsruhe) </a:t>
            </a:r>
            <a:r>
              <a:rPr lang="en-US" dirty="0" smtClean="0"/>
              <a:t>for the FCC-</a:t>
            </a:r>
            <a:r>
              <a:rPr lang="en-US" dirty="0" err="1" smtClean="0"/>
              <a:t>ee</a:t>
            </a:r>
            <a:r>
              <a:rPr lang="en-US" dirty="0" smtClean="0"/>
              <a:t> lattice design team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83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pic>
        <p:nvPicPr>
          <p:cNvPr id="13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743" y="305184"/>
            <a:ext cx="1591663" cy="73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bmbf-logo-englisch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1007" y="201305"/>
            <a:ext cx="1190766" cy="907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64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3964"/>
            <a:ext cx="7179940" cy="1797539"/>
          </a:xfrm>
        </p:spPr>
        <p:txBody>
          <a:bodyPr>
            <a:normAutofit/>
          </a:bodyPr>
          <a:lstStyle/>
          <a:p>
            <a:r>
              <a:rPr lang="en-US" dirty="0" err="1"/>
              <a:t>E</a:t>
            </a:r>
            <a:r>
              <a:rPr lang="en-US" dirty="0" err="1" smtClean="0"/>
              <a:t>mittance</a:t>
            </a:r>
            <a:r>
              <a:rPr lang="en-US" dirty="0" smtClean="0"/>
              <a:t> tuning</a:t>
            </a:r>
            <a:br>
              <a:rPr lang="en-US" dirty="0" smtClean="0"/>
            </a:br>
            <a:r>
              <a:rPr lang="en-US" dirty="0" smtClean="0"/>
              <a:t>for lower beam energies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644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14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30700" y="4712511"/>
            <a:ext cx="2511426" cy="50960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chemeClr val="accent6"/>
                </a:solidFill>
                <a:latin typeface="Times New Roman"/>
              </a:rPr>
              <a:t>(</a:t>
            </a:r>
            <a:r>
              <a:rPr lang="en-US" sz="2400" dirty="0" err="1" smtClean="0">
                <a:solidFill>
                  <a:schemeClr val="accent6"/>
                </a:solidFill>
                <a:latin typeface="Times New Roman"/>
              </a:rPr>
              <a:t>γ</a:t>
            </a:r>
            <a:r>
              <a:rPr lang="en-US" dirty="0" smtClean="0">
                <a:solidFill>
                  <a:schemeClr val="accent6"/>
                </a:solidFill>
              </a:rPr>
              <a:t> = Lorentz factor)</a:t>
            </a:r>
            <a:endParaRPr lang="en-US" dirty="0">
              <a:solidFill>
                <a:schemeClr val="accent6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5135841"/>
              </p:ext>
            </p:extLst>
          </p:nvPr>
        </p:nvGraphicFramePr>
        <p:xfrm>
          <a:off x="841374" y="1621984"/>
          <a:ext cx="7018328" cy="2397759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635126"/>
                <a:gridCol w="2674436"/>
                <a:gridCol w="270876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</a:t>
                      </a:r>
                      <a:r>
                        <a:rPr lang="en-US" baseline="0" dirty="0" smtClean="0"/>
                        <a:t> energy</a:t>
                      </a:r>
                    </a:p>
                    <a:p>
                      <a:r>
                        <a:rPr lang="en-US" baseline="0" dirty="0" smtClean="0"/>
                        <a:t>(in 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</a:t>
                      </a:r>
                      <a:r>
                        <a:rPr lang="en-US" dirty="0" err="1" smtClean="0"/>
                        <a:t>mittance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(50 m cell lattice)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(in nm rad)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Horizontal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emittance</a:t>
                      </a:r>
                      <a:r>
                        <a:rPr lang="en-US" baseline="0" dirty="0" smtClean="0"/>
                        <a:t> (baseline)</a:t>
                      </a:r>
                    </a:p>
                    <a:p>
                      <a:r>
                        <a:rPr lang="en-US" baseline="0" dirty="0" smtClean="0"/>
                        <a:t>(in nm rad)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29.20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Oval 8"/>
          <p:cNvSpPr/>
          <p:nvPr/>
        </p:nvSpPr>
        <p:spPr>
          <a:xfrm>
            <a:off x="5930105" y="3183686"/>
            <a:ext cx="1106637" cy="983867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980383"/>
              </p:ext>
            </p:extLst>
          </p:nvPr>
        </p:nvGraphicFramePr>
        <p:xfrm>
          <a:off x="2895676" y="4664886"/>
          <a:ext cx="1101649" cy="599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5" name="Equation" r:id="rId3" imgW="444500" imgH="241300" progId="Equation.3">
                  <p:embed/>
                </p:oleObj>
              </mc:Choice>
              <mc:Fallback>
                <p:oleObj name="Equation" r:id="rId3" imgW="4445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95676" y="4664886"/>
                        <a:ext cx="1101649" cy="599281"/>
                      </a:xfrm>
                      <a:prstGeom prst="rect">
                        <a:avLst/>
                      </a:prstGeom>
                      <a:ln w="38100" cmpd="sng">
                        <a:solidFill>
                          <a:srgbClr val="FF66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1260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8530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Idealized Lattice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68481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>
                <a:solidFill>
                  <a:srgbClr val="FF6600"/>
                </a:solidFill>
              </a:rPr>
              <a:t>Symmetric layout: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800" dirty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Circumference:	100 km</a:t>
            </a:r>
          </a:p>
          <a:p>
            <a:pPr marL="36576" indent="0">
              <a:buNone/>
              <a:tabLst>
                <a:tab pos="2963863" algn="l"/>
              </a:tabLst>
            </a:pPr>
            <a:r>
              <a:rPr lang="en-US" sz="2400" dirty="0" smtClean="0"/>
              <a:t>Arc length:	 </a:t>
            </a:r>
            <a:r>
              <a:rPr lang="en-US" sz="2400" dirty="0" smtClean="0">
                <a:solidFill>
                  <a:schemeClr val="tx2"/>
                </a:solidFill>
              </a:rPr>
              <a:t>2 </a:t>
            </a:r>
            <a:r>
              <a:rPr lang="en-US" sz="2400" dirty="0">
                <a:solidFill>
                  <a:schemeClr val="tx2"/>
                </a:solidFill>
              </a:rPr>
              <a:t>x 3.4 km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Straight section length:	 1.5 km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1800" dirty="0" smtClean="0"/>
          </a:p>
          <a:p>
            <a:pPr marL="36576" indent="0">
              <a:buNone/>
              <a:tabLst>
                <a:tab pos="3411538" algn="l"/>
              </a:tabLst>
            </a:pPr>
            <a:endParaRPr lang="en-US" sz="1200" dirty="0"/>
          </a:p>
          <a:p>
            <a:pPr marL="36576" indent="0">
              <a:buNone/>
              <a:tabLst>
                <a:tab pos="3138488" algn="l"/>
              </a:tabLst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6"/>
                </a:solidFill>
              </a:rPr>
              <a:t>50m FODO cell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42671" y="3999524"/>
            <a:ext cx="6802673" cy="1752054"/>
            <a:chOff x="1403648" y="2276872"/>
            <a:chExt cx="6802673" cy="175205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478615" y="3188925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478615" y="284677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870096" y="2865441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10702" y="3207586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41322" y="296497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47606" y="3201364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24396" y="2708920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9228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4008" y="270892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73241" y="3690372"/>
              <a:ext cx="4981352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 = bending magnet, Q = </a:t>
              </a:r>
              <a:r>
                <a:rPr lang="en-US" sz="1600" dirty="0" err="1"/>
                <a:t>q</a:t>
              </a:r>
              <a:r>
                <a:rPr lang="en-US" sz="1600" dirty="0" err="1" smtClean="0"/>
                <a:t>uadrupole</a:t>
              </a:r>
              <a:r>
                <a:rPr lang="en-US" sz="1600" dirty="0" smtClean="0"/>
                <a:t>, S  = </a:t>
              </a:r>
              <a:r>
                <a:rPr lang="en-US" sz="1600" dirty="0" err="1"/>
                <a:t>s</a:t>
              </a:r>
              <a:r>
                <a:rPr lang="en-US" sz="1600" dirty="0" err="1" smtClean="0"/>
                <a:t>extupole</a:t>
              </a:r>
              <a:endParaRPr lang="en-US" sz="16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55085" y="2477737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16134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43092" y="307274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57066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306751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1216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072167" y="3076950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113510" y="3076950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444834" y="3076949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5486177" y="3076949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0570" y="2276872"/>
              <a:ext cx="841014" cy="324979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BPM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60977" y="2276872"/>
              <a:ext cx="1378679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/>
                  </a:solidFill>
                </a:rPr>
                <a:t>Corrector</a:t>
              </a: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 flipH="1">
              <a:off x="2009491" y="2597062"/>
              <a:ext cx="142584" cy="17539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55776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07904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47372" y="2636912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03648" y="249289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34" name="Down Arrow 33"/>
            <p:cNvSpPr/>
            <p:nvPr/>
          </p:nvSpPr>
          <p:spPr>
            <a:xfrm flipH="1">
              <a:off x="2219277" y="2603725"/>
              <a:ext cx="153964" cy="175395"/>
            </a:xfrm>
            <a:prstGeom prst="downArrow">
              <a:avLst>
                <a:gd name="adj1" fmla="val 45646"/>
                <a:gd name="adj2" fmla="val 50000"/>
              </a:avLst>
            </a:prstGeom>
            <a:solidFill>
              <a:srgbClr val="808080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237448" y="445217"/>
            <a:ext cx="3741292" cy="3380871"/>
            <a:chOff x="4531803" y="1342141"/>
            <a:chExt cx="4581946" cy="4236029"/>
          </a:xfrm>
        </p:grpSpPr>
        <p:grpSp>
          <p:nvGrpSpPr>
            <p:cNvPr id="90" name="Group 89"/>
            <p:cNvGrpSpPr/>
            <p:nvPr/>
          </p:nvGrpSpPr>
          <p:grpSpPr>
            <a:xfrm>
              <a:off x="4531803" y="1342141"/>
              <a:ext cx="4581946" cy="4236029"/>
              <a:chOff x="312045" y="1391920"/>
              <a:chExt cx="4863495" cy="4484611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96655" y="2012412"/>
                <a:ext cx="3288249" cy="3243074"/>
                <a:chOff x="943113" y="1561203"/>
                <a:chExt cx="4362174" cy="4461565"/>
              </a:xfrm>
            </p:grpSpPr>
            <p:sp>
              <p:nvSpPr>
                <p:cNvPr id="108" name="Donut 107"/>
                <p:cNvSpPr/>
                <p:nvPr/>
              </p:nvSpPr>
              <p:spPr>
                <a:xfrm>
                  <a:off x="943113" y="1561203"/>
                  <a:ext cx="4362174" cy="4461565"/>
                </a:xfrm>
                <a:prstGeom prst="donut">
                  <a:avLst>
                    <a:gd name="adj" fmla="val 1455"/>
                  </a:avLst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 rot="1962902">
                  <a:off x="1782080" y="5615550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855990">
                  <a:off x="4141098" y="1671853"/>
                  <a:ext cx="298175" cy="29817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 rot="3623008">
                  <a:off x="1017015" y="479295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3623008">
                  <a:off x="4930826" y="2485815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 rot="19838961">
                  <a:off x="1782569" y="167334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 rot="19642893">
                  <a:off x="4142593" y="561797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 rot="18011093">
                  <a:off x="1016469" y="2486361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 rot="18011093">
                  <a:off x="4931371" y="479349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6" name="TextBox 95"/>
              <p:cNvSpPr txBox="1"/>
              <p:nvPr/>
            </p:nvSpPr>
            <p:spPr>
              <a:xfrm>
                <a:off x="2474321" y="1391920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93594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367436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12045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93594" y="4503805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366299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74321" y="547642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648984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367436" y="450562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652418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364568" y="163829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652418" y="1640502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 rot="41209">
              <a:off x="6706753" y="1762388"/>
              <a:ext cx="211755" cy="204726"/>
            </a:xfrm>
            <a:prstGeom prst="rect">
              <a:avLst/>
            </a:prstGeom>
            <a:solidFill>
              <a:srgbClr val="5F5F5F"/>
            </a:solidFill>
            <a:ln>
              <a:solidFill>
                <a:srgbClr val="4D4D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 rot="41209">
              <a:off x="6706753" y="4942645"/>
              <a:ext cx="211755" cy="204726"/>
            </a:xfrm>
            <a:prstGeom prst="rect">
              <a:avLst/>
            </a:prstGeom>
            <a:solidFill>
              <a:srgbClr val="5F5F5F"/>
            </a:solidFill>
            <a:ln>
              <a:solidFill>
                <a:srgbClr val="4D4D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rot="41209">
              <a:off x="8320282" y="3329469"/>
              <a:ext cx="211755" cy="204726"/>
            </a:xfrm>
            <a:prstGeom prst="rect">
              <a:avLst/>
            </a:prstGeom>
            <a:solidFill>
              <a:srgbClr val="5F5F5F"/>
            </a:solidFill>
            <a:ln>
              <a:solidFill>
                <a:srgbClr val="4D4D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rot="41209">
              <a:off x="5115355" y="3329469"/>
              <a:ext cx="211755" cy="204726"/>
            </a:xfrm>
            <a:prstGeom prst="rect">
              <a:avLst/>
            </a:prstGeom>
            <a:solidFill>
              <a:srgbClr val="5F5F5F"/>
            </a:solidFill>
            <a:ln>
              <a:solidFill>
                <a:srgbClr val="4D4D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9337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276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Changing the horizontal </a:t>
            </a:r>
            <a:r>
              <a:rPr lang="en-US" dirty="0" err="1" smtClean="0"/>
              <a:t>emittance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for lower energies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52091"/>
            <a:ext cx="8226854" cy="2522713"/>
          </a:xfrm>
        </p:spPr>
        <p:txBody>
          <a:bodyPr>
            <a:normAutofit fontScale="85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 smtClean="0"/>
              <a:t>There are two different possibilities:</a:t>
            </a:r>
          </a:p>
          <a:p>
            <a:pPr marL="514350" indent="-514350">
              <a:lnSpc>
                <a:spcPct val="120000"/>
              </a:lnSpc>
              <a:buClrTx/>
              <a:buSzPct val="100000"/>
              <a:buFont typeface="+mj-lt"/>
              <a:buAutoNum type="arabicParenR"/>
            </a:pPr>
            <a:r>
              <a:rPr lang="en-US" dirty="0">
                <a:solidFill>
                  <a:srgbClr val="FF6600"/>
                </a:solidFill>
              </a:rPr>
              <a:t>Change the phase advance </a:t>
            </a:r>
            <a:r>
              <a:rPr lang="en-US" dirty="0" err="1">
                <a:solidFill>
                  <a:srgbClr val="FF6600"/>
                </a:solidFill>
              </a:rPr>
              <a:t>Ψ</a:t>
            </a:r>
            <a:r>
              <a:rPr lang="en-US" dirty="0">
                <a:solidFill>
                  <a:srgbClr val="FF6600"/>
                </a:solidFill>
              </a:rPr>
              <a:t> of the FODO cell</a:t>
            </a:r>
          </a:p>
          <a:p>
            <a:pPr marL="439738" indent="0">
              <a:lnSpc>
                <a:spcPct val="120000"/>
              </a:lnSpc>
              <a:buClrTx/>
              <a:buSzPct val="100000"/>
              <a:buNone/>
            </a:pPr>
            <a:r>
              <a:rPr lang="en-US" dirty="0">
                <a:solidFill>
                  <a:srgbClr val="4D4D4D"/>
                </a:solidFill>
                <a:sym typeface="Wingdings"/>
              </a:rPr>
              <a:t> Larger </a:t>
            </a:r>
            <a:r>
              <a:rPr lang="en-US" dirty="0" err="1">
                <a:solidFill>
                  <a:srgbClr val="4D4D4D"/>
                </a:solidFill>
                <a:sym typeface="Wingdings"/>
              </a:rPr>
              <a:t>emittance</a:t>
            </a:r>
            <a:r>
              <a:rPr lang="en-US" dirty="0">
                <a:solidFill>
                  <a:srgbClr val="4D4D4D"/>
                </a:solidFill>
                <a:sym typeface="Wingdings"/>
              </a:rPr>
              <a:t>: smaller phase advance</a:t>
            </a:r>
            <a:endParaRPr lang="en-US" dirty="0">
              <a:solidFill>
                <a:srgbClr val="4D4D4D"/>
              </a:solidFill>
            </a:endParaRPr>
          </a:p>
          <a:p>
            <a:pPr marL="514350" indent="-514350">
              <a:lnSpc>
                <a:spcPct val="120000"/>
              </a:lnSpc>
              <a:buClrTx/>
              <a:buSzPct val="100000"/>
              <a:buFont typeface="+mj-lt"/>
              <a:buAutoNum type="arabicParenR" startAt="2"/>
            </a:pPr>
            <a:r>
              <a:rPr lang="en-US" dirty="0" smtClean="0">
                <a:solidFill>
                  <a:srgbClr val="FF6600"/>
                </a:solidFill>
              </a:rPr>
              <a:t>Change </a:t>
            </a:r>
            <a:r>
              <a:rPr lang="en-US" dirty="0">
                <a:solidFill>
                  <a:srgbClr val="FF6600"/>
                </a:solidFill>
              </a:rPr>
              <a:t>the cell </a:t>
            </a:r>
            <a:r>
              <a:rPr lang="en-US" dirty="0" smtClean="0">
                <a:solidFill>
                  <a:srgbClr val="FF6600"/>
                </a:solidFill>
              </a:rPr>
              <a:t>length</a:t>
            </a:r>
            <a:endParaRPr lang="en-US" dirty="0">
              <a:solidFill>
                <a:srgbClr val="FF6600"/>
              </a:solidFill>
            </a:endParaRPr>
          </a:p>
          <a:p>
            <a:pPr marL="787400" indent="-342900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dirty="0" smtClean="0">
                <a:solidFill>
                  <a:schemeClr val="accent6"/>
                </a:solidFill>
                <a:sym typeface="Wingdings"/>
              </a:rPr>
              <a:t>Larger </a:t>
            </a:r>
            <a:r>
              <a:rPr lang="en-US" dirty="0" err="1">
                <a:solidFill>
                  <a:schemeClr val="accent6"/>
                </a:solidFill>
                <a:sym typeface="Wingdings"/>
              </a:rPr>
              <a:t>emittance</a:t>
            </a:r>
            <a:r>
              <a:rPr lang="en-US" dirty="0">
                <a:solidFill>
                  <a:schemeClr val="accent6"/>
                </a:solidFill>
                <a:sym typeface="Wingdings"/>
              </a:rPr>
              <a:t>: increase cell </a:t>
            </a:r>
            <a:r>
              <a:rPr lang="en-US" dirty="0" smtClean="0">
                <a:solidFill>
                  <a:schemeClr val="accent6"/>
                </a:solidFill>
                <a:sym typeface="Wingdings"/>
              </a:rPr>
              <a:t>length</a:t>
            </a:r>
          </a:p>
          <a:p>
            <a:pPr marL="0" indent="0">
              <a:lnSpc>
                <a:spcPct val="120000"/>
              </a:lnSpc>
              <a:buNone/>
            </a:pPr>
            <a:endParaRPr lang="en-US" dirty="0">
              <a:solidFill>
                <a:srgbClr val="D1282E"/>
              </a:solidFill>
              <a:sym typeface="Wingdings"/>
            </a:endParaRPr>
          </a:p>
          <a:p>
            <a:pPr marL="787400" indent="-342900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endParaRPr lang="en-US" dirty="0" smtClean="0">
              <a:solidFill>
                <a:schemeClr val="accent6"/>
              </a:solidFill>
              <a:sym typeface="Wingdings"/>
            </a:endParaRPr>
          </a:p>
          <a:p>
            <a:pPr marL="444500">
              <a:lnSpc>
                <a:spcPct val="120000"/>
              </a:lnSpc>
            </a:pPr>
            <a:endParaRPr lang="en-US" dirty="0">
              <a:solidFill>
                <a:srgbClr val="D1282E"/>
              </a:solidFill>
              <a:sym typeface="Wingding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479802"/>
              </p:ext>
            </p:extLst>
          </p:nvPr>
        </p:nvGraphicFramePr>
        <p:xfrm>
          <a:off x="595313" y="2417763"/>
          <a:ext cx="4489450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6" name="Equation" r:id="rId3" imgW="2425700" imgH="444500" progId="Equation.3">
                  <p:embed/>
                </p:oleObj>
              </mc:Choice>
              <mc:Fallback>
                <p:oleObj name="Equation" r:id="rId3" imgW="24257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5313" y="2417763"/>
                        <a:ext cx="4489450" cy="820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87578"/>
              </p:ext>
            </p:extLst>
          </p:nvPr>
        </p:nvGraphicFramePr>
        <p:xfrm>
          <a:off x="627231" y="1539398"/>
          <a:ext cx="3313395" cy="817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7" name="Equation" r:id="rId5" imgW="1905000" imgH="469900" progId="Equation.3">
                  <p:embed/>
                </p:oleObj>
              </mc:Choice>
              <mc:Fallback>
                <p:oleObj name="Equation" r:id="rId5" imgW="19050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231" y="1539398"/>
                        <a:ext cx="3313395" cy="81730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/>
          <p:cNvSpPr/>
          <p:nvPr/>
        </p:nvSpPr>
        <p:spPr>
          <a:xfrm>
            <a:off x="950204" y="2356702"/>
            <a:ext cx="691728" cy="578432"/>
          </a:xfrm>
          <a:prstGeom prst="ellipse">
            <a:avLst/>
          </a:prstGeom>
          <a:noFill/>
          <a:ln w="3810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292276" y="941636"/>
            <a:ext cx="3674719" cy="2869095"/>
            <a:chOff x="5343075" y="1009368"/>
            <a:chExt cx="3674719" cy="2869095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9807842"/>
                </p:ext>
              </p:extLst>
            </p:nvPr>
          </p:nvGraphicFramePr>
          <p:xfrm>
            <a:off x="5343075" y="1009368"/>
            <a:ext cx="3674719" cy="25537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308" name="Mathcad" r:id="rId7" imgW="3133800" imgH="2019240" progId="">
                    <p:embed/>
                  </p:oleObj>
                </mc:Choice>
                <mc:Fallback>
                  <p:oleObj name="Mathcad" r:id="rId7" imgW="3133800" imgH="201924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43075" y="1009368"/>
                          <a:ext cx="3674719" cy="255372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7550726" y="3570686"/>
              <a:ext cx="14670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4D4D4D"/>
                  </a:solidFill>
                </a:rPr>
                <a:t>Court. B. </a:t>
              </a:r>
              <a:r>
                <a:rPr lang="en-US" sz="1400" dirty="0" err="1" smtClean="0">
                  <a:solidFill>
                    <a:srgbClr val="4D4D4D"/>
                  </a:solidFill>
                </a:rPr>
                <a:t>Holzer</a:t>
              </a:r>
              <a:endParaRPr lang="en-US" sz="1400" dirty="0">
                <a:solidFill>
                  <a:srgbClr val="4D4D4D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714456" y="2395795"/>
            <a:ext cx="2288902" cy="578432"/>
            <a:chOff x="2714456" y="2395795"/>
            <a:chExt cx="2288902" cy="578432"/>
          </a:xfrm>
        </p:grpSpPr>
        <p:sp>
          <p:nvSpPr>
            <p:cNvPr id="13" name="Oval 12"/>
            <p:cNvSpPr/>
            <p:nvPr/>
          </p:nvSpPr>
          <p:spPr>
            <a:xfrm>
              <a:off x="2714456" y="2395795"/>
              <a:ext cx="691728" cy="578432"/>
            </a:xfrm>
            <a:prstGeom prst="ellipse">
              <a:avLst/>
            </a:prstGeom>
            <a:noFill/>
            <a:ln w="3810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311630" y="2395795"/>
              <a:ext cx="691728" cy="578432"/>
            </a:xfrm>
            <a:prstGeom prst="ellipse">
              <a:avLst/>
            </a:prstGeom>
            <a:noFill/>
            <a:ln w="3810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5748867" y="1084886"/>
            <a:ext cx="372533" cy="316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748867" y="2921862"/>
            <a:ext cx="372533" cy="316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121400" y="3289302"/>
            <a:ext cx="372533" cy="3166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8531655" y="3347183"/>
            <a:ext cx="372533" cy="164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53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dos-10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12" y="1820746"/>
            <a:ext cx="7150100" cy="22098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8212262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Changing the cell length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435754" y="3690888"/>
            <a:ext cx="142698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191919"/>
                </a:solidFill>
              </a:rPr>
              <a:t>L</a:t>
            </a:r>
            <a:r>
              <a:rPr lang="en-US" i="1" baseline="-25000" dirty="0" err="1" smtClean="0">
                <a:solidFill>
                  <a:srgbClr val="191919"/>
                </a:solidFill>
              </a:rPr>
              <a:t>cell</a:t>
            </a:r>
            <a:r>
              <a:rPr lang="en-US" i="1" baseline="-25000" dirty="0" smtClean="0">
                <a:solidFill>
                  <a:srgbClr val="191919"/>
                </a:solidFill>
              </a:rPr>
              <a:t> </a:t>
            </a:r>
            <a:r>
              <a:rPr lang="en-US" i="1" dirty="0" smtClean="0">
                <a:solidFill>
                  <a:srgbClr val="191919"/>
                </a:solidFill>
              </a:rPr>
              <a:t>= 100m</a:t>
            </a:r>
            <a:endParaRPr lang="en-US" i="1" dirty="0">
              <a:solidFill>
                <a:srgbClr val="19191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5754" y="2593702"/>
            <a:ext cx="1298609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chemeClr val="bg2">
                    <a:lumMod val="10000"/>
                  </a:schemeClr>
                </a:solidFill>
              </a:rPr>
              <a:t>L</a:t>
            </a:r>
            <a:r>
              <a:rPr lang="en-US" i="1" baseline="-25000" dirty="0" err="1" smtClean="0">
                <a:solidFill>
                  <a:schemeClr val="bg2">
                    <a:lumMod val="10000"/>
                  </a:schemeClr>
                </a:solidFill>
              </a:rPr>
              <a:t>cell</a:t>
            </a:r>
            <a:r>
              <a:rPr lang="en-US" i="1" baseline="-25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</a:rPr>
              <a:t>= 50m</a:t>
            </a:r>
            <a:endParaRPr lang="en-US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1" name="Content Placeholder 10" descr="fodos-150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23" r="396" b="1107"/>
          <a:stretch/>
        </p:blipFill>
        <p:spPr>
          <a:xfrm>
            <a:off x="716112" y="4070631"/>
            <a:ext cx="7150100" cy="1155581"/>
          </a:xfrm>
          <a:effectLst/>
        </p:spPr>
      </p:pic>
      <p:sp>
        <p:nvSpPr>
          <p:cNvPr id="32" name="TextBox 31"/>
          <p:cNvSpPr txBox="1"/>
          <p:nvPr/>
        </p:nvSpPr>
        <p:spPr>
          <a:xfrm>
            <a:off x="6435754" y="5314713"/>
            <a:ext cx="142698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191919"/>
                </a:solidFill>
              </a:rPr>
              <a:t>L</a:t>
            </a:r>
            <a:r>
              <a:rPr lang="en-US" i="1" baseline="-25000" dirty="0" err="1" smtClean="0">
                <a:solidFill>
                  <a:srgbClr val="191919"/>
                </a:solidFill>
              </a:rPr>
              <a:t>cell</a:t>
            </a:r>
            <a:r>
              <a:rPr lang="en-US" i="1" baseline="-25000" dirty="0" smtClean="0">
                <a:solidFill>
                  <a:srgbClr val="191919"/>
                </a:solidFill>
              </a:rPr>
              <a:t> </a:t>
            </a:r>
            <a:r>
              <a:rPr lang="en-US" i="1" dirty="0" smtClean="0">
                <a:solidFill>
                  <a:srgbClr val="191919"/>
                </a:solidFill>
              </a:rPr>
              <a:t>= 150m</a:t>
            </a:r>
            <a:endParaRPr lang="en-US" i="1" dirty="0">
              <a:solidFill>
                <a:srgbClr val="191919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56103" y="1749623"/>
            <a:ext cx="2739094" cy="940576"/>
            <a:chOff x="2956103" y="1749623"/>
            <a:chExt cx="2739094" cy="940576"/>
          </a:xfrm>
          <a:effectLst/>
        </p:grpSpPr>
        <p:grpSp>
          <p:nvGrpSpPr>
            <p:cNvPr id="23" name="Group 22"/>
            <p:cNvGrpSpPr/>
            <p:nvPr/>
          </p:nvGrpSpPr>
          <p:grpSpPr>
            <a:xfrm>
              <a:off x="5167781" y="1749623"/>
              <a:ext cx="527416" cy="913609"/>
              <a:chOff x="5167781" y="1749623"/>
              <a:chExt cx="527416" cy="913609"/>
            </a:xfrm>
          </p:grpSpPr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4974684" y="1942720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4952437" y="1995206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2956103" y="1776589"/>
              <a:ext cx="527416" cy="913610"/>
              <a:chOff x="2956103" y="1776589"/>
              <a:chExt cx="527416" cy="913610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 rot="16200000" flipH="1">
                <a:off x="2763006" y="1969686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2762949" y="2022175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3318511" y="2256465"/>
            <a:ext cx="4723872" cy="1089845"/>
            <a:chOff x="3318511" y="2256465"/>
            <a:chExt cx="4723872" cy="1089845"/>
          </a:xfrm>
          <a:effectLst/>
        </p:grpSpPr>
        <p:sp>
          <p:nvSpPr>
            <p:cNvPr id="18" name="Freeform 17"/>
            <p:cNvSpPr/>
            <p:nvPr/>
          </p:nvSpPr>
          <p:spPr>
            <a:xfrm rot="510348">
              <a:off x="3318511" y="2256466"/>
              <a:ext cx="392982" cy="1089844"/>
            </a:xfrm>
            <a:custGeom>
              <a:avLst/>
              <a:gdLst>
                <a:gd name="connsiteX0" fmla="*/ 0 w 500303"/>
                <a:gd name="connsiteY0" fmla="*/ 0 h 1166091"/>
                <a:gd name="connsiteX1" fmla="*/ 473364 w 500303"/>
                <a:gd name="connsiteY1" fmla="*/ 542636 h 1166091"/>
                <a:gd name="connsiteX2" fmla="*/ 161636 w 500303"/>
                <a:gd name="connsiteY2" fmla="*/ 1166091 h 116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03" h="1166091">
                  <a:moveTo>
                    <a:pt x="0" y="0"/>
                  </a:moveTo>
                  <a:cubicBezTo>
                    <a:pt x="223212" y="174143"/>
                    <a:pt x="446425" y="348287"/>
                    <a:pt x="473364" y="542636"/>
                  </a:cubicBezTo>
                  <a:cubicBezTo>
                    <a:pt x="500303" y="736985"/>
                    <a:pt x="161636" y="1166091"/>
                    <a:pt x="161636" y="1166091"/>
                  </a:cubicBezTo>
                </a:path>
              </a:pathLst>
            </a:custGeom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Freeform 36"/>
            <p:cNvSpPr/>
            <p:nvPr/>
          </p:nvSpPr>
          <p:spPr>
            <a:xfrm rot="510348">
              <a:off x="7649401" y="2256465"/>
              <a:ext cx="392982" cy="1089844"/>
            </a:xfrm>
            <a:custGeom>
              <a:avLst/>
              <a:gdLst>
                <a:gd name="connsiteX0" fmla="*/ 0 w 500303"/>
                <a:gd name="connsiteY0" fmla="*/ 0 h 1166091"/>
                <a:gd name="connsiteX1" fmla="*/ 473364 w 500303"/>
                <a:gd name="connsiteY1" fmla="*/ 542636 h 1166091"/>
                <a:gd name="connsiteX2" fmla="*/ 161636 w 500303"/>
                <a:gd name="connsiteY2" fmla="*/ 1166091 h 1166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0303" h="1166091">
                  <a:moveTo>
                    <a:pt x="0" y="0"/>
                  </a:moveTo>
                  <a:cubicBezTo>
                    <a:pt x="223212" y="174143"/>
                    <a:pt x="446425" y="348287"/>
                    <a:pt x="473364" y="542636"/>
                  </a:cubicBezTo>
                  <a:cubicBezTo>
                    <a:pt x="500303" y="736985"/>
                    <a:pt x="161636" y="1166091"/>
                    <a:pt x="161636" y="1166091"/>
                  </a:cubicBezTo>
                </a:path>
              </a:pathLst>
            </a:custGeom>
            <a:ln w="381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17043" y="1749620"/>
            <a:ext cx="4975434" cy="913613"/>
            <a:chOff x="1817043" y="1749620"/>
            <a:chExt cx="4975434" cy="913613"/>
          </a:xfrm>
          <a:effectLst/>
        </p:grpSpPr>
        <p:grpSp>
          <p:nvGrpSpPr>
            <p:cNvPr id="14" name="Group 13"/>
            <p:cNvGrpSpPr/>
            <p:nvPr/>
          </p:nvGrpSpPr>
          <p:grpSpPr>
            <a:xfrm>
              <a:off x="1817043" y="1749623"/>
              <a:ext cx="527416" cy="913610"/>
              <a:chOff x="1817043" y="1749623"/>
              <a:chExt cx="527416" cy="913610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16200000" flipH="1">
                <a:off x="1623946" y="1942720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623889" y="1995209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6265061" y="1749620"/>
              <a:ext cx="527416" cy="913609"/>
              <a:chOff x="6265061" y="1749620"/>
              <a:chExt cx="527416" cy="913609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 rot="16200000" flipH="1">
                <a:off x="6071964" y="1942717"/>
                <a:ext cx="913609" cy="527416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6049717" y="1995203"/>
                <a:ext cx="913607" cy="42244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Group 28"/>
          <p:cNvGrpSpPr/>
          <p:nvPr/>
        </p:nvGrpSpPr>
        <p:grpSpPr>
          <a:xfrm>
            <a:off x="4058868" y="1749626"/>
            <a:ext cx="527416" cy="913609"/>
            <a:chOff x="4058868" y="1749626"/>
            <a:chExt cx="527416" cy="913609"/>
          </a:xfrm>
          <a:effectLst/>
        </p:grpSpPr>
        <p:cxnSp>
          <p:nvCxnSpPr>
            <p:cNvPr id="49" name="Straight Connector 48"/>
            <p:cNvCxnSpPr/>
            <p:nvPr/>
          </p:nvCxnSpPr>
          <p:spPr>
            <a:xfrm rot="16200000" flipH="1">
              <a:off x="3865771" y="1942723"/>
              <a:ext cx="913609" cy="527416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5400000">
              <a:off x="3843524" y="1995209"/>
              <a:ext cx="913607" cy="422441"/>
            </a:xfrm>
            <a:prstGeom prst="line">
              <a:avLst/>
            </a:prstGeom>
            <a:ln>
              <a:solidFill>
                <a:srgbClr val="FF66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Left Arrow 67"/>
          <p:cNvSpPr/>
          <p:nvPr/>
        </p:nvSpPr>
        <p:spPr>
          <a:xfrm>
            <a:off x="8090341" y="3142734"/>
            <a:ext cx="579120" cy="412649"/>
          </a:xfrm>
          <a:prstGeom prst="leftArrow">
            <a:avLst>
              <a:gd name="adj1" fmla="val 37421"/>
              <a:gd name="adj2" fmla="val 68868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eft Arrow 68"/>
          <p:cNvSpPr/>
          <p:nvPr/>
        </p:nvSpPr>
        <p:spPr>
          <a:xfrm>
            <a:off x="8090341" y="4331454"/>
            <a:ext cx="579120" cy="412649"/>
          </a:xfrm>
          <a:prstGeom prst="leftArrow">
            <a:avLst>
              <a:gd name="adj1" fmla="val 37421"/>
              <a:gd name="adj2" fmla="val 68868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650439" y="2963034"/>
            <a:ext cx="7285043" cy="10971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36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68" grpId="0" animBg="1"/>
      <p:bldP spid="68" grpId="1" animBg="1"/>
      <p:bldP spid="69" grpId="0" animBg="1"/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Feasible Lattice Changes</a:t>
            </a:r>
            <a:endParaRPr lang="en-US" dirty="0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0773091"/>
              </p:ext>
            </p:extLst>
          </p:nvPr>
        </p:nvGraphicFramePr>
        <p:xfrm>
          <a:off x="457200" y="4096473"/>
          <a:ext cx="8226426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2142"/>
                <a:gridCol w="2742142"/>
                <a:gridCol w="27421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length L</a:t>
                      </a:r>
                      <a:endParaRPr lang="en-US" dirty="0"/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advance </a:t>
                      </a:r>
                      <a:r>
                        <a:rPr lang="en-US" dirty="0" err="1" smtClean="0"/>
                        <a:t>Ψ</a:t>
                      </a:r>
                      <a:r>
                        <a:rPr lang="en-US" baseline="-25000" dirty="0" err="1" smtClean="0"/>
                        <a:t>x</a:t>
                      </a:r>
                      <a:endParaRPr lang="en-US" baseline="-25000" dirty="0"/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ε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/>
                    </a:p>
                  </a:txBody>
                  <a:tcPr marL="98717" marR="9871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Baseline parameter: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14.60 nm × 2</a:t>
                      </a:r>
                    </a:p>
                  </a:txBody>
                  <a:tcPr marL="98717" marR="9871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200 m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60° </a:t>
                      </a: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13.56 nm (</a:t>
                      </a:r>
                      <a:r>
                        <a:rPr lang="en-US" dirty="0" err="1" smtClean="0">
                          <a:solidFill>
                            <a:srgbClr val="4D4D4D"/>
                          </a:solidFill>
                        </a:rPr>
                        <a:t>analyt</a:t>
                      </a: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.)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250</a:t>
                      </a:r>
                      <a:r>
                        <a:rPr lang="en-US" baseline="0" dirty="0" smtClean="0">
                          <a:solidFill>
                            <a:srgbClr val="4D4D4D"/>
                          </a:solidFill>
                        </a:rPr>
                        <a:t> m</a:t>
                      </a: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72° </a:t>
                      </a: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15.91 nm (</a:t>
                      </a:r>
                      <a:r>
                        <a:rPr lang="en-US" dirty="0" err="1" smtClean="0">
                          <a:solidFill>
                            <a:srgbClr val="4D4D4D"/>
                          </a:solidFill>
                        </a:rPr>
                        <a:t>analyt</a:t>
                      </a: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.)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300 m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90° 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15.24 nm (</a:t>
                      </a:r>
                      <a:r>
                        <a:rPr lang="en-US" dirty="0" err="1" smtClean="0">
                          <a:solidFill>
                            <a:srgbClr val="4D4D4D"/>
                          </a:solidFill>
                        </a:rPr>
                        <a:t>analyt</a:t>
                      </a: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.)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 marL="98717" marR="98717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12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275842"/>
              </p:ext>
            </p:extLst>
          </p:nvPr>
        </p:nvGraphicFramePr>
        <p:xfrm>
          <a:off x="457200" y="1829989"/>
          <a:ext cx="8229600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length 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r>
                        <a:rPr lang="en-US" baseline="0" dirty="0" smtClean="0"/>
                        <a:t> advance </a:t>
                      </a:r>
                      <a:r>
                        <a:rPr lang="en-US" dirty="0" err="1" smtClean="0"/>
                        <a:t>Ψ</a:t>
                      </a:r>
                      <a:r>
                        <a:rPr lang="en-US" baseline="-25000" dirty="0" err="1" smtClean="0"/>
                        <a:t>x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Emittance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ε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Baseline parameter: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1.65 nm × 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50 m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45°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1.50 nm (</a:t>
                      </a:r>
                      <a:r>
                        <a:rPr lang="en-US" dirty="0" err="1" smtClean="0">
                          <a:solidFill>
                            <a:srgbClr val="4D4D4D"/>
                          </a:solidFill>
                        </a:rPr>
                        <a:t>analyt</a:t>
                      </a: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.)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100 m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90°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1.74 nm (</a:t>
                      </a:r>
                      <a:r>
                        <a:rPr lang="en-US" dirty="0" err="1" smtClean="0">
                          <a:solidFill>
                            <a:srgbClr val="4D4D4D"/>
                          </a:solidFill>
                        </a:rPr>
                        <a:t>analyt</a:t>
                      </a:r>
                      <a:r>
                        <a:rPr lang="en-US" dirty="0" smtClean="0">
                          <a:solidFill>
                            <a:srgbClr val="4D4D4D"/>
                          </a:solidFill>
                        </a:rPr>
                        <a:t>.)</a:t>
                      </a:r>
                      <a:endParaRPr lang="en-US" dirty="0">
                        <a:solidFill>
                          <a:srgbClr val="4D4D4D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488" y="3601936"/>
            <a:ext cx="278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45.5 </a:t>
            </a:r>
            <a:r>
              <a:rPr lang="en-US" b="1" dirty="0" err="1" smtClean="0">
                <a:solidFill>
                  <a:srgbClr val="FF6600"/>
                </a:solidFill>
              </a:rPr>
              <a:t>GeV</a:t>
            </a:r>
            <a:r>
              <a:rPr lang="en-US" b="1" dirty="0" smtClean="0">
                <a:solidFill>
                  <a:srgbClr val="FF6600"/>
                </a:solidFill>
              </a:rPr>
              <a:t> beam energy: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88" y="1338175"/>
            <a:ext cx="259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80 </a:t>
            </a:r>
            <a:r>
              <a:rPr lang="en-US" b="1" dirty="0" err="1" smtClean="0">
                <a:solidFill>
                  <a:srgbClr val="FF6600"/>
                </a:solidFill>
              </a:rPr>
              <a:t>GeV</a:t>
            </a:r>
            <a:r>
              <a:rPr lang="en-US" b="1" dirty="0" smtClean="0">
                <a:solidFill>
                  <a:srgbClr val="FF6600"/>
                </a:solidFill>
              </a:rPr>
              <a:t> beam energy:</a:t>
            </a:r>
            <a:endParaRPr lang="en-US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2098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Examples: Different cell lengths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25781" y="2160743"/>
            <a:ext cx="70308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334387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826418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543515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971995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758914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184763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613243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396426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3037682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466163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249345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676805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4107061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3893474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4318059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4531343" y="2077923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923523" y="2073321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481113" y="2077923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7144389" y="2073321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4742440" y="2077923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5167684" y="2077923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956968" y="2077923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380455" y="2077923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5597272" y="2077923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6034955" y="2073321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5817216" y="2073321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6257592" y="2077923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6703820" y="2077923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Connector 86"/>
          <p:cNvCxnSpPr/>
          <p:nvPr/>
        </p:nvCxnSpPr>
        <p:spPr>
          <a:xfrm>
            <a:off x="625781" y="3402292"/>
            <a:ext cx="70308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1349972" y="3319472"/>
            <a:ext cx="383979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1774499" y="3319472"/>
            <a:ext cx="387932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2200348" y="3319472"/>
            <a:ext cx="386514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2628828" y="3319472"/>
            <a:ext cx="388026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>
            <a:off x="3053267" y="3319472"/>
            <a:ext cx="386514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3481748" y="3319472"/>
            <a:ext cx="385493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3909059" y="3314870"/>
            <a:ext cx="388438" cy="179445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4333644" y="3319472"/>
            <a:ext cx="388135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6939108" y="331487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496698" y="3319472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7159974" y="331487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4758025" y="3319472"/>
            <a:ext cx="389379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5183269" y="3319472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5396040" y="3319472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/>
          <p:cNvSpPr/>
          <p:nvPr/>
        </p:nvSpPr>
        <p:spPr>
          <a:xfrm>
            <a:off x="5612857" y="3319472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6050540" y="3314870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832801" y="3314870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6273177" y="3319472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6719405" y="3319472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625781" y="1552704"/>
            <a:ext cx="5201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175 </a:t>
            </a:r>
            <a:r>
              <a:rPr lang="en-US" b="1" dirty="0" err="1" smtClean="0">
                <a:solidFill>
                  <a:schemeClr val="accent6"/>
                </a:solidFill>
              </a:rPr>
              <a:t>GeV</a:t>
            </a:r>
            <a:r>
              <a:rPr lang="en-US" b="1" dirty="0" smtClean="0">
                <a:solidFill>
                  <a:schemeClr val="accent6"/>
                </a:solidFill>
              </a:rPr>
              <a:t> and 120 </a:t>
            </a:r>
            <a:r>
              <a:rPr lang="en-US" b="1" dirty="0" err="1" smtClean="0">
                <a:solidFill>
                  <a:schemeClr val="accent6"/>
                </a:solidFill>
              </a:rPr>
              <a:t>GeV</a:t>
            </a:r>
            <a:r>
              <a:rPr lang="en-US" b="1" dirty="0" smtClean="0">
                <a:solidFill>
                  <a:schemeClr val="accent6"/>
                </a:solidFill>
              </a:rPr>
              <a:t>: </a:t>
            </a:r>
            <a:r>
              <a:rPr lang="en-US" b="1" dirty="0" err="1" smtClean="0">
                <a:solidFill>
                  <a:schemeClr val="accent6"/>
                </a:solidFill>
              </a:rPr>
              <a:t>L</a:t>
            </a:r>
            <a:r>
              <a:rPr lang="en-US" b="1" baseline="-25000" dirty="0" err="1" smtClean="0">
                <a:solidFill>
                  <a:schemeClr val="accent6"/>
                </a:solidFill>
              </a:rPr>
              <a:t>cell</a:t>
            </a:r>
            <a:r>
              <a:rPr lang="en-US" b="1" dirty="0" smtClean="0">
                <a:solidFill>
                  <a:schemeClr val="accent6"/>
                </a:solidFill>
              </a:rPr>
              <a:t> = 50 m</a:t>
            </a:r>
            <a:r>
              <a:rPr lang="en-US" b="1" dirty="0">
                <a:solidFill>
                  <a:schemeClr val="accent6"/>
                </a:solidFill>
              </a:rPr>
              <a:t>, </a:t>
            </a:r>
            <a:r>
              <a:rPr lang="en-US" b="1" dirty="0" err="1">
                <a:solidFill>
                  <a:schemeClr val="accent6"/>
                </a:solidFill>
              </a:rPr>
              <a:t>Ψ</a:t>
            </a:r>
            <a:r>
              <a:rPr lang="en-US" b="1" dirty="0">
                <a:solidFill>
                  <a:schemeClr val="accent6"/>
                </a:solidFill>
              </a:rPr>
              <a:t> = 90°/60°</a:t>
            </a:r>
          </a:p>
          <a:p>
            <a:endParaRPr lang="en-US" b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628776" y="2808073"/>
            <a:ext cx="412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4D4D4D"/>
                </a:solidFill>
              </a:rPr>
              <a:t>80 </a:t>
            </a:r>
            <a:r>
              <a:rPr lang="en-US" b="1" dirty="0" err="1" smtClean="0">
                <a:solidFill>
                  <a:srgbClr val="4D4D4D"/>
                </a:solidFill>
              </a:rPr>
              <a:t>GeV</a:t>
            </a:r>
            <a:r>
              <a:rPr lang="en-US" b="1" dirty="0" smtClean="0">
                <a:solidFill>
                  <a:srgbClr val="4D4D4D"/>
                </a:solidFill>
              </a:rPr>
              <a:t>: </a:t>
            </a:r>
            <a:r>
              <a:rPr lang="en-US" b="1" dirty="0" err="1" smtClean="0">
                <a:solidFill>
                  <a:srgbClr val="4D4D4D"/>
                </a:solidFill>
              </a:rPr>
              <a:t>L</a:t>
            </a:r>
            <a:r>
              <a:rPr lang="en-US" b="1" baseline="-25000" dirty="0" err="1" smtClean="0">
                <a:solidFill>
                  <a:srgbClr val="4D4D4D"/>
                </a:solidFill>
              </a:rPr>
              <a:t>cell</a:t>
            </a:r>
            <a:r>
              <a:rPr lang="en-US" b="1" dirty="0" smtClean="0">
                <a:solidFill>
                  <a:srgbClr val="4D4D4D"/>
                </a:solidFill>
              </a:rPr>
              <a:t> = 100 m, </a:t>
            </a:r>
            <a:r>
              <a:rPr lang="en-US" b="1" dirty="0" err="1">
                <a:solidFill>
                  <a:srgbClr val="4D4D4D"/>
                </a:solidFill>
              </a:rPr>
              <a:t>Ψ</a:t>
            </a:r>
            <a:r>
              <a:rPr lang="en-US" b="1" dirty="0">
                <a:solidFill>
                  <a:srgbClr val="4D4D4D"/>
                </a:solidFill>
              </a:rPr>
              <a:t> = </a:t>
            </a:r>
            <a:r>
              <a:rPr lang="en-US" b="1" dirty="0" smtClean="0">
                <a:solidFill>
                  <a:srgbClr val="4D4D4D"/>
                </a:solidFill>
              </a:rPr>
              <a:t>90°/60°</a:t>
            </a:r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1130161" y="5651339"/>
            <a:ext cx="21723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Dispersion Suppressor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1135631" y="5217693"/>
            <a:ext cx="9332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Arc cells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855848" y="5284175"/>
            <a:ext cx="174851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855848" y="5724955"/>
            <a:ext cx="174851" cy="174843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3827212" y="5284175"/>
            <a:ext cx="174851" cy="174843"/>
          </a:xfrm>
          <a:prstGeom prst="rect">
            <a:avLst/>
          </a:prstGeom>
          <a:solidFill>
            <a:srgbClr val="FFBE15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Rectangle 179"/>
          <p:cNvSpPr/>
          <p:nvPr/>
        </p:nvSpPr>
        <p:spPr>
          <a:xfrm>
            <a:off x="3839520" y="5724955"/>
            <a:ext cx="174851" cy="174843"/>
          </a:xfrm>
          <a:prstGeom prst="rect">
            <a:avLst/>
          </a:prstGeom>
          <a:solidFill>
            <a:srgbClr val="B2B2B2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4112093" y="5217693"/>
            <a:ext cx="32068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Straight matching section (with RF)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112093" y="5651339"/>
            <a:ext cx="2129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4D4D4D"/>
                </a:solidFill>
              </a:rPr>
              <a:t>Straight cells (with RF)</a:t>
            </a:r>
            <a:endParaRPr lang="en-US" sz="1400" b="1" dirty="0">
              <a:solidFill>
                <a:srgbClr val="4D4D4D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1762502" y="2325276"/>
            <a:ext cx="3018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</a:rPr>
              <a:t>Half-bend dispersion suppressor</a:t>
            </a:r>
            <a:endParaRPr lang="en-US" sz="1400" b="1" dirty="0">
              <a:solidFill>
                <a:srgbClr val="FF6600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96555" y="3563548"/>
            <a:ext cx="4105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6600"/>
                </a:solidFill>
              </a:rPr>
              <a:t>Dispersion suppressor based on </a:t>
            </a:r>
            <a:r>
              <a:rPr lang="en-US" sz="1400" b="1" dirty="0" err="1" smtClean="0">
                <a:solidFill>
                  <a:srgbClr val="FF6600"/>
                </a:solidFill>
              </a:rPr>
              <a:t>quadrupoles</a:t>
            </a:r>
            <a:endParaRPr lang="en-US" sz="1400" b="1" dirty="0">
              <a:solidFill>
                <a:srgbClr val="FF6600"/>
              </a:solidFill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625781" y="4713809"/>
            <a:ext cx="70308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tangle 97"/>
          <p:cNvSpPr/>
          <p:nvPr/>
        </p:nvSpPr>
        <p:spPr>
          <a:xfrm>
            <a:off x="1144387" y="4630989"/>
            <a:ext cx="1236890" cy="174843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3479217" y="4630989"/>
            <a:ext cx="810953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4322137" y="4630989"/>
            <a:ext cx="815749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2421130" y="4630989"/>
            <a:ext cx="1018684" cy="170241"/>
          </a:xfrm>
          <a:prstGeom prst="rect">
            <a:avLst/>
          </a:prstGeom>
          <a:solidFill>
            <a:srgbClr val="FF66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6923523" y="4626387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7144389" y="4626387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625781" y="4063137"/>
            <a:ext cx="3943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4D4D4D"/>
                </a:solidFill>
              </a:rPr>
              <a:t>45.5 </a:t>
            </a:r>
            <a:r>
              <a:rPr lang="en-US" b="1" dirty="0" err="1" smtClean="0">
                <a:solidFill>
                  <a:srgbClr val="4D4D4D"/>
                </a:solidFill>
              </a:rPr>
              <a:t>GeV</a:t>
            </a:r>
            <a:r>
              <a:rPr lang="en-US" b="1" dirty="0" smtClean="0">
                <a:solidFill>
                  <a:srgbClr val="4D4D4D"/>
                </a:solidFill>
              </a:rPr>
              <a:t>: </a:t>
            </a:r>
            <a:r>
              <a:rPr lang="en-US" b="1" dirty="0" err="1" smtClean="0">
                <a:solidFill>
                  <a:srgbClr val="4D4D4D"/>
                </a:solidFill>
              </a:rPr>
              <a:t>L</a:t>
            </a:r>
            <a:r>
              <a:rPr lang="en-US" b="1" baseline="-25000" dirty="0" err="1" smtClean="0">
                <a:solidFill>
                  <a:srgbClr val="4D4D4D"/>
                </a:solidFill>
              </a:rPr>
              <a:t>cell</a:t>
            </a:r>
            <a:r>
              <a:rPr lang="en-US" b="1" dirty="0" smtClean="0">
                <a:solidFill>
                  <a:srgbClr val="4D4D4D"/>
                </a:solidFill>
              </a:rPr>
              <a:t> = 300 m, </a:t>
            </a:r>
            <a:r>
              <a:rPr lang="en-US" b="1" dirty="0" err="1">
                <a:solidFill>
                  <a:srgbClr val="4D4D4D"/>
                </a:solidFill>
              </a:rPr>
              <a:t>Ψ</a:t>
            </a:r>
            <a:r>
              <a:rPr lang="en-US" b="1" dirty="0">
                <a:solidFill>
                  <a:srgbClr val="4D4D4D"/>
                </a:solidFill>
              </a:rPr>
              <a:t> = </a:t>
            </a:r>
            <a:r>
              <a:rPr lang="en-US" b="1" dirty="0" smtClean="0">
                <a:solidFill>
                  <a:srgbClr val="4D4D4D"/>
                </a:solidFill>
              </a:rPr>
              <a:t>90</a:t>
            </a:r>
            <a:r>
              <a:rPr lang="en-US" b="1" dirty="0">
                <a:solidFill>
                  <a:srgbClr val="4D4D4D"/>
                </a:solidFill>
              </a:rPr>
              <a:t>°/60</a:t>
            </a:r>
            <a:r>
              <a:rPr lang="en-US" b="1" dirty="0" smtClean="0">
                <a:solidFill>
                  <a:srgbClr val="4D4D4D"/>
                </a:solidFill>
              </a:rPr>
              <a:t>°</a:t>
            </a:r>
            <a:endParaRPr lang="en-US" b="1" dirty="0">
              <a:solidFill>
                <a:srgbClr val="4D4D4D"/>
              </a:solidFill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710013" y="4630988"/>
            <a:ext cx="399047" cy="174843"/>
            <a:chOff x="7450204" y="820060"/>
            <a:chExt cx="1160031" cy="630046"/>
          </a:xfrm>
          <a:solidFill>
            <a:schemeClr val="accent6"/>
          </a:solidFill>
          <a:effectLst/>
        </p:grpSpPr>
        <p:sp>
          <p:nvSpPr>
            <p:cNvPr id="119" name="Right Triangle 118"/>
            <p:cNvSpPr/>
            <p:nvPr/>
          </p:nvSpPr>
          <p:spPr>
            <a:xfrm rot="16200000">
              <a:off x="7405900" y="864364"/>
              <a:ext cx="630046" cy="541438"/>
            </a:xfrm>
            <a:prstGeom prst="rtTriangle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7989634" y="820060"/>
              <a:ext cx="620601" cy="630046"/>
            </a:xfrm>
            <a:prstGeom prst="rect">
              <a:avLst/>
            </a:prstGeom>
            <a:grpFill/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TextBox 120"/>
          <p:cNvSpPr txBox="1"/>
          <p:nvPr/>
        </p:nvSpPr>
        <p:spPr>
          <a:xfrm>
            <a:off x="4434160" y="4812811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200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652128" y="4817578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250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3593564" y="4812811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200 m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6488301" y="4624201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5174872" y="4624201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5387643" y="4624201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5604460" y="4624201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042143" y="4619599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5824404" y="4619599"/>
            <a:ext cx="174851" cy="174843"/>
          </a:xfrm>
          <a:prstGeom prst="rect">
            <a:avLst/>
          </a:prstGeom>
          <a:solidFill>
            <a:srgbClr val="FFBE15"/>
          </a:solidFill>
          <a:ln>
            <a:solidFill>
              <a:srgbClr val="FFBE1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6264780" y="4624201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>
            <a:off x="6711008" y="4624201"/>
            <a:ext cx="174851" cy="17484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927726" y="3319472"/>
            <a:ext cx="383979" cy="174843"/>
          </a:xfrm>
          <a:prstGeom prst="rect">
            <a:avLst/>
          </a:prstGeom>
          <a:solidFill>
            <a:srgbClr val="4D4D4D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910425" y="2070264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>
            <a:off x="1119553" y="2070264"/>
            <a:ext cx="174851" cy="174843"/>
          </a:xfrm>
          <a:prstGeom prst="rect">
            <a:avLst/>
          </a:prstGeom>
          <a:solidFill>
            <a:schemeClr val="accent6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1441730" y="4817578"/>
            <a:ext cx="621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/>
                </a:solidFill>
              </a:rPr>
              <a:t>300 m</a:t>
            </a:r>
            <a:endParaRPr lang="en-US" sz="120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56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80 </a:t>
            </a:r>
            <a:r>
              <a:rPr lang="en-US" dirty="0" err="1"/>
              <a:t>GeV</a:t>
            </a:r>
            <a:r>
              <a:rPr lang="en-US" dirty="0" smtClean="0"/>
              <a:t>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cell</a:t>
            </a:r>
            <a:r>
              <a:rPr lang="en-US" dirty="0" smtClean="0"/>
              <a:t>=50 m, </a:t>
            </a:r>
            <a:r>
              <a:rPr lang="en-US" dirty="0" err="1" smtClean="0"/>
              <a:t>Ψ</a:t>
            </a:r>
            <a:r>
              <a:rPr lang="en-US" baseline="-25000" dirty="0" err="1" smtClean="0"/>
              <a:t>x,y</a:t>
            </a:r>
            <a:r>
              <a:rPr lang="en-US" dirty="0" smtClean="0"/>
              <a:t>=</a:t>
            </a:r>
            <a:r>
              <a:rPr lang="en-US" dirty="0"/>
              <a:t>45°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8" name="Picture 7" descr="gnu_80GeV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533" y="1870362"/>
            <a:ext cx="4167336" cy="2917135"/>
          </a:xfrm>
          <a:prstGeom prst="rect">
            <a:avLst/>
          </a:prstGeom>
        </p:spPr>
      </p:pic>
      <p:pic>
        <p:nvPicPr>
          <p:cNvPr id="12" name="Content Placeholder 6" descr="gnu_80GeV (dragged).pdf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" b="-511"/>
          <a:stretch/>
        </p:blipFill>
        <p:spPr>
          <a:xfrm>
            <a:off x="236196" y="1879564"/>
            <a:ext cx="4159712" cy="2907933"/>
          </a:xfrm>
        </p:spPr>
      </p:pic>
    </p:spTree>
    <p:extLst>
      <p:ext uri="{BB962C8B-B14F-4D97-AF65-F5344CB8AC3E}">
        <p14:creationId xmlns:p14="http://schemas.microsoft.com/office/powerpoint/2010/main" val="3049497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80 </a:t>
            </a:r>
            <a:r>
              <a:rPr lang="en-US" dirty="0" err="1"/>
              <a:t>GeV</a:t>
            </a:r>
            <a:r>
              <a:rPr lang="en-US" dirty="0"/>
              <a:t>: </a:t>
            </a:r>
            <a:r>
              <a:rPr lang="en-US" dirty="0" err="1" smtClean="0"/>
              <a:t>L</a:t>
            </a:r>
            <a:r>
              <a:rPr lang="en-US" baseline="-25000" dirty="0" err="1" smtClean="0"/>
              <a:t>cell</a:t>
            </a:r>
            <a:r>
              <a:rPr lang="en-US" dirty="0"/>
              <a:t>=100 </a:t>
            </a:r>
            <a:r>
              <a:rPr lang="en-US" dirty="0" smtClean="0"/>
              <a:t>m, </a:t>
            </a:r>
            <a:r>
              <a:rPr lang="en-US" dirty="0" err="1" smtClean="0"/>
              <a:t>Ψ</a:t>
            </a:r>
            <a:r>
              <a:rPr lang="en-US" baseline="-25000" dirty="0" err="1" smtClean="0"/>
              <a:t>x</a:t>
            </a:r>
            <a:r>
              <a:rPr lang="en-US" dirty="0" smtClean="0"/>
              <a:t>=90°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4" name="Picture 23" descr="gnu_80GeV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80" y="1909706"/>
            <a:ext cx="4275600" cy="2843505"/>
          </a:xfrm>
          <a:prstGeom prst="rect">
            <a:avLst/>
          </a:prstGeom>
        </p:spPr>
      </p:pic>
      <p:pic>
        <p:nvPicPr>
          <p:cNvPr id="44" name="Picture 43" descr="gnu_80GeV (dragged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938" y="1900504"/>
            <a:ext cx="4062150" cy="2843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0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45.5 </a:t>
            </a:r>
            <a:r>
              <a:rPr lang="en-US" dirty="0" err="1"/>
              <a:t>GeV</a:t>
            </a:r>
            <a:r>
              <a:rPr lang="en-US" dirty="0"/>
              <a:t>: </a:t>
            </a:r>
            <a:r>
              <a:rPr lang="en-US" dirty="0" err="1"/>
              <a:t>L</a:t>
            </a:r>
            <a:r>
              <a:rPr lang="en-US" baseline="-25000" dirty="0" err="1"/>
              <a:t>cell</a:t>
            </a:r>
            <a:r>
              <a:rPr lang="en-US" dirty="0" smtClean="0"/>
              <a:t>=300 </a:t>
            </a:r>
            <a:r>
              <a:rPr lang="en-US" dirty="0"/>
              <a:t>m, </a:t>
            </a:r>
            <a:r>
              <a:rPr lang="en-US" dirty="0" err="1"/>
              <a:t>Ψ</a:t>
            </a:r>
            <a:r>
              <a:rPr lang="en-US" baseline="-25000" dirty="0" err="1"/>
              <a:t>x</a:t>
            </a:r>
            <a:r>
              <a:rPr lang="en-US" dirty="0"/>
              <a:t>=90°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F38DF745-7D3F-47F4-83A3-874385CFAA69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20" y="1894658"/>
            <a:ext cx="4354278" cy="3047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8021" y="1894658"/>
            <a:ext cx="4354278" cy="304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85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Physics goals of FCC</a:t>
            </a:r>
            <a:r>
              <a:rPr lang="en-US" dirty="0" smtClean="0">
                <a:solidFill>
                  <a:schemeClr val="tx2"/>
                </a:solidFill>
              </a:rPr>
              <a:t>-</a:t>
            </a:r>
            <a:r>
              <a:rPr lang="en-US" dirty="0" err="1" smtClean="0">
                <a:solidFill>
                  <a:schemeClr val="tx2"/>
                </a:solidFill>
              </a:rPr>
              <a:t>ee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3923674"/>
            <a:ext cx="8226854" cy="2069354"/>
          </a:xfrm>
        </p:spPr>
        <p:txBody>
          <a:bodyPr>
            <a:normAutofit fontScale="92500" lnSpcReduction="20000"/>
          </a:bodyPr>
          <a:lstStyle/>
          <a:p>
            <a:endParaRPr lang="de-DE" sz="2000" dirty="0">
              <a:solidFill>
                <a:schemeClr val="accent1"/>
              </a:solidFill>
            </a:endParaRPr>
          </a:p>
          <a:p>
            <a:pPr marL="36576" indent="0">
              <a:buClrTx/>
              <a:buSzPct val="100000"/>
              <a:buNone/>
            </a:pPr>
            <a:r>
              <a:rPr lang="de-DE" sz="2000" dirty="0" smtClean="0">
                <a:solidFill>
                  <a:schemeClr val="accent6"/>
                </a:solidFill>
              </a:rPr>
              <a:t>Main </a:t>
            </a:r>
            <a:r>
              <a:rPr lang="de-DE" sz="2000" dirty="0" err="1" smtClean="0">
                <a:solidFill>
                  <a:schemeClr val="accent6"/>
                </a:solidFill>
              </a:rPr>
              <a:t>physics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programs</a:t>
            </a:r>
            <a:r>
              <a:rPr lang="de-DE" sz="2000" dirty="0" smtClean="0">
                <a:solidFill>
                  <a:schemeClr val="accent6"/>
                </a:solidFill>
              </a:rPr>
              <a:t> / </a:t>
            </a:r>
            <a:r>
              <a:rPr lang="de-DE" sz="2000" dirty="0" err="1" smtClean="0">
                <a:solidFill>
                  <a:schemeClr val="accent6"/>
                </a:solidFill>
              </a:rPr>
              <a:t>energies</a:t>
            </a:r>
            <a:r>
              <a:rPr lang="de-DE" sz="2000" dirty="0" smtClean="0">
                <a:solidFill>
                  <a:schemeClr val="accent6"/>
                </a:solidFill>
              </a:rPr>
              <a:t> (+ </a:t>
            </a:r>
            <a:r>
              <a:rPr lang="de-DE" sz="2000" dirty="0" err="1" smtClean="0">
                <a:solidFill>
                  <a:schemeClr val="accent6"/>
                </a:solidFill>
              </a:rPr>
              <a:t>scan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around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central</a:t>
            </a:r>
            <a:r>
              <a:rPr lang="de-DE" sz="2000" dirty="0" smtClean="0">
                <a:solidFill>
                  <a:schemeClr val="accent6"/>
                </a:solidFill>
              </a:rPr>
              <a:t> </a:t>
            </a:r>
            <a:r>
              <a:rPr lang="de-DE" sz="2000" dirty="0" err="1" smtClean="0">
                <a:solidFill>
                  <a:schemeClr val="accent6"/>
                </a:solidFill>
              </a:rPr>
              <a:t>values</a:t>
            </a:r>
            <a:r>
              <a:rPr lang="de-DE" sz="2000" dirty="0" smtClean="0">
                <a:solidFill>
                  <a:schemeClr val="accent6"/>
                </a:solidFill>
              </a:rPr>
              <a:t>):</a:t>
            </a:r>
          </a:p>
          <a:p>
            <a:pPr marL="908050" lvl="1" indent="-285750">
              <a:buFont typeface="Wingdings" charset="2"/>
              <a:buChar char="Ø"/>
            </a:pPr>
            <a:endParaRPr lang="de-DE" sz="1100" dirty="0" smtClean="0">
              <a:solidFill>
                <a:schemeClr val="accent1"/>
              </a:solidFill>
            </a:endParaRPr>
          </a:p>
          <a:p>
            <a:pPr marL="635000" lvl="1" indent="-269875">
              <a:buClr>
                <a:srgbClr val="FF6600"/>
              </a:buClr>
              <a:buFont typeface="Wingdings" charset="2"/>
              <a:buChar char="Ø"/>
              <a:tabLst>
                <a:tab pos="2428875" algn="l"/>
              </a:tabLst>
            </a:pPr>
            <a:r>
              <a:rPr lang="de-DE" sz="2000" dirty="0" smtClean="0">
                <a:solidFill>
                  <a:srgbClr val="FF6600"/>
                </a:solidFill>
              </a:rPr>
              <a:t>Z (45.5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Z pole, high </a:t>
            </a:r>
            <a:r>
              <a:rPr lang="de-DE" sz="2000" dirty="0" err="1" smtClean="0"/>
              <a:t>precision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M</a:t>
            </a:r>
            <a:r>
              <a:rPr lang="de-DE" sz="2000" baseline="-25000" dirty="0" smtClean="0"/>
              <a:t>Z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Γ</a:t>
            </a:r>
            <a:r>
              <a:rPr lang="de-DE" sz="2000" baseline="-25000" dirty="0" smtClean="0"/>
              <a:t>Z,</a:t>
            </a:r>
            <a:endParaRPr lang="de-DE" sz="2000" dirty="0" smtClean="0"/>
          </a:p>
          <a:p>
            <a:pPr marL="635000" lvl="1" indent="-269875">
              <a:buClr>
                <a:srgbClr val="FF6600"/>
              </a:buClr>
              <a:buFont typeface="Wingdings" charset="2"/>
              <a:buChar char="Ø"/>
              <a:tabLst>
                <a:tab pos="2428875" algn="l"/>
              </a:tabLst>
            </a:pPr>
            <a:r>
              <a:rPr lang="de-DE" sz="2000" dirty="0" smtClean="0">
                <a:solidFill>
                  <a:srgbClr val="FF6600"/>
                </a:solidFill>
              </a:rPr>
              <a:t>W (80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W pair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 </a:t>
            </a:r>
            <a:r>
              <a:rPr lang="de-DE" sz="2000" dirty="0" err="1" smtClean="0"/>
              <a:t>threshold</a:t>
            </a:r>
            <a:r>
              <a:rPr lang="de-DE" sz="2000" dirty="0" smtClean="0"/>
              <a:t>,</a:t>
            </a:r>
          </a:p>
          <a:p>
            <a:pPr marL="635000" lvl="1" indent="-269875">
              <a:buClr>
                <a:srgbClr val="FF6600"/>
              </a:buClr>
              <a:buFont typeface="Wingdings" charset="2"/>
              <a:buChar char="Ø"/>
              <a:tabLst>
                <a:tab pos="2428875" algn="l"/>
              </a:tabLst>
            </a:pPr>
            <a:r>
              <a:rPr lang="de-DE" sz="2000" dirty="0" smtClean="0">
                <a:solidFill>
                  <a:srgbClr val="FF6600"/>
                </a:solidFill>
              </a:rPr>
              <a:t>H (120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smtClean="0"/>
              <a:t>H </a:t>
            </a:r>
            <a:r>
              <a:rPr lang="de-DE" sz="2000" dirty="0" err="1" smtClean="0"/>
              <a:t>production</a:t>
            </a:r>
            <a:r>
              <a:rPr lang="de-DE" sz="2000" dirty="0" smtClean="0"/>
              <a:t>,</a:t>
            </a:r>
          </a:p>
          <a:p>
            <a:pPr marL="635000" lvl="1" indent="-269875">
              <a:buClr>
                <a:srgbClr val="FF6600"/>
              </a:buClr>
              <a:buFont typeface="Wingdings" charset="2"/>
              <a:buChar char="Ø"/>
              <a:tabLst>
                <a:tab pos="2428875" algn="l"/>
              </a:tabLst>
            </a:pPr>
            <a:r>
              <a:rPr lang="de-DE" sz="2000" dirty="0">
                <a:solidFill>
                  <a:srgbClr val="FF6600"/>
                </a:solidFill>
              </a:rPr>
              <a:t>t</a:t>
            </a:r>
            <a:r>
              <a:rPr lang="de-DE" sz="2000" dirty="0" smtClean="0">
                <a:solidFill>
                  <a:srgbClr val="FF6600"/>
                </a:solidFill>
              </a:rPr>
              <a:t> (175 </a:t>
            </a:r>
            <a:r>
              <a:rPr lang="de-DE" sz="2000" dirty="0" err="1" smtClean="0">
                <a:solidFill>
                  <a:srgbClr val="FF6600"/>
                </a:solidFill>
              </a:rPr>
              <a:t>GeV</a:t>
            </a:r>
            <a:r>
              <a:rPr lang="de-DE" sz="2000" dirty="0" smtClean="0">
                <a:solidFill>
                  <a:srgbClr val="FF6600"/>
                </a:solidFill>
              </a:rPr>
              <a:t>): </a:t>
            </a:r>
            <a:r>
              <a:rPr lang="de-DE" sz="2000" dirty="0" smtClean="0">
                <a:solidFill>
                  <a:srgbClr val="000000"/>
                </a:solidFill>
              </a:rPr>
              <a:t>	</a:t>
            </a:r>
            <a:r>
              <a:rPr lang="de-DE" sz="2000" dirty="0" err="1" smtClean="0"/>
              <a:t>tt</a:t>
            </a:r>
            <a:r>
              <a:rPr lang="de-DE" sz="2000" dirty="0" smtClean="0"/>
              <a:t> </a:t>
            </a:r>
            <a:r>
              <a:rPr lang="de-DE" sz="2000" dirty="0" err="1" smtClean="0"/>
              <a:t>threshold</a:t>
            </a:r>
            <a:r>
              <a:rPr lang="de-DE" sz="2000" dirty="0" smtClean="0"/>
              <a:t>.</a:t>
            </a:r>
            <a:endParaRPr lang="en-GB" sz="2000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6236045" y="5175863"/>
            <a:ext cx="2701580" cy="7868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900" kern="0" dirty="0" smtClean="0">
                <a:solidFill>
                  <a:schemeClr val="accent6"/>
                </a:solidFill>
                <a:latin typeface="+mn-lt"/>
              </a:rPr>
              <a:t>All energies quoted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900" kern="0" dirty="0" smtClean="0">
                <a:solidFill>
                  <a:schemeClr val="accent6"/>
                </a:solidFill>
                <a:latin typeface="+mn-lt"/>
              </a:rPr>
              <a:t>refer to BEAM energies</a:t>
            </a:r>
            <a:endParaRPr lang="en-GB" sz="1900" kern="0" dirty="0" smtClean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2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53569"/>
            <a:ext cx="5921375" cy="2670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1"/>
          <p:cNvSpPr txBox="1">
            <a:spLocks/>
          </p:cNvSpPr>
          <p:nvPr/>
        </p:nvSpPr>
        <p:spPr>
          <a:xfrm rot="10800000" flipV="1">
            <a:off x="1539875" y="3566699"/>
            <a:ext cx="5778542" cy="42047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ClrTx/>
              <a:buSzPct val="100000"/>
              <a:buFont typeface="Arial"/>
              <a:buNone/>
              <a:tabLst>
                <a:tab pos="2333625" algn="l"/>
              </a:tabLst>
            </a:pPr>
            <a:r>
              <a:rPr lang="en-US" sz="1600" dirty="0" smtClean="0">
                <a:solidFill>
                  <a:schemeClr val="bg1"/>
                </a:solidFill>
              </a:rPr>
              <a:t>ATLAS event display: 	H 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 e</a:t>
            </a:r>
            <a:r>
              <a:rPr lang="en-US" sz="1600" baseline="30000" dirty="0" smtClean="0">
                <a:solidFill>
                  <a:schemeClr val="bg1"/>
                </a:solidFill>
                <a:sym typeface="Wingdings"/>
              </a:rPr>
              <a:t>+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 + e</a:t>
            </a:r>
            <a:r>
              <a:rPr lang="en-US" sz="1600" baseline="30000" dirty="0" smtClean="0">
                <a:solidFill>
                  <a:schemeClr val="bg1"/>
                </a:solidFill>
                <a:sym typeface="Wingdings"/>
              </a:rPr>
              <a:t>-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 + μ</a:t>
            </a:r>
            <a:r>
              <a:rPr lang="en-US" sz="1600" baseline="30000" dirty="0" smtClean="0">
                <a:solidFill>
                  <a:schemeClr val="bg1"/>
                </a:solidFill>
                <a:sym typeface="Wingdings"/>
              </a:rPr>
              <a:t>+</a:t>
            </a:r>
            <a:r>
              <a:rPr lang="en-US" sz="1600" dirty="0" smtClean="0">
                <a:solidFill>
                  <a:schemeClr val="bg1"/>
                </a:solidFill>
                <a:sym typeface="Wingdings"/>
              </a:rPr>
              <a:t> + μ</a:t>
            </a:r>
            <a:r>
              <a:rPr lang="en-US" sz="1600" baseline="30000" dirty="0" smtClean="0">
                <a:solidFill>
                  <a:schemeClr val="bg1"/>
                </a:solidFill>
                <a:sym typeface="Wingdings"/>
              </a:rPr>
              <a:t>-</a:t>
            </a:r>
            <a:endParaRPr lang="en-US" sz="1600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338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718"/>
            <a:ext cx="8128888" cy="100504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Emittance</a:t>
            </a:r>
            <a:r>
              <a:rPr lang="en-US" dirty="0" smtClean="0"/>
              <a:t> tuning: Results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665204"/>
              </p:ext>
            </p:extLst>
          </p:nvPr>
        </p:nvGraphicFramePr>
        <p:xfrm>
          <a:off x="541863" y="2360862"/>
          <a:ext cx="7685513" cy="1013460"/>
        </p:xfrm>
        <a:graphic>
          <a:graphicData uri="http://schemas.openxmlformats.org/drawingml/2006/table">
            <a:tbl>
              <a:tblPr/>
              <a:tblGrid>
                <a:gridCol w="3345523"/>
                <a:gridCol w="1177575"/>
                <a:gridCol w="1572906"/>
                <a:gridCol w="158950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Cell length in arc (m)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Baseline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352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Phase advance in arc cell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45°/45°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90°/60°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parameter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 smtClean="0">
                        <a:solidFill>
                          <a:srgbClr val="FF66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Horizontal </a:t>
                      </a:r>
                      <a:r>
                        <a:rPr lang="en-US" sz="1600" b="0" i="0" u="none" strike="noStrike" dirty="0" err="1" smtClean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emittance</a:t>
                      </a:r>
                      <a:r>
                        <a:rPr lang="en-US" sz="1600" b="0" i="0" u="none" strike="noStrike" dirty="0" smtClean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(nm)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1.47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1.70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dirty="0">
                          <a:solidFill>
                            <a:srgbClr val="FF6600"/>
                          </a:solidFill>
                          <a:effectLst/>
                          <a:latin typeface="+mn-lt"/>
                        </a:rPr>
                        <a:t>2 x 1.65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879237"/>
              </p:ext>
            </p:extLst>
          </p:nvPr>
        </p:nvGraphicFramePr>
        <p:xfrm>
          <a:off x="541864" y="4454562"/>
          <a:ext cx="7890214" cy="99095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273755"/>
                <a:gridCol w="867423"/>
                <a:gridCol w="955637"/>
                <a:gridCol w="867423"/>
                <a:gridCol w="1925976"/>
              </a:tblGrid>
              <a:tr h="24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Cell length in </a:t>
                      </a:r>
                      <a:r>
                        <a:rPr lang="en-US" sz="1600" b="1" u="none" strike="noStrike" dirty="0" smtClean="0">
                          <a:solidFill>
                            <a:srgbClr val="4D4D4D"/>
                          </a:solidFill>
                          <a:effectLst/>
                        </a:rPr>
                        <a:t>arc </a:t>
                      </a:r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(m)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200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solidFill>
                            <a:srgbClr val="4D4D4D"/>
                          </a:solidFill>
                          <a:effectLst/>
                        </a:rPr>
                        <a:t>250</a:t>
                      </a:r>
                      <a:endParaRPr lang="en-US" sz="1600" b="1" i="0" u="none" strike="noStrike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300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4D4D4D"/>
                          </a:solidFill>
                          <a:effectLst/>
                        </a:rPr>
                        <a:t>Baseline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69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Phase advance in </a:t>
                      </a:r>
                      <a:r>
                        <a:rPr lang="en-US" sz="1600" b="1" u="none" strike="noStrike" dirty="0" smtClean="0">
                          <a:solidFill>
                            <a:srgbClr val="4D4D4D"/>
                          </a:solidFill>
                          <a:effectLst/>
                        </a:rPr>
                        <a:t>arc </a:t>
                      </a:r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cell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60°/60°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72°/72°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solidFill>
                            <a:srgbClr val="4D4D4D"/>
                          </a:solidFill>
                          <a:effectLst/>
                        </a:rPr>
                        <a:t>90°/60°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solidFill>
                            <a:srgbClr val="4D4D4D"/>
                          </a:solidFill>
                          <a:effectLst/>
                        </a:rPr>
                        <a:t>parameter</a:t>
                      </a:r>
                      <a:endParaRPr lang="en-US" sz="1600" b="1" i="0" u="none" strike="noStrike" dirty="0">
                        <a:solidFill>
                          <a:srgbClr val="4D4D4D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47787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solidFill>
                            <a:srgbClr val="FF6600"/>
                          </a:solidFill>
                          <a:effectLst/>
                        </a:rPr>
                        <a:t>Horizontal </a:t>
                      </a:r>
                      <a:r>
                        <a:rPr lang="en-US" sz="1600" u="none" strike="noStrike" dirty="0" err="1" smtClean="0">
                          <a:solidFill>
                            <a:srgbClr val="FF6600"/>
                          </a:solidFill>
                          <a:effectLst/>
                        </a:rPr>
                        <a:t>emittance</a:t>
                      </a:r>
                      <a:r>
                        <a:rPr lang="en-US" sz="1600" u="none" strike="noStrike" dirty="0" smtClean="0">
                          <a:solidFill>
                            <a:srgbClr val="FF6600"/>
                          </a:solidFill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(nm)</a:t>
                      </a:r>
                      <a:endParaRPr lang="en-US" sz="1600" b="0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12.5</a:t>
                      </a:r>
                      <a:endParaRPr lang="en-US" sz="1600" b="0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14.2</a:t>
                      </a:r>
                      <a:endParaRPr lang="en-US" sz="1600" b="0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u="none" strike="noStrike" dirty="0" smtClean="0">
                          <a:solidFill>
                            <a:srgbClr val="FF6600"/>
                          </a:solidFill>
                          <a:effectLst/>
                        </a:rPr>
                        <a:t>2 </a:t>
                      </a:r>
                      <a:r>
                        <a:rPr lang="fr-FR" sz="16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x 14.6</a:t>
                      </a:r>
                      <a:endParaRPr lang="fr-FR" sz="1600" b="0" i="0" u="none" strike="noStrike" dirty="0">
                        <a:solidFill>
                          <a:srgbClr val="FF66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199" y="1730343"/>
            <a:ext cx="2787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80 </a:t>
            </a:r>
            <a:r>
              <a:rPr lang="en-US" sz="2000" b="1" dirty="0" err="1" smtClean="0"/>
              <a:t>GeV</a:t>
            </a:r>
            <a:r>
              <a:rPr lang="en-US" sz="2000" b="1" dirty="0" smtClean="0"/>
              <a:t> beam energy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7199" y="3880723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45.5 </a:t>
            </a:r>
            <a:r>
              <a:rPr lang="en-US" b="1" dirty="0" err="1" smtClean="0"/>
              <a:t>GeV</a:t>
            </a:r>
            <a:r>
              <a:rPr lang="en-US" b="1" dirty="0" smtClean="0"/>
              <a:t> beam energy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0970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60500"/>
            <a:ext cx="8353195" cy="4532527"/>
          </a:xfrm>
        </p:spPr>
        <p:txBody>
          <a:bodyPr>
            <a:normAutofit/>
          </a:bodyPr>
          <a:lstStyle/>
          <a:p>
            <a:pPr marL="450850" indent="-414338">
              <a:buClrTx/>
              <a:buSzPct val="100000"/>
            </a:pPr>
            <a:r>
              <a:rPr lang="en-US" sz="2400" dirty="0" smtClean="0">
                <a:solidFill>
                  <a:srgbClr val="FF6600"/>
                </a:solidFill>
              </a:rPr>
              <a:t>Several </a:t>
            </a:r>
            <a:r>
              <a:rPr lang="en-US" sz="2400" dirty="0">
                <a:solidFill>
                  <a:srgbClr val="FF6600"/>
                </a:solidFill>
              </a:rPr>
              <a:t>lattices with different cell length and phase advance were </a:t>
            </a:r>
            <a:r>
              <a:rPr lang="en-US" sz="2400" dirty="0" smtClean="0">
                <a:solidFill>
                  <a:srgbClr val="FF6600"/>
                </a:solidFill>
              </a:rPr>
              <a:t>proposed</a:t>
            </a:r>
            <a:endParaRPr lang="en-US" sz="2400" dirty="0">
              <a:solidFill>
                <a:srgbClr val="FF6600"/>
              </a:solidFill>
            </a:endParaRPr>
          </a:p>
          <a:p>
            <a:pPr marL="457200">
              <a:lnSpc>
                <a:spcPct val="120000"/>
              </a:lnSpc>
              <a:buClrTx/>
              <a:buSzPct val="100000"/>
              <a:buFont typeface="+mj-lt"/>
              <a:buAutoNum type="arabicPeriod"/>
            </a:pPr>
            <a:endParaRPr lang="en-US" sz="1200" dirty="0" smtClean="0">
              <a:solidFill>
                <a:schemeClr val="tx2"/>
              </a:solidFill>
            </a:endParaRPr>
          </a:p>
          <a:p>
            <a:pPr marL="450850" indent="-414338">
              <a:buClrTx/>
              <a:buSzPct val="100000"/>
            </a:pPr>
            <a:r>
              <a:rPr lang="en-US" sz="2400" dirty="0" smtClean="0"/>
              <a:t>Final choice requires further investigation</a:t>
            </a:r>
          </a:p>
          <a:p>
            <a:pPr marL="703263" indent="-258763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2400" dirty="0" smtClean="0">
                <a:solidFill>
                  <a:schemeClr val="accent6"/>
                </a:solidFill>
                <a:sym typeface="Wingdings"/>
              </a:rPr>
              <a:t> Misalignment studies, coupling</a:t>
            </a:r>
          </a:p>
          <a:p>
            <a:pPr marL="703263" indent="-258763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2400" dirty="0" smtClean="0">
                <a:solidFill>
                  <a:schemeClr val="accent6"/>
                </a:solidFill>
                <a:sym typeface="Wingdings"/>
              </a:rPr>
              <a:t> How </a:t>
            </a:r>
            <a:r>
              <a:rPr lang="en-US" sz="2400" dirty="0">
                <a:solidFill>
                  <a:schemeClr val="accent6"/>
                </a:solidFill>
                <a:sym typeface="Wingdings"/>
              </a:rPr>
              <a:t>much does horizontal </a:t>
            </a:r>
            <a:r>
              <a:rPr lang="en-US" sz="2400" dirty="0" err="1">
                <a:solidFill>
                  <a:schemeClr val="accent6"/>
                </a:solidFill>
                <a:sym typeface="Wingdings"/>
              </a:rPr>
              <a:t>emittance</a:t>
            </a:r>
            <a:r>
              <a:rPr lang="en-US" sz="2400" dirty="0">
                <a:solidFill>
                  <a:schemeClr val="accent6"/>
                </a:solidFill>
                <a:sym typeface="Wingdings"/>
              </a:rPr>
              <a:t> increase?</a:t>
            </a:r>
            <a:endParaRPr lang="en-US" sz="2400" dirty="0">
              <a:solidFill>
                <a:schemeClr val="accent6"/>
              </a:solidFill>
            </a:endParaRPr>
          </a:p>
          <a:p>
            <a:pPr marL="703263" indent="-258763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2400" dirty="0" smtClean="0">
                <a:solidFill>
                  <a:srgbClr val="4D4D4D"/>
                </a:solidFill>
                <a:sym typeface="Wingdings"/>
              </a:rPr>
              <a:t> Calculation </a:t>
            </a:r>
            <a:r>
              <a:rPr lang="en-US" sz="2400" dirty="0">
                <a:solidFill>
                  <a:srgbClr val="4D4D4D"/>
                </a:solidFill>
                <a:sym typeface="Wingdings"/>
              </a:rPr>
              <a:t>of the distorted orbit and </a:t>
            </a:r>
            <a:r>
              <a:rPr lang="en-US" sz="2400" dirty="0">
                <a:solidFill>
                  <a:srgbClr val="FF6600"/>
                </a:solidFill>
                <a:sym typeface="Wingdings"/>
              </a:rPr>
              <a:t>vertical </a:t>
            </a:r>
            <a:r>
              <a:rPr lang="en-US" sz="2400" dirty="0" err="1">
                <a:solidFill>
                  <a:srgbClr val="FF6600"/>
                </a:solidFill>
                <a:sym typeface="Wingdings"/>
              </a:rPr>
              <a:t>emittance</a:t>
            </a:r>
            <a:endParaRPr lang="en-US" sz="2400" dirty="0">
              <a:solidFill>
                <a:srgbClr val="FF6600"/>
              </a:solidFill>
            </a:endParaRPr>
          </a:p>
          <a:p>
            <a:pPr marL="457200">
              <a:lnSpc>
                <a:spcPct val="120000"/>
              </a:lnSpc>
              <a:buClrTx/>
              <a:buSzPct val="100000"/>
              <a:buFont typeface="+mj-lt"/>
              <a:buAutoNum type="arabicPeriod"/>
            </a:pPr>
            <a:endParaRPr lang="en-US" sz="1200" dirty="0" smtClean="0">
              <a:solidFill>
                <a:schemeClr val="tx2"/>
              </a:solidFill>
            </a:endParaRPr>
          </a:p>
          <a:p>
            <a:pPr marL="450850" indent="-414338">
              <a:buSzPct val="100000"/>
            </a:pPr>
            <a:r>
              <a:rPr lang="en-US" sz="2400" dirty="0" smtClean="0">
                <a:solidFill>
                  <a:schemeClr val="tx2"/>
                </a:solidFill>
              </a:rPr>
              <a:t>Fine </a:t>
            </a:r>
            <a:r>
              <a:rPr lang="en-US" sz="2400" dirty="0">
                <a:solidFill>
                  <a:schemeClr val="tx2"/>
                </a:solidFill>
              </a:rPr>
              <a:t>tuning </a:t>
            </a:r>
            <a:r>
              <a:rPr lang="en-US" sz="2400" dirty="0" smtClean="0">
                <a:solidFill>
                  <a:schemeClr val="tx2"/>
                </a:solidFill>
              </a:rPr>
              <a:t>wigglers required: </a:t>
            </a:r>
          </a:p>
          <a:p>
            <a:pPr marL="447675" indent="0">
              <a:buSzPct val="100000"/>
              <a:buNone/>
            </a:pPr>
            <a:r>
              <a:rPr lang="en-US" sz="2400" dirty="0" smtClean="0">
                <a:solidFill>
                  <a:srgbClr val="4D4D4D"/>
                </a:solidFill>
                <a:sym typeface="Wingdings"/>
              </a:rPr>
              <a:t> </a:t>
            </a:r>
            <a:r>
              <a:rPr lang="en-US" sz="2400" dirty="0">
                <a:solidFill>
                  <a:schemeClr val="accent6"/>
                </a:solidFill>
                <a:sym typeface="Wingdings"/>
              </a:rPr>
              <a:t>D</a:t>
            </a:r>
            <a:r>
              <a:rPr lang="en-US" sz="2400" dirty="0" smtClean="0">
                <a:solidFill>
                  <a:schemeClr val="accent6"/>
                </a:solidFill>
              </a:rPr>
              <a:t>amping, excitation, Robinson?</a:t>
            </a:r>
            <a:endParaRPr lang="en-US" sz="2400" dirty="0">
              <a:solidFill>
                <a:schemeClr val="accent6"/>
              </a:solidFill>
            </a:endParaRPr>
          </a:p>
          <a:p>
            <a:pPr marL="450850" indent="-414338"/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616079">
            <a:off x="6520118" y="2839495"/>
            <a:ext cx="215564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Work in progress!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71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33964"/>
            <a:ext cx="7131050" cy="1797539"/>
          </a:xfrm>
        </p:spPr>
        <p:txBody>
          <a:bodyPr>
            <a:normAutofit/>
          </a:bodyPr>
          <a:lstStyle/>
          <a:p>
            <a:r>
              <a:rPr lang="en-US" dirty="0" smtClean="0"/>
              <a:t>Chromaticity correction</a:t>
            </a:r>
            <a:br>
              <a:rPr lang="en-US" dirty="0" smtClean="0"/>
            </a:br>
            <a:r>
              <a:rPr lang="en-US" dirty="0" smtClean="0"/>
              <a:t>in the arcs – first approach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644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LogoBadge-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98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5185306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Idealized Lattice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468481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Circumference:	100 km</a:t>
            </a:r>
          </a:p>
          <a:p>
            <a:pPr marL="36576" indent="0">
              <a:buNone/>
              <a:tabLst>
                <a:tab pos="2963863" algn="l"/>
              </a:tabLst>
            </a:pPr>
            <a:r>
              <a:rPr lang="en-US" sz="2400" dirty="0" smtClean="0"/>
              <a:t>Arc length:	 </a:t>
            </a:r>
            <a:r>
              <a:rPr lang="en-US" sz="2400" dirty="0" smtClean="0">
                <a:solidFill>
                  <a:schemeClr val="tx2"/>
                </a:solidFill>
              </a:rPr>
              <a:t>2 </a:t>
            </a:r>
            <a:r>
              <a:rPr lang="en-US" sz="2400" dirty="0">
                <a:solidFill>
                  <a:schemeClr val="tx2"/>
                </a:solidFill>
              </a:rPr>
              <a:t>x 3.4 km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 smtClean="0"/>
              <a:t>Straight section length:	 1.5 km</a:t>
            </a:r>
          </a:p>
          <a:p>
            <a:pPr marL="36576" indent="0">
              <a:buNone/>
              <a:tabLst>
                <a:tab pos="3411538" algn="l"/>
              </a:tabLst>
            </a:pPr>
            <a:endParaRPr lang="en-US" sz="1800" dirty="0" smtClean="0"/>
          </a:p>
          <a:p>
            <a:pPr marL="36576" indent="0">
              <a:buNone/>
              <a:tabLst>
                <a:tab pos="3411538" algn="l"/>
              </a:tabLst>
            </a:pPr>
            <a:r>
              <a:rPr lang="en-US" sz="2400" dirty="0">
                <a:solidFill>
                  <a:srgbClr val="FF6600"/>
                </a:solidFill>
              </a:rPr>
              <a:t>4 </a:t>
            </a:r>
            <a:r>
              <a:rPr lang="en-US" sz="2400" dirty="0" smtClean="0">
                <a:solidFill>
                  <a:srgbClr val="FF6600"/>
                </a:solidFill>
              </a:rPr>
              <a:t>mini</a:t>
            </a:r>
            <a:r>
              <a:rPr lang="en-US" sz="2400" dirty="0">
                <a:solidFill>
                  <a:srgbClr val="FF6600"/>
                </a:solidFill>
              </a:rPr>
              <a:t>-beta </a:t>
            </a:r>
            <a:r>
              <a:rPr lang="en-US" sz="2400" dirty="0" smtClean="0">
                <a:solidFill>
                  <a:srgbClr val="FF6600"/>
                </a:solidFill>
              </a:rPr>
              <a:t>insertions (IR)!</a:t>
            </a:r>
            <a:endParaRPr lang="en-US" sz="2400" dirty="0">
              <a:solidFill>
                <a:srgbClr val="FF6600"/>
              </a:solidFill>
            </a:endParaRPr>
          </a:p>
          <a:p>
            <a:pPr marL="36576" indent="0">
              <a:buNone/>
              <a:tabLst>
                <a:tab pos="3411538" algn="l"/>
              </a:tabLst>
            </a:pPr>
            <a:endParaRPr lang="en-US" sz="2200" dirty="0"/>
          </a:p>
          <a:p>
            <a:pPr marL="36576" indent="0">
              <a:buNone/>
              <a:tabLst>
                <a:tab pos="3138488" algn="l"/>
              </a:tabLst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chemeClr val="accent6"/>
                </a:solidFill>
              </a:rPr>
              <a:t>50m FODO cell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242671" y="3999524"/>
            <a:ext cx="6802673" cy="1752054"/>
            <a:chOff x="1403648" y="2276872"/>
            <a:chExt cx="6802673" cy="175205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478615" y="3188925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478615" y="284677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870096" y="2865441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10702" y="3207586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41322" y="296497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47606" y="3201364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24396" y="2708920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9228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4008" y="270892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73241" y="3690372"/>
              <a:ext cx="4981352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 = bending magnet, Q = </a:t>
              </a:r>
              <a:r>
                <a:rPr lang="en-US" sz="1600" dirty="0" err="1"/>
                <a:t>q</a:t>
              </a:r>
              <a:r>
                <a:rPr lang="en-US" sz="1600" dirty="0" err="1" smtClean="0"/>
                <a:t>uadrupole</a:t>
              </a:r>
              <a:r>
                <a:rPr lang="en-US" sz="1600" dirty="0" smtClean="0"/>
                <a:t>, S  = </a:t>
              </a:r>
              <a:r>
                <a:rPr lang="en-US" sz="1600" dirty="0" err="1"/>
                <a:t>s</a:t>
              </a:r>
              <a:r>
                <a:rPr lang="en-US" sz="1600" dirty="0" err="1" smtClean="0"/>
                <a:t>extupole</a:t>
              </a:r>
              <a:endParaRPr lang="en-US" sz="1600" dirty="0" smtClean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855085" y="2477737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16134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43092" y="307274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657066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306751" y="3076950"/>
              <a:ext cx="929670" cy="22395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12160" y="270892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072167" y="3076950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113510" y="3076950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444834" y="3076949"/>
              <a:ext cx="0" cy="22395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5486177" y="3076949"/>
              <a:ext cx="78514" cy="223950"/>
            </a:xfrm>
            <a:prstGeom prst="rect">
              <a:avLst/>
            </a:prstGeom>
            <a:solidFill>
              <a:schemeClr val="accent4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0570" y="2276872"/>
              <a:ext cx="841014" cy="324979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BPM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160977" y="2276872"/>
              <a:ext cx="1378679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4"/>
                  </a:solidFill>
                </a:rPr>
                <a:t>Corrector</a:t>
              </a:r>
              <a:endParaRPr lang="en-US" dirty="0">
                <a:solidFill>
                  <a:schemeClr val="accent4"/>
                </a:solidFill>
              </a:endParaRPr>
            </a:p>
          </p:txBody>
        </p:sp>
        <p:sp>
          <p:nvSpPr>
            <p:cNvPr id="29" name="Down Arrow 28"/>
            <p:cNvSpPr/>
            <p:nvPr/>
          </p:nvSpPr>
          <p:spPr>
            <a:xfrm flipH="1">
              <a:off x="2009491" y="2597062"/>
              <a:ext cx="142584" cy="175395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555776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07904" y="270892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47372" y="2636912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03648" y="249289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34" name="Down Arrow 33"/>
            <p:cNvSpPr/>
            <p:nvPr/>
          </p:nvSpPr>
          <p:spPr>
            <a:xfrm flipH="1">
              <a:off x="2219277" y="2603725"/>
              <a:ext cx="153964" cy="175395"/>
            </a:xfrm>
            <a:prstGeom prst="downArrow">
              <a:avLst>
                <a:gd name="adj1" fmla="val 45646"/>
                <a:gd name="adj2" fmla="val 50000"/>
              </a:avLst>
            </a:prstGeom>
            <a:solidFill>
              <a:srgbClr val="808080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237448" y="445217"/>
            <a:ext cx="3741292" cy="3380871"/>
            <a:chOff x="4531803" y="1342141"/>
            <a:chExt cx="4581946" cy="4236029"/>
          </a:xfrm>
        </p:grpSpPr>
        <p:grpSp>
          <p:nvGrpSpPr>
            <p:cNvPr id="90" name="Group 89"/>
            <p:cNvGrpSpPr/>
            <p:nvPr/>
          </p:nvGrpSpPr>
          <p:grpSpPr>
            <a:xfrm>
              <a:off x="4531803" y="1342141"/>
              <a:ext cx="4581946" cy="4236029"/>
              <a:chOff x="312045" y="1391920"/>
              <a:chExt cx="4863495" cy="4484611"/>
            </a:xfrm>
          </p:grpSpPr>
          <p:grpSp>
            <p:nvGrpSpPr>
              <p:cNvPr id="95" name="Group 94"/>
              <p:cNvGrpSpPr/>
              <p:nvPr/>
            </p:nvGrpSpPr>
            <p:grpSpPr>
              <a:xfrm>
                <a:off x="1096655" y="2012412"/>
                <a:ext cx="3288249" cy="3243074"/>
                <a:chOff x="943113" y="1561203"/>
                <a:chExt cx="4362174" cy="4461565"/>
              </a:xfrm>
            </p:grpSpPr>
            <p:sp>
              <p:nvSpPr>
                <p:cNvPr id="108" name="Donut 107"/>
                <p:cNvSpPr/>
                <p:nvPr/>
              </p:nvSpPr>
              <p:spPr>
                <a:xfrm>
                  <a:off x="943113" y="1561203"/>
                  <a:ext cx="4362174" cy="4461565"/>
                </a:xfrm>
                <a:prstGeom prst="donut">
                  <a:avLst>
                    <a:gd name="adj" fmla="val 1455"/>
                  </a:avLst>
                </a:prstGeom>
                <a:ln>
                  <a:solidFill>
                    <a:schemeClr val="accent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 rot="1962902">
                  <a:off x="1782080" y="5615550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/>
                <p:nvPr/>
              </p:nvSpPr>
              <p:spPr>
                <a:xfrm rot="1855990">
                  <a:off x="4141098" y="1671853"/>
                  <a:ext cx="298175" cy="29817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 rot="3623008">
                  <a:off x="1017015" y="479295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 rot="3623008">
                  <a:off x="4930826" y="2485815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 rot="19838961">
                  <a:off x="1782569" y="167334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 rot="19642893">
                  <a:off x="4142593" y="5617973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114"/>
                <p:cNvSpPr/>
                <p:nvPr/>
              </p:nvSpPr>
              <p:spPr>
                <a:xfrm rot="18011093">
                  <a:off x="1016469" y="2486361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 rot="18011093">
                  <a:off x="4931371" y="4793497"/>
                  <a:ext cx="298174" cy="298174"/>
                </a:xfrm>
                <a:prstGeom prst="rect">
                  <a:avLst/>
                </a:prstGeom>
                <a:solidFill>
                  <a:srgbClr val="5F5F5F"/>
                </a:solidFill>
                <a:ln>
                  <a:solidFill>
                    <a:srgbClr val="4D4D4D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6" name="TextBox 95"/>
              <p:cNvSpPr txBox="1"/>
              <p:nvPr/>
            </p:nvSpPr>
            <p:spPr>
              <a:xfrm>
                <a:off x="2474321" y="1391920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93594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367436" y="2350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312045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93594" y="4503805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1366299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474321" y="547642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4648984" y="3442828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4367436" y="450562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3652418" y="5269711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364568" y="1638293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3652418" y="1640502"/>
                <a:ext cx="52655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1">
                        <a:lumMod val="10000"/>
                      </a:schemeClr>
                    </a:solidFill>
                    <a:cs typeface="Times"/>
                  </a:rPr>
                  <a:t>RF</a:t>
                </a:r>
                <a:endParaRPr lang="en-US" sz="2000" dirty="0">
                  <a:solidFill>
                    <a:schemeClr val="accent1">
                      <a:lumMod val="10000"/>
                    </a:schemeClr>
                  </a:solidFill>
                  <a:cs typeface="Times"/>
                </a:endParaRPr>
              </a:p>
            </p:txBody>
          </p:sp>
        </p:grpSp>
        <p:sp>
          <p:nvSpPr>
            <p:cNvPr id="91" name="Rectangle 90"/>
            <p:cNvSpPr/>
            <p:nvPr/>
          </p:nvSpPr>
          <p:spPr>
            <a:xfrm rot="41209">
              <a:off x="6706753" y="1762388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 rot="41209">
              <a:off x="6706753" y="4942645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 rot="41209">
              <a:off x="8320282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rot="41209">
              <a:off x="5115355" y="3329469"/>
              <a:ext cx="211755" cy="20472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6900800" y="101888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13964" y="199572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959874" y="199185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898166" y="2829768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  <a:cs typeface="Times"/>
              </a:rPr>
              <a:t>IR</a:t>
            </a:r>
            <a:endParaRPr lang="en-US" sz="2000" dirty="0">
              <a:solidFill>
                <a:srgbClr val="FF6600"/>
              </a:solidFill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76234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42"/>
            <a:ext cx="8226854" cy="940443"/>
          </a:xfrm>
        </p:spPr>
        <p:txBody>
          <a:bodyPr/>
          <a:lstStyle/>
          <a:p>
            <a:r>
              <a:rPr lang="en-US" dirty="0" smtClean="0"/>
              <a:t>Mini-beta insertions</a:t>
            </a:r>
            <a:endParaRPr lang="en-US" dirty="0"/>
          </a:p>
        </p:txBody>
      </p:sp>
      <p:pic>
        <p:nvPicPr>
          <p:cNvPr id="6" name="Content Placeholder 5" descr="madx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8" t="3654" r="7480" b="9994"/>
          <a:stretch/>
        </p:blipFill>
        <p:spPr>
          <a:xfrm>
            <a:off x="793749" y="1173935"/>
            <a:ext cx="5896126" cy="489031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98977" y="4349750"/>
            <a:ext cx="1685077" cy="923330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444500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L* 	= 2 m</a:t>
            </a:r>
          </a:p>
          <a:p>
            <a:pPr>
              <a:tabLst>
                <a:tab pos="444500" algn="l"/>
              </a:tabLst>
            </a:pPr>
            <a:r>
              <a:rPr lang="en-US" b="1" dirty="0" smtClean="0">
                <a:solidFill>
                  <a:schemeClr val="accent6"/>
                </a:solidFill>
              </a:rPr>
              <a:t>β*</a:t>
            </a:r>
            <a:r>
              <a:rPr lang="en-US" b="1" baseline="-25000" dirty="0" smtClean="0">
                <a:solidFill>
                  <a:schemeClr val="accent6"/>
                </a:solidFill>
              </a:rPr>
              <a:t>x</a:t>
            </a:r>
            <a:r>
              <a:rPr lang="en-US" b="1" dirty="0">
                <a:solidFill>
                  <a:schemeClr val="accent6"/>
                </a:solidFill>
              </a:rPr>
              <a:t>	</a:t>
            </a:r>
            <a:r>
              <a:rPr lang="en-US" b="1" dirty="0" smtClean="0">
                <a:solidFill>
                  <a:schemeClr val="accent6"/>
                </a:solidFill>
              </a:rPr>
              <a:t>= 1 m</a:t>
            </a:r>
          </a:p>
          <a:p>
            <a:pPr>
              <a:tabLst>
                <a:tab pos="444500" algn="l"/>
              </a:tabLst>
            </a:pPr>
            <a:r>
              <a:rPr lang="en-US" b="1" dirty="0">
                <a:solidFill>
                  <a:schemeClr val="accent6"/>
                </a:solidFill>
              </a:rPr>
              <a:t>β</a:t>
            </a:r>
            <a:r>
              <a:rPr lang="en-US" b="1" dirty="0" smtClean="0">
                <a:solidFill>
                  <a:schemeClr val="accent6"/>
                </a:solidFill>
              </a:rPr>
              <a:t>*</a:t>
            </a:r>
            <a:r>
              <a:rPr lang="en-US" b="1" baseline="-25000" dirty="0" smtClean="0">
                <a:solidFill>
                  <a:schemeClr val="accent6"/>
                </a:solidFill>
              </a:rPr>
              <a:t>y</a:t>
            </a:r>
            <a:r>
              <a:rPr lang="en-US" b="1" dirty="0" smtClean="0">
                <a:solidFill>
                  <a:schemeClr val="accent6"/>
                </a:solidFill>
              </a:rPr>
              <a:t> 	= 0.001 m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043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Chromaticity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982743"/>
          </a:xfrm>
        </p:spPr>
        <p:txBody>
          <a:bodyPr/>
          <a:lstStyle/>
          <a:p>
            <a:r>
              <a:rPr lang="en-US" dirty="0" smtClean="0"/>
              <a:t>Change of the tune with energy deviation</a:t>
            </a:r>
          </a:p>
          <a:p>
            <a:endParaRPr lang="en-US" dirty="0"/>
          </a:p>
          <a:p>
            <a:r>
              <a:rPr lang="en-US" dirty="0" smtClean="0"/>
              <a:t>Textbook: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5659746"/>
              </p:ext>
            </p:extLst>
          </p:nvPr>
        </p:nvGraphicFramePr>
        <p:xfrm>
          <a:off x="3259667" y="2501900"/>
          <a:ext cx="219075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9" name="Equation" r:id="rId3" imgW="914400" imgH="203200" progId="Equation.3">
                  <p:embed/>
                </p:oleObj>
              </mc:Choice>
              <mc:Fallback>
                <p:oleObj name="Equation" r:id="rId3" imgW="9144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59667" y="2501900"/>
                        <a:ext cx="2190750" cy="514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167656"/>
              </p:ext>
            </p:extLst>
          </p:nvPr>
        </p:nvGraphicFramePr>
        <p:xfrm>
          <a:off x="958850" y="4473841"/>
          <a:ext cx="6210300" cy="102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0" name="Equation" r:id="rId5" imgW="2590800" imgH="406400" progId="Equation.3">
                  <p:embed/>
                </p:oleObj>
              </mc:Choice>
              <mc:Fallback>
                <p:oleObj name="Equation" r:id="rId5" imgW="25908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8850" y="4473841"/>
                        <a:ext cx="6210300" cy="1027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Oval 7"/>
          <p:cNvSpPr/>
          <p:nvPr/>
        </p:nvSpPr>
        <p:spPr>
          <a:xfrm>
            <a:off x="2479441" y="4402667"/>
            <a:ext cx="940859" cy="1199886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35608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 our case not precise enough: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286125" y="3376081"/>
            <a:ext cx="692680" cy="1026586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788520"/>
              </p:ext>
            </p:extLst>
          </p:nvPr>
        </p:nvGraphicFramePr>
        <p:xfrm>
          <a:off x="6748463" y="3608431"/>
          <a:ext cx="1763712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91" name="Equation" r:id="rId7" imgW="736600" imgH="241300" progId="Equation.3">
                  <p:embed/>
                </p:oleObj>
              </mc:Choice>
              <mc:Fallback>
                <p:oleObj name="Equation" r:id="rId7" imgW="736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748463" y="3608431"/>
                        <a:ext cx="1763712" cy="609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49211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: Natural Chromaticity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894894"/>
              </p:ext>
            </p:extLst>
          </p:nvPr>
        </p:nvGraphicFramePr>
        <p:xfrm>
          <a:off x="1617663" y="1325606"/>
          <a:ext cx="5018087" cy="40792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709696"/>
                <a:gridCol w="1293198"/>
                <a:gridCol w="1278124"/>
                <a:gridCol w="173706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 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IRs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ΔQ (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=</a:t>
                      </a:r>
                      <a:r>
                        <a:rPr lang="en-US" dirty="0" smtClean="0"/>
                        <a:t>1.5 %)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498.85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-554.93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-603.80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-9.06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1587.57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-8258.29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-0.93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-8071.77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-1.4e+08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-79.31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-3.27e+09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-2.1e+12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-4.43e+03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331.24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-458.98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-2044.43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-30.67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1086.30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-8.4e+06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-944.12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-4547.47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-2.0e+11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-1.10e+05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-3.62e+09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-6.5e+15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-1.37e+07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81500" y="1325606"/>
            <a:ext cx="43025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indent="-328613">
              <a:buSzPct val="100000"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951038" y="5593457"/>
            <a:ext cx="3416320" cy="369332"/>
          </a:xfrm>
          <a:prstGeom prst="rect">
            <a:avLst/>
          </a:prstGeom>
          <a:solidFill>
            <a:srgbClr val="FFFF00"/>
          </a:solidFill>
          <a:ln w="28575" cmpd="sng">
            <a:solidFill>
              <a:schemeClr val="bg2">
                <a:lumMod val="1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Q(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) = Q</a:t>
            </a:r>
            <a:r>
              <a:rPr lang="en-US" b="1" baseline="-25000" dirty="0">
                <a:solidFill>
                  <a:schemeClr val="bg2">
                    <a:lumMod val="10000"/>
                  </a:schemeClr>
                </a:solidFill>
              </a:rPr>
              <a:t>0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+ Q’ </a:t>
            </a:r>
            <a:r>
              <a:rPr lang="en-US" b="1" dirty="0" err="1">
                <a:solidFill>
                  <a:schemeClr val="bg2">
                    <a:lumMod val="10000"/>
                  </a:schemeClr>
                </a:solidFill>
              </a:rPr>
              <a:t>δ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 + Q’’ δ</a:t>
            </a:r>
            <a:r>
              <a:rPr lang="en-US" b="1" baseline="30000" dirty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/2 + …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617663" y="3561575"/>
            <a:ext cx="5018087" cy="0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7838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Montague functions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Chromatic variables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sz="1100" dirty="0"/>
          </a:p>
          <a:p>
            <a:r>
              <a:rPr lang="en-US" dirty="0" smtClean="0"/>
              <a:t>W-vector</a:t>
            </a:r>
            <a:endParaRPr lang="en-US" dirty="0"/>
          </a:p>
        </p:txBody>
      </p:sp>
      <p:graphicFrame>
        <p:nvGraphicFramePr>
          <p:cNvPr id="9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5672446"/>
              </p:ext>
            </p:extLst>
          </p:nvPr>
        </p:nvGraphicFramePr>
        <p:xfrm>
          <a:off x="1028700" y="1878158"/>
          <a:ext cx="1506537" cy="1045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5" name="Equation" r:id="rId3" imgW="622300" imgH="431800" progId="Equation.3">
                  <p:embed/>
                </p:oleObj>
              </mc:Choice>
              <mc:Fallback>
                <p:oleObj name="Equation" r:id="rId3" imgW="6223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28700" y="1878158"/>
                        <a:ext cx="1506537" cy="10458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Content Placeholder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291852"/>
              </p:ext>
            </p:extLst>
          </p:nvPr>
        </p:nvGraphicFramePr>
        <p:xfrm>
          <a:off x="3171825" y="1874482"/>
          <a:ext cx="2278856" cy="1033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6" name="Equation" r:id="rId5" imgW="952500" imgH="431800" progId="Equation.3">
                  <p:embed/>
                </p:oleObj>
              </mc:Choice>
              <mc:Fallback>
                <p:oleObj name="Equation" r:id="rId5" imgW="952500" imgH="431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171825" y="1874482"/>
                        <a:ext cx="2278856" cy="1033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1028700" y="3743325"/>
            <a:ext cx="3246438" cy="2095500"/>
            <a:chOff x="1028700" y="4076700"/>
            <a:chExt cx="3246438" cy="2095500"/>
          </a:xfrm>
        </p:grpSpPr>
        <p:graphicFrame>
          <p:nvGraphicFramePr>
            <p:cNvPr id="6" name="Content Placeholder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348799"/>
                </p:ext>
              </p:extLst>
            </p:nvPr>
          </p:nvGraphicFramePr>
          <p:xfrm>
            <a:off x="1028700" y="4076700"/>
            <a:ext cx="2400300" cy="1035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7" name="Equation" r:id="rId7" imgW="914400" imgH="393700" progId="Equation.3">
                    <p:embed/>
                  </p:oleObj>
                </mc:Choice>
                <mc:Fallback>
                  <p:oleObj name="Equation" r:id="rId7" imgW="9144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28700" y="4076700"/>
                          <a:ext cx="2400300" cy="1035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Content Placeholder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7286596"/>
                </p:ext>
              </p:extLst>
            </p:nvPr>
          </p:nvGraphicFramePr>
          <p:xfrm>
            <a:off x="1474788" y="5137150"/>
            <a:ext cx="2800350" cy="1035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48" name="Equation" r:id="rId9" imgW="1066800" imgH="393700" progId="Equation.3">
                    <p:embed/>
                  </p:oleObj>
                </mc:Choice>
                <mc:Fallback>
                  <p:oleObj name="Equation" r:id="rId9" imgW="1066800" imgH="3937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474788" y="5137150"/>
                          <a:ext cx="2800350" cy="1035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2" name="Oval 21"/>
          <p:cNvSpPr/>
          <p:nvPr/>
        </p:nvSpPr>
        <p:spPr>
          <a:xfrm>
            <a:off x="5118106" y="2907243"/>
            <a:ext cx="2506664" cy="2497666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4775206" y="1968500"/>
            <a:ext cx="4365835" cy="3759200"/>
            <a:chOff x="5143500" y="2079625"/>
            <a:chExt cx="4365835" cy="3759200"/>
          </a:xfrm>
        </p:grpSpPr>
        <p:grpSp>
          <p:nvGrpSpPr>
            <p:cNvPr id="15" name="Group 14"/>
            <p:cNvGrpSpPr/>
            <p:nvPr/>
          </p:nvGrpSpPr>
          <p:grpSpPr>
            <a:xfrm>
              <a:off x="5143500" y="2530476"/>
              <a:ext cx="3299732" cy="3308349"/>
              <a:chOff x="3906043" y="1851026"/>
              <a:chExt cx="3299732" cy="3308349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3906043" y="1851028"/>
                <a:ext cx="3299732" cy="3308347"/>
                <a:chOff x="3906043" y="1851028"/>
                <a:chExt cx="3299732" cy="3308347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3906043" y="3587751"/>
                  <a:ext cx="3299732" cy="0"/>
                </a:xfrm>
                <a:prstGeom prst="straightConnector1">
                  <a:avLst/>
                </a:prstGeom>
                <a:ln w="28575" cmpd="sng">
                  <a:solidFill>
                    <a:schemeClr val="bg2">
                      <a:lumMod val="10000"/>
                    </a:schemeClr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Arrow Connector 19"/>
                <p:cNvCxnSpPr/>
                <p:nvPr/>
              </p:nvCxnSpPr>
              <p:spPr>
                <a:xfrm flipH="1" flipV="1">
                  <a:off x="5502276" y="1851028"/>
                  <a:ext cx="3174" cy="3308347"/>
                </a:xfrm>
                <a:prstGeom prst="straightConnector1">
                  <a:avLst/>
                </a:prstGeom>
                <a:ln w="28575" cmpd="sng">
                  <a:solidFill>
                    <a:schemeClr val="bg2">
                      <a:lumMod val="10000"/>
                    </a:schemeClr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6867146" y="3587751"/>
                <a:ext cx="338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2">
                        <a:lumMod val="10000"/>
                      </a:schemeClr>
                    </a:solidFill>
                  </a:rPr>
                  <a:t>B</a:t>
                </a:r>
                <a:endParaRPr lang="en-US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150897" y="1851026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chemeClr val="bg2">
                        <a:lumMod val="10000"/>
                      </a:schemeClr>
                    </a:solidFill>
                  </a:rPr>
                  <a:t>A</a:t>
                </a:r>
              </a:p>
            </p:txBody>
          </p:sp>
        </p:grpSp>
        <p:cxnSp>
          <p:nvCxnSpPr>
            <p:cNvPr id="24" name="Straight Arrow Connector 23"/>
            <p:cNvCxnSpPr/>
            <p:nvPr/>
          </p:nvCxnSpPr>
          <p:spPr>
            <a:xfrm flipH="1" flipV="1">
              <a:off x="6739732" y="3018368"/>
              <a:ext cx="3175" cy="1248833"/>
            </a:xfrm>
            <a:prstGeom prst="straightConnector1">
              <a:avLst/>
            </a:prstGeom>
            <a:ln w="28575" cmpd="sng">
              <a:solidFill>
                <a:schemeClr val="tx2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6797184" y="2079625"/>
              <a:ext cx="271215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ea typeface="ＭＳ ゴシック"/>
                  <a:cs typeface="ＭＳ ゴシック"/>
                </a:rPr>
                <a:t>Final Focus Quad:</a:t>
              </a:r>
            </a:p>
            <a:p>
              <a:r>
                <a:rPr lang="en-US" sz="2400" dirty="0" smtClean="0">
                  <a:ea typeface="ＭＳ ゴシック"/>
                  <a:cs typeface="ＭＳ ゴシック"/>
                </a:rPr>
                <a:t>ΔA ≅ -β</a:t>
              </a:r>
              <a:r>
                <a:rPr lang="en-US" sz="2400" baseline="-25000" dirty="0" smtClean="0">
                  <a:ea typeface="ＭＳ ゴシック"/>
                  <a:cs typeface="ＭＳ ゴシック"/>
                </a:rPr>
                <a:t>0</a:t>
              </a:r>
              <a:r>
                <a:rPr lang="en-US" sz="2400" dirty="0" smtClean="0">
                  <a:ea typeface="ＭＳ ゴシック"/>
                  <a:cs typeface="ＭＳ ゴシック"/>
                </a:rPr>
                <a:t> k</a:t>
              </a:r>
              <a:r>
                <a:rPr lang="en-US" sz="2400" baseline="-25000" dirty="0" smtClean="0">
                  <a:ea typeface="ＭＳ ゴシック"/>
                  <a:cs typeface="ＭＳ ゴシック"/>
                </a:rPr>
                <a:t>0</a:t>
              </a:r>
              <a:r>
                <a:rPr lang="en-US" sz="2400" dirty="0" smtClean="0">
                  <a:ea typeface="ＭＳ ゴシック"/>
                  <a:cs typeface="ＭＳ ゴシック"/>
                </a:rPr>
                <a:t> </a:t>
              </a:r>
              <a:r>
                <a:rPr lang="en-US" sz="2400" dirty="0" err="1" smtClean="0">
                  <a:ea typeface="ＭＳ ゴシック"/>
                  <a:cs typeface="ＭＳ ゴシック"/>
                </a:rPr>
                <a:t>l</a:t>
              </a:r>
              <a:r>
                <a:rPr lang="en-US" sz="2400" baseline="-25000" dirty="0" err="1" smtClean="0">
                  <a:ea typeface="ＭＳ ゴシック"/>
                  <a:cs typeface="ＭＳ ゴシック"/>
                </a:rPr>
                <a:t>q</a:t>
              </a:r>
              <a:endParaRPr lang="en-US" sz="2400" dirty="0"/>
            </a:p>
          </p:txBody>
        </p:sp>
      </p:grpSp>
      <p:sp>
        <p:nvSpPr>
          <p:cNvPr id="32" name="Circular Arrow 31"/>
          <p:cNvSpPr/>
          <p:nvPr/>
        </p:nvSpPr>
        <p:spPr>
          <a:xfrm rot="17797892" flipH="1">
            <a:off x="5739136" y="3740912"/>
            <a:ext cx="978408" cy="978408"/>
          </a:xfrm>
          <a:prstGeom prst="circularArrow">
            <a:avLst>
              <a:gd name="adj1" fmla="val 2934"/>
              <a:gd name="adj2" fmla="val 1094744"/>
              <a:gd name="adj3" fmla="val 20401121"/>
              <a:gd name="adj4" fmla="val 12629434"/>
              <a:gd name="adj5" fmla="val 9527"/>
            </a:avLst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3444875" y="4912784"/>
            <a:ext cx="1000126" cy="738716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186049" y="5727700"/>
            <a:ext cx="45616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6600"/>
                </a:solidFill>
              </a:rPr>
              <a:t>Rotates with twice the phase advance!</a:t>
            </a:r>
            <a:endParaRPr lang="en-US" sz="2000" dirty="0">
              <a:solidFill>
                <a:srgbClr val="FF6600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6364295" y="2907243"/>
            <a:ext cx="3176" cy="49212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08479" y="2816613"/>
            <a:ext cx="2256146" cy="83099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6600"/>
                </a:solidFill>
              </a:rPr>
              <a:t>Sextupole</a:t>
            </a:r>
            <a:r>
              <a:rPr lang="en-US" sz="2400" dirty="0" smtClean="0">
                <a:solidFill>
                  <a:srgbClr val="FF6600"/>
                </a:solidFill>
              </a:rPr>
              <a:t>:</a:t>
            </a:r>
          </a:p>
          <a:p>
            <a:r>
              <a:rPr lang="en-US" sz="2400" dirty="0">
                <a:solidFill>
                  <a:srgbClr val="FF6600"/>
                </a:solidFill>
                <a:ea typeface="ＭＳ ゴシック"/>
                <a:cs typeface="ＭＳ ゴシック"/>
              </a:rPr>
              <a:t>ΔA ≅ -</a:t>
            </a:r>
            <a:r>
              <a:rPr lang="en-US" sz="24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β</a:t>
            </a:r>
            <a:r>
              <a:rPr lang="en-US" sz="2400" baseline="-250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0 </a:t>
            </a:r>
            <a:r>
              <a:rPr lang="en-US" sz="24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k’</a:t>
            </a:r>
            <a:r>
              <a:rPr lang="en-US" sz="2400" baseline="-25000" dirty="0" smtClean="0">
                <a:solidFill>
                  <a:srgbClr val="FF6600"/>
                </a:solidFill>
                <a:ea typeface="ＭＳ ゴシック"/>
                <a:cs typeface="ＭＳ ゴシック"/>
              </a:rPr>
              <a:t>0 </a:t>
            </a:r>
            <a:r>
              <a:rPr lang="en-US" sz="24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D</a:t>
            </a:r>
            <a:r>
              <a:rPr lang="en-US" sz="2400" baseline="-250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x</a:t>
            </a:r>
            <a:r>
              <a:rPr lang="en-US" sz="2400" dirty="0" err="1" smtClean="0">
                <a:solidFill>
                  <a:srgbClr val="FF6600"/>
                </a:solidFill>
                <a:ea typeface="ＭＳ ゴシック"/>
                <a:cs typeface="ＭＳ ゴシック"/>
              </a:rPr>
              <a:t>l</a:t>
            </a:r>
            <a:r>
              <a:rPr lang="en-US" sz="2400" baseline="-25000" dirty="0" err="1">
                <a:solidFill>
                  <a:srgbClr val="FF6600"/>
                </a:solidFill>
                <a:ea typeface="ＭＳ ゴシック"/>
                <a:cs typeface="ＭＳ ゴシック"/>
              </a:rPr>
              <a:t>s</a:t>
            </a:r>
            <a:endParaRPr lang="en-US" sz="2400" baseline="-25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4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2" grpId="0" animBg="1"/>
      <p:bldP spid="33" grpId="0" animBg="1"/>
      <p:bldP spid="36" grpId="0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dirty="0" err="1" smtClean="0"/>
              <a:t>sextupole</a:t>
            </a:r>
            <a:r>
              <a:rPr lang="en-US" dirty="0" smtClean="0"/>
              <a:t> scheme</a:t>
            </a:r>
            <a:endParaRPr lang="en-US" dirty="0"/>
          </a:p>
        </p:txBody>
      </p:sp>
      <p:pic>
        <p:nvPicPr>
          <p:cNvPr id="6" name="Content Placeholder 3" descr="fodos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722" b="-9315"/>
          <a:stretch/>
        </p:blipFill>
        <p:spPr>
          <a:xfrm>
            <a:off x="473694" y="1753950"/>
            <a:ext cx="8229600" cy="1037167"/>
          </a:xfrm>
        </p:spPr>
      </p:pic>
      <p:grpSp>
        <p:nvGrpSpPr>
          <p:cNvPr id="7" name="Group 6"/>
          <p:cNvGrpSpPr/>
          <p:nvPr/>
        </p:nvGrpSpPr>
        <p:grpSpPr>
          <a:xfrm>
            <a:off x="890689" y="2040775"/>
            <a:ext cx="6920136" cy="902018"/>
            <a:chOff x="874195" y="2271705"/>
            <a:chExt cx="6920136" cy="902018"/>
          </a:xfrm>
        </p:grpSpPr>
        <p:sp>
          <p:nvSpPr>
            <p:cNvPr id="8" name="Isosceles Triangle 7"/>
            <p:cNvSpPr/>
            <p:nvPr/>
          </p:nvSpPr>
          <p:spPr>
            <a:xfrm rot="10800000">
              <a:off x="923679" y="2276378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7318811" y="2276379"/>
              <a:ext cx="395862" cy="346405"/>
            </a:xfrm>
            <a:prstGeom prst="triangle">
              <a:avLst/>
            </a:prstGeom>
            <a:solidFill>
              <a:schemeClr val="accent2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Isosceles Triangle 9"/>
            <p:cNvSpPr/>
            <p:nvPr/>
          </p:nvSpPr>
          <p:spPr>
            <a:xfrm rot="10800000">
              <a:off x="6044801" y="2271705"/>
              <a:ext cx="395862" cy="346405"/>
            </a:xfrm>
            <a:prstGeom prst="triangle">
              <a:avLst/>
            </a:prstGeom>
            <a:solidFill>
              <a:srgbClr val="FF6600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0800000">
              <a:off x="3508638" y="2276378"/>
              <a:ext cx="395862" cy="346405"/>
            </a:xfrm>
            <a:prstGeom prst="triangle">
              <a:avLst/>
            </a:prstGeom>
            <a:solidFill>
              <a:srgbClr val="FF9E3E"/>
            </a:solidFill>
            <a:ln>
              <a:solidFill>
                <a:srgbClr val="4D4D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4782647" y="2271705"/>
              <a:ext cx="395862" cy="346405"/>
            </a:xfrm>
            <a:prstGeom prst="triangle">
              <a:avLst/>
            </a:prstGeom>
            <a:solidFill>
              <a:srgbClr val="808080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2213496" y="2276379"/>
              <a:ext cx="395862" cy="346405"/>
            </a:xfrm>
            <a:prstGeom prst="triangle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4195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56694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SF2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82775" y="2804391"/>
              <a:ext cx="60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6600"/>
                  </a:solidFill>
                </a:rPr>
                <a:t>SF1</a:t>
              </a:r>
              <a:endParaRPr lang="en-US" b="1" dirty="0">
                <a:solidFill>
                  <a:srgbClr val="FF66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29763" y="2804391"/>
              <a:ext cx="556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SD1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00177" y="2804391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SD2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237768" y="2804391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2">
                      <a:lumMod val="75000"/>
                    </a:schemeClr>
                  </a:solidFill>
                </a:rPr>
                <a:t>SD3</a:t>
              </a:r>
              <a:endParaRPr 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0" name="Freeform 19"/>
          <p:cNvSpPr/>
          <p:nvPr/>
        </p:nvSpPr>
        <p:spPr>
          <a:xfrm>
            <a:off x="1144185" y="4307417"/>
            <a:ext cx="5110565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5001507" y="3109384"/>
            <a:ext cx="2529290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1144185" y="3109384"/>
            <a:ext cx="2575921" cy="414866"/>
          </a:xfrm>
          <a:custGeom>
            <a:avLst/>
            <a:gdLst>
              <a:gd name="connsiteX0" fmla="*/ 0 w 1481667"/>
              <a:gd name="connsiteY0" fmla="*/ 0 h 880533"/>
              <a:gd name="connsiteX1" fmla="*/ 0 w 1481667"/>
              <a:gd name="connsiteY1" fmla="*/ 872067 h 880533"/>
              <a:gd name="connsiteX2" fmla="*/ 1481667 w 1481667"/>
              <a:gd name="connsiteY2" fmla="*/ 880533 h 880533"/>
              <a:gd name="connsiteX3" fmla="*/ 1481667 w 1481667"/>
              <a:gd name="connsiteY3" fmla="*/ 8467 h 880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1667" h="880533">
                <a:moveTo>
                  <a:pt x="0" y="0"/>
                </a:moveTo>
                <a:lnTo>
                  <a:pt x="0" y="872067"/>
                </a:lnTo>
                <a:lnTo>
                  <a:pt x="1481667" y="880533"/>
                </a:lnTo>
                <a:lnTo>
                  <a:pt x="1481667" y="8467"/>
                </a:lnTo>
              </a:path>
            </a:pathLst>
          </a:custGeom>
          <a:ln w="28575" cmpd="sng">
            <a:solidFill>
              <a:srgbClr val="4D4D4D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  <a:headEnd type="triangle"/>
                <a:tailEnd type="triangle"/>
              </a:ln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42722" y="365125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90° = π/2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220714" y="3652540"/>
            <a:ext cx="2146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/>
              <a:t>y</a:t>
            </a:r>
            <a:r>
              <a:rPr lang="en-US" sz="2400" b="1" dirty="0" smtClean="0"/>
              <a:t> = 60° = π/3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128341" y="4909840"/>
            <a:ext cx="5183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μ</a:t>
            </a:r>
            <a:r>
              <a:rPr lang="en-US" sz="2400" b="1" baseline="-25000" dirty="0" err="1" smtClean="0"/>
              <a:t>x</a:t>
            </a:r>
            <a:r>
              <a:rPr lang="en-US" sz="2400" b="1" dirty="0" smtClean="0"/>
              <a:t> = 180° = π (</a:t>
            </a:r>
            <a:r>
              <a:rPr lang="en-US" sz="2400" b="1" dirty="0" smtClean="0">
                <a:sym typeface="Wingdings"/>
              </a:rPr>
              <a:t> </a:t>
            </a:r>
            <a:r>
              <a:rPr lang="en-US" sz="2400" b="1" dirty="0" smtClean="0"/>
              <a:t>-I transformation)</a:t>
            </a:r>
            <a:endParaRPr lang="en-US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451696" y="5615543"/>
            <a:ext cx="411073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Even number of </a:t>
            </a:r>
            <a:r>
              <a:rPr lang="en-US" dirty="0" err="1" smtClean="0"/>
              <a:t>sextupoles</a:t>
            </a:r>
            <a:r>
              <a:rPr lang="en-US" dirty="0" smtClean="0"/>
              <a:t> per family!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84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-I transformation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25" indent="-328613">
              <a:buSzPct val="100000"/>
            </a:pPr>
            <a:endParaRPr lang="en-US" dirty="0" smtClean="0">
              <a:solidFill>
                <a:srgbClr val="4D4D4D"/>
              </a:solidFill>
            </a:endParaRPr>
          </a:p>
          <a:p>
            <a:pPr marL="365125" indent="-328613">
              <a:buClrTx/>
              <a:buSzPct val="100000"/>
            </a:pPr>
            <a:r>
              <a:rPr lang="en-US" dirty="0" err="1" smtClean="0">
                <a:solidFill>
                  <a:srgbClr val="4D4D4D"/>
                </a:solidFill>
              </a:rPr>
              <a:t>Sextupoles</a:t>
            </a:r>
            <a:r>
              <a:rPr lang="en-US" dirty="0" smtClean="0">
                <a:solidFill>
                  <a:srgbClr val="4D4D4D"/>
                </a:solidFill>
              </a:rPr>
              <a:t> of each </a:t>
            </a:r>
          </a:p>
          <a:p>
            <a:pPr marL="357188" indent="0">
              <a:buSzPct val="100000"/>
              <a:buNone/>
            </a:pPr>
            <a:r>
              <a:rPr lang="en-US" dirty="0" smtClean="0">
                <a:solidFill>
                  <a:srgbClr val="4D4D4D"/>
                </a:solidFill>
              </a:rPr>
              <a:t>family are in phase</a:t>
            </a:r>
          </a:p>
          <a:p>
            <a:pPr marL="825500">
              <a:buClr>
                <a:schemeClr val="accent6"/>
              </a:buClr>
              <a:buSzPct val="100000"/>
              <a:buFont typeface="Wingdings" charset="0"/>
              <a:buChar char="à"/>
            </a:pPr>
            <a:endParaRPr lang="en-US" sz="1800" dirty="0" smtClean="0">
              <a:solidFill>
                <a:schemeClr val="accent6"/>
              </a:solidFill>
            </a:endParaRPr>
          </a:p>
          <a:p>
            <a:pPr marL="36512" indent="0">
              <a:buSzPct val="100000"/>
              <a:buNone/>
            </a:pPr>
            <a:endParaRPr lang="en-US" sz="1800" dirty="0" smtClean="0">
              <a:solidFill>
                <a:schemeClr val="tx2"/>
              </a:solidFill>
            </a:endParaRPr>
          </a:p>
          <a:p>
            <a:pPr marL="36512" indent="0">
              <a:buSzPct val="100000"/>
              <a:buNone/>
              <a:tabLst>
                <a:tab pos="365125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	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chemeClr val="tx2"/>
                </a:solidFill>
              </a:rPr>
              <a:t>W-vector </a:t>
            </a:r>
          </a:p>
          <a:p>
            <a:pPr marL="36512" indent="0">
              <a:buSzPct val="100000"/>
              <a:buNone/>
              <a:tabLst>
                <a:tab pos="809625" algn="l"/>
              </a:tabLst>
            </a:pPr>
            <a:r>
              <a:rPr lang="en-US" dirty="0" smtClean="0">
                <a:solidFill>
                  <a:schemeClr val="tx2"/>
                </a:solidFill>
              </a:rPr>
              <a:t>		rotates by 2</a:t>
            </a:r>
            <a:r>
              <a:rPr lang="en-US" sz="3200" dirty="0">
                <a:solidFill>
                  <a:schemeClr val="tx2"/>
                </a:solidFill>
              </a:rPr>
              <a:t>π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578553" y="1421557"/>
            <a:ext cx="4105501" cy="4127499"/>
            <a:chOff x="3465399" y="1549401"/>
            <a:chExt cx="4105501" cy="4127499"/>
          </a:xfrm>
        </p:grpSpPr>
        <p:grpSp>
          <p:nvGrpSpPr>
            <p:cNvPr id="6" name="Group 5"/>
            <p:cNvGrpSpPr/>
            <p:nvPr/>
          </p:nvGrpSpPr>
          <p:grpSpPr>
            <a:xfrm>
              <a:off x="3465399" y="1549401"/>
              <a:ext cx="4105501" cy="4127499"/>
              <a:chOff x="3465399" y="1549401"/>
              <a:chExt cx="4105501" cy="4127499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 flipV="1">
                <a:off x="3465399" y="3587750"/>
                <a:ext cx="4105501" cy="1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V="1">
                <a:off x="5502275" y="1549401"/>
                <a:ext cx="0" cy="4127499"/>
              </a:xfrm>
              <a:prstGeom prst="straightConnector1">
                <a:avLst/>
              </a:prstGeom>
              <a:ln w="28575" cmpd="sng">
                <a:solidFill>
                  <a:schemeClr val="bg2">
                    <a:lumMod val="10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7232271" y="3587751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10000"/>
                    </a:schemeClr>
                  </a:solidFill>
                </a:rPr>
                <a:t>B</a:t>
              </a:r>
              <a:endParaRPr lang="en-US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50897" y="154940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2">
                      <a:lumMod val="10000"/>
                    </a:schemeClr>
                  </a:solidFill>
                </a:rPr>
                <a:t>A</a:t>
              </a:r>
            </a:p>
          </p:txBody>
        </p:sp>
      </p:grpSp>
      <p:sp>
        <p:nvSpPr>
          <p:cNvPr id="11" name="Oval 10"/>
          <p:cNvSpPr/>
          <p:nvPr/>
        </p:nvSpPr>
        <p:spPr>
          <a:xfrm>
            <a:off x="4986654" y="1848594"/>
            <a:ext cx="3222625" cy="322262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362097" y="2211074"/>
            <a:ext cx="2506664" cy="2497666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21798" y="2575734"/>
            <a:ext cx="1787261" cy="1768345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077785" y="2929757"/>
            <a:ext cx="1075287" cy="1060300"/>
          </a:xfrm>
          <a:prstGeom prst="ellipse">
            <a:avLst/>
          </a:prstGeom>
          <a:noFill/>
          <a:ln w="12700" cmpd="sng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472431" y="2217927"/>
            <a:ext cx="109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a typeface="ＭＳ ゴシック"/>
                <a:cs typeface="ＭＳ ゴシック"/>
              </a:rPr>
              <a:t>FF Quad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15429" y="1848594"/>
            <a:ext cx="0" cy="161131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6612254" y="2191554"/>
            <a:ext cx="3175" cy="1268352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6609956" y="2561387"/>
            <a:ext cx="2298" cy="910545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615429" y="1848595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0"/>
            <a:endCxn id="13" idx="0"/>
          </p:cNvCxnSpPr>
          <p:nvPr/>
        </p:nvCxnSpPr>
        <p:spPr>
          <a:xfrm>
            <a:off x="6615429" y="2211074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615429" y="2575734"/>
            <a:ext cx="0" cy="3646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07897" y="1848595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SD1[1]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07897" y="2207506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</a:t>
            </a:r>
            <a:r>
              <a:rPr lang="en-US" dirty="0" smtClean="0">
                <a:solidFill>
                  <a:srgbClr val="FF6600"/>
                </a:solidFill>
              </a:rPr>
              <a:t>[2]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07897" y="2579654"/>
            <a:ext cx="890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SD1</a:t>
            </a:r>
            <a:r>
              <a:rPr lang="en-US" dirty="0" smtClean="0">
                <a:solidFill>
                  <a:srgbClr val="FF6600"/>
                </a:solidFill>
              </a:rPr>
              <a:t>[3]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6609956" y="2923113"/>
            <a:ext cx="0" cy="548819"/>
          </a:xfrm>
          <a:prstGeom prst="straightConnector1">
            <a:avLst/>
          </a:prstGeom>
          <a:ln w="28575" cmpd="sng">
            <a:solidFill>
              <a:schemeClr val="tx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586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2" grpId="1" animBg="1"/>
      <p:bldP spid="13" grpId="0" animBg="1"/>
      <p:bldP spid="13" grpId="1" animBg="1"/>
      <p:bldP spid="17" grpId="0" animBg="1"/>
      <p:bldP spid="19" grpId="0"/>
      <p:bldP spid="20" grpId="0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Challenges: the parameter list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304850" y="1325606"/>
            <a:ext cx="2379203" cy="4667421"/>
          </a:xfrm>
        </p:spPr>
        <p:txBody>
          <a:bodyPr>
            <a:normAutofit fontScale="92500" lnSpcReduction="20000"/>
          </a:bodyPr>
          <a:lstStyle/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chemeClr val="accent6"/>
                </a:solidFill>
              </a:rPr>
              <a:t>Design &amp; </a:t>
            </a:r>
            <a:r>
              <a:rPr lang="en-US" sz="1600" dirty="0" err="1" smtClean="0">
                <a:solidFill>
                  <a:schemeClr val="accent6"/>
                </a:solidFill>
              </a:rPr>
              <a:t>optimise</a:t>
            </a:r>
            <a:r>
              <a:rPr lang="en-US" sz="1600" dirty="0" smtClean="0">
                <a:solidFill>
                  <a:schemeClr val="accent6"/>
                </a:solidFill>
              </a:rPr>
              <a:t> a lattice for </a:t>
            </a:r>
            <a:r>
              <a:rPr lang="en-US" sz="1600" dirty="0" smtClean="0">
                <a:solidFill>
                  <a:srgbClr val="FF6600"/>
                </a:solidFill>
              </a:rPr>
              <a:t>4 different energies</a:t>
            </a:r>
          </a:p>
          <a:p>
            <a:pPr>
              <a:lnSpc>
                <a:spcPct val="120000"/>
              </a:lnSpc>
              <a:buClr>
                <a:schemeClr val="accent6"/>
              </a:buClr>
              <a:buSzPct val="100000"/>
            </a:pPr>
            <a:endParaRPr lang="en-US" sz="600" dirty="0" smtClean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chemeClr val="accent6"/>
                </a:solidFill>
              </a:rPr>
              <a:t>Horizontal </a:t>
            </a:r>
            <a:r>
              <a:rPr lang="en-US" sz="1600" dirty="0" err="1" smtClean="0">
                <a:solidFill>
                  <a:schemeClr val="accent6"/>
                </a:solidFill>
              </a:rPr>
              <a:t>emittance</a:t>
            </a:r>
            <a:r>
              <a:rPr lang="en-US" sz="1600" dirty="0" smtClean="0">
                <a:solidFill>
                  <a:schemeClr val="accent6"/>
                </a:solidFill>
              </a:rPr>
              <a:t> is </a:t>
            </a:r>
            <a:r>
              <a:rPr lang="en-US" sz="1600" dirty="0" smtClean="0">
                <a:solidFill>
                  <a:srgbClr val="FF6600"/>
                </a:solidFill>
              </a:rPr>
              <a:t>increasing</a:t>
            </a:r>
            <a:r>
              <a:rPr lang="en-US" sz="1600" dirty="0" smtClean="0">
                <a:solidFill>
                  <a:schemeClr val="accent6"/>
                </a:solidFill>
              </a:rPr>
              <a:t> with reduced energy</a:t>
            </a:r>
            <a:endParaRPr lang="en-US" sz="1600" dirty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endParaRPr lang="en-US" sz="600" dirty="0" smtClean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FF6600"/>
                </a:solidFill>
              </a:rPr>
              <a:t>Extremely small vert. beta* </a:t>
            </a:r>
            <a:r>
              <a:rPr lang="en-US" sz="1600" dirty="0" smtClean="0">
                <a:solidFill>
                  <a:schemeClr val="accent6"/>
                </a:solidFill>
              </a:rPr>
              <a:t>(β</a:t>
            </a:r>
            <a:r>
              <a:rPr lang="en-US" sz="1600" baseline="-25000" dirty="0" smtClean="0">
                <a:solidFill>
                  <a:schemeClr val="accent6"/>
                </a:solidFill>
              </a:rPr>
              <a:t>y</a:t>
            </a:r>
            <a:r>
              <a:rPr lang="en-US" sz="1600" dirty="0" smtClean="0">
                <a:solidFill>
                  <a:schemeClr val="accent6"/>
                </a:solidFill>
              </a:rPr>
              <a:t>* = 1 mm)</a:t>
            </a:r>
          </a:p>
          <a:p>
            <a:pPr marL="439738" indent="-179388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1600" dirty="0" smtClean="0">
                <a:solidFill>
                  <a:schemeClr val="accent6"/>
                </a:solidFill>
                <a:sym typeface="Wingdings"/>
              </a:rPr>
              <a:t>High chromaticity</a:t>
            </a:r>
          </a:p>
          <a:p>
            <a:pPr marL="439738" indent="-179388">
              <a:lnSpc>
                <a:spcPct val="120000"/>
              </a:lnSpc>
              <a:buClrTx/>
              <a:buSzPct val="100000"/>
              <a:buFont typeface="Wingdings" charset="0"/>
              <a:buChar char="à"/>
            </a:pPr>
            <a:r>
              <a:rPr lang="en-US" sz="1600" dirty="0" smtClean="0">
                <a:solidFill>
                  <a:schemeClr val="accent6"/>
                </a:solidFill>
                <a:sym typeface="Wingdings"/>
              </a:rPr>
              <a:t>Challenging dynamic aperture</a:t>
            </a:r>
          </a:p>
          <a:p>
            <a:pPr marL="269875" indent="-233363">
              <a:lnSpc>
                <a:spcPct val="120000"/>
              </a:lnSpc>
              <a:buSzPct val="100000"/>
              <a:buFont typeface="Wingdings" charset="0"/>
              <a:buChar char="à"/>
            </a:pPr>
            <a:endParaRPr lang="en-US" sz="600" dirty="0">
              <a:solidFill>
                <a:schemeClr val="accent6"/>
              </a:solidFill>
            </a:endParaRPr>
          </a:p>
          <a:p>
            <a:pPr marL="269875" indent="-233363">
              <a:lnSpc>
                <a:spcPct val="120000"/>
              </a:lnSpc>
              <a:buClr>
                <a:schemeClr val="accent6"/>
              </a:buClr>
              <a:buSzPct val="100000"/>
            </a:pPr>
            <a:r>
              <a:rPr lang="en-US" sz="1600" dirty="0" smtClean="0">
                <a:solidFill>
                  <a:srgbClr val="FF6600"/>
                </a:solidFill>
              </a:rPr>
              <a:t>High synchrotron radiation losses </a:t>
            </a:r>
            <a:r>
              <a:rPr lang="en-US" sz="1600" dirty="0" smtClean="0">
                <a:solidFill>
                  <a:schemeClr val="accent6"/>
                </a:solidFill>
              </a:rPr>
              <a:t>include sophisticated absorber design in the lattice</a:t>
            </a:r>
            <a:endParaRPr lang="en-US" sz="1600" dirty="0">
              <a:solidFill>
                <a:schemeClr val="accent6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035166"/>
              </p:ext>
            </p:extLst>
          </p:nvPr>
        </p:nvGraphicFramePr>
        <p:xfrm>
          <a:off x="395536" y="1700808"/>
          <a:ext cx="5654276" cy="3650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0405"/>
                <a:gridCol w="723175"/>
                <a:gridCol w="926814"/>
                <a:gridCol w="1017968"/>
                <a:gridCol w="1025914"/>
              </a:tblGrid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en-GB" sz="120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1"/>
                          </a:solidFill>
                          <a:effectLst/>
                        </a:rPr>
                        <a:t>tt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energy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45.5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175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Beam current [mA]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1450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152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Bunches / beam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16700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4490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1330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160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Bunch population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11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1.8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0.46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0.83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Transverse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emittance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  <a:effectLst/>
                        </a:rPr>
                        <a:t>ε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[nm]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[nm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29.2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0.06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3.3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0.007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0.94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0.0019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0.002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02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Momentum comp. [10</a:t>
                      </a:r>
                      <a:r>
                        <a:rPr lang="en-GB" sz="1200" baseline="30000" dirty="0">
                          <a:solidFill>
                            <a:schemeClr val="tx2"/>
                          </a:solidFill>
                          <a:effectLst/>
                        </a:rPr>
                        <a:t>-5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54622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Betatron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 function at IP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β*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Horizontal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  <a:effectLst/>
                        </a:rPr>
                        <a:t>[mm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</a:p>
                    <a:p>
                      <a:pPr marL="342900" lvl="0" indent="-342900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Verdana"/>
                        <a:buChar char="-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Vertical [mm]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500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1000</a:t>
                      </a:r>
                      <a:endParaRPr lang="en-GB" sz="120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797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Energy loss / turn [</a:t>
                      </a:r>
                      <a:r>
                        <a:rPr lang="en-GB" sz="1200" dirty="0" err="1">
                          <a:solidFill>
                            <a:schemeClr val="tx2"/>
                          </a:solidFill>
                          <a:effectLst/>
                        </a:rPr>
                        <a:t>GeV</a:t>
                      </a: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0.03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0.33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1.67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7.55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10400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  <a:effectLst/>
                        </a:rPr>
                        <a:t>Total RF voltage [GV]</a:t>
                      </a:r>
                      <a:endParaRPr lang="en-GB" sz="1200" dirty="0">
                        <a:solidFill>
                          <a:schemeClr val="tx2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2.5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5.5</a:t>
                      </a:r>
                      <a:endParaRPr lang="en-GB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11</a:t>
                      </a:r>
                      <a:endParaRPr lang="en-GB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41593" marR="41593" marT="10783" marB="10783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267744" y="1916832"/>
            <a:ext cx="3747007" cy="360040"/>
            <a:chOff x="3114276" y="1579199"/>
            <a:chExt cx="3747007" cy="360040"/>
          </a:xfrm>
          <a:effectLst/>
        </p:grpSpPr>
        <p:sp>
          <p:nvSpPr>
            <p:cNvPr id="7" name="Oval 6"/>
            <p:cNvSpPr/>
            <p:nvPr/>
          </p:nvSpPr>
          <p:spPr>
            <a:xfrm>
              <a:off x="3114276" y="157919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3906364" y="158584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920964" y="157919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922588" y="158584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72856" y="4203441"/>
            <a:ext cx="3739304" cy="366449"/>
            <a:chOff x="3118713" y="3887413"/>
            <a:chExt cx="3739304" cy="366449"/>
          </a:xfrm>
          <a:effectLst/>
        </p:grpSpPr>
        <p:sp>
          <p:nvSpPr>
            <p:cNvPr id="12" name="Oval 11"/>
            <p:cNvSpPr/>
            <p:nvPr/>
          </p:nvSpPr>
          <p:spPr>
            <a:xfrm>
              <a:off x="3118713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905689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4913801" y="390047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5919322" y="3887413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76056" y="4542834"/>
            <a:ext cx="947536" cy="780850"/>
            <a:chOff x="5928163" y="5663329"/>
            <a:chExt cx="947536" cy="780850"/>
          </a:xfrm>
          <a:effectLst/>
        </p:grpSpPr>
        <p:sp>
          <p:nvSpPr>
            <p:cNvPr id="17" name="Oval 16"/>
            <p:cNvSpPr/>
            <p:nvPr/>
          </p:nvSpPr>
          <p:spPr>
            <a:xfrm>
              <a:off x="5928163" y="5663329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937004" y="6090788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267744" y="3075609"/>
            <a:ext cx="3747007" cy="353391"/>
            <a:chOff x="3109872" y="2754201"/>
            <a:chExt cx="3747007" cy="353391"/>
          </a:xfrm>
          <a:effectLst/>
        </p:grpSpPr>
        <p:sp>
          <p:nvSpPr>
            <p:cNvPr id="20" name="Oval 19"/>
            <p:cNvSpPr/>
            <p:nvPr/>
          </p:nvSpPr>
          <p:spPr>
            <a:xfrm>
              <a:off x="3109872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901960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910072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918184" y="2754201"/>
              <a:ext cx="938695" cy="353391"/>
            </a:xfrm>
            <a:prstGeom prst="ellipse">
              <a:avLst/>
            </a:prstGeom>
            <a:noFill/>
            <a:ln w="254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FF"/>
                </a:solidFill>
              </a:endParaRPr>
            </a:p>
          </p:txBody>
        </p:sp>
      </p:grpSp>
      <p:sp>
        <p:nvSpPr>
          <p:cNvPr id="3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55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2" build="p"/>
      <p:bldP spid="2" grpId="3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Explosion 1 4"/>
          <p:cNvSpPr/>
          <p:nvPr/>
        </p:nvSpPr>
        <p:spPr>
          <a:xfrm>
            <a:off x="6309280" y="5061167"/>
            <a:ext cx="535802" cy="664879"/>
          </a:xfrm>
          <a:prstGeom prst="irregularSeal1">
            <a:avLst/>
          </a:prstGeom>
          <a:solidFill>
            <a:srgbClr val="FFFF00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xplosion 2 5"/>
          <p:cNvSpPr/>
          <p:nvPr/>
        </p:nvSpPr>
        <p:spPr>
          <a:xfrm>
            <a:off x="1292332" y="5051407"/>
            <a:ext cx="583874" cy="610081"/>
          </a:xfrm>
          <a:prstGeom prst="irregularSeal2">
            <a:avLst/>
          </a:prstGeom>
          <a:solidFill>
            <a:srgbClr val="FFFF00"/>
          </a:solidFill>
          <a:ln>
            <a:solidFill>
              <a:schemeClr val="bg2">
                <a:lumMod val="1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W functions for 1 quarter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96715" y="989947"/>
            <a:ext cx="5970519" cy="4593226"/>
            <a:chOff x="1669154" y="1785408"/>
            <a:chExt cx="5970519" cy="471814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t="8458"/>
            <a:stretch/>
          </p:blipFill>
          <p:spPr>
            <a:xfrm>
              <a:off x="1669154" y="1785408"/>
              <a:ext cx="5689580" cy="441763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60022" y="6091559"/>
              <a:ext cx="398592" cy="395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41081" y="6107868"/>
              <a:ext cx="398592" cy="3956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191919"/>
                  </a:solidFill>
                </a:rPr>
                <a:t>IP</a:t>
              </a:r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5238286" y="5034840"/>
            <a:ext cx="1054843" cy="230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003206" y="5058903"/>
            <a:ext cx="539750" cy="2495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179605" y="5117022"/>
            <a:ext cx="3919352" cy="791035"/>
            <a:chOff x="2779899" y="5761086"/>
            <a:chExt cx="3919352" cy="791035"/>
          </a:xfrm>
          <a:effectLst/>
        </p:grpSpPr>
        <p:grpSp>
          <p:nvGrpSpPr>
            <p:cNvPr id="13" name="Group 12"/>
            <p:cNvGrpSpPr/>
            <p:nvPr/>
          </p:nvGrpSpPr>
          <p:grpSpPr>
            <a:xfrm>
              <a:off x="2779899" y="5761086"/>
              <a:ext cx="3919352" cy="412091"/>
              <a:chOff x="2779899" y="5761086"/>
              <a:chExt cx="3919352" cy="41209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5611999" y="57664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Arrow Connector 27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8" name="Group 17"/>
              <p:cNvGrpSpPr/>
              <p:nvPr/>
            </p:nvGrpSpPr>
            <p:grpSpPr>
              <a:xfrm>
                <a:off x="4208649" y="57664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" name="Group 18"/>
              <p:cNvGrpSpPr/>
              <p:nvPr/>
            </p:nvGrpSpPr>
            <p:grpSpPr>
              <a:xfrm>
                <a:off x="2779899" y="5761086"/>
                <a:ext cx="1087252" cy="406691"/>
                <a:chOff x="5661480" y="5427016"/>
                <a:chExt cx="969210" cy="406691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6630689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>
                  <a:off x="5661480" y="5427016"/>
                  <a:ext cx="1" cy="406691"/>
                </a:xfrm>
                <a:prstGeom prst="line">
                  <a:avLst/>
                </a:prstGeom>
                <a:ln w="38100" cmpd="sng">
                  <a:solidFill>
                    <a:srgbClr val="191919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5661480" y="5624962"/>
                  <a:ext cx="969210" cy="0"/>
                </a:xfrm>
                <a:prstGeom prst="straightConnector1">
                  <a:avLst/>
                </a:prstGeom>
                <a:ln w="38100" cmpd="sng">
                  <a:solidFill>
                    <a:srgbClr val="191919"/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TextBox 13"/>
            <p:cNvSpPr txBox="1"/>
            <p:nvPr/>
          </p:nvSpPr>
          <p:spPr>
            <a:xfrm>
              <a:off x="2984500" y="6145526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1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28066" y="6152011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2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39884" y="6152011"/>
              <a:ext cx="82624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191919"/>
                  </a:solidFill>
                </a:rPr>
                <a:t>Arc 3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97160" y="1191772"/>
            <a:ext cx="1095172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2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W</a:t>
            </a:r>
            <a:r>
              <a:rPr lang="en-US" sz="2200" baseline="-250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x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22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W</a:t>
            </a:r>
            <a:r>
              <a:rPr lang="en-US" sz="2200" baseline="-25000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y</a:t>
            </a:r>
            <a:endParaRPr lang="en-US" sz="2200" baseline="-25000" dirty="0">
              <a:solidFill>
                <a:schemeClr val="bg2">
                  <a:lumMod val="1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6629" y="4548641"/>
            <a:ext cx="913406" cy="43088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s</a:t>
            </a:r>
            <a:r>
              <a:rPr lang="en-US" sz="2200" dirty="0" smtClean="0">
                <a:solidFill>
                  <a:schemeClr val="bg2">
                    <a:lumMod val="10000"/>
                  </a:schemeClr>
                </a:solidFill>
                <a:latin typeface="Times New Roman"/>
                <a:cs typeface="Times New Roman"/>
              </a:rPr>
              <a:t> (km)</a:t>
            </a:r>
            <a:endParaRPr lang="en-US" sz="2200" baseline="-25000" dirty="0">
              <a:solidFill>
                <a:schemeClr val="bg2">
                  <a:lumMod val="1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93031" y="1268230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y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9327" y="1284105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x</a:t>
            </a:r>
          </a:p>
        </p:txBody>
      </p:sp>
      <p:grpSp>
        <p:nvGrpSpPr>
          <p:cNvPr id="57" name="Group 56"/>
          <p:cNvGrpSpPr/>
          <p:nvPr/>
        </p:nvGrpSpPr>
        <p:grpSpPr>
          <a:xfrm>
            <a:off x="6368642" y="1459690"/>
            <a:ext cx="2625733" cy="2508069"/>
            <a:chOff x="5721115" y="710168"/>
            <a:chExt cx="3311085" cy="3143132"/>
          </a:xfrm>
        </p:grpSpPr>
        <p:grpSp>
          <p:nvGrpSpPr>
            <p:cNvPr id="58" name="Group 57"/>
            <p:cNvGrpSpPr/>
            <p:nvPr/>
          </p:nvGrpSpPr>
          <p:grpSpPr>
            <a:xfrm>
              <a:off x="6119707" y="1079500"/>
              <a:ext cx="2516293" cy="2404468"/>
              <a:chOff x="6183207" y="1672686"/>
              <a:chExt cx="2028921" cy="2033532"/>
            </a:xfrm>
          </p:grpSpPr>
          <p:sp>
            <p:nvSpPr>
              <p:cNvPr id="67" name="Donut 66"/>
              <p:cNvSpPr/>
              <p:nvPr/>
            </p:nvSpPr>
            <p:spPr>
              <a:xfrm>
                <a:off x="6248113" y="1734093"/>
                <a:ext cx="1899108" cy="1908355"/>
              </a:xfrm>
              <a:prstGeom prst="donut">
                <a:avLst>
                  <a:gd name="adj" fmla="val 1455"/>
                </a:avLst>
              </a:prstGeom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7132762" y="1672686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183207" y="2624974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082315" y="2624974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7132762" y="3578679"/>
                <a:ext cx="129813" cy="127539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accent6"/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 rot="1962902">
                <a:off x="6613364" y="3468268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 rot="1855990">
                <a:off x="7640382" y="1781422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 rot="3623008">
                <a:off x="6281424" y="3115280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 rot="3623008">
                <a:off x="7985334" y="2128443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 rot="19838961">
                <a:off x="6613577" y="1782061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 rot="19642893">
                <a:off x="7641033" y="3469305"/>
                <a:ext cx="129813" cy="127539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 rot="18011093">
                <a:off x="6281186" y="2128676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 rot="18011093">
                <a:off x="7985571" y="3115513"/>
                <a:ext cx="127539" cy="129813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rgbClr val="4D4D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7177741" y="710168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193616" y="3483968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633608" y="2082216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5721115" y="2082216"/>
              <a:ext cx="398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IP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6427804" y="1214428"/>
              <a:ext cx="2040652" cy="2007402"/>
              <a:chOff x="6427804" y="1214428"/>
              <a:chExt cx="2040652" cy="2007402"/>
            </a:xfrm>
          </p:grpSpPr>
          <p:sp>
            <p:nvSpPr>
              <p:cNvPr id="64" name="Arc 63"/>
              <p:cNvSpPr/>
              <p:nvPr/>
            </p:nvSpPr>
            <p:spPr>
              <a:xfrm>
                <a:off x="6427804" y="1341782"/>
                <a:ext cx="1907246" cy="1880048"/>
              </a:xfrm>
              <a:prstGeom prst="arc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  <a:headEnd type="stealth"/>
                <a:tailEnd type="stealt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>
                <a:off x="7378978" y="1214428"/>
                <a:ext cx="0" cy="369332"/>
              </a:xfrm>
              <a:prstGeom prst="line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6200000">
                <a:off x="8283790" y="2092257"/>
                <a:ext cx="0" cy="369332"/>
              </a:xfrm>
              <a:prstGeom prst="line">
                <a:avLst/>
              </a:prstGeom>
              <a:ln w="38100" cmpd="sng"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51841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acceptance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25908" y="2023747"/>
            <a:ext cx="3188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[-0.14 %; +0.05 %]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55" y="1325606"/>
            <a:ext cx="6667744" cy="4667421"/>
          </a:xfrm>
        </p:spPr>
      </p:pic>
      <p:sp>
        <p:nvSpPr>
          <p:cNvPr id="5" name="TextBox 4"/>
          <p:cNvSpPr txBox="1"/>
          <p:nvPr/>
        </p:nvSpPr>
        <p:spPr>
          <a:xfrm rot="20616079">
            <a:off x="4550130" y="3113619"/>
            <a:ext cx="215564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Work in progress!</a:t>
            </a:r>
            <a:endParaRPr lang="en-US" b="1" dirty="0">
              <a:solidFill>
                <a:schemeClr val="accent6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937126" y="4462461"/>
            <a:ext cx="857249" cy="384173"/>
          </a:xfrm>
          <a:prstGeom prst="straightConnector1">
            <a:avLst/>
          </a:prstGeom>
          <a:ln w="66675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507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“Corrected” Chromaticity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9171579"/>
              </p:ext>
            </p:extLst>
          </p:nvPr>
        </p:nvGraphicFramePr>
        <p:xfrm>
          <a:off x="1679575" y="1389063"/>
          <a:ext cx="5797549" cy="40792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33045"/>
                <a:gridCol w="1543590"/>
                <a:gridCol w="1669537"/>
                <a:gridCol w="175137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Nat. </a:t>
                      </a:r>
                      <a:r>
                        <a:rPr lang="en-US" dirty="0" err="1" smtClean="0"/>
                        <a:t>Chrom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Corr. </a:t>
                      </a:r>
                      <a:r>
                        <a:rPr lang="en-US" dirty="0" err="1" smtClean="0"/>
                        <a:t>Chrom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ΔQ (</a:t>
                      </a:r>
                      <a:r>
                        <a:rPr lang="en-US" b="1" dirty="0" err="1" smtClean="0">
                          <a:solidFill>
                            <a:schemeClr val="bg1"/>
                          </a:solidFill>
                        </a:rPr>
                        <a:t>δ</a:t>
                      </a:r>
                      <a:r>
                        <a:rPr lang="en-US" b="1" dirty="0" smtClean="0">
                          <a:solidFill>
                            <a:schemeClr val="bg1"/>
                          </a:solidFill>
                        </a:rPr>
                        <a:t>=</a:t>
                      </a:r>
                      <a:r>
                        <a:rPr lang="en-US" dirty="0" smtClean="0"/>
                        <a:t>0.05 %)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502.16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-603.80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5.7e-05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2.83e-08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-8.3e+03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3.5e+03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4.41e-04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-1.4e+08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-5.5e+05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-1.14e-05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-2.1e+12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-8.5e+09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-2.20e-05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334.28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-2044.43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2.8e-01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1.39e-04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-8.4e+06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-1.2e+04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-1.53e-03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-2.0e+11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-3.4e+09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-7.00e-02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Q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’’’’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-6.5e+15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3.6e+10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9.25e-05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984875" y="4635500"/>
            <a:ext cx="1730375" cy="587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679576" y="3619500"/>
            <a:ext cx="5797548" cy="0"/>
          </a:xfrm>
          <a:prstGeom prst="line">
            <a:avLst/>
          </a:prstGeom>
          <a:ln w="38100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673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order chromaticity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8051"/>
          <a:stretch/>
        </p:blipFill>
        <p:spPr>
          <a:xfrm>
            <a:off x="1480118" y="889001"/>
            <a:ext cx="5689580" cy="37941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4" y="4501577"/>
            <a:ext cx="8557401" cy="1626173"/>
          </a:xfrm>
          <a:prstGeom prst="rect">
            <a:avLst/>
          </a:prstGeom>
        </p:spPr>
      </p:pic>
      <p:sp>
        <p:nvSpPr>
          <p:cNvPr id="4" name="Right Triangle 3"/>
          <p:cNvSpPr/>
          <p:nvPr/>
        </p:nvSpPr>
        <p:spPr>
          <a:xfrm>
            <a:off x="2793999" y="1046636"/>
            <a:ext cx="1158875" cy="3169764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Triangle 36"/>
          <p:cNvSpPr/>
          <p:nvPr/>
        </p:nvSpPr>
        <p:spPr>
          <a:xfrm flipH="1">
            <a:off x="5730870" y="1046635"/>
            <a:ext cx="1158875" cy="3169765"/>
          </a:xfrm>
          <a:prstGeom prst="rtTriangle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-15875" y="5958959"/>
            <a:ext cx="2339102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Anton </a:t>
            </a:r>
            <a:r>
              <a:rPr lang="en-US" dirty="0" err="1" smtClean="0">
                <a:solidFill>
                  <a:schemeClr val="accent6"/>
                </a:solidFill>
              </a:rPr>
              <a:t>Bogomyagkov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56250" y="3429000"/>
            <a:ext cx="3120651" cy="1936750"/>
            <a:chOff x="5572125" y="3492500"/>
            <a:chExt cx="3120651" cy="1936750"/>
          </a:xfrm>
        </p:grpSpPr>
        <p:sp>
          <p:nvSpPr>
            <p:cNvPr id="5" name="Oval 4"/>
            <p:cNvSpPr/>
            <p:nvPr/>
          </p:nvSpPr>
          <p:spPr>
            <a:xfrm>
              <a:off x="5572125" y="4517452"/>
              <a:ext cx="1730375" cy="911798"/>
            </a:xfrm>
            <a:prstGeom prst="ellipse">
              <a:avLst/>
            </a:prstGeom>
            <a:noFill/>
            <a:ln w="57150" cmpd="sng">
              <a:solidFill>
                <a:srgbClr val="FF66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7302500" y="3957636"/>
              <a:ext cx="530225" cy="549275"/>
            </a:xfrm>
            <a:prstGeom prst="straightConnector1">
              <a:avLst/>
            </a:prstGeom>
            <a:ln w="66675">
              <a:solidFill>
                <a:srgbClr val="FF6600"/>
              </a:solidFill>
              <a:tailEnd type="triangle" w="lg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826375" y="3492500"/>
              <a:ext cx="8664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6600"/>
                  </a:solidFill>
                </a:rPr>
                <a:t>~W</a:t>
              </a:r>
              <a:r>
                <a:rPr lang="en-US" sz="2800" b="1" baseline="30000" dirty="0" smtClean="0">
                  <a:solidFill>
                    <a:srgbClr val="FF6600"/>
                  </a:solidFill>
                </a:rPr>
                <a:t>2</a:t>
              </a:r>
              <a:endParaRPr lang="en-US" sz="2800" b="1" dirty="0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151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 of local CCS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471" t="9692" r="-1814"/>
          <a:stretch/>
        </p:blipFill>
        <p:spPr>
          <a:xfrm>
            <a:off x="111125" y="1250950"/>
            <a:ext cx="5603876" cy="474207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43742" y="5288002"/>
            <a:ext cx="2339102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Anton </a:t>
            </a:r>
            <a:r>
              <a:rPr lang="en-US" dirty="0" err="1" smtClean="0">
                <a:solidFill>
                  <a:schemeClr val="accent6"/>
                </a:solidFill>
              </a:rPr>
              <a:t>Bogomyagkov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1497728" y="4746625"/>
            <a:ext cx="550147" cy="573086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159250" y="4746625"/>
            <a:ext cx="549277" cy="573086"/>
          </a:xfrm>
          <a:prstGeom prst="straightConnector1">
            <a:avLst/>
          </a:prstGeom>
          <a:ln w="66675">
            <a:solidFill>
              <a:srgbClr val="FF66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350" y="1250949"/>
            <a:ext cx="3029744" cy="3305175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6492875" y="3762375"/>
            <a:ext cx="1301750" cy="460375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683251" y="4673084"/>
            <a:ext cx="3224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6600"/>
                </a:solidFill>
              </a:rPr>
              <a:t>3</a:t>
            </a:r>
            <a:r>
              <a:rPr lang="en-US" b="1" dirty="0" smtClean="0">
                <a:solidFill>
                  <a:srgbClr val="FF6600"/>
                </a:solidFill>
              </a:rPr>
              <a:t> orders of </a:t>
            </a:r>
            <a:r>
              <a:rPr lang="en-US" b="1" dirty="0" err="1" smtClean="0">
                <a:solidFill>
                  <a:srgbClr val="FF6600"/>
                </a:solidFill>
              </a:rPr>
              <a:t>magn</a:t>
            </a:r>
            <a:r>
              <a:rPr lang="en-US" b="1" dirty="0" smtClean="0">
                <a:solidFill>
                  <a:srgbClr val="FF6600"/>
                </a:solidFill>
              </a:rPr>
              <a:t>. </a:t>
            </a:r>
            <a:r>
              <a:rPr lang="en-US" b="1" dirty="0">
                <a:solidFill>
                  <a:srgbClr val="FF6600"/>
                </a:solidFill>
              </a:rPr>
              <a:t>s</a:t>
            </a:r>
            <a:r>
              <a:rPr lang="en-US" b="1" dirty="0" smtClean="0">
                <a:solidFill>
                  <a:srgbClr val="FF6600"/>
                </a:solidFill>
              </a:rPr>
              <a:t>maller!!!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18375" y="1317625"/>
            <a:ext cx="274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*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3953" y="5889625"/>
            <a:ext cx="2237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4D4D4D"/>
                </a:solidFill>
              </a:rPr>
              <a:t>* Using one quarter of the ring</a:t>
            </a:r>
            <a:endParaRPr lang="en-US" sz="12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843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Next steps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1481"/>
            <a:ext cx="8226854" cy="4667421"/>
          </a:xfrm>
        </p:spPr>
        <p:txBody>
          <a:bodyPr>
            <a:normAutofit/>
          </a:bodyPr>
          <a:lstStyle/>
          <a:p>
            <a:pPr marL="0" indent="0">
              <a:buClrTx/>
              <a:buSzPct val="100000"/>
              <a:buNone/>
            </a:pPr>
            <a:endParaRPr lang="en-US" sz="2400" dirty="0">
              <a:solidFill>
                <a:schemeClr val="accent6"/>
              </a:solidFill>
            </a:endParaRPr>
          </a:p>
          <a:p>
            <a:pPr marL="0" indent="0">
              <a:buClrTx/>
              <a:buSzPct val="100000"/>
              <a:buNone/>
            </a:pPr>
            <a:r>
              <a:rPr lang="en-US" sz="2400" dirty="0"/>
              <a:t>Optimization of the </a:t>
            </a:r>
            <a:r>
              <a:rPr lang="en-US" sz="2400" dirty="0" smtClean="0"/>
              <a:t>Chromaticity Correction Scheme</a:t>
            </a:r>
            <a:endParaRPr lang="en-US" sz="2400" dirty="0"/>
          </a:p>
          <a:p>
            <a:pPr marL="342900" indent="-342900">
              <a:buClrTx/>
              <a:buSzPct val="100000"/>
            </a:pPr>
            <a:r>
              <a:rPr lang="en-US" sz="2400" dirty="0" smtClean="0">
                <a:solidFill>
                  <a:srgbClr val="4D4D4D"/>
                </a:solidFill>
              </a:rPr>
              <a:t>Improve 3</a:t>
            </a:r>
            <a:r>
              <a:rPr lang="en-US" sz="2400" baseline="30000" dirty="0" smtClean="0">
                <a:solidFill>
                  <a:srgbClr val="4D4D4D"/>
                </a:solidFill>
              </a:rPr>
              <a:t>rd</a:t>
            </a:r>
            <a:r>
              <a:rPr lang="en-US" sz="2400" dirty="0" smtClean="0">
                <a:solidFill>
                  <a:srgbClr val="4D4D4D"/>
                </a:solidFill>
              </a:rPr>
              <a:t> order chromaticity correction</a:t>
            </a:r>
          </a:p>
          <a:p>
            <a:pPr marL="342900" indent="-342900">
              <a:buClrTx/>
              <a:buSzPct val="100000"/>
            </a:pPr>
            <a:r>
              <a:rPr lang="en-US" sz="2400" dirty="0" smtClean="0">
                <a:solidFill>
                  <a:srgbClr val="4D4D4D"/>
                </a:solidFill>
              </a:rPr>
              <a:t>Find best combination of local chromaticity correction and arc </a:t>
            </a:r>
            <a:r>
              <a:rPr lang="en-US" sz="2400" dirty="0" err="1" smtClean="0">
                <a:solidFill>
                  <a:srgbClr val="4D4D4D"/>
                </a:solidFill>
              </a:rPr>
              <a:t>sextupoles</a:t>
            </a:r>
            <a:endParaRPr lang="en-US" sz="2400" dirty="0" smtClean="0">
              <a:solidFill>
                <a:srgbClr val="4D4D4D"/>
              </a:solidFill>
            </a:endParaRPr>
          </a:p>
          <a:p>
            <a:pPr marL="342900" indent="-342900">
              <a:buClrTx/>
              <a:buSzPct val="100000"/>
            </a:pPr>
            <a:r>
              <a:rPr lang="en-US" sz="2400" dirty="0" smtClean="0">
                <a:solidFill>
                  <a:srgbClr val="4D4D4D"/>
                </a:solidFill>
              </a:rPr>
              <a:t>Optimization </a:t>
            </a:r>
            <a:r>
              <a:rPr lang="en-US" sz="2400" dirty="0">
                <a:solidFill>
                  <a:srgbClr val="4D4D4D"/>
                </a:solidFill>
              </a:rPr>
              <a:t>of the tune, phase advance</a:t>
            </a:r>
          </a:p>
          <a:p>
            <a:pPr marL="342900" indent="-342900">
              <a:buClrTx/>
              <a:buSzPct val="100000"/>
            </a:pPr>
            <a:endParaRPr lang="en-US" sz="2400" dirty="0" smtClean="0">
              <a:solidFill>
                <a:srgbClr val="4D4D4D"/>
              </a:solidFill>
            </a:endParaRPr>
          </a:p>
          <a:p>
            <a:pPr marL="0" indent="0">
              <a:buClrTx/>
              <a:buSzPct val="100000"/>
              <a:buNone/>
            </a:pPr>
            <a:r>
              <a:rPr lang="en-US" sz="2400" dirty="0" smtClean="0">
                <a:solidFill>
                  <a:schemeClr val="tx2"/>
                </a:solidFill>
              </a:rPr>
              <a:t>Chromaticity Correction Scheme for Low Energy Lattices</a:t>
            </a:r>
          </a:p>
          <a:p>
            <a:pPr marL="365125" indent="-365125">
              <a:buClrTx/>
              <a:buSzPct val="100000"/>
            </a:pPr>
            <a:r>
              <a:rPr lang="en-US" sz="2400" dirty="0" smtClean="0">
                <a:solidFill>
                  <a:srgbClr val="4D4D4D"/>
                </a:solidFill>
              </a:rPr>
              <a:t>Same chromaticity, less </a:t>
            </a:r>
            <a:r>
              <a:rPr lang="en-US" sz="2400" dirty="0" err="1" smtClean="0">
                <a:solidFill>
                  <a:srgbClr val="4D4D4D"/>
                </a:solidFill>
              </a:rPr>
              <a:t>sextupoles</a:t>
            </a:r>
            <a:r>
              <a:rPr lang="en-US" sz="2400" dirty="0" smtClean="0">
                <a:solidFill>
                  <a:srgbClr val="4D4D4D"/>
                </a:solidFill>
              </a:rPr>
              <a:t> in the arc available</a:t>
            </a:r>
            <a:endParaRPr lang="en-US" sz="2400" dirty="0">
              <a:solidFill>
                <a:srgbClr val="4D4D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135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Other ongoing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125" indent="-328613">
              <a:buSzPct val="100000"/>
            </a:pPr>
            <a:r>
              <a:rPr lang="en-US" dirty="0" smtClean="0"/>
              <a:t>Interaction Region Design</a:t>
            </a:r>
          </a:p>
          <a:p>
            <a:pPr marL="719138" indent="-354013">
              <a:buNone/>
              <a:tabLst>
                <a:tab pos="365125" algn="l"/>
              </a:tabLst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Anton </a:t>
            </a:r>
            <a:r>
              <a:rPr lang="en-US" dirty="0" err="1" smtClean="0">
                <a:solidFill>
                  <a:srgbClr val="4D4D4D"/>
                </a:solidFill>
                <a:sym typeface="Wingdings"/>
              </a:rPr>
              <a:t>Bogomyagkov</a:t>
            </a:r>
            <a:r>
              <a:rPr lang="en-US" dirty="0" smtClean="0">
                <a:solidFill>
                  <a:srgbClr val="4D4D4D"/>
                </a:solidFill>
                <a:sym typeface="Wingdings"/>
              </a:rPr>
              <a:t> (BINP),</a:t>
            </a:r>
          </a:p>
          <a:p>
            <a:pPr marL="719138" indent="-84138">
              <a:buNone/>
              <a:tabLst>
                <a:tab pos="365125" algn="l"/>
              </a:tabLst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Roman Martin, Rogelio Tomas (CERN)</a:t>
            </a:r>
          </a:p>
          <a:p>
            <a:endParaRPr lang="en-US" dirty="0" smtClean="0"/>
          </a:p>
          <a:p>
            <a:pPr marL="365125" indent="-328613">
              <a:buSzPct val="100000"/>
            </a:pPr>
            <a:r>
              <a:rPr lang="en-US" dirty="0" smtClean="0"/>
              <a:t>Alignment tolerances, coupling, vertical </a:t>
            </a:r>
            <a:r>
              <a:rPr lang="en-US" dirty="0" err="1" smtClean="0"/>
              <a:t>emittance</a:t>
            </a:r>
            <a:r>
              <a:rPr lang="en-US" dirty="0" smtClean="0"/>
              <a:t> calculations</a:t>
            </a:r>
            <a:endParaRPr lang="en-US" dirty="0"/>
          </a:p>
          <a:p>
            <a:pPr marL="369888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4D4D4D"/>
                </a:solidFill>
              </a:rPr>
              <a:t>Sandra </a:t>
            </a:r>
            <a:r>
              <a:rPr lang="en-US" dirty="0" err="1" smtClean="0">
                <a:solidFill>
                  <a:srgbClr val="4D4D4D"/>
                </a:solidFill>
              </a:rPr>
              <a:t>Aumon</a:t>
            </a:r>
            <a:r>
              <a:rPr lang="en-US" dirty="0" smtClean="0">
                <a:solidFill>
                  <a:srgbClr val="4D4D4D"/>
                </a:solidFill>
              </a:rPr>
              <a:t>, Andreas </a:t>
            </a:r>
            <a:r>
              <a:rPr lang="en-US" dirty="0" err="1" smtClean="0">
                <a:solidFill>
                  <a:srgbClr val="4D4D4D"/>
                </a:solidFill>
              </a:rPr>
              <a:t>Doblhammer</a:t>
            </a:r>
            <a:r>
              <a:rPr lang="en-US" dirty="0" smtClean="0">
                <a:solidFill>
                  <a:srgbClr val="4D4D4D"/>
                </a:solidFill>
              </a:rPr>
              <a:t> (CERN)</a:t>
            </a:r>
          </a:p>
          <a:p>
            <a:endParaRPr lang="en-US" dirty="0" smtClean="0"/>
          </a:p>
          <a:p>
            <a:pPr marL="365125" indent="-328613">
              <a:buSzPct val="100000"/>
            </a:pPr>
            <a:r>
              <a:rPr lang="en-US" dirty="0" smtClean="0"/>
              <a:t>Dynamic aperture studies</a:t>
            </a:r>
          </a:p>
          <a:p>
            <a:pPr marL="369888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4D4D4D"/>
                </a:solidFill>
              </a:rPr>
              <a:t>Pavel</a:t>
            </a:r>
            <a:r>
              <a:rPr lang="en-US" dirty="0" smtClean="0">
                <a:solidFill>
                  <a:srgbClr val="4D4D4D"/>
                </a:solidFill>
              </a:rPr>
              <a:t> </a:t>
            </a:r>
            <a:r>
              <a:rPr lang="en-US" dirty="0" err="1" smtClean="0">
                <a:solidFill>
                  <a:srgbClr val="4D4D4D"/>
                </a:solidFill>
              </a:rPr>
              <a:t>Piminov</a:t>
            </a:r>
            <a:r>
              <a:rPr lang="en-US" dirty="0" smtClean="0">
                <a:solidFill>
                  <a:srgbClr val="4D4D4D"/>
                </a:solidFill>
              </a:rPr>
              <a:t> (BINP), Luis Medina, Rogelio Tomas (CERN)</a:t>
            </a:r>
          </a:p>
          <a:p>
            <a:endParaRPr lang="en-US" dirty="0" smtClean="0"/>
          </a:p>
          <a:p>
            <a:pPr marL="365125" indent="-328613">
              <a:buSzPct val="100000"/>
            </a:pPr>
            <a:r>
              <a:rPr lang="en-US" dirty="0" smtClean="0"/>
              <a:t>Solenoid compensation scheme</a:t>
            </a:r>
          </a:p>
          <a:p>
            <a:pPr marL="369888" indent="0">
              <a:buNone/>
            </a:pPr>
            <a:r>
              <a:rPr lang="en-US" dirty="0" smtClean="0">
                <a:solidFill>
                  <a:srgbClr val="4D4D4D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4D4D4D"/>
                </a:solidFill>
              </a:rPr>
              <a:t>Sergey </a:t>
            </a:r>
            <a:r>
              <a:rPr lang="en-US" dirty="0" err="1" smtClean="0">
                <a:solidFill>
                  <a:srgbClr val="4D4D4D"/>
                </a:solidFill>
              </a:rPr>
              <a:t>Sinyatkin</a:t>
            </a:r>
            <a:r>
              <a:rPr lang="en-US" dirty="0" smtClean="0">
                <a:solidFill>
                  <a:srgbClr val="4D4D4D"/>
                </a:solidFill>
              </a:rPr>
              <a:t> (BINP)</a:t>
            </a:r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b="1" dirty="0" smtClean="0">
                <a:solidFill>
                  <a:srgbClr val="FF6600"/>
                </a:solidFill>
              </a:rPr>
              <a:t>	Very much progress in the first year!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620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15" descr="DSCF429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1" t="12075" r="546" b="9933"/>
          <a:stretch/>
        </p:blipFill>
        <p:spPr bwMode="auto">
          <a:xfrm>
            <a:off x="323528" y="2135594"/>
            <a:ext cx="5832648" cy="3924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-173"/>
          <a:stretch/>
        </p:blipFill>
        <p:spPr>
          <a:xfrm>
            <a:off x="5076056" y="1052736"/>
            <a:ext cx="3263738" cy="3456384"/>
          </a:xfrm>
          <a:prstGeom prst="rect">
            <a:avLst/>
          </a:prstGeom>
        </p:spPr>
      </p:pic>
      <p:sp>
        <p:nvSpPr>
          <p:cNvPr id="7" name="Freeform 17"/>
          <p:cNvSpPr>
            <a:spLocks/>
          </p:cNvSpPr>
          <p:nvPr/>
        </p:nvSpPr>
        <p:spPr bwMode="auto">
          <a:xfrm rot="10800000">
            <a:off x="827584" y="4079810"/>
            <a:ext cx="5328590" cy="936104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9" name="Picture 8" descr="bmbf-logo-englisch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182" y="4814207"/>
            <a:ext cx="1467226" cy="11185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12207" y="1450149"/>
            <a:ext cx="4475817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b="1" kern="0" dirty="0" smtClean="0">
                <a:solidFill>
                  <a:schemeClr val="accent6"/>
                </a:solidFill>
                <a:latin typeface="+mn-lt"/>
              </a:rPr>
              <a:t>Thank you for your attention!</a:t>
            </a:r>
            <a:endParaRPr lang="en-GB" sz="2400" b="1" kern="0" dirty="0" smtClean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11" name="Picture 9" descr="KITlogo_4c_frutig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7545" y="306777"/>
            <a:ext cx="1332345" cy="608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83" y="397000"/>
            <a:ext cx="1828410" cy="764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LogoBadge-04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" y="305184"/>
            <a:ext cx="927859" cy="9278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3528" y="5794231"/>
            <a:ext cx="2097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Courtesy to </a:t>
            </a:r>
            <a:r>
              <a:rPr lang="en-US" sz="1200" dirty="0" err="1" smtClean="0"/>
              <a:t>Jörg</a:t>
            </a:r>
            <a:r>
              <a:rPr lang="en-US" sz="1200" dirty="0" smtClean="0"/>
              <a:t>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0984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7771"/>
            <a:ext cx="8226854" cy="4495256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>
                <a:solidFill>
                  <a:srgbClr val="4D4D4D"/>
                </a:solidFill>
              </a:rPr>
              <a:t>… used for FCC-</a:t>
            </a:r>
            <a:r>
              <a:rPr lang="en-US" dirty="0" err="1" smtClean="0">
                <a:solidFill>
                  <a:srgbClr val="4D4D4D"/>
                </a:solidFill>
              </a:rPr>
              <a:t>ee</a:t>
            </a:r>
            <a:r>
              <a:rPr lang="en-US" dirty="0" smtClean="0">
                <a:solidFill>
                  <a:srgbClr val="4D4D4D"/>
                </a:solidFill>
              </a:rPr>
              <a:t>: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584961"/>
              </p:ext>
            </p:extLst>
          </p:nvPr>
        </p:nvGraphicFramePr>
        <p:xfrm>
          <a:off x="506043" y="2471971"/>
          <a:ext cx="8136904" cy="276859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656184"/>
                <a:gridCol w="3166758"/>
                <a:gridCol w="1302506"/>
                <a:gridCol w="20114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Abbreviation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Generic</a:t>
                      </a:r>
                      <a:r>
                        <a:rPr lang="en-GB" baseline="0" dirty="0" smtClean="0"/>
                        <a:t> n</a:t>
                      </a:r>
                      <a:r>
                        <a:rPr lang="en-GB" dirty="0" smtClean="0"/>
                        <a:t>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Number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Length (km)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Long straight section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Extended straight section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Technical straight section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6600"/>
                          </a:solidFill>
                        </a:rPr>
                        <a:t>?</a:t>
                      </a:r>
                      <a:endParaRPr lang="en-GB" dirty="0">
                        <a:solidFill>
                          <a:srgbClr val="FF6600"/>
                        </a:solidFill>
                        <a:latin typeface="Symbol" panose="05050102010706020507" pitchFamily="18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SARC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Short arc (incl. DS)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4.0</a:t>
                      </a:r>
                      <a:endParaRPr lang="en-GB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LARC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Long arc (incl. DS)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>
                          <a:solidFill>
                            <a:srgbClr val="FF6600"/>
                          </a:solidFill>
                        </a:rPr>
                        <a:t>depends on circumference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(Version 16: 7.7)</a:t>
                      </a:r>
                      <a:endParaRPr lang="en-GB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2324" y="4853330"/>
            <a:ext cx="25149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DDDDD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P. Lebrun &amp; J. Osborne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3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</a:t>
            </a:r>
            <a:r>
              <a:rPr lang="en-US" dirty="0" err="1" smtClean="0"/>
              <a:t>sawtooth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45" y="1786467"/>
            <a:ext cx="4302252" cy="3011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87" y="1786467"/>
            <a:ext cx="4302252" cy="30115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90041" y="5014680"/>
            <a:ext cx="172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12 RF sections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20165" y="5014680"/>
            <a:ext cx="1595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4 RF sections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0283" y="5540889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6600"/>
                </a:solidFill>
              </a:rPr>
              <a:t>Energy loss per turn:	U</a:t>
            </a:r>
            <a:r>
              <a:rPr lang="en-US" b="1" baseline="-25000" dirty="0" smtClean="0">
                <a:solidFill>
                  <a:srgbClr val="FF6600"/>
                </a:solidFill>
              </a:rPr>
              <a:t>0</a:t>
            </a:r>
            <a:r>
              <a:rPr lang="en-US" b="1" dirty="0" smtClean="0">
                <a:solidFill>
                  <a:srgbClr val="FF6600"/>
                </a:solidFill>
              </a:rPr>
              <a:t> </a:t>
            </a:r>
            <a:r>
              <a:rPr lang="en-US" b="1" dirty="0">
                <a:solidFill>
                  <a:srgbClr val="FF6600"/>
                </a:solidFill>
              </a:rPr>
              <a:t>= 7.72 </a:t>
            </a:r>
            <a:r>
              <a:rPr lang="en-US" b="1" dirty="0" err="1" smtClean="0">
                <a:solidFill>
                  <a:srgbClr val="FF6600"/>
                </a:solidFill>
              </a:rPr>
              <a:t>GeV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51298" y="746125"/>
            <a:ext cx="17997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(Ideal lattice)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94032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3568" y="5259147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3150" algn="l"/>
                <a:tab pos="4667250" algn="l"/>
                <a:tab pos="5834063" algn="l"/>
              </a:tabLst>
            </a:pPr>
            <a:r>
              <a:rPr lang="en-US" dirty="0" err="1" smtClean="0">
                <a:solidFill>
                  <a:srgbClr val="4D4D4D"/>
                </a:solidFill>
              </a:rPr>
              <a:t>N</a:t>
            </a:r>
            <a:r>
              <a:rPr lang="en-US" baseline="-25000" dirty="0" err="1" smtClean="0">
                <a:solidFill>
                  <a:srgbClr val="4D4D4D"/>
                </a:solidFill>
              </a:rPr>
              <a:t>dipoles</a:t>
            </a:r>
            <a:r>
              <a:rPr lang="en-US" dirty="0">
                <a:solidFill>
                  <a:srgbClr val="4D4D4D"/>
                </a:solidFill>
              </a:rPr>
              <a:t> </a:t>
            </a:r>
            <a:r>
              <a:rPr lang="en-US" dirty="0" smtClean="0">
                <a:solidFill>
                  <a:srgbClr val="4D4D4D"/>
                </a:solidFill>
              </a:rPr>
              <a:t>= 6152  (192 half bend)</a:t>
            </a:r>
          </a:p>
          <a:p>
            <a:pPr>
              <a:tabLst>
                <a:tab pos="1073150" algn="l"/>
                <a:tab pos="4667250" algn="l"/>
                <a:tab pos="5834063" algn="l"/>
              </a:tabLst>
            </a:pPr>
            <a:r>
              <a:rPr lang="en-US" dirty="0" smtClean="0">
                <a:solidFill>
                  <a:srgbClr val="4D4D4D"/>
                </a:solidFill>
              </a:rPr>
              <a:t>(</a:t>
            </a:r>
            <a:r>
              <a:rPr lang="en-US" dirty="0" err="1" smtClean="0">
                <a:solidFill>
                  <a:srgbClr val="4D4D4D"/>
                </a:solidFill>
              </a:rPr>
              <a:t>ρ</a:t>
            </a:r>
            <a:r>
              <a:rPr lang="en-US" dirty="0" smtClean="0">
                <a:solidFill>
                  <a:srgbClr val="4D4D4D"/>
                </a:solidFill>
              </a:rPr>
              <a:t> ≈</a:t>
            </a:r>
            <a:r>
              <a:rPr lang="en-US" dirty="0" smtClean="0">
                <a:solidFill>
                  <a:schemeClr val="accent5"/>
                </a:solidFill>
              </a:rPr>
              <a:t> 9.79</a:t>
            </a:r>
            <a:r>
              <a:rPr lang="en-US" dirty="0" smtClean="0">
                <a:solidFill>
                  <a:srgbClr val="4D4D4D"/>
                </a:solidFill>
              </a:rPr>
              <a:t> km, </a:t>
            </a:r>
            <a:r>
              <a:rPr lang="en-US" dirty="0" err="1" smtClean="0">
                <a:solidFill>
                  <a:srgbClr val="4D4D4D"/>
                </a:solidFill>
              </a:rPr>
              <a:t>θ</a:t>
            </a:r>
            <a:r>
              <a:rPr lang="en-US" dirty="0" smtClean="0">
                <a:solidFill>
                  <a:srgbClr val="4D4D4D"/>
                </a:solidFill>
              </a:rPr>
              <a:t> = 1.02 </a:t>
            </a:r>
            <a:r>
              <a:rPr lang="en-US" dirty="0" err="1" smtClean="0">
                <a:solidFill>
                  <a:srgbClr val="4D4D4D"/>
                </a:solidFill>
              </a:rPr>
              <a:t>mrad</a:t>
            </a:r>
            <a:r>
              <a:rPr lang="en-US" dirty="0" smtClean="0">
                <a:solidFill>
                  <a:srgbClr val="4D4D4D"/>
                </a:solidFill>
              </a:rPr>
              <a:t>, B = 60 </a:t>
            </a:r>
            <a:r>
              <a:rPr lang="en-US" dirty="0" err="1" smtClean="0">
                <a:solidFill>
                  <a:srgbClr val="4D4D4D"/>
                </a:solidFill>
              </a:rPr>
              <a:t>mT</a:t>
            </a:r>
            <a:r>
              <a:rPr lang="en-US" dirty="0" smtClean="0">
                <a:solidFill>
                  <a:srgbClr val="4D4D4D"/>
                </a:solidFill>
              </a:rPr>
              <a:t>)</a:t>
            </a: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175 </a:t>
            </a:r>
            <a:r>
              <a:rPr lang="en-US" dirty="0" err="1" smtClean="0">
                <a:solidFill>
                  <a:schemeClr val="tx2"/>
                </a:solidFill>
              </a:rPr>
              <a:t>GeV</a:t>
            </a:r>
            <a:r>
              <a:rPr lang="en-US" dirty="0" smtClean="0">
                <a:solidFill>
                  <a:schemeClr val="tx2"/>
                </a:solidFill>
              </a:rPr>
              <a:t>: Arc FODO cell</a:t>
            </a:r>
            <a:endParaRPr lang="en-US" dirty="0"/>
          </a:p>
        </p:txBody>
      </p:sp>
      <p:sp>
        <p:nvSpPr>
          <p:cNvPr id="7" name="Inhaltsplatzhalter 1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368757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>
                <a:solidFill>
                  <a:srgbClr val="FF6600"/>
                </a:solidFill>
              </a:rPr>
              <a:t>Completely symmetric!</a:t>
            </a:r>
          </a:p>
          <a:p>
            <a:pPr marL="36576" indent="0">
              <a:buNone/>
            </a:pPr>
            <a:r>
              <a:rPr lang="en-US" sz="2400" dirty="0" smtClean="0">
                <a:solidFill>
                  <a:schemeClr val="accent6"/>
                </a:solidFill>
              </a:rPr>
              <a:t>Layout already considers space for absorbers</a:t>
            </a:r>
            <a:r>
              <a:rPr lang="en-US" sz="2400" dirty="0">
                <a:solidFill>
                  <a:schemeClr val="accent6"/>
                </a:solidFill>
              </a:rPr>
              <a:t>, flanges etc.</a:t>
            </a:r>
          </a:p>
          <a:p>
            <a:endParaRPr lang="de-DE" sz="2400" dirty="0" smtClean="0"/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12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238807" y="2397646"/>
            <a:ext cx="6926279" cy="2726655"/>
            <a:chOff x="1238807" y="2397646"/>
            <a:chExt cx="6926279" cy="2726655"/>
          </a:xfrm>
        </p:grpSpPr>
        <p:cxnSp>
          <p:nvCxnSpPr>
            <p:cNvPr id="69" name="Straight Connector 68"/>
            <p:cNvCxnSpPr/>
            <p:nvPr/>
          </p:nvCxnSpPr>
          <p:spPr>
            <a:xfrm>
              <a:off x="1303990" y="3204800"/>
              <a:ext cx="6677533" cy="18661"/>
            </a:xfrm>
            <a:prstGeom prst="line">
              <a:avLst/>
            </a:prstGeom>
            <a:ln>
              <a:solidFill>
                <a:schemeClr val="accent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Rectangle 69"/>
            <p:cNvSpPr/>
            <p:nvPr/>
          </p:nvSpPr>
          <p:spPr>
            <a:xfrm>
              <a:off x="1303990" y="3204799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695471" y="3229330"/>
              <a:ext cx="286053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036077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666697" y="3213455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372981" y="2866921"/>
              <a:ext cx="572105" cy="342145"/>
            </a:xfrm>
            <a:prstGeom prst="rect">
              <a:avLst/>
            </a:prstGeom>
            <a:solidFill>
              <a:schemeClr val="accent6"/>
            </a:solidFill>
            <a:ln>
              <a:solidFill>
                <a:srgbClr val="4D4D4D"/>
              </a:solidFill>
            </a:ln>
            <a:effectLst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966571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619336" y="2615785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469383" y="2397646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478615" y="4785747"/>
              <a:ext cx="4981352" cy="338554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 = bending magnet, Q = </a:t>
              </a:r>
              <a:r>
                <a:rPr lang="en-US" sz="1600" dirty="0" err="1"/>
                <a:t>q</a:t>
              </a:r>
              <a:r>
                <a:rPr lang="en-US" sz="1600" dirty="0" err="1" smtClean="0"/>
                <a:t>uadrupole</a:t>
              </a:r>
              <a:r>
                <a:rPr lang="en-US" sz="1600" dirty="0" smtClean="0"/>
                <a:t>, S  = </a:t>
              </a:r>
              <a:r>
                <a:rPr lang="en-US" sz="1600" dirty="0" err="1"/>
                <a:t>s</a:t>
              </a:r>
              <a:r>
                <a:rPr lang="en-US" sz="1600" dirty="0" err="1" smtClean="0"/>
                <a:t>extupole</a:t>
              </a:r>
              <a:endParaRPr lang="en-US" sz="1600" dirty="0" smtClean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659515" y="2608949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Q</a:t>
              </a:r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flipV="1">
              <a:off x="3028512" y="3719869"/>
              <a:ext cx="802901" cy="1259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>
              <a:off x="4372981" y="3721128"/>
              <a:ext cx="572105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1485717" y="3637474"/>
              <a:ext cx="180980" cy="161743"/>
              <a:chOff x="6931415" y="547363"/>
              <a:chExt cx="180980" cy="161743"/>
            </a:xfrm>
          </p:grpSpPr>
          <p:cxnSp>
            <p:nvCxnSpPr>
              <p:cNvPr id="82" name="Straight Connector 81"/>
              <p:cNvCxnSpPr/>
              <p:nvPr/>
            </p:nvCxnSpPr>
            <p:spPr>
              <a:xfrm>
                <a:off x="7112394" y="547363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>
                <a:off x="6931415" y="630224"/>
                <a:ext cx="180980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854419" y="3637474"/>
              <a:ext cx="196661" cy="161743"/>
              <a:chOff x="7304587" y="547363"/>
              <a:chExt cx="196661" cy="161743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7318925" y="547363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7304587" y="630224"/>
                <a:ext cx="196661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 3"/>
            <p:cNvGrpSpPr/>
            <p:nvPr/>
          </p:nvGrpSpPr>
          <p:grpSpPr>
            <a:xfrm>
              <a:off x="6078732" y="3638267"/>
              <a:ext cx="180980" cy="161743"/>
              <a:chOff x="6405757" y="3622392"/>
              <a:chExt cx="180980" cy="161743"/>
            </a:xfrm>
          </p:grpSpPr>
          <p:cxnSp>
            <p:nvCxnSpPr>
              <p:cNvPr id="86" name="Straight Connector 85"/>
              <p:cNvCxnSpPr/>
              <p:nvPr/>
            </p:nvCxnSpPr>
            <p:spPr>
              <a:xfrm>
                <a:off x="6586737" y="3622392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>
                <a:off x="6405757" y="3705253"/>
                <a:ext cx="180980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6352567" y="3638267"/>
              <a:ext cx="196661" cy="161743"/>
              <a:chOff x="6743092" y="3622392"/>
              <a:chExt cx="196661" cy="161743"/>
            </a:xfrm>
          </p:grpSpPr>
          <p:cxnSp>
            <p:nvCxnSpPr>
              <p:cNvPr id="87" name="Straight Connector 86"/>
              <p:cNvCxnSpPr/>
              <p:nvPr/>
            </p:nvCxnSpPr>
            <p:spPr>
              <a:xfrm>
                <a:off x="6757431" y="3622392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H="1">
                <a:off x="6743092" y="3705253"/>
                <a:ext cx="196661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0" name="TextBox 89"/>
            <p:cNvSpPr txBox="1"/>
            <p:nvPr/>
          </p:nvSpPr>
          <p:spPr>
            <a:xfrm>
              <a:off x="3001511" y="3879454"/>
              <a:ext cx="1063931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10.0 m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323010" y="3879454"/>
              <a:ext cx="761972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1.5 m</a:t>
              </a:r>
              <a:endParaRPr lang="en-US" dirty="0">
                <a:solidFill>
                  <a:srgbClr val="4D4D4D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13354" y="3879454"/>
              <a:ext cx="761972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0.5 m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025341" y="3879454"/>
              <a:ext cx="890350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0.65 m</a:t>
              </a:r>
              <a:endParaRPr lang="en-US" dirty="0">
                <a:solidFill>
                  <a:srgbClr val="4D4D4D"/>
                </a:solidFill>
              </a:endParaRPr>
            </a:p>
          </p:txBody>
        </p:sp>
        <p:cxnSp>
          <p:nvCxnSpPr>
            <p:cNvPr id="94" name="Straight Arrow Connector 93"/>
            <p:cNvCxnSpPr/>
            <p:nvPr/>
          </p:nvCxnSpPr>
          <p:spPr>
            <a:xfrm>
              <a:off x="1303990" y="4262340"/>
              <a:ext cx="6677533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>
              <a:off x="4366910" y="4357055"/>
              <a:ext cx="697840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50 m</a:t>
              </a:r>
              <a:endParaRPr lang="en-US" dirty="0">
                <a:solidFill>
                  <a:srgbClr val="4D4D4D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546656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431458" y="3637474"/>
              <a:ext cx="180980" cy="161743"/>
              <a:chOff x="7491783" y="3621599"/>
              <a:chExt cx="180980" cy="161743"/>
            </a:xfrm>
          </p:grpSpPr>
          <p:cxnSp>
            <p:nvCxnSpPr>
              <p:cNvPr id="100" name="Straight Connector 99"/>
              <p:cNvCxnSpPr/>
              <p:nvPr/>
            </p:nvCxnSpPr>
            <p:spPr>
              <a:xfrm>
                <a:off x="7672762" y="3621599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Arrow Connector 101"/>
              <p:cNvCxnSpPr/>
              <p:nvPr/>
            </p:nvCxnSpPr>
            <p:spPr>
              <a:xfrm>
                <a:off x="7491783" y="3704459"/>
                <a:ext cx="180980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7680460" y="3637474"/>
              <a:ext cx="196661" cy="161743"/>
              <a:chOff x="7855085" y="3621599"/>
              <a:chExt cx="196661" cy="161743"/>
            </a:xfrm>
          </p:grpSpPr>
          <p:cxnSp>
            <p:nvCxnSpPr>
              <p:cNvPr id="101" name="Straight Connector 100"/>
              <p:cNvCxnSpPr/>
              <p:nvPr/>
            </p:nvCxnSpPr>
            <p:spPr>
              <a:xfrm>
                <a:off x="7869424" y="3621599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/>
              <p:cNvCxnSpPr/>
              <p:nvPr/>
            </p:nvCxnSpPr>
            <p:spPr>
              <a:xfrm flipH="1">
                <a:off x="7855085" y="3704459"/>
                <a:ext cx="196661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4" name="TextBox 103"/>
            <p:cNvSpPr txBox="1"/>
            <p:nvPr/>
          </p:nvSpPr>
          <p:spPr>
            <a:xfrm>
              <a:off x="7274736" y="3879454"/>
              <a:ext cx="890350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0.15 m</a:t>
              </a:r>
              <a:endParaRPr lang="en-US" dirty="0">
                <a:solidFill>
                  <a:srgbClr val="4D4D4D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042820" y="3638267"/>
              <a:ext cx="180980" cy="161743"/>
              <a:chOff x="5217445" y="3622392"/>
              <a:chExt cx="180980" cy="161743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>
                <a:off x="5398424" y="3622392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/>
              <p:cNvCxnSpPr/>
              <p:nvPr/>
            </p:nvCxnSpPr>
            <p:spPr>
              <a:xfrm>
                <a:off x="5217445" y="3705253"/>
                <a:ext cx="180980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" name="Group 1"/>
            <p:cNvGrpSpPr/>
            <p:nvPr/>
          </p:nvGrpSpPr>
          <p:grpSpPr>
            <a:xfrm>
              <a:off x="5450691" y="3637474"/>
              <a:ext cx="196661" cy="161743"/>
              <a:chOff x="5657066" y="3621599"/>
              <a:chExt cx="196661" cy="161743"/>
            </a:xfrm>
          </p:grpSpPr>
          <p:cxnSp>
            <p:nvCxnSpPr>
              <p:cNvPr id="106" name="Straight Connector 105"/>
              <p:cNvCxnSpPr/>
              <p:nvPr/>
            </p:nvCxnSpPr>
            <p:spPr>
              <a:xfrm>
                <a:off x="5671405" y="3621599"/>
                <a:ext cx="0" cy="161743"/>
              </a:xfrm>
              <a:prstGeom prst="line">
                <a:avLst/>
              </a:prstGeom>
              <a:ln>
                <a:solidFill>
                  <a:schemeClr val="accent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/>
              <p:cNvCxnSpPr/>
              <p:nvPr/>
            </p:nvCxnSpPr>
            <p:spPr>
              <a:xfrm flipH="1">
                <a:off x="5657066" y="3704459"/>
                <a:ext cx="196661" cy="0"/>
              </a:xfrm>
              <a:prstGeom prst="straightConnector1">
                <a:avLst/>
              </a:prstGeom>
              <a:ln>
                <a:solidFill>
                  <a:schemeClr val="accent6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TextBox 108"/>
            <p:cNvSpPr txBox="1"/>
            <p:nvPr/>
          </p:nvSpPr>
          <p:spPr>
            <a:xfrm>
              <a:off x="5042820" y="3879454"/>
              <a:ext cx="1018728" cy="3693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4D4D4D"/>
                  </a:solidFill>
                </a:rPr>
                <a:t>0.775 m</a:t>
              </a:r>
              <a:endParaRPr lang="en-US" dirty="0">
                <a:solidFill>
                  <a:srgbClr val="4D4D4D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5710852" y="2599910"/>
              <a:ext cx="345758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2359476" y="2608949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3272433" y="2613670"/>
              <a:ext cx="345759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588622" y="2608949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238807" y="2599910"/>
              <a:ext cx="351236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/>
                  </a:solidFill>
                </a:rPr>
                <a:t>Q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7420152" y="3223461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103538" y="2985117"/>
              <a:ext cx="187722" cy="223949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638036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114716" y="3092824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3028512" y="3089013"/>
              <a:ext cx="802901" cy="231571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7351844" y="2615785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4030423" y="2397646"/>
              <a:ext cx="260837" cy="3693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</a:rPr>
                <a:t>S</a:t>
              </a:r>
              <a:endParaRPr lang="en-US" dirty="0">
                <a:solidFill>
                  <a:srgbClr val="FF66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941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49" y="57468"/>
            <a:ext cx="8309751" cy="1005042"/>
          </a:xfrm>
        </p:spPr>
        <p:txBody>
          <a:bodyPr>
            <a:normAutofit/>
          </a:bodyPr>
          <a:lstStyle/>
          <a:p>
            <a:r>
              <a:rPr lang="en-US" dirty="0" smtClean="0"/>
              <a:t>W functions comparison</a:t>
            </a:r>
            <a:endParaRPr lang="en-US" dirty="0"/>
          </a:p>
        </p:txBody>
      </p:sp>
      <p:pic>
        <p:nvPicPr>
          <p:cNvPr id="5" name="Picture 4" descr="madx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4" t="30324" r="13914" b="29194"/>
          <a:stretch/>
        </p:blipFill>
        <p:spPr>
          <a:xfrm>
            <a:off x="4572000" y="1468043"/>
            <a:ext cx="4460875" cy="3865957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47625" y="1468043"/>
            <a:ext cx="5016499" cy="4066306"/>
            <a:chOff x="1683759" y="2257167"/>
            <a:chExt cx="5678488" cy="393384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t="8458"/>
            <a:stretch/>
          </p:blipFill>
          <p:spPr>
            <a:xfrm>
              <a:off x="1683759" y="2257167"/>
              <a:ext cx="5319091" cy="358198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177581" y="5833707"/>
              <a:ext cx="184666" cy="35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b="1" dirty="0">
                <a:solidFill>
                  <a:srgbClr val="191919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270125" y="5349875"/>
            <a:ext cx="105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IRs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15125" y="5349875"/>
            <a:ext cx="1377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Without 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94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W-function in Arc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7" name="Content Placeholder 6" descr="zoom1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54" r="7393" b="9486"/>
          <a:stretch/>
        </p:blipFill>
        <p:spPr>
          <a:xfrm>
            <a:off x="187325" y="1173935"/>
            <a:ext cx="5900854" cy="4874440"/>
          </a:xfrm>
        </p:spPr>
      </p:pic>
      <p:grpSp>
        <p:nvGrpSpPr>
          <p:cNvPr id="19" name="Group 18"/>
          <p:cNvGrpSpPr/>
          <p:nvPr/>
        </p:nvGrpSpPr>
        <p:grpSpPr>
          <a:xfrm>
            <a:off x="1489937" y="2808336"/>
            <a:ext cx="865002" cy="672496"/>
            <a:chOff x="1759812" y="2808336"/>
            <a:chExt cx="865002" cy="672496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2624813" y="2808336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759812" y="2808336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759812" y="3006282"/>
              <a:ext cx="865001" cy="0"/>
            </a:xfrm>
            <a:prstGeom prst="straightConnector1">
              <a:avLst/>
            </a:prstGeom>
            <a:ln w="38100" cmpd="sng">
              <a:solidFill>
                <a:srgbClr val="191919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960679" y="3111500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10000"/>
                    </a:schemeClr>
                  </a:solidFill>
                </a:rPr>
                <a:t>DS</a:t>
              </a:r>
              <a:endParaRPr lang="en-US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227883" y="1079500"/>
            <a:ext cx="3230857" cy="369332"/>
            <a:chOff x="3458079" y="1349375"/>
            <a:chExt cx="3230857" cy="369332"/>
          </a:xfrm>
        </p:grpSpPr>
        <p:sp>
          <p:nvSpPr>
            <p:cNvPr id="14" name="TextBox 13"/>
            <p:cNvSpPr txBox="1"/>
            <p:nvPr/>
          </p:nvSpPr>
          <p:spPr>
            <a:xfrm>
              <a:off x="3458079" y="1349375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SD1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785229" y="1349375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SD1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55229" y="1349375"/>
              <a:ext cx="6337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SD1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49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W-functions in Arc 2</a:t>
            </a:r>
            <a:endParaRPr lang="en-US" dirty="0"/>
          </a:p>
        </p:txBody>
      </p:sp>
      <p:pic>
        <p:nvPicPr>
          <p:cNvPr id="5" name="Content Placeholder 4" descr="zoom1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3" t="3230" r="9502" b="9698"/>
          <a:stretch/>
        </p:blipFill>
        <p:spPr>
          <a:xfrm>
            <a:off x="245379" y="1116241"/>
            <a:ext cx="5834745" cy="499563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315312" y="2411461"/>
            <a:ext cx="865002" cy="672496"/>
            <a:chOff x="1759812" y="2808336"/>
            <a:chExt cx="865002" cy="672496"/>
          </a:xfrm>
        </p:grpSpPr>
        <p:cxnSp>
          <p:nvCxnSpPr>
            <p:cNvPr id="7" name="Straight Connector 6"/>
            <p:cNvCxnSpPr/>
            <p:nvPr/>
          </p:nvCxnSpPr>
          <p:spPr>
            <a:xfrm flipH="1">
              <a:off x="2624813" y="2808336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H="1">
              <a:off x="1759812" y="2808336"/>
              <a:ext cx="1" cy="406691"/>
            </a:xfrm>
            <a:prstGeom prst="line">
              <a:avLst/>
            </a:prstGeom>
            <a:ln w="38100" cmpd="sng">
              <a:solidFill>
                <a:srgbClr val="19191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759812" y="3006282"/>
              <a:ext cx="865001" cy="0"/>
            </a:xfrm>
            <a:prstGeom prst="straightConnector1">
              <a:avLst/>
            </a:prstGeom>
            <a:ln w="38100" cmpd="sng">
              <a:solidFill>
                <a:srgbClr val="191919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960679" y="3111500"/>
              <a:ext cx="505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2">
                      <a:lumMod val="10000"/>
                    </a:schemeClr>
                  </a:solidFill>
                </a:rPr>
                <a:t>DS</a:t>
              </a:r>
              <a:endParaRPr lang="en-US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0875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FODO cell: Optics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Content Placeholder 8" descr="fodo_v16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1" t="4424" r="7818" b="10917"/>
          <a:stretch/>
        </p:blipFill>
        <p:spPr>
          <a:xfrm>
            <a:off x="174625" y="1229335"/>
            <a:ext cx="6223000" cy="4914290"/>
          </a:xfr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143625" y="2428875"/>
            <a:ext cx="2718253" cy="2762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 = 50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Ψ</a:t>
            </a: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90°/60°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β</a:t>
            </a:r>
            <a:r>
              <a:rPr kumimoji="0" lang="en-US" sz="23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x,max</a:t>
            </a:r>
            <a:r>
              <a:rPr kumimoji="0" lang="en-US" sz="23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77.0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β</a:t>
            </a:r>
            <a:r>
              <a:rPr kumimoji="0" lang="en-US" sz="23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y,max</a:t>
            </a:r>
            <a:r>
              <a:rPr kumimoji="0" lang="en-US" sz="23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96.5 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3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</a:t>
            </a:r>
            <a:r>
              <a:rPr kumimoji="0" lang="en-US" sz="23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x,max</a:t>
            </a:r>
            <a:r>
              <a:rPr kumimoji="0" 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13.0 cm</a:t>
            </a:r>
          </a:p>
        </p:txBody>
      </p:sp>
      <p:sp>
        <p:nvSpPr>
          <p:cNvPr id="3" name="Rectangle 2"/>
          <p:cNvSpPr/>
          <p:nvPr/>
        </p:nvSpPr>
        <p:spPr>
          <a:xfrm>
            <a:off x="5299075" y="1362685"/>
            <a:ext cx="317500" cy="4534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43625" y="5132169"/>
            <a:ext cx="27955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FF6600"/>
                </a:solidFill>
              </a:rPr>
              <a:t>LEP: </a:t>
            </a:r>
            <a:r>
              <a:rPr lang="en-US" sz="2200" b="1" dirty="0" err="1" smtClean="0">
                <a:solidFill>
                  <a:srgbClr val="FF6600"/>
                </a:solidFill>
              </a:rPr>
              <a:t>D</a:t>
            </a:r>
            <a:r>
              <a:rPr lang="en-US" sz="2200" b="1" baseline="-25000" dirty="0" err="1" smtClean="0">
                <a:solidFill>
                  <a:srgbClr val="FF6600"/>
                </a:solidFill>
              </a:rPr>
              <a:t>x,max</a:t>
            </a:r>
            <a:r>
              <a:rPr lang="en-US" sz="2200" b="1" dirty="0" smtClean="0">
                <a:solidFill>
                  <a:srgbClr val="FF6600"/>
                </a:solidFill>
              </a:rPr>
              <a:t> = 2.2 m*</a:t>
            </a:r>
            <a:endParaRPr lang="en-US" sz="2200" b="1" dirty="0">
              <a:solidFill>
                <a:srgbClr val="FF66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2103" y="5912792"/>
            <a:ext cx="2029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 LEP Design Report Vol. II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8617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 descr="Untitl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00" y="457635"/>
            <a:ext cx="6224176" cy="55696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42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FCC Layout</a:t>
            </a:r>
            <a:endParaRPr lang="en-US" dirty="0"/>
          </a:p>
        </p:txBody>
      </p:sp>
      <p:sp>
        <p:nvSpPr>
          <p:cNvPr id="112" name="TextBox 111"/>
          <p:cNvSpPr txBox="1"/>
          <p:nvPr/>
        </p:nvSpPr>
        <p:spPr>
          <a:xfrm>
            <a:off x="0" y="5789902"/>
            <a:ext cx="2514969" cy="369332"/>
          </a:xfrm>
          <a:prstGeom prst="rect">
            <a:avLst/>
          </a:prstGeom>
          <a:solidFill>
            <a:srgbClr val="FFFF00"/>
          </a:solidFill>
          <a:ln>
            <a:solidFill>
              <a:srgbClr val="4D4D4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P. Lebrun &amp; J. Osborne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1500" y="1704459"/>
            <a:ext cx="787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RF(?)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0150" y="1704459"/>
            <a:ext cx="787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RF(?)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19394" y="4396859"/>
            <a:ext cx="787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RF(?)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80150" y="4396859"/>
            <a:ext cx="787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RF(?)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8375" y="1049634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78375" y="5027909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5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Dispersion</a:t>
            </a:r>
            <a:endParaRPr lang="en-US" dirty="0"/>
          </a:p>
        </p:txBody>
      </p:sp>
      <p:pic>
        <p:nvPicPr>
          <p:cNvPr id="5" name="Content Placeholder 4" descr="gnu_dx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1" r="-11691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588125" y="1525892"/>
            <a:ext cx="488950" cy="4534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026275" y="1567167"/>
            <a:ext cx="488950" cy="4534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83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β functions</a:t>
            </a:r>
            <a:endParaRPr lang="en-US" dirty="0"/>
          </a:p>
        </p:txBody>
      </p:sp>
      <p:pic>
        <p:nvPicPr>
          <p:cNvPr id="5" name="Content Placeholder 4" descr="gnu_beta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1" r="-11691"/>
          <a:stretch>
            <a:fillRect/>
          </a:stretch>
        </p:blipFill>
        <p:spPr>
          <a:xfrm>
            <a:off x="459946" y="1325606"/>
            <a:ext cx="8226854" cy="46674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1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β functions II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55" y="1325606"/>
            <a:ext cx="6667744" cy="46674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6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21195</TotalTime>
  <Words>1677</Words>
  <Application>Microsoft Macintosh PowerPoint</Application>
  <PresentationFormat>On-screen Show (4:3)</PresentationFormat>
  <Paragraphs>593</Paragraphs>
  <Slides>42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CERNCorporate4-3</vt:lpstr>
      <vt:lpstr>Equation</vt:lpstr>
      <vt:lpstr>Mathcad</vt:lpstr>
      <vt:lpstr>FCC-ee: Lattice optimization  and emittance tuning</vt:lpstr>
      <vt:lpstr>Physics goals of FCC-ee</vt:lpstr>
      <vt:lpstr>Challenges: the parameter list</vt:lpstr>
      <vt:lpstr>175 GeV: Arc FODO cell</vt:lpstr>
      <vt:lpstr>Arc FODO cell: Optics</vt:lpstr>
      <vt:lpstr>FCC Layout</vt:lpstr>
      <vt:lpstr>Horizontal Dispersion</vt:lpstr>
      <vt:lpstr>β functions</vt:lpstr>
      <vt:lpstr>β functions II</vt:lpstr>
      <vt:lpstr>Emittance tuning for lower beam energies</vt:lpstr>
      <vt:lpstr>Motivation</vt:lpstr>
      <vt:lpstr>Idealized Lattice</vt:lpstr>
      <vt:lpstr>Changing the horizontal emittance  for lower energies</vt:lpstr>
      <vt:lpstr>Changing the cell length</vt:lpstr>
      <vt:lpstr>Feasible Lattice Changes</vt:lpstr>
      <vt:lpstr>Examples: Different cell lengths</vt:lpstr>
      <vt:lpstr>80 GeV: Lcell=50 m, Ψx,y=45°</vt:lpstr>
      <vt:lpstr>80 GeV: Lcell=100 m, Ψx=90° </vt:lpstr>
      <vt:lpstr>45.5 GeV: Lcell=300 m, Ψx=90° </vt:lpstr>
      <vt:lpstr>PowerPoint Presentation</vt:lpstr>
      <vt:lpstr>Status</vt:lpstr>
      <vt:lpstr>Chromaticity correction in the arcs – first approach</vt:lpstr>
      <vt:lpstr>Idealized Lattice</vt:lpstr>
      <vt:lpstr>Mini-beta insertions</vt:lpstr>
      <vt:lpstr>Chromaticity</vt:lpstr>
      <vt:lpstr>FCC-ee: Natural Chromaticity</vt:lpstr>
      <vt:lpstr>Montague functions</vt:lpstr>
      <vt:lpstr>FCC-ee sextupole scheme</vt:lpstr>
      <vt:lpstr>-I transformation</vt:lpstr>
      <vt:lpstr>W functions for 1 quarter</vt:lpstr>
      <vt:lpstr>Momentum acceptance</vt:lpstr>
      <vt:lpstr>“Corrected” Chromaticity</vt:lpstr>
      <vt:lpstr>3rd order chromaticity</vt:lpstr>
      <vt:lpstr>Advantage of local CCS</vt:lpstr>
      <vt:lpstr>Next steps </vt:lpstr>
      <vt:lpstr>Other ongoing studies</vt:lpstr>
      <vt:lpstr>PowerPoint Presentation</vt:lpstr>
      <vt:lpstr>Lattice modules</vt:lpstr>
      <vt:lpstr>Energy sawtooth</vt:lpstr>
      <vt:lpstr>W functions comparison</vt:lpstr>
      <vt:lpstr>Vertical W-function in Arc 1</vt:lpstr>
      <vt:lpstr>W-functions in Arc 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Bastian</cp:lastModifiedBy>
  <cp:revision>154</cp:revision>
  <dcterms:created xsi:type="dcterms:W3CDTF">2012-11-30T11:04:26Z</dcterms:created>
  <dcterms:modified xsi:type="dcterms:W3CDTF">2015-03-24T13:54:14Z</dcterms:modified>
</cp:coreProperties>
</file>