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320" r:id="rId4"/>
    <p:sldId id="324" r:id="rId5"/>
    <p:sldId id="322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テーマ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60" autoAdjust="0"/>
  </p:normalViewPr>
  <p:slideViewPr>
    <p:cSldViewPr snapToGrid="0">
      <p:cViewPr>
        <p:scale>
          <a:sx n="100" d="100"/>
          <a:sy n="100" d="100"/>
        </p:scale>
        <p:origin x="-64" y="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53671-F634-7A49-A5CA-1DF8EC8D3332}" type="datetimeFigureOut">
              <a:rPr kumimoji="1" lang="ja-JP" altLang="en-US" smtClean="0"/>
              <a:t>2015/03/26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9730E-7D27-5E4C-A62B-878B509C7E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87271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4E970-1B23-2B46-8BEF-F4148B13B114}" type="datetimeFigureOut">
              <a:rPr kumimoji="1" lang="ja-JP" altLang="en-US" smtClean="0"/>
              <a:t>2015/03/26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CD8F4-0B44-7E48-A139-42D7C5CBCF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2306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29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03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606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18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960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77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45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435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739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228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89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718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752401" y="6482304"/>
            <a:ext cx="39252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73965" y="6488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FEC43-E3A6-A047-8692-30CBABC7699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510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6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4000" y="1946981"/>
            <a:ext cx="8692443" cy="1470025"/>
          </a:xfrm>
          <a:ln>
            <a:noFill/>
          </a:ln>
        </p:spPr>
        <p:txBody>
          <a:bodyPr/>
          <a:lstStyle/>
          <a:p>
            <a:r>
              <a:rPr kumimoji="1" lang="en-US" altLang="ja-JP" b="1" dirty="0" smtClean="0">
                <a:solidFill>
                  <a:schemeClr val="accent1"/>
                </a:solidFill>
                <a:latin typeface="+mn-lt"/>
              </a:rPr>
              <a:t>Conceptual Design Study on 12 T Beam Separation Dipole (D1) for FCC</a:t>
            </a:r>
            <a:endParaRPr kumimoji="1" lang="ja-JP" alt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49486" y="4326370"/>
            <a:ext cx="7532511" cy="1752600"/>
          </a:xfrm>
        </p:spPr>
        <p:txBody>
          <a:bodyPr/>
          <a:lstStyle/>
          <a:p>
            <a:r>
              <a:rPr kumimoji="1" lang="en-US" altLang="ja-JP" b="1" dirty="0" err="1" smtClean="0">
                <a:solidFill>
                  <a:schemeClr val="accent1"/>
                </a:solidFill>
              </a:rPr>
              <a:t>Michinaka</a:t>
            </a:r>
            <a:r>
              <a:rPr kumimoji="1" lang="en-US" altLang="ja-JP" b="1" dirty="0" smtClean="0">
                <a:solidFill>
                  <a:schemeClr val="accent1"/>
                </a:solidFill>
              </a:rPr>
              <a:t> SUGANO, Tatsushi NAKAMOTO, Toru OGITSU</a:t>
            </a:r>
          </a:p>
          <a:p>
            <a:r>
              <a:rPr lang="en-US" altLang="ja-JP" b="1" dirty="0" smtClean="0">
                <a:solidFill>
                  <a:schemeClr val="accent1"/>
                </a:solidFill>
              </a:rPr>
              <a:t>KEK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2737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>
                <a:solidFill>
                  <a:srgbClr val="4F81BD"/>
                </a:solidFill>
                <a:ea typeface="ＭＳ Ｐゴシック" pitchFamily="50" charset="-128"/>
              </a:rPr>
              <a:t>Case 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Study C: RRP w/ 4 layer coil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030453"/>
              </p:ext>
            </p:extLst>
          </p:nvPr>
        </p:nvGraphicFramePr>
        <p:xfrm>
          <a:off x="304800" y="762000"/>
          <a:ext cx="4165600" cy="4861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01900"/>
                <a:gridCol w="1663700"/>
              </a:tblGrid>
              <a:tr h="1193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Parameter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design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Narrower cable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Filament diameter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layers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blocks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total turns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138</a:t>
                      </a:r>
                      <a:endParaRPr lang="en-US" altLang="ja-JP" sz="16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turns in each coil block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9, 8, 3, 2/ 16, 18/ 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40 / 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42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length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6624</a:t>
                      </a:r>
                      <a:r>
                        <a:rPr lang="en-US" altLang="ja-JP" sz="16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(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*34 strands)</a:t>
                      </a:r>
                      <a:endParaRPr lang="en-US" altLang="ja-JP" sz="16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inner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115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current (A)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6300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Field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12.196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Load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ratio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78.2 (2nd </a:t>
                      </a:r>
                      <a:r>
                        <a:rPr lang="da-DK" sz="1600" b="1" i="0" u="none" strike="noStrike" dirty="0" err="1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block</a:t>
                      </a:r>
                      <a:r>
                        <a:rPr lang="da-DK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Peak field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w/o self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-field 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12.48 (2nd </a:t>
                      </a:r>
                      <a:r>
                        <a:rPr lang="da-DK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block</a:t>
                      </a:r>
                      <a:r>
                        <a:rPr lang="da-D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Stored energy (kJ/m)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768.4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Fx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</a:t>
                      </a:r>
                      <a:r>
                        <a:rPr kumimoji="1" lang="en-US" altLang="ja-JP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quad.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4.27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16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Fy</a:t>
                      </a:r>
                      <a:r>
                        <a:rPr kumimoji="1" lang="en-US" altLang="ja-JP" sz="16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quad.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-1.21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Stray field at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0.082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6778" y="719668"/>
            <a:ext cx="3287890" cy="245533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0215" y="733778"/>
            <a:ext cx="423330" cy="225504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499" y="3434072"/>
            <a:ext cx="2632932" cy="2160000"/>
          </a:xfrm>
          <a:prstGeom prst="rect">
            <a:avLst/>
          </a:prstGeom>
        </p:spPr>
      </p:pic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6333" y="5641624"/>
            <a:ext cx="8861779" cy="1190976"/>
          </a:xfrm>
          <a:solidFill>
            <a:srgbClr val="FFFFFF">
              <a:alpha val="75000"/>
            </a:srgbClr>
          </a:solidFill>
        </p:spPr>
        <p:txBody>
          <a:bodyPr>
            <a:noAutofit/>
          </a:bodyPr>
          <a:lstStyle/>
          <a:p>
            <a:r>
              <a:rPr lang="en-US" altLang="ja-JP" sz="2200" dirty="0" smtClean="0"/>
              <a:t>x1.4 </a:t>
            </a:r>
            <a:r>
              <a:rPr lang="en-US" altLang="ja-JP" sz="2200" dirty="0" smtClean="0"/>
              <a:t>conductors needed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in comparison with </a:t>
            </a:r>
            <a:r>
              <a:rPr lang="en-US" altLang="ja-JP" sz="2200" dirty="0" smtClean="0"/>
              <a:t>Case B.</a:t>
            </a:r>
            <a:endParaRPr kumimoji="1" lang="en-US" altLang="ja-JP" sz="2200" dirty="0" smtClean="0"/>
          </a:p>
          <a:p>
            <a:r>
              <a:rPr lang="en-US" altLang="ja-JP" sz="2200" dirty="0" smtClean="0"/>
              <a:t>14 </a:t>
            </a:r>
            <a:r>
              <a:rPr lang="en-US" altLang="ja-JP" sz="2200" dirty="0" smtClean="0"/>
              <a:t>% higher stored </a:t>
            </a:r>
            <a:r>
              <a:rPr lang="en-US" altLang="ja-JP" sz="2200" dirty="0" smtClean="0"/>
              <a:t>energy.</a:t>
            </a:r>
            <a:endParaRPr lang="en-US" altLang="ja-JP" sz="2200" dirty="0" smtClean="0"/>
          </a:p>
          <a:p>
            <a:r>
              <a:rPr lang="en-US" altLang="ja-JP" sz="2200" dirty="0" smtClean="0"/>
              <a:t>Detailed </a:t>
            </a:r>
            <a:r>
              <a:rPr lang="en-US" altLang="ja-JP" sz="2200" dirty="0"/>
              <a:t>FEA study </a:t>
            </a:r>
            <a:r>
              <a:rPr lang="en-US" altLang="ja-JP" sz="2200" dirty="0" smtClean="0"/>
              <a:t>comparing Case B </a:t>
            </a:r>
            <a:r>
              <a:rPr lang="en-US" altLang="ja-JP" sz="2200" dirty="0"/>
              <a:t>&amp; C is </a:t>
            </a:r>
            <a:r>
              <a:rPr lang="en-US" altLang="ja-JP" sz="2200" dirty="0" smtClean="0"/>
              <a:t>interesting to see.</a:t>
            </a:r>
            <a:endParaRPr lang="en-US" altLang="ja-JP" sz="2200" dirty="0"/>
          </a:p>
        </p:txBody>
      </p:sp>
    </p:spTree>
    <p:extLst>
      <p:ext uri="{BB962C8B-B14F-4D97-AF65-F5344CB8AC3E}">
        <p14:creationId xmlns:p14="http://schemas.microsoft.com/office/powerpoint/2010/main" val="3562828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422" y="3430123"/>
            <a:ext cx="2643706" cy="2160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>
                <a:solidFill>
                  <a:srgbClr val="4F81BD"/>
                </a:solidFill>
                <a:ea typeface="ＭＳ Ｐゴシック" pitchFamily="50" charset="-128"/>
              </a:rPr>
              <a:t>Case 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Study D: Bronze Nb</a:t>
            </a:r>
            <a:r>
              <a:rPr lang="en-US" altLang="ja-JP" sz="3600" b="1" kern="0" baseline="-25000" dirty="0" smtClean="0">
                <a:solidFill>
                  <a:srgbClr val="4F81BD"/>
                </a:solidFill>
                <a:ea typeface="ＭＳ Ｐゴシック" pitchFamily="50" charset="-128"/>
              </a:rPr>
              <a:t>3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Sn w/ 4 layer coil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0" y="719667"/>
            <a:ext cx="3626556" cy="269874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10446" y="550334"/>
            <a:ext cx="509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*3 layer coil </a:t>
            </a:r>
            <a:r>
              <a:rPr lang="en-US" altLang="ja-JP" dirty="0" smtClean="0"/>
              <a:t>w/ Bronze wire cannot generate 12 T…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086254"/>
              </p:ext>
            </p:extLst>
          </p:nvPr>
        </p:nvGraphicFramePr>
        <p:xfrm>
          <a:off x="333023" y="874890"/>
          <a:ext cx="4165600" cy="5105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01900"/>
                <a:gridCol w="1663700"/>
              </a:tblGrid>
              <a:tr h="1193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Parameter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design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Same geometry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 </a:t>
                      </a:r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as 11 dipole cable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Filament diameter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20</a:t>
                      </a:r>
                    </a:p>
                    <a:p>
                      <a:pPr algn="ctr" fontAlgn="b"/>
                      <a:r>
                        <a:rPr lang="en-US" altLang="ja-JP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altLang="ja-JP" sz="1600" b="1" i="0" u="none" strike="noStrike" dirty="0" err="1" smtClean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D</a:t>
                      </a:r>
                      <a:r>
                        <a:rPr lang="en-US" altLang="ja-JP" sz="1600" b="1" i="0" u="none" strike="noStrike" baseline="-25000" dirty="0" err="1" smtClean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geo</a:t>
                      </a:r>
                      <a:r>
                        <a:rPr lang="en-US" altLang="ja-JP" sz="1600" b="1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=2.3)</a:t>
                      </a:r>
                      <a:endParaRPr lang="en-US" altLang="ja-JP" sz="1600" b="1" i="0" u="none" strike="noStrike" dirty="0">
                        <a:solidFill>
                          <a:srgbClr val="008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layers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blocks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total turns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145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turns in each coil block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9, 8, 5/ 16, 18/ </a:t>
                      </a:r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44/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length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6960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inner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123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current (A)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6400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Field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12.235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Load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ratio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89.7 (3rd </a:t>
                      </a:r>
                      <a:r>
                        <a:rPr lang="da-DK" sz="16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block</a:t>
                      </a:r>
                      <a:r>
                        <a:rPr lang="da-DK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Peak field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w/o self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-field 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12.62 (3rd block)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Stored energy (kJ/m)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892.1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Fx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</a:t>
                      </a:r>
                      <a:r>
                        <a:rPr kumimoji="1" lang="en-US" altLang="ja-JP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quad.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4.66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16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Fy</a:t>
                      </a:r>
                      <a:r>
                        <a:rPr kumimoji="1" lang="en-US" altLang="ja-JP" sz="16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quad.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-2.23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Stray field at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0.16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14334" y="4247443"/>
            <a:ext cx="4318000" cy="2483557"/>
          </a:xfr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r>
              <a:rPr lang="en-US" altLang="ja-JP" sz="2000" dirty="0" smtClean="0"/>
              <a:t>Drawback: load line ratio of ~90 %, higher stored energy.</a:t>
            </a:r>
          </a:p>
          <a:p>
            <a:r>
              <a:rPr lang="en-US" altLang="ja-JP" sz="2000" dirty="0" smtClean="0"/>
              <a:t>+</a:t>
            </a:r>
            <a:r>
              <a:rPr lang="en-US" altLang="ja-JP" sz="2000" dirty="0"/>
              <a:t>7</a:t>
            </a:r>
            <a:r>
              <a:rPr kumimoji="1" lang="en-US" altLang="ja-JP" sz="2000" dirty="0" smtClean="0"/>
              <a:t>0 </a:t>
            </a:r>
            <a:r>
              <a:rPr kumimoji="1" lang="en-US" altLang="ja-JP" sz="2000" dirty="0" smtClean="0"/>
              <a:t>% </a:t>
            </a:r>
            <a:r>
              <a:rPr lang="en-US" altLang="ja-JP" sz="2000" dirty="0" smtClean="0"/>
              <a:t>conductors needed in comparison with </a:t>
            </a:r>
            <a:r>
              <a:rPr lang="en-US" altLang="ja-JP" sz="2000" dirty="0" smtClean="0"/>
              <a:t>Case B.</a:t>
            </a:r>
            <a:endParaRPr lang="en-US" altLang="ja-JP" sz="2000" dirty="0" smtClean="0"/>
          </a:p>
          <a:p>
            <a:r>
              <a:rPr lang="en-US" altLang="ja-JP" sz="2000" dirty="0"/>
              <a:t>Stray field becomes an issue.</a:t>
            </a:r>
          </a:p>
          <a:p>
            <a:r>
              <a:rPr lang="en-US" altLang="ja-JP" sz="2000" dirty="0"/>
              <a:t>Smaller </a:t>
            </a:r>
            <a:r>
              <a:rPr lang="en-US" altLang="ja-JP" sz="2000" dirty="0" err="1"/>
              <a:t>D</a:t>
            </a:r>
            <a:r>
              <a:rPr lang="en-US" altLang="ja-JP" sz="2000" baseline="-25000" dirty="0" err="1"/>
              <a:t>eff</a:t>
            </a:r>
            <a:r>
              <a:rPr lang="en-US" altLang="ja-JP" sz="2000" baseline="-25000" dirty="0"/>
              <a:t>.</a:t>
            </a:r>
            <a:r>
              <a:rPr lang="en-US" altLang="ja-JP" sz="2000" dirty="0"/>
              <a:t> of 20 </a:t>
            </a:r>
            <a:r>
              <a:rPr lang="en-US" altLang="ja-JP" sz="2000" dirty="0">
                <a:latin typeface="Symbol" charset="2"/>
                <a:cs typeface="Symbol" charset="2"/>
              </a:rPr>
              <a:t>m</a:t>
            </a:r>
            <a:r>
              <a:rPr lang="en-US" altLang="ja-JP" sz="2000" dirty="0"/>
              <a:t>m will improve magnetization effect</a:t>
            </a:r>
            <a:r>
              <a:rPr lang="en-US" altLang="ja-JP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9569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>
                <a:solidFill>
                  <a:srgbClr val="4F81BD"/>
                </a:solidFill>
                <a:ea typeface="ＭＳ Ｐゴシック" pitchFamily="50" charset="-128"/>
              </a:rPr>
              <a:t>Case 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Study E: RHQ-Nb</a:t>
            </a:r>
            <a:r>
              <a:rPr lang="en-US" altLang="ja-JP" sz="3600" b="1" kern="0" baseline="-25000" dirty="0" smtClean="0">
                <a:solidFill>
                  <a:srgbClr val="4F81BD"/>
                </a:solidFill>
                <a:ea typeface="ＭＳ Ｐゴシック" pitchFamily="50" charset="-128"/>
              </a:rPr>
              <a:t>3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Al w/ 3 layer coil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458139"/>
              </p:ext>
            </p:extLst>
          </p:nvPr>
        </p:nvGraphicFramePr>
        <p:xfrm>
          <a:off x="304800" y="945443"/>
          <a:ext cx="4165600" cy="4861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01900"/>
                <a:gridCol w="1663700"/>
              </a:tblGrid>
              <a:tr h="1193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Parameter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design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Same geometry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 </a:t>
                      </a:r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as 11 dipole cable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Filament diameter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layers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blocks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total turns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86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turns in each coil block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9, 8, 3, 2/ 16, 18/ 30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length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4128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inner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current (A)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9200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Field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12.133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Load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ratio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95.28 (2nd </a:t>
                      </a:r>
                      <a:r>
                        <a:rPr lang="da-DK" sz="1600" b="1" i="0" u="none" strike="noStrike" dirty="0" err="1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block</a:t>
                      </a:r>
                      <a:r>
                        <a:rPr lang="da-DK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)  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Peak field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w/o self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-field 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12.38 (2nd block)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Stored energy (kJ/m)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667.0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Fx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</a:t>
                      </a:r>
                      <a:r>
                        <a:rPr kumimoji="1" lang="en-US" altLang="ja-JP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quad.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4.07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16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Fy</a:t>
                      </a:r>
                      <a:r>
                        <a:rPr kumimoji="1" lang="en-US" altLang="ja-JP" sz="16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quad.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-1.97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Stray field at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0.024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9400" y="5803901"/>
            <a:ext cx="5294489" cy="912988"/>
          </a:xfrm>
        </p:spPr>
        <p:txBody>
          <a:bodyPr>
            <a:noAutofit/>
          </a:bodyPr>
          <a:lstStyle/>
          <a:p>
            <a:r>
              <a:rPr lang="en-US" altLang="ja-JP" sz="2200" dirty="0" smtClean="0"/>
              <a:t>Very small margin &lt; 5 % on the load line.</a:t>
            </a:r>
          </a:p>
          <a:p>
            <a:r>
              <a:rPr lang="en-US" altLang="ja-JP" sz="2200" dirty="0" smtClean="0"/>
              <a:t>Perhaps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this is not realistic.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2554" y="719668"/>
            <a:ext cx="3062111" cy="217311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562" y="3430121"/>
            <a:ext cx="2634666" cy="21600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10446" y="550334"/>
            <a:ext cx="509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*2 layer coil </a:t>
            </a:r>
            <a:r>
              <a:rPr lang="en-US" altLang="ja-JP" dirty="0" smtClean="0"/>
              <a:t>w/ Nb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Al wire cannot generate 12 T…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9651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>
                <a:solidFill>
                  <a:srgbClr val="4F81BD"/>
                </a:solidFill>
                <a:ea typeface="ＭＳ Ｐゴシック" pitchFamily="50" charset="-128"/>
              </a:rPr>
              <a:t>Case 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Study F: RHQ-Nb</a:t>
            </a:r>
            <a:r>
              <a:rPr lang="en-US" altLang="ja-JP" sz="3600" b="1" kern="0" baseline="-25000" dirty="0" smtClean="0">
                <a:solidFill>
                  <a:srgbClr val="4F81BD"/>
                </a:solidFill>
                <a:ea typeface="ＭＳ Ｐゴシック" pitchFamily="50" charset="-128"/>
              </a:rPr>
              <a:t>3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Al w/ </a:t>
            </a:r>
            <a:r>
              <a:rPr lang="en-US" altLang="ja-JP" sz="3600" b="1" kern="0" dirty="0">
                <a:solidFill>
                  <a:srgbClr val="4F81BD"/>
                </a:solidFill>
                <a:ea typeface="ＭＳ Ｐゴシック" pitchFamily="50" charset="-128"/>
              </a:rPr>
              <a:t>4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 layer coil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600975"/>
              </p:ext>
            </p:extLst>
          </p:nvPr>
        </p:nvGraphicFramePr>
        <p:xfrm>
          <a:off x="304800" y="762000"/>
          <a:ext cx="4165600" cy="4861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01900"/>
                <a:gridCol w="1663700"/>
              </a:tblGrid>
              <a:tr h="1193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Parameter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design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Same geometry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 </a:t>
                      </a:r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as 11 dipole cable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Filament diameter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layers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blocks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total turns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138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turns in each coil block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9, 8, 3, 2/ 16, 18/ 40/ 42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length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6624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inner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123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current (A)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6600</a:t>
                      </a:r>
                      <a:endParaRPr lang="en-US" altLang="ja-JP" sz="1600" b="1" i="0" u="none" strike="noStrike" dirty="0"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Field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12.16</a:t>
                      </a:r>
                      <a:endParaRPr lang="en-US" altLang="ja-JP" sz="1600" b="1" i="0" u="none" strike="noStrike" dirty="0"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Load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ratio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85.0 </a:t>
                      </a:r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(4th block)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Peak field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w/o self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-field 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12.48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(4th block)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Stored energy (kJ/m)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869.5</a:t>
                      </a:r>
                      <a:endParaRPr lang="en-US" altLang="ja-JP" sz="16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Fx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</a:t>
                      </a:r>
                      <a:r>
                        <a:rPr kumimoji="1" lang="en-US" altLang="ja-JP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quad.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4.50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16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Fy</a:t>
                      </a:r>
                      <a:r>
                        <a:rPr kumimoji="1" lang="en-US" altLang="ja-JP" sz="16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quad.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2.20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Stray field at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0.14</a:t>
                      </a:r>
                      <a:endParaRPr lang="en-US" altLang="ja-JP" sz="16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3999" y="733778"/>
            <a:ext cx="3640667" cy="255411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783" y="3430121"/>
            <a:ext cx="2634666" cy="2160000"/>
          </a:xfrm>
          <a:prstGeom prst="rect">
            <a:avLst/>
          </a:prstGeom>
        </p:spPr>
      </p:pic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4738512" y="3682997"/>
            <a:ext cx="4334933" cy="2921003"/>
          </a:xfrm>
          <a:prstGeom prst="rect">
            <a:avLst/>
          </a:prstGeom>
          <a:solidFill>
            <a:srgbClr val="FFFFFF">
              <a:alpha val="71000"/>
            </a:srgb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200" dirty="0" smtClean="0"/>
              <a:t>Load line ratio is lower than Bronze </a:t>
            </a:r>
            <a:r>
              <a:rPr lang="en-US" altLang="ja-JP" sz="2200" dirty="0" smtClean="0"/>
              <a:t>case, </a:t>
            </a:r>
            <a:r>
              <a:rPr lang="en-US" altLang="ja-JP" sz="2200" dirty="0" smtClean="0"/>
              <a:t>but still </a:t>
            </a:r>
            <a:r>
              <a:rPr lang="en-US" altLang="ja-JP" sz="2200" dirty="0" smtClean="0"/>
              <a:t>85%.</a:t>
            </a:r>
          </a:p>
          <a:p>
            <a:pPr lvl="1"/>
            <a:r>
              <a:rPr lang="en-US" altLang="ja-JP" sz="1800" dirty="0" smtClean="0"/>
              <a:t>Robust Nb3Al w/o degradation could be OK??</a:t>
            </a:r>
            <a:endParaRPr lang="en-US" altLang="ja-JP" sz="1800" dirty="0" smtClean="0"/>
          </a:p>
          <a:p>
            <a:r>
              <a:rPr lang="en-US" altLang="ja-JP" sz="2200" dirty="0" smtClean="0"/>
              <a:t>Higher stored energy.</a:t>
            </a:r>
          </a:p>
          <a:p>
            <a:r>
              <a:rPr lang="en-US" altLang="ja-JP" sz="2200" dirty="0" smtClean="0"/>
              <a:t>+</a:t>
            </a:r>
            <a:r>
              <a:rPr lang="en-US" altLang="ja-JP" sz="2200" dirty="0"/>
              <a:t>6</a:t>
            </a:r>
            <a:r>
              <a:rPr lang="en-US" altLang="ja-JP" sz="2200" dirty="0" smtClean="0"/>
              <a:t>0 </a:t>
            </a:r>
            <a:r>
              <a:rPr lang="en-US" altLang="ja-JP" sz="2200" dirty="0" smtClean="0"/>
              <a:t>% conductors needed in comparison with </a:t>
            </a:r>
            <a:r>
              <a:rPr lang="en-US" altLang="ja-JP" sz="2200" dirty="0" smtClean="0"/>
              <a:t>Case B.</a:t>
            </a:r>
            <a:endParaRPr lang="en-US" altLang="ja-JP" sz="2200" dirty="0"/>
          </a:p>
          <a:p>
            <a:r>
              <a:rPr lang="en-US" altLang="ja-JP" sz="2200" dirty="0"/>
              <a:t>Stray field </a:t>
            </a:r>
            <a:r>
              <a:rPr lang="en-US" altLang="ja-JP" sz="2200" dirty="0" smtClean="0"/>
              <a:t>exceeds the limit.</a:t>
            </a:r>
            <a:endParaRPr lang="en-US" altLang="ja-JP" sz="2200" dirty="0"/>
          </a:p>
        </p:txBody>
      </p:sp>
    </p:spTree>
    <p:extLst>
      <p:ext uri="{BB962C8B-B14F-4D97-AF65-F5344CB8AC3E}">
        <p14:creationId xmlns:p14="http://schemas.microsoft.com/office/powerpoint/2010/main" val="244932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Summary of Load Line Curves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22" y="927100"/>
            <a:ext cx="7861300" cy="50038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358441" y="804334"/>
            <a:ext cx="2918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D1: 12 T, 60 mm bore 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39174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Field Quality at Nominal Field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876332"/>
              </p:ext>
            </p:extLst>
          </p:nvPr>
        </p:nvGraphicFramePr>
        <p:xfrm>
          <a:off x="324556" y="1848557"/>
          <a:ext cx="8537220" cy="39776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46666"/>
                <a:gridCol w="1107722"/>
                <a:gridCol w="1107722"/>
                <a:gridCol w="1107722"/>
                <a:gridCol w="1107722"/>
                <a:gridCol w="1629833"/>
                <a:gridCol w="1629833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Case A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RRP 2L</a:t>
                      </a:r>
                      <a:endParaRPr kumimoji="1" lang="ja-JP" alt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Case B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RRP 3L</a:t>
                      </a:r>
                      <a:endParaRPr kumimoji="1" lang="ja-JP" altLang="en-US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Case C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RRP 4L</a:t>
                      </a:r>
                      <a:endParaRPr kumimoji="1" lang="ja-JP" altLang="en-US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Case D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Bronze 4L</a:t>
                      </a:r>
                      <a:endParaRPr kumimoji="1" lang="ja-JP" altLang="en-US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Case E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RHQ-Nb</a:t>
                      </a:r>
                      <a:r>
                        <a:rPr kumimoji="1" lang="en-US" altLang="ja-JP" baseline="-25000" dirty="0" smtClean="0">
                          <a:latin typeface="+mj-lt"/>
                        </a:rPr>
                        <a:t>3</a:t>
                      </a:r>
                      <a:r>
                        <a:rPr kumimoji="1" lang="en-US" altLang="ja-JP" dirty="0" smtClean="0">
                          <a:latin typeface="+mj-lt"/>
                        </a:rPr>
                        <a:t>Al 3L</a:t>
                      </a:r>
                      <a:endParaRPr kumimoji="1" lang="ja-JP" altLang="en-US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Case F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latin typeface="+mj-lt"/>
                        </a:rPr>
                        <a:t>RHQ-Nb</a:t>
                      </a:r>
                      <a:r>
                        <a:rPr kumimoji="1" lang="en-US" altLang="ja-JP" baseline="-25000" dirty="0" smtClean="0">
                          <a:latin typeface="+mj-lt"/>
                        </a:rPr>
                        <a:t>3</a:t>
                      </a:r>
                      <a:r>
                        <a:rPr kumimoji="1" lang="en-US" altLang="ja-JP" dirty="0" smtClean="0">
                          <a:latin typeface="+mj-lt"/>
                        </a:rPr>
                        <a:t>Al 4L</a:t>
                      </a:r>
                      <a:endParaRPr kumimoji="1" lang="ja-JP" altLang="en-US" dirty="0" smtClean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0.16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-1.43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1.70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0.07 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-0.01 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0.98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0.05 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0.06 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0.01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1.66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0.21 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8.54 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3.52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3.73 </a:t>
                      </a:r>
                      <a:endParaRPr lang="en-US" altLang="ja-JP" sz="1800" b="1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4.42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0.74 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3.70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0.40 </a:t>
                      </a:r>
                      <a:endParaRPr lang="en-US" altLang="ja-JP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2.12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-0.46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-0.09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2.04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-0.46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0.98 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b13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-0.91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-0.99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-0.68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-0.72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-0.99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-0.84 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-0.32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-0.25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-0.30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-0.22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-0.25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-0.19 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b17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0.06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0.09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0.08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0.06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0.07 </a:t>
                      </a: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b19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0.05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0.01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-0.01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0.01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0.00 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5334" y="1100667"/>
            <a:ext cx="817549" cy="7200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8888" y="1100667"/>
            <a:ext cx="1026298" cy="7200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2554" y="1100667"/>
            <a:ext cx="1014545" cy="7200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3779" y="1100667"/>
            <a:ext cx="967533" cy="7200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7223" y="1100667"/>
            <a:ext cx="964138" cy="7200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445" y="1100667"/>
            <a:ext cx="982642" cy="720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749774" y="5969001"/>
            <a:ext cx="5827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Some coefficients is still higher than 1 unit but they could be reduced in further optimization.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701843" y="5853289"/>
            <a:ext cx="724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(Unit)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6242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Field Quality: Magnetization, Saturation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335842" y="5422900"/>
            <a:ext cx="8554157" cy="1068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err="1" smtClean="0"/>
              <a:t>Multipole</a:t>
            </a:r>
            <a:r>
              <a:rPr lang="en-US" altLang="ja-JP" sz="2000" dirty="0" smtClean="0"/>
              <a:t> components are minimized at </a:t>
            </a:r>
            <a:r>
              <a:rPr lang="en-US" altLang="ja-JP" sz="2000" dirty="0" err="1" smtClean="0"/>
              <a:t>I</a:t>
            </a:r>
            <a:r>
              <a:rPr lang="en-US" altLang="ja-JP" sz="2000" baseline="-25000" dirty="0" err="1" smtClean="0"/>
              <a:t>nom</a:t>
            </a:r>
            <a:r>
              <a:rPr lang="en-US" altLang="ja-JP" sz="2000" dirty="0" smtClean="0"/>
              <a:t> by coil geometry.</a:t>
            </a:r>
          </a:p>
          <a:p>
            <a:r>
              <a:rPr lang="en-US" altLang="ja-JP" sz="2000" dirty="0" smtClean="0"/>
              <a:t>No saturation correction with yoke geometry, but </a:t>
            </a:r>
            <a:r>
              <a:rPr lang="en-US" altLang="ja-JP" sz="2000" dirty="0"/>
              <a:t>a</a:t>
            </a:r>
            <a:r>
              <a:rPr lang="en-US" altLang="ja-JP" sz="2000" dirty="0" smtClean="0"/>
              <a:t>mplitude below 5 unit.</a:t>
            </a:r>
          </a:p>
          <a:p>
            <a:r>
              <a:rPr lang="en-US" altLang="ja-JP" sz="2000" dirty="0" smtClean="0"/>
              <a:t>Small magnetization effect in Bronze wire (</a:t>
            </a:r>
            <a:r>
              <a:rPr lang="en-US" altLang="ja-JP" sz="2000" dirty="0" err="1" smtClean="0"/>
              <a:t>D</a:t>
            </a:r>
            <a:r>
              <a:rPr lang="en-US" altLang="ja-JP" sz="2000" baseline="-25000" dirty="0" err="1" smtClean="0"/>
              <a:t>eff</a:t>
            </a:r>
            <a:r>
              <a:rPr lang="en-US" altLang="ja-JP" sz="2000" dirty="0" smtClean="0"/>
              <a:t> 20 </a:t>
            </a:r>
            <a:r>
              <a:rPr lang="en-US" altLang="ja-JP" sz="2000" dirty="0" smtClean="0">
                <a:latin typeface="Symbol" charset="2"/>
                <a:cs typeface="Symbol" charset="2"/>
              </a:rPr>
              <a:t>m</a:t>
            </a:r>
            <a:r>
              <a:rPr lang="en-US" altLang="ja-JP" sz="2000" dirty="0" smtClean="0"/>
              <a:t>m).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1" y="774700"/>
            <a:ext cx="7147278" cy="475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98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Field Quality: Magnetization, Saturation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67" y="485425"/>
            <a:ext cx="3841237" cy="32400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2541" y="485425"/>
            <a:ext cx="3841237" cy="32400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67" y="3632111"/>
            <a:ext cx="3841237" cy="32400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753556" y="2102556"/>
            <a:ext cx="450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</a:t>
            </a:r>
            <a:r>
              <a:rPr kumimoji="1" lang="en-US" altLang="ja-JP" sz="2400" baseline="-25000" dirty="0" smtClean="0"/>
              <a:t>5</a:t>
            </a:r>
            <a:endParaRPr kumimoji="1" lang="ja-JP" altLang="en-US" sz="2400" baseline="-25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74845" y="1436512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</a:t>
            </a:r>
            <a:r>
              <a:rPr kumimoji="1" lang="en-US" altLang="ja-JP" sz="2400" baseline="-25000" dirty="0" smtClean="0"/>
              <a:t>7</a:t>
            </a:r>
            <a:endParaRPr kumimoji="1" lang="ja-JP" altLang="en-US" sz="2400" baseline="-25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06800" y="5427133"/>
            <a:ext cx="450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</a:t>
            </a:r>
            <a:r>
              <a:rPr kumimoji="1" lang="en-US" altLang="ja-JP" sz="2400" baseline="-25000" dirty="0" smtClean="0"/>
              <a:t>9</a:t>
            </a:r>
            <a:endParaRPr kumimoji="1" lang="ja-JP" alt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373742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444" y="34750"/>
            <a:ext cx="2159000" cy="586140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Summary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T. Nakamoto, FCC Week 2015 at Washington, DC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FEC43-E3A6-A047-8692-30CBABC76995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160871" y="1035757"/>
            <a:ext cx="8754529" cy="5822243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Conceptual design study of 12 T beam separation dipole (D1) for FCC has been carried out</a:t>
            </a:r>
            <a:r>
              <a:rPr lang="en-US" altLang="ja-JP" sz="2400" dirty="0" smtClean="0"/>
              <a:t>.</a:t>
            </a:r>
            <a:endParaRPr lang="en-US" altLang="ja-JP" sz="2400" dirty="0"/>
          </a:p>
          <a:p>
            <a:pPr lvl="1"/>
            <a:r>
              <a:rPr lang="en-US" altLang="ja-JP" sz="2400" dirty="0"/>
              <a:t>Several case studies using </a:t>
            </a:r>
            <a:r>
              <a:rPr lang="en-US" altLang="ja-JP" sz="2400" dirty="0" smtClean="0"/>
              <a:t>different type of </a:t>
            </a:r>
            <a:r>
              <a:rPr lang="en-US" altLang="ja-JP" sz="2400" dirty="0"/>
              <a:t>A15 </a:t>
            </a:r>
            <a:r>
              <a:rPr lang="en-US" altLang="ja-JP" sz="2400" dirty="0" smtClean="0"/>
              <a:t>conductors.</a:t>
            </a:r>
            <a:endParaRPr lang="en-US" altLang="ja-JP" sz="2400" dirty="0" smtClean="0"/>
          </a:p>
          <a:p>
            <a:r>
              <a:rPr lang="en-US" altLang="ja-JP" sz="2400" dirty="0" smtClean="0"/>
              <a:t>Among </a:t>
            </a:r>
            <a:r>
              <a:rPr lang="en-US" altLang="ja-JP" sz="2400" dirty="0"/>
              <a:t>them,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3-</a:t>
            </a:r>
            <a:r>
              <a:rPr lang="en-US" altLang="ja-JP" sz="2400" b="1" dirty="0">
                <a:solidFill>
                  <a:srgbClr val="0000FF"/>
                </a:solidFill>
              </a:rPr>
              <a:t>layer coil with RRP-Nb</a:t>
            </a:r>
            <a:r>
              <a:rPr lang="en-US" altLang="ja-JP" sz="2400" b="1" baseline="-25000" dirty="0">
                <a:solidFill>
                  <a:srgbClr val="0000FF"/>
                </a:solidFill>
              </a:rPr>
              <a:t>3</a:t>
            </a:r>
            <a:r>
              <a:rPr lang="en-US" altLang="ja-JP" sz="2400" b="1" dirty="0">
                <a:solidFill>
                  <a:srgbClr val="0000FF"/>
                </a:solidFill>
              </a:rPr>
              <a:t>Sn</a:t>
            </a:r>
            <a:r>
              <a:rPr lang="en-US" altLang="ja-JP" sz="2400" dirty="0"/>
              <a:t> </a:t>
            </a:r>
            <a:r>
              <a:rPr lang="en-US" altLang="ja-JP" sz="2400" b="1" i="1" dirty="0" smtClean="0"/>
              <a:t>(w/ present </a:t>
            </a:r>
            <a:r>
              <a:rPr lang="en-US" altLang="ja-JP" sz="2400" b="1" i="1" dirty="0" err="1" smtClean="0"/>
              <a:t>Jc</a:t>
            </a:r>
            <a:r>
              <a:rPr lang="en-US" altLang="ja-JP" sz="2400" b="1" i="1" dirty="0" smtClean="0"/>
              <a:t> performance)</a:t>
            </a:r>
            <a:r>
              <a:rPr lang="en-US" altLang="ja-JP" sz="2400" dirty="0" smtClean="0"/>
              <a:t> would </a:t>
            </a:r>
            <a:r>
              <a:rPr lang="en-US" altLang="ja-JP" sz="2400" dirty="0"/>
              <a:t>be a good candidate. 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Either present bronze-Nb</a:t>
            </a:r>
            <a:r>
              <a:rPr lang="en-US" altLang="ja-JP" sz="2400" baseline="-25000" dirty="0" smtClean="0"/>
              <a:t>3</a:t>
            </a:r>
            <a:r>
              <a:rPr lang="en-US" altLang="ja-JP" sz="2400" dirty="0" smtClean="0"/>
              <a:t>Sn or RHQ-Nb</a:t>
            </a:r>
            <a:r>
              <a:rPr lang="en-US" altLang="ja-JP" sz="2400" baseline="-25000" dirty="0" smtClean="0"/>
              <a:t>3</a:t>
            </a:r>
            <a:r>
              <a:rPr lang="en-US" altLang="ja-JP" sz="2400" dirty="0" smtClean="0"/>
              <a:t>Al </a:t>
            </a:r>
            <a:r>
              <a:rPr lang="en-US" altLang="ja-JP" sz="2400" dirty="0" smtClean="0"/>
              <a:t>will not </a:t>
            </a:r>
            <a:r>
              <a:rPr lang="en-US" altLang="ja-JP" sz="2400" dirty="0" smtClean="0"/>
              <a:t>be applicable. </a:t>
            </a:r>
          </a:p>
          <a:p>
            <a:r>
              <a:rPr lang="en-US" altLang="ja-JP" sz="2400" dirty="0" smtClean="0"/>
              <a:t>Mechanical analysis will be needed.</a:t>
            </a:r>
          </a:p>
          <a:p>
            <a:r>
              <a:rPr lang="en-US" altLang="ja-JP" sz="2400" dirty="0" smtClean="0"/>
              <a:t>“</a:t>
            </a:r>
            <a:r>
              <a:rPr lang="en-US" altLang="ja-JP" sz="2400" dirty="0"/>
              <a:t>S</a:t>
            </a:r>
            <a:r>
              <a:rPr lang="en-US" altLang="ja-JP" sz="2400" dirty="0" smtClean="0"/>
              <a:t>tand</a:t>
            </a:r>
            <a:r>
              <a:rPr lang="en-US" altLang="ja-JP" sz="2400" dirty="0" smtClean="0"/>
              <a:t>-alone</a:t>
            </a:r>
            <a:r>
              <a:rPr lang="en-US" altLang="ja-JP" sz="2400" dirty="0" smtClean="0"/>
              <a:t>” D1 could be energized with dump resister. </a:t>
            </a:r>
            <a:r>
              <a:rPr lang="en-US" altLang="ja-JP" sz="2400" dirty="0" smtClean="0"/>
              <a:t>But dump resister allowing terminal voltage of 1 kV cannot protect the magnet in case of </a:t>
            </a:r>
            <a:r>
              <a:rPr lang="en-US" altLang="ja-JP" sz="2400" dirty="0" smtClean="0"/>
              <a:t>quench with conductor MIITs ~14 (RRP).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QPH must be needed for all cases.</a:t>
            </a:r>
          </a:p>
        </p:txBody>
      </p:sp>
    </p:spTree>
    <p:extLst>
      <p:ext uri="{BB962C8B-B14F-4D97-AF65-F5344CB8AC3E}">
        <p14:creationId xmlns:p14="http://schemas.microsoft.com/office/powerpoint/2010/main" val="398409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6372225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Requirement of D1 for FCC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55" y="635000"/>
            <a:ext cx="7684911" cy="5218149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846666" y="3859392"/>
            <a:ext cx="7351889" cy="445908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81889" y="5030612"/>
            <a:ext cx="2238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Given by Luca </a:t>
            </a:r>
            <a:r>
              <a:rPr kumimoji="1" lang="en-US" altLang="ja-JP" dirty="0" err="1" smtClean="0"/>
              <a:t>Bottura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15000" y="4356100"/>
            <a:ext cx="1041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Single Aperture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565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6372225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Design Parameters of D1 for FCC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sp>
        <p:nvSpPr>
          <p:cNvPr id="1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0622" y="795869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Nominal Field: 12 T</a:t>
            </a:r>
            <a:endParaRPr lang="en-US" altLang="ja-JP" sz="20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Coil Bore: 60 mm</a:t>
            </a:r>
          </a:p>
          <a:p>
            <a:r>
              <a:rPr lang="en-US" altLang="ja-JP" sz="2400" dirty="0" err="1" smtClean="0"/>
              <a:t>L</a:t>
            </a:r>
            <a:r>
              <a:rPr lang="en-US" altLang="ja-JP" sz="2400" baseline="-25000" dirty="0" err="1" smtClean="0"/>
              <a:t>mech</a:t>
            </a:r>
            <a:r>
              <a:rPr lang="en-US" altLang="ja-JP" sz="2400" dirty="0" smtClean="0"/>
              <a:t>: 12 m</a:t>
            </a:r>
          </a:p>
          <a:p>
            <a:r>
              <a:rPr lang="en-US" altLang="ja-JP" sz="2400" dirty="0" smtClean="0"/>
              <a:t>Yoke Outer Dia.: 700 mm</a:t>
            </a:r>
          </a:p>
          <a:p>
            <a:r>
              <a:rPr kumimoji="1" lang="en-US" altLang="ja-JP" sz="2400" dirty="0" smtClean="0"/>
              <a:t>Field Quality: ~10</a:t>
            </a:r>
            <a:r>
              <a:rPr kumimoji="1" lang="en-US" altLang="ja-JP" sz="2400" baseline="30000" dirty="0" smtClean="0"/>
              <a:t>-4 </a:t>
            </a:r>
            <a:r>
              <a:rPr kumimoji="1" lang="en-US" altLang="ja-JP" sz="2400" dirty="0" smtClean="0"/>
              <a:t>@</a:t>
            </a:r>
            <a:r>
              <a:rPr kumimoji="1" lang="en-US" altLang="ja-JP" sz="2400" dirty="0" err="1" smtClean="0"/>
              <a:t>R</a:t>
            </a:r>
            <a:r>
              <a:rPr kumimoji="1" lang="en-US" altLang="ja-JP" sz="2400" baseline="-25000" dirty="0" err="1" smtClean="0"/>
              <a:t>ref</a:t>
            </a:r>
            <a:r>
              <a:rPr kumimoji="1" lang="en-US" altLang="ja-JP" sz="2400" dirty="0" smtClean="0"/>
              <a:t> =20 mm, 2/3 of coil bore</a:t>
            </a:r>
          </a:p>
          <a:p>
            <a:r>
              <a:rPr kumimoji="1" lang="en-US" altLang="ja-JP" sz="2400" dirty="0" smtClean="0"/>
              <a:t>Stray Field: &lt; 0.1 T</a:t>
            </a:r>
          </a:p>
          <a:p>
            <a:r>
              <a:rPr lang="en-US" altLang="ja-JP" sz="2400" dirty="0" smtClean="0"/>
              <a:t>T</a:t>
            </a:r>
            <a:r>
              <a:rPr lang="en-US" altLang="ja-JP" sz="2400" baseline="-25000" dirty="0" smtClean="0"/>
              <a:t>op</a:t>
            </a:r>
            <a:r>
              <a:rPr lang="en-US" altLang="ja-JP" sz="2400" dirty="0" smtClean="0"/>
              <a:t>: 1.9 K</a:t>
            </a:r>
          </a:p>
          <a:p>
            <a:r>
              <a:rPr kumimoji="1" lang="en-US" altLang="ja-JP" sz="2400" dirty="0" smtClean="0"/>
              <a:t>Margin: ~20 %</a:t>
            </a:r>
            <a:endParaRPr kumimoji="1" lang="ja-JP" altLang="en-US" sz="2400" dirty="0"/>
          </a:p>
        </p:txBody>
      </p:sp>
      <p:sp>
        <p:nvSpPr>
          <p:cNvPr id="7" name="右矢印 6"/>
          <p:cNvSpPr/>
          <p:nvPr/>
        </p:nvSpPr>
        <p:spPr>
          <a:xfrm>
            <a:off x="3203223" y="1001889"/>
            <a:ext cx="592669" cy="550333"/>
          </a:xfrm>
          <a:prstGeom prst="rightArrow">
            <a:avLst/>
          </a:prstGeom>
          <a:solidFill>
            <a:srgbClr val="008000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80564" y="965201"/>
            <a:ext cx="52358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000" b="1" i="1" dirty="0" smtClean="0">
                <a:solidFill>
                  <a:srgbClr val="3366FF"/>
                </a:solidFill>
              </a:rPr>
              <a:t>Good reference: “11 T Dipole”?</a:t>
            </a:r>
            <a:endParaRPr kumimoji="1" lang="ja-JP" altLang="en-US" sz="3000" b="1" i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386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927100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>
                <a:solidFill>
                  <a:schemeClr val="accent1"/>
                </a:solidFill>
                <a:ea typeface="ＭＳ Ｐゴシック" pitchFamily="50" charset="-128"/>
              </a:rPr>
              <a:t>HL-</a:t>
            </a:r>
            <a:r>
              <a:rPr lang="en-US" altLang="ja-JP" sz="3600" b="1" kern="0" dirty="0" smtClean="0">
                <a:solidFill>
                  <a:schemeClr val="accent1"/>
                </a:solidFill>
                <a:ea typeface="ＭＳ Ｐゴシック" pitchFamily="50" charset="-128"/>
              </a:rPr>
              <a:t>LHC 11 T Dipole for DS Collimation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>
                <a:solidFill>
                  <a:schemeClr val="tx1"/>
                </a:solidFill>
              </a:rPr>
              <a:t>March 26, 2015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>
                <a:solidFill>
                  <a:schemeClr val="tx1"/>
                </a:solidFill>
              </a:rPr>
              <a:t>4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T. Nakamoto, FCC Week 2015 at Washington, DC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12" name="Picture 1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32" r="53071" b="15398"/>
          <a:stretch/>
        </p:blipFill>
        <p:spPr>
          <a:xfrm>
            <a:off x="469900" y="1319583"/>
            <a:ext cx="2452512" cy="2406399"/>
          </a:xfrm>
          <a:prstGeom prst="rect">
            <a:avLst/>
          </a:prstGeom>
        </p:spPr>
      </p:pic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361928"/>
              </p:ext>
            </p:extLst>
          </p:nvPr>
        </p:nvGraphicFramePr>
        <p:xfrm>
          <a:off x="3907367" y="1401233"/>
          <a:ext cx="4754033" cy="2865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7533"/>
                <a:gridCol w="1206500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Main mechanical parameters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1-1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Aperture [mm]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Nominal Field [T]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11.20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Coil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peak field [T]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11.72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Nominal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Current [kA]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11.85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Yoke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outer diameter [mm]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510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Magnetic length [mm]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1690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Shell thickness [mm]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Horizontal EM-force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F</a:t>
                      </a:r>
                      <a:r>
                        <a:rPr lang="en-GB" sz="1400" baseline="-25000" dirty="0" err="1" smtClean="0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per side at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I</a:t>
                      </a:r>
                      <a:r>
                        <a:rPr lang="en-GB" sz="1400" baseline="-25000" dirty="0" err="1" smtClean="0">
                          <a:solidFill>
                            <a:srgbClr val="000000"/>
                          </a:solidFill>
                        </a:rPr>
                        <a:t>nom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kN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/m]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6.22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Vertical EM-force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F</a:t>
                      </a:r>
                      <a:r>
                        <a:rPr lang="en-GB" sz="1400" baseline="-25000" dirty="0" err="1" smtClean="0">
                          <a:solidFill>
                            <a:srgbClr val="000000"/>
                          </a:solidFill>
                        </a:rPr>
                        <a:t>y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per coil at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I</a:t>
                      </a:r>
                      <a:r>
                        <a:rPr lang="en-GB" sz="1400" baseline="-25000" dirty="0" err="1" smtClean="0">
                          <a:solidFill>
                            <a:srgbClr val="000000"/>
                          </a:solidFill>
                        </a:rPr>
                        <a:t>nom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kN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/m]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3.18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Longitudinal EM-force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F</a:t>
                      </a:r>
                      <a:r>
                        <a:rPr lang="en-GB" sz="1400" baseline="-25000" dirty="0" err="1" smtClean="0">
                          <a:solidFill>
                            <a:srgbClr val="000000"/>
                          </a:solidFill>
                        </a:rPr>
                        <a:t>z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per coil at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I</a:t>
                      </a:r>
                      <a:r>
                        <a:rPr lang="en-GB" sz="1400" baseline="-25000" dirty="0" err="1" smtClean="0">
                          <a:solidFill>
                            <a:srgbClr val="000000"/>
                          </a:solidFill>
                        </a:rPr>
                        <a:t>nom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[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kN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]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472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i="1" dirty="0" smtClean="0">
                          <a:solidFill>
                            <a:srgbClr val="000000"/>
                          </a:solidFill>
                        </a:rPr>
                        <a:t>Stored energy at </a:t>
                      </a:r>
                      <a:r>
                        <a:rPr lang="en-US" sz="1400" i="1" dirty="0" err="1" smtClean="0">
                          <a:solidFill>
                            <a:srgbClr val="000000"/>
                          </a:solidFill>
                        </a:rPr>
                        <a:t>I</a:t>
                      </a:r>
                      <a:r>
                        <a:rPr lang="en-US" sz="1400" i="1" baseline="-25000" dirty="0" err="1" smtClean="0">
                          <a:solidFill>
                            <a:srgbClr val="000000"/>
                          </a:solidFill>
                        </a:rPr>
                        <a:t>nom</a:t>
                      </a:r>
                      <a:r>
                        <a:rPr lang="en-US" sz="1400" i="1" dirty="0" smtClean="0">
                          <a:solidFill>
                            <a:srgbClr val="000000"/>
                          </a:solidFill>
                        </a:rPr>
                        <a:t> [kJ/m]</a:t>
                      </a:r>
                      <a:endParaRPr lang="en-US" sz="1400" i="1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rgbClr val="000000"/>
                          </a:solidFill>
                        </a:rPr>
                        <a:t>445</a:t>
                      </a:r>
                      <a:endParaRPr lang="en-US" sz="1400" i="1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i="1" dirty="0" smtClean="0">
                          <a:solidFill>
                            <a:srgbClr val="000000"/>
                          </a:solidFill>
                        </a:rPr>
                        <a:t>Nominal current </a:t>
                      </a:r>
                      <a:r>
                        <a:rPr lang="en-GB" sz="1400" i="1" dirty="0" err="1" smtClean="0">
                          <a:solidFill>
                            <a:srgbClr val="000000"/>
                          </a:solidFill>
                        </a:rPr>
                        <a:t>I</a:t>
                      </a:r>
                      <a:r>
                        <a:rPr lang="en-GB" sz="1400" i="1" baseline="-25000" dirty="0" err="1" smtClean="0">
                          <a:solidFill>
                            <a:srgbClr val="000000"/>
                          </a:solidFill>
                        </a:rPr>
                        <a:t>nom</a:t>
                      </a:r>
                      <a:r>
                        <a:rPr lang="en-US" sz="1400" i="1" dirty="0" smtClean="0">
                          <a:solidFill>
                            <a:srgbClr val="000000"/>
                          </a:solidFill>
                        </a:rPr>
                        <a:t> [kA]</a:t>
                      </a:r>
                      <a:endParaRPr lang="en-US" sz="1400" i="1" dirty="0">
                        <a:solidFill>
                          <a:srgbClr val="000000"/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rgbClr val="000000"/>
                          </a:solidFill>
                        </a:rPr>
                        <a:t>11.85</a:t>
                      </a:r>
                      <a:endParaRPr lang="en-US" sz="1400" i="1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pic>
        <p:nvPicPr>
          <p:cNvPr id="9" name="図 8" descr="5) 1412_11Treview_SIB_MagneticDesign_V2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277" t="39445" r="833" b="14444"/>
          <a:stretch/>
        </p:blipFill>
        <p:spPr>
          <a:xfrm>
            <a:off x="408237" y="4076700"/>
            <a:ext cx="3046164" cy="2400300"/>
          </a:xfrm>
          <a:prstGeom prst="rect">
            <a:avLst/>
          </a:prstGeom>
        </p:spPr>
      </p:pic>
      <p:pic>
        <p:nvPicPr>
          <p:cNvPr id="15" name="図 14" descr="5) 1412_11Treview_SIB_MagneticDesign_V2.pd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083" t="14445" b="61667"/>
          <a:stretch/>
        </p:blipFill>
        <p:spPr>
          <a:xfrm>
            <a:off x="3708400" y="4831572"/>
            <a:ext cx="5195780" cy="1607328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139700" y="3543300"/>
            <a:ext cx="347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CERN “1 in 1” short model magnet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902200" y="455930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Cable geometric parameters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83100" y="6286500"/>
            <a:ext cx="4605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Nb</a:t>
            </a:r>
            <a:r>
              <a:rPr kumimoji="1" lang="en-US" altLang="ja-JP" baseline="-25000" dirty="0" smtClean="0"/>
              <a:t>3</a:t>
            </a:r>
            <a:r>
              <a:rPr kumimoji="1" lang="en-US" altLang="ja-JP" dirty="0" smtClean="0"/>
              <a:t>Sn (RRP from OST &amp; PIT from </a:t>
            </a:r>
            <a:r>
              <a:rPr kumimoji="1" lang="en-US" altLang="ja-JP" dirty="0" err="1" smtClean="0"/>
              <a:t>Bruker</a:t>
            </a:r>
            <a:r>
              <a:rPr kumimoji="1" lang="en-US" altLang="ja-JP" dirty="0" smtClean="0"/>
              <a:t>-EAS )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19278" y="4140200"/>
            <a:ext cx="3924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3366FF"/>
                </a:solidFill>
              </a:rPr>
              <a:t>Mechanical Design up to 12 T</a:t>
            </a:r>
            <a:endParaRPr kumimoji="1" lang="ja-JP" altLang="en-US" sz="2400" b="1" dirty="0">
              <a:solidFill>
                <a:srgbClr val="3366FF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08000" y="901700"/>
            <a:ext cx="2647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D</a:t>
            </a:r>
            <a:r>
              <a:rPr kumimoji="1" lang="en-US" altLang="ja-JP" sz="2400" b="1" dirty="0" smtClean="0"/>
              <a:t>eveloped at CERN </a:t>
            </a:r>
            <a:endParaRPr kumimoji="1" lang="ja-JP" altLang="en-US" sz="2400" b="1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6599" y="0"/>
            <a:ext cx="3891473" cy="134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68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6372225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Conceptual Design of D1 for FCC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sp>
        <p:nvSpPr>
          <p:cNvPr id="1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4500" y="825502"/>
            <a:ext cx="8229600" cy="5753098"/>
          </a:xfrm>
        </p:spPr>
        <p:txBody>
          <a:bodyPr>
            <a:normAutofit/>
          </a:bodyPr>
          <a:lstStyle/>
          <a:p>
            <a:r>
              <a:rPr kumimoji="1" lang="en-US" altLang="ja-JP" sz="2200" b="1" i="1" dirty="0" smtClean="0">
                <a:solidFill>
                  <a:srgbClr val="3366FF"/>
                </a:solidFill>
              </a:rPr>
              <a:t>2D electromagnetic field design by ROXIE</a:t>
            </a:r>
          </a:p>
          <a:p>
            <a:pPr lvl="1"/>
            <a:r>
              <a:rPr lang="en-US" altLang="ja-JP" sz="2200" b="1" i="1" dirty="0" smtClean="0">
                <a:solidFill>
                  <a:srgbClr val="3366FF"/>
                </a:solidFill>
              </a:rPr>
              <a:t>Target load line ratio: 80 %</a:t>
            </a:r>
          </a:p>
          <a:p>
            <a:pPr lvl="1"/>
            <a:r>
              <a:rPr kumimoji="1" lang="en-US" altLang="ja-JP" sz="2200" b="1" i="1" dirty="0" smtClean="0">
                <a:solidFill>
                  <a:srgbClr val="3366FF"/>
                </a:solidFill>
              </a:rPr>
              <a:t>No mechanical FEA</a:t>
            </a:r>
          </a:p>
          <a:p>
            <a:r>
              <a:rPr lang="en-US" altLang="ja-JP" sz="2200" dirty="0" smtClean="0"/>
              <a:t>Hypothesis of mechanical support</a:t>
            </a:r>
          </a:p>
          <a:p>
            <a:pPr lvl="1"/>
            <a:r>
              <a:rPr lang="en-US" altLang="ja-JP" sz="2200" dirty="0" smtClean="0"/>
              <a:t>Following the design of “11 T Dipole” with </a:t>
            </a:r>
            <a:r>
              <a:rPr lang="en-US" altLang="ja-JP" sz="2200" b="1" i="1" dirty="0" smtClean="0">
                <a:solidFill>
                  <a:srgbClr val="3366FF"/>
                </a:solidFill>
              </a:rPr>
              <a:t>“Collared coil concept”</a:t>
            </a:r>
            <a:r>
              <a:rPr lang="en-US" altLang="ja-JP" sz="2200" dirty="0" smtClean="0"/>
              <a:t> up to 12 T</a:t>
            </a:r>
          </a:p>
          <a:p>
            <a:pPr lvl="2"/>
            <a:r>
              <a:rPr lang="en-US" altLang="ja-JP" sz="2200" dirty="0">
                <a:solidFill>
                  <a:srgbClr val="FF0000"/>
                </a:solidFill>
              </a:rPr>
              <a:t>C</a:t>
            </a:r>
            <a:r>
              <a:rPr lang="en-US" altLang="ja-JP" sz="2200" dirty="0" smtClean="0">
                <a:solidFill>
                  <a:srgbClr val="FF0000"/>
                </a:solidFill>
              </a:rPr>
              <a:t>ollar thickness of 30 mm </a:t>
            </a:r>
            <a:r>
              <a:rPr lang="en-US" altLang="ja-JP" sz="2200" dirty="0" smtClean="0">
                <a:solidFill>
                  <a:srgbClr val="FF0000"/>
                </a:solidFill>
              </a:rPr>
              <a:t>for</a:t>
            </a:r>
            <a:r>
              <a:rPr lang="en-US" altLang="ja-JP" sz="2200" dirty="0" smtClean="0">
                <a:solidFill>
                  <a:srgbClr val="FF0000"/>
                </a:solidFill>
              </a:rPr>
              <a:t> </a:t>
            </a:r>
            <a:r>
              <a:rPr lang="en-US" altLang="ja-JP" sz="2200" dirty="0" smtClean="0">
                <a:solidFill>
                  <a:srgbClr val="FF0000"/>
                </a:solidFill>
              </a:rPr>
              <a:t>D1</a:t>
            </a:r>
          </a:p>
          <a:p>
            <a:r>
              <a:rPr lang="en-US" altLang="ja-JP" sz="2200" dirty="0" smtClean="0"/>
              <a:t>Conductors for case study</a:t>
            </a:r>
            <a:endParaRPr lang="en-US" altLang="ja-JP" sz="2200" dirty="0"/>
          </a:p>
          <a:p>
            <a:pPr lvl="1"/>
            <a:r>
              <a:rPr lang="en-US" altLang="ja-JP" sz="2200" dirty="0" smtClean="0"/>
              <a:t>Nb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Sn RRP</a:t>
            </a:r>
            <a:endParaRPr lang="en-US" altLang="ja-JP" sz="2200" dirty="0"/>
          </a:p>
          <a:p>
            <a:pPr lvl="1"/>
            <a:r>
              <a:rPr lang="en-US" altLang="ja-JP" sz="2200" dirty="0" smtClean="0"/>
              <a:t>Nb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Sn Bronze for ITER</a:t>
            </a:r>
            <a:endParaRPr lang="en-US" altLang="ja-JP" sz="2200" dirty="0"/>
          </a:p>
          <a:p>
            <a:pPr lvl="1"/>
            <a:r>
              <a:rPr lang="en-US" altLang="ja-JP" sz="2200" dirty="0" smtClean="0"/>
              <a:t>RHQ-Nb</a:t>
            </a:r>
            <a:r>
              <a:rPr lang="en-US" altLang="ja-JP" sz="2200" baseline="-25000" dirty="0" smtClean="0"/>
              <a:t>3</a:t>
            </a:r>
            <a:r>
              <a:rPr lang="en-US" altLang="ja-JP" sz="2200" dirty="0" smtClean="0"/>
              <a:t>Al</a:t>
            </a:r>
            <a:endParaRPr lang="en-US" altLang="ja-JP" sz="2200" dirty="0"/>
          </a:p>
          <a:p>
            <a:r>
              <a:rPr kumimoji="1" lang="en-US" altLang="ja-JP" sz="2200" dirty="0" smtClean="0"/>
              <a:t>Cable geometry</a:t>
            </a:r>
          </a:p>
          <a:p>
            <a:pPr lvl="1"/>
            <a:r>
              <a:rPr lang="en-US" altLang="ja-JP" sz="2200" dirty="0" smtClean="0"/>
              <a:t>Cable for “11 T Dipole” or narrower one</a:t>
            </a:r>
          </a:p>
          <a:p>
            <a:pPr lvl="1"/>
            <a:r>
              <a:rPr kumimoji="1" lang="en-US" altLang="ja-JP" sz="2200" dirty="0" smtClean="0"/>
              <a:t>Insulation thickness of 0.1 mm</a:t>
            </a:r>
            <a:endParaRPr lang="en-US" altLang="ja-JP" sz="2200" dirty="0" smtClean="0"/>
          </a:p>
        </p:txBody>
      </p:sp>
      <p:sp>
        <p:nvSpPr>
          <p:cNvPr id="3" name="右中かっこ 2"/>
          <p:cNvSpPr/>
          <p:nvPr/>
        </p:nvSpPr>
        <p:spPr>
          <a:xfrm>
            <a:off x="3993444" y="3965221"/>
            <a:ext cx="324556" cy="1298222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45001" y="3993445"/>
            <a:ext cx="41345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 smtClean="0"/>
              <a:t>Assumption of the present performance</a:t>
            </a:r>
          </a:p>
          <a:p>
            <a:r>
              <a:rPr lang="en-US" altLang="ja-JP" sz="2200" dirty="0" smtClean="0"/>
              <a:t>(</a:t>
            </a:r>
            <a:r>
              <a:rPr lang="en-US" altLang="ja-JP" sz="2200" dirty="0" err="1" smtClean="0"/>
              <a:t>Jc</a:t>
            </a:r>
            <a:r>
              <a:rPr lang="en-US" altLang="ja-JP" sz="2200" dirty="0"/>
              <a:t> </a:t>
            </a:r>
            <a:r>
              <a:rPr lang="en-US" altLang="ja-JP" sz="2200" dirty="0" smtClean="0"/>
              <a:t>– B, filament diameter)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145678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3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6372225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Strand and Cable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813795"/>
              </p:ext>
            </p:extLst>
          </p:nvPr>
        </p:nvGraphicFramePr>
        <p:xfrm>
          <a:off x="832555" y="1024009"/>
          <a:ext cx="7986889" cy="20147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7223"/>
                <a:gridCol w="1713222"/>
                <a:gridCol w="1713222"/>
                <a:gridCol w="1713222"/>
              </a:tblGrid>
              <a:tr h="63398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RRP-Nb</a:t>
                      </a:r>
                      <a:r>
                        <a:rPr kumimoji="1" lang="en-US" altLang="ja-JP" baseline="-25000" dirty="0" smtClean="0"/>
                        <a:t>3</a:t>
                      </a:r>
                      <a:r>
                        <a:rPr kumimoji="1" lang="en-US" altLang="ja-JP" dirty="0" smtClean="0"/>
                        <a:t>Sn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Bronze-route</a:t>
                      </a:r>
                      <a:r>
                        <a:rPr kumimoji="1" lang="en-US" altLang="ja-JP" baseline="0" dirty="0" smtClean="0"/>
                        <a:t> Nb</a:t>
                      </a:r>
                      <a:r>
                        <a:rPr kumimoji="1" lang="en-US" altLang="ja-JP" baseline="-25000" dirty="0" smtClean="0"/>
                        <a:t>3</a:t>
                      </a:r>
                      <a:r>
                        <a:rPr kumimoji="1" lang="en-US" altLang="ja-JP" baseline="0" dirty="0" smtClean="0"/>
                        <a:t>Sn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RHQ-Nb</a:t>
                      </a:r>
                      <a:r>
                        <a:rPr kumimoji="1" lang="en-US" altLang="ja-JP" baseline="-25000" dirty="0" smtClean="0"/>
                        <a:t>3</a:t>
                      </a:r>
                      <a:r>
                        <a:rPr kumimoji="1" lang="en-US" altLang="ja-JP" dirty="0" smtClean="0"/>
                        <a:t>Al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6730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Strand diameter (mm)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00FF"/>
                          </a:solidFill>
                        </a:rPr>
                        <a:t>Fixed to</a:t>
                      </a:r>
                      <a:r>
                        <a:rPr kumimoji="1" lang="en-US" altLang="ja-JP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1" lang="en-US" altLang="ja-JP" dirty="0" smtClean="0">
                          <a:solidFill>
                            <a:srgbClr val="0000FF"/>
                          </a:solidFill>
                        </a:rPr>
                        <a:t>0.7</a:t>
                      </a:r>
                      <a:endParaRPr kumimoji="1" lang="ja-JP" alt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50860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Filament diameter (</a:t>
                      </a:r>
                      <a:r>
                        <a:rPr kumimoji="1" lang="en-US" altLang="ja-JP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kumimoji="1" lang="en-US" altLang="ja-JP" dirty="0" smtClean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(geometry 2.3)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6730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Cu/SC</a:t>
                      </a:r>
                      <a:r>
                        <a:rPr kumimoji="1" lang="en-US" altLang="ja-JP" baseline="0" dirty="0" smtClean="0"/>
                        <a:t> ratio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1.106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074271" y="3567634"/>
            <a:ext cx="1510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Cable data</a:t>
            </a:r>
            <a:endParaRPr kumimoji="1" lang="ja-JP" altLang="en-US" sz="2400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278195"/>
              </p:ext>
            </p:extLst>
          </p:nvPr>
        </p:nvGraphicFramePr>
        <p:xfrm>
          <a:off x="1318560" y="4040011"/>
          <a:ext cx="6911040" cy="249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8415"/>
                <a:gridCol w="1974581"/>
                <a:gridCol w="192804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Baseline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(11T dipole cable)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00FF"/>
                          </a:solidFill>
                        </a:rPr>
                        <a:t>Narrower cable for RRP</a:t>
                      </a:r>
                      <a:r>
                        <a:rPr kumimoji="1" lang="en-US" altLang="ja-JP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1" lang="en-US" altLang="ja-JP" dirty="0" smtClean="0">
                          <a:solidFill>
                            <a:srgbClr val="0000FF"/>
                          </a:solidFill>
                        </a:rPr>
                        <a:t>4 layer coil</a:t>
                      </a:r>
                      <a:endParaRPr kumimoji="1" lang="ja-JP" alt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Height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14.847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00FF"/>
                          </a:solidFill>
                        </a:rPr>
                        <a:t>12.83</a:t>
                      </a:r>
                      <a:endParaRPr kumimoji="1" lang="ja-JP" alt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Width (mm)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1.202,</a:t>
                      </a:r>
                      <a:r>
                        <a:rPr kumimoji="1" lang="en-US" altLang="ja-JP" baseline="0" dirty="0" smtClean="0"/>
                        <a:t> 1.411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00FF"/>
                          </a:solidFill>
                        </a:rPr>
                        <a:t>1.162,</a:t>
                      </a:r>
                      <a:r>
                        <a:rPr kumimoji="1" lang="en-US" altLang="ja-JP" baseline="0" dirty="0" smtClean="0">
                          <a:solidFill>
                            <a:srgbClr val="0000FF"/>
                          </a:solidFill>
                        </a:rPr>
                        <a:t> 1.386</a:t>
                      </a:r>
                      <a:endParaRPr kumimoji="1" lang="ja-JP" alt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Number of strands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00FF"/>
                          </a:solidFill>
                        </a:rPr>
                        <a:t>34</a:t>
                      </a:r>
                      <a:endParaRPr kumimoji="1" lang="ja-JP" alt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Degradation</a:t>
                      </a:r>
                      <a:r>
                        <a:rPr kumimoji="1" lang="en-US" altLang="ja-JP" baseline="0" dirty="0" smtClean="0"/>
                        <a:t> ratio (%)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00FF"/>
                          </a:solidFill>
                        </a:rPr>
                        <a:t>20</a:t>
                      </a:r>
                      <a:endParaRPr kumimoji="1" lang="ja-JP" alt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Insulation thickness</a:t>
                      </a:r>
                      <a:r>
                        <a:rPr kumimoji="1" lang="en-US" altLang="ja-JP" baseline="0" dirty="0" smtClean="0"/>
                        <a:t> (mm)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0.1</a:t>
                      </a:r>
                      <a:r>
                        <a:rPr kumimoji="1" lang="en-US" altLang="ja-JP" baseline="0" dirty="0" smtClean="0"/>
                        <a:t> mm for both r</a:t>
                      </a:r>
                      <a:r>
                        <a:rPr kumimoji="1" lang="en-US" altLang="ja-JP" dirty="0" smtClean="0"/>
                        <a:t>adial &amp; azimuthal dir.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1425222" y="2973175"/>
            <a:ext cx="7195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Strand diameter was fixed and the reported values were </a:t>
            </a:r>
            <a:r>
              <a:rPr lang="en-US" altLang="ja-JP" dirty="0"/>
              <a:t> </a:t>
            </a:r>
            <a:r>
              <a:rPr lang="en-US" altLang="ja-JP" dirty="0" smtClean="0"/>
              <a:t>adopted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only for</a:t>
            </a:r>
            <a:r>
              <a:rPr kumimoji="1" lang="en-US" altLang="ja-JP" dirty="0" smtClean="0"/>
              <a:t>  filament diameter and Cu/SC ratio.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12371" y="565986"/>
            <a:ext cx="1636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Strand data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21667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9856" y="336454"/>
            <a:ext cx="4816523" cy="39104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14300"/>
            <a:ext cx="6372225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err="1" smtClean="0">
                <a:solidFill>
                  <a:srgbClr val="4F81BD"/>
                </a:solidFill>
                <a:ea typeface="ＭＳ Ｐゴシック" pitchFamily="50" charset="-128"/>
              </a:rPr>
              <a:t>Jc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 – B Curves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13726" y="2209900"/>
            <a:ext cx="1018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Bronze-Nb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3</a:t>
            </a:r>
            <a:r>
              <a:rPr lang="en-US" altLang="ja-JP" dirty="0" smtClean="0">
                <a:solidFill>
                  <a:srgbClr val="FF0000"/>
                </a:solidFill>
              </a:rPr>
              <a:t>Sn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113699" y="3239394"/>
            <a:ext cx="121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RHQ-Nb</a:t>
            </a:r>
            <a:r>
              <a:rPr lang="en-US" altLang="ja-JP" baseline="-25000" dirty="0" smtClean="0">
                <a:solidFill>
                  <a:srgbClr val="0000FF"/>
                </a:solidFill>
              </a:rPr>
              <a:t>3</a:t>
            </a:r>
            <a:r>
              <a:rPr lang="en-US" altLang="ja-JP" dirty="0" smtClean="0">
                <a:solidFill>
                  <a:srgbClr val="0000FF"/>
                </a:solidFill>
              </a:rPr>
              <a:t>Al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81003" y="749691"/>
            <a:ext cx="803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4.2 K</a:t>
            </a:r>
            <a:endParaRPr kumimoji="1" lang="ja-JP" altLang="en-US" sz="2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74201" y="4050332"/>
            <a:ext cx="6009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8000"/>
                </a:solidFill>
              </a:rPr>
              <a:t>RRP for 11T dipole by OST</a:t>
            </a: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Bronze-route Nb</a:t>
            </a:r>
            <a:r>
              <a:rPr lang="en-US" altLang="ja-JP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ja-JP" b="1" dirty="0" smtClean="0">
                <a:solidFill>
                  <a:srgbClr val="FF0000"/>
                </a:solidFill>
              </a:rPr>
              <a:t>Sn</a:t>
            </a:r>
            <a:r>
              <a:rPr lang="en-US" altLang="ja-JP" dirty="0" smtClean="0"/>
              <a:t>: ITER-CS strand produced by JASTEC</a:t>
            </a:r>
          </a:p>
          <a:p>
            <a:r>
              <a:rPr kumimoji="1" lang="en-US" altLang="ja-JP" b="1" dirty="0" smtClean="0">
                <a:solidFill>
                  <a:srgbClr val="0000FF"/>
                </a:solidFill>
              </a:rPr>
              <a:t>RHQ-Nb</a:t>
            </a:r>
            <a:r>
              <a:rPr kumimoji="1" lang="en-US" altLang="ja-JP" b="1" baseline="-25000" dirty="0" smtClean="0">
                <a:solidFill>
                  <a:srgbClr val="0000FF"/>
                </a:solidFill>
              </a:rPr>
              <a:t>3</a:t>
            </a:r>
            <a:r>
              <a:rPr kumimoji="1" lang="en-US" altLang="ja-JP" b="1" dirty="0" smtClean="0">
                <a:solidFill>
                  <a:srgbClr val="0000FF"/>
                </a:solidFill>
              </a:rPr>
              <a:t>Al</a:t>
            </a:r>
            <a:r>
              <a:rPr kumimoji="1" lang="en-US" altLang="ja-JP" dirty="0" smtClean="0"/>
              <a:t>: K3-strand </a:t>
            </a:r>
            <a:r>
              <a:rPr lang="en-US" altLang="ja-JP" dirty="0"/>
              <a:t>d</a:t>
            </a:r>
            <a:r>
              <a:rPr kumimoji="1" lang="en-US" altLang="ja-JP" dirty="0" smtClean="0"/>
              <a:t>eveloped by NIMS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26065" y="4866659"/>
            <a:ext cx="84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ja-JP" dirty="0" smtClean="0">
                <a:solidFill>
                  <a:srgbClr val="0000FF"/>
                </a:solidFill>
              </a:rPr>
              <a:t>Reported </a:t>
            </a:r>
            <a:r>
              <a:rPr lang="en-US" altLang="ja-JP" dirty="0" err="1" smtClean="0">
                <a:solidFill>
                  <a:srgbClr val="0000FF"/>
                </a:solidFill>
              </a:rPr>
              <a:t>Jc</a:t>
            </a:r>
            <a:r>
              <a:rPr lang="en-US" altLang="ja-JP" dirty="0" smtClean="0">
                <a:solidFill>
                  <a:srgbClr val="0000FF"/>
                </a:solidFill>
              </a:rPr>
              <a:t>-B data were fitted by the</a:t>
            </a:r>
            <a:r>
              <a:rPr lang="en-US" altLang="ja-JP" dirty="0">
                <a:solidFill>
                  <a:srgbClr val="0000FF"/>
                </a:solidFill>
              </a:rPr>
              <a:t> </a:t>
            </a:r>
            <a:r>
              <a:rPr lang="en-US" altLang="ja-JP" dirty="0" smtClean="0">
                <a:solidFill>
                  <a:srgbClr val="0000FF"/>
                </a:solidFill>
              </a:rPr>
              <a:t>Summers I</a:t>
            </a:r>
            <a:r>
              <a:rPr lang="en-US" altLang="ja-JP" dirty="0">
                <a:solidFill>
                  <a:srgbClr val="0000FF"/>
                </a:solidFill>
              </a:rPr>
              <a:t> </a:t>
            </a:r>
            <a:r>
              <a:rPr lang="en-US" altLang="ja-JP" dirty="0" smtClean="0">
                <a:solidFill>
                  <a:srgbClr val="0000FF"/>
                </a:solidFill>
              </a:rPr>
              <a:t>equation to estimate parameter </a:t>
            </a:r>
            <a:r>
              <a:rPr kumimoji="1" lang="en-US" altLang="ja-JP" dirty="0" smtClean="0">
                <a:solidFill>
                  <a:srgbClr val="0000FF"/>
                </a:solidFill>
              </a:rPr>
              <a:t>“C”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60" t="5655"/>
          <a:stretch/>
        </p:blipFill>
        <p:spPr>
          <a:xfrm>
            <a:off x="4457700" y="546100"/>
            <a:ext cx="4817585" cy="3709338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7850348" y="800491"/>
            <a:ext cx="816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0000FF"/>
                </a:solidFill>
              </a:rPr>
              <a:t>1.9</a:t>
            </a:r>
            <a:r>
              <a:rPr kumimoji="1" lang="en-US" altLang="ja-JP" sz="2400" b="1" dirty="0" smtClean="0">
                <a:solidFill>
                  <a:srgbClr val="0000FF"/>
                </a:solidFill>
              </a:rPr>
              <a:t> K</a:t>
            </a:r>
            <a:endParaRPr kumimoji="1" lang="ja-JP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668028" y="3217848"/>
            <a:ext cx="121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RHQ-Nb</a:t>
            </a:r>
            <a:r>
              <a:rPr lang="en-US" altLang="ja-JP" baseline="-25000" dirty="0" smtClean="0">
                <a:solidFill>
                  <a:srgbClr val="0000FF"/>
                </a:solidFill>
              </a:rPr>
              <a:t>3</a:t>
            </a:r>
            <a:r>
              <a:rPr lang="en-US" altLang="ja-JP" dirty="0" smtClean="0">
                <a:solidFill>
                  <a:srgbClr val="0000FF"/>
                </a:solidFill>
              </a:rPr>
              <a:t>Al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63993" y="2238916"/>
            <a:ext cx="1359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Bronze-Nb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3</a:t>
            </a:r>
            <a:r>
              <a:rPr lang="en-US" altLang="ja-JP" dirty="0" smtClean="0">
                <a:solidFill>
                  <a:srgbClr val="FF0000"/>
                </a:solidFill>
              </a:rPr>
              <a:t>Sn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38952" y="1186038"/>
            <a:ext cx="1915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RRP for 11T dipole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26" name="下カーブ矢印 25"/>
          <p:cNvSpPr/>
          <p:nvPr/>
        </p:nvSpPr>
        <p:spPr>
          <a:xfrm>
            <a:off x="4196185" y="153492"/>
            <a:ext cx="1542767" cy="493059"/>
          </a:xfrm>
          <a:prstGeom prst="curvedDownArrow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27" name="オブジェクト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999105"/>
              </p:ext>
            </p:extLst>
          </p:nvPr>
        </p:nvGraphicFramePr>
        <p:xfrm>
          <a:off x="1193799" y="5356357"/>
          <a:ext cx="3540741" cy="543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41" name="数式" r:id="rId5" imgW="4711700" imgH="723900" progId="Equation.3">
                  <p:embed/>
                </p:oleObj>
              </mc:Choice>
              <mc:Fallback>
                <p:oleObj name="数式" r:id="rId5" imgW="4711700" imgH="723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3799" y="5356357"/>
                        <a:ext cx="3540741" cy="543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オブジェクト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835212"/>
              </p:ext>
            </p:extLst>
          </p:nvPr>
        </p:nvGraphicFramePr>
        <p:xfrm>
          <a:off x="1155699" y="5906135"/>
          <a:ext cx="3018771" cy="705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42" name="数式" r:id="rId7" imgW="3695700" imgH="863600" progId="Equation.3">
                  <p:embed/>
                </p:oleObj>
              </mc:Choice>
              <mc:Fallback>
                <p:oleObj name="数式" r:id="rId7" imgW="3695700" imgH="863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55699" y="5906135"/>
                        <a:ext cx="3018771" cy="705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表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308395"/>
              </p:ext>
            </p:extLst>
          </p:nvPr>
        </p:nvGraphicFramePr>
        <p:xfrm>
          <a:off x="5067300" y="5200410"/>
          <a:ext cx="38862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5327"/>
                <a:gridCol w="911790"/>
                <a:gridCol w="1057172"/>
                <a:gridCol w="931911"/>
              </a:tblGrid>
              <a:tr h="509657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+mn-lt"/>
                        </a:rPr>
                        <a:t>RRP-</a:t>
                      </a:r>
                    </a:p>
                    <a:p>
                      <a:pPr algn="ctr"/>
                      <a:r>
                        <a:rPr kumimoji="1" lang="en-US" altLang="ja-JP" sz="1600" dirty="0" smtClean="0">
                          <a:latin typeface="+mn-lt"/>
                        </a:rPr>
                        <a:t>Nb</a:t>
                      </a:r>
                      <a:r>
                        <a:rPr kumimoji="1" lang="en-US" altLang="ja-JP" sz="1600" baseline="-25000" dirty="0" smtClean="0">
                          <a:latin typeface="+mn-lt"/>
                        </a:rPr>
                        <a:t>3</a:t>
                      </a:r>
                      <a:r>
                        <a:rPr kumimoji="1" lang="en-US" altLang="ja-JP" sz="1600" dirty="0" smtClean="0">
                          <a:latin typeface="+mn-lt"/>
                        </a:rPr>
                        <a:t>Sn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+mn-lt"/>
                        </a:rPr>
                        <a:t>Bronze-</a:t>
                      </a:r>
                      <a:endParaRPr kumimoji="1" lang="en-US" altLang="ja-JP" sz="1600" baseline="0" dirty="0" smtClean="0">
                        <a:latin typeface="+mn-lt"/>
                      </a:endParaRPr>
                    </a:p>
                    <a:p>
                      <a:pPr algn="ctr"/>
                      <a:r>
                        <a:rPr kumimoji="1" lang="en-US" altLang="ja-JP" sz="1600" baseline="0" dirty="0" smtClean="0">
                          <a:latin typeface="+mn-lt"/>
                        </a:rPr>
                        <a:t>Nb</a:t>
                      </a:r>
                      <a:r>
                        <a:rPr kumimoji="1" lang="en-US" altLang="ja-JP" sz="1600" baseline="-25000" dirty="0" smtClean="0">
                          <a:latin typeface="+mn-lt"/>
                        </a:rPr>
                        <a:t>3</a:t>
                      </a:r>
                      <a:r>
                        <a:rPr kumimoji="1" lang="en-US" altLang="ja-JP" sz="1600" baseline="0" dirty="0" smtClean="0">
                          <a:latin typeface="+mn-lt"/>
                        </a:rPr>
                        <a:t>Sn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+mn-lt"/>
                        </a:rPr>
                        <a:t>RHQ-Nb</a:t>
                      </a:r>
                      <a:r>
                        <a:rPr kumimoji="1" lang="en-US" altLang="ja-JP" sz="1600" baseline="-25000" dirty="0" smtClean="0">
                          <a:latin typeface="+mn-lt"/>
                        </a:rPr>
                        <a:t>3</a:t>
                      </a:r>
                      <a:r>
                        <a:rPr kumimoji="1" lang="en-US" altLang="ja-JP" sz="1600" dirty="0" smtClean="0">
                          <a:latin typeface="+mn-lt"/>
                        </a:rPr>
                        <a:t>Al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9527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+mn-lt"/>
                        </a:rPr>
                        <a:t>B</a:t>
                      </a:r>
                      <a:r>
                        <a:rPr kumimoji="1" lang="en-US" altLang="ja-JP" sz="1600" baseline="-25000" dirty="0" smtClean="0">
                          <a:latin typeface="+mn-lt"/>
                        </a:rPr>
                        <a:t>c20</a:t>
                      </a:r>
                      <a:r>
                        <a:rPr kumimoji="1" lang="en-US" altLang="ja-JP" sz="1600" dirty="0" smtClean="0">
                          <a:latin typeface="+mn-lt"/>
                        </a:rPr>
                        <a:t> (T)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latin typeface="+mn-lt"/>
                        </a:rPr>
                        <a:t>27.012</a:t>
                      </a:r>
                      <a:endParaRPr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latin typeface="+mn-lt"/>
                        </a:rPr>
                        <a:t>28</a:t>
                      </a:r>
                      <a:endParaRPr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latin typeface="+mn-lt"/>
                        </a:rPr>
                        <a:t>36.2</a:t>
                      </a:r>
                      <a:endParaRPr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9527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smtClean="0">
                          <a:latin typeface="+mn-lt"/>
                        </a:rPr>
                        <a:t>T</a:t>
                      </a:r>
                      <a:r>
                        <a:rPr kumimoji="1" lang="en-US" altLang="ja-JP" sz="1600" baseline="-25000" dirty="0" smtClean="0">
                          <a:latin typeface="+mn-lt"/>
                        </a:rPr>
                        <a:t>c0</a:t>
                      </a:r>
                      <a:r>
                        <a:rPr kumimoji="1" lang="en-US" altLang="ja-JP" sz="1600" dirty="0" smtClean="0">
                          <a:latin typeface="+mn-lt"/>
                        </a:rPr>
                        <a:t> (K)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latin typeface="+mn-lt"/>
                        </a:rPr>
                        <a:t>18</a:t>
                      </a:r>
                      <a:endParaRPr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latin typeface="+mn-lt"/>
                        </a:rPr>
                        <a:t>18</a:t>
                      </a:r>
                      <a:endParaRPr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latin typeface="+mn-lt"/>
                        </a:rPr>
                        <a:t>17.8</a:t>
                      </a:r>
                      <a:endParaRPr lang="ja-JP" altLang="en-US" sz="1600" dirty="0"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9527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C</a:t>
                      </a:r>
                      <a:r>
                        <a:rPr kumimoji="1" lang="en-US" altLang="ja-JP" sz="1600" baseline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(A/m</a:t>
                      </a:r>
                      <a:r>
                        <a:rPr kumimoji="1" lang="en-US" altLang="ja-JP" sz="1600" baseline="300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2</a:t>
                      </a:r>
                      <a:r>
                        <a:rPr kumimoji="1" lang="en-US" altLang="ja-JP" sz="1600" baseline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)</a:t>
                      </a:r>
                      <a:endParaRPr kumimoji="1" lang="ja-JP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4.30e10</a:t>
                      </a:r>
                      <a:endParaRPr lang="ja-JP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1.69e10</a:t>
                      </a:r>
                      <a:endParaRPr lang="ja-JP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1.29e10</a:t>
                      </a:r>
                      <a:endParaRPr lang="ja-JP" altLang="en-US" sz="1600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1" name="テキスト ボックス 30"/>
          <p:cNvSpPr txBox="1"/>
          <p:nvPr/>
        </p:nvSpPr>
        <p:spPr>
          <a:xfrm>
            <a:off x="2208352" y="2283883"/>
            <a:ext cx="1915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RRP for 11T dipole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423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  <p:bldP spid="25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Case Study A: RRP (based on 11 T dipole coil)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8103" y="578556"/>
            <a:ext cx="423330" cy="2255045"/>
          </a:xfrm>
          <a:prstGeom prst="rect">
            <a:avLst/>
          </a:prstGeom>
        </p:spPr>
      </p:pic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878771"/>
              </p:ext>
            </p:extLst>
          </p:nvPr>
        </p:nvGraphicFramePr>
        <p:xfrm>
          <a:off x="304800" y="762000"/>
          <a:ext cx="4165600" cy="4800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01900"/>
                <a:gridCol w="1663700"/>
              </a:tblGrid>
              <a:tr h="1193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Parameter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design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Baseline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(cable for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 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dipole)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Filament diameter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55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layers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blocks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total turns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56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turns in each coil block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9, 8, 3, 2/ 16, 18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length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2688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inner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91.5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350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current (A)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12600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Field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</a:rPr>
                        <a:t>12.114</a:t>
                      </a:r>
                      <a:endParaRPr lang="en-US" altLang="ja-JP" sz="1600" b="1" i="0" u="none" strike="noStrike" dirty="0"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Load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ratio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86.3 (4th block)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Peak field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w/o self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-field 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12.51 (4th block)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Stored energy (kJ/m)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519.9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Fx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</a:t>
                      </a:r>
                      <a:r>
                        <a:rPr kumimoji="1" lang="en-US" altLang="ja-JP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quad.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3.69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16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Fy</a:t>
                      </a:r>
                      <a:r>
                        <a:rPr kumimoji="1" lang="en-US" altLang="ja-JP" sz="16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quad.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-1.81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Stray field at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j-lt"/>
                        </a:rPr>
                        <a:t>0.0034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2300" y="5465236"/>
            <a:ext cx="7689145" cy="1011766"/>
          </a:xfrm>
        </p:spPr>
        <p:txBody>
          <a:bodyPr>
            <a:normAutofit/>
          </a:bodyPr>
          <a:lstStyle/>
          <a:p>
            <a:r>
              <a:rPr kumimoji="1" lang="en-US" altLang="ja-JP" sz="2200" dirty="0" smtClean="0"/>
              <a:t>Load line ratio is higher than 80 %.</a:t>
            </a:r>
          </a:p>
          <a:p>
            <a:r>
              <a:rPr lang="en-US" altLang="ja-JP" sz="2200" dirty="0" smtClean="0"/>
              <a:t>Higher order </a:t>
            </a:r>
            <a:r>
              <a:rPr lang="en-US" altLang="ja-JP" sz="2200" dirty="0" err="1" smtClean="0"/>
              <a:t>multipole</a:t>
            </a:r>
            <a:r>
              <a:rPr lang="en-US" altLang="ja-JP" sz="2200" dirty="0" smtClean="0"/>
              <a:t> components was optimized at </a:t>
            </a:r>
            <a:r>
              <a:rPr lang="en-US" altLang="ja-JP" sz="2200" dirty="0" err="1" smtClean="0"/>
              <a:t>I</a:t>
            </a:r>
            <a:r>
              <a:rPr lang="en-US" altLang="ja-JP" sz="2200" baseline="-25000" dirty="0" err="1" smtClean="0"/>
              <a:t>nom</a:t>
            </a:r>
            <a:r>
              <a:rPr lang="en-US" altLang="ja-JP" sz="2200" dirty="0" smtClean="0"/>
              <a:t> by coil geometry. (See in later slide)</a:t>
            </a:r>
            <a:endParaRPr kumimoji="1" lang="ja-JP" altLang="en-US" sz="22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0000" y="720000"/>
            <a:ext cx="2483557" cy="218722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5227" y="3444232"/>
            <a:ext cx="2651413" cy="2160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866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53779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March 26, 2015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537792"/>
            <a:ext cx="2133600" cy="365125"/>
          </a:xfrm>
        </p:spPr>
        <p:txBody>
          <a:bodyPr/>
          <a:lstStyle/>
          <a:p>
            <a:fld id="{737FEC43-E3A6-A047-8692-30CBABC76995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4" name="フッター プレースホルダー 11"/>
          <p:cNvSpPr>
            <a:spLocks noGrp="1"/>
          </p:cNvSpPr>
          <p:nvPr>
            <p:ph type="ftr" sz="quarter" idx="11"/>
          </p:nvPr>
        </p:nvSpPr>
        <p:spPr>
          <a:xfrm>
            <a:off x="2752401" y="6482304"/>
            <a:ext cx="3925230" cy="365125"/>
          </a:xfrm>
        </p:spPr>
        <p:txBody>
          <a:bodyPr/>
          <a:lstStyle/>
          <a:p>
            <a:r>
              <a:rPr kumimoji="1" lang="en-US" altLang="ja-JP" dirty="0" smtClean="0"/>
              <a:t>T. Nakamoto, FCC Week 2015 at Washington, DC</a:t>
            </a:r>
            <a:endParaRPr kumimoji="1" lang="ja-JP" altLang="en-US" dirty="0"/>
          </a:p>
        </p:txBody>
      </p:sp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414" y="5506156"/>
            <a:ext cx="9227253" cy="1394178"/>
          </a:xfrm>
          <a:noFill/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This looks OK.</a:t>
            </a:r>
          </a:p>
          <a:p>
            <a:r>
              <a:rPr lang="en-US" altLang="ja-JP" sz="2000" dirty="0" smtClean="0"/>
              <a:t>M</a:t>
            </a:r>
            <a:r>
              <a:rPr kumimoji="1" lang="en-US" altLang="ja-JP" sz="2000" dirty="0" smtClean="0"/>
              <a:t>aybe, some difficulty of “3 layer” coil in fabrication (lead splice support?)</a:t>
            </a:r>
          </a:p>
          <a:p>
            <a:r>
              <a:rPr kumimoji="1" lang="en-US" altLang="ja-JP" sz="2000" dirty="0" smtClean="0"/>
              <a:t>Wider cable for 2 layer coil would be </a:t>
            </a:r>
            <a:r>
              <a:rPr lang="en-US" altLang="ja-JP" sz="2000" dirty="0" smtClean="0"/>
              <a:t>better but if it can fit to given bore of 60 mm.</a:t>
            </a:r>
            <a:endParaRPr kumimoji="1" lang="ja-JP" altLang="en-US" sz="20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334500" cy="692045"/>
          </a:xfrm>
        </p:spPr>
        <p:txBody>
          <a:bodyPr>
            <a:noAutofit/>
          </a:bodyPr>
          <a:lstStyle/>
          <a:p>
            <a:pPr algn="l"/>
            <a:r>
              <a:rPr lang="en-US" altLang="ja-JP" sz="3600" b="1" kern="0" dirty="0">
                <a:solidFill>
                  <a:srgbClr val="4F81BD"/>
                </a:solidFill>
                <a:ea typeface="ＭＳ Ｐゴシック" pitchFamily="50" charset="-128"/>
              </a:rPr>
              <a:t>Case </a:t>
            </a:r>
            <a:r>
              <a:rPr lang="en-US" altLang="ja-JP" sz="3600" b="1" kern="0" dirty="0" smtClean="0">
                <a:solidFill>
                  <a:srgbClr val="4F81BD"/>
                </a:solidFill>
                <a:ea typeface="ＭＳ Ｐゴシック" pitchFamily="50" charset="-128"/>
              </a:rPr>
              <a:t>Study B: RRP w/ 3 layer coil</a:t>
            </a:r>
            <a:endParaRPr kumimoji="1" lang="ja-JP" altLang="en-US" sz="3600" b="1" dirty="0">
              <a:solidFill>
                <a:srgbClr val="4F81BD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101296"/>
              </p:ext>
            </p:extLst>
          </p:nvPr>
        </p:nvGraphicFramePr>
        <p:xfrm>
          <a:off x="304800" y="762000"/>
          <a:ext cx="4165600" cy="4800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01900"/>
                <a:gridCol w="1663700"/>
              </a:tblGrid>
              <a:tr h="1193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Parameter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design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Baseline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(cable for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 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dipole)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Filament diameter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12700" marR="12700" marT="1270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layers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blocks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total turns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# of turns in each coil block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 8, 3, 2/ 16, 18/ 30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Cable length 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4128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inner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Yoke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outer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(mm)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current (A)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9200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Nominal Field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12.133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Load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line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ratio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79.5 (2nd </a:t>
                      </a:r>
                      <a:r>
                        <a:rPr lang="da-DK" sz="1600" b="1" i="0" u="none" strike="noStrike" dirty="0" err="1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block</a:t>
                      </a:r>
                      <a:r>
                        <a:rPr lang="da-DK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Peak field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w/o self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-field (T)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12.38 (2nd block)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Stored energy (kJ/m)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668.7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Fx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</a:t>
                      </a:r>
                      <a:r>
                        <a:rPr kumimoji="1" lang="en-US" altLang="ja-JP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quad.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4.07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kumimoji="1" lang="en-US" altLang="ja-JP" sz="16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Fy</a:t>
                      </a:r>
                      <a:r>
                        <a:rPr kumimoji="1" lang="en-US" altLang="ja-JP" sz="16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for quad.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MN/m)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-1.97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Stray field at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 (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8000"/>
                          </a:solidFill>
                          <a:effectLst/>
                          <a:latin typeface="+mn-lt"/>
                        </a:rPr>
                        <a:t>0.024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1445" y="720001"/>
            <a:ext cx="3062112" cy="224366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5993" y="606778"/>
            <a:ext cx="423330" cy="225504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3920" y="3430122"/>
            <a:ext cx="261560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52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3341</TotalTime>
  <Words>2231</Words>
  <Application>Microsoft Macintosh PowerPoint</Application>
  <PresentationFormat>画面に合わせる (4:3)</PresentationFormat>
  <Paragraphs>519</Paragraphs>
  <Slides>18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0" baseType="lpstr">
      <vt:lpstr>ホワイト</vt:lpstr>
      <vt:lpstr>数式</vt:lpstr>
      <vt:lpstr>Conceptual Design Study on 12 T Beam Separation Dipole (D1) for FCC</vt:lpstr>
      <vt:lpstr>Requirement of D1 for FCC</vt:lpstr>
      <vt:lpstr>Design Parameters of D1 for FCC</vt:lpstr>
      <vt:lpstr>HL-LHC 11 T Dipole for DS Collimation</vt:lpstr>
      <vt:lpstr>Conceptual Design of D1 for FCC</vt:lpstr>
      <vt:lpstr>Strand and Cable</vt:lpstr>
      <vt:lpstr>Jc – B Curves</vt:lpstr>
      <vt:lpstr>Case Study A: RRP (based on 11 T dipole coil)</vt:lpstr>
      <vt:lpstr>Case Study B: RRP w/ 3 layer coil</vt:lpstr>
      <vt:lpstr>Case Study C: RRP w/ 4 layer coil</vt:lpstr>
      <vt:lpstr>Case Study D: Bronze Nb3Sn w/ 4 layer coil</vt:lpstr>
      <vt:lpstr>Case Study E: RHQ-Nb3Al w/ 3 layer coil</vt:lpstr>
      <vt:lpstr>Case Study F: RHQ-Nb3Al w/ 4 layer coil</vt:lpstr>
      <vt:lpstr>Summary of Load Line Curves</vt:lpstr>
      <vt:lpstr>Field Quality at Nominal Field</vt:lpstr>
      <vt:lpstr>Field Quality: Magnetization, Saturation</vt:lpstr>
      <vt:lpstr>Field Quality: Magnetization, Saturation</vt:lpstr>
      <vt:lpstr>Summary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Nakamoto Tatsushi</dc:creator>
  <cp:lastModifiedBy>Nakamoto Tatsushi</cp:lastModifiedBy>
  <cp:revision>309</cp:revision>
  <dcterms:created xsi:type="dcterms:W3CDTF">2015-03-07T08:25:07Z</dcterms:created>
  <dcterms:modified xsi:type="dcterms:W3CDTF">2015-03-26T11:08:05Z</dcterms:modified>
</cp:coreProperties>
</file>