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5" r:id="rId1"/>
    <p:sldMasterId id="2147483689" r:id="rId2"/>
  </p:sldMasterIdLst>
  <p:notesMasterIdLst>
    <p:notesMasterId r:id="rId19"/>
  </p:notesMasterIdLst>
  <p:handoutMasterIdLst>
    <p:handoutMasterId r:id="rId20"/>
  </p:handoutMasterIdLst>
  <p:sldIdLst>
    <p:sldId id="651" r:id="rId3"/>
    <p:sldId id="719" r:id="rId4"/>
    <p:sldId id="741" r:id="rId5"/>
    <p:sldId id="737" r:id="rId6"/>
    <p:sldId id="738" r:id="rId7"/>
    <p:sldId id="735" r:id="rId8"/>
    <p:sldId id="657" r:id="rId9"/>
    <p:sldId id="550" r:id="rId10"/>
    <p:sldId id="661" r:id="rId11"/>
    <p:sldId id="740" r:id="rId12"/>
    <p:sldId id="744" r:id="rId13"/>
    <p:sldId id="739" r:id="rId14"/>
    <p:sldId id="599" r:id="rId15"/>
    <p:sldId id="663" r:id="rId16"/>
    <p:sldId id="742" r:id="rId17"/>
    <p:sldId id="743" r:id="rId1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EE30100-5E8C-4629-AEB1-50D93B76117A}">
          <p14:sldIdLst>
            <p14:sldId id="651"/>
            <p14:sldId id="719"/>
            <p14:sldId id="741"/>
            <p14:sldId id="737"/>
            <p14:sldId id="738"/>
            <p14:sldId id="735"/>
            <p14:sldId id="657"/>
            <p14:sldId id="550"/>
            <p14:sldId id="661"/>
            <p14:sldId id="740"/>
            <p14:sldId id="744"/>
            <p14:sldId id="739"/>
            <p14:sldId id="599"/>
            <p14:sldId id="663"/>
            <p14:sldId id="742"/>
            <p14:sldId id="74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398">
          <p15:clr>
            <a:srgbClr val="A4A3A4"/>
          </p15:clr>
        </p15:guide>
        <p15:guide id="2" orient="horz" pos="1355">
          <p15:clr>
            <a:srgbClr val="A4A3A4"/>
          </p15:clr>
        </p15:guide>
        <p15:guide id="3" orient="horz" pos="3868">
          <p15:clr>
            <a:srgbClr val="A4A3A4"/>
          </p15:clr>
        </p15:guide>
        <p15:guide id="4" orient="horz" pos="1920">
          <p15:clr>
            <a:srgbClr val="A4A3A4"/>
          </p15:clr>
        </p15:guide>
        <p15:guide id="5" orient="horz" pos="2144">
          <p15:clr>
            <a:srgbClr val="A4A3A4"/>
          </p15:clr>
        </p15:guide>
        <p15:guide id="6" orient="horz" pos="979">
          <p15:clr>
            <a:srgbClr val="A4A3A4"/>
          </p15:clr>
        </p15:guide>
        <p15:guide id="7" orient="horz" pos="1136">
          <p15:clr>
            <a:srgbClr val="A4A3A4"/>
          </p15:clr>
        </p15:guide>
        <p15:guide id="8" orient="horz" pos="3450">
          <p15:clr>
            <a:srgbClr val="A4A3A4"/>
          </p15:clr>
        </p15:guide>
        <p15:guide id="9" pos="256">
          <p15:clr>
            <a:srgbClr val="A4A3A4"/>
          </p15:clr>
        </p15:guide>
        <p15:guide id="10" pos="117">
          <p15:clr>
            <a:srgbClr val="A4A3A4"/>
          </p15:clr>
        </p15:guide>
        <p15:guide id="11" pos="1766">
          <p15:clr>
            <a:srgbClr val="A4A3A4"/>
          </p15:clr>
        </p15:guide>
        <p15:guide id="12" pos="1166">
          <p15:clr>
            <a:srgbClr val="A4A3A4"/>
          </p15:clr>
        </p15:guide>
        <p15:guide id="13" pos="2117">
          <p15:clr>
            <a:srgbClr val="A4A3A4"/>
          </p15:clr>
        </p15:guide>
        <p15:guide id="14" pos="3701">
          <p15:clr>
            <a:srgbClr val="A4A3A4"/>
          </p15:clr>
        </p15:guide>
        <p15:guide id="15" pos="5575">
          <p15:clr>
            <a:srgbClr val="A4A3A4"/>
          </p15:clr>
        </p15:guide>
        <p15:guide id="16" pos="1395">
          <p15:clr>
            <a:srgbClr val="A4A3A4"/>
          </p15:clr>
        </p15:guide>
        <p15:guide id="17" orient="horz" pos="887">
          <p15:clr>
            <a:srgbClr val="A4A3A4"/>
          </p15:clr>
        </p15:guide>
        <p15:guide id="18" orient="horz" pos="4222">
          <p15:clr>
            <a:srgbClr val="A4A3A4"/>
          </p15:clr>
        </p15:guide>
        <p15:guide id="19" orient="horz" pos="3461">
          <p15:clr>
            <a:srgbClr val="A4A3A4"/>
          </p15:clr>
        </p15:guide>
        <p15:guide id="20" orient="horz" pos="1739">
          <p15:clr>
            <a:srgbClr val="A4A3A4"/>
          </p15:clr>
        </p15:guide>
        <p15:guide id="21" orient="horz" pos="890">
          <p15:clr>
            <a:srgbClr val="A4A3A4"/>
          </p15:clr>
        </p15:guide>
        <p15:guide id="22" orient="horz" pos="888">
          <p15:clr>
            <a:srgbClr val="A4A3A4"/>
          </p15:clr>
        </p15:guide>
        <p15:guide id="23" orient="horz" pos="2766">
          <p15:clr>
            <a:srgbClr val="A4A3A4"/>
          </p15:clr>
        </p15:guide>
        <p15:guide id="24" pos="239">
          <p15:clr>
            <a:srgbClr val="A4A3A4"/>
          </p15:clr>
        </p15:guide>
        <p15:guide id="25" pos="1922">
          <p15:clr>
            <a:srgbClr val="A4A3A4"/>
          </p15:clr>
        </p15:guide>
        <p15:guide id="26" pos="1127">
          <p15:clr>
            <a:srgbClr val="A4A3A4"/>
          </p15:clr>
        </p15:guide>
        <p15:guide id="27" pos="2512">
          <p15:clr>
            <a:srgbClr val="A4A3A4"/>
          </p15:clr>
        </p15:guide>
        <p15:guide id="28" pos="3850">
          <p15:clr>
            <a:srgbClr val="A4A3A4"/>
          </p15:clr>
        </p15:guide>
        <p15:guide id="29" pos="5523">
          <p15:clr>
            <a:srgbClr val="A4A3A4"/>
          </p15:clr>
        </p15:guide>
        <p15:guide id="30" pos="1683">
          <p15:clr>
            <a:srgbClr val="A4A3A4"/>
          </p15:clr>
        </p15:guide>
        <p15:guide id="31" pos="4361">
          <p15:clr>
            <a:srgbClr val="A4A3A4"/>
          </p15:clr>
        </p15:guide>
        <p15:guide id="32" pos="28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9BBE"/>
    <a:srgbClr val="4C9CB8"/>
    <a:srgbClr val="F6921E"/>
    <a:srgbClr val="336699"/>
    <a:srgbClr val="FFFFFF"/>
    <a:srgbClr val="0D5093"/>
    <a:srgbClr val="003767"/>
    <a:srgbClr val="EFEEE1"/>
    <a:srgbClr val="AC8300"/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3" autoAdjust="0"/>
    <p:restoredTop sz="96706" autoAdjust="0"/>
  </p:normalViewPr>
  <p:slideViewPr>
    <p:cSldViewPr snapToGrid="0">
      <p:cViewPr>
        <p:scale>
          <a:sx n="75" d="100"/>
          <a:sy n="75" d="100"/>
        </p:scale>
        <p:origin x="-168" y="-54"/>
      </p:cViewPr>
      <p:guideLst>
        <p:guide orient="horz" pos="398"/>
        <p:guide orient="horz" pos="1355"/>
        <p:guide orient="horz" pos="3868"/>
        <p:guide orient="horz" pos="1920"/>
        <p:guide orient="horz" pos="2144"/>
        <p:guide orient="horz" pos="979"/>
        <p:guide orient="horz" pos="1136"/>
        <p:guide orient="horz" pos="3450"/>
        <p:guide orient="horz" pos="887"/>
        <p:guide orient="horz" pos="4222"/>
        <p:guide orient="horz" pos="3461"/>
        <p:guide orient="horz" pos="1739"/>
        <p:guide orient="horz" pos="890"/>
        <p:guide orient="horz" pos="888"/>
        <p:guide orient="horz" pos="2766"/>
        <p:guide pos="256"/>
        <p:guide pos="117"/>
        <p:guide pos="1766"/>
        <p:guide pos="1166"/>
        <p:guide pos="2117"/>
        <p:guide pos="3701"/>
        <p:guide pos="5575"/>
        <p:guide pos="1395"/>
        <p:guide pos="239"/>
        <p:guide pos="1922"/>
        <p:guide pos="1127"/>
        <p:guide pos="2512"/>
        <p:guide pos="3850"/>
        <p:guide pos="5523"/>
        <p:guide pos="1683"/>
        <p:guide pos="4361"/>
        <p:guide pos="2875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35" d="100"/>
          <a:sy n="135" d="100"/>
        </p:scale>
        <p:origin x="648" y="-3036"/>
      </p:cViewPr>
      <p:guideLst>
        <p:guide orient="horz" pos="2928"/>
        <p:guide pos="220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r>
              <a:rPr lang="en-US" b="0">
                <a:solidFill>
                  <a:schemeClr val="accent1"/>
                </a:solidFill>
              </a:rPr>
              <a:t>Sales by Region</a:t>
            </a:r>
          </a:p>
        </c:rich>
      </c:tx>
      <c:layout>
        <c:manualLayout>
          <c:xMode val="edge"/>
          <c:yMode val="edge"/>
          <c:x val="8.5590159122373541E-2"/>
          <c:y val="0.8056425841700395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2053771708462692"/>
          <c:y val="0.19400799009909186"/>
          <c:w val="0.53743705787170859"/>
          <c:h val="0.75532040441025561"/>
        </c:manualLayout>
      </c:layout>
      <c:pieChart>
        <c:varyColors val="1"/>
        <c:ser>
          <c:idx val="0"/>
          <c:order val="0"/>
          <c:spPr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3012700874472075"/>
                  <c:y val="8.352771453380682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U</a:t>
                    </a:r>
                    <a:r>
                      <a:rPr lang="en-US" dirty="0" smtClean="0"/>
                      <a:t>S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8504416171599814E-2"/>
                  <c:y val="-0.19915328287490064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A</a:t>
                    </a:r>
                    <a:r>
                      <a:rPr lang="en-US" dirty="0" smtClean="0"/>
                      <a:t>SIA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5104942490463771"/>
                  <c:y val="5.2786905421204934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E</a:t>
                    </a:r>
                    <a:r>
                      <a:rPr lang="en-US" dirty="0" smtClean="0"/>
                      <a:t>UROPE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613550666222706E-2"/>
                  <c:y val="0.13068050513130816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I</a:t>
                    </a:r>
                    <a:r>
                      <a:rPr lang="en-US" dirty="0" smtClean="0"/>
                      <a:t>NDIA/</a:t>
                    </a:r>
                    <a:br>
                      <a:rPr lang="en-US" dirty="0" smtClean="0"/>
                    </a:br>
                    <a:r>
                      <a:rPr lang="en-US" dirty="0" smtClean="0"/>
                      <a:t>ME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5540221626389573E-2"/>
                  <c:y val="-8.4548643160421363E-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R</a:t>
                    </a:r>
                    <a:r>
                      <a:rPr lang="en-US" dirty="0" smtClean="0"/>
                      <a:t>OW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bg1"/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Sheet1!$F$5:$J$5</c:f>
              <c:strCache>
                <c:ptCount val="5"/>
                <c:pt idx="0">
                  <c:v>US</c:v>
                </c:pt>
                <c:pt idx="1">
                  <c:v>Asia</c:v>
                </c:pt>
                <c:pt idx="2">
                  <c:v>Europe</c:v>
                </c:pt>
                <c:pt idx="3">
                  <c:v>India/ME</c:v>
                </c:pt>
                <c:pt idx="4">
                  <c:v>ROW</c:v>
                </c:pt>
              </c:strCache>
            </c:strRef>
          </c:cat>
          <c:val>
            <c:numRef>
              <c:f>Sheet1!$F$6:$J$6</c:f>
              <c:numCache>
                <c:formatCode>General</c:formatCode>
                <c:ptCount val="5"/>
                <c:pt idx="0">
                  <c:v>38.800000000000004</c:v>
                </c:pt>
                <c:pt idx="1">
                  <c:v>30.1</c:v>
                </c:pt>
                <c:pt idx="2">
                  <c:v>21.1</c:v>
                </c:pt>
                <c:pt idx="3">
                  <c:v>8.5</c:v>
                </c:pt>
                <c:pt idx="4">
                  <c:v>1.5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8" tIns="46584" rIns="93168" bIns="46584" numCol="1" anchor="t" anchorCtr="0" compatLnSpc="1">
            <a:prstTxWarp prst="textNoShape">
              <a:avLst/>
            </a:prstTxWarp>
          </a:bodyPr>
          <a:lstStyle>
            <a:lvl1pPr defTabSz="93251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934" y="0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8" tIns="46584" rIns="93168" bIns="46584" numCol="1" anchor="t" anchorCtr="0" compatLnSpc="1">
            <a:prstTxWarp prst="textNoShape">
              <a:avLst/>
            </a:prstTxWarp>
          </a:bodyPr>
          <a:lstStyle>
            <a:lvl1pPr algn="r" defTabSz="93251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8" tIns="46584" rIns="93168" bIns="46584" numCol="1" anchor="b" anchorCtr="0" compatLnSpc="1">
            <a:prstTxWarp prst="textNoShape">
              <a:avLst/>
            </a:prstTxWarp>
          </a:bodyPr>
          <a:lstStyle>
            <a:lvl1pPr defTabSz="93251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934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8" tIns="46584" rIns="93168" bIns="46584" numCol="1" anchor="b" anchorCtr="0" compatLnSpc="1">
            <a:prstTxWarp prst="textNoShape">
              <a:avLst/>
            </a:prstTxWarp>
          </a:bodyPr>
          <a:lstStyle>
            <a:lvl1pPr algn="r" defTabSz="932518">
              <a:defRPr sz="1200">
                <a:latin typeface="Arial" charset="0"/>
              </a:defRPr>
            </a:lvl1pPr>
          </a:lstStyle>
          <a:p>
            <a:pPr>
              <a:defRPr/>
            </a:pPr>
            <a:fld id="{F873D7FC-D53F-4498-984A-3FE5B148F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1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3003769" cy="46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defTabSz="921302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5030" y="0"/>
            <a:ext cx="3003769" cy="46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 defTabSz="921302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1738" y="692150"/>
            <a:ext cx="4605337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4236" y="4379296"/>
            <a:ext cx="5160322" cy="422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8835423"/>
            <a:ext cx="3003769" cy="46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defTabSz="921302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5030" y="8835423"/>
            <a:ext cx="3003769" cy="46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 defTabSz="921302">
              <a:defRPr sz="1200">
                <a:latin typeface="Arial" charset="0"/>
              </a:defRPr>
            </a:lvl1pPr>
          </a:lstStyle>
          <a:p>
            <a:pPr>
              <a:defRPr/>
            </a:pPr>
            <a:fld id="{3CE19FA4-CE40-4E6F-94C2-3EF2CEA2C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11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19FA4-CE40-4E6F-94C2-3EF2CEA2CBD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99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Proven in mission critical applications</a:t>
            </a:r>
          </a:p>
          <a:p>
            <a:r>
              <a:rPr lang="en-US" sz="1200" dirty="0" smtClean="0"/>
              <a:t>Precise temperature measurement </a:t>
            </a:r>
            <a:br>
              <a:rPr lang="en-US" sz="1200" dirty="0" smtClean="0"/>
            </a:br>
            <a:r>
              <a:rPr lang="en-US" sz="1200" dirty="0" smtClean="0"/>
              <a:t>in ground and flight systems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19FA4-CE40-4E6F-94C2-3EF2CEA2CBD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1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Japan</a:t>
            </a:r>
          </a:p>
          <a:p>
            <a:r>
              <a:rPr lang="en-US" dirty="0" smtClean="0"/>
              <a:t>China</a:t>
            </a:r>
          </a:p>
          <a:p>
            <a:r>
              <a:rPr lang="en-US" dirty="0" smtClean="0"/>
              <a:t>Korea</a:t>
            </a:r>
          </a:p>
          <a:p>
            <a:r>
              <a:rPr lang="en-US" dirty="0" smtClean="0"/>
              <a:t>Taiwan</a:t>
            </a:r>
          </a:p>
          <a:p>
            <a:r>
              <a:rPr lang="en-US" dirty="0" smtClean="0"/>
              <a:t>Singapore</a:t>
            </a:r>
          </a:p>
          <a:p>
            <a:r>
              <a:rPr lang="en-US" dirty="0" smtClean="0"/>
              <a:t>India</a:t>
            </a:r>
          </a:p>
          <a:p>
            <a:r>
              <a:rPr lang="en-US" dirty="0" smtClean="0"/>
              <a:t>Middle</a:t>
            </a:r>
            <a:r>
              <a:rPr lang="en-US" baseline="0" dirty="0" smtClean="0"/>
              <a:t> East</a:t>
            </a:r>
          </a:p>
          <a:p>
            <a:r>
              <a:rPr lang="en-US" baseline="0" dirty="0" smtClean="0"/>
              <a:t>South Africa</a:t>
            </a:r>
          </a:p>
          <a:p>
            <a:r>
              <a:rPr lang="en-US" baseline="0" dirty="0" smtClean="0"/>
              <a:t>Canada</a:t>
            </a:r>
          </a:p>
          <a:p>
            <a:r>
              <a:rPr lang="en-US" baseline="0" dirty="0" smtClean="0"/>
              <a:t>South America</a:t>
            </a:r>
          </a:p>
          <a:p>
            <a:r>
              <a:rPr lang="en-US" baseline="0" dirty="0" smtClean="0"/>
              <a:t>Germany</a:t>
            </a:r>
          </a:p>
          <a:p>
            <a:r>
              <a:rPr lang="en-US" baseline="0" dirty="0" smtClean="0"/>
              <a:t>UK </a:t>
            </a:r>
          </a:p>
          <a:p>
            <a:r>
              <a:rPr lang="en-US" baseline="0" dirty="0" smtClean="0"/>
              <a:t>France</a:t>
            </a:r>
          </a:p>
          <a:p>
            <a:r>
              <a:rPr lang="en-US" baseline="0" dirty="0" smtClean="0"/>
              <a:t>Switzerland</a:t>
            </a:r>
          </a:p>
          <a:p>
            <a:r>
              <a:rPr lang="en-US" baseline="0" dirty="0" smtClean="0"/>
              <a:t>Italy</a:t>
            </a:r>
          </a:p>
          <a:p>
            <a:r>
              <a:rPr lang="en-US" baseline="0" dirty="0" smtClean="0"/>
              <a:t>Spain</a:t>
            </a:r>
          </a:p>
          <a:p>
            <a:r>
              <a:rPr lang="en-US" baseline="0" dirty="0" smtClean="0"/>
              <a:t>Holland</a:t>
            </a:r>
          </a:p>
          <a:p>
            <a:r>
              <a:rPr lang="en-US" baseline="0" dirty="0" smtClean="0"/>
              <a:t>Poland</a:t>
            </a:r>
          </a:p>
          <a:p>
            <a:r>
              <a:rPr lang="en-US" baseline="0" dirty="0" smtClean="0"/>
              <a:t>Romania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19FA4-CE40-4E6F-94C2-3EF2CEA2CBD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37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Temperature</a:t>
            </a:r>
            <a:r>
              <a:rPr lang="en-US" baseline="0" dirty="0" smtClean="0"/>
              <a:t> products: </a:t>
            </a:r>
            <a:r>
              <a:rPr lang="en-US" sz="1200" dirty="0" smtClean="0"/>
              <a:t>World-respected accuracy, stability, and performance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Magnetic products: </a:t>
            </a:r>
            <a:r>
              <a:rPr lang="en-US" sz="1200" dirty="0" smtClean="0"/>
              <a:t>Precision monitoring and control, with intuitive operation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System products: </a:t>
            </a:r>
            <a:r>
              <a:rPr lang="en-US" sz="1200" dirty="0" smtClean="0"/>
              <a:t>Integrated solutions for material characterization</a:t>
            </a:r>
          </a:p>
          <a:p>
            <a:endParaRPr lang="en-US" dirty="0" smtClean="0"/>
          </a:p>
          <a:p>
            <a:r>
              <a:rPr lang="en-US" dirty="0" smtClean="0"/>
              <a:t>Our products have</a:t>
            </a:r>
            <a:r>
              <a:rPr lang="en-US" baseline="0" dirty="0" smtClean="0"/>
              <a:t> been used in some of the most well-recognized research underway today…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19FA4-CE40-4E6F-94C2-3EF2CEA2CBD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97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19FA4-CE40-4E6F-94C2-3EF2CEA2CBD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772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01906D-8AA4-49F7-93FB-BCA447BFCCD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082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19FA4-CE40-4E6F-94C2-3EF2CEA2CBD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02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19FA4-CE40-4E6F-94C2-3EF2CEA2CBD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25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ver_light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3417" y="4168620"/>
            <a:ext cx="6046597" cy="1129408"/>
          </a:xfrm>
        </p:spPr>
        <p:txBody>
          <a:bodyPr anchor="b" anchorCtr="0">
            <a:normAutofit/>
          </a:bodyPr>
          <a:lstStyle>
            <a:lvl1pPr algn="l">
              <a:defRPr sz="3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7760" y="5162227"/>
            <a:ext cx="6042341" cy="99590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989144" y="5664990"/>
            <a:ext cx="6031186" cy="88265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300"/>
              </a:spcAft>
              <a:buNone/>
              <a:defRPr sz="1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Presenters Name</a:t>
            </a:r>
          </a:p>
          <a:p>
            <a:pPr lvl="0"/>
            <a:r>
              <a:rPr lang="en-US" dirty="0" smtClean="0"/>
              <a:t>Title or Position</a:t>
            </a:r>
            <a:endParaRPr lang="en-US" dirty="0"/>
          </a:p>
        </p:txBody>
      </p:sp>
      <p:pic>
        <p:nvPicPr>
          <p:cNvPr id="8" name="Picture 7" descr="Lake Shore Logo_Cove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71864" y="364299"/>
            <a:ext cx="3282703" cy="6583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6911340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7141464" y="1014004"/>
            <a:ext cx="1993392" cy="996696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7132320" y="2019222"/>
            <a:ext cx="20116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0" y="100770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32320" y="100584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7140004" y="-3810"/>
            <a:ext cx="996696" cy="10058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7132320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3875" y="-3810"/>
            <a:ext cx="1005840" cy="1005840"/>
          </a:xfrm>
          <a:solidFill>
            <a:schemeClr val="accent5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140065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 -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8769788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220" y="1158498"/>
            <a:ext cx="6513782" cy="50485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10800000" flipV="1">
            <a:off x="6830894" y="1296537"/>
            <a:ext cx="0" cy="48463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38683" y="1252417"/>
            <a:ext cx="2097741" cy="5094288"/>
          </a:xfrm>
        </p:spPr>
        <p:txBody>
          <a:bodyPr/>
          <a:lstStyle>
            <a:lvl1pPr marL="0" indent="0">
              <a:spcAft>
                <a:spcPts val="300"/>
              </a:spcAft>
              <a:buNone/>
              <a:defRPr sz="2000"/>
            </a:lvl1pPr>
            <a:lvl2pPr marL="168275" indent="-168275">
              <a:spcAft>
                <a:spcPts val="300"/>
              </a:spcAft>
              <a:buFont typeface="Wingdings" pitchFamily="2" charset="2"/>
              <a:buChar char="§"/>
              <a:defRPr sz="1800"/>
            </a:lvl2pPr>
            <a:lvl3pPr>
              <a:defRPr sz="1800"/>
            </a:lvl3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ivider_light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-5714" y="1386840"/>
            <a:ext cx="3200400" cy="3190875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Add </a:t>
            </a:r>
            <a:r>
              <a:rPr lang="en-US" dirty="0" err="1" smtClean="0"/>
              <a:t>Pic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203511" y="1381125"/>
            <a:ext cx="5940489" cy="3200400"/>
          </a:xfrm>
          <a:prstGeom prst="rect">
            <a:avLst/>
          </a:prstGeom>
          <a:solidFill>
            <a:srgbClr val="0037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" y="1381125"/>
            <a:ext cx="914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" y="4581525"/>
            <a:ext cx="914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00401" y="1381125"/>
            <a:ext cx="0" cy="32004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52325" y="1845790"/>
            <a:ext cx="5439750" cy="2286000"/>
          </a:xfrm>
        </p:spPr>
        <p:txBody>
          <a:bodyPr anchor="ctr" anchorCtr="0">
            <a:normAutofit/>
          </a:bodyPr>
          <a:lstStyle>
            <a:lvl1pPr algn="ctr">
              <a:lnSpc>
                <a:spcPts val="5000"/>
              </a:lnSpc>
              <a:defRPr sz="44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6432" y="4702628"/>
            <a:ext cx="5654352" cy="1996751"/>
          </a:xfrm>
        </p:spPr>
        <p:txBody>
          <a:bodyPr anchor="ctr" anchorCtr="0">
            <a:normAutofit/>
          </a:bodyPr>
          <a:lstStyle>
            <a:lvl1pPr marL="233363" indent="-233363">
              <a:buFont typeface="Wingdings" pitchFamily="2" charset="2"/>
              <a:buChar char="§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418459" y="6514160"/>
            <a:ext cx="282450" cy="271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| 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617357" y="6525059"/>
            <a:ext cx="2513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Confidential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Lake Shore Cryotronics, Inc.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83" y="344770"/>
            <a:ext cx="4106110" cy="726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9" y="30996"/>
            <a:ext cx="8715999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562" y="1377820"/>
            <a:ext cx="4114800" cy="49262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698" y="1377820"/>
            <a:ext cx="4114800" cy="49262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0" y="1381125"/>
            <a:ext cx="0" cy="493776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9" y="30996"/>
            <a:ext cx="8714232" cy="10306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8" y="1535113"/>
            <a:ext cx="4023360" cy="639762"/>
          </a:xfrm>
          <a:solidFill>
            <a:srgbClr val="003767"/>
          </a:solidFill>
          <a:ln w="6350">
            <a:solidFill>
              <a:srgbClr val="003767"/>
            </a:solidFill>
          </a:ln>
        </p:spPr>
        <p:txBody>
          <a:bodyPr lIns="182880" anchor="ctr" anchorCtr="0"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288" y="2174875"/>
            <a:ext cx="4023360" cy="3951288"/>
          </a:xfrm>
          <a:ln w="6350">
            <a:solidFill>
              <a:srgbClr val="003767"/>
            </a:solidFill>
          </a:ln>
        </p:spPr>
        <p:txBody>
          <a:bodyPr lIns="182880" tIns="91440"/>
          <a:lstStyle>
            <a:lvl1pPr>
              <a:spcAft>
                <a:spcPts val="200"/>
              </a:spcAft>
              <a:defRPr sz="2400"/>
            </a:lvl1pPr>
            <a:lvl2pPr>
              <a:spcAft>
                <a:spcPts val="200"/>
              </a:spcAft>
              <a:defRPr sz="2000"/>
            </a:lvl2pPr>
            <a:lvl3pPr>
              <a:spcAft>
                <a:spcPts val="200"/>
              </a:spcAft>
              <a:defRPr sz="1800"/>
            </a:lvl3pPr>
            <a:lvl4pPr>
              <a:spcAft>
                <a:spcPts val="200"/>
              </a:spcAft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3717" y="1535113"/>
            <a:ext cx="4023360" cy="639762"/>
          </a:xfrm>
          <a:solidFill>
            <a:schemeClr val="tx1">
              <a:lumMod val="75000"/>
              <a:lumOff val="2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182880" anchor="ctr" anchorCtr="0"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3717" y="2174875"/>
            <a:ext cx="4023360" cy="3951288"/>
          </a:xfrm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182880" tIns="91440"/>
          <a:lstStyle>
            <a:lvl1pPr>
              <a:spcAft>
                <a:spcPts val="200"/>
              </a:spcAft>
              <a:defRPr sz="2400"/>
            </a:lvl1pPr>
            <a:lvl2pPr>
              <a:spcAft>
                <a:spcPts val="200"/>
              </a:spcAft>
              <a:defRPr sz="2000"/>
            </a:lvl2pPr>
            <a:lvl3pPr>
              <a:spcAft>
                <a:spcPts val="200"/>
              </a:spcAft>
              <a:defRPr sz="1800"/>
            </a:lvl3pPr>
            <a:lvl4pPr>
              <a:spcAft>
                <a:spcPts val="200"/>
              </a:spcAft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10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-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4705" y="1385046"/>
            <a:ext cx="2834640" cy="393192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7432"/>
            <a:ext cx="8714232" cy="1033272"/>
          </a:xfrm>
        </p:spPr>
        <p:txBody>
          <a:bodyPr>
            <a:normAutofit/>
          </a:bodyPr>
          <a:lstStyle>
            <a:lvl1pPr algn="l">
              <a:lnSpc>
                <a:spcPts val="3400"/>
              </a:lnSpc>
              <a:defRPr sz="3400">
                <a:solidFill>
                  <a:srgbClr val="00376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61288"/>
            <a:ext cx="5349240" cy="5303520"/>
          </a:xfrm>
        </p:spPr>
        <p:txBody>
          <a:bodyPr/>
          <a:lstStyle>
            <a:lvl1pPr>
              <a:buSzPct val="100000"/>
              <a:defRPr/>
            </a:lvl1pPr>
            <a:lvl2pPr marL="576072" indent="-284163">
              <a:defRPr/>
            </a:lvl2pPr>
            <a:lvl3pPr marL="860425" indent="-230188">
              <a:buSzPct val="100000"/>
              <a:defRPr/>
            </a:lvl3pPr>
            <a:lvl4pPr marL="1144588" indent="-230188">
              <a:defRPr/>
            </a:lvl4pPr>
            <a:lvl5pPr>
              <a:buSzPct val="10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894705" y="5349368"/>
            <a:ext cx="2834640" cy="640080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 smtClean="0"/>
              <a:t>Click to add description</a:t>
            </a:r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-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7432"/>
            <a:ext cx="8714232" cy="1033272"/>
          </a:xfrm>
        </p:spPr>
        <p:txBody>
          <a:bodyPr>
            <a:normAutofit/>
          </a:bodyPr>
          <a:lstStyle>
            <a:lvl1pPr algn="l">
              <a:lnSpc>
                <a:spcPts val="3400"/>
              </a:lnSpc>
              <a:defRPr sz="3400">
                <a:solidFill>
                  <a:srgbClr val="00376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61288"/>
            <a:ext cx="5350008" cy="5303520"/>
          </a:xfrm>
        </p:spPr>
        <p:txBody>
          <a:bodyPr/>
          <a:lstStyle>
            <a:lvl4pPr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5894705" y="1387475"/>
            <a:ext cx="2834640" cy="17830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894705" y="3191435"/>
            <a:ext cx="2834640" cy="457200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 smtClean="0"/>
              <a:t>Click to add description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4705" y="3606880"/>
            <a:ext cx="2834640" cy="17830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894705" y="5410840"/>
            <a:ext cx="2834640" cy="457200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 smtClean="0"/>
              <a:t>Click to add description</a:t>
            </a:r>
          </a:p>
        </p:txBody>
      </p:sp>
      <p:sp>
        <p:nvSpPr>
          <p:cNvPr id="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-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7432"/>
            <a:ext cx="8714232" cy="1033272"/>
          </a:xfrm>
        </p:spPr>
        <p:txBody>
          <a:bodyPr>
            <a:normAutofit/>
          </a:bodyPr>
          <a:lstStyle>
            <a:lvl1pPr algn="l">
              <a:lnSpc>
                <a:spcPts val="3400"/>
              </a:lnSpc>
              <a:defRPr sz="3400">
                <a:solidFill>
                  <a:srgbClr val="00376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685221" y="1265043"/>
            <a:ext cx="2103120" cy="13258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6685221" y="2877154"/>
            <a:ext cx="2103120" cy="13258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6685221" y="4495040"/>
            <a:ext cx="2103120" cy="13258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cxnSp>
        <p:nvCxnSpPr>
          <p:cNvPr id="19" name="Straight Connector 18"/>
          <p:cNvCxnSpPr/>
          <p:nvPr/>
        </p:nvCxnSpPr>
        <p:spPr>
          <a:xfrm rot="16200000">
            <a:off x="4568444" y="-1499416"/>
            <a:ext cx="0" cy="84764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>
            <a:off x="4572381" y="110654"/>
            <a:ext cx="0" cy="84764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274320" y="1164590"/>
            <a:ext cx="6333565" cy="1568450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200">
                <a:solidFill>
                  <a:srgbClr val="003767"/>
                </a:solidFill>
              </a:defRPr>
            </a:lvl1pPr>
            <a:lvl2pPr marL="168275" indent="-168275">
              <a:spcAft>
                <a:spcPts val="400"/>
              </a:spcAft>
              <a:buFont typeface="Wingdings" pitchFamily="2" charset="2"/>
              <a:buChar char="§"/>
              <a:defRPr sz="1800"/>
            </a:lvl2pPr>
            <a:lvl3pPr marL="514350" indent="-230188">
              <a:buFont typeface="Calibri" pitchFamily="34" charset="0"/>
              <a:buChar char="–"/>
              <a:defRPr/>
            </a:lvl3pPr>
            <a:lvl4pPr marL="746125" indent="-231775">
              <a:buFont typeface="ZapfDingbats" pitchFamily="82" charset="0"/>
              <a:buChar char="u"/>
              <a:defRPr/>
            </a:lvl4pPr>
            <a:lvl5pPr marL="968375" indent="-222250">
              <a:buFont typeface="Calibri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6"/>
          </p:nvPr>
        </p:nvSpPr>
        <p:spPr>
          <a:xfrm>
            <a:off x="274320" y="2763521"/>
            <a:ext cx="6333565" cy="1572768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200">
                <a:solidFill>
                  <a:srgbClr val="003767"/>
                </a:solidFill>
              </a:defRPr>
            </a:lvl1pPr>
            <a:lvl2pPr marL="168275" indent="-168275">
              <a:spcAft>
                <a:spcPts val="400"/>
              </a:spcAft>
              <a:buFont typeface="Wingdings" pitchFamily="2" charset="2"/>
              <a:buChar char="§"/>
              <a:defRPr sz="1800"/>
            </a:lvl2pPr>
            <a:lvl3pPr marL="514350" indent="-230188">
              <a:buFont typeface="Calibri" pitchFamily="34" charset="0"/>
              <a:buChar char="–"/>
              <a:defRPr/>
            </a:lvl3pPr>
            <a:lvl4pPr marL="746125" indent="-231775">
              <a:buFont typeface="ZapfDingbats" pitchFamily="82" charset="0"/>
              <a:buChar char="u"/>
              <a:defRPr/>
            </a:lvl4pPr>
            <a:lvl5pPr marL="968375" indent="-222250">
              <a:buFont typeface="Calibri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7"/>
          </p:nvPr>
        </p:nvSpPr>
        <p:spPr>
          <a:xfrm>
            <a:off x="274320" y="4371975"/>
            <a:ext cx="6333565" cy="1576387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200">
                <a:solidFill>
                  <a:srgbClr val="003767"/>
                </a:solidFill>
              </a:defRPr>
            </a:lvl1pPr>
            <a:lvl2pPr marL="168275" indent="-168275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  <a:defRPr sz="1800"/>
            </a:lvl2pPr>
            <a:lvl3pPr marL="514350" indent="-230188">
              <a:buFont typeface="Calibri" pitchFamily="34" charset="0"/>
              <a:buChar char="–"/>
              <a:defRPr/>
            </a:lvl3pPr>
            <a:lvl4pPr marL="746125" indent="-231775">
              <a:buFont typeface="ZapfDingbats" pitchFamily="82" charset="0"/>
              <a:buChar char="u"/>
              <a:defRPr/>
            </a:lvl4pPr>
            <a:lvl5pPr marL="968375" indent="-222250">
              <a:buFont typeface="Calibri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-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7432"/>
            <a:ext cx="7841992" cy="1033272"/>
          </a:xfrm>
        </p:spPr>
        <p:txBody>
          <a:bodyPr>
            <a:normAutofit/>
          </a:bodyPr>
          <a:lstStyle>
            <a:lvl1pPr algn="l">
              <a:lnSpc>
                <a:spcPts val="3400"/>
              </a:lnSpc>
              <a:defRPr sz="3400">
                <a:solidFill>
                  <a:srgbClr val="00376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685221" y="1265043"/>
            <a:ext cx="2103120" cy="13258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6685221" y="2877154"/>
            <a:ext cx="2103120" cy="13258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6685221" y="4495040"/>
            <a:ext cx="2103120" cy="13258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cxnSp>
        <p:nvCxnSpPr>
          <p:cNvPr id="19" name="Straight Connector 18"/>
          <p:cNvCxnSpPr/>
          <p:nvPr/>
        </p:nvCxnSpPr>
        <p:spPr>
          <a:xfrm rot="16200000">
            <a:off x="4568444" y="-1499416"/>
            <a:ext cx="0" cy="84764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>
            <a:off x="4572381" y="110654"/>
            <a:ext cx="0" cy="84764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274320" y="1164590"/>
            <a:ext cx="6333565" cy="1568450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200">
                <a:solidFill>
                  <a:srgbClr val="003767"/>
                </a:solidFill>
              </a:defRPr>
            </a:lvl1pPr>
            <a:lvl2pPr marL="168275" indent="-168275">
              <a:spcAft>
                <a:spcPts val="400"/>
              </a:spcAft>
              <a:buFont typeface="Wingdings" pitchFamily="2" charset="2"/>
              <a:buChar char="§"/>
              <a:defRPr sz="1800"/>
            </a:lvl2pPr>
            <a:lvl3pPr marL="514350" indent="-230188">
              <a:buFont typeface="Calibri" pitchFamily="34" charset="0"/>
              <a:buChar char="–"/>
              <a:defRPr/>
            </a:lvl3pPr>
            <a:lvl4pPr marL="746125" indent="-231775">
              <a:buFont typeface="ZapfDingbats" pitchFamily="82" charset="0"/>
              <a:buChar char="u"/>
              <a:defRPr/>
            </a:lvl4pPr>
            <a:lvl5pPr marL="968375" indent="-222250">
              <a:buFont typeface="Calibri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6"/>
          </p:nvPr>
        </p:nvSpPr>
        <p:spPr>
          <a:xfrm>
            <a:off x="274320" y="2763521"/>
            <a:ext cx="6333565" cy="1572768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200">
                <a:solidFill>
                  <a:srgbClr val="003767"/>
                </a:solidFill>
              </a:defRPr>
            </a:lvl1pPr>
            <a:lvl2pPr marL="168275" indent="-168275">
              <a:spcAft>
                <a:spcPts val="400"/>
              </a:spcAft>
              <a:buFont typeface="Wingdings" pitchFamily="2" charset="2"/>
              <a:buChar char="§"/>
              <a:defRPr sz="1800"/>
            </a:lvl2pPr>
            <a:lvl3pPr marL="514350" indent="-230188">
              <a:buFont typeface="Calibri" pitchFamily="34" charset="0"/>
              <a:buChar char="–"/>
              <a:defRPr/>
            </a:lvl3pPr>
            <a:lvl4pPr marL="746125" indent="-231775">
              <a:buFont typeface="ZapfDingbats" pitchFamily="82" charset="0"/>
              <a:buChar char="u"/>
              <a:defRPr/>
            </a:lvl4pPr>
            <a:lvl5pPr marL="968375" indent="-222250">
              <a:buFont typeface="Calibri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7"/>
          </p:nvPr>
        </p:nvSpPr>
        <p:spPr>
          <a:xfrm>
            <a:off x="274320" y="4371975"/>
            <a:ext cx="6333565" cy="1576387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200">
                <a:solidFill>
                  <a:srgbClr val="003767"/>
                </a:solidFill>
              </a:defRPr>
            </a:lvl1pPr>
            <a:lvl2pPr marL="168275" indent="-168275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  <a:defRPr sz="1800"/>
            </a:lvl2pPr>
            <a:lvl3pPr marL="514350" indent="-230188">
              <a:buFont typeface="Calibri" pitchFamily="34" charset="0"/>
              <a:buChar char="–"/>
              <a:defRPr/>
            </a:lvl3pPr>
            <a:lvl4pPr marL="746125" indent="-231775">
              <a:buFont typeface="ZapfDingbats" pitchFamily="82" charset="0"/>
              <a:buChar char="u"/>
              <a:defRPr/>
            </a:lvl4pPr>
            <a:lvl5pPr marL="968375" indent="-222250">
              <a:buFont typeface="Calibri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1970" y="-3810"/>
            <a:ext cx="1005840" cy="1005840"/>
          </a:xfrm>
          <a:solidFill>
            <a:schemeClr val="accent5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138160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- H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over_HRlight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3417" y="4168620"/>
            <a:ext cx="6046597" cy="1129408"/>
          </a:xfrm>
        </p:spPr>
        <p:txBody>
          <a:bodyPr anchor="b" anchorCtr="0">
            <a:normAutofit/>
          </a:bodyPr>
          <a:lstStyle>
            <a:lvl1pPr algn="l">
              <a:defRPr sz="3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7760" y="5162227"/>
            <a:ext cx="6042341" cy="99590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989144" y="5664990"/>
            <a:ext cx="6031186" cy="88265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300"/>
              </a:spcAft>
              <a:buNone/>
              <a:defRPr sz="1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Presenters Name</a:t>
            </a:r>
          </a:p>
          <a:p>
            <a:pPr lvl="0"/>
            <a:r>
              <a:rPr lang="en-US" dirty="0" smtClean="0"/>
              <a:t>Title or Position</a:t>
            </a:r>
            <a:endParaRPr lang="en-US" dirty="0"/>
          </a:p>
        </p:txBody>
      </p:sp>
      <p:pic>
        <p:nvPicPr>
          <p:cNvPr id="8" name="Picture 7" descr="Lake Shore Logo_Cove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71864" y="364299"/>
            <a:ext cx="3282703" cy="6583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9" y="30996"/>
            <a:ext cx="7893809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1970" y="-3810"/>
            <a:ext cx="1005840" cy="1005840"/>
          </a:xfrm>
          <a:solidFill>
            <a:schemeClr val="accent5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8138160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8147304" y="-3810"/>
            <a:ext cx="1005840" cy="10058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9" y="30996"/>
            <a:ext cx="7840019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00770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138160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side_light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18459" y="6514160"/>
            <a:ext cx="282450" cy="271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|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17357" y="6525059"/>
            <a:ext cx="17652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Lake Shore Cryotronics, Inc.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799" y="6343011"/>
            <a:ext cx="2032002" cy="3597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 -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4705" y="1385046"/>
            <a:ext cx="2834640" cy="393192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7432"/>
            <a:ext cx="8714232" cy="1033272"/>
          </a:xfrm>
        </p:spPr>
        <p:txBody>
          <a:bodyPr>
            <a:normAutofit/>
          </a:bodyPr>
          <a:lstStyle>
            <a:lvl1pPr algn="l">
              <a:lnSpc>
                <a:spcPts val="3400"/>
              </a:lnSpc>
              <a:defRPr sz="3400">
                <a:solidFill>
                  <a:srgbClr val="00376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61288"/>
            <a:ext cx="5349240" cy="5303520"/>
          </a:xfrm>
        </p:spPr>
        <p:txBody>
          <a:bodyPr/>
          <a:lstStyle>
            <a:lvl1pPr>
              <a:buSzPct val="100000"/>
              <a:defRPr/>
            </a:lvl1pPr>
            <a:lvl2pPr marL="576072" indent="-284163">
              <a:defRPr/>
            </a:lvl2pPr>
            <a:lvl3pPr marL="860425" indent="-230188">
              <a:buSzPct val="100000"/>
              <a:defRPr/>
            </a:lvl3pPr>
            <a:lvl4pPr marL="1144588" indent="-230188">
              <a:defRPr/>
            </a:lvl4pPr>
            <a:lvl5pPr>
              <a:buSzPct val="10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894705" y="5349368"/>
            <a:ext cx="2834640" cy="640080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 smtClean="0"/>
              <a:t>Click to add description</a:t>
            </a:r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8147304" y="-3810"/>
            <a:ext cx="1005840" cy="10058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9" y="30996"/>
            <a:ext cx="7840019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00770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138160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ver_dark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3417" y="4183988"/>
            <a:ext cx="6046597" cy="1129408"/>
          </a:xfrm>
        </p:spPr>
        <p:txBody>
          <a:bodyPr anchor="b" anchorCtr="0">
            <a:norm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7760" y="5177595"/>
            <a:ext cx="6042341" cy="99590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989144" y="5664990"/>
            <a:ext cx="6031186" cy="88265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Presenters Name</a:t>
            </a:r>
          </a:p>
          <a:p>
            <a:pPr lvl="0"/>
            <a:r>
              <a:rPr lang="en-US" dirty="0" smtClean="0"/>
              <a:t>Title or Position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18" y="419794"/>
            <a:ext cx="3156927" cy="5588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H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_HRdark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3417" y="4183988"/>
            <a:ext cx="6046597" cy="1129408"/>
          </a:xfrm>
        </p:spPr>
        <p:txBody>
          <a:bodyPr anchor="b" anchorCtr="0">
            <a:norm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7760" y="5177595"/>
            <a:ext cx="6042341" cy="99590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989144" y="5664990"/>
            <a:ext cx="6031186" cy="88265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Presenters Name</a:t>
            </a:r>
          </a:p>
          <a:p>
            <a:pPr lvl="0"/>
            <a:r>
              <a:rPr lang="en-US" dirty="0" smtClean="0"/>
              <a:t>Title or Position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18" y="419794"/>
            <a:ext cx="3156927" cy="5588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8777472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side_dark0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8777472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000086"/>
            <a:ext cx="914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18459" y="6514160"/>
            <a:ext cx="282450" cy="271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  <a:latin typeface="+mj-lt"/>
              </a:rPr>
              <a:t>|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17357" y="6525059"/>
            <a:ext cx="2513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+mj-lt"/>
              </a:rPr>
              <a:t>Confidential </a:t>
            </a:r>
            <a:r>
              <a:rPr lang="en-US" sz="1100" dirty="0" smtClean="0">
                <a:solidFill>
                  <a:schemeClr val="bg1"/>
                </a:solidFill>
                <a:latin typeface="+mj-lt"/>
              </a:rPr>
              <a:t>Lake Shore Cryotronics, Inc.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1970" y="-3810"/>
            <a:ext cx="1005840" cy="1005840"/>
          </a:xfrm>
          <a:solidFill>
            <a:schemeClr val="accent6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7878440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138160" y="0"/>
            <a:ext cx="0" cy="99669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1000086"/>
            <a:ext cx="914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8769788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8147304" y="-3810"/>
            <a:ext cx="1005840" cy="10058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7863072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1000086"/>
            <a:ext cx="914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8138160" y="0"/>
            <a:ext cx="0" cy="99669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1970" y="-3810"/>
            <a:ext cx="1005840" cy="1005840"/>
          </a:xfrm>
          <a:solidFill>
            <a:schemeClr val="accent6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6911340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7128337" y="-3810"/>
            <a:ext cx="1005840" cy="10058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1000086"/>
            <a:ext cx="914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8138160" y="0"/>
            <a:ext cx="0" cy="99669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7122795" y="0"/>
            <a:ext cx="0" cy="99669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3875" y="-3810"/>
            <a:ext cx="1005840" cy="1005840"/>
          </a:xfrm>
          <a:solidFill>
            <a:schemeClr val="accent6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6911340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7128337" y="-3810"/>
            <a:ext cx="1005840" cy="1005840"/>
          </a:xfrm>
          <a:noFill/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8143875" y="1004479"/>
            <a:ext cx="1000125" cy="996696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136294" y="2004822"/>
            <a:ext cx="100770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8140065" y="0"/>
            <a:ext cx="0" cy="200253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1000086"/>
            <a:ext cx="914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7122795" y="0"/>
            <a:ext cx="0" cy="99669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3875" y="-3810"/>
            <a:ext cx="1005840" cy="1005840"/>
          </a:xfrm>
          <a:solidFill>
            <a:schemeClr val="accent6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7870756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7152894" y="1004479"/>
            <a:ext cx="1993392" cy="996696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7144893" y="2005887"/>
            <a:ext cx="200253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8140065" y="0"/>
            <a:ext cx="0" cy="99669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7147560" y="1005840"/>
            <a:ext cx="0" cy="99669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0" y="1000086"/>
            <a:ext cx="914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 -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8769788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220" y="1158498"/>
            <a:ext cx="6513782" cy="50485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rot="10800000" flipV="1">
            <a:off x="6830894" y="1296537"/>
            <a:ext cx="0" cy="48463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38683" y="1252417"/>
            <a:ext cx="2097741" cy="5094288"/>
          </a:xfrm>
        </p:spPr>
        <p:txBody>
          <a:bodyPr/>
          <a:lstStyle>
            <a:lvl1pPr marL="0" indent="0">
              <a:spcAft>
                <a:spcPts val="300"/>
              </a:spcAft>
              <a:buNone/>
              <a:defRPr sz="2000"/>
            </a:lvl1pPr>
            <a:lvl2pPr marL="168275" indent="-168275">
              <a:spcAft>
                <a:spcPts val="300"/>
              </a:spcAft>
              <a:buFont typeface="Wingdings" pitchFamily="2" charset="2"/>
              <a:buChar char="§"/>
              <a:defRPr sz="1800"/>
            </a:lvl2pPr>
            <a:lvl3pPr>
              <a:defRPr sz="1800"/>
            </a:lvl3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vider_dark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-5714" y="1386840"/>
            <a:ext cx="3200400" cy="3190875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Add </a:t>
            </a:r>
            <a:r>
              <a:rPr lang="en-US" dirty="0" err="1" smtClean="0"/>
              <a:t>Pic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203511" y="1381125"/>
            <a:ext cx="5940489" cy="3200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" y="1381125"/>
            <a:ext cx="914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" y="4581525"/>
            <a:ext cx="914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3200401" y="1381125"/>
            <a:ext cx="0" cy="32004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52325" y="1845790"/>
            <a:ext cx="5439750" cy="2286000"/>
          </a:xfrm>
        </p:spPr>
        <p:txBody>
          <a:bodyPr anchor="ctr" anchorCtr="0">
            <a:normAutofit/>
          </a:bodyPr>
          <a:lstStyle>
            <a:lvl1pPr algn="ctr">
              <a:defRPr sz="34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6432" y="4702628"/>
            <a:ext cx="5654352" cy="1996751"/>
          </a:xfrm>
        </p:spPr>
        <p:txBody>
          <a:bodyPr anchor="ctr" anchorCtr="0">
            <a:normAutofit/>
          </a:bodyPr>
          <a:lstStyle>
            <a:lvl1pPr marL="233363" indent="-233363">
              <a:buFont typeface="Wingdings" pitchFamily="2" charset="2"/>
              <a:buChar char="§"/>
              <a:tabLst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418459" y="6514160"/>
            <a:ext cx="282450" cy="271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  <a:latin typeface="+mj-lt"/>
              </a:rPr>
              <a:t>| 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617357" y="6525059"/>
            <a:ext cx="2513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+mj-lt"/>
              </a:rPr>
              <a:t>Confidential </a:t>
            </a:r>
            <a:r>
              <a:rPr lang="en-US" sz="1100" dirty="0" smtClean="0">
                <a:solidFill>
                  <a:schemeClr val="bg1"/>
                </a:solidFill>
                <a:latin typeface="+mj-lt"/>
              </a:rPr>
              <a:t>Lake Shore Cryotronics, Inc.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18" y="419794"/>
            <a:ext cx="3156927" cy="5588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562" y="1377820"/>
            <a:ext cx="4114800" cy="49262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698" y="1377820"/>
            <a:ext cx="4114800" cy="49262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0" y="1381125"/>
            <a:ext cx="0" cy="493776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8" y="1535113"/>
            <a:ext cx="4023360" cy="639762"/>
          </a:xfrm>
          <a:solidFill>
            <a:srgbClr val="003767"/>
          </a:solidFill>
          <a:ln w="6350">
            <a:solidFill>
              <a:srgbClr val="003767"/>
            </a:solidFill>
          </a:ln>
        </p:spPr>
        <p:txBody>
          <a:bodyPr lIns="182880" anchor="ctr" anchorCtr="0"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288" y="2174875"/>
            <a:ext cx="4023360" cy="3951288"/>
          </a:xfrm>
          <a:solidFill>
            <a:schemeClr val="bg1"/>
          </a:solidFill>
          <a:ln w="6350">
            <a:solidFill>
              <a:srgbClr val="003767"/>
            </a:solidFill>
          </a:ln>
        </p:spPr>
        <p:txBody>
          <a:bodyPr lIns="182880" tIns="91440"/>
          <a:lstStyle>
            <a:lvl1pPr>
              <a:spcAft>
                <a:spcPts val="200"/>
              </a:spcAft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spcAft>
                <a:spcPts val="2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spcAft>
                <a:spcPts val="20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spcAft>
                <a:spcPts val="2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9085" y="1535113"/>
            <a:ext cx="4023360" cy="639762"/>
          </a:xfrm>
          <a:solidFill>
            <a:schemeClr val="tx1">
              <a:lumMod val="75000"/>
              <a:lumOff val="2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182880" anchor="ctr" anchorCtr="0"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9085" y="2174875"/>
            <a:ext cx="4023360" cy="3951288"/>
          </a:xfr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182880" tIns="91440"/>
          <a:lstStyle>
            <a:lvl1pPr>
              <a:spcAft>
                <a:spcPts val="200"/>
              </a:spcAft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spcAft>
                <a:spcPts val="2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spcAft>
                <a:spcPts val="20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spcAft>
                <a:spcPts val="2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10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4705" y="1385046"/>
            <a:ext cx="2834640" cy="393192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7432"/>
            <a:ext cx="8714232" cy="1033272"/>
          </a:xfrm>
        </p:spPr>
        <p:txBody>
          <a:bodyPr>
            <a:normAutofit/>
          </a:bodyPr>
          <a:lstStyle>
            <a:lvl1pPr algn="l">
              <a:lnSpc>
                <a:spcPts val="3400"/>
              </a:lnSpc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61288"/>
            <a:ext cx="5349240" cy="5303520"/>
          </a:xfrm>
        </p:spPr>
        <p:txBody>
          <a:bodyPr/>
          <a:lstStyle>
            <a:lvl1pPr>
              <a:buSzPct val="100000"/>
              <a:defRPr/>
            </a:lvl1pPr>
            <a:lvl2pPr marL="576072" indent="-284163">
              <a:defRPr/>
            </a:lvl2pPr>
            <a:lvl3pPr marL="860425" indent="-230188">
              <a:buSzPct val="100000"/>
              <a:defRPr/>
            </a:lvl3pPr>
            <a:lvl4pPr marL="1144588" indent="-230188">
              <a:defRPr/>
            </a:lvl4pPr>
            <a:lvl5pPr>
              <a:buSzPct val="10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894705" y="5349368"/>
            <a:ext cx="2834640" cy="640080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 smtClean="0"/>
              <a:t>Click to add description</a:t>
            </a:r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7432"/>
            <a:ext cx="8714232" cy="1033272"/>
          </a:xfrm>
        </p:spPr>
        <p:txBody>
          <a:bodyPr>
            <a:normAutofit/>
          </a:bodyPr>
          <a:lstStyle>
            <a:lvl1pPr algn="l">
              <a:lnSpc>
                <a:spcPts val="3400"/>
              </a:lnSpc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61288"/>
            <a:ext cx="5350008" cy="5303520"/>
          </a:xfrm>
        </p:spPr>
        <p:txBody>
          <a:bodyPr/>
          <a:lstStyle>
            <a:lvl4pPr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5894705" y="1387475"/>
            <a:ext cx="2834640" cy="17830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894705" y="3191435"/>
            <a:ext cx="2834640" cy="457200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 smtClean="0"/>
              <a:t>Click to add description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4705" y="3606880"/>
            <a:ext cx="2834640" cy="17830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894705" y="5410840"/>
            <a:ext cx="2834640" cy="457200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 smtClean="0"/>
              <a:t>Click to add description</a:t>
            </a:r>
          </a:p>
        </p:txBody>
      </p:sp>
      <p:sp>
        <p:nvSpPr>
          <p:cNvPr id="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8769788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Rectangle 4"/>
          <p:cNvSpPr/>
          <p:nvPr/>
        </p:nvSpPr>
        <p:spPr>
          <a:xfrm>
            <a:off x="6469956" y="6262487"/>
            <a:ext cx="2674044" cy="59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7432"/>
            <a:ext cx="8714232" cy="1033272"/>
          </a:xfrm>
        </p:spPr>
        <p:txBody>
          <a:bodyPr>
            <a:normAutofit/>
          </a:bodyPr>
          <a:lstStyle>
            <a:lvl1pPr algn="l">
              <a:lnSpc>
                <a:spcPts val="3400"/>
              </a:lnSpc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685221" y="1265043"/>
            <a:ext cx="2103120" cy="13258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6685221" y="2877154"/>
            <a:ext cx="2103120" cy="13258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6685221" y="4495040"/>
            <a:ext cx="2103120" cy="132588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>
            <a:normAutofit/>
          </a:bodyPr>
          <a:lstStyle>
            <a:lvl1pPr marL="284163" marR="0" indent="-2841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E31837"/>
              </a:buClr>
              <a:buSzPct val="100000"/>
              <a:buFont typeface="Wingdings" pitchFamily="2" charset="2"/>
              <a:buNone/>
              <a:tabLst/>
              <a:defRPr sz="1400"/>
            </a:lvl1pPr>
          </a:lstStyle>
          <a:p>
            <a:r>
              <a:rPr lang="en-US" dirty="0" smtClean="0"/>
              <a:t>Click to Insert Picture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rot="16200000">
            <a:off x="4568444" y="-1499416"/>
            <a:ext cx="0" cy="84764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rot="16200000">
            <a:off x="4572381" y="110654"/>
            <a:ext cx="0" cy="84764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274320" y="1164590"/>
            <a:ext cx="6333565" cy="1568450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200">
                <a:solidFill>
                  <a:schemeClr val="bg1"/>
                </a:solidFill>
              </a:defRPr>
            </a:lvl1pPr>
            <a:lvl2pPr marL="168275" indent="-168275">
              <a:spcAft>
                <a:spcPts val="400"/>
              </a:spcAft>
              <a:buFont typeface="Wingdings" pitchFamily="2" charset="2"/>
              <a:buChar char="§"/>
              <a:defRPr sz="1800"/>
            </a:lvl2pPr>
            <a:lvl3pPr marL="514350" indent="-230188">
              <a:buFont typeface="Calibri" pitchFamily="34" charset="0"/>
              <a:buChar char="–"/>
              <a:defRPr/>
            </a:lvl3pPr>
            <a:lvl4pPr marL="746125" indent="-231775">
              <a:buFont typeface="ZapfDingbats" pitchFamily="82" charset="0"/>
              <a:buChar char="u"/>
              <a:defRPr/>
            </a:lvl4pPr>
            <a:lvl5pPr marL="968375" indent="-222250">
              <a:buFont typeface="Calibri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6"/>
          </p:nvPr>
        </p:nvSpPr>
        <p:spPr>
          <a:xfrm>
            <a:off x="274320" y="2763521"/>
            <a:ext cx="6333565" cy="1572768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200">
                <a:solidFill>
                  <a:schemeClr val="bg1"/>
                </a:solidFill>
              </a:defRPr>
            </a:lvl1pPr>
            <a:lvl2pPr marL="168275" indent="-168275">
              <a:spcAft>
                <a:spcPts val="400"/>
              </a:spcAft>
              <a:buFont typeface="Wingdings" pitchFamily="2" charset="2"/>
              <a:buChar char="§"/>
              <a:defRPr sz="1800">
                <a:solidFill>
                  <a:schemeClr val="bg1"/>
                </a:solidFill>
              </a:defRPr>
            </a:lvl2pPr>
            <a:lvl3pPr marL="514350" indent="-230188">
              <a:buFont typeface="Calibri" pitchFamily="34" charset="0"/>
              <a:buChar char="–"/>
              <a:defRPr/>
            </a:lvl3pPr>
            <a:lvl4pPr marL="746125" indent="-231775">
              <a:buFont typeface="ZapfDingbats" pitchFamily="82" charset="0"/>
              <a:buChar char="u"/>
              <a:defRPr/>
            </a:lvl4pPr>
            <a:lvl5pPr marL="968375" indent="-222250">
              <a:buFont typeface="Calibri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7"/>
          </p:nvPr>
        </p:nvSpPr>
        <p:spPr>
          <a:xfrm>
            <a:off x="274320" y="4371975"/>
            <a:ext cx="6333565" cy="1576387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200">
                <a:solidFill>
                  <a:schemeClr val="bg1"/>
                </a:solidFill>
              </a:defRPr>
            </a:lvl1pPr>
            <a:lvl2pPr marL="168275" indent="-168275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  <a:defRPr sz="1800"/>
            </a:lvl2pPr>
            <a:lvl3pPr marL="514350" indent="-230188">
              <a:buFont typeface="Calibri" pitchFamily="34" charset="0"/>
              <a:buChar char="–"/>
              <a:defRPr/>
            </a:lvl3pPr>
            <a:lvl4pPr marL="746125" indent="-231775">
              <a:buFont typeface="ZapfDingbats" pitchFamily="82" charset="0"/>
              <a:buChar char="u"/>
              <a:defRPr/>
            </a:lvl4pPr>
            <a:lvl5pPr marL="968375" indent="-222250">
              <a:buFont typeface="Calibri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side_dark0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18459" y="6514160"/>
            <a:ext cx="282450" cy="271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  <a:latin typeface="+mj-lt"/>
              </a:rPr>
              <a:t>| 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17357" y="6525059"/>
            <a:ext cx="2513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+mj-lt"/>
              </a:rPr>
              <a:t>Confidential </a:t>
            </a:r>
            <a:r>
              <a:rPr lang="en-US" sz="1100" dirty="0" smtClean="0">
                <a:solidFill>
                  <a:schemeClr val="bg1"/>
                </a:solidFill>
                <a:latin typeface="+mj-lt"/>
              </a:rPr>
              <a:t>Lake Shore Cryotronics, Inc.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908" y="6335677"/>
            <a:ext cx="2016368" cy="3569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1970" y="-3810"/>
            <a:ext cx="1005840" cy="1005840"/>
          </a:xfrm>
          <a:solidFill>
            <a:schemeClr val="accent5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7824652" cy="1030637"/>
          </a:xfrm>
        </p:spPr>
        <p:txBody>
          <a:bodyPr/>
          <a:lstStyle>
            <a:lvl1pPr>
              <a:defRPr>
                <a:solidFill>
                  <a:srgbClr val="00376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00770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138160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8147304" y="-3810"/>
            <a:ext cx="1005840" cy="10058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9" y="30996"/>
            <a:ext cx="7840019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00770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138160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3875" y="-3810"/>
            <a:ext cx="1005840" cy="1005840"/>
          </a:xfrm>
          <a:solidFill>
            <a:schemeClr val="accent5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6911340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7126432" y="-3810"/>
            <a:ext cx="1005840" cy="10058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00770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138160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119097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3875" y="-3810"/>
            <a:ext cx="1005840" cy="1005840"/>
          </a:xfrm>
          <a:solidFill>
            <a:schemeClr val="accent5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6911340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7126432" y="-3810"/>
            <a:ext cx="1005840" cy="10058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8145780" y="1014004"/>
            <a:ext cx="1000125" cy="996696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8136294" y="2019222"/>
            <a:ext cx="100770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140065" y="0"/>
            <a:ext cx="0" cy="20116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0" y="100770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19097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143875" y="-3810"/>
            <a:ext cx="1005840" cy="1005840"/>
          </a:xfrm>
          <a:solidFill>
            <a:schemeClr val="accent5"/>
          </a:solidFill>
        </p:spPr>
        <p:txBody>
          <a:bodyPr wrap="none" lIns="0" tIns="0" rIns="0" bIns="0" anchor="ctr" anchorCtr="0">
            <a:normAutofit/>
          </a:bodyPr>
          <a:lstStyle>
            <a:lvl1pPr marL="0" indent="0" algn="ctr">
              <a:lnSpc>
                <a:spcPts val="1400"/>
              </a:lnSpc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 smtClean="0"/>
              <a:t>Add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0996"/>
            <a:ext cx="6911340" cy="10306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7141464" y="1014004"/>
            <a:ext cx="1993392" cy="996696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Pic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7132320" y="2019222"/>
            <a:ext cx="20116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140065" y="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0" y="100770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32320" y="1005840"/>
            <a:ext cx="0" cy="10058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image" Target="../media/image10.png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image" Target="../media/image9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side_light01.jpg"/>
          <p:cNvPicPr>
            <a:picLocks noChangeAspect="1"/>
          </p:cNvPicPr>
          <p:nvPr userDrawn="1"/>
        </p:nvPicPr>
        <p:blipFill>
          <a:blip r:embed="rId2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19" y="30996"/>
            <a:ext cx="8869681" cy="1030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1220" y="1158498"/>
            <a:ext cx="8764292" cy="504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21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8459" y="6514160"/>
            <a:ext cx="282450" cy="271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|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7357" y="6525059"/>
            <a:ext cx="2513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Confidential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Lake Shore Cryotronics, Inc.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100770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799" y="6343011"/>
            <a:ext cx="2032002" cy="359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708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710" r:id="rId18"/>
    <p:sldLayoutId id="2147483682" r:id="rId19"/>
    <p:sldLayoutId id="2147483709" r:id="rId20"/>
    <p:sldLayoutId id="2147483712" r:id="rId21"/>
    <p:sldLayoutId id="2147483683" r:id="rId22"/>
    <p:sldLayoutId id="2147483684" r:id="rId23"/>
    <p:sldLayoutId id="2147483713" r:id="rId24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400" kern="1200">
          <a:solidFill>
            <a:srgbClr val="003767"/>
          </a:solidFill>
          <a:latin typeface="+mj-lt"/>
          <a:ea typeface="+mj-ea"/>
          <a:cs typeface="+mj-cs"/>
        </a:defRPr>
      </a:lvl1pPr>
    </p:titleStyle>
    <p:bodyStyle>
      <a:lvl1pPr marL="231775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Wingdings" pitchFamily="2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3088" indent="-285750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333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Wingdings" pitchFamily="2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6175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side_dark03.jpg"/>
          <p:cNvPicPr>
            <a:picLocks noChangeAspect="1"/>
          </p:cNvPicPr>
          <p:nvPr userDrawn="1"/>
        </p:nvPicPr>
        <p:blipFill>
          <a:blip r:embed="rId20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0" y="30996"/>
            <a:ext cx="8777472" cy="1030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1220" y="1158498"/>
            <a:ext cx="8764292" cy="504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1000086"/>
            <a:ext cx="914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18459" y="6514160"/>
            <a:ext cx="282450" cy="271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  <a:latin typeface="+mj-lt"/>
              </a:rPr>
              <a:t>|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17357" y="6525059"/>
            <a:ext cx="2513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+mj-lt"/>
              </a:rPr>
              <a:t>Confidential </a:t>
            </a:r>
            <a:r>
              <a:rPr lang="en-US" sz="1100" dirty="0" smtClean="0">
                <a:solidFill>
                  <a:schemeClr val="bg1"/>
                </a:solidFill>
                <a:latin typeface="+mj-lt"/>
              </a:rPr>
              <a:t>Lake Shore Cryotronics, Inc.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908" y="6335677"/>
            <a:ext cx="2016368" cy="3569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1775" indent="-231775" algn="l" defTabSz="914400" rtl="0" eaLnBrk="1" latinLnBrk="0" hangingPunct="1"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§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573088" indent="-285750" algn="l" defTabSz="914400" rtl="0" eaLnBrk="1" latinLnBrk="0" hangingPunct="1">
        <a:spcBef>
          <a:spcPts val="0"/>
        </a:spcBef>
        <a:spcAft>
          <a:spcPts val="400"/>
        </a:spcAft>
        <a:buClr>
          <a:schemeClr val="accent6"/>
        </a:buClr>
        <a:buFont typeface="Arial" pitchFamily="34" charset="0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33363" algn="l" defTabSz="914400" rtl="0" eaLnBrk="1" latinLnBrk="0" hangingPunct="1"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§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146175" indent="-231775" algn="l" defTabSz="914400" rtl="0" eaLnBrk="1" latinLnBrk="0" hangingPunct="1">
        <a:spcBef>
          <a:spcPts val="0"/>
        </a:spcBef>
        <a:spcAft>
          <a:spcPts val="400"/>
        </a:spcAft>
        <a:buClr>
          <a:schemeClr val="accent6"/>
        </a:buClr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tiff"/><Relationship Id="rId3" Type="http://schemas.openxmlformats.org/officeDocument/2006/relationships/image" Target="../media/image55.jpe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png"/><Relationship Id="rId4" Type="http://schemas.openxmlformats.org/officeDocument/2006/relationships/image" Target="../media/image5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55.jpeg"/><Relationship Id="rId7" Type="http://schemas.openxmlformats.org/officeDocument/2006/relationships/image" Target="../media/image7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sales@lakeshore.com" TargetMode="External"/><Relationship Id="rId2" Type="http://schemas.openxmlformats.org/officeDocument/2006/relationships/hyperlink" Target="http://www.lakeshore.com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0.pn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png"/><Relationship Id="rId4" Type="http://schemas.openxmlformats.org/officeDocument/2006/relationships/image" Target="../media/image48.jpeg"/><Relationship Id="rId9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2895601" y="4224767"/>
            <a:ext cx="6124414" cy="142205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F6921E"/>
                </a:solidFill>
              </a:rPr>
              <a:t>Advancing Measurement for Breakthrough Science</a:t>
            </a:r>
            <a:endParaRPr lang="en-US" sz="3600" dirty="0">
              <a:solidFill>
                <a:srgbClr val="F6921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80961" y="5646821"/>
            <a:ext cx="2953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A Company Overview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216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Calibri" pitchFamily="34" charset="0"/>
                <a:cs typeface="Calibri" pitchFamily="34" charset="0"/>
              </a:rPr>
              <a:t>Cernox™</a:t>
            </a:r>
            <a:endParaRPr lang="en-US" sz="3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23770" y="5002198"/>
            <a:ext cx="1427018" cy="401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8545830" y="5366226"/>
            <a:ext cx="251460" cy="156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963930" y="3354546"/>
            <a:ext cx="240030" cy="11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036320" y="4345146"/>
            <a:ext cx="148590" cy="57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Picture Placeholder 74" descr="Icon_temperature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t="79" b="79"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sp>
        <p:nvSpPr>
          <p:cNvPr id="61" name="Content Placeholder 3"/>
          <p:cNvSpPr txBox="1">
            <a:spLocks/>
          </p:cNvSpPr>
          <p:nvPr/>
        </p:nvSpPr>
        <p:spPr>
          <a:xfrm>
            <a:off x="271220" y="1158498"/>
            <a:ext cx="6332780" cy="5048573"/>
          </a:xfrm>
          <a:prstGeom prst="rect">
            <a:avLst/>
          </a:prstGeom>
        </p:spPr>
        <p:txBody>
          <a:bodyPr/>
          <a:lstStyle>
            <a:lvl1pPr marL="231775" indent="-23177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3088" indent="-2857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Arial" pitchFamily="34" charset="0"/>
              <a:buChar char="–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0425" indent="-233363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Wingdings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6175" indent="-23177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1200"/>
              </a:spcAft>
              <a:buNone/>
            </a:pPr>
            <a:r>
              <a:rPr lang="en-US" sz="2000" i="1" dirty="0" smtClean="0">
                <a:solidFill>
                  <a:schemeClr val="accent5"/>
                </a:solidFill>
              </a:rPr>
              <a:t>Thin </a:t>
            </a:r>
            <a:r>
              <a:rPr lang="en-US" sz="2000" i="1" dirty="0">
                <a:solidFill>
                  <a:schemeClr val="accent5"/>
                </a:solidFill>
              </a:rPr>
              <a:t>film </a:t>
            </a:r>
            <a:r>
              <a:rPr lang="en-US" sz="2000" i="1" dirty="0" smtClean="0">
                <a:solidFill>
                  <a:schemeClr val="accent5"/>
                </a:solidFill>
              </a:rPr>
              <a:t>cryogenic RTDs </a:t>
            </a:r>
          </a:p>
          <a:p>
            <a:pPr fontAlgn="auto"/>
            <a:r>
              <a:rPr lang="en-US" sz="2000" dirty="0" smtClean="0"/>
              <a:t>Small size</a:t>
            </a:r>
          </a:p>
          <a:p>
            <a:pPr fontAlgn="auto"/>
            <a:r>
              <a:rPr lang="en-US" sz="2000" dirty="0" smtClean="0"/>
              <a:t>Fast thermal response</a:t>
            </a:r>
          </a:p>
          <a:p>
            <a:pPr fontAlgn="auto"/>
            <a:r>
              <a:rPr lang="en-US" sz="2000" dirty="0" smtClean="0"/>
              <a:t>Low </a:t>
            </a:r>
            <a:r>
              <a:rPr lang="en-US" sz="2000" dirty="0"/>
              <a:t>magnetic </a:t>
            </a:r>
            <a:r>
              <a:rPr lang="en-US" sz="2000" dirty="0" smtClean="0"/>
              <a:t>ﬁeld induced </a:t>
            </a:r>
            <a:r>
              <a:rPr lang="en-US" sz="2000" dirty="0"/>
              <a:t>errors</a:t>
            </a:r>
          </a:p>
          <a:p>
            <a:pPr fontAlgn="auto"/>
            <a:r>
              <a:rPr lang="en-US" sz="2000" dirty="0"/>
              <a:t>Excellent resistance to ionizing radiation</a:t>
            </a:r>
          </a:p>
          <a:p>
            <a:pPr fontAlgn="auto"/>
            <a:r>
              <a:rPr lang="en-US" sz="2000" dirty="0" smtClean="0"/>
              <a:t>High </a:t>
            </a:r>
            <a:r>
              <a:rPr lang="en-US" sz="2000" dirty="0"/>
              <a:t>sensitivity at low </a:t>
            </a:r>
            <a:r>
              <a:rPr lang="en-US" sz="2000" dirty="0" smtClean="0"/>
              <a:t>temperatures</a:t>
            </a:r>
          </a:p>
          <a:p>
            <a:pPr fontAlgn="auto"/>
            <a:r>
              <a:rPr lang="en-US" sz="2000" dirty="0" smtClean="0"/>
              <a:t>Excellent </a:t>
            </a:r>
            <a:r>
              <a:rPr lang="en-US" sz="2000" dirty="0"/>
              <a:t>stability</a:t>
            </a:r>
          </a:p>
          <a:p>
            <a:pPr fontAlgn="auto"/>
            <a:r>
              <a:rPr lang="en-US" sz="2000" dirty="0" smtClean="0"/>
              <a:t>Variety </a:t>
            </a:r>
            <a:r>
              <a:rPr lang="en-US" sz="2000" dirty="0"/>
              <a:t>of packaging </a:t>
            </a:r>
            <a:r>
              <a:rPr lang="en-US" sz="2000" dirty="0" smtClean="0"/>
              <a:t>options</a:t>
            </a:r>
          </a:p>
          <a:p>
            <a:pPr fontAlgn="auto"/>
            <a:endParaRPr lang="en-US" sz="2000" dirty="0" smtClean="0"/>
          </a:p>
          <a:p>
            <a:pPr marL="0" indent="0" fontAlgn="auto">
              <a:buNone/>
            </a:pPr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Proven and trusted globally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  <a:p>
            <a:pPr fontAlgn="auto"/>
            <a:endParaRPr lang="en-US" sz="2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014" y="1638641"/>
            <a:ext cx="3972338" cy="17159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848" y="4157748"/>
            <a:ext cx="1981199" cy="191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0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05" y="3794388"/>
            <a:ext cx="2709296" cy="189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Sensor Manufacturing</a:t>
            </a:r>
            <a:endParaRPr lang="en-US" sz="3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319" y="1122742"/>
            <a:ext cx="4316411" cy="725526"/>
          </a:xfrm>
        </p:spPr>
        <p:txBody>
          <a:bodyPr>
            <a:normAutofit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en-US" sz="2000" i="1" dirty="0" smtClean="0">
                <a:solidFill>
                  <a:schemeClr val="accent5"/>
                </a:solidFill>
              </a:rPr>
              <a:t>Extensive </a:t>
            </a:r>
            <a:r>
              <a:rPr lang="en-US" sz="2000" i="1" dirty="0">
                <a:solidFill>
                  <a:schemeClr val="accent5"/>
                </a:solidFill>
              </a:rPr>
              <a:t>in-house thin-film sensor development and </a:t>
            </a:r>
            <a:r>
              <a:rPr lang="en-US" sz="2000" i="1" dirty="0" smtClean="0">
                <a:solidFill>
                  <a:schemeClr val="accent5"/>
                </a:solidFill>
              </a:rPr>
              <a:t>production </a:t>
            </a:r>
            <a:r>
              <a:rPr lang="en-US" sz="2000" i="1" dirty="0">
                <a:solidFill>
                  <a:schemeClr val="accent5"/>
                </a:solidFill>
              </a:rPr>
              <a:t>capability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4" name="Picture Placeholder 13" descr="Icon_temperature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t="79" b="79"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2395" y="1539368"/>
            <a:ext cx="2997444" cy="200639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95" y="3721161"/>
            <a:ext cx="2997444" cy="1993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6" y="2095009"/>
            <a:ext cx="2476422" cy="173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914" y="3990821"/>
            <a:ext cx="2448414" cy="244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ontent Placeholder 3"/>
          <p:cNvSpPr txBox="1">
            <a:spLocks/>
          </p:cNvSpPr>
          <p:nvPr/>
        </p:nvSpPr>
        <p:spPr>
          <a:xfrm>
            <a:off x="309584" y="1884025"/>
            <a:ext cx="3213098" cy="235373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400" i="1" dirty="0" smtClean="0"/>
              <a:t>Device Fabrication</a:t>
            </a:r>
          </a:p>
          <a:p>
            <a:r>
              <a:rPr lang="en-US" sz="1400" b="1" dirty="0" smtClean="0"/>
              <a:t>Thin film deposition</a:t>
            </a:r>
          </a:p>
          <a:p>
            <a:r>
              <a:rPr lang="en-US" sz="1400" b="1" dirty="0" smtClean="0"/>
              <a:t>Wafer characterization</a:t>
            </a:r>
          </a:p>
          <a:p>
            <a:r>
              <a:rPr lang="en-US" sz="1400" b="1" dirty="0"/>
              <a:t>Lithography</a:t>
            </a:r>
          </a:p>
          <a:p>
            <a:r>
              <a:rPr lang="en-US" sz="1400" b="1" dirty="0" smtClean="0"/>
              <a:t>Dicing, wire bonding</a:t>
            </a:r>
          </a:p>
          <a:p>
            <a:r>
              <a:rPr lang="en-US" sz="1400" b="1" dirty="0" smtClean="0"/>
              <a:t>Packaging, hermetic sealing</a:t>
            </a:r>
          </a:p>
          <a:p>
            <a:r>
              <a:rPr lang="en-US" sz="1400" b="1" dirty="0" smtClean="0"/>
              <a:t>Lead attachment</a:t>
            </a:r>
          </a:p>
          <a:p>
            <a:r>
              <a:rPr lang="en-US" sz="1400" b="1" dirty="0" smtClean="0"/>
              <a:t>QC and calibration</a:t>
            </a:r>
          </a:p>
          <a:p>
            <a:r>
              <a:rPr lang="en-US" sz="1400" b="1" dirty="0" smtClean="0"/>
              <a:t>High reliability screening</a:t>
            </a:r>
          </a:p>
          <a:p>
            <a:r>
              <a:rPr lang="en-US" sz="1400" b="1" dirty="0"/>
              <a:t>Customization</a:t>
            </a:r>
          </a:p>
          <a:p>
            <a:endParaRPr lang="en-US" sz="1400" b="1" dirty="0" smtClean="0"/>
          </a:p>
          <a:p>
            <a:endParaRPr lang="en-US" sz="1400" dirty="0"/>
          </a:p>
        </p:txBody>
      </p:sp>
      <p:grpSp>
        <p:nvGrpSpPr>
          <p:cNvPr id="2" name="Group 1"/>
          <p:cNvGrpSpPr/>
          <p:nvPr/>
        </p:nvGrpSpPr>
        <p:grpSpPr>
          <a:xfrm>
            <a:off x="4516121" y="1930515"/>
            <a:ext cx="1227015" cy="449433"/>
            <a:chOff x="6902634" y="3138429"/>
            <a:chExt cx="2241327" cy="449433"/>
          </a:xfrm>
        </p:grpSpPr>
        <p:sp>
          <p:nvSpPr>
            <p:cNvPr id="20" name="Rectangle 19"/>
            <p:cNvSpPr/>
            <p:nvPr/>
          </p:nvSpPr>
          <p:spPr>
            <a:xfrm>
              <a:off x="6902634" y="3138429"/>
              <a:ext cx="2241327" cy="402942"/>
            </a:xfrm>
            <a:prstGeom prst="rect">
              <a:avLst/>
            </a:prstGeom>
            <a:solidFill>
              <a:srgbClr val="0D5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ontent Placeholder 2"/>
            <p:cNvSpPr txBox="1">
              <a:spLocks/>
            </p:cNvSpPr>
            <p:nvPr/>
          </p:nvSpPr>
          <p:spPr bwMode="auto">
            <a:xfrm>
              <a:off x="7198674" y="3205959"/>
              <a:ext cx="1944096" cy="381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 smtClean="0">
                  <a:solidFill>
                    <a:schemeClr val="bg1"/>
                  </a:solidFill>
                </a:rPr>
                <a:t>Deposition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516121" y="6205288"/>
            <a:ext cx="1227015" cy="449433"/>
            <a:chOff x="6902634" y="3138429"/>
            <a:chExt cx="2241327" cy="449433"/>
          </a:xfrm>
        </p:grpSpPr>
        <p:sp>
          <p:nvSpPr>
            <p:cNvPr id="23" name="Rectangle 22"/>
            <p:cNvSpPr/>
            <p:nvPr/>
          </p:nvSpPr>
          <p:spPr>
            <a:xfrm>
              <a:off x="6902634" y="3138429"/>
              <a:ext cx="2241327" cy="402942"/>
            </a:xfrm>
            <a:prstGeom prst="rect">
              <a:avLst/>
            </a:prstGeom>
            <a:solidFill>
              <a:srgbClr val="0D5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Content Placeholder 2"/>
            <p:cNvSpPr txBox="1">
              <a:spLocks/>
            </p:cNvSpPr>
            <p:nvPr/>
          </p:nvSpPr>
          <p:spPr bwMode="auto">
            <a:xfrm>
              <a:off x="7198674" y="3205959"/>
              <a:ext cx="1944096" cy="381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 smtClean="0">
                  <a:solidFill>
                    <a:schemeClr val="bg1"/>
                  </a:solidFill>
                </a:rPr>
                <a:t>Lead attach</a:t>
              </a:r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589" y="5574449"/>
            <a:ext cx="1060850" cy="887046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7672824" y="1296436"/>
            <a:ext cx="1227015" cy="449433"/>
            <a:chOff x="6902634" y="3138429"/>
            <a:chExt cx="2241327" cy="449433"/>
          </a:xfrm>
        </p:grpSpPr>
        <p:sp>
          <p:nvSpPr>
            <p:cNvPr id="28" name="Rectangle 27"/>
            <p:cNvSpPr/>
            <p:nvPr/>
          </p:nvSpPr>
          <p:spPr>
            <a:xfrm>
              <a:off x="6902634" y="3138429"/>
              <a:ext cx="2241327" cy="402942"/>
            </a:xfrm>
            <a:prstGeom prst="rect">
              <a:avLst/>
            </a:prstGeom>
            <a:solidFill>
              <a:srgbClr val="0D5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Content Placeholder 2"/>
            <p:cNvSpPr txBox="1">
              <a:spLocks/>
            </p:cNvSpPr>
            <p:nvPr/>
          </p:nvSpPr>
          <p:spPr bwMode="auto">
            <a:xfrm>
              <a:off x="7198674" y="3205959"/>
              <a:ext cx="1944096" cy="381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 smtClean="0">
                  <a:solidFill>
                    <a:schemeClr val="bg1"/>
                  </a:solidFill>
                </a:rPr>
                <a:t>Packaging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666128" y="5506919"/>
            <a:ext cx="1227015" cy="449433"/>
            <a:chOff x="6902634" y="3138429"/>
            <a:chExt cx="2241327" cy="449433"/>
          </a:xfrm>
        </p:grpSpPr>
        <p:sp>
          <p:nvSpPr>
            <p:cNvPr id="31" name="Rectangle 30"/>
            <p:cNvSpPr/>
            <p:nvPr/>
          </p:nvSpPr>
          <p:spPr>
            <a:xfrm>
              <a:off x="6902634" y="3138429"/>
              <a:ext cx="2241327" cy="402942"/>
            </a:xfrm>
            <a:prstGeom prst="rect">
              <a:avLst/>
            </a:prstGeom>
            <a:solidFill>
              <a:srgbClr val="0D5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ontent Placeholder 2"/>
            <p:cNvSpPr txBox="1">
              <a:spLocks/>
            </p:cNvSpPr>
            <p:nvPr/>
          </p:nvSpPr>
          <p:spPr bwMode="auto">
            <a:xfrm>
              <a:off x="7198674" y="3205959"/>
              <a:ext cx="1944096" cy="381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 smtClean="0">
                  <a:solidFill>
                    <a:schemeClr val="bg1"/>
                  </a:solidFill>
                </a:rPr>
                <a:t>QC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89438" y="5689625"/>
            <a:ext cx="1227015" cy="449433"/>
            <a:chOff x="6902634" y="3138429"/>
            <a:chExt cx="2241327" cy="449433"/>
          </a:xfrm>
        </p:grpSpPr>
        <p:sp>
          <p:nvSpPr>
            <p:cNvPr id="34" name="Rectangle 33"/>
            <p:cNvSpPr/>
            <p:nvPr/>
          </p:nvSpPr>
          <p:spPr>
            <a:xfrm>
              <a:off x="6902634" y="3138429"/>
              <a:ext cx="2241327" cy="402942"/>
            </a:xfrm>
            <a:prstGeom prst="rect">
              <a:avLst/>
            </a:prstGeom>
            <a:solidFill>
              <a:srgbClr val="0D5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ontent Placeholder 2"/>
            <p:cNvSpPr txBox="1">
              <a:spLocks/>
            </p:cNvSpPr>
            <p:nvPr/>
          </p:nvSpPr>
          <p:spPr bwMode="auto">
            <a:xfrm>
              <a:off x="7198674" y="3205959"/>
              <a:ext cx="1944096" cy="381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Font typeface="Wingdings" pitchFamily="2" charset="2"/>
                <a:buChar char="w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 smtClean="0">
                  <a:solidFill>
                    <a:schemeClr val="bg1"/>
                  </a:solidFill>
                </a:rPr>
                <a:t>Lithography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793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Calibration Services</a:t>
            </a:r>
            <a:endParaRPr lang="en-US" sz="3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1220" y="1158498"/>
            <a:ext cx="5715365" cy="5318812"/>
          </a:xfrm>
        </p:spPr>
        <p:txBody>
          <a:bodyPr>
            <a:normAutofit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en-US" sz="2000" i="1" dirty="0" smtClean="0">
                <a:solidFill>
                  <a:schemeClr val="accent5"/>
                </a:solidFill>
              </a:rPr>
              <a:t>Lake Shore operates one of the most advanced temperature sensor calibration facilities in the world</a:t>
            </a:r>
            <a:endParaRPr lang="en-US" sz="2000" dirty="0" smtClean="0"/>
          </a:p>
          <a:p>
            <a:r>
              <a:rPr lang="en-US" sz="2000" dirty="0" smtClean="0"/>
              <a:t>Cryogenic Capability </a:t>
            </a:r>
          </a:p>
          <a:p>
            <a:pPr lvl="1"/>
            <a:r>
              <a:rPr lang="en-US" sz="1800" dirty="0" smtClean="0"/>
              <a:t>Dilution refrigerators for sub 20 </a:t>
            </a:r>
            <a:r>
              <a:rPr lang="en-US" sz="1800" dirty="0" err="1" smtClean="0"/>
              <a:t>mK</a:t>
            </a:r>
            <a:r>
              <a:rPr lang="en-US" sz="1800" dirty="0" smtClean="0"/>
              <a:t> calibration</a:t>
            </a:r>
          </a:p>
          <a:p>
            <a:pPr lvl="1">
              <a:spcAft>
                <a:spcPts val="1200"/>
              </a:spcAft>
            </a:pPr>
            <a:r>
              <a:rPr lang="en-US" sz="1800" dirty="0" smtClean="0"/>
              <a:t>Referenced to NIST, NPL, &amp; PTB standards</a:t>
            </a:r>
          </a:p>
          <a:p>
            <a:r>
              <a:rPr lang="en-US" sz="2000" dirty="0" smtClean="0"/>
              <a:t>High Temperature Capability</a:t>
            </a:r>
          </a:p>
          <a:p>
            <a:pPr lvl="1"/>
            <a:r>
              <a:rPr lang="en-US" sz="1800" dirty="0" smtClean="0"/>
              <a:t>Up to 900 K</a:t>
            </a:r>
          </a:p>
          <a:p>
            <a:pPr lvl="1"/>
            <a:endParaRPr lang="en-US" sz="1800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7" b="20533"/>
          <a:stretch>
            <a:fillRect/>
          </a:stretch>
        </p:blipFill>
        <p:spPr bwMode="auto">
          <a:xfrm>
            <a:off x="6912243" y="3936611"/>
            <a:ext cx="2230523" cy="224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C:\Documents and Settings\cmcgee\Desktop\New Folder (2)\Calibration Station 3 sm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1" r="10047"/>
          <a:stretch>
            <a:fillRect/>
          </a:stretch>
        </p:blipFill>
        <p:spPr bwMode="auto">
          <a:xfrm>
            <a:off x="6902330" y="1015179"/>
            <a:ext cx="2241669" cy="224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6902634" y="3138429"/>
            <a:ext cx="2241327" cy="798140"/>
          </a:xfrm>
          <a:prstGeom prst="rect">
            <a:avLst/>
          </a:prstGeom>
          <a:solidFill>
            <a:srgbClr val="0D5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912244" y="3205959"/>
            <a:ext cx="2230523" cy="38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Sensor Calibration Facility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912244" y="3609578"/>
            <a:ext cx="2230524" cy="38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w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Dilution Refrigerators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6710767" y="3541371"/>
            <a:ext cx="2432772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Placeholder 13" descr="Icon_temperature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/>
          <a:srcRect t="79" b="79"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74855" y="4223557"/>
            <a:ext cx="3402441" cy="19543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+mn-lt"/>
              </a:rPr>
              <a:t>ITS-90 and PLTS-2000 standards maintained on standard platinum (PRT), rhodium-iron (RIRT), and germanium (GRT) resistance thermometers </a:t>
            </a:r>
            <a:endParaRPr lang="en-US" sz="1100" dirty="0" smtClean="0">
              <a:latin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latin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+mn-lt"/>
              </a:rPr>
              <a:t>Standards calibrated directly by an internationally recognized national metrology institute (NIST, NPL, PTB) for T &lt; 330 K or an ISO 17025 accredited metrology laboratory for 330 K &lt; T &lt; 800 K</a:t>
            </a:r>
            <a:r>
              <a:rPr lang="en-US" sz="1100" dirty="0" smtClean="0">
                <a:latin typeface="+mn-lt"/>
              </a:rPr>
              <a:t>.</a:t>
            </a:r>
          </a:p>
          <a:p>
            <a:r>
              <a:rPr lang="en-US" sz="1100" dirty="0" smtClean="0">
                <a:latin typeface="+mn-lt"/>
              </a:rPr>
              <a:t> </a:t>
            </a:r>
            <a:endParaRPr lang="en-US" sz="1100" dirty="0">
              <a:latin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+mn-lt"/>
              </a:rPr>
              <a:t>A nuclear orientation thermometer is also used for temperatures less than 50 </a:t>
            </a:r>
            <a:r>
              <a:rPr lang="en-US" sz="1100" dirty="0" err="1">
                <a:latin typeface="+mn-lt"/>
              </a:rPr>
              <a:t>mK</a:t>
            </a:r>
            <a:r>
              <a:rPr lang="en-US" sz="1100" dirty="0" err="1" smtClean="0">
                <a:latin typeface="+mn-lt"/>
              </a:rPr>
              <a:t>.</a:t>
            </a:r>
            <a:endParaRPr lang="en-US" sz="11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0832" y="3292273"/>
            <a:ext cx="2401171" cy="336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9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075987" y="3664823"/>
            <a:ext cx="2841510" cy="2039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735" y="3734399"/>
            <a:ext cx="1726276" cy="1231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latin typeface="Calibri" pitchFamily="34" charset="0"/>
                <a:cs typeface="Calibri" pitchFamily="34" charset="0"/>
              </a:rPr>
              <a:t>Cryogenic </a:t>
            </a:r>
            <a:r>
              <a:rPr lang="en-US" sz="3000" dirty="0" smtClean="0">
                <a:latin typeface="Calibri" pitchFamily="34" charset="0"/>
                <a:cs typeface="Calibri" pitchFamily="34" charset="0"/>
              </a:rPr>
              <a:t>Temperature Controllers &amp; Monitors</a:t>
            </a:r>
            <a:endParaRPr lang="en-US" sz="30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5" name="Picture Placeholder 24" descr="Icon_temperature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t="79" b="79"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sp>
        <p:nvSpPr>
          <p:cNvPr id="20" name="Rectangle 19"/>
          <p:cNvSpPr/>
          <p:nvPr/>
        </p:nvSpPr>
        <p:spPr>
          <a:xfrm>
            <a:off x="6075987" y="1413967"/>
            <a:ext cx="2841510" cy="2039650"/>
          </a:xfrm>
          <a:prstGeom prst="rect">
            <a:avLst/>
          </a:prstGeom>
          <a:solidFill>
            <a:srgbClr val="4E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106116" y="2725040"/>
            <a:ext cx="2725419" cy="701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Model 372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AC Resistance Bridge and</a:t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Temperature Controller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91481" y="4980422"/>
            <a:ext cx="26415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Model 218 and transmitters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8-Channel Cryogenic Temperature Monitor and Transmitter Cards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1968" y="1408113"/>
            <a:ext cx="2844995" cy="2039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61968" y="3663495"/>
            <a:ext cx="2844995" cy="2039650"/>
          </a:xfrm>
          <a:prstGeom prst="rect">
            <a:avLst/>
          </a:prstGeom>
          <a:solidFill>
            <a:srgbClr val="4C9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172797" y="1412638"/>
            <a:ext cx="2841510" cy="2039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172797" y="3663495"/>
            <a:ext cx="2841510" cy="2039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1423" y="2723711"/>
            <a:ext cx="23378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Model 325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Low Cryogenic </a:t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Temperature Controller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1423" y="4979093"/>
            <a:ext cx="2815540" cy="701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Model 335 &amp; Model 336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Advanced Low Cryogenic </a:t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Temperature Controllers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2926" y="2723711"/>
            <a:ext cx="27254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Model 350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Ultra-Low Cryogenic </a:t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Temperature Controller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88291" y="4979093"/>
            <a:ext cx="26415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Model 224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+mj-lt"/>
              </a:rPr>
            </a:b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12-Channel Cryogenic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+mj-lt"/>
              </a:rPr>
              <a:t>Temperature Monitor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84674" name="Picture 2" descr="http://lakeshore.com/PublishingImages/336mai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584" y="3913572"/>
            <a:ext cx="2329763" cy="723714"/>
          </a:xfrm>
          <a:prstGeom prst="rect">
            <a:avLst/>
          </a:prstGeom>
          <a:noFill/>
        </p:spPr>
      </p:pic>
      <p:pic>
        <p:nvPicPr>
          <p:cNvPr id="284676" name="Picture 4" descr="http://lakeshore.com/PublishingImages/335w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29885" y="4136975"/>
            <a:ext cx="1474909" cy="797079"/>
          </a:xfrm>
          <a:prstGeom prst="rect">
            <a:avLst/>
          </a:prstGeom>
          <a:noFill/>
        </p:spPr>
      </p:pic>
      <p:pic>
        <p:nvPicPr>
          <p:cNvPr id="284680" name="Picture 8" descr="http://lakeshore.com/PublishingImages/350mai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287" y="1695703"/>
            <a:ext cx="2472529" cy="747020"/>
          </a:xfrm>
          <a:prstGeom prst="rect">
            <a:avLst/>
          </a:prstGeom>
          <a:noFill/>
        </p:spPr>
      </p:pic>
      <p:pic>
        <p:nvPicPr>
          <p:cNvPr id="284682" name="Picture 10" descr="http://lakeshore.com/PublishingImages/325web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9395" y="1695703"/>
            <a:ext cx="1656512" cy="902271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824" y="1473570"/>
            <a:ext cx="2897322" cy="11666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287" y="3913572"/>
            <a:ext cx="2472529" cy="7487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958" y="4148496"/>
            <a:ext cx="1697293" cy="92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8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006" y="1187466"/>
            <a:ext cx="2502029" cy="365778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Calibri" pitchFamily="34" charset="0"/>
                <a:cs typeface="Calibri" pitchFamily="34" charset="0"/>
              </a:rPr>
              <a:t>NEW—Cryogenic Sensor Input Modules</a:t>
            </a:r>
            <a:endParaRPr lang="en-US" sz="3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93111" y="1187466"/>
            <a:ext cx="1281983" cy="922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j-lt"/>
                <a:cs typeface="Arial" panose="020B0604020202020204" pitchFamily="34" charset="0"/>
              </a:rPr>
              <a:t>Lake Shore 240 Series</a:t>
            </a:r>
            <a:r>
              <a:rPr lang="en-US" sz="1400" dirty="0" smtClean="0">
                <a:latin typeface="+mj-lt"/>
                <a:cs typeface="Arial" panose="020B0604020202020204" pitchFamily="34" charset="0"/>
              </a:rPr>
              <a:t/>
            </a:r>
            <a:br>
              <a:rPr lang="en-US" sz="1400" dirty="0" smtClean="0">
                <a:latin typeface="+mj-lt"/>
                <a:cs typeface="Arial" panose="020B0604020202020204" pitchFamily="34" charset="0"/>
              </a:rPr>
            </a:br>
            <a:r>
              <a:rPr lang="en-US" sz="1200" dirty="0" smtClean="0">
                <a:latin typeface="+mj-lt"/>
                <a:cs typeface="Arial" panose="020B0604020202020204" pitchFamily="34" charset="0"/>
              </a:rPr>
              <a:t>Cryogenic Sensor Input Module</a:t>
            </a:r>
            <a:endParaRPr lang="en-US" sz="12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9" name="Picture Placeholder 18" descr="Icon_temperature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t="79" b="79"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214840" y="1061633"/>
            <a:ext cx="4560359" cy="3047506"/>
          </a:xfrm>
          <a:prstGeom prst="rect">
            <a:avLst/>
          </a:prstGeom>
        </p:spPr>
        <p:txBody>
          <a:bodyPr/>
          <a:lstStyle>
            <a:lvl1pPr marL="231775" indent="-23177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3088" indent="-2857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Arial" pitchFamily="34" charset="0"/>
              <a:buChar char="–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0425" indent="-233363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Wingdings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6175" indent="-23177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1200"/>
              </a:spcAft>
              <a:buNone/>
            </a:pPr>
            <a:r>
              <a:rPr lang="en-US" sz="1800" i="1" dirty="0" smtClean="0">
                <a:solidFill>
                  <a:schemeClr val="accent5"/>
                </a:solidFill>
              </a:rPr>
              <a:t>Distributed temperature measurement for large applications</a:t>
            </a:r>
          </a:p>
          <a:p>
            <a:pPr fontAlgn="auto"/>
            <a:r>
              <a:rPr lang="en-US" sz="1800" dirty="0"/>
              <a:t>DIN rail </a:t>
            </a:r>
            <a:r>
              <a:rPr lang="en-US" sz="1800" dirty="0" smtClean="0"/>
              <a:t>mountable modules</a:t>
            </a:r>
            <a:endParaRPr lang="en-US" sz="1800" dirty="0"/>
          </a:p>
          <a:p>
            <a:pPr fontAlgn="auto">
              <a:spcAft>
                <a:spcPts val="0"/>
              </a:spcAft>
            </a:pPr>
            <a:r>
              <a:rPr lang="en-US" sz="1800" dirty="0" smtClean="0"/>
              <a:t>2 sensor inputs/module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 err="1" smtClean="0"/>
              <a:t>Cernox</a:t>
            </a:r>
            <a:r>
              <a:rPr lang="en-US" sz="1200" dirty="0" smtClean="0"/>
              <a:t>™ RTDs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 smtClean="0"/>
              <a:t>Diodes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 smtClean="0"/>
              <a:t>Platinum RTDs</a:t>
            </a:r>
          </a:p>
          <a:p>
            <a:pPr fontAlgn="auto"/>
            <a:r>
              <a:rPr lang="en-US" sz="1800" dirty="0" smtClean="0"/>
              <a:t>4-wire measurement</a:t>
            </a:r>
          </a:p>
          <a:p>
            <a:pPr fontAlgn="auto"/>
            <a:r>
              <a:rPr lang="en-US" sz="1800" dirty="0" smtClean="0"/>
              <a:t>On-module conversion to </a:t>
            </a:r>
            <a:br>
              <a:rPr lang="en-US" sz="1800" dirty="0" smtClean="0"/>
            </a:br>
            <a:r>
              <a:rPr lang="en-US" sz="1800" dirty="0" smtClean="0"/>
              <a:t>temperature units</a:t>
            </a:r>
          </a:p>
          <a:p>
            <a:pPr fontAlgn="auto">
              <a:spcAft>
                <a:spcPts val="0"/>
              </a:spcAft>
            </a:pPr>
            <a:r>
              <a:rPr lang="en-US" sz="1800" dirty="0" smtClean="0"/>
              <a:t>Fieldbus network interfaces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 smtClean="0"/>
              <a:t>PROFIBUS-DP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 smtClean="0"/>
              <a:t>Modbus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535" y="2448187"/>
            <a:ext cx="5406705" cy="402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65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1220" y="0"/>
            <a:ext cx="7824652" cy="1030637"/>
          </a:xfrm>
        </p:spPr>
        <p:txBody>
          <a:bodyPr/>
          <a:lstStyle/>
          <a:p>
            <a:r>
              <a:rPr lang="en-US" dirty="0" smtClean="0"/>
              <a:t>Reference “Big Physics” Projects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1219" y="1030637"/>
            <a:ext cx="6305750" cy="5418066"/>
          </a:xfrm>
        </p:spPr>
        <p:txBody>
          <a:bodyPr>
            <a:noAutofit/>
          </a:bodyPr>
          <a:lstStyle/>
          <a:p>
            <a:r>
              <a:rPr lang="en-US" sz="1600" dirty="0" smtClean="0"/>
              <a:t>Accelerators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LHC at </a:t>
            </a:r>
            <a:r>
              <a:rPr lang="en-US" sz="1400" dirty="0"/>
              <a:t>CERN – Switzerland   </a:t>
            </a:r>
            <a:r>
              <a:rPr lang="en-US" sz="1400" dirty="0" smtClean="0"/>
              <a:t>(about </a:t>
            </a:r>
            <a:r>
              <a:rPr lang="en-US" sz="1400" dirty="0"/>
              <a:t>5,400 </a:t>
            </a:r>
            <a:r>
              <a:rPr lang="en-US" sz="1400" dirty="0" err="1"/>
              <a:t>Cernox</a:t>
            </a:r>
            <a:r>
              <a:rPr lang="en-US" sz="1400" dirty="0"/>
              <a:t>™)</a:t>
            </a:r>
            <a:endParaRPr lang="en-US" sz="1400" dirty="0" smtClean="0"/>
          </a:p>
          <a:p>
            <a:pPr lvl="1">
              <a:spcAft>
                <a:spcPts val="300"/>
              </a:spcAft>
            </a:pPr>
            <a:r>
              <a:rPr lang="en-US" sz="1400" dirty="0" smtClean="0"/>
              <a:t>SNS at Oakridge National </a:t>
            </a:r>
            <a:r>
              <a:rPr lang="en-US" sz="1400" dirty="0"/>
              <a:t>Lab – U.S</a:t>
            </a:r>
            <a:r>
              <a:rPr lang="en-US" sz="1400" dirty="0" smtClean="0"/>
              <a:t>.     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SLAC at Stanford – U.S.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LCLS and others at </a:t>
            </a:r>
            <a:r>
              <a:rPr lang="en-US" sz="1400" dirty="0" err="1" smtClean="0"/>
              <a:t>Fermilab</a:t>
            </a:r>
            <a:r>
              <a:rPr lang="en-US" sz="1400" dirty="0" smtClean="0"/>
              <a:t> – U.S.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Advanced Photon Source at Argonne National Lab – </a:t>
            </a:r>
            <a:r>
              <a:rPr lang="en-US" sz="1400" dirty="0"/>
              <a:t>U.S</a:t>
            </a:r>
            <a:r>
              <a:rPr lang="en-US" sz="1400" dirty="0" smtClean="0"/>
              <a:t>.</a:t>
            </a:r>
            <a:r>
              <a:rPr lang="en-US" sz="1400" dirty="0"/>
              <a:t> </a:t>
            </a:r>
            <a:r>
              <a:rPr lang="en-US" sz="1400" dirty="0" smtClean="0"/>
              <a:t> </a:t>
            </a:r>
            <a:br>
              <a:rPr lang="en-US" sz="1400" dirty="0" smtClean="0"/>
            </a:br>
            <a:r>
              <a:rPr lang="en-US" sz="1400" dirty="0" smtClean="0"/>
              <a:t>(Cernox)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FAIR – Germany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SRF </a:t>
            </a:r>
            <a:r>
              <a:rPr lang="en-US" sz="1400" dirty="0" err="1" smtClean="0"/>
              <a:t>LINAc</a:t>
            </a:r>
            <a:r>
              <a:rPr lang="en-US" sz="1400" dirty="0" smtClean="0"/>
              <a:t> at IFMIF  (about 60 </a:t>
            </a:r>
            <a:r>
              <a:rPr lang="en-US" sz="1400" dirty="0" err="1" smtClean="0"/>
              <a:t>Cernox</a:t>
            </a:r>
            <a:r>
              <a:rPr lang="en-US" sz="1400" dirty="0" smtClean="0"/>
              <a:t>)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STF at KEK – Japan  (about 80 </a:t>
            </a:r>
            <a:r>
              <a:rPr lang="en-US" sz="1400" dirty="0" err="1" smtClean="0"/>
              <a:t>Cernox</a:t>
            </a:r>
            <a:r>
              <a:rPr lang="en-US" sz="1400" dirty="0" smtClean="0"/>
              <a:t>)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FEL at DESY – Germany  (</a:t>
            </a:r>
            <a:r>
              <a:rPr lang="en-US" sz="1400" dirty="0" err="1" smtClean="0"/>
              <a:t>Cernox</a:t>
            </a:r>
            <a:r>
              <a:rPr lang="en-US" sz="1400" dirty="0" smtClean="0"/>
              <a:t>)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CEBAF </a:t>
            </a:r>
            <a:r>
              <a:rPr lang="en-US" sz="1400" dirty="0" err="1" smtClean="0"/>
              <a:t>Linac</a:t>
            </a:r>
            <a:r>
              <a:rPr lang="en-US" sz="1400" dirty="0" smtClean="0"/>
              <a:t> at Thomas Jefferson Nat’l Lab – U.S.  (Cernox, diodes)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Superconducting Ring Cyclotron at Riken – Japan  (Cernox)</a:t>
            </a:r>
          </a:p>
          <a:p>
            <a:r>
              <a:rPr lang="en-US" sz="1600" dirty="0" smtClean="0"/>
              <a:t>Fusion Reactors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ITER – France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NIF at Lawrence Livermore National Lab – U.S.     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KSTAR – Korea  (about 400 Cernox)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W7x at Max Plank – Germany  </a:t>
            </a:r>
            <a:r>
              <a:rPr lang="en-US" sz="1400" dirty="0"/>
              <a:t>(</a:t>
            </a:r>
            <a:r>
              <a:rPr lang="en-US" sz="1400" dirty="0" smtClean="0"/>
              <a:t>Cernox)</a:t>
            </a:r>
            <a:endParaRPr lang="en-US" sz="1600" dirty="0"/>
          </a:p>
          <a:p>
            <a:r>
              <a:rPr lang="en-US" sz="1600" dirty="0" smtClean="0"/>
              <a:t>Other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ALMA radio telescope </a:t>
            </a:r>
            <a:r>
              <a:rPr lang="en-US" sz="1400" dirty="0"/>
              <a:t>– </a:t>
            </a:r>
            <a:r>
              <a:rPr lang="en-US" sz="1400" dirty="0" smtClean="0"/>
              <a:t>Chile </a:t>
            </a:r>
          </a:p>
          <a:p>
            <a:pPr lvl="1">
              <a:spcAft>
                <a:spcPts val="300"/>
              </a:spcAft>
            </a:pPr>
            <a:r>
              <a:rPr lang="en-US" sz="1400" dirty="0" smtClean="0"/>
              <a:t>Dozens of unmanned research satellites (NASA, etc.)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37" y="1188489"/>
            <a:ext cx="3657607" cy="255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72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Contacts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hlinkClick r:id="rId2"/>
              </a:rPr>
              <a:t>www.lakeshore.com</a:t>
            </a:r>
            <a:endParaRPr lang="en-US" sz="2400" dirty="0" smtClean="0"/>
          </a:p>
          <a:p>
            <a:pPr lvl="1"/>
            <a:r>
              <a:rPr lang="en-US" sz="2000" dirty="0" smtClean="0"/>
              <a:t>Detailed product and application information</a:t>
            </a:r>
          </a:p>
          <a:p>
            <a:pPr lvl="1"/>
            <a:r>
              <a:rPr lang="en-US" sz="2000" dirty="0" smtClean="0"/>
              <a:t>Local contacts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>
                <a:hlinkClick r:id="rId3"/>
              </a:rPr>
              <a:t>sales@lakeshore.com</a:t>
            </a:r>
            <a:endParaRPr lang="en-US" sz="2400" dirty="0" smtClean="0"/>
          </a:p>
          <a:p>
            <a:pPr lvl="1"/>
            <a:r>
              <a:rPr lang="en-US" sz="2000" dirty="0" smtClean="0"/>
              <a:t>Tell us what you need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Lake Shore Blog</a:t>
            </a:r>
          </a:p>
          <a:p>
            <a:pPr lvl="1"/>
            <a:r>
              <a:rPr lang="en-US" sz="2000" dirty="0" smtClean="0"/>
              <a:t>Recent happenings, new products, customer papers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2015 Conferences</a:t>
            </a:r>
          </a:p>
          <a:p>
            <a:pPr lvl="1"/>
            <a:r>
              <a:rPr lang="en-US" sz="2000" dirty="0" smtClean="0"/>
              <a:t>All of the major cryogenics, magnetics, and physics conferences—</a:t>
            </a:r>
            <a:br>
              <a:rPr lang="en-US" sz="2000" dirty="0" smtClean="0"/>
            </a:br>
            <a:r>
              <a:rPr lang="en-US" sz="2000" dirty="0" smtClean="0"/>
              <a:t>check our website for upcoming events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6085" t="15828" r="23208" b="4004"/>
          <a:stretch/>
        </p:blipFill>
        <p:spPr>
          <a:xfrm>
            <a:off x="5821240" y="1283453"/>
            <a:ext cx="3113036" cy="2768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7075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side_light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A60121-0655-4EDC-AC14-2317584264C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805913" y="1389223"/>
            <a:ext cx="7532174" cy="407955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rgbClr val="003767"/>
                </a:solidFill>
              </a:rPr>
              <a:t>Lake Shore </a:t>
            </a:r>
            <a:r>
              <a:rPr lang="en-US" sz="3600" dirty="0" smtClean="0">
                <a:solidFill>
                  <a:srgbClr val="003767"/>
                </a:solidFill>
              </a:rPr>
              <a:t>is committed to</a:t>
            </a:r>
            <a:br>
              <a:rPr lang="en-US" sz="3600" dirty="0" smtClean="0">
                <a:solidFill>
                  <a:srgbClr val="003767"/>
                </a:solidFill>
              </a:rPr>
            </a:br>
            <a:r>
              <a:rPr lang="en-US" sz="3600" dirty="0" smtClean="0">
                <a:solidFill>
                  <a:srgbClr val="003767"/>
                </a:solidFill>
              </a:rPr>
              <a:t>our customers’</a:t>
            </a:r>
            <a:r>
              <a:rPr lang="en-US" sz="4800" dirty="0" smtClean="0">
                <a:solidFill>
                  <a:srgbClr val="003767"/>
                </a:solidFill>
              </a:rPr>
              <a:t> </a:t>
            </a:r>
            <a:r>
              <a:rPr lang="en-US" sz="6800" b="1" dirty="0" smtClean="0">
                <a:solidFill>
                  <a:srgbClr val="F6921E"/>
                </a:solidFill>
              </a:rPr>
              <a:t>pursuit</a:t>
            </a:r>
            <a:r>
              <a:rPr lang="en-US" sz="4800" dirty="0" smtClean="0">
                <a:solidFill>
                  <a:srgbClr val="003767"/>
                </a:solidFill>
              </a:rPr>
              <a:t> </a:t>
            </a:r>
            <a:r>
              <a:rPr lang="en-US" sz="3600" dirty="0" smtClean="0">
                <a:solidFill>
                  <a:srgbClr val="003767"/>
                </a:solidFill>
              </a:rPr>
              <a:t>of the </a:t>
            </a:r>
            <a:r>
              <a:rPr lang="en-US" sz="4800" dirty="0" smtClean="0">
                <a:solidFill>
                  <a:srgbClr val="003767"/>
                </a:solidFill>
              </a:rPr>
              <a:t/>
            </a:r>
            <a:br>
              <a:rPr lang="en-US" sz="4800" dirty="0" smtClean="0">
                <a:solidFill>
                  <a:srgbClr val="003767"/>
                </a:solidFill>
              </a:rPr>
            </a:br>
            <a:r>
              <a:rPr lang="en-US" sz="6600" b="1" dirty="0" smtClean="0">
                <a:solidFill>
                  <a:srgbClr val="003767"/>
                </a:solidFill>
              </a:rPr>
              <a:t>science</a:t>
            </a:r>
            <a:r>
              <a:rPr lang="en-US" sz="4800" dirty="0" smtClean="0">
                <a:solidFill>
                  <a:srgbClr val="003767"/>
                </a:solidFill>
              </a:rPr>
              <a:t> </a:t>
            </a:r>
            <a:r>
              <a:rPr lang="en-US" sz="3600" dirty="0" smtClean="0">
                <a:solidFill>
                  <a:srgbClr val="003767"/>
                </a:solidFill>
              </a:rPr>
              <a:t>that</a:t>
            </a:r>
            <a:r>
              <a:rPr lang="en-US" sz="4800" dirty="0" smtClean="0">
                <a:solidFill>
                  <a:srgbClr val="003767"/>
                </a:solidFill>
              </a:rPr>
              <a:t> </a:t>
            </a:r>
            <a:r>
              <a:rPr lang="en-US" sz="6600" b="1" dirty="0" smtClean="0">
                <a:solidFill>
                  <a:srgbClr val="003767"/>
                </a:solidFill>
              </a:rPr>
              <a:t>benefits mankind</a:t>
            </a:r>
            <a:endParaRPr lang="en-US" sz="6600" b="1" dirty="0">
              <a:solidFill>
                <a:srgbClr val="00376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0" y="1796622"/>
            <a:ext cx="2983230" cy="3026664"/>
          </a:xfrm>
          <a:prstGeom prst="rect">
            <a:avLst/>
          </a:prstGeom>
          <a:solidFill>
            <a:srgbClr val="F6921E"/>
          </a:solidFill>
          <a:ln w="6350">
            <a:solidFill>
              <a:srgbClr val="F692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9144" rIns="0" bIns="9144" rtlCol="0" anchor="ctr" anchorCtr="0"/>
          <a:lstStyle/>
          <a:p>
            <a:pPr>
              <a:lnSpc>
                <a:spcPts val="4600"/>
              </a:lnSpc>
            </a:pPr>
            <a:r>
              <a:rPr lang="en-US" sz="4400" b="1" dirty="0" smtClean="0">
                <a:solidFill>
                  <a:schemeClr val="bg1"/>
                </a:solidFill>
              </a:rPr>
              <a:t>Measure</a:t>
            </a:r>
            <a:r>
              <a:rPr lang="en-US" sz="4400" dirty="0" smtClean="0">
                <a:solidFill>
                  <a:schemeClr val="bg1"/>
                </a:solidFill>
              </a:rPr>
              <a:t> with Confidence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085092" y="1792758"/>
            <a:ext cx="2971800" cy="302666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9144" rIns="0" bIns="9144" rtlCol="0" anchor="ctr" anchorCtr="0"/>
          <a:lstStyle/>
          <a:p>
            <a:pPr>
              <a:lnSpc>
                <a:spcPts val="4600"/>
              </a:lnSpc>
            </a:pPr>
            <a:r>
              <a:rPr lang="en-US" sz="4400" b="1" dirty="0" smtClean="0">
                <a:solidFill>
                  <a:schemeClr val="bg1"/>
                </a:solidFill>
              </a:rPr>
              <a:t>Explore</a:t>
            </a:r>
            <a:r>
              <a:rPr lang="en-US" sz="4400" dirty="0" smtClean="0">
                <a:solidFill>
                  <a:schemeClr val="bg1"/>
                </a:solidFill>
              </a:rPr>
              <a:t> New Frontiers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159246" y="1792758"/>
            <a:ext cx="2980944" cy="30266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9144" rIns="0" bIns="9144" rtlCol="0" anchor="ctr" anchorCtr="0"/>
          <a:lstStyle/>
          <a:p>
            <a:pPr>
              <a:lnSpc>
                <a:spcPts val="4600"/>
              </a:lnSpc>
            </a:pPr>
            <a:r>
              <a:rPr lang="en-US" sz="4400" b="1" dirty="0" smtClean="0">
                <a:solidFill>
                  <a:schemeClr val="accent5"/>
                </a:solidFill>
              </a:rPr>
              <a:t>Reliable </a:t>
            </a:r>
            <a:r>
              <a:rPr lang="en-US" sz="4400" dirty="0" smtClean="0">
                <a:solidFill>
                  <a:schemeClr val="accent5"/>
                </a:solidFill>
              </a:rPr>
              <a:t>Results</a:t>
            </a:r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23" name="Picture 22" descr="back_Lab.jpg"/>
          <p:cNvPicPr>
            <a:picLocks noChangeAspect="1"/>
          </p:cNvPicPr>
          <p:nvPr/>
        </p:nvPicPr>
        <p:blipFill>
          <a:blip r:embed="rId3" cstate="print"/>
          <a:srcRect l="-59" t="37741" r="54078"/>
          <a:stretch>
            <a:fillRect/>
          </a:stretch>
        </p:blipFill>
        <p:spPr>
          <a:xfrm>
            <a:off x="0" y="1798179"/>
            <a:ext cx="2979485" cy="3025729"/>
          </a:xfrm>
          <a:prstGeom prst="rect">
            <a:avLst/>
          </a:prstGeom>
          <a:noFill/>
          <a:ln w="6350">
            <a:solidFill>
              <a:srgbClr val="F6921E"/>
            </a:solidFill>
          </a:ln>
        </p:spPr>
      </p:pic>
      <p:pic>
        <p:nvPicPr>
          <p:cNvPr id="29" name="Picture 28" descr="back_410.jpg"/>
          <p:cNvPicPr>
            <a:picLocks noChangeAspect="1"/>
          </p:cNvPicPr>
          <p:nvPr/>
        </p:nvPicPr>
        <p:blipFill>
          <a:blip r:embed="rId4" cstate="print"/>
          <a:srcRect t="37721" r="54231"/>
          <a:stretch>
            <a:fillRect/>
          </a:stretch>
        </p:blipFill>
        <p:spPr>
          <a:xfrm>
            <a:off x="3088902" y="1801989"/>
            <a:ext cx="2963283" cy="3024188"/>
          </a:xfrm>
          <a:prstGeom prst="rect">
            <a:avLst/>
          </a:prstGeom>
          <a:noFill/>
          <a:ln w="6350">
            <a:solidFill>
              <a:schemeClr val="accent1"/>
            </a:solidFill>
          </a:ln>
        </p:spPr>
      </p:pic>
      <p:pic>
        <p:nvPicPr>
          <p:cNvPr id="30" name="Picture 29" descr="back_JSTW_2.jpg"/>
          <p:cNvPicPr>
            <a:picLocks noChangeAspect="1"/>
          </p:cNvPicPr>
          <p:nvPr/>
        </p:nvPicPr>
        <p:blipFill>
          <a:blip r:embed="rId5" cstate="print"/>
          <a:srcRect t="33739" r="51178"/>
          <a:stretch>
            <a:fillRect/>
          </a:stretch>
        </p:blipFill>
        <p:spPr>
          <a:xfrm>
            <a:off x="6163831" y="1801989"/>
            <a:ext cx="2971025" cy="30241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cxnSp>
        <p:nvCxnSpPr>
          <p:cNvPr id="6" name="Straight Connector 5"/>
          <p:cNvCxnSpPr/>
          <p:nvPr/>
        </p:nvCxnSpPr>
        <p:spPr>
          <a:xfrm>
            <a:off x="-6223" y="1720897"/>
            <a:ext cx="429768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0" y="932688"/>
            <a:ext cx="2983230" cy="868680"/>
          </a:xfrm>
          <a:prstGeom prst="rect">
            <a:avLst/>
          </a:prstGeom>
          <a:solidFill>
            <a:srgbClr val="F6921E"/>
          </a:solidFill>
          <a:ln w="6350">
            <a:solidFill>
              <a:srgbClr val="F692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en-US" sz="2200" b="1" dirty="0" smtClean="0"/>
              <a:t>Advancing </a:t>
            </a:r>
            <a:r>
              <a:rPr lang="en-US" sz="2200" dirty="0" smtClean="0"/>
              <a:t>Research</a:t>
            </a:r>
            <a:endParaRPr lang="en-US" sz="2200" dirty="0"/>
          </a:p>
        </p:txBody>
      </p:sp>
      <p:sp>
        <p:nvSpPr>
          <p:cNvPr id="38" name="Rectangle 37"/>
          <p:cNvSpPr/>
          <p:nvPr/>
        </p:nvSpPr>
        <p:spPr>
          <a:xfrm>
            <a:off x="3085092" y="933309"/>
            <a:ext cx="2971800" cy="864108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en-US" sz="2200" b="1" dirty="0" smtClean="0"/>
              <a:t>Advancing </a:t>
            </a:r>
            <a:r>
              <a:rPr lang="en-US" sz="2200" dirty="0" smtClean="0"/>
              <a:t>Testing</a:t>
            </a:r>
            <a:endParaRPr lang="en-US" sz="2200" dirty="0"/>
          </a:p>
        </p:txBody>
      </p:sp>
      <p:sp>
        <p:nvSpPr>
          <p:cNvPr id="39" name="Rectangle 38"/>
          <p:cNvSpPr/>
          <p:nvPr/>
        </p:nvSpPr>
        <p:spPr>
          <a:xfrm>
            <a:off x="6159246" y="933309"/>
            <a:ext cx="2980944" cy="86410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en-US" sz="2200" b="1" dirty="0" smtClean="0"/>
              <a:t>Advancing </a:t>
            </a:r>
            <a:r>
              <a:rPr lang="en-US" sz="2200" dirty="0" smtClean="0"/>
              <a:t>Aerospace</a:t>
            </a:r>
            <a:endParaRPr lang="en-US" sz="2200" dirty="0"/>
          </a:p>
        </p:txBody>
      </p:sp>
      <p:sp>
        <p:nvSpPr>
          <p:cNvPr id="24" name="Rectangle 23"/>
          <p:cNvSpPr/>
          <p:nvPr/>
        </p:nvSpPr>
        <p:spPr>
          <a:xfrm>
            <a:off x="3810" y="4830685"/>
            <a:ext cx="2980944" cy="1097280"/>
          </a:xfrm>
          <a:prstGeom prst="rect">
            <a:avLst/>
          </a:prstGeom>
          <a:solidFill>
            <a:srgbClr val="FFFFFF"/>
          </a:solidFill>
          <a:ln w="6350">
            <a:solidFill>
              <a:srgbClr val="F692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tlCol="0" anchor="ctr"/>
          <a:lstStyle/>
          <a:p>
            <a:pPr lvl="0" fontAlgn="auto">
              <a:lnSpc>
                <a:spcPts val="2100"/>
              </a:lnSpc>
              <a:spcBef>
                <a:spcPts val="0"/>
              </a:spcBef>
              <a:spcAft>
                <a:spcPts val="400"/>
              </a:spcAft>
              <a:buClr>
                <a:srgbClr val="F6921E"/>
              </a:buClr>
            </a:pPr>
            <a:r>
              <a:rPr lang="en-US" sz="1800" b="1" dirty="0" smtClean="0">
                <a:solidFill>
                  <a:srgbClr val="F6921E"/>
                </a:solidFill>
              </a:rPr>
              <a:t>Reliable </a:t>
            </a:r>
            <a:r>
              <a:rPr lang="en-US" sz="1800" dirty="0" smtClean="0">
                <a:solidFill>
                  <a:srgbClr val="F6921E"/>
                </a:solidFill>
              </a:rPr>
              <a:t>Measurements </a:t>
            </a:r>
            <a:br>
              <a:rPr lang="en-US" sz="1800" dirty="0" smtClean="0">
                <a:solidFill>
                  <a:srgbClr val="F6921E"/>
                </a:solidFill>
              </a:rPr>
            </a:br>
            <a:r>
              <a:rPr lang="en-US" sz="1800" dirty="0" smtClean="0">
                <a:solidFill>
                  <a:srgbClr val="F6921E"/>
                </a:solidFill>
              </a:rPr>
              <a:t>for Breakthrough Science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081282" y="4828653"/>
            <a:ext cx="2980944" cy="1097280"/>
          </a:xfrm>
          <a:prstGeom prst="rect">
            <a:avLst/>
          </a:prstGeom>
          <a:solidFill>
            <a:srgbClr val="FFFFFF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tlCol="0" anchor="ctr"/>
          <a:lstStyle/>
          <a:p>
            <a:pPr lvl="0" fontAlgn="auto">
              <a:lnSpc>
                <a:spcPts val="2100"/>
              </a:lnSpc>
              <a:spcBef>
                <a:spcPts val="0"/>
              </a:spcBef>
              <a:spcAft>
                <a:spcPts val="400"/>
              </a:spcAft>
              <a:buClr>
                <a:srgbClr val="F6921E"/>
              </a:buClr>
            </a:pPr>
            <a:r>
              <a:rPr lang="en-US" sz="1800" b="1" dirty="0" smtClean="0">
                <a:solidFill>
                  <a:schemeClr val="accent1"/>
                </a:solidFill>
              </a:rPr>
              <a:t>Reliable </a:t>
            </a:r>
            <a:r>
              <a:rPr lang="en-US" sz="1800" dirty="0" smtClean="0">
                <a:solidFill>
                  <a:schemeClr val="accent1"/>
                </a:solidFill>
              </a:rPr>
              <a:t>Testing for </a:t>
            </a:r>
            <a:br>
              <a:rPr lang="en-US" sz="1800" dirty="0" smtClean="0">
                <a:solidFill>
                  <a:schemeClr val="accent1"/>
                </a:solidFill>
              </a:rPr>
            </a:br>
            <a:r>
              <a:rPr lang="en-US" sz="1800" dirty="0" smtClean="0">
                <a:solidFill>
                  <a:schemeClr val="accent1"/>
                </a:solidFill>
              </a:rPr>
              <a:t>Dependable Quality Control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59246" y="4828653"/>
            <a:ext cx="2980944" cy="1097280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tlCol="0" anchor="ctr"/>
          <a:lstStyle/>
          <a:p>
            <a:pPr lvl="0" fontAlgn="auto">
              <a:lnSpc>
                <a:spcPts val="2100"/>
              </a:lnSpc>
              <a:spcBef>
                <a:spcPts val="0"/>
              </a:spcBef>
              <a:spcAft>
                <a:spcPts val="400"/>
              </a:spcAft>
              <a:buClr>
                <a:srgbClr val="F6921E"/>
              </a:buClr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Reliable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Performance </a:t>
            </a:r>
            <a:b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 Extreme Conditions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9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flipH="1">
            <a:off x="0" y="216594"/>
            <a:ext cx="2805723" cy="1143000"/>
          </a:xfrm>
          <a:prstGeom prst="rect">
            <a:avLst/>
          </a:prstGeom>
          <a:solidFill>
            <a:srgbClr val="003767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en-US" b="1" dirty="0" smtClean="0"/>
              <a:t>Company Profile</a:t>
            </a:r>
            <a:endParaRPr lang="en-US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378271"/>
            <a:ext cx="18510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026" y="4378271"/>
            <a:ext cx="18224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76" y="4378271"/>
            <a:ext cx="182086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4339" y="4378271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3139" y="4378271"/>
            <a:ext cx="182086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07985" y="1431659"/>
            <a:ext cx="3559030" cy="2874547"/>
          </a:xfrm>
          <a:prstGeom prst="rect">
            <a:avLst/>
          </a:prstGeom>
        </p:spPr>
        <p:txBody>
          <a:bodyPr/>
          <a:lstStyle>
            <a:lvl1pPr marL="231775" indent="-23177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3088" indent="-2857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Arial" pitchFamily="34" charset="0"/>
              <a:buChar char="–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0425" indent="-233363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Wingdings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6175" indent="-23177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buNone/>
            </a:pPr>
            <a:r>
              <a:rPr lang="en-US" sz="1800" i="1" dirty="0" smtClean="0">
                <a:solidFill>
                  <a:schemeClr val="accent5"/>
                </a:solidFill>
              </a:rPr>
              <a:t>Established and dependable</a:t>
            </a:r>
            <a:endParaRPr lang="en-US" sz="1800" i="1" dirty="0">
              <a:solidFill>
                <a:schemeClr val="accent5"/>
              </a:solidFill>
            </a:endParaRPr>
          </a:p>
          <a:p>
            <a:pPr fontAlgn="auto"/>
            <a:r>
              <a:rPr lang="en-US" sz="1800" dirty="0" smtClean="0"/>
              <a:t>Over 45 years in operation</a:t>
            </a:r>
          </a:p>
          <a:p>
            <a:pPr lvl="1" fontAlgn="auto"/>
            <a:r>
              <a:rPr lang="en-US" sz="1400" dirty="0"/>
              <a:t>HQ near Columbus, </a:t>
            </a:r>
            <a:r>
              <a:rPr lang="en-US" sz="1400" dirty="0" smtClean="0"/>
              <a:t>OH, USA</a:t>
            </a:r>
          </a:p>
          <a:p>
            <a:pPr fontAlgn="auto"/>
            <a:r>
              <a:rPr lang="en-US" sz="1800" dirty="0"/>
              <a:t>ISO </a:t>
            </a:r>
            <a:r>
              <a:rPr lang="en-US" sz="1800" dirty="0" smtClean="0"/>
              <a:t>9001 quality system</a:t>
            </a:r>
          </a:p>
          <a:p>
            <a:pPr fontAlgn="auto"/>
            <a:endParaRPr lang="en-US" sz="1800" dirty="0"/>
          </a:p>
          <a:p>
            <a:pPr marL="0" lvl="0" indent="0">
              <a:buNone/>
            </a:pPr>
            <a:endParaRPr lang="en-US" sz="1800" i="1" dirty="0" smtClean="0">
              <a:solidFill>
                <a:schemeClr val="accent5"/>
              </a:solidFill>
            </a:endParaRPr>
          </a:p>
          <a:p>
            <a:pPr marL="0" lvl="0" indent="0">
              <a:buNone/>
            </a:pPr>
            <a:r>
              <a:rPr lang="en-US" sz="1800" i="1" dirty="0" smtClean="0">
                <a:solidFill>
                  <a:schemeClr val="accent5"/>
                </a:solidFill>
              </a:rPr>
              <a:t>Readily </a:t>
            </a:r>
            <a:r>
              <a:rPr lang="en-US" sz="1800" i="1" dirty="0">
                <a:solidFill>
                  <a:schemeClr val="accent5"/>
                </a:solidFill>
              </a:rPr>
              <a:t>available technical expertise to support your work</a:t>
            </a:r>
          </a:p>
          <a:p>
            <a:pPr marL="0" indent="0">
              <a:buNone/>
            </a:pPr>
            <a:endParaRPr lang="en-US" sz="1800" dirty="0" smtClean="0"/>
          </a:p>
          <a:p>
            <a:pPr fontAlgn="auto"/>
            <a:endParaRPr lang="en-US" sz="1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3527423" y="355740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sz="1400" i="1" dirty="0">
                <a:latin typeface="+mj-lt"/>
              </a:rPr>
              <a:t>Over half </a:t>
            </a:r>
            <a:r>
              <a:rPr lang="en-US" sz="1400" i="1" dirty="0" smtClean="0">
                <a:latin typeface="+mj-lt"/>
              </a:rPr>
              <a:t>of our employees have </a:t>
            </a:r>
            <a:r>
              <a:rPr lang="en-US" sz="1400" i="1" dirty="0">
                <a:latin typeface="+mj-lt"/>
              </a:rPr>
              <a:t>degrees in physics, engineering, or materials </a:t>
            </a:r>
            <a:r>
              <a:rPr lang="en-US" sz="1400" i="1" dirty="0" smtClean="0">
                <a:latin typeface="+mj-lt"/>
              </a:rPr>
              <a:t>science</a:t>
            </a:r>
            <a:endParaRPr lang="en-US" sz="1400" i="1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471" y="216594"/>
            <a:ext cx="5749530" cy="286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95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ack_Countr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34276" y="5634655"/>
            <a:ext cx="10091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+mn-lt"/>
              </a:rPr>
              <a:t>= LS </a:t>
            </a:r>
            <a:r>
              <a:rPr lang="en-US" sz="700" dirty="0" smtClean="0">
                <a:solidFill>
                  <a:schemeClr val="bg1"/>
                </a:solidFill>
                <a:latin typeface="+mn-lt"/>
              </a:rPr>
              <a:t>coverage</a:t>
            </a:r>
            <a:endParaRPr lang="en-US" sz="700" dirty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+mn-lt"/>
              </a:rPr>
              <a:t>= </a:t>
            </a:r>
            <a:r>
              <a:rPr lang="en-US" sz="700" dirty="0" smtClean="0">
                <a:solidFill>
                  <a:schemeClr val="bg1"/>
                </a:solidFill>
                <a:latin typeface="+mn-lt"/>
              </a:rPr>
              <a:t>Rep/dealer</a:t>
            </a:r>
            <a:endParaRPr lang="en-US" sz="7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278247" y="540933"/>
            <a:ext cx="1703739" cy="1703739"/>
          </a:xfrm>
          <a:prstGeom prst="ellipse">
            <a:avLst/>
          </a:prstGeom>
          <a:solidFill>
            <a:schemeClr val="accent5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ts val="2400"/>
              </a:lnSpc>
            </a:pPr>
            <a:r>
              <a:rPr lang="en-US" sz="2000" dirty="0" smtClean="0"/>
              <a:t>Over 60% </a:t>
            </a:r>
            <a:br>
              <a:rPr lang="en-US" sz="2000" dirty="0" smtClean="0"/>
            </a:br>
            <a:r>
              <a:rPr lang="en-US" sz="2000" dirty="0" smtClean="0"/>
              <a:t>of sales are </a:t>
            </a:r>
            <a:br>
              <a:rPr lang="en-US" sz="2000" dirty="0" smtClean="0"/>
            </a:br>
            <a:r>
              <a:rPr lang="en-US" sz="2000" dirty="0" smtClean="0"/>
              <a:t>Exports</a:t>
            </a: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243633" y="4492488"/>
            <a:ext cx="2020364" cy="2020364"/>
          </a:xfrm>
          <a:prstGeom prst="ellipse">
            <a:avLst/>
          </a:prstGeom>
          <a:solidFill>
            <a:schemeClr val="accent1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ts val="2400"/>
              </a:lnSpc>
            </a:pPr>
            <a:r>
              <a:rPr lang="en-US" sz="2000" dirty="0" smtClean="0"/>
              <a:t>Local technical </a:t>
            </a:r>
            <a:br>
              <a:rPr lang="en-US" sz="2000" dirty="0" smtClean="0"/>
            </a:br>
            <a:r>
              <a:rPr lang="en-US" sz="2000" dirty="0" smtClean="0"/>
              <a:t>experts globally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/>
          </p:nvPr>
        </p:nvGraphicFramePr>
        <p:xfrm>
          <a:off x="4089734" y="2960176"/>
          <a:ext cx="5478048" cy="3897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Rectangle 16"/>
          <p:cNvSpPr/>
          <p:nvPr/>
        </p:nvSpPr>
        <p:spPr>
          <a:xfrm flipH="1">
            <a:off x="0" y="326196"/>
            <a:ext cx="4114800" cy="1143000"/>
          </a:xfrm>
          <a:prstGeom prst="rect">
            <a:avLst/>
          </a:prstGeom>
          <a:solidFill>
            <a:srgbClr val="003767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en-US" b="1" dirty="0" smtClean="0"/>
              <a:t>Advancing </a:t>
            </a:r>
            <a:r>
              <a:rPr lang="en-US" dirty="0" smtClean="0"/>
              <a:t>Science Globally</a:t>
            </a:r>
            <a:endParaRPr lang="en-US" dirty="0"/>
          </a:p>
        </p:txBody>
      </p:sp>
      <p:sp>
        <p:nvSpPr>
          <p:cNvPr id="1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fld id="{67EEEBF2-B39D-4898-85B1-985050FFCF88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8459" y="6514160"/>
            <a:ext cx="282450" cy="271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  <a:latin typeface="+mj-lt"/>
              </a:rPr>
              <a:t>|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7357" y="6525059"/>
            <a:ext cx="2513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+mj-lt"/>
              </a:rPr>
              <a:t>Confidential </a:t>
            </a:r>
            <a:r>
              <a:rPr lang="en-US" sz="1100" dirty="0" smtClean="0">
                <a:solidFill>
                  <a:schemeClr val="bg1"/>
                </a:solidFill>
                <a:latin typeface="+mj-lt"/>
              </a:rPr>
              <a:t>Lake Shore Cryotronics, Inc.</a:t>
            </a:r>
          </a:p>
        </p:txBody>
      </p:sp>
    </p:spTree>
    <p:extLst>
      <p:ext uri="{BB962C8B-B14F-4D97-AF65-F5344CB8AC3E}">
        <p14:creationId xmlns:p14="http://schemas.microsoft.com/office/powerpoint/2010/main" val="221602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CernoxCXS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72" t="26695" b="33192"/>
          <a:stretch>
            <a:fillRect/>
          </a:stretch>
        </p:blipFill>
        <p:spPr>
          <a:xfrm flipH="1">
            <a:off x="7103913" y="1410342"/>
            <a:ext cx="1384698" cy="891153"/>
          </a:xfrm>
          <a:prstGeom prst="rect">
            <a:avLst/>
          </a:prstGeom>
        </p:spPr>
      </p:pic>
      <p:pic>
        <p:nvPicPr>
          <p:cNvPr id="37" name="Picture 36" descr="410 Hand-held Gaussme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634402">
            <a:off x="5550146" y="3085812"/>
            <a:ext cx="1757581" cy="130883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0329" y="219456"/>
            <a:ext cx="5163671" cy="798310"/>
          </a:xfrm>
          <a:prstGeom prst="rect">
            <a:avLst/>
          </a:prstGeom>
        </p:spPr>
        <p:txBody>
          <a:bodyPr anchor="ctr" anchorCtr="0"/>
          <a:lstStyle>
            <a:lvl1pPr marL="231775" indent="-231775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rgbClr val="F6921E"/>
              </a:buClr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3088" indent="-28575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rgbClr val="F6921E"/>
              </a:buClr>
              <a:buFont typeface="Arial" pitchFamily="34" charset="0"/>
              <a:buChar char="–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0425" indent="-233363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rgbClr val="F6921E"/>
              </a:buClr>
              <a:buFont typeface="Wingdings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6175" indent="-231775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rgbClr val="F6921E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buFont typeface="Wingdings" pitchFamily="2" charset="2"/>
              <a:buNone/>
              <a:defRPr/>
            </a:pPr>
            <a:r>
              <a:rPr lang="en-US" sz="2000" i="1" dirty="0" smtClean="0"/>
              <a:t>Precision sensors, instruments, and </a:t>
            </a:r>
            <a:br>
              <a:rPr lang="en-US" sz="2000" i="1" dirty="0" smtClean="0"/>
            </a:br>
            <a:r>
              <a:rPr lang="en-US" sz="2000" i="1" dirty="0" smtClean="0"/>
              <a:t>measurement systems for science &amp; research</a:t>
            </a:r>
            <a:endParaRPr lang="en-US" sz="2000" i="1" dirty="0"/>
          </a:p>
        </p:txBody>
      </p:sp>
      <p:sp>
        <p:nvSpPr>
          <p:cNvPr id="15" name="Rectangle 14"/>
          <p:cNvSpPr/>
          <p:nvPr/>
        </p:nvSpPr>
        <p:spPr>
          <a:xfrm>
            <a:off x="1988529" y="4660672"/>
            <a:ext cx="6500082" cy="138074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182880" bIns="91440" rtlCol="0" anchor="b" anchorCtr="0"/>
          <a:lstStyle/>
          <a:p>
            <a:pPr marL="91440" algn="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Material </a:t>
            </a:r>
          </a:p>
          <a:p>
            <a:pPr marL="91440" algn="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Characterization</a:t>
            </a:r>
          </a:p>
          <a:p>
            <a:pPr marL="91440" algn="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Systems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88529" y="3098165"/>
            <a:ext cx="6505575" cy="1380744"/>
          </a:xfrm>
          <a:prstGeom prst="rect">
            <a:avLst/>
          </a:prstGeom>
          <a:noFill/>
          <a:ln w="6350">
            <a:solidFill>
              <a:srgbClr val="F692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182880" bIns="91440" rtlCol="0" anchor="b" anchorCtr="0"/>
          <a:lstStyle/>
          <a:p>
            <a:pPr marL="91440" algn="r"/>
            <a:r>
              <a:rPr lang="en-US" sz="2000" b="1" dirty="0" smtClean="0">
                <a:solidFill>
                  <a:srgbClr val="F6921E"/>
                </a:solidFill>
              </a:rPr>
              <a:t>Magnetic Field</a:t>
            </a:r>
          </a:p>
          <a:p>
            <a:pPr marL="91440" algn="r"/>
            <a:r>
              <a:rPr lang="en-US" sz="2000" b="1" dirty="0" smtClean="0">
                <a:solidFill>
                  <a:srgbClr val="F6921E"/>
                </a:solidFill>
              </a:rPr>
              <a:t>Measurement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88529" y="1540610"/>
            <a:ext cx="6505575" cy="1380744"/>
          </a:xfrm>
          <a:prstGeom prst="rect">
            <a:avLst/>
          </a:prstGeom>
          <a:noFill/>
          <a:ln w="63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182880" bIns="91440" rtlCol="0" anchor="b" anchorCtr="0"/>
          <a:lstStyle/>
          <a:p>
            <a:pPr marL="91440" algn="r"/>
            <a:r>
              <a:rPr lang="en-US" sz="2000" b="1" dirty="0" smtClean="0">
                <a:solidFill>
                  <a:srgbClr val="336699"/>
                </a:solidFill>
              </a:rPr>
              <a:t>Temperature</a:t>
            </a:r>
          </a:p>
          <a:p>
            <a:pPr marL="91440" algn="r"/>
            <a:r>
              <a:rPr lang="en-US" sz="2000" b="1" dirty="0" smtClean="0">
                <a:solidFill>
                  <a:srgbClr val="336699"/>
                </a:solidFill>
              </a:rPr>
              <a:t>Measurement</a:t>
            </a:r>
            <a:endParaRPr lang="en-US" sz="1600" b="1" dirty="0">
              <a:solidFill>
                <a:srgbClr val="336699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148" y="3535921"/>
            <a:ext cx="1371600" cy="70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214" y="4688239"/>
            <a:ext cx="973726" cy="14644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151609" y="4765729"/>
            <a:ext cx="1274859" cy="1124410"/>
          </a:xfrm>
          <a:prstGeom prst="rect">
            <a:avLst/>
          </a:prstGeom>
        </p:spPr>
      </p:pic>
      <p:pic>
        <p:nvPicPr>
          <p:cNvPr id="23" name="Picture 22" descr="Icon_magnetic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9394" y="3101975"/>
            <a:ext cx="1371600" cy="1371600"/>
          </a:xfrm>
          <a:prstGeom prst="rect">
            <a:avLst/>
          </a:prstGeom>
          <a:ln w="6350">
            <a:solidFill>
              <a:srgbClr val="F6921E"/>
            </a:solidFill>
          </a:ln>
        </p:spPr>
      </p:pic>
      <p:pic>
        <p:nvPicPr>
          <p:cNvPr id="25" name="Picture 24" descr="Icon_system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9394" y="4664482"/>
            <a:ext cx="1371600" cy="1371600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</p:pic>
      <p:pic>
        <p:nvPicPr>
          <p:cNvPr id="27" name="Picture 26" descr="Icon_temperatur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9394" y="1544420"/>
            <a:ext cx="1371600" cy="1371600"/>
          </a:xfrm>
          <a:prstGeom prst="rect">
            <a:avLst/>
          </a:prstGeom>
          <a:ln w="6350">
            <a:solidFill>
              <a:srgbClr val="336699"/>
            </a:solidFill>
          </a:ln>
        </p:spPr>
      </p:pic>
      <p:pic>
        <p:nvPicPr>
          <p:cNvPr id="30" name="Picture 29" descr="PS100b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681808" y="5087336"/>
            <a:ext cx="697573" cy="838110"/>
          </a:xfrm>
          <a:prstGeom prst="rect">
            <a:avLst/>
          </a:prstGeom>
        </p:spPr>
      </p:pic>
      <p:pic>
        <p:nvPicPr>
          <p:cNvPr id="33" name="Picture 32" descr="CRX-4K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15469" y="4760750"/>
            <a:ext cx="1142070" cy="1071876"/>
          </a:xfrm>
          <a:prstGeom prst="rect">
            <a:avLst/>
          </a:prstGeom>
        </p:spPr>
      </p:pic>
      <p:pic>
        <p:nvPicPr>
          <p:cNvPr id="36" name="Picture 35" descr="XProbes_cutout.jpg"/>
          <p:cNvPicPr>
            <a:picLocks noChangeAspect="1"/>
          </p:cNvPicPr>
          <p:nvPr/>
        </p:nvPicPr>
        <p:blipFill>
          <a:blip r:embed="rId13" cstate="print"/>
          <a:srcRect t="11501" b="10081"/>
          <a:stretch>
            <a:fillRect/>
          </a:stretch>
        </p:blipFill>
        <p:spPr>
          <a:xfrm>
            <a:off x="1997219" y="3206795"/>
            <a:ext cx="1968286" cy="1241219"/>
          </a:xfrm>
          <a:prstGeom prst="rect">
            <a:avLst/>
          </a:prstGeom>
        </p:spPr>
      </p:pic>
      <p:pic>
        <p:nvPicPr>
          <p:cNvPr id="42" name="Picture 41" descr="335webController2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128254" y="1735810"/>
            <a:ext cx="1442678" cy="779660"/>
          </a:xfrm>
          <a:prstGeom prst="rect">
            <a:avLst/>
          </a:prstGeom>
        </p:spPr>
      </p:pic>
      <p:pic>
        <p:nvPicPr>
          <p:cNvPr id="80900" name="Picture 4" descr="http://lakeshore.com/PublishingImages/121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88623" y="1658315"/>
            <a:ext cx="1149710" cy="706949"/>
          </a:xfrm>
          <a:prstGeom prst="rect">
            <a:avLst/>
          </a:prstGeom>
          <a:noFill/>
        </p:spPr>
      </p:pic>
      <p:pic>
        <p:nvPicPr>
          <p:cNvPr id="35" name="Picture 34" descr="224_temp_monitor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669746" y="2151378"/>
            <a:ext cx="2326037" cy="70276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flipH="1">
            <a:off x="-530" y="174520"/>
            <a:ext cx="2805723" cy="1143000"/>
          </a:xfrm>
          <a:prstGeom prst="rect">
            <a:avLst/>
          </a:prstGeom>
          <a:solidFill>
            <a:srgbClr val="003767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en-US" b="1" dirty="0" smtClean="0"/>
              <a:t>Core Competencies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4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32737" y="6416703"/>
            <a:ext cx="2894275" cy="441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back_scientificBreakthroughs.jpg"/>
          <p:cNvPicPr>
            <a:picLocks noChangeAspect="1"/>
          </p:cNvPicPr>
          <p:nvPr/>
        </p:nvPicPr>
        <p:blipFill>
          <a:blip r:embed="rId3" cstate="print"/>
          <a:srcRect b="18983"/>
          <a:stretch>
            <a:fillRect/>
          </a:stretch>
        </p:blipFill>
        <p:spPr>
          <a:xfrm>
            <a:off x="0" y="0"/>
            <a:ext cx="9144000" cy="55561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108488" y="3976124"/>
            <a:ext cx="3166333" cy="962952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18872" rtlCol="0" anchor="ctr"/>
          <a:lstStyle/>
          <a:p>
            <a:pPr algn="ctr">
              <a:lnSpc>
                <a:spcPts val="22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CERN LHC 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Particle Accelerator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3052591" y="3976124"/>
            <a:ext cx="3045185" cy="962952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National Ignition Facility</a:t>
            </a:r>
            <a:endParaRPr lang="en-US" sz="2000" dirty="0"/>
          </a:p>
        </p:txBody>
      </p:sp>
      <p:pic>
        <p:nvPicPr>
          <p:cNvPr id="13" name="Picture 2" descr="http://www.unipublic.unizh.ch/magazin/umwelt/2006/2005/K_Mueller_G_Bednorz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0"/>
          <a:stretch>
            <a:fillRect/>
          </a:stretch>
        </p:blipFill>
        <p:spPr bwMode="auto">
          <a:xfrm>
            <a:off x="1171480" y="5141556"/>
            <a:ext cx="1557691" cy="155448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2720655" y="5659088"/>
            <a:ext cx="3183729" cy="82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ts val="0"/>
              </a:spcBef>
              <a:buClr>
                <a:srgbClr val="0BD0D9"/>
              </a:buClr>
              <a:buSzPct val="95000"/>
              <a:defRPr/>
            </a:pPr>
            <a:r>
              <a:rPr lang="en-US" sz="1400" b="1" dirty="0">
                <a:latin typeface="+mn-lt"/>
                <a:cs typeface="+mn-cs"/>
              </a:rPr>
              <a:t>Alex Mueller </a:t>
            </a:r>
            <a:r>
              <a:rPr lang="en-US" sz="1400" b="1" dirty="0" smtClean="0">
                <a:latin typeface="+mn-lt"/>
                <a:cs typeface="+mn-cs"/>
              </a:rPr>
              <a:t>&amp; Georg </a:t>
            </a:r>
            <a:r>
              <a:rPr lang="en-US" sz="1400" b="1" dirty="0">
                <a:latin typeface="+mn-lt"/>
                <a:cs typeface="+mn-cs"/>
              </a:rPr>
              <a:t>Bednorz </a:t>
            </a:r>
            <a:endParaRPr lang="en-US" sz="1400" b="1" dirty="0" smtClean="0">
              <a:latin typeface="+mn-lt"/>
              <a:cs typeface="+mn-cs"/>
            </a:endParaRPr>
          </a:p>
          <a:p>
            <a:pPr eaLnBrk="0" hangingPunct="0">
              <a:spcBef>
                <a:spcPts val="0"/>
              </a:spcBef>
              <a:buClr>
                <a:srgbClr val="0BD0D9"/>
              </a:buClr>
              <a:buSzPct val="95000"/>
              <a:defRPr/>
            </a:pPr>
            <a:r>
              <a:rPr lang="en-US" sz="1200" dirty="0" smtClean="0">
                <a:latin typeface="+mn-lt"/>
                <a:cs typeface="+mn-cs"/>
              </a:rPr>
              <a:t>Nobel </a:t>
            </a:r>
            <a:r>
              <a:rPr lang="en-US" sz="1200" dirty="0">
                <a:latin typeface="+mn-lt"/>
                <a:cs typeface="+mn-cs"/>
              </a:rPr>
              <a:t>Prize in Physics </a:t>
            </a:r>
            <a:r>
              <a:rPr lang="en-US" sz="1200" dirty="0" smtClean="0">
                <a:latin typeface="+mn-lt"/>
                <a:cs typeface="+mn-cs"/>
              </a:rPr>
              <a:t>in </a:t>
            </a:r>
            <a:r>
              <a:rPr lang="en-US" sz="1200" dirty="0">
                <a:latin typeface="+mn-lt"/>
                <a:cs typeface="+mn-cs"/>
              </a:rPr>
              <a:t>1987 </a:t>
            </a:r>
            <a:r>
              <a:rPr lang="en-US" sz="1200" dirty="0" smtClean="0">
                <a:latin typeface="+mn-lt"/>
                <a:cs typeface="+mn-cs"/>
              </a:rPr>
              <a:t>for work</a:t>
            </a:r>
            <a:br>
              <a:rPr lang="en-US" sz="1200" dirty="0" smtClean="0">
                <a:latin typeface="+mn-lt"/>
                <a:cs typeface="+mn-cs"/>
              </a:rPr>
            </a:br>
            <a:r>
              <a:rPr lang="en-US" sz="1200" dirty="0" smtClean="0">
                <a:latin typeface="+mn-lt"/>
                <a:cs typeface="+mn-cs"/>
              </a:rPr>
              <a:t>in high temperature superconductivity</a:t>
            </a:r>
            <a:endParaRPr lang="en-US" sz="1200" dirty="0">
              <a:latin typeface="+mn-lt"/>
              <a:cs typeface="+mn-cs"/>
            </a:endParaRPr>
          </a:p>
        </p:txBody>
      </p:sp>
      <p:pic>
        <p:nvPicPr>
          <p:cNvPr id="16" name="Picture 4" descr="http://nanocarb.meijo-u.ac.jp/jst/Iijima/Iijima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8" r="17311"/>
          <a:stretch>
            <a:fillRect/>
          </a:stretch>
        </p:blipFill>
        <p:spPr bwMode="auto">
          <a:xfrm>
            <a:off x="5763933" y="186183"/>
            <a:ext cx="1554177" cy="155448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 flipH="1">
            <a:off x="0" y="326195"/>
            <a:ext cx="4114800" cy="1143000"/>
          </a:xfrm>
          <a:prstGeom prst="rect">
            <a:avLst/>
          </a:prstGeom>
          <a:solidFill>
            <a:srgbClr val="003767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7338">
              <a:lnSpc>
                <a:spcPts val="3000"/>
              </a:lnSpc>
            </a:pPr>
            <a:r>
              <a:rPr lang="en-US" b="1" dirty="0" smtClean="0"/>
              <a:t>Supporting </a:t>
            </a:r>
            <a:r>
              <a:rPr lang="en-US" dirty="0" smtClean="0"/>
              <a:t>Significant </a:t>
            </a:r>
            <a:br>
              <a:rPr lang="en-US" dirty="0" smtClean="0"/>
            </a:br>
            <a:r>
              <a:rPr lang="en-US" dirty="0" smtClean="0"/>
              <a:t>Scientific Accomplishments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95550" y="3976124"/>
            <a:ext cx="3141439" cy="962952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NASA James Webb 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Space Telescope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326942" y="636706"/>
            <a:ext cx="167393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ts val="0"/>
              </a:spcBef>
              <a:buClr>
                <a:srgbClr val="0BD0D9"/>
              </a:buClr>
              <a:buSzPct val="95000"/>
              <a:defRPr/>
            </a:pPr>
            <a:r>
              <a:rPr lang="en-US" sz="1400" b="1" dirty="0" smtClean="0">
                <a:latin typeface="+mj-lt"/>
              </a:rPr>
              <a:t>Dr. </a:t>
            </a:r>
            <a:r>
              <a:rPr lang="en-US" sz="1400" b="1" dirty="0" err="1" smtClean="0">
                <a:latin typeface="+mj-lt"/>
              </a:rPr>
              <a:t>Sumio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dirty="0" err="1" smtClean="0">
                <a:latin typeface="+mj-lt"/>
              </a:rPr>
              <a:t>Iijima</a:t>
            </a:r>
            <a:r>
              <a:rPr lang="en-US" sz="1400" b="1" dirty="0" smtClean="0">
                <a:latin typeface="+mj-lt"/>
              </a:rPr>
              <a:t> </a:t>
            </a:r>
          </a:p>
          <a:p>
            <a:pPr eaLnBrk="0" hangingPunct="0">
              <a:spcBef>
                <a:spcPts val="0"/>
              </a:spcBef>
              <a:buClr>
                <a:srgbClr val="0BD0D9"/>
              </a:buClr>
              <a:buSzPct val="95000"/>
              <a:defRPr/>
            </a:pPr>
            <a:r>
              <a:rPr lang="en-US" sz="1200" dirty="0" smtClean="0">
                <a:latin typeface="+mj-lt"/>
              </a:rPr>
              <a:t>Inventor of the carbon </a:t>
            </a:r>
            <a:r>
              <a:rPr lang="en-US" sz="1200" dirty="0" err="1" smtClean="0">
                <a:latin typeface="+mj-lt"/>
              </a:rPr>
              <a:t>nanotube</a:t>
            </a:r>
            <a:endParaRPr lang="en-US" sz="1200" dirty="0" smtClean="0">
              <a:latin typeface="+mj-lt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0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ck_CernLHCPartAcc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95395" y="2070881"/>
            <a:ext cx="1414462" cy="2616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b="1" dirty="0" smtClean="0">
                <a:solidFill>
                  <a:srgbClr val="EFEEE1"/>
                </a:solidFill>
                <a:latin typeface="+mj-lt"/>
              </a:rPr>
              <a:t>SWITZERLAND</a:t>
            </a:r>
            <a:endParaRPr lang="en-US" sz="1100" b="1" dirty="0">
              <a:solidFill>
                <a:srgbClr val="EFEEE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23247" y="521208"/>
            <a:ext cx="4850969" cy="1247613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CERN LHC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Particle Accelerator</a:t>
            </a:r>
            <a:endParaRPr lang="en-US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17499" y="2017712"/>
            <a:ext cx="4796941" cy="3587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31775" lvl="0" indent="-231775" fontAlgn="auto"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 typeface="Wingdings" pitchFamily="2" charset="2"/>
              <a:buChar char="§"/>
            </a:pPr>
            <a:endParaRPr lang="en-US" dirty="0" smtClean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1" name="Picture 20" descr="cernox_newOrange.jpg"/>
          <p:cNvPicPr>
            <a:picLocks noChangeAspect="1"/>
          </p:cNvPicPr>
          <p:nvPr/>
        </p:nvPicPr>
        <p:blipFill>
          <a:blip r:embed="rId4" cstate="print"/>
          <a:srcRect l="11925" t="11925"/>
          <a:stretch>
            <a:fillRect/>
          </a:stretch>
        </p:blipFill>
        <p:spPr>
          <a:xfrm>
            <a:off x="6747640" y="5029204"/>
            <a:ext cx="2049520" cy="1828802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Slide Number Placeholder 18"/>
          <p:cNvSpPr txBox="1">
            <a:spLocks/>
          </p:cNvSpPr>
          <p:nvPr/>
        </p:nvSpPr>
        <p:spPr>
          <a:xfrm>
            <a:off x="46104" y="6477310"/>
            <a:ext cx="526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EEEBF2-B39D-4898-85B1-985050FFCF8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8459" y="6514160"/>
            <a:ext cx="282450" cy="271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  <a:latin typeface="+mj-lt"/>
              </a:rPr>
              <a:t>|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7357" y="6525059"/>
            <a:ext cx="2513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+mj-lt"/>
              </a:rPr>
              <a:t>Confidential </a:t>
            </a:r>
            <a:r>
              <a:rPr lang="en-US" sz="1100" dirty="0" smtClean="0">
                <a:solidFill>
                  <a:schemeClr val="bg1"/>
                </a:solidFill>
                <a:latin typeface="+mj-lt"/>
              </a:rPr>
              <a:t>Lake Shore Cryotronics, Inc.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1650" y="1928385"/>
            <a:ext cx="4324381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About 5,400 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</a:rPr>
              <a:t>Cernox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™ 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sensors used to</a:t>
            </a:r>
            <a:br>
              <a:rPr lang="en-US" sz="2000" dirty="0" smtClean="0">
                <a:solidFill>
                  <a:schemeClr val="bg1"/>
                </a:solidFill>
                <a:latin typeface="+mn-lt"/>
              </a:rPr>
            </a:b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monitor 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superconducting magnets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457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1924" y="1554321"/>
            <a:ext cx="6486525" cy="382905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850430" y="4938393"/>
            <a:ext cx="1054126" cy="79391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Calibri" pitchFamily="34" charset="0"/>
                <a:cs typeface="Calibri" pitchFamily="34" charset="0"/>
              </a:rPr>
              <a:t>Cryogenic Temperature Sensors</a:t>
            </a:r>
            <a:endParaRPr lang="en-US" sz="3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EEEBF2-B39D-4898-85B1-985050FFCF8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39981" y="1949291"/>
            <a:ext cx="1054126" cy="79391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39981" y="4938393"/>
            <a:ext cx="1054126" cy="79391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39981" y="3955810"/>
            <a:ext cx="1054126" cy="79391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850430" y="1949291"/>
            <a:ext cx="1054126" cy="79391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850430" y="2946349"/>
            <a:ext cx="1054126" cy="79391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850430" y="3955810"/>
            <a:ext cx="1054126" cy="79391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Sensor_SiliconDiodesDT470SD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873139" y="2107773"/>
            <a:ext cx="1008886" cy="499045"/>
          </a:xfrm>
          <a:prstGeom prst="rect">
            <a:avLst/>
          </a:prstGeom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7760727" y="2707257"/>
            <a:ext cx="9044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Silicon Diodes</a:t>
            </a:r>
          </a:p>
        </p:txBody>
      </p:sp>
      <p:pic>
        <p:nvPicPr>
          <p:cNvPr id="26" name="Picture 25" descr="TG120P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48387" y="2146516"/>
            <a:ext cx="1014726" cy="457459"/>
          </a:xfrm>
          <a:prstGeom prst="rect">
            <a:avLst/>
          </a:prstGeom>
          <a:ln>
            <a:noFill/>
          </a:ln>
        </p:spPr>
      </p:pic>
      <p:sp>
        <p:nvSpPr>
          <p:cNvPr id="27" name="TextBox 26"/>
          <p:cNvSpPr txBox="1"/>
          <p:nvPr/>
        </p:nvSpPr>
        <p:spPr>
          <a:xfrm>
            <a:off x="145030" y="2710656"/>
            <a:ext cx="936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GaAlAs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Diodes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748024" y="3698208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Platinum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9627" y="4709228"/>
            <a:ext cx="8034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Germanium</a:t>
            </a:r>
          </a:p>
        </p:txBody>
      </p:sp>
      <p:pic>
        <p:nvPicPr>
          <p:cNvPr id="31" name="Picture 6" descr="http://www.lakeshore.com/PublishingImages/germanium_main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3471" y="4083806"/>
            <a:ext cx="1041039" cy="554567"/>
          </a:xfrm>
          <a:prstGeom prst="rect">
            <a:avLst/>
          </a:prstGeom>
          <a:noFill/>
        </p:spPr>
      </p:pic>
      <p:pic>
        <p:nvPicPr>
          <p:cNvPr id="34" name="Picture 33" descr="CernoxCXSD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873140" y="4099304"/>
            <a:ext cx="1004908" cy="535402"/>
          </a:xfrm>
          <a:prstGeom prst="rect">
            <a:avLst/>
          </a:prstGeom>
          <a:ln>
            <a:noFill/>
          </a:ln>
        </p:spPr>
      </p:pic>
      <p:sp>
        <p:nvSpPr>
          <p:cNvPr id="35" name="TextBox 34"/>
          <p:cNvSpPr txBox="1"/>
          <p:nvPr/>
        </p:nvSpPr>
        <p:spPr>
          <a:xfrm>
            <a:off x="7746949" y="4713192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Cernox</a:t>
            </a:r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55773" y="5693371"/>
            <a:ext cx="1091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Ruthenium Oxide</a:t>
            </a:r>
          </a:p>
        </p:txBody>
      </p:sp>
      <p:pic>
        <p:nvPicPr>
          <p:cNvPr id="37" name="Picture 8" descr="http://www.lakeshore.com/PublishingImages/rox_po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49020" y="5008086"/>
            <a:ext cx="1136323" cy="685285"/>
          </a:xfrm>
          <a:prstGeom prst="rect">
            <a:avLst/>
          </a:prstGeom>
          <a:noFill/>
        </p:spPr>
      </p:pic>
      <p:sp>
        <p:nvSpPr>
          <p:cNvPr id="38" name="TextBox 37"/>
          <p:cNvSpPr txBox="1"/>
          <p:nvPr/>
        </p:nvSpPr>
        <p:spPr>
          <a:xfrm>
            <a:off x="144902" y="5691600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Capacitance</a:t>
            </a:r>
          </a:p>
        </p:txBody>
      </p:sp>
      <p:pic>
        <p:nvPicPr>
          <p:cNvPr id="39" name="Picture 10" descr="http://www.lakeshore.com/PublishingImages/capacitance_main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2181" y="5136278"/>
            <a:ext cx="1013312" cy="294353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8545830" y="5366226"/>
            <a:ext cx="251460" cy="156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7890510" y="2948483"/>
            <a:ext cx="1029023" cy="770665"/>
            <a:chOff x="7849892" y="3038253"/>
            <a:chExt cx="1084881" cy="812499"/>
          </a:xfrm>
        </p:grpSpPr>
        <p:pic>
          <p:nvPicPr>
            <p:cNvPr id="29" name="Picture 4" descr="http://www.lakeshore.com/PublishingImages/platinum_main.pn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849892" y="3038253"/>
              <a:ext cx="1084881" cy="812499"/>
            </a:xfrm>
            <a:prstGeom prst="rect">
              <a:avLst/>
            </a:prstGeom>
            <a:noFill/>
          </p:spPr>
        </p:pic>
        <p:sp>
          <p:nvSpPr>
            <p:cNvPr id="41" name="Rectangle 40"/>
            <p:cNvSpPr/>
            <p:nvPr/>
          </p:nvSpPr>
          <p:spPr>
            <a:xfrm>
              <a:off x="8644890" y="3783330"/>
              <a:ext cx="17907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652510" y="3474720"/>
              <a:ext cx="171450" cy="60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663940" y="3196590"/>
              <a:ext cx="182880" cy="72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963930" y="3354546"/>
            <a:ext cx="240030" cy="11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036320" y="4345146"/>
            <a:ext cx="148590" cy="57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3727343" y="1954460"/>
            <a:ext cx="5174633" cy="793911"/>
            <a:chOff x="3727343" y="1954460"/>
            <a:chExt cx="5174633" cy="793911"/>
          </a:xfrm>
        </p:grpSpPr>
        <p:sp>
          <p:nvSpPr>
            <p:cNvPr id="51" name="Rectangle 50"/>
            <p:cNvSpPr/>
            <p:nvPr/>
          </p:nvSpPr>
          <p:spPr>
            <a:xfrm>
              <a:off x="7847850" y="1954460"/>
              <a:ext cx="1054126" cy="793911"/>
            </a:xfrm>
            <a:prstGeom prst="rect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727343" y="2100020"/>
              <a:ext cx="3200400" cy="232475"/>
            </a:xfrm>
            <a:prstGeom prst="rect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37401" y="1954460"/>
            <a:ext cx="6690341" cy="796489"/>
            <a:chOff x="237401" y="1954460"/>
            <a:chExt cx="6690341" cy="796489"/>
          </a:xfrm>
        </p:grpSpPr>
        <p:sp>
          <p:nvSpPr>
            <p:cNvPr id="47" name="Rectangle 46"/>
            <p:cNvSpPr/>
            <p:nvPr/>
          </p:nvSpPr>
          <p:spPr>
            <a:xfrm>
              <a:off x="237401" y="1954460"/>
              <a:ext cx="1054126" cy="793911"/>
            </a:xfrm>
            <a:prstGeom prst="rect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27342" y="2510725"/>
              <a:ext cx="3200400" cy="240224"/>
            </a:xfrm>
            <a:prstGeom prst="rect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912963" y="2890434"/>
            <a:ext cx="3989013" cy="854995"/>
            <a:chOff x="4912963" y="2890434"/>
            <a:chExt cx="3989013" cy="854995"/>
          </a:xfrm>
        </p:grpSpPr>
        <p:sp>
          <p:nvSpPr>
            <p:cNvPr id="53" name="Rectangle 52"/>
            <p:cNvSpPr/>
            <p:nvPr/>
          </p:nvSpPr>
          <p:spPr>
            <a:xfrm>
              <a:off x="7847850" y="2951518"/>
              <a:ext cx="1054126" cy="793911"/>
            </a:xfrm>
            <a:prstGeom prst="rect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12963" y="2890434"/>
              <a:ext cx="2278251" cy="232474"/>
            </a:xfrm>
            <a:prstGeom prst="rect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Rectangle 53"/>
          <p:cNvSpPr/>
          <p:nvPr/>
        </p:nvSpPr>
        <p:spPr>
          <a:xfrm>
            <a:off x="7847850" y="3960979"/>
            <a:ext cx="1054126" cy="793911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2278251" y="3266425"/>
            <a:ext cx="4469259" cy="232474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37401" y="3960979"/>
            <a:ext cx="1054126" cy="793911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906292" y="3646139"/>
            <a:ext cx="4138047" cy="240224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847850" y="4943562"/>
            <a:ext cx="1054126" cy="793911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906292" y="4080230"/>
            <a:ext cx="3595606" cy="22472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4176793" y="4490869"/>
            <a:ext cx="3363132" cy="20922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37401" y="4927932"/>
            <a:ext cx="1054126" cy="793911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3727342" y="4855084"/>
            <a:ext cx="2874936" cy="23247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Picture Placeholder 74" descr="Icon_temperature.jpg"/>
          <p:cNvPicPr>
            <a:picLocks noGrp="1" noChangeAspect="1"/>
          </p:cNvPicPr>
          <p:nvPr>
            <p:ph type="pic" sz="quarter" idx="11"/>
          </p:nvPr>
        </p:nvPicPr>
        <p:blipFill>
          <a:blip r:embed="rId11" cstate="print"/>
          <a:srcRect t="79" b="79"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3727342" y="2482671"/>
            <a:ext cx="3200400" cy="274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 smtClean="0"/>
              <a:t>GaAlAs</a:t>
            </a:r>
            <a:endParaRPr lang="en-US" sz="1800" b="1" dirty="0"/>
          </a:p>
        </p:txBody>
      </p:sp>
      <p:sp>
        <p:nvSpPr>
          <p:cNvPr id="61" name="Rectangle 60"/>
          <p:cNvSpPr/>
          <p:nvPr/>
        </p:nvSpPr>
        <p:spPr>
          <a:xfrm>
            <a:off x="3724763" y="2089165"/>
            <a:ext cx="3200400" cy="274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Silicon diodes</a:t>
            </a:r>
            <a:endParaRPr lang="en-US" sz="1800" b="1" dirty="0"/>
          </a:p>
        </p:txBody>
      </p:sp>
      <p:sp>
        <p:nvSpPr>
          <p:cNvPr id="62" name="Rectangle 61"/>
          <p:cNvSpPr/>
          <p:nvPr/>
        </p:nvSpPr>
        <p:spPr>
          <a:xfrm>
            <a:off x="4910382" y="2876177"/>
            <a:ext cx="2296839" cy="274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Platinum</a:t>
            </a:r>
            <a:endParaRPr lang="en-US" sz="1800" b="1" dirty="0"/>
          </a:p>
        </p:txBody>
      </p:sp>
      <p:sp>
        <p:nvSpPr>
          <p:cNvPr id="64" name="Rectangle 63"/>
          <p:cNvSpPr/>
          <p:nvPr/>
        </p:nvSpPr>
        <p:spPr>
          <a:xfrm>
            <a:off x="2275671" y="3269683"/>
            <a:ext cx="4471840" cy="274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Cernox™</a:t>
            </a:r>
            <a:endParaRPr lang="en-US" sz="1800" b="1" dirty="0"/>
          </a:p>
        </p:txBody>
      </p:sp>
      <p:sp>
        <p:nvSpPr>
          <p:cNvPr id="66" name="Rectangle 65"/>
          <p:cNvSpPr/>
          <p:nvPr/>
        </p:nvSpPr>
        <p:spPr>
          <a:xfrm>
            <a:off x="1903711" y="3663189"/>
            <a:ext cx="4140628" cy="274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Germanium</a:t>
            </a:r>
            <a:endParaRPr lang="en-US" sz="1800" b="1" dirty="0"/>
          </a:p>
        </p:txBody>
      </p:sp>
      <p:sp>
        <p:nvSpPr>
          <p:cNvPr id="68" name="Rectangle 67"/>
          <p:cNvSpPr/>
          <p:nvPr/>
        </p:nvSpPr>
        <p:spPr>
          <a:xfrm>
            <a:off x="1898436" y="4056695"/>
            <a:ext cx="3603462" cy="274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 smtClean="0"/>
              <a:t>Rox</a:t>
            </a:r>
            <a:r>
              <a:rPr lang="en-US" sz="1800" b="1" dirty="0" smtClean="0"/>
              <a:t>™</a:t>
            </a:r>
            <a:endParaRPr lang="en-US" sz="1800" b="1" dirty="0"/>
          </a:p>
        </p:txBody>
      </p:sp>
      <p:sp>
        <p:nvSpPr>
          <p:cNvPr id="71" name="Rectangle 70"/>
          <p:cNvSpPr/>
          <p:nvPr/>
        </p:nvSpPr>
        <p:spPr>
          <a:xfrm>
            <a:off x="4149919" y="4450201"/>
            <a:ext cx="3390006" cy="274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Thermocouples</a:t>
            </a:r>
            <a:endParaRPr lang="en-US" sz="1800" b="1" dirty="0"/>
          </a:p>
        </p:txBody>
      </p:sp>
      <p:sp>
        <p:nvSpPr>
          <p:cNvPr id="72" name="Rectangle 71"/>
          <p:cNvSpPr/>
          <p:nvPr/>
        </p:nvSpPr>
        <p:spPr>
          <a:xfrm>
            <a:off x="3724762" y="4843710"/>
            <a:ext cx="2894105" cy="274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Capacitance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56485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keShoreTemplate_draft02">
  <a:themeElements>
    <a:clrScheme name="Lake Shore">
      <a:dk1>
        <a:sysClr val="windowText" lastClr="000000"/>
      </a:dk1>
      <a:lt1>
        <a:sysClr val="window" lastClr="FFFFFF"/>
      </a:lt1>
      <a:dk2>
        <a:srgbClr val="002F56"/>
      </a:dk2>
      <a:lt2>
        <a:srgbClr val="EEECE1"/>
      </a:lt2>
      <a:accent1>
        <a:srgbClr val="00416A"/>
      </a:accent1>
      <a:accent2>
        <a:srgbClr val="007CBA"/>
      </a:accent2>
      <a:accent3>
        <a:srgbClr val="76C3D4"/>
      </a:accent3>
      <a:accent4>
        <a:srgbClr val="618DB4"/>
      </a:accent4>
      <a:accent5>
        <a:srgbClr val="D87800"/>
      </a:accent5>
      <a:accent6>
        <a:srgbClr val="FF9E15"/>
      </a:accent6>
      <a:hlink>
        <a:srgbClr val="404041"/>
      </a:hlink>
      <a:folHlink>
        <a:srgbClr val="76787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Lake Shore">
      <a:dk1>
        <a:sysClr val="windowText" lastClr="000000"/>
      </a:dk1>
      <a:lt1>
        <a:sysClr val="window" lastClr="FFFFFF"/>
      </a:lt1>
      <a:dk2>
        <a:srgbClr val="002F56"/>
      </a:dk2>
      <a:lt2>
        <a:srgbClr val="EEECE1"/>
      </a:lt2>
      <a:accent1>
        <a:srgbClr val="00416A"/>
      </a:accent1>
      <a:accent2>
        <a:srgbClr val="007CBA"/>
      </a:accent2>
      <a:accent3>
        <a:srgbClr val="76C3D4"/>
      </a:accent3>
      <a:accent4>
        <a:srgbClr val="618DB4"/>
      </a:accent4>
      <a:accent5>
        <a:srgbClr val="D87800"/>
      </a:accent5>
      <a:accent6>
        <a:srgbClr val="FF9E15"/>
      </a:accent6>
      <a:hlink>
        <a:srgbClr val="404041"/>
      </a:hlink>
      <a:folHlink>
        <a:srgbClr val="76787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LakeShoreTemplate_draft02</Template>
  <TotalTime>0</TotalTime>
  <Words>642</Words>
  <Application>Microsoft Office PowerPoint</Application>
  <PresentationFormat>On-screen Show (4:3)</PresentationFormat>
  <Paragraphs>221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LakeShoreTemplate_draft02</vt:lpstr>
      <vt:lpstr>1_Office Theme</vt:lpstr>
      <vt:lpstr>Advancing Measurement for Breakthrough Science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Cryogenic Temperature Sensors</vt:lpstr>
      <vt:lpstr>Cernox™</vt:lpstr>
      <vt:lpstr>Sensor Manufacturing</vt:lpstr>
      <vt:lpstr>Calibration Services</vt:lpstr>
      <vt:lpstr>Cryogenic Temperature Controllers &amp; Monitors</vt:lpstr>
      <vt:lpstr>NEW—Cryogenic Sensor Input Modules</vt:lpstr>
      <vt:lpstr>Reference “Big Physics” Projects</vt:lpstr>
      <vt:lpstr>Contact 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2010-06-18T13:55:26Z</dcterms:created>
  <dcterms:modified xsi:type="dcterms:W3CDTF">2015-03-20T13:35:36Z</dcterms:modified>
</cp:coreProperties>
</file>