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363" r:id="rId3"/>
    <p:sldId id="483" r:id="rId4"/>
    <p:sldId id="485" r:id="rId5"/>
    <p:sldId id="482" r:id="rId6"/>
    <p:sldId id="438" r:id="rId7"/>
    <p:sldId id="408" r:id="rId8"/>
    <p:sldId id="470" r:id="rId9"/>
    <p:sldId id="382" r:id="rId10"/>
    <p:sldId id="486" r:id="rId11"/>
    <p:sldId id="385" r:id="rId12"/>
    <p:sldId id="441" r:id="rId13"/>
    <p:sldId id="386" r:id="rId14"/>
    <p:sldId id="445" r:id="rId15"/>
    <p:sldId id="494" r:id="rId16"/>
    <p:sldId id="495" r:id="rId17"/>
    <p:sldId id="497" r:id="rId18"/>
    <p:sldId id="487" r:id="rId19"/>
    <p:sldId id="488" r:id="rId20"/>
    <p:sldId id="489" r:id="rId21"/>
    <p:sldId id="496" r:id="rId22"/>
    <p:sldId id="491" r:id="rId23"/>
    <p:sldId id="492" r:id="rId24"/>
    <p:sldId id="493" r:id="rId25"/>
    <p:sldId id="498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66FF33"/>
    <a:srgbClr val="00FF00"/>
    <a:srgbClr val="FF9933"/>
    <a:srgbClr val="FF3300"/>
    <a:srgbClr val="FF0000"/>
    <a:srgbClr val="FF6600"/>
    <a:srgbClr val="009900"/>
    <a:srgbClr val="CC0066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62" autoAdjust="0"/>
    <p:restoredTop sz="86323" autoAdjust="0"/>
  </p:normalViewPr>
  <p:slideViewPr>
    <p:cSldViewPr snapToGrid="0" snapToObjects="1">
      <p:cViewPr>
        <p:scale>
          <a:sx n="60" d="100"/>
          <a:sy n="60" d="100"/>
        </p:scale>
        <p:origin x="-175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GB" dirty="0" smtClean="0"/>
              <a:t>Strain Gauges S1a and S1b</a:t>
            </a:r>
            <a:endParaRPr lang="en-GB" dirty="0"/>
          </a:p>
        </c:rich>
      </c:tx>
      <c:layout>
        <c:manualLayout>
          <c:xMode val="edge"/>
          <c:yMode val="edge"/>
          <c:x val="0.13217592592592592"/>
          <c:y val="1.865170397007461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143002957963587"/>
          <c:y val="0.17591790537462593"/>
          <c:w val="0.58024477709517075"/>
          <c:h val="0.63190610348380039"/>
        </c:manualLayout>
      </c:layout>
      <c:scatterChart>
        <c:scatterStyle val="lineMarker"/>
        <c:varyColors val="0"/>
        <c:ser>
          <c:idx val="1"/>
          <c:order val="0"/>
          <c:tx>
            <c:strRef>
              <c:f>Data!$C$2</c:f>
              <c:strCache>
                <c:ptCount val="1"/>
                <c:pt idx="0">
                  <c:v>S1a - Longitudinal Deformation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numRef>
              <c:f>Data!$B$4:$B$23</c:f>
              <c:numCache>
                <c:formatCode>m/d/yyyy</c:formatCode>
                <c:ptCount val="20"/>
                <c:pt idx="0">
                  <c:v>42041</c:v>
                </c:pt>
                <c:pt idx="1">
                  <c:v>42042</c:v>
                </c:pt>
                <c:pt idx="2">
                  <c:v>42044</c:v>
                </c:pt>
                <c:pt idx="3">
                  <c:v>42052</c:v>
                </c:pt>
                <c:pt idx="4">
                  <c:v>42053</c:v>
                </c:pt>
                <c:pt idx="5">
                  <c:v>42054</c:v>
                </c:pt>
                <c:pt idx="6">
                  <c:v>42056</c:v>
                </c:pt>
                <c:pt idx="7">
                  <c:v>42057</c:v>
                </c:pt>
                <c:pt idx="8">
                  <c:v>42059</c:v>
                </c:pt>
                <c:pt idx="9">
                  <c:v>42060</c:v>
                </c:pt>
                <c:pt idx="10">
                  <c:v>42061</c:v>
                </c:pt>
                <c:pt idx="11">
                  <c:v>42062</c:v>
                </c:pt>
                <c:pt idx="12">
                  <c:v>42063</c:v>
                </c:pt>
                <c:pt idx="13">
                  <c:v>42065</c:v>
                </c:pt>
                <c:pt idx="14">
                  <c:v>42066</c:v>
                </c:pt>
                <c:pt idx="15">
                  <c:v>42067</c:v>
                </c:pt>
                <c:pt idx="16">
                  <c:v>42068</c:v>
                </c:pt>
                <c:pt idx="17">
                  <c:v>42069</c:v>
                </c:pt>
                <c:pt idx="18">
                  <c:v>42071</c:v>
                </c:pt>
                <c:pt idx="19">
                  <c:v>42072</c:v>
                </c:pt>
              </c:numCache>
            </c:numRef>
          </c:xVal>
          <c:yVal>
            <c:numRef>
              <c:f>Data!$C$4:$C$23</c:f>
              <c:numCache>
                <c:formatCode>0.00</c:formatCode>
                <c:ptCount val="20"/>
                <c:pt idx="0">
                  <c:v>3.968</c:v>
                </c:pt>
                <c:pt idx="1">
                  <c:v>3.6709999999999998</c:v>
                </c:pt>
                <c:pt idx="2">
                  <c:v>3.6619999999999999</c:v>
                </c:pt>
                <c:pt idx="3">
                  <c:v>3.2629999999999999</c:v>
                </c:pt>
                <c:pt idx="4">
                  <c:v>3.5640000000000001</c:v>
                </c:pt>
                <c:pt idx="5">
                  <c:v>3.665</c:v>
                </c:pt>
                <c:pt idx="6">
                  <c:v>3.9929999999999999</c:v>
                </c:pt>
                <c:pt idx="7">
                  <c:v>3.4159999999999999</c:v>
                </c:pt>
                <c:pt idx="8">
                  <c:v>3.472</c:v>
                </c:pt>
                <c:pt idx="9">
                  <c:v>3.5939999999999999</c:v>
                </c:pt>
                <c:pt idx="10">
                  <c:v>3.294</c:v>
                </c:pt>
                <c:pt idx="11">
                  <c:v>3.4430000000000001</c:v>
                </c:pt>
                <c:pt idx="12">
                  <c:v>3.6160000000000001</c:v>
                </c:pt>
                <c:pt idx="13">
                  <c:v>3.7719999999999998</c:v>
                </c:pt>
                <c:pt idx="14">
                  <c:v>3.4620000000000002</c:v>
                </c:pt>
                <c:pt idx="15">
                  <c:v>3.9049999999999998</c:v>
                </c:pt>
                <c:pt idx="16">
                  <c:v>3.98</c:v>
                </c:pt>
                <c:pt idx="17">
                  <c:v>3.5339999999999998</c:v>
                </c:pt>
                <c:pt idx="18">
                  <c:v>3.5350000000000001</c:v>
                </c:pt>
                <c:pt idx="19">
                  <c:v>3.7370000000000001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Data!$D$2</c:f>
              <c:strCache>
                <c:ptCount val="1"/>
                <c:pt idx="0">
                  <c:v>S1b Transversal Deformation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numRef>
              <c:f>Data!$B$4:$B$23</c:f>
              <c:numCache>
                <c:formatCode>m/d/yyyy</c:formatCode>
                <c:ptCount val="20"/>
                <c:pt idx="0">
                  <c:v>42041</c:v>
                </c:pt>
                <c:pt idx="1">
                  <c:v>42042</c:v>
                </c:pt>
                <c:pt idx="2">
                  <c:v>42044</c:v>
                </c:pt>
                <c:pt idx="3">
                  <c:v>42052</c:v>
                </c:pt>
                <c:pt idx="4">
                  <c:v>42053</c:v>
                </c:pt>
                <c:pt idx="5">
                  <c:v>42054</c:v>
                </c:pt>
                <c:pt idx="6">
                  <c:v>42056</c:v>
                </c:pt>
                <c:pt idx="7">
                  <c:v>42057</c:v>
                </c:pt>
                <c:pt idx="8">
                  <c:v>42059</c:v>
                </c:pt>
                <c:pt idx="9">
                  <c:v>42060</c:v>
                </c:pt>
                <c:pt idx="10">
                  <c:v>42061</c:v>
                </c:pt>
                <c:pt idx="11">
                  <c:v>42062</c:v>
                </c:pt>
                <c:pt idx="12">
                  <c:v>42063</c:v>
                </c:pt>
                <c:pt idx="13">
                  <c:v>42065</c:v>
                </c:pt>
                <c:pt idx="14">
                  <c:v>42066</c:v>
                </c:pt>
                <c:pt idx="15">
                  <c:v>42067</c:v>
                </c:pt>
                <c:pt idx="16">
                  <c:v>42068</c:v>
                </c:pt>
                <c:pt idx="17">
                  <c:v>42069</c:v>
                </c:pt>
                <c:pt idx="18">
                  <c:v>42071</c:v>
                </c:pt>
                <c:pt idx="19">
                  <c:v>42072</c:v>
                </c:pt>
              </c:numCache>
            </c:numRef>
          </c:xVal>
          <c:yVal>
            <c:numRef>
              <c:f>Data!$D$4:$D$23</c:f>
              <c:numCache>
                <c:formatCode>0.00</c:formatCode>
                <c:ptCount val="20"/>
                <c:pt idx="0">
                  <c:v>4.4690000000000003</c:v>
                </c:pt>
                <c:pt idx="1">
                  <c:v>4.0540000000000003</c:v>
                </c:pt>
                <c:pt idx="2">
                  <c:v>4.2050000000000001</c:v>
                </c:pt>
                <c:pt idx="3">
                  <c:v>3.7989999999999999</c:v>
                </c:pt>
                <c:pt idx="4">
                  <c:v>4.3639999999999999</c:v>
                </c:pt>
                <c:pt idx="5">
                  <c:v>4.2430000000000003</c:v>
                </c:pt>
                <c:pt idx="6">
                  <c:v>4.43</c:v>
                </c:pt>
                <c:pt idx="7">
                  <c:v>4.2130000000000001</c:v>
                </c:pt>
                <c:pt idx="8">
                  <c:v>4.2569999999999997</c:v>
                </c:pt>
                <c:pt idx="9">
                  <c:v>4.4180000000000001</c:v>
                </c:pt>
                <c:pt idx="10">
                  <c:v>3.7450000000000001</c:v>
                </c:pt>
                <c:pt idx="11">
                  <c:v>4.1879999999999997</c:v>
                </c:pt>
                <c:pt idx="12">
                  <c:v>4.6059999999999999</c:v>
                </c:pt>
                <c:pt idx="13">
                  <c:v>4.0949999999999998</c:v>
                </c:pt>
                <c:pt idx="14">
                  <c:v>4.1630000000000003</c:v>
                </c:pt>
                <c:pt idx="15">
                  <c:v>5.0389999999999997</c:v>
                </c:pt>
                <c:pt idx="16">
                  <c:v>4.3789999999999996</c:v>
                </c:pt>
                <c:pt idx="17">
                  <c:v>4.6500000000000004</c:v>
                </c:pt>
                <c:pt idx="18">
                  <c:v>4.4989999999999997</c:v>
                </c:pt>
                <c:pt idx="19">
                  <c:v>4.3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763072"/>
        <c:axId val="109326720"/>
      </c:scatterChart>
      <c:valAx>
        <c:axId val="115763072"/>
        <c:scaling>
          <c:orientation val="minMax"/>
          <c:min val="4204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points every</a:t>
                </a:r>
                <a:r>
                  <a:rPr lang="en-GB" baseline="0"/>
                  <a:t> 10^3 </a:t>
                </a:r>
                <a:r>
                  <a:rPr lang="en-GB"/>
                  <a:t>cycles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m/d/yyyy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326720"/>
        <c:crosses val="autoZero"/>
        <c:crossBetween val="midCat"/>
      </c:valAx>
      <c:valAx>
        <c:axId val="109326720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lang="en-GB" sz="900" b="1" i="0" u="none" strike="noStrike" kern="1200" cap="all" baseline="0">
                    <a:solidFill>
                      <a:sysClr val="window" lastClr="FFFFFF">
                        <a:lumMod val="8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900" b="1" i="0" u="none" strike="noStrike" kern="1200" cap="all" baseline="0">
                    <a:solidFill>
                      <a:sysClr val="window" lastClr="FFFFFF">
                        <a:lumMod val="85000"/>
                      </a:sysClr>
                    </a:solidFill>
                    <a:latin typeface="+mn-lt"/>
                    <a:ea typeface="+mn-ea"/>
                    <a:cs typeface="+mn-cs"/>
                  </a:rPr>
                  <a:t>Displacement [</a:t>
                </a:r>
                <a:r>
                  <a:rPr lang="en-GB" sz="900" b="1" i="0" u="none" strike="noStrike" cap="all" baseline="0">
                    <a:effectLst/>
                    <a:sym typeface="Symbol" panose="05050102010706020507" pitchFamily="18" charset="2"/>
                  </a:rPr>
                  <a:t></a:t>
                </a:r>
                <a:r>
                  <a:rPr lang="en-GB" sz="600" b="1" i="0" u="none" strike="noStrike" cap="all" baseline="0">
                    <a:effectLst/>
                  </a:rPr>
                  <a:t>m</a:t>
                </a:r>
                <a:r>
                  <a:rPr lang="en-GB" sz="900" b="1" i="0" u="none" strike="noStrike" cap="all" baseline="0">
                    <a:effectLst/>
                  </a:rPr>
                  <a:t>/</a:t>
                </a:r>
                <a:r>
                  <a:rPr lang="en-GB" sz="600" b="1" i="0" u="none" strike="noStrike" cap="all" baseline="0">
                    <a:effectLst/>
                  </a:rPr>
                  <a:t>m</a:t>
                </a:r>
                <a:r>
                  <a:rPr lang="en-GB" sz="900" b="1" i="0" u="none" strike="noStrike" kern="1200" cap="all" baseline="0">
                    <a:solidFill>
                      <a:sysClr val="window" lastClr="FFFFFF">
                        <a:lumMod val="85000"/>
                      </a:sysClr>
                    </a:solidFill>
                    <a:latin typeface="+mn-lt"/>
                    <a:ea typeface="+mn-ea"/>
                    <a:cs typeface="+mn-cs"/>
                  </a:rPr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7630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858099468335687"/>
          <c:y val="0.46613298852749685"/>
          <c:w val="0.29870024259788042"/>
          <c:h val="0.350457288228244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sz="1600" b="1" i="0" u="none" strike="noStrike" baseline="0" dirty="0" smtClean="0">
                <a:effectLst/>
              </a:rPr>
              <a:t>Displacement Sensor 67-C </a:t>
            </a:r>
          </a:p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GB" dirty="0"/>
          </a:p>
        </c:rich>
      </c:tx>
      <c:layout>
        <c:manualLayout>
          <c:xMode val="edge"/>
          <c:yMode val="edge"/>
          <c:x val="2.9386021687765222E-2"/>
          <c:y val="2.499543914263644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5929885542401082"/>
          <c:y val="0.18358796452273085"/>
          <c:w val="0.65243678199542265"/>
          <c:h val="0.59797422835586411"/>
        </c:manualLayout>
      </c:layout>
      <c:scatterChart>
        <c:scatterStyle val="lineMarker"/>
        <c:varyColors val="0"/>
        <c:ser>
          <c:idx val="1"/>
          <c:order val="0"/>
          <c:tx>
            <c:strRef>
              <c:f>Data!$A$4</c:f>
              <c:strCache>
                <c:ptCount val="1"/>
                <c:pt idx="0">
                  <c:v>06-11/02/2015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numRef>
              <c:f>Data!$B$4:$B$6</c:f>
              <c:numCache>
                <c:formatCode>m/d/yyyy</c:formatCode>
                <c:ptCount val="3"/>
                <c:pt idx="0">
                  <c:v>42041</c:v>
                </c:pt>
                <c:pt idx="1">
                  <c:v>42042</c:v>
                </c:pt>
                <c:pt idx="2">
                  <c:v>42044</c:v>
                </c:pt>
              </c:numCache>
            </c:numRef>
          </c:xVal>
          <c:yVal>
            <c:numRef>
              <c:f>Data!$M$4:$M$6</c:f>
              <c:numCache>
                <c:formatCode>0.0000</c:formatCode>
                <c:ptCount val="3"/>
                <c:pt idx="0">
                  <c:v>9.9699999999999997E-3</c:v>
                </c:pt>
                <c:pt idx="1">
                  <c:v>1.0200000000000001E-2</c:v>
                </c:pt>
                <c:pt idx="2">
                  <c:v>1.0059999999999999E-2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Data!$A$7</c:f>
              <c:strCache>
                <c:ptCount val="1"/>
                <c:pt idx="0">
                  <c:v>17-23/02/2015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numRef>
              <c:f>Data!$B$7:$B$11</c:f>
              <c:numCache>
                <c:formatCode>m/d/yyyy</c:formatCode>
                <c:ptCount val="5"/>
                <c:pt idx="0">
                  <c:v>42052</c:v>
                </c:pt>
                <c:pt idx="1">
                  <c:v>42053</c:v>
                </c:pt>
                <c:pt idx="2">
                  <c:v>42054</c:v>
                </c:pt>
                <c:pt idx="3">
                  <c:v>42055</c:v>
                </c:pt>
                <c:pt idx="4">
                  <c:v>42057</c:v>
                </c:pt>
              </c:numCache>
            </c:numRef>
          </c:xVal>
          <c:yVal>
            <c:numRef>
              <c:f>Data!$M$7:$M$11</c:f>
              <c:numCache>
                <c:formatCode>0.0000</c:formatCode>
                <c:ptCount val="5"/>
                <c:pt idx="0">
                  <c:v>1.0160000000000001E-2</c:v>
                </c:pt>
                <c:pt idx="1">
                  <c:v>1.0160000000000001E-2</c:v>
                </c:pt>
                <c:pt idx="2">
                  <c:v>1.0279999999999999E-2</c:v>
                </c:pt>
                <c:pt idx="3">
                  <c:v>1.0019999999999999E-2</c:v>
                </c:pt>
                <c:pt idx="4">
                  <c:v>1.013E-2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Data!$A$12</c:f>
              <c:strCache>
                <c:ptCount val="1"/>
                <c:pt idx="0">
                  <c:v>23-26/02/2015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numRef>
              <c:f>Data!$B$12:$B$13</c:f>
              <c:numCache>
                <c:formatCode>m/d/yyyy</c:formatCode>
                <c:ptCount val="2"/>
                <c:pt idx="0">
                  <c:v>42059</c:v>
                </c:pt>
                <c:pt idx="1">
                  <c:v>42060</c:v>
                </c:pt>
              </c:numCache>
            </c:numRef>
          </c:xVal>
          <c:yVal>
            <c:numRef>
              <c:f>Data!$M$12:$M$13</c:f>
              <c:numCache>
                <c:formatCode>0.0000</c:formatCode>
                <c:ptCount val="2"/>
                <c:pt idx="0">
                  <c:v>1.0580000000000001E-2</c:v>
                </c:pt>
                <c:pt idx="1">
                  <c:v>1.0149999999999999E-2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Data!$A$14</c:f>
              <c:strCache>
                <c:ptCount val="1"/>
                <c:pt idx="0">
                  <c:v>26/02-04/03/2015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numRef>
              <c:f>Data!$B$14:$B$18</c:f>
              <c:numCache>
                <c:formatCode>m/d/yyyy</c:formatCode>
                <c:ptCount val="5"/>
                <c:pt idx="0">
                  <c:v>42061</c:v>
                </c:pt>
                <c:pt idx="1">
                  <c:v>42062</c:v>
                </c:pt>
                <c:pt idx="2">
                  <c:v>42063</c:v>
                </c:pt>
                <c:pt idx="3">
                  <c:v>42065</c:v>
                </c:pt>
                <c:pt idx="4">
                  <c:v>42066</c:v>
                </c:pt>
              </c:numCache>
            </c:numRef>
          </c:xVal>
          <c:yVal>
            <c:numRef>
              <c:f>Data!$M$14:$M$18</c:f>
              <c:numCache>
                <c:formatCode>0.0000</c:formatCode>
                <c:ptCount val="5"/>
                <c:pt idx="0">
                  <c:v>9.8300000000000002E-3</c:v>
                </c:pt>
                <c:pt idx="1">
                  <c:v>9.1699999999999993E-3</c:v>
                </c:pt>
                <c:pt idx="2">
                  <c:v>1.021E-2</c:v>
                </c:pt>
                <c:pt idx="3">
                  <c:v>1.0500000000000001E-2</c:v>
                </c:pt>
                <c:pt idx="4">
                  <c:v>1.0919999999999999E-2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Data!$A$19</c:f>
              <c:strCache>
                <c:ptCount val="1"/>
                <c:pt idx="0">
                  <c:v>04-10/03/2015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numRef>
              <c:f>Data!$B$19:$B$23</c:f>
              <c:numCache>
                <c:formatCode>m/d/yyyy</c:formatCode>
                <c:ptCount val="5"/>
                <c:pt idx="0">
                  <c:v>42067</c:v>
                </c:pt>
                <c:pt idx="1">
                  <c:v>42068</c:v>
                </c:pt>
                <c:pt idx="2">
                  <c:v>42069</c:v>
                </c:pt>
                <c:pt idx="3">
                  <c:v>42071</c:v>
                </c:pt>
                <c:pt idx="4">
                  <c:v>42072</c:v>
                </c:pt>
              </c:numCache>
            </c:numRef>
          </c:xVal>
          <c:yVal>
            <c:numRef>
              <c:f>Data!$M$19:$M$23</c:f>
              <c:numCache>
                <c:formatCode>General</c:formatCode>
                <c:ptCount val="5"/>
                <c:pt idx="0">
                  <c:v>9.6100000000000005E-3</c:v>
                </c:pt>
                <c:pt idx="1">
                  <c:v>1.0109999999999999E-2</c:v>
                </c:pt>
                <c:pt idx="2">
                  <c:v>9.4800000000000006E-3</c:v>
                </c:pt>
                <c:pt idx="3">
                  <c:v>9.6299999999999997E-3</c:v>
                </c:pt>
                <c:pt idx="4">
                  <c:v>9.8499999999999994E-3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Data!$M$2</c:f>
              <c:strCache>
                <c:ptCount val="1"/>
                <c:pt idx="0">
                  <c:v>67_C</c:v>
                </c:pt>
              </c:strCache>
            </c:strRef>
          </c:tx>
          <c:spPr>
            <a:ln w="9525"/>
          </c:spPr>
          <c:xVal>
            <c:numRef>
              <c:f>Data!$B$4:$B$23</c:f>
              <c:numCache>
                <c:formatCode>m/d/yyyy</c:formatCode>
                <c:ptCount val="20"/>
                <c:pt idx="0">
                  <c:v>42041</c:v>
                </c:pt>
                <c:pt idx="1">
                  <c:v>42042</c:v>
                </c:pt>
                <c:pt idx="2">
                  <c:v>42044</c:v>
                </c:pt>
                <c:pt idx="3">
                  <c:v>42052</c:v>
                </c:pt>
                <c:pt idx="4">
                  <c:v>42053</c:v>
                </c:pt>
                <c:pt idx="5">
                  <c:v>42054</c:v>
                </c:pt>
                <c:pt idx="6">
                  <c:v>42055</c:v>
                </c:pt>
                <c:pt idx="7">
                  <c:v>42057</c:v>
                </c:pt>
                <c:pt idx="8">
                  <c:v>42059</c:v>
                </c:pt>
                <c:pt idx="9">
                  <c:v>42060</c:v>
                </c:pt>
                <c:pt idx="10">
                  <c:v>42061</c:v>
                </c:pt>
                <c:pt idx="11">
                  <c:v>42062</c:v>
                </c:pt>
                <c:pt idx="12">
                  <c:v>42063</c:v>
                </c:pt>
                <c:pt idx="13">
                  <c:v>42065</c:v>
                </c:pt>
                <c:pt idx="14">
                  <c:v>42066</c:v>
                </c:pt>
                <c:pt idx="15">
                  <c:v>42067</c:v>
                </c:pt>
                <c:pt idx="16">
                  <c:v>42068</c:v>
                </c:pt>
                <c:pt idx="17">
                  <c:v>42069</c:v>
                </c:pt>
                <c:pt idx="18">
                  <c:v>42071</c:v>
                </c:pt>
                <c:pt idx="19">
                  <c:v>42072</c:v>
                </c:pt>
              </c:numCache>
            </c:numRef>
          </c:xVal>
          <c:yVal>
            <c:numRef>
              <c:f>Data!$M$4:$M$23</c:f>
              <c:numCache>
                <c:formatCode>0.0000</c:formatCode>
                <c:ptCount val="20"/>
                <c:pt idx="0">
                  <c:v>9.9699999999999997E-3</c:v>
                </c:pt>
                <c:pt idx="1">
                  <c:v>1.0200000000000001E-2</c:v>
                </c:pt>
                <c:pt idx="2">
                  <c:v>1.0059999999999999E-2</c:v>
                </c:pt>
                <c:pt idx="3">
                  <c:v>1.0160000000000001E-2</c:v>
                </c:pt>
                <c:pt idx="4">
                  <c:v>1.0160000000000001E-2</c:v>
                </c:pt>
                <c:pt idx="5">
                  <c:v>1.0279999999999999E-2</c:v>
                </c:pt>
                <c:pt idx="6">
                  <c:v>1.0019999999999999E-2</c:v>
                </c:pt>
                <c:pt idx="7">
                  <c:v>1.013E-2</c:v>
                </c:pt>
                <c:pt idx="8">
                  <c:v>1.0580000000000001E-2</c:v>
                </c:pt>
                <c:pt idx="9">
                  <c:v>1.0149999999999999E-2</c:v>
                </c:pt>
                <c:pt idx="10">
                  <c:v>9.8300000000000002E-3</c:v>
                </c:pt>
                <c:pt idx="11">
                  <c:v>9.1699999999999993E-3</c:v>
                </c:pt>
                <c:pt idx="12">
                  <c:v>1.021E-2</c:v>
                </c:pt>
                <c:pt idx="13">
                  <c:v>1.0500000000000001E-2</c:v>
                </c:pt>
                <c:pt idx="14">
                  <c:v>1.0919999999999999E-2</c:v>
                </c:pt>
                <c:pt idx="15" formatCode="General">
                  <c:v>9.6100000000000005E-3</c:v>
                </c:pt>
                <c:pt idx="16" formatCode="General">
                  <c:v>1.0109999999999999E-2</c:v>
                </c:pt>
                <c:pt idx="17" formatCode="General">
                  <c:v>9.4800000000000006E-3</c:v>
                </c:pt>
                <c:pt idx="18" formatCode="General">
                  <c:v>9.6299999999999997E-3</c:v>
                </c:pt>
                <c:pt idx="19" formatCode="General">
                  <c:v>9.8499999999999994E-3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954432"/>
        <c:axId val="115956352"/>
      </c:scatterChart>
      <c:valAx>
        <c:axId val="115954432"/>
        <c:scaling>
          <c:orientation val="minMax"/>
          <c:min val="4204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GB" sz="900" b="1" i="0" u="none" strike="noStrike" kern="1200" cap="all" baseline="0">
                    <a:solidFill>
                      <a:sysClr val="window" lastClr="FFFFFF">
                        <a:lumMod val="8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900" b="1" i="0" u="none" strike="noStrike" kern="1200" cap="all" baseline="0">
                    <a:solidFill>
                      <a:sysClr val="window" lastClr="FFFFFF">
                        <a:lumMod val="85000"/>
                      </a:sysClr>
                    </a:solidFill>
                    <a:latin typeface="+mn-lt"/>
                    <a:ea typeface="+mn-ea"/>
                    <a:cs typeface="+mn-cs"/>
                  </a:rPr>
                  <a:t>points every 10^3 cycles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m/d/yyyy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956352"/>
        <c:crosses val="autoZero"/>
        <c:crossBetween val="midCat"/>
      </c:valAx>
      <c:valAx>
        <c:axId val="115956352"/>
        <c:scaling>
          <c:orientation val="minMax"/>
          <c:max val="2.0000000000000004E-2"/>
          <c:min val="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Displacement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954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81681796001202145"/>
          <c:y val="0.47358213796392817"/>
          <c:w val="0.17360569367110151"/>
          <c:h val="0.430498798354822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418A3F-1A82-42D9-8553-986EEFD0E311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15AD20B8-8396-4B3E-888F-15F30906F9EF}">
      <dgm:prSet phldrT="[Text]"/>
      <dgm:spPr/>
      <dgm:t>
        <a:bodyPr/>
        <a:lstStyle/>
        <a:p>
          <a:r>
            <a:rPr lang="en-GB" dirty="0" smtClean="0"/>
            <a:t>LHC</a:t>
          </a:r>
        </a:p>
        <a:p>
          <a:r>
            <a:rPr lang="en-GB" dirty="0" smtClean="0"/>
            <a:t>30-50 </a:t>
          </a:r>
          <a:r>
            <a:rPr lang="en-GB" dirty="0" err="1" smtClean="0"/>
            <a:t>MGy</a:t>
          </a:r>
          <a:endParaRPr lang="en-GB" dirty="0"/>
        </a:p>
      </dgm:t>
    </dgm:pt>
    <dgm:pt modelId="{871723F2-5EC8-4384-AEF3-E76CFEF7C3F1}" type="parTrans" cxnId="{8C00490E-D537-47FC-BD81-A684E0EB873E}">
      <dgm:prSet/>
      <dgm:spPr/>
      <dgm:t>
        <a:bodyPr/>
        <a:lstStyle/>
        <a:p>
          <a:endParaRPr lang="en-GB"/>
        </a:p>
      </dgm:t>
    </dgm:pt>
    <dgm:pt modelId="{6FA2E0C8-3C32-48A2-BC71-7C25C70A18FC}" type="sibTrans" cxnId="{8C00490E-D537-47FC-BD81-A684E0EB873E}">
      <dgm:prSet/>
      <dgm:spPr/>
      <dgm:t>
        <a:bodyPr/>
        <a:lstStyle/>
        <a:p>
          <a:endParaRPr lang="en-GB"/>
        </a:p>
      </dgm:t>
    </dgm:pt>
    <dgm:pt modelId="{EA5BF67F-1B89-4D4B-91E8-048866353D06}">
      <dgm:prSet phldrT="[Text]"/>
      <dgm:spPr/>
      <dgm:t>
        <a:bodyPr/>
        <a:lstStyle/>
        <a:p>
          <a:r>
            <a:rPr lang="en-GB" dirty="0" smtClean="0"/>
            <a:t>HL-LHC</a:t>
          </a:r>
        </a:p>
        <a:p>
          <a:r>
            <a:rPr lang="en-GB" dirty="0" smtClean="0"/>
            <a:t>250-300 </a:t>
          </a:r>
          <a:r>
            <a:rPr lang="en-GB" dirty="0" err="1" smtClean="0"/>
            <a:t>MGy</a:t>
          </a:r>
          <a:endParaRPr lang="en-GB" dirty="0"/>
        </a:p>
      </dgm:t>
    </dgm:pt>
    <dgm:pt modelId="{D905A229-8BEC-4F60-94BC-589EB07333BF}" type="parTrans" cxnId="{35A19FD4-51CE-4772-9949-3F08A2592419}">
      <dgm:prSet/>
      <dgm:spPr/>
      <dgm:t>
        <a:bodyPr/>
        <a:lstStyle/>
        <a:p>
          <a:endParaRPr lang="en-GB"/>
        </a:p>
      </dgm:t>
    </dgm:pt>
    <dgm:pt modelId="{88D533C6-5EBA-4061-87DA-D265A542DAB1}" type="sibTrans" cxnId="{35A19FD4-51CE-4772-9949-3F08A2592419}">
      <dgm:prSet/>
      <dgm:spPr/>
      <dgm:t>
        <a:bodyPr/>
        <a:lstStyle/>
        <a:p>
          <a:endParaRPr lang="en-GB"/>
        </a:p>
      </dgm:t>
    </dgm:pt>
    <dgm:pt modelId="{B8679248-E882-4C1E-B907-A08726344186}">
      <dgm:prSet phldrT="[Text]"/>
      <dgm:spPr/>
      <dgm:t>
        <a:bodyPr/>
        <a:lstStyle/>
        <a:p>
          <a:r>
            <a:rPr lang="en-GB" dirty="0" smtClean="0"/>
            <a:t>FCC</a:t>
          </a:r>
        </a:p>
        <a:p>
          <a:r>
            <a:rPr lang="en-GB" dirty="0" smtClean="0"/>
            <a:t>Where ?</a:t>
          </a:r>
          <a:endParaRPr lang="en-GB" dirty="0"/>
        </a:p>
      </dgm:t>
    </dgm:pt>
    <dgm:pt modelId="{8953A03C-439F-43B2-B552-33FB23EECB45}" type="parTrans" cxnId="{23595D57-4C4D-4BA9-848E-0D8978707796}">
      <dgm:prSet/>
      <dgm:spPr/>
      <dgm:t>
        <a:bodyPr/>
        <a:lstStyle/>
        <a:p>
          <a:endParaRPr lang="en-GB"/>
        </a:p>
      </dgm:t>
    </dgm:pt>
    <dgm:pt modelId="{838C551E-40A1-4DAF-9519-3CA47F613C9F}" type="sibTrans" cxnId="{23595D57-4C4D-4BA9-848E-0D8978707796}">
      <dgm:prSet/>
      <dgm:spPr/>
      <dgm:t>
        <a:bodyPr/>
        <a:lstStyle/>
        <a:p>
          <a:endParaRPr lang="en-GB"/>
        </a:p>
      </dgm:t>
    </dgm:pt>
    <dgm:pt modelId="{A6E54BF5-9A24-4067-BA22-3AC6C0F81E6D}" type="pres">
      <dgm:prSet presAssocID="{BE418A3F-1A82-42D9-8553-986EEFD0E311}" presName="arrowDiagram" presStyleCnt="0">
        <dgm:presLayoutVars>
          <dgm:chMax val="5"/>
          <dgm:dir/>
          <dgm:resizeHandles val="exact"/>
        </dgm:presLayoutVars>
      </dgm:prSet>
      <dgm:spPr/>
    </dgm:pt>
    <dgm:pt modelId="{A3BB9231-A3B5-4CE5-B017-A71DD6D57001}" type="pres">
      <dgm:prSet presAssocID="{BE418A3F-1A82-42D9-8553-986EEFD0E311}" presName="arrow" presStyleLbl="bgShp" presStyleIdx="0" presStyleCnt="1"/>
      <dgm:spPr>
        <a:gradFill flip="none" rotWithShape="1">
          <a:gsLst>
            <a:gs pos="0">
              <a:srgbClr val="FF3300"/>
            </a:gs>
            <a:gs pos="100000">
              <a:srgbClr val="FFFF00"/>
            </a:gs>
          </a:gsLst>
          <a:lin ang="8100000" scaled="1"/>
          <a:tileRect/>
        </a:gradFill>
      </dgm:spPr>
    </dgm:pt>
    <dgm:pt modelId="{A67865F7-D86D-42C4-9B44-14076622D5E9}" type="pres">
      <dgm:prSet presAssocID="{BE418A3F-1A82-42D9-8553-986EEFD0E311}" presName="arrowDiagram3" presStyleCnt="0"/>
      <dgm:spPr/>
    </dgm:pt>
    <dgm:pt modelId="{42BD3D74-9C94-453B-9962-53F5DC014567}" type="pres">
      <dgm:prSet presAssocID="{15AD20B8-8396-4B3E-888F-15F30906F9EF}" presName="bullet3a" presStyleLbl="node1" presStyleIdx="0" presStyleCnt="3"/>
      <dgm:spPr/>
    </dgm:pt>
    <dgm:pt modelId="{ED4E3D69-C71F-4BC8-9D10-DD04EA57D2B8}" type="pres">
      <dgm:prSet presAssocID="{15AD20B8-8396-4B3E-888F-15F30906F9E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CEECB1-EEAC-4333-BDBF-F0F6CED18020}" type="pres">
      <dgm:prSet presAssocID="{EA5BF67F-1B89-4D4B-91E8-048866353D06}" presName="bullet3b" presStyleLbl="node1" presStyleIdx="1" presStyleCnt="3"/>
      <dgm:spPr/>
    </dgm:pt>
    <dgm:pt modelId="{0485D76D-F66D-4901-87CD-5B7F9E4AFECD}" type="pres">
      <dgm:prSet presAssocID="{EA5BF67F-1B89-4D4B-91E8-048866353D06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0C79E0-544E-4A12-ADA4-904D83E71FAB}" type="pres">
      <dgm:prSet presAssocID="{B8679248-E882-4C1E-B907-A08726344186}" presName="bullet3c" presStyleLbl="node1" presStyleIdx="2" presStyleCnt="3"/>
      <dgm:spPr/>
    </dgm:pt>
    <dgm:pt modelId="{05FD8055-1028-490A-8704-FDFE85FBD401}" type="pres">
      <dgm:prSet presAssocID="{B8679248-E882-4C1E-B907-A08726344186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FCA4EDA-BAB1-4335-925E-23301D275C5D}" type="presOf" srcId="{EA5BF67F-1B89-4D4B-91E8-048866353D06}" destId="{0485D76D-F66D-4901-87CD-5B7F9E4AFECD}" srcOrd="0" destOrd="0" presId="urn:microsoft.com/office/officeart/2005/8/layout/arrow2"/>
    <dgm:cxn modelId="{23595D57-4C4D-4BA9-848E-0D8978707796}" srcId="{BE418A3F-1A82-42D9-8553-986EEFD0E311}" destId="{B8679248-E882-4C1E-B907-A08726344186}" srcOrd="2" destOrd="0" parTransId="{8953A03C-439F-43B2-B552-33FB23EECB45}" sibTransId="{838C551E-40A1-4DAF-9519-3CA47F613C9F}"/>
    <dgm:cxn modelId="{956467A0-EA42-4E35-BD72-2241604D648F}" type="presOf" srcId="{15AD20B8-8396-4B3E-888F-15F30906F9EF}" destId="{ED4E3D69-C71F-4BC8-9D10-DD04EA57D2B8}" srcOrd="0" destOrd="0" presId="urn:microsoft.com/office/officeart/2005/8/layout/arrow2"/>
    <dgm:cxn modelId="{35A19FD4-51CE-4772-9949-3F08A2592419}" srcId="{BE418A3F-1A82-42D9-8553-986EEFD0E311}" destId="{EA5BF67F-1B89-4D4B-91E8-048866353D06}" srcOrd="1" destOrd="0" parTransId="{D905A229-8BEC-4F60-94BC-589EB07333BF}" sibTransId="{88D533C6-5EBA-4061-87DA-D265A542DAB1}"/>
    <dgm:cxn modelId="{1EBD1548-382A-42D3-84A8-29D37D9063E2}" type="presOf" srcId="{BE418A3F-1A82-42D9-8553-986EEFD0E311}" destId="{A6E54BF5-9A24-4067-BA22-3AC6C0F81E6D}" srcOrd="0" destOrd="0" presId="urn:microsoft.com/office/officeart/2005/8/layout/arrow2"/>
    <dgm:cxn modelId="{83BF89FB-87E4-4198-A554-F4736EE64D69}" type="presOf" srcId="{B8679248-E882-4C1E-B907-A08726344186}" destId="{05FD8055-1028-490A-8704-FDFE85FBD401}" srcOrd="0" destOrd="0" presId="urn:microsoft.com/office/officeart/2005/8/layout/arrow2"/>
    <dgm:cxn modelId="{8C00490E-D537-47FC-BD81-A684E0EB873E}" srcId="{BE418A3F-1A82-42D9-8553-986EEFD0E311}" destId="{15AD20B8-8396-4B3E-888F-15F30906F9EF}" srcOrd="0" destOrd="0" parTransId="{871723F2-5EC8-4384-AEF3-E76CFEF7C3F1}" sibTransId="{6FA2E0C8-3C32-48A2-BC71-7C25C70A18FC}"/>
    <dgm:cxn modelId="{F2A21EEB-7707-47E1-96CA-AB71ABD053AC}" type="presParOf" srcId="{A6E54BF5-9A24-4067-BA22-3AC6C0F81E6D}" destId="{A3BB9231-A3B5-4CE5-B017-A71DD6D57001}" srcOrd="0" destOrd="0" presId="urn:microsoft.com/office/officeart/2005/8/layout/arrow2"/>
    <dgm:cxn modelId="{E9226C9F-0F19-41A0-83E1-3D9AA8EF5AEC}" type="presParOf" srcId="{A6E54BF5-9A24-4067-BA22-3AC6C0F81E6D}" destId="{A67865F7-D86D-42C4-9B44-14076622D5E9}" srcOrd="1" destOrd="0" presId="urn:microsoft.com/office/officeart/2005/8/layout/arrow2"/>
    <dgm:cxn modelId="{959FAE0C-7D62-4785-85C8-B487F9A87EB2}" type="presParOf" srcId="{A67865F7-D86D-42C4-9B44-14076622D5E9}" destId="{42BD3D74-9C94-453B-9962-53F5DC014567}" srcOrd="0" destOrd="0" presId="urn:microsoft.com/office/officeart/2005/8/layout/arrow2"/>
    <dgm:cxn modelId="{898C79A3-31CC-4EC9-8637-C2C8BBC5B200}" type="presParOf" srcId="{A67865F7-D86D-42C4-9B44-14076622D5E9}" destId="{ED4E3D69-C71F-4BC8-9D10-DD04EA57D2B8}" srcOrd="1" destOrd="0" presId="urn:microsoft.com/office/officeart/2005/8/layout/arrow2"/>
    <dgm:cxn modelId="{F1D9641A-79D7-4462-A2F2-5B6C2F3F88FC}" type="presParOf" srcId="{A67865F7-D86D-42C4-9B44-14076622D5E9}" destId="{3DCEECB1-EEAC-4333-BDBF-F0F6CED18020}" srcOrd="2" destOrd="0" presId="urn:microsoft.com/office/officeart/2005/8/layout/arrow2"/>
    <dgm:cxn modelId="{0EBF01DC-484A-491A-B8EF-A36DA9765CBF}" type="presParOf" srcId="{A67865F7-D86D-42C4-9B44-14076622D5E9}" destId="{0485D76D-F66D-4901-87CD-5B7F9E4AFECD}" srcOrd="3" destOrd="0" presId="urn:microsoft.com/office/officeart/2005/8/layout/arrow2"/>
    <dgm:cxn modelId="{A18955A9-3E65-459E-A9F9-811FF948EFEC}" type="presParOf" srcId="{A67865F7-D86D-42C4-9B44-14076622D5E9}" destId="{200C79E0-544E-4A12-ADA4-904D83E71FAB}" srcOrd="4" destOrd="0" presId="urn:microsoft.com/office/officeart/2005/8/layout/arrow2"/>
    <dgm:cxn modelId="{90F39B77-03E2-4FB7-8B42-AD5AF4D25D46}" type="presParOf" srcId="{A67865F7-D86D-42C4-9B44-14076622D5E9}" destId="{05FD8055-1028-490A-8704-FDFE85FBD40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BB9231-A3B5-4CE5-B017-A71DD6D57001}">
      <dsp:nvSpPr>
        <dsp:cNvPr id="0" name=""/>
        <dsp:cNvSpPr/>
      </dsp:nvSpPr>
      <dsp:spPr>
        <a:xfrm>
          <a:off x="0" y="89807"/>
          <a:ext cx="7686527" cy="4804079"/>
        </a:xfrm>
        <a:prstGeom prst="swooshArrow">
          <a:avLst>
            <a:gd name="adj1" fmla="val 25000"/>
            <a:gd name="adj2" fmla="val 25000"/>
          </a:avLst>
        </a:prstGeom>
        <a:gradFill flip="none" rotWithShape="1">
          <a:gsLst>
            <a:gs pos="0">
              <a:srgbClr val="FF3300"/>
            </a:gs>
            <a:gs pos="100000">
              <a:srgbClr val="FFFF00"/>
            </a:gs>
          </a:gsLst>
          <a:lin ang="81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BD3D74-9C94-453B-9962-53F5DC014567}">
      <dsp:nvSpPr>
        <dsp:cNvPr id="0" name=""/>
        <dsp:cNvSpPr/>
      </dsp:nvSpPr>
      <dsp:spPr>
        <a:xfrm>
          <a:off x="976188" y="3405583"/>
          <a:ext cx="199849" cy="1998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4E3D69-C71F-4BC8-9D10-DD04EA57D2B8}">
      <dsp:nvSpPr>
        <dsp:cNvPr id="0" name=""/>
        <dsp:cNvSpPr/>
      </dsp:nvSpPr>
      <dsp:spPr>
        <a:xfrm>
          <a:off x="1076113" y="3505508"/>
          <a:ext cx="1790960" cy="1388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896" tIns="0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LHC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30-50 </a:t>
          </a:r>
          <a:r>
            <a:rPr lang="en-GB" sz="3100" kern="1200" dirty="0" err="1" smtClean="0"/>
            <a:t>MGy</a:t>
          </a:r>
          <a:endParaRPr lang="en-GB" sz="3100" kern="1200" dirty="0"/>
        </a:p>
      </dsp:txBody>
      <dsp:txXfrm>
        <a:off x="1076113" y="3505508"/>
        <a:ext cx="1790960" cy="1388378"/>
      </dsp:txXfrm>
    </dsp:sp>
    <dsp:sp modelId="{3DCEECB1-EEAC-4333-BDBF-F0F6CED18020}">
      <dsp:nvSpPr>
        <dsp:cNvPr id="0" name=""/>
        <dsp:cNvSpPr/>
      </dsp:nvSpPr>
      <dsp:spPr>
        <a:xfrm>
          <a:off x="2740246" y="2099834"/>
          <a:ext cx="361266" cy="3612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85D76D-F66D-4901-87CD-5B7F9E4AFECD}">
      <dsp:nvSpPr>
        <dsp:cNvPr id="0" name=""/>
        <dsp:cNvSpPr/>
      </dsp:nvSpPr>
      <dsp:spPr>
        <a:xfrm>
          <a:off x="2920880" y="2280468"/>
          <a:ext cx="1844766" cy="26134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428" tIns="0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HL-LHC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250-300 </a:t>
          </a:r>
          <a:r>
            <a:rPr lang="en-GB" sz="3100" kern="1200" dirty="0" err="1" smtClean="0"/>
            <a:t>MGy</a:t>
          </a:r>
          <a:endParaRPr lang="en-GB" sz="3100" kern="1200" dirty="0"/>
        </a:p>
      </dsp:txBody>
      <dsp:txXfrm>
        <a:off x="2920880" y="2280468"/>
        <a:ext cx="1844766" cy="2613419"/>
      </dsp:txXfrm>
    </dsp:sp>
    <dsp:sp modelId="{200C79E0-544E-4A12-ADA4-904D83E71FAB}">
      <dsp:nvSpPr>
        <dsp:cNvPr id="0" name=""/>
        <dsp:cNvSpPr/>
      </dsp:nvSpPr>
      <dsp:spPr>
        <a:xfrm>
          <a:off x="4861728" y="1305239"/>
          <a:ext cx="499624" cy="4996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D8055-1028-490A-8704-FDFE85FBD401}">
      <dsp:nvSpPr>
        <dsp:cNvPr id="0" name=""/>
        <dsp:cNvSpPr/>
      </dsp:nvSpPr>
      <dsp:spPr>
        <a:xfrm>
          <a:off x="5111540" y="1555052"/>
          <a:ext cx="1844766" cy="3338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741" tIns="0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FCC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Where ?</a:t>
          </a:r>
          <a:endParaRPr lang="en-GB" sz="3100" kern="1200" dirty="0"/>
        </a:p>
      </dsp:txBody>
      <dsp:txXfrm>
        <a:off x="5111540" y="1555052"/>
        <a:ext cx="1844766" cy="3338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0.69048</cdr:x>
      <cdr:y>0</cdr:y>
    </cdr:from>
    <cdr:to>
      <cdr:x>1</cdr:x>
      <cdr:y>0.4646</cdr:y>
    </cdr:to>
    <cdr:pic>
      <cdr:nvPicPr>
        <cdr:cNvPr id="4" name="Picture 3"/>
        <cdr:cNvPicPr>
          <a:picLocks xmlns:a="http://schemas.openxmlformats.org/drawingml/2006/main" noChangeAspect="1"/>
        </cdr:cNvPicPr>
      </cdr:nvPicPr>
      <cdr:blipFill rotWithShape="1"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644" t="15244" r="76873" b="52942"/>
        <a:stretch xmlns:a="http://schemas.openxmlformats.org/drawingml/2006/main"/>
      </cdr:blipFill>
      <cdr:spPr>
        <a:xfrm xmlns:a="http://schemas.openxmlformats.org/drawingml/2006/main">
          <a:off x="3447289" y="0"/>
          <a:ext cx="1545335" cy="1325880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  <a:effectLst xmlns:a="http://schemas.openxmlformats.org/drawingml/2006/main">
          <a:softEdge rad="63500"/>
        </a:effec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0CF10-8E1F-4A90-A030-8B3C569A17B1}" type="datetimeFigureOut">
              <a:rPr lang="en-GB" smtClean="0"/>
              <a:t>25/03/2015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82519-5388-45F0-B7DE-8E7188ECD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32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6EDF-C013-4460-BD2F-74B7ADA7ADD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890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82519-5388-45F0-B7DE-8E7188ECDE8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773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A7C5C-F59E-4C60-A1C2-8B4BB7F9DB0A}" type="datetimeFigureOut">
              <a:rPr lang="en-GB" smtClean="0"/>
              <a:t>25/03/2015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0735F-B736-43F5-B8E0-CB25EBE610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6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882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AutoShape 2" descr="https://mmm.cern.ch/owa/attachment.ashx?id=RgAAAAAS0x6RJYMcSrTGdGsd3z3aBwAqB3z%2bVI06TpmtYvrls%2f87AAAALqndAAAd4QD3FlbqT6yx7YRD5xflAACfnLVoAAAJ&amp;attcnt=1&amp;attid0=EACzh1EH6YhhT6k%2b5KFiyX%2bD&amp;attcid0=image001.png%4001CEDC03.B36004B0"/>
          <p:cNvSpPr>
            <a:spLocks noChangeAspect="1" noChangeArrowheads="1"/>
          </p:cNvSpPr>
          <p:nvPr userDrawn="1"/>
        </p:nvSpPr>
        <p:spPr bwMode="auto">
          <a:xfrm>
            <a:off x="31750" y="-84138"/>
            <a:ext cx="1428750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https://mmm.cern.ch/owa/attachment.ashx?id=RgAAAAAS0x6RJYMcSrTGdGsd3z3aBwAqB3z%2bVI06TpmtYvrls%2f87AAAALqndAAAd4QD3FlbqT6yx7YRD5xflAACfnLVoAAAJ&amp;attcnt=1&amp;attid0=EACzh1EH6YhhT6k%2b5KFiyX%2bD&amp;attcid0=image001.png%4001CEDC03.B36004B0"/>
          <p:cNvSpPr>
            <a:spLocks noChangeAspect="1" noChangeArrowheads="1"/>
          </p:cNvSpPr>
          <p:nvPr userDrawn="1"/>
        </p:nvSpPr>
        <p:spPr bwMode="auto">
          <a:xfrm>
            <a:off x="184150" y="68262"/>
            <a:ext cx="1428750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Times New Roman" panose="02020603050405020304" pitchFamily="18" charset="0"/>
          <a:ea typeface="Verdana" panose="020B0604030504040204" pitchFamily="34" charset="0"/>
          <a:cs typeface="Times New Roman" panose="02020603050405020304" pitchFamily="18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tiff"/><Relationship Id="rId4" Type="http://schemas.openxmlformats.org/officeDocument/2006/relationships/image" Target="../media/image50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03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Preparing HL-LHC or acting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49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97"/>
          <a:stretch/>
        </p:blipFill>
        <p:spPr bwMode="auto">
          <a:xfrm>
            <a:off x="0" y="1325606"/>
            <a:ext cx="531495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992" y="0"/>
            <a:ext cx="8229600" cy="1143000"/>
          </a:xfrm>
        </p:spPr>
        <p:txBody>
          <a:bodyPr/>
          <a:lstStyle/>
          <a:p>
            <a:r>
              <a:rPr lang="en-GB" dirty="0" smtClean="0"/>
              <a:t>MQW shielding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314" y="1667062"/>
            <a:ext cx="2860683" cy="161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747" y="3200365"/>
            <a:ext cx="2915816" cy="1667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ight Arrow 10"/>
          <p:cNvSpPr/>
          <p:nvPr/>
        </p:nvSpPr>
        <p:spPr>
          <a:xfrm rot="10800000">
            <a:off x="5314950" y="2765766"/>
            <a:ext cx="2133897" cy="720080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25" y="1411373"/>
            <a:ext cx="6242273" cy="550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89" y="1268760"/>
            <a:ext cx="6305809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213" y="1000664"/>
            <a:ext cx="6867079" cy="56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609" y="1667062"/>
            <a:ext cx="5802391" cy="532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0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CIM\107NIKON\DSCN15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2"/>
            <a:ext cx="8934450" cy="670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129" name="Picture 9" descr="D:\DCIM\107NIKON\DSCN15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83" y="518820"/>
            <a:ext cx="7783373" cy="583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pic>
        <p:nvPicPr>
          <p:cNvPr id="5124" name="Picture 4" descr="D:\DCIM\107NIKON\DSCN15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33700" y="1090742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DCIM\107NIKON\DSCN15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65" y="8585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D:\DCIM\107NIKON\DSCN153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71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\\cern.ch\dfs\Users\e\eskordis\Desktop\Point7-7TeVWarmSection\MQWEcomparison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4" y="1059813"/>
            <a:ext cx="4680000" cy="3276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242" y="21609"/>
            <a:ext cx="6190418" cy="599079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MQW shielding effect on the coil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094165" y="620688"/>
            <a:ext cx="390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Normalization: 1.15  10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 (50 fb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560765" y="1994132"/>
            <a:ext cx="1066800" cy="330355"/>
            <a:chOff x="2827035" y="2481272"/>
            <a:chExt cx="1066800" cy="330355"/>
          </a:xfrm>
        </p:grpSpPr>
        <p:cxnSp>
          <p:nvCxnSpPr>
            <p:cNvPr id="13" name="Straight Arrow Connector 12"/>
            <p:cNvCxnSpPr/>
            <p:nvPr/>
          </p:nvCxnSpPr>
          <p:spPr>
            <a:xfrm flipH="1">
              <a:off x="2827035" y="2811627"/>
              <a:ext cx="838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827035" y="2481272"/>
              <a:ext cx="10668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2</a:t>
              </a:r>
              <a:endParaRPr lang="en-GB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2" name="Picture 2" descr="\\cern.ch\dfs\Users\e\eskordis\Desktop\Point7-7TeVWarmSection\MQWCcomparison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888" y="1032011"/>
            <a:ext cx="4680000" cy="32760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3" name="Group 22"/>
          <p:cNvGrpSpPr/>
          <p:nvPr/>
        </p:nvGrpSpPr>
        <p:grpSpPr>
          <a:xfrm>
            <a:off x="7872019" y="2532635"/>
            <a:ext cx="1066800" cy="330355"/>
            <a:chOff x="2827035" y="2481272"/>
            <a:chExt cx="1066800" cy="330355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2827035" y="2811627"/>
              <a:ext cx="8382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827035" y="2481272"/>
              <a:ext cx="10668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2</a:t>
              </a:r>
              <a:endParaRPr lang="en-GB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25735" y="4554177"/>
            <a:ext cx="4520154" cy="174691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Factor 3 on most exposed magnet with the hardest spectra. It shadows  20 % the radiation on the following magnet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47859" y="4554177"/>
            <a:ext cx="4410972" cy="174691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Factor 4 on less exposed magnet with the softer spectra. </a:t>
            </a:r>
          </a:p>
        </p:txBody>
      </p:sp>
    </p:spTree>
    <p:extLst>
      <p:ext uri="{BB962C8B-B14F-4D97-AF65-F5344CB8AC3E}">
        <p14:creationId xmlns:p14="http://schemas.microsoft.com/office/powerpoint/2010/main" val="387224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827383" y="6042546"/>
            <a:ext cx="5316617" cy="8666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2627" y="53828"/>
            <a:ext cx="3821373" cy="315581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sz="3300" b="1" dirty="0" smtClean="0"/>
              <a:t>Point 3 and 7  coil magnet damage estimation with shielding</a:t>
            </a:r>
            <a:r>
              <a:rPr lang="en-GB" sz="3000" dirty="0" smtClean="0"/>
              <a:t/>
            </a:r>
            <a:br>
              <a:rPr lang="en-GB" sz="3000" dirty="0" smtClean="0"/>
            </a:br>
            <a:r>
              <a:rPr lang="en-GB" sz="3000" dirty="0" smtClean="0"/>
              <a:t>green arrow installed LS1</a:t>
            </a:r>
            <a:br>
              <a:rPr lang="en-GB" sz="3000" dirty="0" smtClean="0"/>
            </a:br>
            <a:r>
              <a:rPr lang="en-GB" sz="3000" dirty="0" smtClean="0"/>
              <a:t>yellow arrow foreseen for LS2</a:t>
            </a:r>
            <a:endParaRPr lang="en-GB" sz="3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096846"/>
              </p:ext>
            </p:extLst>
          </p:nvPr>
        </p:nvGraphicFramePr>
        <p:xfrm>
          <a:off x="42233" y="3430718"/>
          <a:ext cx="2994974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487"/>
                <a:gridCol w="1497487"/>
              </a:tblGrid>
              <a:tr h="239494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MQW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MBW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39494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GB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to 20 </a:t>
                      </a:r>
                      <a:r>
                        <a:rPr lang="en-GB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GB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 to 60 </a:t>
                      </a:r>
                      <a:r>
                        <a:rPr lang="en-GB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39494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20 to 50 </a:t>
                      </a:r>
                      <a:r>
                        <a:rPr lang="en-GB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60 to 80 </a:t>
                      </a:r>
                      <a:r>
                        <a:rPr lang="en-GB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494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Larger than</a:t>
                      </a:r>
                      <a:r>
                        <a:rPr lang="en-GB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 </a:t>
                      </a:r>
                      <a:r>
                        <a:rPr lang="en-GB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Larger than</a:t>
                      </a:r>
                      <a:r>
                        <a:rPr lang="en-GB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80 </a:t>
                      </a:r>
                      <a:r>
                        <a:rPr lang="en-GB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501230" y="3616654"/>
            <a:ext cx="809633" cy="25922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 7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658" y="53828"/>
            <a:ext cx="809633" cy="25922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 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0395" y="-13647"/>
            <a:ext cx="5796795" cy="3608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846" y="3384645"/>
            <a:ext cx="6286500" cy="3648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843291" y="1613111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>
            <a:off x="3037207" y="6680579"/>
            <a:ext cx="504967" cy="177421"/>
          </a:xfrm>
          <a:prstGeom prst="rightArrow">
            <a:avLst/>
          </a:prstGeom>
          <a:solidFill>
            <a:srgbClr val="0099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3126584" y="6061192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>
            <a:off x="3046010" y="6475862"/>
            <a:ext cx="504967" cy="177421"/>
          </a:xfrm>
          <a:prstGeom prst="rightArrow">
            <a:avLst/>
          </a:prstGeom>
          <a:solidFill>
            <a:srgbClr val="0099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3046010" y="6298441"/>
            <a:ext cx="504967" cy="177421"/>
          </a:xfrm>
          <a:prstGeom prst="rightArrow">
            <a:avLst/>
          </a:prstGeom>
          <a:solidFill>
            <a:srgbClr val="0099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3098741" y="5087626"/>
            <a:ext cx="504967" cy="177421"/>
          </a:xfrm>
          <a:prstGeom prst="rightArrow">
            <a:avLst/>
          </a:prstGeom>
          <a:solidFill>
            <a:srgbClr val="0099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>
            <a:off x="835871" y="1788657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>
            <a:off x="843291" y="1968353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ight Arrow 20"/>
          <p:cNvSpPr/>
          <p:nvPr/>
        </p:nvSpPr>
        <p:spPr>
          <a:xfrm>
            <a:off x="843291" y="2145774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ight Arrow 21"/>
          <p:cNvSpPr/>
          <p:nvPr/>
        </p:nvSpPr>
        <p:spPr>
          <a:xfrm>
            <a:off x="843291" y="2323195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ight Arrow 22"/>
          <p:cNvSpPr/>
          <p:nvPr/>
        </p:nvSpPr>
        <p:spPr>
          <a:xfrm>
            <a:off x="833001" y="2500616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ight Arrow 23"/>
          <p:cNvSpPr/>
          <p:nvPr/>
        </p:nvSpPr>
        <p:spPr>
          <a:xfrm>
            <a:off x="857426" y="2678037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ight Arrow 24"/>
          <p:cNvSpPr/>
          <p:nvPr/>
        </p:nvSpPr>
        <p:spPr>
          <a:xfrm>
            <a:off x="859698" y="2830437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ight Arrow 25"/>
          <p:cNvSpPr/>
          <p:nvPr/>
        </p:nvSpPr>
        <p:spPr>
          <a:xfrm>
            <a:off x="833000" y="3032222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ight Arrow 26"/>
          <p:cNvSpPr/>
          <p:nvPr/>
        </p:nvSpPr>
        <p:spPr>
          <a:xfrm>
            <a:off x="857426" y="3221817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ight Arrow 28"/>
          <p:cNvSpPr/>
          <p:nvPr/>
        </p:nvSpPr>
        <p:spPr>
          <a:xfrm>
            <a:off x="3098741" y="4504210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ight Arrow 29"/>
          <p:cNvSpPr/>
          <p:nvPr/>
        </p:nvSpPr>
        <p:spPr>
          <a:xfrm>
            <a:off x="3098741" y="4681631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ight Arrow 30"/>
          <p:cNvSpPr/>
          <p:nvPr/>
        </p:nvSpPr>
        <p:spPr>
          <a:xfrm>
            <a:off x="3060207" y="4859052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ight Arrow 31"/>
          <p:cNvSpPr/>
          <p:nvPr/>
        </p:nvSpPr>
        <p:spPr>
          <a:xfrm>
            <a:off x="3071994" y="5289998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ight Arrow 32"/>
          <p:cNvSpPr/>
          <p:nvPr/>
        </p:nvSpPr>
        <p:spPr>
          <a:xfrm>
            <a:off x="3099290" y="5490309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ight Arrow 33"/>
          <p:cNvSpPr/>
          <p:nvPr/>
        </p:nvSpPr>
        <p:spPr>
          <a:xfrm>
            <a:off x="3126585" y="5670149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R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3099290" y="5847570"/>
            <a:ext cx="504967" cy="177421"/>
          </a:xfrm>
          <a:prstGeom prst="rightArrow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62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658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800" dirty="0" smtClean="0"/>
              <a:t>MQW Life Test to the HL-LHC era</a:t>
            </a:r>
            <a:endParaRPr lang="en-GB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9" t="8045" r="18201" b="21911"/>
          <a:stretch/>
        </p:blipFill>
        <p:spPr>
          <a:xfrm>
            <a:off x="4023802" y="1288303"/>
            <a:ext cx="5020055" cy="27818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800218"/>
            <a:ext cx="3978732" cy="30777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activities: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 of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coil-coil displacement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identify eventual mechanical degradation (12 positions)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 of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evolution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 positions)</a:t>
            </a:r>
          </a:p>
          <a:p>
            <a:pPr marL="285750" indent="-285750">
              <a:buFontTx/>
              <a:buChar char="-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 of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longitudinal and transversal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deformation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(8 positions)</a:t>
            </a:r>
          </a:p>
          <a:p>
            <a:pPr marL="285750" indent="-285750">
              <a:buFontTx/>
              <a:buChar char="-"/>
            </a:pP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verification of the magnet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regular intervals with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complete certifications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(at 50% and 100% of foreseen life cycle)</a:t>
            </a:r>
          </a:p>
        </p:txBody>
      </p:sp>
      <p:pic>
        <p:nvPicPr>
          <p:cNvPr id="6" name="Picture 5" descr="C:\Users\nmariani\OneDrive\SkyDrive camera roll\WP_20140604_11_10_13_Pro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391" y="4194498"/>
            <a:ext cx="2478466" cy="156786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583901" y="5758814"/>
            <a:ext cx="25100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Coil-coil relative displacement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46418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 of mechanical induced damage on LHC Warm Quadrupoles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00" b="44494"/>
          <a:stretch/>
        </p:blipFill>
        <p:spPr>
          <a:xfrm>
            <a:off x="4028804" y="4194498"/>
            <a:ext cx="2362851" cy="156786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120640" y="2377440"/>
            <a:ext cx="374904" cy="195681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559552" y="2920039"/>
            <a:ext cx="2331720" cy="182586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32946" y="5758814"/>
            <a:ext cx="236785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probes and strain gauges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1118247"/>
            <a:ext cx="39787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Reproduction of electromagnetic induced stresses on coils, spacers and magnet’s frame to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 life expectation of installed magnets with respect to cyclic loads during LHC operations.</a:t>
            </a:r>
          </a:p>
          <a:p>
            <a:endParaRPr lang="en-GB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19925" y="6354764"/>
            <a:ext cx="5024075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performed in collaboration with: CERN Mechanical Laboratory, CERN Polymer Laboratory and CERN Design Office.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8055864" y="4698639"/>
            <a:ext cx="9144" cy="446340"/>
          </a:xfrm>
          <a:prstGeom prst="straightConnector1">
            <a:avLst/>
          </a:prstGeom>
          <a:ln w="5715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" t="21470" b="7078"/>
          <a:stretch/>
        </p:blipFill>
        <p:spPr bwMode="auto">
          <a:xfrm>
            <a:off x="302227" y="2486245"/>
            <a:ext cx="1869358" cy="125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63466" y="2565917"/>
            <a:ext cx="17378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Imposed load: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power cycles every LHC physics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~47’000 cycles expected up to HL-LHC era end.</a:t>
            </a:r>
          </a:p>
        </p:txBody>
      </p:sp>
    </p:spTree>
    <p:extLst>
      <p:ext uri="{BB962C8B-B14F-4D97-AF65-F5344CB8AC3E}">
        <p14:creationId xmlns:p14="http://schemas.microsoft.com/office/powerpoint/2010/main" val="119383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536" y="0"/>
            <a:ext cx="7637526" cy="510639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800" dirty="0" smtClean="0"/>
              <a:t>MQW Life Test: first results</a:t>
            </a:r>
            <a:endParaRPr lang="en-GB" sz="4800" dirty="0"/>
          </a:p>
        </p:txBody>
      </p:sp>
      <p:sp>
        <p:nvSpPr>
          <p:cNvPr id="10" name="Rectangle 9"/>
          <p:cNvSpPr/>
          <p:nvPr/>
        </p:nvSpPr>
        <p:spPr>
          <a:xfrm>
            <a:off x="-59957" y="490327"/>
            <a:ext cx="9322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 up to 25’000 cycles (half of foreseen magnet’s life)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99505"/>
              </p:ext>
            </p:extLst>
          </p:nvPr>
        </p:nvGraphicFramePr>
        <p:xfrm>
          <a:off x="4206240" y="4535424"/>
          <a:ext cx="4937760" cy="2322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066805"/>
              </p:ext>
            </p:extLst>
          </p:nvPr>
        </p:nvGraphicFramePr>
        <p:xfrm>
          <a:off x="137160" y="1118247"/>
          <a:ext cx="6272784" cy="3401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19088" y="1128498"/>
            <a:ext cx="2724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stable signal with few oscillations mostly due to T effect.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influence of </a:t>
            </a:r>
            <a:r>
              <a:rPr lang="en-GB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fields or hysteresis effects.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Displacements constant since beginning of test.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Coils Strains giving regular and strong signal.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hart"/>
          <p:cNvPicPr>
            <a:picLocks noChangeAspect="1"/>
          </p:cNvPicPr>
          <p:nvPr/>
        </p:nvPicPr>
        <p:blipFill rotWithShape="1">
          <a:blip r:embed="rId4"/>
          <a:srcRect l="29728" t="31692" r="13955" b="8460"/>
          <a:stretch/>
        </p:blipFill>
        <p:spPr>
          <a:xfrm>
            <a:off x="499278" y="4642299"/>
            <a:ext cx="3377778" cy="2215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Straight Arrow Connector 8"/>
          <p:cNvCxnSpPr/>
          <p:nvPr/>
        </p:nvCxnSpPr>
        <p:spPr>
          <a:xfrm flipV="1">
            <a:off x="1472184" y="2953512"/>
            <a:ext cx="1078992" cy="27340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74620" y="5062728"/>
            <a:ext cx="2003679" cy="5242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04288" y="2939837"/>
            <a:ext cx="4114800" cy="193899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MQW 038 is well behaving through the endurance test, which is now prosecuting the road to 50’000 cycles (end of HL-LHC era)!</a:t>
            </a:r>
            <a:endParaRPr lang="en-GB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1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679" y="1019747"/>
            <a:ext cx="4754880" cy="3566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37" y="82009"/>
            <a:ext cx="8862822" cy="829036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MQW/MBW Coils Insulation Resins Characterization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738" y="1019747"/>
            <a:ext cx="410794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Additional activities to predict the long term behaviour of the materials used for MQW (and MBW) magnets, including:</a:t>
            </a:r>
          </a:p>
          <a:p>
            <a:pPr marL="0" indent="0">
              <a:buNone/>
            </a:pPr>
            <a:r>
              <a:rPr lang="en-GB" sz="1800" b="1" dirty="0" smtClean="0"/>
              <a:t>Mechanical tests, </a:t>
            </a:r>
          </a:p>
          <a:p>
            <a:pPr marL="0" indent="0">
              <a:buNone/>
            </a:pPr>
            <a:r>
              <a:rPr lang="en-GB" sz="1800" b="1" dirty="0" smtClean="0"/>
              <a:t>Electrical tests, </a:t>
            </a:r>
          </a:p>
          <a:p>
            <a:pPr marL="0" indent="0">
              <a:buNone/>
            </a:pPr>
            <a:r>
              <a:rPr lang="en-GB" sz="1800" b="1" dirty="0" smtClean="0"/>
              <a:t>Microstructural analysis…</a:t>
            </a:r>
          </a:p>
          <a:p>
            <a:pPr marL="0" indent="0" algn="ctr">
              <a:buNone/>
            </a:pPr>
            <a:r>
              <a:rPr lang="en-GB" sz="1800" b="1" dirty="0" smtClean="0"/>
              <a:t>All evaluated as a function of received dose (irradiation campaign under preparation)!</a:t>
            </a:r>
            <a:endParaRPr lang="en-GB" sz="1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848" y="3884454"/>
            <a:ext cx="3265551" cy="24491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1848" y="6333617"/>
            <a:ext cx="3466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Flexural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Tests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plots courtesy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O. 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Sacristan De Frutos (CERN Mechanical Laboratory).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8736" y="1019747"/>
            <a:ext cx="31558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Fracture Surface of MQW coils insulation resin sample showing fibres detachment.</a:t>
            </a:r>
            <a:endParaRPr lang="en-GB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1847" y="3840248"/>
            <a:ext cx="3155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Metallographic sample of type E glass fibres embedded in MQW epoxy resin.</a:t>
            </a:r>
            <a:endParaRPr lang="en-GB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4454"/>
            <a:ext cx="5755311" cy="2973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28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" y="21304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FCC and HL-LHC development </a:t>
            </a:r>
            <a:br>
              <a:rPr lang="en-GB" dirty="0" smtClean="0"/>
            </a:br>
            <a:r>
              <a:rPr lang="en-GB" dirty="0" smtClean="0"/>
              <a:t>or pro-acting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0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560138" y="2375063"/>
            <a:ext cx="4085112" cy="2280062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HL-LHC and FCC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928274" y="84862"/>
            <a:ext cx="3716976" cy="2170389"/>
          </a:xfrm>
          <a:prstGeom prst="ellipse">
            <a:avLst/>
          </a:prstGeom>
          <a:solidFill>
            <a:srgbClr val="00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 better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427024" y="4359979"/>
            <a:ext cx="3716976" cy="2170389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 before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4467916"/>
            <a:ext cx="3716976" cy="2170389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Known margin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85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2525" y="1258908"/>
            <a:ext cx="7772400" cy="1470025"/>
          </a:xfrm>
        </p:spPr>
        <p:txBody>
          <a:bodyPr/>
          <a:lstStyle/>
          <a:p>
            <a:r>
              <a:rPr lang="en-GB" dirty="0" smtClean="0"/>
              <a:t>Rad-hard warm magnets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09182" y="2593075"/>
            <a:ext cx="9253182" cy="3603009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P. </a:t>
            </a:r>
            <a:r>
              <a:rPr lang="en-GB" dirty="0" err="1" smtClean="0"/>
              <a:t>Fessia</a:t>
            </a:r>
            <a:r>
              <a:rPr lang="en-GB" dirty="0" smtClean="0"/>
              <a:t>, N. Mariani, A. </a:t>
            </a:r>
            <a:r>
              <a:rPr lang="en-GB" dirty="0" err="1" smtClean="0"/>
              <a:t>Sanz</a:t>
            </a:r>
            <a:r>
              <a:rPr lang="en-GB" dirty="0" smtClean="0"/>
              <a:t> </a:t>
            </a:r>
            <a:r>
              <a:rPr lang="en-GB" dirty="0" err="1" smtClean="0"/>
              <a:t>Ull</a:t>
            </a:r>
            <a:r>
              <a:rPr lang="en-GB" dirty="0" smtClean="0"/>
              <a:t>, D. </a:t>
            </a:r>
            <a:r>
              <a:rPr lang="en-GB" dirty="0" err="1" smtClean="0"/>
              <a:t>Tommasini</a:t>
            </a:r>
            <a:r>
              <a:rPr lang="en-GB" dirty="0" smtClean="0"/>
              <a:t> and the whole TE-MSC-MNC section</a:t>
            </a:r>
          </a:p>
          <a:p>
            <a:endParaRPr lang="en-GB" dirty="0" smtClean="0"/>
          </a:p>
          <a:p>
            <a:r>
              <a:rPr lang="en-GB" dirty="0" smtClean="0"/>
              <a:t>Presented by P. </a:t>
            </a:r>
            <a:r>
              <a:rPr lang="en-GB" dirty="0" err="1" smtClean="0"/>
              <a:t>Fessia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Contributions on the LHC from</a:t>
            </a: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Fluka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analysis: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Francesco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Cerutti,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nton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echner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Eleftherios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Skordis</a:t>
            </a: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Collimation input: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odrick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ruce,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tefano Redaelli, 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Belen Maria Salvachua </a:t>
            </a:r>
            <a:r>
              <a:rPr lang="pt-B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Ferrando, Elena Quaranta</a:t>
            </a: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MNC team: Paolo 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Fessia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N. 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Mariani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Pierre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Alexandre Thonet, D. </a:t>
            </a:r>
            <a:r>
              <a:rPr lang="en-GB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Tommasini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Power Converter: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Hugues Thiesen</a:t>
            </a: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Optics: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Massimo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Giovannozzi</a:t>
            </a: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MME design office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L. Favre, T. Sahner</a:t>
            </a: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VSC: E. Page, N. 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Zelko</a:t>
            </a: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Magnetic Measurement team: M. 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Buzio</a:t>
            </a:r>
            <a:endParaRPr lang="en-GB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Know better: resin testing from present to future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0" r="13773" b="32072"/>
          <a:stretch/>
        </p:blipFill>
        <p:spPr bwMode="auto">
          <a:xfrm>
            <a:off x="3109331" y="1436914"/>
            <a:ext cx="3276601" cy="17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67" y="4488873"/>
            <a:ext cx="4141094" cy="2369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109329" y="597811"/>
            <a:ext cx="3276601" cy="1005358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Presently used insulations systems and new insulation systems</a:t>
            </a:r>
            <a:endParaRPr lang="en-GB" dirty="0"/>
          </a:p>
        </p:txBody>
      </p:sp>
      <p:sp>
        <p:nvSpPr>
          <p:cNvPr id="11" name="Sun 10"/>
          <p:cNvSpPr/>
          <p:nvPr/>
        </p:nvSpPr>
        <p:spPr>
          <a:xfrm>
            <a:off x="3892607" y="3148714"/>
            <a:ext cx="1710047" cy="1477988"/>
          </a:xfrm>
          <a:prstGeom prst="sun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triped Right Arrow 11"/>
          <p:cNvSpPr/>
          <p:nvPr/>
        </p:nvSpPr>
        <p:spPr>
          <a:xfrm rot="9503675">
            <a:off x="2687195" y="3338324"/>
            <a:ext cx="1229298" cy="1045029"/>
          </a:xfrm>
          <a:prstGeom prst="striped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triped Right Arrow 13"/>
          <p:cNvSpPr/>
          <p:nvPr/>
        </p:nvSpPr>
        <p:spPr>
          <a:xfrm rot="2173787">
            <a:off x="5501042" y="3360495"/>
            <a:ext cx="1229298" cy="1045029"/>
          </a:xfrm>
          <a:prstGeom prst="striped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3" r="28986"/>
          <a:stretch/>
        </p:blipFill>
        <p:spPr bwMode="auto">
          <a:xfrm>
            <a:off x="6662057" y="3966826"/>
            <a:ext cx="2481943" cy="292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73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8979"/>
          </a:xfrm>
        </p:spPr>
        <p:txBody>
          <a:bodyPr>
            <a:noAutofit/>
          </a:bodyPr>
          <a:lstStyle/>
          <a:p>
            <a:pPr algn="ctr"/>
            <a:r>
              <a:rPr lang="en-GB" sz="3400" dirty="0" smtClean="0"/>
              <a:t>Monitoring the health of the magnet:</a:t>
            </a:r>
            <a:br>
              <a:rPr lang="en-GB" sz="3400" dirty="0" smtClean="0"/>
            </a:br>
            <a:r>
              <a:rPr lang="en-GB" sz="3400" dirty="0" smtClean="0"/>
              <a:t> DS R&amp;D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7426" y="813828"/>
            <a:ext cx="5759504" cy="313811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600" dirty="0"/>
              <a:t>Displacement measured through “</a:t>
            </a:r>
            <a:r>
              <a:rPr lang="en-GB" sz="1600" b="1" dirty="0"/>
              <a:t>Home made </a:t>
            </a:r>
            <a:r>
              <a:rPr lang="en-GB" sz="1600" b="1" dirty="0" err="1"/>
              <a:t>CuBe</a:t>
            </a:r>
            <a:r>
              <a:rPr lang="en-GB" sz="1600" b="1" dirty="0"/>
              <a:t> beam based displacement sensors</a:t>
            </a:r>
            <a:r>
              <a:rPr lang="en-GB" sz="1600" dirty="0"/>
              <a:t>”, in the following DS.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600" dirty="0"/>
              <a:t>DS are made of a </a:t>
            </a:r>
            <a:r>
              <a:rPr lang="en-GB" sz="1600" dirty="0" err="1"/>
              <a:t>CuBe</a:t>
            </a:r>
            <a:r>
              <a:rPr lang="en-GB" sz="1600" dirty="0"/>
              <a:t> plate, instrumented with strain gauges and mounted on a support structure in </a:t>
            </a:r>
            <a:r>
              <a:rPr lang="en-GB" sz="1600" b="1" dirty="0"/>
              <a:t>3D printed polymer</a:t>
            </a:r>
            <a:r>
              <a:rPr lang="en-GB" sz="1600" dirty="0"/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600" dirty="0"/>
              <a:t>The DS is then calibrated and inserted inside the magnet along the interstitials between </a:t>
            </a:r>
            <a:r>
              <a:rPr lang="en-GB" sz="1600" dirty="0" smtClean="0"/>
              <a:t>coils </a:t>
            </a:r>
            <a:r>
              <a:rPr lang="en-GB" sz="1600" b="1" dirty="0" smtClean="0"/>
              <a:t>up to 1.5 m depth</a:t>
            </a:r>
            <a:r>
              <a:rPr lang="en-GB" sz="1600" dirty="0" smtClean="0"/>
              <a:t>.</a:t>
            </a:r>
            <a:endParaRPr lang="en-GB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600" dirty="0" smtClean="0"/>
              <a:t>Final </a:t>
            </a:r>
            <a:r>
              <a:rPr lang="en-GB" sz="1600" dirty="0"/>
              <a:t>accuracy achieved </a:t>
            </a:r>
            <a:r>
              <a:rPr lang="en-GB" sz="1600" b="1" dirty="0" smtClean="0"/>
              <a:t>~0.5 microns </a:t>
            </a:r>
            <a:r>
              <a:rPr lang="en-GB" sz="1600" b="1" dirty="0"/>
              <a:t>for excursions of ~4 mm</a:t>
            </a:r>
            <a:r>
              <a:rPr lang="en-GB" sz="1600" dirty="0" smtClean="0"/>
              <a:t>.</a:t>
            </a:r>
          </a:p>
          <a:p>
            <a:pPr marL="0" indent="0" algn="ctr">
              <a:buNone/>
            </a:pPr>
            <a:r>
              <a:rPr lang="en-GB" sz="20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The technology can be implemented in different situations by ad hoc designs of the main body and of the </a:t>
            </a:r>
            <a:r>
              <a:rPr lang="en-GB" sz="2000" b="1" u="sng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CuBe</a:t>
            </a:r>
            <a:r>
              <a:rPr lang="en-GB" sz="20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 plate geometry…</a:t>
            </a:r>
            <a:endParaRPr lang="en-GB" sz="2000" b="1" u="sng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960" y="755697"/>
            <a:ext cx="33101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demanding requirements: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precision and reproducibility over a long number of cycles;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influence from Temperature and EM fields;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Capable to slide in the small interstitial between MQW coils, adapting to irregular surfaces and locations…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1994" y="3951938"/>
            <a:ext cx="4935452" cy="2754640"/>
            <a:chOff x="0" y="3767272"/>
            <a:chExt cx="4935452" cy="2754640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3785608"/>
              <a:ext cx="4925538" cy="2736304"/>
              <a:chOff x="1331640" y="4005064"/>
              <a:chExt cx="4925538" cy="2736304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455" t="16506" r="29335" b="25925"/>
              <a:stretch/>
            </p:blipFill>
            <p:spPr>
              <a:xfrm>
                <a:off x="1331640" y="4005064"/>
                <a:ext cx="4925538" cy="2736304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>
                <a:stCxn id="8" idx="2"/>
              </p:cNvCxnSpPr>
              <p:nvPr/>
            </p:nvCxnSpPr>
            <p:spPr>
              <a:xfrm>
                <a:off x="2893876" y="4356060"/>
                <a:ext cx="309972" cy="657116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12" idx="2"/>
              </p:cNvCxnSpPr>
              <p:nvPr/>
            </p:nvCxnSpPr>
            <p:spPr>
              <a:xfrm flipH="1">
                <a:off x="4067944" y="4534132"/>
                <a:ext cx="703523" cy="551052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5419008" y="5283549"/>
                <a:ext cx="17088" cy="478597"/>
              </a:xfrm>
              <a:prstGeom prst="straightConnector1">
                <a:avLst/>
              </a:prstGeom>
              <a:ln w="38100">
                <a:solidFill>
                  <a:srgbClr val="92D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stCxn id="15" idx="0"/>
              </p:cNvCxnSpPr>
              <p:nvPr/>
            </p:nvCxnSpPr>
            <p:spPr>
              <a:xfrm flipV="1">
                <a:off x="3984147" y="5567681"/>
                <a:ext cx="587853" cy="65515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Rectangle 7"/>
            <p:cNvSpPr/>
            <p:nvPr/>
          </p:nvSpPr>
          <p:spPr>
            <a:xfrm>
              <a:off x="847008" y="3767272"/>
              <a:ext cx="1430456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Strain gauges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60323" y="3945344"/>
              <a:ext cx="1759008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3D printed body 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44007" y="6003383"/>
              <a:ext cx="1217000" cy="369332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>
              <a:spAutoFit/>
            </a:bodyPr>
            <a:lstStyle/>
            <a:p>
              <a:r>
                <a:rPr lang="en-GB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CuBe</a:t>
              </a:r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plate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73460" y="4689133"/>
              <a:ext cx="1661992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Measuring pins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036122" y="3955181"/>
            <a:ext cx="4066032" cy="2658764"/>
            <a:chOff x="5007446" y="3800472"/>
            <a:chExt cx="4066032" cy="26587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7446" y="3800472"/>
              <a:ext cx="4066032" cy="228943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007446" y="6089904"/>
              <a:ext cx="4066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Final sensor inserted between coils 6-7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263818" y="4464363"/>
            <a:ext cx="152544" cy="1188204"/>
            <a:chOff x="8474474" y="4484268"/>
            <a:chExt cx="152544" cy="1188204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8549640" y="4484268"/>
              <a:ext cx="12363" cy="118820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8474474" y="4484268"/>
              <a:ext cx="13003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8496988" y="5663988"/>
              <a:ext cx="13003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8380023" y="4720961"/>
            <a:ext cx="664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mm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3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eft-Right Arrow 15"/>
          <p:cNvSpPr/>
          <p:nvPr/>
        </p:nvSpPr>
        <p:spPr>
          <a:xfrm>
            <a:off x="2731324" y="825330"/>
            <a:ext cx="4061361" cy="439387"/>
          </a:xfrm>
          <a:prstGeom prst="leftRightArrow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942" y="-4014"/>
            <a:ext cx="9274629" cy="66903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Know margin: rad hard insulation schemes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3/25/2015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 noChangeAspect="1"/>
          </p:cNvSpPr>
          <p:nvPr>
            <p:ph type="sldNum" sz="quarter" idx="4"/>
          </p:nvPr>
        </p:nvSpPr>
        <p:spPr>
          <a:xfrm>
            <a:off x="8897877" y="6356350"/>
            <a:ext cx="401139" cy="292100"/>
          </a:xfrm>
        </p:spPr>
        <p:txBody>
          <a:bodyPr/>
          <a:lstStyle/>
          <a:p>
            <a:fld id="{17918391-D411-FE40-AAD7-861AE5233E0E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5"/>
          <p:cNvSpPr txBox="1">
            <a:spLocks noChangeAspect="1"/>
          </p:cNvSpPr>
          <p:nvPr/>
        </p:nvSpPr>
        <p:spPr>
          <a:xfrm>
            <a:off x="8897877" y="6356350"/>
            <a:ext cx="401139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5815436" y="4061515"/>
            <a:ext cx="3259877" cy="2709076"/>
            <a:chOff x="4673618" y="2204864"/>
            <a:chExt cx="4074846" cy="284168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3618" y="2204864"/>
              <a:ext cx="3743630" cy="190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673618" y="4078021"/>
              <a:ext cx="4074846" cy="9685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Hitachi cables used in KEK &amp; PSI: square shape, Cu cladding, different dimensions available. </a:t>
              </a:r>
              <a:r>
                <a:rPr lang="en-GB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[1]</a:t>
              </a:r>
            </a:p>
          </p:txBody>
        </p:sp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780316" y="1778909"/>
            <a:ext cx="3221891" cy="2232350"/>
            <a:chOff x="251520" y="2244681"/>
            <a:chExt cx="4099372" cy="2790437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244681"/>
              <a:ext cx="4027364" cy="1672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51520" y="3880956"/>
              <a:ext cx="4099372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ITER cables: round shape, tailored design for different machine areas.</a:t>
              </a:r>
              <a:r>
                <a:rPr lang="en-GB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[2]</a:t>
              </a:r>
              <a:endParaRPr lang="en-GB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479470" y="665016"/>
            <a:ext cx="2648197" cy="74814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schemes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69552" y="718451"/>
            <a:ext cx="2305761" cy="694712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 organic insulations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19271" y="707566"/>
            <a:ext cx="2305761" cy="694712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Organic insulations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26275" y="1461059"/>
            <a:ext cx="3111336" cy="63570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Cyanate Esther compounds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Elbow Connector 29"/>
          <p:cNvCxnSpPr>
            <a:stCxn id="26" idx="1"/>
            <a:endCxn id="27" idx="1"/>
          </p:cNvCxnSpPr>
          <p:nvPr/>
        </p:nvCxnSpPr>
        <p:spPr>
          <a:xfrm rot="10800000" flipH="1" flipV="1">
            <a:off x="319271" y="1054922"/>
            <a:ext cx="607004" cy="723988"/>
          </a:xfrm>
          <a:prstGeom prst="bentConnector3">
            <a:avLst>
              <a:gd name="adj1" fmla="val -3766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6" idx="1"/>
            <a:endCxn id="28" idx="1"/>
          </p:cNvCxnSpPr>
          <p:nvPr/>
        </p:nvCxnSpPr>
        <p:spPr>
          <a:xfrm rot="10800000" flipH="1" flipV="1">
            <a:off x="319270" y="1054921"/>
            <a:ext cx="690133" cy="1439677"/>
          </a:xfrm>
          <a:prstGeom prst="bentConnector3">
            <a:avLst>
              <a:gd name="adj1" fmla="val -3312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\\cern.ch\dfs\Workspaces\n\NORMA\USERS\Nicola\Fraunhofer\Microscope_pictures_MQWMBW\MQW_2_S2_fibres\MQW2_B06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33" y="2576972"/>
            <a:ext cx="3831735" cy="287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\\cern.ch\dfs\Workspaces\n\NORMA\USERS\Nicola\Fraunhofer\Microscope_pictures_MQWMBW\MQW_3_E_fibres\MQW3_B08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222" y="4304957"/>
            <a:ext cx="3420094" cy="256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319271" y="5880899"/>
            <a:ext cx="1818287" cy="767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 glass fibre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3678008" y="3243708"/>
            <a:ext cx="1818287" cy="76755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</a:t>
            </a:r>
            <a:r>
              <a:rPr lang="en-GB" dirty="0" smtClean="0"/>
              <a:t> glass fibre</a:t>
            </a:r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 rot="10523545">
            <a:off x="3163962" y="3396650"/>
            <a:ext cx="631017" cy="4616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ight Arrow 28"/>
          <p:cNvSpPr/>
          <p:nvPr/>
        </p:nvSpPr>
        <p:spPr>
          <a:xfrm rot="19664001">
            <a:off x="2044713" y="6078093"/>
            <a:ext cx="631017" cy="46166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ounded Rectangle 27"/>
          <p:cNvSpPr/>
          <p:nvPr/>
        </p:nvSpPr>
        <p:spPr>
          <a:xfrm>
            <a:off x="1009404" y="2150994"/>
            <a:ext cx="3028208" cy="68721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radiation hard epoxy with mica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06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6242" y="-1979"/>
            <a:ext cx="9274629" cy="7880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Known margin: the whole magnet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9" y="1191162"/>
            <a:ext cx="8170222" cy="46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lowchart: Alternate Process 6"/>
          <p:cNvSpPr/>
          <p:nvPr/>
        </p:nvSpPr>
        <p:spPr>
          <a:xfrm>
            <a:off x="2969335" y="786064"/>
            <a:ext cx="2814452" cy="1422746"/>
          </a:xfrm>
          <a:prstGeom prst="flowChartAlternateProcess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systems to allow fast or remote handling, alignment, connection and disconnection.</a:t>
            </a:r>
          </a:p>
        </p:txBody>
      </p:sp>
      <p:sp>
        <p:nvSpPr>
          <p:cNvPr id="9" name="Flowchart: Alternate Process 8"/>
          <p:cNvSpPr/>
          <p:nvPr/>
        </p:nvSpPr>
        <p:spPr>
          <a:xfrm>
            <a:off x="6329548" y="4902844"/>
            <a:ext cx="2814452" cy="1268367"/>
          </a:xfrm>
          <a:prstGeom prst="flowChartAlternateProcess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reliable, radiation hard, fast electrical fittings, compatible with remote handling 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-56242" y="4902844"/>
            <a:ext cx="2814452" cy="1268367"/>
          </a:xfrm>
          <a:prstGeom prst="flowChartAlternateProcess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reliable, radiation hard, fast hydraulic fittings, compatible with remote handling </a:t>
            </a:r>
          </a:p>
        </p:txBody>
      </p:sp>
    </p:spTree>
    <p:extLst>
      <p:ext uri="{BB962C8B-B14F-4D97-AF65-F5344CB8AC3E}">
        <p14:creationId xmlns:p14="http://schemas.microsoft.com/office/powerpoint/2010/main" val="141571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FCC\photo\Photos plug-in splitters TDC2\P10100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215" y="3021874"/>
            <a:ext cx="5126784" cy="383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Plug in magnet for tunnel installation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26" name="Picture 2" descr="C:\FCC\photo\Photos plug-in splitters TDC2\IMG_04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6" y="697279"/>
            <a:ext cx="5356300" cy="401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" descr="http://lhc-div-miwg.web.cern.ch/lhc-div-miwg/Icl_pages/Point7/Study_point/R74/r74-1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834" y="1"/>
            <a:ext cx="5170165" cy="246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489" y="3021874"/>
            <a:ext cx="6011023" cy="383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54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</a:t>
            </a:r>
            <a:r>
              <a:rPr lang="en-GB" dirty="0" smtClean="0"/>
              <a:t>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5003" y="1325606"/>
            <a:ext cx="9144000" cy="4667421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dirty="0" smtClean="0"/>
              <a:t>The development of rad-hard magnets for FCC is a continuum of the LHC Consolidation program and of the HL-LHC development program. The Three projects are synergic and build one on the other</a:t>
            </a:r>
          </a:p>
          <a:p>
            <a:pPr algn="ctr"/>
            <a:r>
              <a:rPr lang="en-GB" dirty="0" smtClean="0"/>
              <a:t>A rad hard coils does not mean a rad hard magnet: electrical connection, hydraulic connections and  manipulation have to be intimately integrated to provide an homogenous product. CERN needs partners in order to develop the adequate answers in the different fields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50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/>
          <a:lstStyle/>
          <a:p>
            <a:r>
              <a:rPr lang="en-GB" dirty="0" smtClean="0"/>
              <a:t>LHC→HL-LHC→FCC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32257191"/>
              </p:ext>
            </p:extLst>
          </p:nvPr>
        </p:nvGraphicFramePr>
        <p:xfrm>
          <a:off x="997527" y="940443"/>
          <a:ext cx="7686527" cy="4983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128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LHC or re-acting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13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" y="2738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52355" y="3865058"/>
            <a:ext cx="360040" cy="720080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64916" y="5299687"/>
            <a:ext cx="396000" cy="720080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51720" y="2348880"/>
            <a:ext cx="4608512" cy="721242"/>
            <a:chOff x="2051720" y="2348880"/>
            <a:chExt cx="4608512" cy="721242"/>
          </a:xfrm>
          <a:solidFill>
            <a:srgbClr val="FF0000">
              <a:alpha val="30000"/>
            </a:srgbClr>
          </a:solidFill>
        </p:grpSpPr>
        <p:sp>
          <p:nvSpPr>
            <p:cNvPr id="2" name="Rectangle 1"/>
            <p:cNvSpPr/>
            <p:nvPr/>
          </p:nvSpPr>
          <p:spPr>
            <a:xfrm>
              <a:off x="2051720" y="2348880"/>
              <a:ext cx="1152128" cy="720080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5580112" y="2350042"/>
              <a:ext cx="1080120" cy="720080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Elbow Connector 12"/>
            <p:cNvCxnSpPr>
              <a:stCxn id="2" idx="0"/>
              <a:endCxn id="4" idx="0"/>
            </p:cNvCxnSpPr>
            <p:nvPr/>
          </p:nvCxnSpPr>
          <p:spPr>
            <a:xfrm rot="16200000" flipH="1">
              <a:off x="4373397" y="603267"/>
              <a:ext cx="1162" cy="3492388"/>
            </a:xfrm>
            <a:prstGeom prst="bentConnector3">
              <a:avLst>
                <a:gd name="adj1" fmla="val -19672978"/>
              </a:avLst>
            </a:prstGeom>
            <a:grp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458454" y="3840794"/>
            <a:ext cx="1152128" cy="720080"/>
          </a:xfrm>
          <a:prstGeom prst="rect">
            <a:avLst/>
          </a:prstGeom>
          <a:solidFill>
            <a:schemeClr val="tx2">
              <a:lumMod val="60000"/>
              <a:lumOff val="40000"/>
              <a:alpha val="34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34519" y="3840794"/>
            <a:ext cx="1824459" cy="744343"/>
            <a:chOff x="1507274" y="3861048"/>
            <a:chExt cx="1824459" cy="744343"/>
          </a:xfrm>
          <a:solidFill>
            <a:schemeClr val="tx2">
              <a:lumMod val="40000"/>
              <a:lumOff val="60000"/>
              <a:alpha val="30000"/>
            </a:schemeClr>
          </a:solidFill>
        </p:grpSpPr>
        <p:sp>
          <p:nvSpPr>
            <p:cNvPr id="5" name="Rectangle 4"/>
            <p:cNvSpPr/>
            <p:nvPr/>
          </p:nvSpPr>
          <p:spPr>
            <a:xfrm>
              <a:off x="2539645" y="3885311"/>
              <a:ext cx="792088" cy="72008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Elbow Connector 16"/>
            <p:cNvCxnSpPr>
              <a:stCxn id="5" idx="0"/>
              <a:endCxn id="7" idx="0"/>
            </p:cNvCxnSpPr>
            <p:nvPr/>
          </p:nvCxnSpPr>
          <p:spPr>
            <a:xfrm rot="16200000" flipV="1">
              <a:off x="2209350" y="3158972"/>
              <a:ext cx="24263" cy="1428416"/>
            </a:xfrm>
            <a:prstGeom prst="bentConnector3">
              <a:avLst>
                <a:gd name="adj1" fmla="val 1042175"/>
              </a:avLst>
            </a:prstGeom>
            <a:grp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0" name="Group 1029"/>
          <p:cNvGrpSpPr/>
          <p:nvPr/>
        </p:nvGrpSpPr>
        <p:grpSpPr>
          <a:xfrm>
            <a:off x="395536" y="5013176"/>
            <a:ext cx="2914323" cy="1021847"/>
            <a:chOff x="395536" y="5013176"/>
            <a:chExt cx="2914323" cy="1021847"/>
          </a:xfrm>
          <a:solidFill>
            <a:schemeClr val="tx2">
              <a:lumMod val="40000"/>
              <a:lumOff val="60000"/>
              <a:alpha val="30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2589779" y="5314943"/>
              <a:ext cx="720080" cy="72008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5536" y="5267686"/>
              <a:ext cx="936104" cy="72008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Elbow Connector 18"/>
            <p:cNvCxnSpPr>
              <a:stCxn id="9" idx="0"/>
              <a:endCxn id="10" idx="0"/>
            </p:cNvCxnSpPr>
            <p:nvPr/>
          </p:nvCxnSpPr>
          <p:spPr>
            <a:xfrm rot="16200000" flipV="1">
              <a:off x="1883076" y="4248199"/>
              <a:ext cx="47257" cy="2086231"/>
            </a:xfrm>
            <a:prstGeom prst="bentConnector3">
              <a:avLst>
                <a:gd name="adj1" fmla="val 583738"/>
              </a:avLst>
            </a:prstGeom>
            <a:grp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1748518" y="5301208"/>
              <a:ext cx="375210" cy="72008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Elbow Connector 35"/>
            <p:cNvCxnSpPr>
              <a:stCxn id="23" idx="0"/>
            </p:cNvCxnSpPr>
            <p:nvPr/>
          </p:nvCxnSpPr>
          <p:spPr>
            <a:xfrm rot="16200000" flipV="1">
              <a:off x="1255840" y="4620925"/>
              <a:ext cx="288032" cy="1072534"/>
            </a:xfrm>
            <a:prstGeom prst="bentConnector2">
              <a:avLst/>
            </a:prstGeom>
            <a:grp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3789641" y="6075048"/>
            <a:ext cx="2579427" cy="69603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 7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19260" y="2708920"/>
            <a:ext cx="7635572" cy="3217507"/>
            <a:chOff x="1419260" y="2708920"/>
            <a:chExt cx="7635572" cy="3217507"/>
          </a:xfrm>
        </p:grpSpPr>
        <p:sp>
          <p:nvSpPr>
            <p:cNvPr id="21" name="Chevron 20"/>
            <p:cNvSpPr/>
            <p:nvPr/>
          </p:nvSpPr>
          <p:spPr>
            <a:xfrm>
              <a:off x="4947652" y="2710082"/>
              <a:ext cx="632460" cy="266700"/>
            </a:xfrm>
            <a:prstGeom prst="chevro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Chevron 21"/>
            <p:cNvSpPr/>
            <p:nvPr/>
          </p:nvSpPr>
          <p:spPr>
            <a:xfrm>
              <a:off x="8422372" y="2708920"/>
              <a:ext cx="632460" cy="266700"/>
            </a:xfrm>
            <a:prstGeom prst="chevro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Chevron 23"/>
            <p:cNvSpPr/>
            <p:nvPr/>
          </p:nvSpPr>
          <p:spPr>
            <a:xfrm>
              <a:off x="5803942" y="4198196"/>
              <a:ext cx="632460" cy="266700"/>
            </a:xfrm>
            <a:prstGeom prst="chevro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Chevron 24"/>
            <p:cNvSpPr/>
            <p:nvPr/>
          </p:nvSpPr>
          <p:spPr>
            <a:xfrm>
              <a:off x="1419260" y="5659727"/>
              <a:ext cx="632460" cy="266700"/>
            </a:xfrm>
            <a:prstGeom prst="chevron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-29576" y="0"/>
            <a:ext cx="3969116" cy="575289"/>
          </a:xfrm>
          <a:prstGeom prst="rect">
            <a:avLst/>
          </a:prstGeom>
          <a:solidFill>
            <a:schemeClr val="tx2">
              <a:lumMod val="75000"/>
              <a:alpha val="78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MQW: Magnet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Warm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42680" y="-1"/>
            <a:ext cx="3955190" cy="575289"/>
          </a:xfrm>
          <a:prstGeom prst="rect">
            <a:avLst/>
          </a:prstGeom>
          <a:solidFill>
            <a:srgbClr val="FF3300">
              <a:alpha val="6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MBW: Magnet Bending Warm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98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978"/>
            <a:ext cx="7467600" cy="7762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Identified Failure modes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0" y="3723983"/>
            <a:ext cx="4114800" cy="245845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Degradation of the insulation system due to radiation leading to inter turn short or shorts to ground</a:t>
            </a:r>
          </a:p>
          <a:p>
            <a:r>
              <a:rPr lang="en-GB" dirty="0" smtClean="0"/>
              <a:t>Degradation of the mechanical shimming performed with ambient temperature cured resins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267200" y="3567786"/>
            <a:ext cx="4876800" cy="261464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Degradation of the insulation system due to radiation leading to inter turn short or shorts to ground</a:t>
            </a:r>
          </a:p>
          <a:p>
            <a:r>
              <a:rPr lang="en-GB" dirty="0" smtClean="0"/>
              <a:t>Remark magnet build with no coil on the mid plane and therefore out from the expected zone of highest losses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2" descr="C:\Users\nmariani\OneDrive\SkyDrive camera roll\WP_20140411_11_28_42_Pr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565" y="805218"/>
            <a:ext cx="4964435" cy="276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nmariani\OneDrive\SkyDrive camera roll\WP_20140411_11_35_48_Pro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13950"/>
          <a:stretch/>
        </p:blipFill>
        <p:spPr bwMode="auto">
          <a:xfrm>
            <a:off x="-1" y="805218"/>
            <a:ext cx="4179565" cy="276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143938" y="805218"/>
            <a:ext cx="3891686" cy="2918765"/>
            <a:chOff x="143938" y="805218"/>
            <a:chExt cx="3891686" cy="2918765"/>
          </a:xfrm>
        </p:grpSpPr>
        <p:pic>
          <p:nvPicPr>
            <p:cNvPr id="1026" name="Picture 2" descr="D:\DCIM\106NIKON\DSCN1377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38" y="805218"/>
              <a:ext cx="3891686" cy="29187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Oval 14"/>
            <p:cNvSpPr/>
            <p:nvPr/>
          </p:nvSpPr>
          <p:spPr>
            <a:xfrm>
              <a:off x="2969335" y="2186503"/>
              <a:ext cx="824743" cy="82965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1948028" y="805218"/>
              <a:ext cx="824743" cy="82965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4161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826" y="0"/>
            <a:ext cx="8382000" cy="96043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prstClr val="black"/>
                </a:solidFill>
              </a:rPr>
              <a:t>T</a:t>
            </a:r>
            <a:r>
              <a:rPr lang="en-GB" sz="3600" dirty="0" smtClean="0">
                <a:solidFill>
                  <a:prstClr val="black"/>
                </a:solidFill>
              </a:rPr>
              <a:t>ype of deposition map</a:t>
            </a:r>
            <a:endParaRPr lang="en-GB" sz="3600" dirty="0"/>
          </a:p>
        </p:txBody>
      </p:sp>
      <p:pic>
        <p:nvPicPr>
          <p:cNvPr id="5122" name="Picture 2" descr="\\cern.ch\dfs\Users\e\eskordis\Desktop\CollimationReviewPlots\WarmMagnets\MQWE2dCrossSectionAllGe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697"/>
            <a:ext cx="4283968" cy="285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43400" y="908720"/>
            <a:ext cx="228600" cy="167640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>
            <a:no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Dose (</a:t>
            </a:r>
            <a:r>
              <a:rPr lang="en-GB" dirty="0" err="1" smtClean="0">
                <a:solidFill>
                  <a:schemeClr val="tx1"/>
                </a:solidFill>
              </a:rPr>
              <a:t>MGy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Normalization: 1.15  10</a:t>
            </a:r>
            <a:r>
              <a:rPr lang="en-GB" baseline="30000" dirty="0" smtClean="0"/>
              <a:t>16</a:t>
            </a:r>
            <a:r>
              <a:rPr lang="en-GB" dirty="0" smtClean="0"/>
              <a:t> p (30-50 fb</a:t>
            </a:r>
            <a:r>
              <a:rPr lang="en-GB" baseline="30000" dirty="0" smtClean="0"/>
              <a:t>-1 </a:t>
            </a:r>
            <a:r>
              <a:rPr lang="en-GB" dirty="0" smtClean="0"/>
              <a:t>). </a:t>
            </a:r>
          </a:p>
          <a:p>
            <a:pPr algn="ctr"/>
            <a:r>
              <a:rPr lang="en-GB" b="1" u="sng" dirty="0" smtClean="0"/>
              <a:t>Computations with E 6.5 </a:t>
            </a:r>
            <a:r>
              <a:rPr lang="en-GB" b="1" u="sng" dirty="0" err="1" smtClean="0"/>
              <a:t>TeV</a:t>
            </a:r>
            <a:r>
              <a:rPr lang="en-GB" b="1" u="sng" dirty="0" smtClean="0"/>
              <a:t> relaxed collimator settings</a:t>
            </a:r>
            <a:endParaRPr lang="en-GB" b="1" u="sng" baseline="300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457700" y="3501008"/>
            <a:ext cx="4578525" cy="2907142"/>
            <a:chOff x="914399" y="1353967"/>
            <a:chExt cx="7848601" cy="5063778"/>
          </a:xfrm>
        </p:grpSpPr>
        <p:pic>
          <p:nvPicPr>
            <p:cNvPr id="9" name="Picture 2" descr="\\cern.ch\dfs\Users\e\eskordis\Desktop\CollimationReviewPlots\WarmMagnets\MBWB2dCrossSection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399" y="1353967"/>
              <a:ext cx="7585699" cy="5063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8534400" y="2743200"/>
              <a:ext cx="228600" cy="1676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>
              <a:noAutofit/>
            </a:bodyPr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Dose (</a:t>
              </a:r>
              <a:r>
                <a:rPr lang="en-GB" dirty="0" err="1" smtClean="0">
                  <a:solidFill>
                    <a:schemeClr val="tx1"/>
                  </a:solidFill>
                </a:rPr>
                <a:t>MGy</a:t>
              </a:r>
              <a:r>
                <a:rPr lang="en-GB" dirty="0" smtClean="0">
                  <a:solidFill>
                    <a:schemeClr val="tx1"/>
                  </a:solidFill>
                </a:rPr>
                <a:t>)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pic>
        <p:nvPicPr>
          <p:cNvPr id="11" name="Picture 2" descr="C:\Users\nmariani\OneDrive\SkyDrive camera roll\WP_20140411_11_28_42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209" y="741278"/>
            <a:ext cx="4964435" cy="276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wn Arrow Callout 2"/>
          <p:cNvSpPr/>
          <p:nvPr/>
        </p:nvSpPr>
        <p:spPr>
          <a:xfrm>
            <a:off x="5903447" y="2265129"/>
            <a:ext cx="736979" cy="2252279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23166"/>
            </a:avLst>
          </a:prstGeom>
          <a:noFill/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 descr="D:\DCIM\106NIKON\DSCN13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38" y="3917333"/>
            <a:ext cx="3891686" cy="291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25761" y="332656"/>
            <a:ext cx="4032448" cy="5915625"/>
            <a:chOff x="125761" y="332656"/>
            <a:chExt cx="4032448" cy="5915625"/>
          </a:xfrm>
        </p:grpSpPr>
        <p:pic>
          <p:nvPicPr>
            <p:cNvPr id="6" name="Picture 2" descr="\\cern.ch\dfs\Users\e\eskordis\Desktop\CollimationReviewPlots\WarmMagnets\MQWEFrontC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1" y="332656"/>
              <a:ext cx="4032448" cy="403244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6" name="Down Arrow Callout 15"/>
            <p:cNvSpPr/>
            <p:nvPr/>
          </p:nvSpPr>
          <p:spPr>
            <a:xfrm rot="11472121">
              <a:off x="2448603" y="2481926"/>
              <a:ext cx="736979" cy="3766355"/>
            </a:xfrm>
            <a:prstGeom prst="downArrowCallout">
              <a:avLst>
                <a:gd name="adj1" fmla="val 25000"/>
                <a:gd name="adj2" fmla="val 25000"/>
                <a:gd name="adj3" fmla="val 25000"/>
                <a:gd name="adj4" fmla="val 23166"/>
              </a:avLst>
            </a:prstGeom>
            <a:noFill/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4083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9946" y="23943"/>
            <a:ext cx="8226854" cy="7135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Radiation resistance dose estimation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5B29F5-9A1C-4FA3-B589-799E7A6EBB49}" type="datetime1">
              <a:rPr lang="en-GB" smtClean="0"/>
              <a:t>25/03/2015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D0E5FBB-7512-4EFD-A33E-D3037BDB8F38}" type="slidenum">
              <a:rPr lang="en-GB" smtClean="0"/>
              <a:t>8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00311" y="737504"/>
            <a:ext cx="8724899" cy="569140"/>
          </a:xfrm>
          <a:prstGeom prst="rect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Degradation of mechanical properties appears and it can be measured before degradation of electrical properties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1" y="5143500"/>
            <a:ext cx="9220200" cy="1714500"/>
          </a:xfrm>
          <a:prstGeom prst="rect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…</a:t>
            </a:r>
          </a:p>
          <a:p>
            <a:pPr marL="342900" indent="-342900" algn="ctr">
              <a:buAutoNum type="arabicParenR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effect of the insulation thickness on the degradation ?</a:t>
            </a:r>
          </a:p>
          <a:p>
            <a:pPr marL="342900" indent="-342900" algn="ctr">
              <a:buAutoNum type="arabicParenR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know that exposure to air during irradiation should make the larger the damage. </a:t>
            </a:r>
          </a:p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much ?</a:t>
            </a:r>
          </a:p>
          <a:p>
            <a:pPr marL="342900" indent="-342900" algn="ctr">
              <a:buAutoNum type="arabicParenR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Worth re-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evalauting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correlation between electrical and mechanical properties degradation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569" y="1306644"/>
            <a:ext cx="2187965" cy="1589623"/>
          </a:xfrm>
        </p:spPr>
      </p:pic>
      <p:grpSp>
        <p:nvGrpSpPr>
          <p:cNvPr id="1027" name="Group 1026"/>
          <p:cNvGrpSpPr/>
          <p:nvPr/>
        </p:nvGrpSpPr>
        <p:grpSpPr>
          <a:xfrm>
            <a:off x="-147253" y="1565247"/>
            <a:ext cx="9291253" cy="3463953"/>
            <a:chOff x="-147253" y="1565247"/>
            <a:chExt cx="9291253" cy="3463953"/>
          </a:xfrm>
        </p:grpSpPr>
        <p:grpSp>
          <p:nvGrpSpPr>
            <p:cNvPr id="1025" name="Group 1024"/>
            <p:cNvGrpSpPr/>
            <p:nvPr/>
          </p:nvGrpSpPr>
          <p:grpSpPr>
            <a:xfrm>
              <a:off x="-147253" y="1565247"/>
              <a:ext cx="9291253" cy="3463953"/>
              <a:chOff x="-147253" y="1565247"/>
              <a:chExt cx="9291253" cy="3463953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-147253" y="2009775"/>
                <a:ext cx="9291253" cy="3019425"/>
                <a:chOff x="-147253" y="2009775"/>
                <a:chExt cx="9291253" cy="3019425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-147253" y="2091147"/>
                  <a:ext cx="3084193" cy="863512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Actions of the fillers on the radiation resistance</a:t>
                  </a:r>
                  <a:endPara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2969335" y="2009775"/>
                  <a:ext cx="3386903" cy="1082353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Results </a:t>
                  </a:r>
                  <a:r>
                    <a:rPr lang="en-GB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GB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echanical test of the irradiated used resin or </a:t>
                  </a:r>
                  <a:r>
                    <a:rPr lang="en-GB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similar</a:t>
                  </a:r>
                  <a:r>
                    <a:rPr lang="en-GB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one </a:t>
                  </a:r>
                  <a:endPara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6543675" y="2954659"/>
                  <a:ext cx="2600325" cy="858410"/>
                </a:xfrm>
                <a:prstGeom prst="ellipse">
                  <a:avLst/>
                </a:prstGeom>
                <a:solidFill>
                  <a:srgbClr val="00B05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Value of mechanical load in the insulation </a:t>
                  </a:r>
                  <a:endPara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2667704" y="3514725"/>
                  <a:ext cx="3728717" cy="1514475"/>
                </a:xfrm>
                <a:prstGeom prst="ellipse">
                  <a:avLst/>
                </a:prstGeom>
                <a:solidFill>
                  <a:srgbClr val="FF9933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Estimation of the level of resistance of the  insulation system to radiation</a:t>
                  </a:r>
                  <a:endPara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" name="Notched Right Arrow 15"/>
                <p:cNvSpPr/>
                <p:nvPr/>
              </p:nvSpPr>
              <p:spPr>
                <a:xfrm rot="5400000">
                  <a:off x="4324209" y="3026239"/>
                  <a:ext cx="627794" cy="484632"/>
                </a:xfrm>
                <a:prstGeom prst="notchedRight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Notched Right Arrow 16"/>
                <p:cNvSpPr/>
                <p:nvPr/>
              </p:nvSpPr>
              <p:spPr>
                <a:xfrm rot="2328361">
                  <a:off x="2535108" y="2926600"/>
                  <a:ext cx="1239691" cy="484632"/>
                </a:xfrm>
                <a:prstGeom prst="notchedRight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Notched Right Arrow 17"/>
                <p:cNvSpPr/>
                <p:nvPr/>
              </p:nvSpPr>
              <p:spPr>
                <a:xfrm rot="9817999">
                  <a:off x="6020636" y="3435199"/>
                  <a:ext cx="891719" cy="484632"/>
                </a:xfrm>
                <a:prstGeom prst="notchedRight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5800546" y="1565247"/>
                <a:ext cx="985394" cy="1331020"/>
                <a:chOff x="5800546" y="1565247"/>
                <a:chExt cx="985394" cy="1331020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5800546" y="1565247"/>
                  <a:ext cx="985394" cy="1331020"/>
                  <a:chOff x="-36512" y="19398"/>
                  <a:chExt cx="4836368" cy="6741368"/>
                </a:xfrm>
              </p:grpSpPr>
              <p:pic>
                <p:nvPicPr>
                  <p:cNvPr id="25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 cstate="email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-36512" y="19398"/>
                    <a:ext cx="4836368" cy="67413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6" name="Rectangle 25"/>
                  <p:cNvSpPr/>
                  <p:nvPr/>
                </p:nvSpPr>
                <p:spPr>
                  <a:xfrm>
                    <a:off x="1115616" y="476672"/>
                    <a:ext cx="720080" cy="216024"/>
                  </a:xfrm>
                  <a:prstGeom prst="rect">
                    <a:avLst/>
                  </a:prstGeom>
                  <a:solidFill>
                    <a:srgbClr val="FF0000">
                      <a:alpha val="63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065702" y="2185402"/>
                  <a:ext cx="272863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50" y="3074558"/>
              <a:ext cx="1873872" cy="1757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9054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827383" y="6042546"/>
            <a:ext cx="5316617" cy="8666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019" y="3466531"/>
            <a:ext cx="6157541" cy="356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6"/>
            <a:ext cx="5841691" cy="363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4764" y="524715"/>
            <a:ext cx="3439236" cy="2684928"/>
          </a:xfrm>
        </p:spPr>
        <p:txBody>
          <a:bodyPr>
            <a:normAutofit/>
          </a:bodyPr>
          <a:lstStyle/>
          <a:p>
            <a:pPr algn="ctr"/>
            <a:r>
              <a:rPr lang="en-GB" sz="3000" dirty="0" smtClean="0"/>
              <a:t>Point 3 and 7  coil magnet damage estimation</a:t>
            </a:r>
            <a:endParaRPr lang="en-GB" sz="3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313108"/>
              </p:ext>
            </p:extLst>
          </p:nvPr>
        </p:nvGraphicFramePr>
        <p:xfrm>
          <a:off x="33658" y="4154049"/>
          <a:ext cx="3589362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681"/>
                <a:gridCol w="1794681"/>
              </a:tblGrid>
              <a:tr h="239494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MQW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MBW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39494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GB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 to 20 </a:t>
                      </a:r>
                      <a:r>
                        <a:rPr lang="en-GB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GB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 to 60 </a:t>
                      </a:r>
                      <a:r>
                        <a:rPr lang="en-GB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39494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20 to 50 </a:t>
                      </a:r>
                      <a:r>
                        <a:rPr lang="en-GB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 60 to 80 </a:t>
                      </a:r>
                      <a:r>
                        <a:rPr lang="en-GB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9494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Larger than</a:t>
                      </a:r>
                      <a:r>
                        <a:rPr lang="en-GB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 </a:t>
                      </a:r>
                      <a:r>
                        <a:rPr lang="en-GB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Larger than</a:t>
                      </a:r>
                      <a:r>
                        <a:rPr lang="en-GB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80 </a:t>
                      </a:r>
                      <a:r>
                        <a:rPr lang="en-GB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MGy</a:t>
                      </a:r>
                      <a:endParaRPr lang="en-GB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501230" y="3616654"/>
            <a:ext cx="809633" cy="25922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 7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658" y="53828"/>
            <a:ext cx="809633" cy="25922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 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27383" y="7646"/>
            <a:ext cx="5316617" cy="6850354"/>
            <a:chOff x="3827383" y="7646"/>
            <a:chExt cx="5316617" cy="6850354"/>
          </a:xfrm>
        </p:grpSpPr>
        <p:sp>
          <p:nvSpPr>
            <p:cNvPr id="3" name="Rectangle 2"/>
            <p:cNvSpPr/>
            <p:nvPr/>
          </p:nvSpPr>
          <p:spPr>
            <a:xfrm>
              <a:off x="3827383" y="7646"/>
              <a:ext cx="1492762" cy="345888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651238" y="3399115"/>
              <a:ext cx="1492762" cy="345888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2073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24683</TotalTime>
  <Words>1191</Words>
  <Application>Microsoft Office PowerPoint</Application>
  <PresentationFormat>On-screen Show (4:3)</PresentationFormat>
  <Paragraphs>176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CERNCorporate4-3</vt:lpstr>
      <vt:lpstr>PowerPoint Presentation</vt:lpstr>
      <vt:lpstr>Rad-hard warm magnets  </vt:lpstr>
      <vt:lpstr>LHC→HL-LHC→FCC</vt:lpstr>
      <vt:lpstr>LHC or re-acting</vt:lpstr>
      <vt:lpstr>PowerPoint Presentation</vt:lpstr>
      <vt:lpstr>Identified Failure modes</vt:lpstr>
      <vt:lpstr>Type of deposition map</vt:lpstr>
      <vt:lpstr>Radiation resistance dose estimation</vt:lpstr>
      <vt:lpstr>Point 3 and 7  coil magnet damage estimation</vt:lpstr>
      <vt:lpstr>Preparing HL-LHC or acting</vt:lpstr>
      <vt:lpstr>MQW shielding</vt:lpstr>
      <vt:lpstr>PowerPoint Presentation</vt:lpstr>
      <vt:lpstr>MQW shielding effect on the coil</vt:lpstr>
      <vt:lpstr>Point 3 and 7  coil magnet damage estimation with shielding green arrow installed LS1 yellow arrow foreseen for LS2</vt:lpstr>
      <vt:lpstr>MQW Life Test to the HL-LHC era</vt:lpstr>
      <vt:lpstr>MQW Life Test: first results</vt:lpstr>
      <vt:lpstr>MQW/MBW Coils Insulation Resins Characterization</vt:lpstr>
      <vt:lpstr>FCC and HL-LHC development  or pro-acting</vt:lpstr>
      <vt:lpstr>PowerPoint Presentation</vt:lpstr>
      <vt:lpstr>Know better: resin testing from present to future</vt:lpstr>
      <vt:lpstr>Monitoring the health of the magnet:  DS R&amp;D </vt:lpstr>
      <vt:lpstr>Know margin: rad hard insulation schemes</vt:lpstr>
      <vt:lpstr>Known margin: the whole magnet</vt:lpstr>
      <vt:lpstr>Plug in magnet for tunnel installation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Fessia</dc:creator>
  <cp:lastModifiedBy>Paolo Fessia</cp:lastModifiedBy>
  <cp:revision>240</cp:revision>
  <cp:lastPrinted>2013-10-28T09:49:17Z</cp:lastPrinted>
  <dcterms:created xsi:type="dcterms:W3CDTF">2013-10-19T19:34:56Z</dcterms:created>
  <dcterms:modified xsi:type="dcterms:W3CDTF">2015-03-25T22:13:51Z</dcterms:modified>
</cp:coreProperties>
</file>