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684" r:id="rId3"/>
    <p:sldMasterId id="2147483690" r:id="rId4"/>
    <p:sldMasterId id="2147483696" r:id="rId5"/>
    <p:sldMasterId id="2147483702" r:id="rId6"/>
  </p:sldMasterIdLst>
  <p:notesMasterIdLst>
    <p:notesMasterId r:id="rId32"/>
  </p:notesMasterIdLst>
  <p:sldIdLst>
    <p:sldId id="257" r:id="rId7"/>
    <p:sldId id="269" r:id="rId8"/>
    <p:sldId id="272" r:id="rId9"/>
    <p:sldId id="290" r:id="rId10"/>
    <p:sldId id="266" r:id="rId11"/>
    <p:sldId id="258" r:id="rId12"/>
    <p:sldId id="259" r:id="rId13"/>
    <p:sldId id="260" r:id="rId14"/>
    <p:sldId id="298" r:id="rId15"/>
    <p:sldId id="283" r:id="rId16"/>
    <p:sldId id="276" r:id="rId17"/>
    <p:sldId id="306" r:id="rId18"/>
    <p:sldId id="308" r:id="rId19"/>
    <p:sldId id="289" r:id="rId20"/>
    <p:sldId id="282" r:id="rId21"/>
    <p:sldId id="303" r:id="rId22"/>
    <p:sldId id="292" r:id="rId23"/>
    <p:sldId id="294" r:id="rId24"/>
    <p:sldId id="296" r:id="rId25"/>
    <p:sldId id="299" r:id="rId26"/>
    <p:sldId id="295" r:id="rId27"/>
    <p:sldId id="302" r:id="rId28"/>
    <p:sldId id="264" r:id="rId29"/>
    <p:sldId id="305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9130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536" algn="l" defTabSz="9130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065" algn="l" defTabSz="9130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9600" algn="l" defTabSz="9130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6132" algn="l" defTabSz="9130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2667" algn="l" defTabSz="9130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9197" algn="l" defTabSz="9130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5733" algn="l" defTabSz="9130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2260" algn="l" defTabSz="9130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784FB-F9F3-43BB-BFDB-F31AE355FC8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26527-0B28-4367-BB46-2908F6468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335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0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536" algn="l" defTabSz="9130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065" algn="l" defTabSz="9130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9600" algn="l" defTabSz="9130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6132" algn="l" defTabSz="9130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2667" algn="l" defTabSz="9130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9197" algn="l" defTabSz="9130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5733" algn="l" defTabSz="9130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2260" algn="l" defTabSz="9130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536" indent="0" algn="ctr">
              <a:buNone/>
              <a:defRPr/>
            </a:lvl2pPr>
            <a:lvl3pPr marL="913065" indent="0" algn="ctr">
              <a:buNone/>
              <a:defRPr/>
            </a:lvl3pPr>
            <a:lvl4pPr marL="1369600" indent="0" algn="ctr">
              <a:buNone/>
              <a:defRPr/>
            </a:lvl4pPr>
            <a:lvl5pPr marL="1826132" indent="0" algn="ctr">
              <a:buNone/>
              <a:defRPr/>
            </a:lvl5pPr>
            <a:lvl6pPr marL="2282667" indent="0" algn="ctr">
              <a:buNone/>
              <a:defRPr/>
            </a:lvl6pPr>
            <a:lvl7pPr marL="2739197" indent="0" algn="ctr">
              <a:buNone/>
              <a:defRPr/>
            </a:lvl7pPr>
            <a:lvl8pPr marL="3195733" indent="0" algn="ctr">
              <a:buNone/>
              <a:defRPr/>
            </a:lvl8pPr>
            <a:lvl9pPr marL="365226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70A2B-4E9E-485E-9DF0-5DCB4FB6D3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297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31F99-A612-4D31-8A63-489363EF88A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498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075" y="188913"/>
            <a:ext cx="2124075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219825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762B0-F7D1-49E2-803F-0784C871915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736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293064" y="2135545"/>
            <a:ext cx="4557870" cy="158736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16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32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2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4076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32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2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7663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493357" y="1257968"/>
            <a:ext cx="3015536" cy="14391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2969850" y="1345781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9143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2967257" y="1341631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969850" y="1327816"/>
            <a:ext cx="7818" cy="9681"/>
          </a:xfrm>
          <a:custGeom>
            <a:avLst/>
            <a:gdLst/>
            <a:ahLst/>
            <a:cxnLst/>
            <a:rect l="l" t="t" r="r" b="b"/>
            <a:pathLst>
              <a:path w="9143" h="10667">
                <a:moveTo>
                  <a:pt x="0" y="10667"/>
                </a:moveTo>
                <a:lnTo>
                  <a:pt x="9143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1" name="bk object 21"/>
          <p:cNvSpPr/>
          <p:nvPr/>
        </p:nvSpPr>
        <p:spPr>
          <a:xfrm>
            <a:off x="2977684" y="1327800"/>
            <a:ext cx="15637" cy="0"/>
          </a:xfrm>
          <a:custGeom>
            <a:avLst/>
            <a:gdLst/>
            <a:ahLst/>
            <a:cxnLst/>
            <a:rect l="l" t="t" r="r" b="b"/>
            <a:pathLst>
              <a:path w="18287">
                <a:moveTo>
                  <a:pt x="0" y="0"/>
                </a:moveTo>
                <a:lnTo>
                  <a:pt x="18287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2" name="bk object 22"/>
          <p:cNvSpPr/>
          <p:nvPr/>
        </p:nvSpPr>
        <p:spPr>
          <a:xfrm>
            <a:off x="2993322" y="1319504"/>
            <a:ext cx="9121" cy="8298"/>
          </a:xfrm>
          <a:custGeom>
            <a:avLst/>
            <a:gdLst/>
            <a:ahLst/>
            <a:cxnLst/>
            <a:rect l="l" t="t" r="r" b="b"/>
            <a:pathLst>
              <a:path w="10667" h="9143">
                <a:moveTo>
                  <a:pt x="0" y="9143"/>
                </a:moveTo>
                <a:lnTo>
                  <a:pt x="10667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3" name="bk object 23"/>
          <p:cNvSpPr/>
          <p:nvPr/>
        </p:nvSpPr>
        <p:spPr>
          <a:xfrm>
            <a:off x="2999836" y="1315352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4" name="bk object 24"/>
          <p:cNvSpPr/>
          <p:nvPr/>
        </p:nvSpPr>
        <p:spPr>
          <a:xfrm>
            <a:off x="2993322" y="1302905"/>
            <a:ext cx="9121" cy="8298"/>
          </a:xfrm>
          <a:custGeom>
            <a:avLst/>
            <a:gdLst/>
            <a:ahLst/>
            <a:cxnLst/>
            <a:rect l="l" t="t" r="r" b="b"/>
            <a:pathLst>
              <a:path w="10667" h="9143">
                <a:moveTo>
                  <a:pt x="10667" y="9143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5" name="bk object 25"/>
          <p:cNvSpPr/>
          <p:nvPr/>
        </p:nvSpPr>
        <p:spPr>
          <a:xfrm>
            <a:off x="2977684" y="1302905"/>
            <a:ext cx="15637" cy="0"/>
          </a:xfrm>
          <a:custGeom>
            <a:avLst/>
            <a:gdLst/>
            <a:ahLst/>
            <a:cxnLst/>
            <a:rect l="l" t="t" r="r" b="b"/>
            <a:pathLst>
              <a:path w="18287">
                <a:moveTo>
                  <a:pt x="18287" y="0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6" name="bk object 26"/>
          <p:cNvSpPr/>
          <p:nvPr/>
        </p:nvSpPr>
        <p:spPr>
          <a:xfrm>
            <a:off x="2969850" y="1302905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0"/>
                </a:moveTo>
                <a:lnTo>
                  <a:pt x="0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7" name="bk object 27"/>
          <p:cNvSpPr/>
          <p:nvPr/>
        </p:nvSpPr>
        <p:spPr>
          <a:xfrm>
            <a:off x="2967257" y="1315352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8" name="bk object 28"/>
          <p:cNvSpPr/>
          <p:nvPr/>
        </p:nvSpPr>
        <p:spPr>
          <a:xfrm>
            <a:off x="2969850" y="1319504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0" y="0"/>
                </a:moveTo>
                <a:lnTo>
                  <a:pt x="9143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9" name="bk object 29"/>
          <p:cNvSpPr/>
          <p:nvPr/>
        </p:nvSpPr>
        <p:spPr>
          <a:xfrm>
            <a:off x="2993322" y="1327816"/>
            <a:ext cx="9121" cy="9681"/>
          </a:xfrm>
          <a:custGeom>
            <a:avLst/>
            <a:gdLst/>
            <a:ahLst/>
            <a:cxnLst/>
            <a:rect l="l" t="t" r="r" b="b"/>
            <a:pathLst>
              <a:path w="10667" h="10667">
                <a:moveTo>
                  <a:pt x="0" y="0"/>
                </a:moveTo>
                <a:lnTo>
                  <a:pt x="10667" y="10667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0" name="bk object 30"/>
          <p:cNvSpPr/>
          <p:nvPr/>
        </p:nvSpPr>
        <p:spPr>
          <a:xfrm>
            <a:off x="2999836" y="1341631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1" name="bk object 31"/>
          <p:cNvSpPr/>
          <p:nvPr/>
        </p:nvSpPr>
        <p:spPr>
          <a:xfrm>
            <a:off x="2993322" y="1345781"/>
            <a:ext cx="9121" cy="8298"/>
          </a:xfrm>
          <a:custGeom>
            <a:avLst/>
            <a:gdLst/>
            <a:ahLst/>
            <a:cxnLst/>
            <a:rect l="l" t="t" r="r" b="b"/>
            <a:pathLst>
              <a:path w="10667" h="9143">
                <a:moveTo>
                  <a:pt x="10667" y="0"/>
                </a:moveTo>
                <a:lnTo>
                  <a:pt x="0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2" name="bk object 32"/>
          <p:cNvSpPr/>
          <p:nvPr/>
        </p:nvSpPr>
        <p:spPr>
          <a:xfrm>
            <a:off x="2977684" y="1354079"/>
            <a:ext cx="15637" cy="0"/>
          </a:xfrm>
          <a:custGeom>
            <a:avLst/>
            <a:gdLst/>
            <a:ahLst/>
            <a:cxnLst/>
            <a:rect l="l" t="t" r="r" b="b"/>
            <a:pathLst>
              <a:path w="18287">
                <a:moveTo>
                  <a:pt x="18287" y="0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3" name="bk object 33"/>
          <p:cNvSpPr/>
          <p:nvPr/>
        </p:nvSpPr>
        <p:spPr>
          <a:xfrm>
            <a:off x="3018070" y="1345781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9143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4" name="bk object 34"/>
          <p:cNvSpPr/>
          <p:nvPr/>
        </p:nvSpPr>
        <p:spPr>
          <a:xfrm>
            <a:off x="3025242" y="1298063"/>
            <a:ext cx="0" cy="47718"/>
          </a:xfrm>
          <a:custGeom>
            <a:avLst/>
            <a:gdLst/>
            <a:ahLst/>
            <a:cxnLst/>
            <a:rect l="l" t="t" r="r" b="b"/>
            <a:pathLst>
              <a:path h="52578">
                <a:moveTo>
                  <a:pt x="0" y="0"/>
                </a:moveTo>
                <a:lnTo>
                  <a:pt x="0" y="52578"/>
                </a:lnTo>
              </a:path>
            </a:pathLst>
          </a:custGeom>
          <a:ln w="228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5" name="bk object 35"/>
          <p:cNvSpPr/>
          <p:nvPr/>
        </p:nvSpPr>
        <p:spPr>
          <a:xfrm>
            <a:off x="3018070" y="1302905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0" y="9143"/>
                </a:moveTo>
                <a:lnTo>
                  <a:pt x="9143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6" name="bk object 36"/>
          <p:cNvSpPr/>
          <p:nvPr/>
        </p:nvSpPr>
        <p:spPr>
          <a:xfrm>
            <a:off x="3035009" y="1302905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0" y="0"/>
                </a:moveTo>
                <a:lnTo>
                  <a:pt x="9143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7" name="bk object 37"/>
          <p:cNvSpPr/>
          <p:nvPr/>
        </p:nvSpPr>
        <p:spPr>
          <a:xfrm>
            <a:off x="3035653" y="1311203"/>
            <a:ext cx="0" cy="47718"/>
          </a:xfrm>
          <a:custGeom>
            <a:avLst/>
            <a:gdLst/>
            <a:ahLst/>
            <a:cxnLst/>
            <a:rect l="l" t="t" r="r" b="b"/>
            <a:pathLst>
              <a:path h="52578">
                <a:moveTo>
                  <a:pt x="0" y="0"/>
                </a:moveTo>
                <a:lnTo>
                  <a:pt x="0" y="52578"/>
                </a:lnTo>
              </a:path>
            </a:pathLst>
          </a:custGeom>
          <a:ln w="228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8" name="bk object 38"/>
          <p:cNvSpPr/>
          <p:nvPr/>
        </p:nvSpPr>
        <p:spPr>
          <a:xfrm>
            <a:off x="3035009" y="1345781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0"/>
                </a:moveTo>
                <a:lnTo>
                  <a:pt x="0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32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2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4695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57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32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2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5341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32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2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2235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293064" y="2135545"/>
            <a:ext cx="4557870" cy="158736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12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36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6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347031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36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6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1065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493357" y="1257964"/>
            <a:ext cx="3015536" cy="14391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2969850" y="1345781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9143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2967257" y="1341631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969850" y="1327812"/>
            <a:ext cx="7818" cy="9681"/>
          </a:xfrm>
          <a:custGeom>
            <a:avLst/>
            <a:gdLst/>
            <a:ahLst/>
            <a:cxnLst/>
            <a:rect l="l" t="t" r="r" b="b"/>
            <a:pathLst>
              <a:path w="9143" h="10667">
                <a:moveTo>
                  <a:pt x="0" y="10667"/>
                </a:moveTo>
                <a:lnTo>
                  <a:pt x="9143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1" name="bk object 21"/>
          <p:cNvSpPr/>
          <p:nvPr/>
        </p:nvSpPr>
        <p:spPr>
          <a:xfrm>
            <a:off x="2977680" y="1327800"/>
            <a:ext cx="15637" cy="0"/>
          </a:xfrm>
          <a:custGeom>
            <a:avLst/>
            <a:gdLst/>
            <a:ahLst/>
            <a:cxnLst/>
            <a:rect l="l" t="t" r="r" b="b"/>
            <a:pathLst>
              <a:path w="18287">
                <a:moveTo>
                  <a:pt x="0" y="0"/>
                </a:moveTo>
                <a:lnTo>
                  <a:pt x="18287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2" name="bk object 22"/>
          <p:cNvSpPr/>
          <p:nvPr/>
        </p:nvSpPr>
        <p:spPr>
          <a:xfrm>
            <a:off x="2993318" y="1319504"/>
            <a:ext cx="9121" cy="8298"/>
          </a:xfrm>
          <a:custGeom>
            <a:avLst/>
            <a:gdLst/>
            <a:ahLst/>
            <a:cxnLst/>
            <a:rect l="l" t="t" r="r" b="b"/>
            <a:pathLst>
              <a:path w="10667" h="9143">
                <a:moveTo>
                  <a:pt x="0" y="9143"/>
                </a:moveTo>
                <a:lnTo>
                  <a:pt x="10667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3" name="bk object 23"/>
          <p:cNvSpPr/>
          <p:nvPr/>
        </p:nvSpPr>
        <p:spPr>
          <a:xfrm>
            <a:off x="2999836" y="1315352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4" name="bk object 24"/>
          <p:cNvSpPr/>
          <p:nvPr/>
        </p:nvSpPr>
        <p:spPr>
          <a:xfrm>
            <a:off x="2993318" y="1302905"/>
            <a:ext cx="9121" cy="8298"/>
          </a:xfrm>
          <a:custGeom>
            <a:avLst/>
            <a:gdLst/>
            <a:ahLst/>
            <a:cxnLst/>
            <a:rect l="l" t="t" r="r" b="b"/>
            <a:pathLst>
              <a:path w="10667" h="9143">
                <a:moveTo>
                  <a:pt x="10667" y="9143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5" name="bk object 25"/>
          <p:cNvSpPr/>
          <p:nvPr/>
        </p:nvSpPr>
        <p:spPr>
          <a:xfrm>
            <a:off x="2977680" y="1302905"/>
            <a:ext cx="15637" cy="0"/>
          </a:xfrm>
          <a:custGeom>
            <a:avLst/>
            <a:gdLst/>
            <a:ahLst/>
            <a:cxnLst/>
            <a:rect l="l" t="t" r="r" b="b"/>
            <a:pathLst>
              <a:path w="18287">
                <a:moveTo>
                  <a:pt x="18287" y="0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6" name="bk object 26"/>
          <p:cNvSpPr/>
          <p:nvPr/>
        </p:nvSpPr>
        <p:spPr>
          <a:xfrm>
            <a:off x="2969850" y="1302905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0"/>
                </a:moveTo>
                <a:lnTo>
                  <a:pt x="0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7" name="bk object 27"/>
          <p:cNvSpPr/>
          <p:nvPr/>
        </p:nvSpPr>
        <p:spPr>
          <a:xfrm>
            <a:off x="2967257" y="1315352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8" name="bk object 28"/>
          <p:cNvSpPr/>
          <p:nvPr/>
        </p:nvSpPr>
        <p:spPr>
          <a:xfrm>
            <a:off x="2969850" y="1319504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0" y="0"/>
                </a:moveTo>
                <a:lnTo>
                  <a:pt x="9143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9" name="bk object 29"/>
          <p:cNvSpPr/>
          <p:nvPr/>
        </p:nvSpPr>
        <p:spPr>
          <a:xfrm>
            <a:off x="2993318" y="1327812"/>
            <a:ext cx="9121" cy="9681"/>
          </a:xfrm>
          <a:custGeom>
            <a:avLst/>
            <a:gdLst/>
            <a:ahLst/>
            <a:cxnLst/>
            <a:rect l="l" t="t" r="r" b="b"/>
            <a:pathLst>
              <a:path w="10667" h="10667">
                <a:moveTo>
                  <a:pt x="0" y="0"/>
                </a:moveTo>
                <a:lnTo>
                  <a:pt x="10667" y="10667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0" name="bk object 30"/>
          <p:cNvSpPr/>
          <p:nvPr/>
        </p:nvSpPr>
        <p:spPr>
          <a:xfrm>
            <a:off x="2999836" y="1341631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1" name="bk object 31"/>
          <p:cNvSpPr/>
          <p:nvPr/>
        </p:nvSpPr>
        <p:spPr>
          <a:xfrm>
            <a:off x="2993318" y="1345781"/>
            <a:ext cx="9121" cy="8298"/>
          </a:xfrm>
          <a:custGeom>
            <a:avLst/>
            <a:gdLst/>
            <a:ahLst/>
            <a:cxnLst/>
            <a:rect l="l" t="t" r="r" b="b"/>
            <a:pathLst>
              <a:path w="10667" h="9143">
                <a:moveTo>
                  <a:pt x="10667" y="0"/>
                </a:moveTo>
                <a:lnTo>
                  <a:pt x="0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2" name="bk object 32"/>
          <p:cNvSpPr/>
          <p:nvPr/>
        </p:nvSpPr>
        <p:spPr>
          <a:xfrm>
            <a:off x="2977680" y="1354079"/>
            <a:ext cx="15637" cy="0"/>
          </a:xfrm>
          <a:custGeom>
            <a:avLst/>
            <a:gdLst/>
            <a:ahLst/>
            <a:cxnLst/>
            <a:rect l="l" t="t" r="r" b="b"/>
            <a:pathLst>
              <a:path w="18287">
                <a:moveTo>
                  <a:pt x="18287" y="0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3" name="bk object 33"/>
          <p:cNvSpPr/>
          <p:nvPr/>
        </p:nvSpPr>
        <p:spPr>
          <a:xfrm>
            <a:off x="3018070" y="1345781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9143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4" name="bk object 34"/>
          <p:cNvSpPr/>
          <p:nvPr/>
        </p:nvSpPr>
        <p:spPr>
          <a:xfrm>
            <a:off x="3025242" y="1298063"/>
            <a:ext cx="0" cy="47718"/>
          </a:xfrm>
          <a:custGeom>
            <a:avLst/>
            <a:gdLst/>
            <a:ahLst/>
            <a:cxnLst/>
            <a:rect l="l" t="t" r="r" b="b"/>
            <a:pathLst>
              <a:path h="52578">
                <a:moveTo>
                  <a:pt x="0" y="0"/>
                </a:moveTo>
                <a:lnTo>
                  <a:pt x="0" y="52578"/>
                </a:lnTo>
              </a:path>
            </a:pathLst>
          </a:custGeom>
          <a:ln w="228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5" name="bk object 35"/>
          <p:cNvSpPr/>
          <p:nvPr/>
        </p:nvSpPr>
        <p:spPr>
          <a:xfrm>
            <a:off x="3018070" y="1302905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0" y="9143"/>
                </a:moveTo>
                <a:lnTo>
                  <a:pt x="9143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6" name="bk object 36"/>
          <p:cNvSpPr/>
          <p:nvPr/>
        </p:nvSpPr>
        <p:spPr>
          <a:xfrm>
            <a:off x="3035009" y="1302905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0" y="0"/>
                </a:moveTo>
                <a:lnTo>
                  <a:pt x="9143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7" name="bk object 37"/>
          <p:cNvSpPr/>
          <p:nvPr/>
        </p:nvSpPr>
        <p:spPr>
          <a:xfrm>
            <a:off x="3035653" y="1311203"/>
            <a:ext cx="0" cy="47718"/>
          </a:xfrm>
          <a:custGeom>
            <a:avLst/>
            <a:gdLst/>
            <a:ahLst/>
            <a:cxnLst/>
            <a:rect l="l" t="t" r="r" b="b"/>
            <a:pathLst>
              <a:path h="52578">
                <a:moveTo>
                  <a:pt x="0" y="0"/>
                </a:moveTo>
                <a:lnTo>
                  <a:pt x="0" y="52578"/>
                </a:lnTo>
              </a:path>
            </a:pathLst>
          </a:custGeom>
          <a:ln w="228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8" name="bk object 38"/>
          <p:cNvSpPr/>
          <p:nvPr/>
        </p:nvSpPr>
        <p:spPr>
          <a:xfrm>
            <a:off x="3035009" y="1345781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0"/>
                </a:moveTo>
                <a:lnTo>
                  <a:pt x="0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36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6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0828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DF16B-B5BE-47B4-84B3-3D1C53E24BF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1696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888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36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6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16454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36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6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3571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293064" y="2135545"/>
            <a:ext cx="4557870" cy="158736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1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38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8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11635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38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8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17774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493357" y="1257962"/>
            <a:ext cx="3015536" cy="14391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2969850" y="1345781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9143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2967257" y="1341631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969850" y="1327810"/>
            <a:ext cx="7818" cy="9681"/>
          </a:xfrm>
          <a:custGeom>
            <a:avLst/>
            <a:gdLst/>
            <a:ahLst/>
            <a:cxnLst/>
            <a:rect l="l" t="t" r="r" b="b"/>
            <a:pathLst>
              <a:path w="9143" h="10667">
                <a:moveTo>
                  <a:pt x="0" y="10667"/>
                </a:moveTo>
                <a:lnTo>
                  <a:pt x="9143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1" name="bk object 21"/>
          <p:cNvSpPr/>
          <p:nvPr/>
        </p:nvSpPr>
        <p:spPr>
          <a:xfrm>
            <a:off x="2977678" y="1327800"/>
            <a:ext cx="15637" cy="0"/>
          </a:xfrm>
          <a:custGeom>
            <a:avLst/>
            <a:gdLst/>
            <a:ahLst/>
            <a:cxnLst/>
            <a:rect l="l" t="t" r="r" b="b"/>
            <a:pathLst>
              <a:path w="18287">
                <a:moveTo>
                  <a:pt x="0" y="0"/>
                </a:moveTo>
                <a:lnTo>
                  <a:pt x="18287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2" name="bk object 22"/>
          <p:cNvSpPr/>
          <p:nvPr/>
        </p:nvSpPr>
        <p:spPr>
          <a:xfrm>
            <a:off x="2993316" y="1319504"/>
            <a:ext cx="9121" cy="8298"/>
          </a:xfrm>
          <a:custGeom>
            <a:avLst/>
            <a:gdLst/>
            <a:ahLst/>
            <a:cxnLst/>
            <a:rect l="l" t="t" r="r" b="b"/>
            <a:pathLst>
              <a:path w="10667" h="9143">
                <a:moveTo>
                  <a:pt x="0" y="9143"/>
                </a:moveTo>
                <a:lnTo>
                  <a:pt x="10667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3" name="bk object 23"/>
          <p:cNvSpPr/>
          <p:nvPr/>
        </p:nvSpPr>
        <p:spPr>
          <a:xfrm>
            <a:off x="2999836" y="1315352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4" name="bk object 24"/>
          <p:cNvSpPr/>
          <p:nvPr/>
        </p:nvSpPr>
        <p:spPr>
          <a:xfrm>
            <a:off x="2993316" y="1302905"/>
            <a:ext cx="9121" cy="8298"/>
          </a:xfrm>
          <a:custGeom>
            <a:avLst/>
            <a:gdLst/>
            <a:ahLst/>
            <a:cxnLst/>
            <a:rect l="l" t="t" r="r" b="b"/>
            <a:pathLst>
              <a:path w="10667" h="9143">
                <a:moveTo>
                  <a:pt x="10667" y="9143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5" name="bk object 25"/>
          <p:cNvSpPr/>
          <p:nvPr/>
        </p:nvSpPr>
        <p:spPr>
          <a:xfrm>
            <a:off x="2977678" y="1302905"/>
            <a:ext cx="15637" cy="0"/>
          </a:xfrm>
          <a:custGeom>
            <a:avLst/>
            <a:gdLst/>
            <a:ahLst/>
            <a:cxnLst/>
            <a:rect l="l" t="t" r="r" b="b"/>
            <a:pathLst>
              <a:path w="18287">
                <a:moveTo>
                  <a:pt x="18287" y="0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6" name="bk object 26"/>
          <p:cNvSpPr/>
          <p:nvPr/>
        </p:nvSpPr>
        <p:spPr>
          <a:xfrm>
            <a:off x="2969850" y="1302905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0"/>
                </a:moveTo>
                <a:lnTo>
                  <a:pt x="0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7" name="bk object 27"/>
          <p:cNvSpPr/>
          <p:nvPr/>
        </p:nvSpPr>
        <p:spPr>
          <a:xfrm>
            <a:off x="2967257" y="1315352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8" name="bk object 28"/>
          <p:cNvSpPr/>
          <p:nvPr/>
        </p:nvSpPr>
        <p:spPr>
          <a:xfrm>
            <a:off x="2969850" y="1319504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0" y="0"/>
                </a:moveTo>
                <a:lnTo>
                  <a:pt x="9143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9" name="bk object 29"/>
          <p:cNvSpPr/>
          <p:nvPr/>
        </p:nvSpPr>
        <p:spPr>
          <a:xfrm>
            <a:off x="2993316" y="1327810"/>
            <a:ext cx="9121" cy="9681"/>
          </a:xfrm>
          <a:custGeom>
            <a:avLst/>
            <a:gdLst/>
            <a:ahLst/>
            <a:cxnLst/>
            <a:rect l="l" t="t" r="r" b="b"/>
            <a:pathLst>
              <a:path w="10667" h="10667">
                <a:moveTo>
                  <a:pt x="0" y="0"/>
                </a:moveTo>
                <a:lnTo>
                  <a:pt x="10667" y="10667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0" name="bk object 30"/>
          <p:cNvSpPr/>
          <p:nvPr/>
        </p:nvSpPr>
        <p:spPr>
          <a:xfrm>
            <a:off x="2999836" y="1341631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1" name="bk object 31"/>
          <p:cNvSpPr/>
          <p:nvPr/>
        </p:nvSpPr>
        <p:spPr>
          <a:xfrm>
            <a:off x="2993316" y="1345781"/>
            <a:ext cx="9121" cy="8298"/>
          </a:xfrm>
          <a:custGeom>
            <a:avLst/>
            <a:gdLst/>
            <a:ahLst/>
            <a:cxnLst/>
            <a:rect l="l" t="t" r="r" b="b"/>
            <a:pathLst>
              <a:path w="10667" h="9143">
                <a:moveTo>
                  <a:pt x="10667" y="0"/>
                </a:moveTo>
                <a:lnTo>
                  <a:pt x="0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2" name="bk object 32"/>
          <p:cNvSpPr/>
          <p:nvPr/>
        </p:nvSpPr>
        <p:spPr>
          <a:xfrm>
            <a:off x="2977678" y="1354079"/>
            <a:ext cx="15637" cy="0"/>
          </a:xfrm>
          <a:custGeom>
            <a:avLst/>
            <a:gdLst/>
            <a:ahLst/>
            <a:cxnLst/>
            <a:rect l="l" t="t" r="r" b="b"/>
            <a:pathLst>
              <a:path w="18287">
                <a:moveTo>
                  <a:pt x="18287" y="0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3" name="bk object 33"/>
          <p:cNvSpPr/>
          <p:nvPr/>
        </p:nvSpPr>
        <p:spPr>
          <a:xfrm>
            <a:off x="3018070" y="1345781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9143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4" name="bk object 34"/>
          <p:cNvSpPr/>
          <p:nvPr/>
        </p:nvSpPr>
        <p:spPr>
          <a:xfrm>
            <a:off x="3025242" y="1298063"/>
            <a:ext cx="0" cy="47718"/>
          </a:xfrm>
          <a:custGeom>
            <a:avLst/>
            <a:gdLst/>
            <a:ahLst/>
            <a:cxnLst/>
            <a:rect l="l" t="t" r="r" b="b"/>
            <a:pathLst>
              <a:path h="52578">
                <a:moveTo>
                  <a:pt x="0" y="0"/>
                </a:moveTo>
                <a:lnTo>
                  <a:pt x="0" y="52578"/>
                </a:lnTo>
              </a:path>
            </a:pathLst>
          </a:custGeom>
          <a:ln w="228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5" name="bk object 35"/>
          <p:cNvSpPr/>
          <p:nvPr/>
        </p:nvSpPr>
        <p:spPr>
          <a:xfrm>
            <a:off x="3018070" y="1302905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0" y="9143"/>
                </a:moveTo>
                <a:lnTo>
                  <a:pt x="9143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6" name="bk object 36"/>
          <p:cNvSpPr/>
          <p:nvPr/>
        </p:nvSpPr>
        <p:spPr>
          <a:xfrm>
            <a:off x="3035009" y="1302905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0" y="0"/>
                </a:moveTo>
                <a:lnTo>
                  <a:pt x="9143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7" name="bk object 37"/>
          <p:cNvSpPr/>
          <p:nvPr/>
        </p:nvSpPr>
        <p:spPr>
          <a:xfrm>
            <a:off x="3035653" y="1311203"/>
            <a:ext cx="0" cy="47718"/>
          </a:xfrm>
          <a:custGeom>
            <a:avLst/>
            <a:gdLst/>
            <a:ahLst/>
            <a:cxnLst/>
            <a:rect l="l" t="t" r="r" b="b"/>
            <a:pathLst>
              <a:path h="52578">
                <a:moveTo>
                  <a:pt x="0" y="0"/>
                </a:moveTo>
                <a:lnTo>
                  <a:pt x="0" y="52578"/>
                </a:lnTo>
              </a:path>
            </a:pathLst>
          </a:custGeom>
          <a:ln w="228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8" name="bk object 38"/>
          <p:cNvSpPr/>
          <p:nvPr/>
        </p:nvSpPr>
        <p:spPr>
          <a:xfrm>
            <a:off x="3035009" y="1345781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0"/>
                </a:moveTo>
                <a:lnTo>
                  <a:pt x="0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38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8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86616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044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38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8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15939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38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8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15216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293064" y="2135545"/>
            <a:ext cx="4557870" cy="158736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6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43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43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15188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43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43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12194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493357" y="1257958"/>
            <a:ext cx="3015536" cy="14391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2969850" y="1345781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9143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2967257" y="1341631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969850" y="1327806"/>
            <a:ext cx="7818" cy="9681"/>
          </a:xfrm>
          <a:custGeom>
            <a:avLst/>
            <a:gdLst/>
            <a:ahLst/>
            <a:cxnLst/>
            <a:rect l="l" t="t" r="r" b="b"/>
            <a:pathLst>
              <a:path w="9143" h="10667">
                <a:moveTo>
                  <a:pt x="0" y="10667"/>
                </a:moveTo>
                <a:lnTo>
                  <a:pt x="9143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1" name="bk object 21"/>
          <p:cNvSpPr/>
          <p:nvPr/>
        </p:nvSpPr>
        <p:spPr>
          <a:xfrm>
            <a:off x="2977674" y="1327800"/>
            <a:ext cx="15637" cy="0"/>
          </a:xfrm>
          <a:custGeom>
            <a:avLst/>
            <a:gdLst/>
            <a:ahLst/>
            <a:cxnLst/>
            <a:rect l="l" t="t" r="r" b="b"/>
            <a:pathLst>
              <a:path w="18287">
                <a:moveTo>
                  <a:pt x="0" y="0"/>
                </a:moveTo>
                <a:lnTo>
                  <a:pt x="18287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2" name="bk object 22"/>
          <p:cNvSpPr/>
          <p:nvPr/>
        </p:nvSpPr>
        <p:spPr>
          <a:xfrm>
            <a:off x="2993312" y="1319504"/>
            <a:ext cx="9121" cy="8298"/>
          </a:xfrm>
          <a:custGeom>
            <a:avLst/>
            <a:gdLst/>
            <a:ahLst/>
            <a:cxnLst/>
            <a:rect l="l" t="t" r="r" b="b"/>
            <a:pathLst>
              <a:path w="10667" h="9143">
                <a:moveTo>
                  <a:pt x="0" y="9143"/>
                </a:moveTo>
                <a:lnTo>
                  <a:pt x="10667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3" name="bk object 23"/>
          <p:cNvSpPr/>
          <p:nvPr/>
        </p:nvSpPr>
        <p:spPr>
          <a:xfrm>
            <a:off x="2999836" y="1315352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4" name="bk object 24"/>
          <p:cNvSpPr/>
          <p:nvPr/>
        </p:nvSpPr>
        <p:spPr>
          <a:xfrm>
            <a:off x="2993312" y="1302905"/>
            <a:ext cx="9121" cy="8298"/>
          </a:xfrm>
          <a:custGeom>
            <a:avLst/>
            <a:gdLst/>
            <a:ahLst/>
            <a:cxnLst/>
            <a:rect l="l" t="t" r="r" b="b"/>
            <a:pathLst>
              <a:path w="10667" h="9143">
                <a:moveTo>
                  <a:pt x="10667" y="9143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5" name="bk object 25"/>
          <p:cNvSpPr/>
          <p:nvPr/>
        </p:nvSpPr>
        <p:spPr>
          <a:xfrm>
            <a:off x="2977674" y="1302905"/>
            <a:ext cx="15637" cy="0"/>
          </a:xfrm>
          <a:custGeom>
            <a:avLst/>
            <a:gdLst/>
            <a:ahLst/>
            <a:cxnLst/>
            <a:rect l="l" t="t" r="r" b="b"/>
            <a:pathLst>
              <a:path w="18287">
                <a:moveTo>
                  <a:pt x="18287" y="0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6" name="bk object 26"/>
          <p:cNvSpPr/>
          <p:nvPr/>
        </p:nvSpPr>
        <p:spPr>
          <a:xfrm>
            <a:off x="2969850" y="1302905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0"/>
                </a:moveTo>
                <a:lnTo>
                  <a:pt x="0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7" name="bk object 27"/>
          <p:cNvSpPr/>
          <p:nvPr/>
        </p:nvSpPr>
        <p:spPr>
          <a:xfrm>
            <a:off x="2967257" y="1315352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8" name="bk object 28"/>
          <p:cNvSpPr/>
          <p:nvPr/>
        </p:nvSpPr>
        <p:spPr>
          <a:xfrm>
            <a:off x="2969850" y="1319504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0" y="0"/>
                </a:moveTo>
                <a:lnTo>
                  <a:pt x="9143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9" name="bk object 29"/>
          <p:cNvSpPr/>
          <p:nvPr/>
        </p:nvSpPr>
        <p:spPr>
          <a:xfrm>
            <a:off x="2993312" y="1327806"/>
            <a:ext cx="9121" cy="9681"/>
          </a:xfrm>
          <a:custGeom>
            <a:avLst/>
            <a:gdLst/>
            <a:ahLst/>
            <a:cxnLst/>
            <a:rect l="l" t="t" r="r" b="b"/>
            <a:pathLst>
              <a:path w="10667" h="10667">
                <a:moveTo>
                  <a:pt x="0" y="0"/>
                </a:moveTo>
                <a:lnTo>
                  <a:pt x="10667" y="10667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0" name="bk object 30"/>
          <p:cNvSpPr/>
          <p:nvPr/>
        </p:nvSpPr>
        <p:spPr>
          <a:xfrm>
            <a:off x="2999836" y="1341631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1" name="bk object 31"/>
          <p:cNvSpPr/>
          <p:nvPr/>
        </p:nvSpPr>
        <p:spPr>
          <a:xfrm>
            <a:off x="2993312" y="1345781"/>
            <a:ext cx="9121" cy="8298"/>
          </a:xfrm>
          <a:custGeom>
            <a:avLst/>
            <a:gdLst/>
            <a:ahLst/>
            <a:cxnLst/>
            <a:rect l="l" t="t" r="r" b="b"/>
            <a:pathLst>
              <a:path w="10667" h="9143">
                <a:moveTo>
                  <a:pt x="10667" y="0"/>
                </a:moveTo>
                <a:lnTo>
                  <a:pt x="0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2" name="bk object 32"/>
          <p:cNvSpPr/>
          <p:nvPr/>
        </p:nvSpPr>
        <p:spPr>
          <a:xfrm>
            <a:off x="2977674" y="1354079"/>
            <a:ext cx="15637" cy="0"/>
          </a:xfrm>
          <a:custGeom>
            <a:avLst/>
            <a:gdLst/>
            <a:ahLst/>
            <a:cxnLst/>
            <a:rect l="l" t="t" r="r" b="b"/>
            <a:pathLst>
              <a:path w="18287">
                <a:moveTo>
                  <a:pt x="18287" y="0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3" name="bk object 33"/>
          <p:cNvSpPr/>
          <p:nvPr/>
        </p:nvSpPr>
        <p:spPr>
          <a:xfrm>
            <a:off x="3018070" y="1345781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9143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4" name="bk object 34"/>
          <p:cNvSpPr/>
          <p:nvPr/>
        </p:nvSpPr>
        <p:spPr>
          <a:xfrm>
            <a:off x="3025242" y="1298063"/>
            <a:ext cx="0" cy="47718"/>
          </a:xfrm>
          <a:custGeom>
            <a:avLst/>
            <a:gdLst/>
            <a:ahLst/>
            <a:cxnLst/>
            <a:rect l="l" t="t" r="r" b="b"/>
            <a:pathLst>
              <a:path h="52578">
                <a:moveTo>
                  <a:pt x="0" y="0"/>
                </a:moveTo>
                <a:lnTo>
                  <a:pt x="0" y="52578"/>
                </a:lnTo>
              </a:path>
            </a:pathLst>
          </a:custGeom>
          <a:ln w="228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5" name="bk object 35"/>
          <p:cNvSpPr/>
          <p:nvPr/>
        </p:nvSpPr>
        <p:spPr>
          <a:xfrm>
            <a:off x="3018070" y="1302905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0" y="9143"/>
                </a:moveTo>
                <a:lnTo>
                  <a:pt x="9143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6" name="bk object 36"/>
          <p:cNvSpPr/>
          <p:nvPr/>
        </p:nvSpPr>
        <p:spPr>
          <a:xfrm>
            <a:off x="3035009" y="1302905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0" y="0"/>
                </a:moveTo>
                <a:lnTo>
                  <a:pt x="9143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7" name="bk object 37"/>
          <p:cNvSpPr/>
          <p:nvPr/>
        </p:nvSpPr>
        <p:spPr>
          <a:xfrm>
            <a:off x="3035653" y="1311203"/>
            <a:ext cx="0" cy="47718"/>
          </a:xfrm>
          <a:custGeom>
            <a:avLst/>
            <a:gdLst/>
            <a:ahLst/>
            <a:cxnLst/>
            <a:rect l="l" t="t" r="r" b="b"/>
            <a:pathLst>
              <a:path h="52578">
                <a:moveTo>
                  <a:pt x="0" y="0"/>
                </a:moveTo>
                <a:lnTo>
                  <a:pt x="0" y="52578"/>
                </a:lnTo>
              </a:path>
            </a:pathLst>
          </a:custGeom>
          <a:ln w="228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8" name="bk object 38"/>
          <p:cNvSpPr/>
          <p:nvPr/>
        </p:nvSpPr>
        <p:spPr>
          <a:xfrm>
            <a:off x="3035009" y="1345781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0"/>
                </a:moveTo>
                <a:lnTo>
                  <a:pt x="0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43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43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1533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536" indent="0">
              <a:buNone/>
              <a:defRPr sz="1800"/>
            </a:lvl2pPr>
            <a:lvl3pPr marL="913065" indent="0">
              <a:buNone/>
              <a:defRPr sz="1600"/>
            </a:lvl3pPr>
            <a:lvl4pPr marL="1369600" indent="0">
              <a:buNone/>
              <a:defRPr sz="1400"/>
            </a:lvl4pPr>
            <a:lvl5pPr marL="1826132" indent="0">
              <a:buNone/>
              <a:defRPr sz="1400"/>
            </a:lvl5pPr>
            <a:lvl6pPr marL="2282667" indent="0">
              <a:buNone/>
              <a:defRPr sz="1400"/>
            </a:lvl6pPr>
            <a:lvl7pPr marL="2739197" indent="0">
              <a:buNone/>
              <a:defRPr sz="1400"/>
            </a:lvl7pPr>
            <a:lvl8pPr marL="3195733" indent="0">
              <a:buNone/>
              <a:defRPr sz="1400"/>
            </a:lvl8pPr>
            <a:lvl9pPr marL="365226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E9124-9B38-4F06-9AD7-77A10936B54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814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35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43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43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28204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43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43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22046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293064" y="2135545"/>
            <a:ext cx="4557870" cy="158736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1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49"/>
            <a:r>
              <a:rPr lang="fr-FR" sz="110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>
                <a:solidFill>
                  <a:prstClr val="black"/>
                </a:solidFill>
                <a:latin typeface="Arial"/>
                <a:cs typeface="Arial"/>
              </a:rPr>
              <a:pPr marL="12249"/>
              <a:t>‹#›</a:t>
            </a:fld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17289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49"/>
            <a:r>
              <a:rPr lang="fr-FR" sz="110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>
                <a:solidFill>
                  <a:prstClr val="black"/>
                </a:solidFill>
                <a:latin typeface="Arial"/>
                <a:cs typeface="Arial"/>
              </a:rPr>
              <a:pPr marL="12249"/>
              <a:t>‹#›</a:t>
            </a:fld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58282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493357" y="1257953"/>
            <a:ext cx="3015536" cy="14391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2969850" y="1345781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9143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2967257" y="1341631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969850" y="1327801"/>
            <a:ext cx="7818" cy="9681"/>
          </a:xfrm>
          <a:custGeom>
            <a:avLst/>
            <a:gdLst/>
            <a:ahLst/>
            <a:cxnLst/>
            <a:rect l="l" t="t" r="r" b="b"/>
            <a:pathLst>
              <a:path w="9143" h="10667">
                <a:moveTo>
                  <a:pt x="0" y="10667"/>
                </a:moveTo>
                <a:lnTo>
                  <a:pt x="9143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1" name="bk object 21"/>
          <p:cNvSpPr/>
          <p:nvPr/>
        </p:nvSpPr>
        <p:spPr>
          <a:xfrm>
            <a:off x="2977669" y="1327800"/>
            <a:ext cx="15637" cy="0"/>
          </a:xfrm>
          <a:custGeom>
            <a:avLst/>
            <a:gdLst/>
            <a:ahLst/>
            <a:cxnLst/>
            <a:rect l="l" t="t" r="r" b="b"/>
            <a:pathLst>
              <a:path w="18287">
                <a:moveTo>
                  <a:pt x="0" y="0"/>
                </a:moveTo>
                <a:lnTo>
                  <a:pt x="18287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2" name="bk object 22"/>
          <p:cNvSpPr/>
          <p:nvPr/>
        </p:nvSpPr>
        <p:spPr>
          <a:xfrm>
            <a:off x="2993307" y="1319502"/>
            <a:ext cx="9121" cy="8298"/>
          </a:xfrm>
          <a:custGeom>
            <a:avLst/>
            <a:gdLst/>
            <a:ahLst/>
            <a:cxnLst/>
            <a:rect l="l" t="t" r="r" b="b"/>
            <a:pathLst>
              <a:path w="10667" h="9143">
                <a:moveTo>
                  <a:pt x="0" y="9143"/>
                </a:moveTo>
                <a:lnTo>
                  <a:pt x="10667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3" name="bk object 23"/>
          <p:cNvSpPr/>
          <p:nvPr/>
        </p:nvSpPr>
        <p:spPr>
          <a:xfrm>
            <a:off x="2999836" y="1315352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4" name="bk object 24"/>
          <p:cNvSpPr/>
          <p:nvPr/>
        </p:nvSpPr>
        <p:spPr>
          <a:xfrm>
            <a:off x="2993307" y="1302905"/>
            <a:ext cx="9121" cy="8298"/>
          </a:xfrm>
          <a:custGeom>
            <a:avLst/>
            <a:gdLst/>
            <a:ahLst/>
            <a:cxnLst/>
            <a:rect l="l" t="t" r="r" b="b"/>
            <a:pathLst>
              <a:path w="10667" h="9143">
                <a:moveTo>
                  <a:pt x="10667" y="9143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5" name="bk object 25"/>
          <p:cNvSpPr/>
          <p:nvPr/>
        </p:nvSpPr>
        <p:spPr>
          <a:xfrm>
            <a:off x="2977669" y="1302905"/>
            <a:ext cx="15637" cy="0"/>
          </a:xfrm>
          <a:custGeom>
            <a:avLst/>
            <a:gdLst/>
            <a:ahLst/>
            <a:cxnLst/>
            <a:rect l="l" t="t" r="r" b="b"/>
            <a:pathLst>
              <a:path w="18287">
                <a:moveTo>
                  <a:pt x="18287" y="0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6" name="bk object 26"/>
          <p:cNvSpPr/>
          <p:nvPr/>
        </p:nvSpPr>
        <p:spPr>
          <a:xfrm>
            <a:off x="2969850" y="1302905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0"/>
                </a:moveTo>
                <a:lnTo>
                  <a:pt x="0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7" name="bk object 27"/>
          <p:cNvSpPr/>
          <p:nvPr/>
        </p:nvSpPr>
        <p:spPr>
          <a:xfrm>
            <a:off x="2967257" y="1315352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8" name="bk object 28"/>
          <p:cNvSpPr/>
          <p:nvPr/>
        </p:nvSpPr>
        <p:spPr>
          <a:xfrm>
            <a:off x="2969850" y="1319502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0" y="0"/>
                </a:moveTo>
                <a:lnTo>
                  <a:pt x="9143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9" name="bk object 29"/>
          <p:cNvSpPr/>
          <p:nvPr/>
        </p:nvSpPr>
        <p:spPr>
          <a:xfrm>
            <a:off x="2993307" y="1327801"/>
            <a:ext cx="9121" cy="9681"/>
          </a:xfrm>
          <a:custGeom>
            <a:avLst/>
            <a:gdLst/>
            <a:ahLst/>
            <a:cxnLst/>
            <a:rect l="l" t="t" r="r" b="b"/>
            <a:pathLst>
              <a:path w="10667" h="10667">
                <a:moveTo>
                  <a:pt x="0" y="0"/>
                </a:moveTo>
                <a:lnTo>
                  <a:pt x="10667" y="10667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0" name="bk object 30"/>
          <p:cNvSpPr/>
          <p:nvPr/>
        </p:nvSpPr>
        <p:spPr>
          <a:xfrm>
            <a:off x="2999836" y="1341631"/>
            <a:ext cx="5184" cy="0"/>
          </a:xfrm>
          <a:custGeom>
            <a:avLst/>
            <a:gdLst/>
            <a:ahLst/>
            <a:cxnLst/>
            <a:rect l="l" t="t" r="r" b="b"/>
            <a:pathLst>
              <a:path w="6062">
                <a:moveTo>
                  <a:pt x="0" y="0"/>
                </a:moveTo>
                <a:lnTo>
                  <a:pt x="6062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1" name="bk object 31"/>
          <p:cNvSpPr/>
          <p:nvPr/>
        </p:nvSpPr>
        <p:spPr>
          <a:xfrm>
            <a:off x="2993307" y="1345781"/>
            <a:ext cx="9121" cy="8298"/>
          </a:xfrm>
          <a:custGeom>
            <a:avLst/>
            <a:gdLst/>
            <a:ahLst/>
            <a:cxnLst/>
            <a:rect l="l" t="t" r="r" b="b"/>
            <a:pathLst>
              <a:path w="10667" h="9143">
                <a:moveTo>
                  <a:pt x="10667" y="0"/>
                </a:moveTo>
                <a:lnTo>
                  <a:pt x="0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2" name="bk object 32"/>
          <p:cNvSpPr/>
          <p:nvPr/>
        </p:nvSpPr>
        <p:spPr>
          <a:xfrm>
            <a:off x="2977669" y="1354079"/>
            <a:ext cx="15637" cy="0"/>
          </a:xfrm>
          <a:custGeom>
            <a:avLst/>
            <a:gdLst/>
            <a:ahLst/>
            <a:cxnLst/>
            <a:rect l="l" t="t" r="r" b="b"/>
            <a:pathLst>
              <a:path w="18287">
                <a:moveTo>
                  <a:pt x="18287" y="0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3" name="bk object 33"/>
          <p:cNvSpPr/>
          <p:nvPr/>
        </p:nvSpPr>
        <p:spPr>
          <a:xfrm>
            <a:off x="3018068" y="1345781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9143"/>
                </a:moveTo>
                <a:lnTo>
                  <a:pt x="0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4" name="bk object 34"/>
          <p:cNvSpPr/>
          <p:nvPr/>
        </p:nvSpPr>
        <p:spPr>
          <a:xfrm>
            <a:off x="3025242" y="1298063"/>
            <a:ext cx="0" cy="47718"/>
          </a:xfrm>
          <a:custGeom>
            <a:avLst/>
            <a:gdLst/>
            <a:ahLst/>
            <a:cxnLst/>
            <a:rect l="l" t="t" r="r" b="b"/>
            <a:pathLst>
              <a:path h="52578">
                <a:moveTo>
                  <a:pt x="0" y="0"/>
                </a:moveTo>
                <a:lnTo>
                  <a:pt x="0" y="52578"/>
                </a:lnTo>
              </a:path>
            </a:pathLst>
          </a:custGeom>
          <a:ln w="228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5" name="bk object 35"/>
          <p:cNvSpPr/>
          <p:nvPr/>
        </p:nvSpPr>
        <p:spPr>
          <a:xfrm>
            <a:off x="3018068" y="1302905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0" y="9143"/>
                </a:moveTo>
                <a:lnTo>
                  <a:pt x="9143" y="0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6" name="bk object 36"/>
          <p:cNvSpPr/>
          <p:nvPr/>
        </p:nvSpPr>
        <p:spPr>
          <a:xfrm>
            <a:off x="3035009" y="1302905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0" y="0"/>
                </a:moveTo>
                <a:lnTo>
                  <a:pt x="9143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7" name="bk object 37"/>
          <p:cNvSpPr/>
          <p:nvPr/>
        </p:nvSpPr>
        <p:spPr>
          <a:xfrm>
            <a:off x="3035653" y="1311203"/>
            <a:ext cx="0" cy="47718"/>
          </a:xfrm>
          <a:custGeom>
            <a:avLst/>
            <a:gdLst/>
            <a:ahLst/>
            <a:cxnLst/>
            <a:rect l="l" t="t" r="r" b="b"/>
            <a:pathLst>
              <a:path h="52578">
                <a:moveTo>
                  <a:pt x="0" y="0"/>
                </a:moveTo>
                <a:lnTo>
                  <a:pt x="0" y="52578"/>
                </a:lnTo>
              </a:path>
            </a:pathLst>
          </a:custGeom>
          <a:ln w="2284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38" name="bk object 38"/>
          <p:cNvSpPr/>
          <p:nvPr/>
        </p:nvSpPr>
        <p:spPr>
          <a:xfrm>
            <a:off x="3035009" y="1345781"/>
            <a:ext cx="7818" cy="8298"/>
          </a:xfrm>
          <a:custGeom>
            <a:avLst/>
            <a:gdLst/>
            <a:ahLst/>
            <a:cxnLst/>
            <a:rect l="l" t="t" r="r" b="b"/>
            <a:pathLst>
              <a:path w="9143" h="9143">
                <a:moveTo>
                  <a:pt x="9143" y="0"/>
                </a:moveTo>
                <a:lnTo>
                  <a:pt x="0" y="9143"/>
                </a:lnTo>
              </a:path>
            </a:pathLst>
          </a:custGeom>
          <a:ln w="606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49"/>
            <a:r>
              <a:rPr lang="fr-FR" sz="110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>
                <a:solidFill>
                  <a:prstClr val="black"/>
                </a:solidFill>
                <a:latin typeface="Arial"/>
                <a:cs typeface="Arial"/>
              </a:rPr>
              <a:pPr marL="12249"/>
              <a:t>‹#›</a:t>
            </a:fld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54025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61915" y="316736"/>
            <a:ext cx="7819094" cy="62240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746"/>
            <a:endParaRPr sz="16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49"/>
            <a:r>
              <a:rPr lang="fr-FR" sz="110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>
                <a:solidFill>
                  <a:prstClr val="black"/>
                </a:solidFill>
                <a:latin typeface="Arial"/>
                <a:cs typeface="Arial"/>
              </a:rPr>
              <a:pPr marL="12249"/>
              <a:t>‹#›</a:t>
            </a:fld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99330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12249"/>
            <a:r>
              <a:rPr lang="fr-FR" sz="110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>
                <a:solidFill>
                  <a:prstClr val="black"/>
                </a:solidFill>
                <a:latin typeface="Arial"/>
                <a:cs typeface="Arial"/>
              </a:rPr>
              <a:pPr marL="12249"/>
              <a:t>‹#›</a:t>
            </a:fld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7537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1268413"/>
            <a:ext cx="417195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81525-6972-4BD2-A4A4-C29F4BEEBAF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15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536" indent="0">
              <a:buNone/>
              <a:defRPr sz="2000" b="1"/>
            </a:lvl2pPr>
            <a:lvl3pPr marL="913065" indent="0">
              <a:buNone/>
              <a:defRPr sz="1800" b="1"/>
            </a:lvl3pPr>
            <a:lvl4pPr marL="1369600" indent="0">
              <a:buNone/>
              <a:defRPr sz="1600" b="1"/>
            </a:lvl4pPr>
            <a:lvl5pPr marL="1826132" indent="0">
              <a:buNone/>
              <a:defRPr sz="1600" b="1"/>
            </a:lvl5pPr>
            <a:lvl6pPr marL="2282667" indent="0">
              <a:buNone/>
              <a:defRPr sz="1600" b="1"/>
            </a:lvl6pPr>
            <a:lvl7pPr marL="2739197" indent="0">
              <a:buNone/>
              <a:defRPr sz="1600" b="1"/>
            </a:lvl7pPr>
            <a:lvl8pPr marL="3195733" indent="0">
              <a:buNone/>
              <a:defRPr sz="1600" b="1"/>
            </a:lvl8pPr>
            <a:lvl9pPr marL="365226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536" indent="0">
              <a:buNone/>
              <a:defRPr sz="2000" b="1"/>
            </a:lvl2pPr>
            <a:lvl3pPr marL="913065" indent="0">
              <a:buNone/>
              <a:defRPr sz="1800" b="1"/>
            </a:lvl3pPr>
            <a:lvl4pPr marL="1369600" indent="0">
              <a:buNone/>
              <a:defRPr sz="1600" b="1"/>
            </a:lvl4pPr>
            <a:lvl5pPr marL="1826132" indent="0">
              <a:buNone/>
              <a:defRPr sz="1600" b="1"/>
            </a:lvl5pPr>
            <a:lvl6pPr marL="2282667" indent="0">
              <a:buNone/>
              <a:defRPr sz="1600" b="1"/>
            </a:lvl6pPr>
            <a:lvl7pPr marL="2739197" indent="0">
              <a:buNone/>
              <a:defRPr sz="1600" b="1"/>
            </a:lvl7pPr>
            <a:lvl8pPr marL="3195733" indent="0">
              <a:buNone/>
              <a:defRPr sz="1600" b="1"/>
            </a:lvl8pPr>
            <a:lvl9pPr marL="365226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7FBE4-4368-4B53-A196-056B322C938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85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06637-E496-4934-8F80-04F2992770E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097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5A2E2-FFD1-424B-9D6F-A6293A537FF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816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5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5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536" indent="0">
              <a:buNone/>
              <a:defRPr sz="1200"/>
            </a:lvl2pPr>
            <a:lvl3pPr marL="913065" indent="0">
              <a:buNone/>
              <a:defRPr sz="1000"/>
            </a:lvl3pPr>
            <a:lvl4pPr marL="1369600" indent="0">
              <a:buNone/>
              <a:defRPr sz="900"/>
            </a:lvl4pPr>
            <a:lvl5pPr marL="1826132" indent="0">
              <a:buNone/>
              <a:defRPr sz="900"/>
            </a:lvl5pPr>
            <a:lvl6pPr marL="2282667" indent="0">
              <a:buNone/>
              <a:defRPr sz="900"/>
            </a:lvl6pPr>
            <a:lvl7pPr marL="2739197" indent="0">
              <a:buNone/>
              <a:defRPr sz="900"/>
            </a:lvl7pPr>
            <a:lvl8pPr marL="3195733" indent="0">
              <a:buNone/>
              <a:defRPr sz="900"/>
            </a:lvl8pPr>
            <a:lvl9pPr marL="365226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678FC-6888-4086-9916-91D039A424A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44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536" indent="0">
              <a:buNone/>
              <a:defRPr sz="2800"/>
            </a:lvl2pPr>
            <a:lvl3pPr marL="913065" indent="0">
              <a:buNone/>
              <a:defRPr sz="2400"/>
            </a:lvl3pPr>
            <a:lvl4pPr marL="1369600" indent="0">
              <a:buNone/>
              <a:defRPr sz="2000"/>
            </a:lvl4pPr>
            <a:lvl5pPr marL="1826132" indent="0">
              <a:buNone/>
              <a:defRPr sz="2000"/>
            </a:lvl5pPr>
            <a:lvl6pPr marL="2282667" indent="0">
              <a:buNone/>
              <a:defRPr sz="2000"/>
            </a:lvl6pPr>
            <a:lvl7pPr marL="2739197" indent="0">
              <a:buNone/>
              <a:defRPr sz="2000"/>
            </a:lvl7pPr>
            <a:lvl8pPr marL="3195733" indent="0">
              <a:buNone/>
              <a:defRPr sz="2000"/>
            </a:lvl8pPr>
            <a:lvl9pPr marL="365226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536" indent="0">
              <a:buNone/>
              <a:defRPr sz="1200"/>
            </a:lvl2pPr>
            <a:lvl3pPr marL="913065" indent="0">
              <a:buNone/>
              <a:defRPr sz="1000"/>
            </a:lvl3pPr>
            <a:lvl4pPr marL="1369600" indent="0">
              <a:buNone/>
              <a:defRPr sz="900"/>
            </a:lvl4pPr>
            <a:lvl5pPr marL="1826132" indent="0">
              <a:buNone/>
              <a:defRPr sz="900"/>
            </a:lvl5pPr>
            <a:lvl6pPr marL="2282667" indent="0">
              <a:buNone/>
              <a:defRPr sz="900"/>
            </a:lvl6pPr>
            <a:lvl7pPr marL="2739197" indent="0">
              <a:buNone/>
              <a:defRPr sz="900"/>
            </a:lvl7pPr>
            <a:lvl8pPr marL="3195733" indent="0">
              <a:buNone/>
              <a:defRPr sz="900"/>
            </a:lvl8pPr>
            <a:lvl9pPr marL="365226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4FE0-E52E-4AC8-8FF7-055F388345C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31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doc.cern.ch/archive/electronic/cern/others/PHO/photo-bul/bul-pho-2007-046_01.jpg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-27384"/>
            <a:ext cx="9144000" cy="969963"/>
          </a:xfrm>
          <a:prstGeom prst="rect">
            <a:avLst/>
          </a:prstGeom>
          <a:gradFill>
            <a:gsLst>
              <a:gs pos="2000">
                <a:schemeClr val="bg1"/>
              </a:gs>
              <a:gs pos="100000">
                <a:srgbClr val="0066CC">
                  <a:alpha val="49804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06" tIns="45651" rIns="91306" bIns="45651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66788" y="116647"/>
            <a:ext cx="6557541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6" tIns="45651" rIns="91306" bIns="4565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3" y="1268413"/>
            <a:ext cx="84963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6" tIns="45651" rIns="91306" bIns="456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1" y="6453350"/>
            <a:ext cx="2133600" cy="2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6" tIns="45651" rIns="91306" bIns="456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3" y="6453350"/>
            <a:ext cx="2895600" cy="2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6" tIns="45651" rIns="91306" bIns="45651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350"/>
            <a:ext cx="2133600" cy="2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6" tIns="45651" rIns="91306" bIns="456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FD987AA-B004-4533-AE74-55DF45F13B24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3" name="Picture 9" descr="photo-bul/bul-pho-2007-046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4925" y="57165"/>
            <a:ext cx="931863" cy="912813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31" y="140977"/>
            <a:ext cx="1516526" cy="633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5882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6536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3065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696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6132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400" indent="-3424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1869" indent="-285331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2pPr>
      <a:lvl3pPr marL="1141334" indent="-228268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597865" indent="-228268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4400" indent="-228268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0936" indent="-228268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67468" indent="-228268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3998" indent="-228268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0534" indent="-228268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536" algn="l" defTabSz="913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065" algn="l" defTabSz="913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600" algn="l" defTabSz="913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132" algn="l" defTabSz="913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667" algn="l" defTabSz="913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197" algn="l" defTabSz="913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733" algn="l" defTabSz="913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2260" algn="l" defTabSz="913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6149" y="329660"/>
            <a:ext cx="7531733" cy="53589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92613" y="1952976"/>
            <a:ext cx="7558780" cy="38565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76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0576"/>
            <a:r>
              <a:rPr lang="en-GB" sz="1600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 lang="en-GB"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0576"/>
            <a:r>
              <a:rPr lang="en-US" sz="1600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z="160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8343" y="6284922"/>
            <a:ext cx="1510803" cy="18351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12232" defTabSz="800576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2" defTabSz="800576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908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hf hdr="0"/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6145" y="329656"/>
            <a:ext cx="7531733" cy="53589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92613" y="1952976"/>
            <a:ext cx="7558780" cy="38565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72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0888"/>
            <a:r>
              <a:rPr lang="en-GB" sz="1600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 lang="en-GB"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0888"/>
            <a:r>
              <a:rPr lang="en-US" sz="1600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z="160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8343" y="6284922"/>
            <a:ext cx="1510803" cy="18351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12236" defTabSz="800888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6" defTabSz="800888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2371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hf hdr="0"/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6143" y="329654"/>
            <a:ext cx="7531733" cy="53589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92613" y="1952976"/>
            <a:ext cx="7558780" cy="38565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7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1044"/>
            <a:r>
              <a:rPr lang="en-GB" sz="1600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 lang="en-GB"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1044"/>
            <a:r>
              <a:rPr lang="en-US" sz="1600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z="160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8343" y="6284922"/>
            <a:ext cx="1510803" cy="18351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12238" defTabSz="801044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8" defTabSz="801044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88741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/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6139" y="329650"/>
            <a:ext cx="7531733" cy="53589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92613" y="1952976"/>
            <a:ext cx="7558780" cy="38565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6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1356"/>
            <a:r>
              <a:rPr lang="en-GB" sz="1600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 lang="en-GB"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1356"/>
            <a:r>
              <a:rPr lang="en-US" sz="1600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z="160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8343" y="6284922"/>
            <a:ext cx="1510803" cy="18351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12243" defTabSz="801356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43" defTabSz="801356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389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</p:sldLayoutIdLst>
  <p:hf hdr="0"/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6134" y="329645"/>
            <a:ext cx="7531733" cy="53589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92610" y="1952973"/>
            <a:ext cx="7558780" cy="38565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1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1746"/>
            <a:r>
              <a:rPr lang="en-GB" sz="1600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 sz="16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01746"/>
            <a:r>
              <a:rPr lang="en-US" sz="1600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z="1600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8341" y="6284922"/>
            <a:ext cx="1510803" cy="18351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12249" defTabSz="801746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49" defTabSz="801746"/>
              <a:t>‹#›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65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</p:sldLayoutIdLst>
  <p:hf hdr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gif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wmf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jpg"/><Relationship Id="rId18" Type="http://schemas.openxmlformats.org/officeDocument/2006/relationships/image" Target="../media/image55.jp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17" Type="http://schemas.openxmlformats.org/officeDocument/2006/relationships/image" Target="../media/image54.png"/><Relationship Id="rId2" Type="http://schemas.openxmlformats.org/officeDocument/2006/relationships/image" Target="../media/image39.jpg"/><Relationship Id="rId16" Type="http://schemas.openxmlformats.org/officeDocument/2006/relationships/image" Target="../media/image5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png"/><Relationship Id="rId11" Type="http://schemas.openxmlformats.org/officeDocument/2006/relationships/image" Target="../media/image48.jpg"/><Relationship Id="rId5" Type="http://schemas.openxmlformats.org/officeDocument/2006/relationships/image" Target="../media/image42.png"/><Relationship Id="rId15" Type="http://schemas.openxmlformats.org/officeDocument/2006/relationships/image" Target="../media/image5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Relationship Id="rId1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60.jpg"/><Relationship Id="rId5" Type="http://schemas.openxmlformats.org/officeDocument/2006/relationships/image" Target="../media/image59.jpg"/><Relationship Id="rId4" Type="http://schemas.openxmlformats.org/officeDocument/2006/relationships/image" Target="../media/image58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g"/><Relationship Id="rId3" Type="http://schemas.openxmlformats.org/officeDocument/2006/relationships/image" Target="../media/image62.jpg"/><Relationship Id="rId7" Type="http://schemas.openxmlformats.org/officeDocument/2006/relationships/image" Target="../media/image66.jp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5.jpg"/><Relationship Id="rId5" Type="http://schemas.openxmlformats.org/officeDocument/2006/relationships/image" Target="../media/image64.png"/><Relationship Id="rId4" Type="http://schemas.openxmlformats.org/officeDocument/2006/relationships/image" Target="../media/image63.jpg"/><Relationship Id="rId9" Type="http://schemas.openxmlformats.org/officeDocument/2006/relationships/image" Target="../media/image6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7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75.jpg"/><Relationship Id="rId4" Type="http://schemas.openxmlformats.org/officeDocument/2006/relationships/image" Target="../media/image7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doc.abes.fr/DB=2.1/SET=2/TTL=6/REL?PPN=02656307X" TargetMode="External"/><Relationship Id="rId2" Type="http://schemas.openxmlformats.org/officeDocument/2006/relationships/hyperlink" Target="http://www.sudoc.abes.fr/DB=2.1/SET=2/TTL=6/CLK?IKT=1016&amp;TRM=Encyclope%CC%81die+de+la+manutention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sudoc.abes.fr/DB=2.1/SET=2/TTL=6/CLK?IKT=1018&amp;TRM=SOMIA" TargetMode="External"/><Relationship Id="rId5" Type="http://schemas.openxmlformats.org/officeDocument/2006/relationships/hyperlink" Target="http://www.sudoc.abes.fr/DB=2.1/SET=2/TTL=6/CLK?IKT=1018&amp;TRM=AFNOR" TargetMode="External"/><Relationship Id="rId4" Type="http://schemas.openxmlformats.org/officeDocument/2006/relationships/hyperlink" Target="http://www.sudoc.abes.fr/DB=2.1/SET=2/TTL=6/CLK?IKT=1018&amp;TRM=Pari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h/url?sa=i&amp;rct=j&amp;q=&amp;esrc=s&amp;source=images&amp;cd=&amp;cad=rja&amp;uact=8&amp;ved=0CAcQjRw&amp;url=http://www.petercassidy.co.uk/building-bridges-a-closer-look-at-wire-rope/&amp;ei=-PuOVPDGBITPOJSvgbAM&amp;bvm=bv.81828268,d.bGQ&amp;psig=AFQjCNEYkAMJ9KkDfK1kzPEXcQzO80JOHg&amp;ust=1418743072859627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916832"/>
            <a:ext cx="7772400" cy="1470025"/>
          </a:xfrm>
        </p:spPr>
        <p:txBody>
          <a:bodyPr/>
          <a:lstStyle/>
          <a:p>
            <a:r>
              <a:rPr lang="en-US" sz="4000" dirty="0"/>
              <a:t>Transport and Handling Considerations for the FCC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99592" y="4052664"/>
            <a:ext cx="7344816" cy="1752600"/>
          </a:xfrm>
        </p:spPr>
        <p:txBody>
          <a:bodyPr/>
          <a:lstStyle/>
          <a:p>
            <a:r>
              <a:rPr lang="en-US" dirty="0" smtClean="0"/>
              <a:t>Ingo </a:t>
            </a:r>
            <a:r>
              <a:rPr lang="en-US" dirty="0" err="1" smtClean="0"/>
              <a:t>Rühl</a:t>
            </a:r>
            <a:r>
              <a:rPr lang="en-US" dirty="0" smtClean="0"/>
              <a:t> / CERN - EN-HE</a:t>
            </a:r>
          </a:p>
          <a:p>
            <a:endParaRPr lang="en-US" dirty="0"/>
          </a:p>
          <a:p>
            <a:r>
              <a:rPr lang="en-GB" sz="1800" dirty="0">
                <a:solidFill>
                  <a:srgbClr val="FF0000"/>
                </a:solidFill>
              </a:rPr>
              <a:t>First Annual Meeting of the Future Circular Collider Study</a:t>
            </a:r>
          </a:p>
          <a:p>
            <a:r>
              <a:rPr lang="en-GB" sz="1800" dirty="0">
                <a:solidFill>
                  <a:srgbClr val="FF0000"/>
                </a:solidFill>
              </a:rPr>
              <a:t>Washington D.C., 23-27 March 2015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83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strand jac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764704"/>
            <a:ext cx="3384377" cy="2882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>
                <a:solidFill>
                  <a:srgbClr val="000000"/>
                </a:solidFill>
              </a:rPr>
              <a:pPr/>
              <a:t>10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 descr="RL-K 7500 - Internet Explorer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194" y="3068960"/>
            <a:ext cx="5401806" cy="3281262"/>
          </a:xfrm>
          <a:prstGeom prst="rect">
            <a:avLst/>
          </a:prstGeom>
        </p:spPr>
      </p:pic>
      <p:pic>
        <p:nvPicPr>
          <p:cNvPr id="8" name="Picture 7" descr="RL-K 4200 - Internet Explorer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936" y="839143"/>
            <a:ext cx="4860295" cy="2952328"/>
          </a:xfrm>
          <a:prstGeom prst="rect">
            <a:avLst/>
          </a:prstGeom>
        </p:spPr>
      </p:pic>
      <p:pic>
        <p:nvPicPr>
          <p:cNvPr id="5122" name="Picture 2" descr="C:\Users\ruehli\AppData\Local\Microsoft\Windows\Temporary Internet Files\Content.IE5\PT3YFTNF\german_flag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5" y="6098876"/>
            <a:ext cx="368282" cy="25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wbequipment.com/images/strand_jack_bi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3736206"/>
            <a:ext cx="2108992" cy="2717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Crane Solutions</a:t>
            </a:r>
          </a:p>
        </p:txBody>
      </p:sp>
    </p:spTree>
    <p:extLst>
      <p:ext uri="{BB962C8B-B14F-4D97-AF65-F5344CB8AC3E}">
        <p14:creationId xmlns:p14="http://schemas.microsoft.com/office/powerpoint/2010/main" val="192529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ON SLOPES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err="1" smtClean="0"/>
              <a:t>Encyclopedie</a:t>
            </a:r>
            <a:r>
              <a:rPr lang="en-US" dirty="0" smtClean="0"/>
              <a:t> de la </a:t>
            </a:r>
            <a:r>
              <a:rPr lang="en-US" dirty="0" err="1" smtClean="0"/>
              <a:t>Manutention</a:t>
            </a:r>
            <a:r>
              <a:rPr lang="en-US" dirty="0" smtClean="0"/>
              <a:t> (~1980)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rampe</a:t>
            </a:r>
            <a:r>
              <a:rPr lang="en-US" dirty="0" smtClean="0"/>
              <a:t>   ≥ 7% = </a:t>
            </a:r>
            <a:r>
              <a:rPr lang="en-US" dirty="0" err="1" smtClean="0"/>
              <a:t>problème</a:t>
            </a:r>
            <a:r>
              <a:rPr lang="en-US" dirty="0" smtClean="0"/>
              <a:t> </a:t>
            </a:r>
            <a:r>
              <a:rPr lang="en-US" dirty="0" err="1" smtClean="0"/>
              <a:t>délicate</a:t>
            </a:r>
            <a:r>
              <a:rPr lang="en-US" dirty="0" smtClean="0"/>
              <a:t>” </a:t>
            </a:r>
          </a:p>
          <a:p>
            <a:pPr lvl="1"/>
            <a:r>
              <a:rPr lang="en-US" dirty="0" smtClean="0"/>
              <a:t>needs for example continuous </a:t>
            </a:r>
            <a:r>
              <a:rPr lang="en-US" dirty="0"/>
              <a:t>forced ventilation for brakes and </a:t>
            </a:r>
            <a:r>
              <a:rPr lang="en-US" dirty="0" smtClean="0"/>
              <a:t>motors</a:t>
            </a:r>
          </a:p>
          <a:p>
            <a:r>
              <a:rPr lang="en-US" dirty="0"/>
              <a:t>with increased slope the load capacity or the use factor reduces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Effect of 2% slope is to double traction force needed compared with flat surface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stronger / bigger equipment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14600" y="6356350"/>
            <a:ext cx="4191000" cy="365125"/>
          </a:xfrm>
        </p:spPr>
        <p:txBody>
          <a:bodyPr/>
          <a:lstStyle/>
          <a:p>
            <a:r>
              <a:rPr lang="en-US" dirty="0" smtClean="0"/>
              <a:t>FCC annual meeting, 23-27.03.2015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66B8D-8F06-490D-B077-C978DDD58C59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1" y="3068960"/>
            <a:ext cx="3670115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467544" y="3789045"/>
            <a:ext cx="5184576" cy="1200189"/>
          </a:xfrm>
          <a:prstGeom prst="rect">
            <a:avLst/>
          </a:prstGeom>
        </p:spPr>
        <p:txBody>
          <a:bodyPr wrap="square" lIns="91306" tIns="45651" rIns="91306" bIns="45651">
            <a:spAutoFit/>
          </a:bodyPr>
          <a:lstStyle/>
          <a:p>
            <a:r>
              <a:rPr lang="en-US" dirty="0" smtClean="0"/>
              <a:t>Example:</a:t>
            </a:r>
          </a:p>
          <a:p>
            <a:r>
              <a:rPr lang="en-US" dirty="0" smtClean="0"/>
              <a:t>Towing tractor nominal capacity 20t at 10km/h</a:t>
            </a:r>
          </a:p>
          <a:p>
            <a:r>
              <a:rPr lang="en-US" dirty="0" smtClean="0"/>
              <a:t>At a 7% slope</a:t>
            </a:r>
          </a:p>
          <a:p>
            <a:r>
              <a:rPr lang="en-US" dirty="0" smtClean="0"/>
              <a:t>towing </a:t>
            </a:r>
            <a:r>
              <a:rPr lang="en-US" dirty="0"/>
              <a:t>capacity </a:t>
            </a:r>
            <a:r>
              <a:rPr lang="en-US" dirty="0" smtClean="0"/>
              <a:t>6 t at 3.5 km/h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5122" name="Picture 2" descr="C:\Users\ruehli\AppData\Local\Microsoft\Windows\Temporary Internet Files\Content.IE5\0K1A6206\Thumb-Up--4553-large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63277">
            <a:off x="287543" y="2848136"/>
            <a:ext cx="360000" cy="67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31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4355976" y="4941168"/>
            <a:ext cx="5970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3942769" y="4834898"/>
            <a:ext cx="413207" cy="178278"/>
          </a:xfrm>
          <a:prstGeom prst="round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0" y="44624"/>
            <a:ext cx="9144000" cy="934653"/>
            <a:chOff x="0" y="44624"/>
            <a:chExt cx="9144000" cy="934653"/>
          </a:xfrm>
        </p:grpSpPr>
        <p:sp>
          <p:nvSpPr>
            <p:cNvPr id="5" name="TextBox 4"/>
            <p:cNvSpPr txBox="1"/>
            <p:nvPr/>
          </p:nvSpPr>
          <p:spPr>
            <a:xfrm>
              <a:off x="1468919" y="86725"/>
              <a:ext cx="4358052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3200" dirty="0">
                  <a:solidFill>
                    <a:srgbClr val="0066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j-lt"/>
                  <a:ea typeface="+mj-ea"/>
                  <a:cs typeface="+mj-cs"/>
                </a:rPr>
                <a:t>Detector cavern </a:t>
              </a:r>
              <a:r>
                <a:rPr lang="en-GB" sz="3200" dirty="0" smtClean="0">
                  <a:solidFill>
                    <a:srgbClr val="0066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j-lt"/>
                  <a:ea typeface="+mj-ea"/>
                  <a:cs typeface="+mj-cs"/>
                </a:rPr>
                <a:t>access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000" dirty="0" smtClean="0">
                  <a:solidFill>
                    <a:srgbClr val="0066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j-lt"/>
                  <a:ea typeface="+mj-ea"/>
                  <a:cs typeface="+mj-cs"/>
                </a:rPr>
                <a:t>Vertical Shaft vs. Inclined tunnel? </a:t>
              </a:r>
              <a:endParaRPr lang="en-GB" sz="2000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endParaRPr>
            </a:p>
          </p:txBody>
        </p:sp>
        <p:pic>
          <p:nvPicPr>
            <p:cNvPr id="1026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098" name="Picture 2" descr="Future Circular Collider Study Kickoff Meeti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9563" y="77472"/>
            <a:ext cx="1854437" cy="726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 rot="21439627">
            <a:off x="4067944" y="4386590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2800m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21439627">
            <a:off x="7747886" y="3518660"/>
            <a:ext cx="660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395m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21439627">
            <a:off x="6264222" y="4300354"/>
            <a:ext cx="317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3</a:t>
            </a:r>
            <a:r>
              <a:rPr lang="en-GB" sz="1200" baseline="30000" dirty="0" smtClean="0">
                <a:solidFill>
                  <a:schemeClr val="bg1"/>
                </a:solidFill>
              </a:rPr>
              <a:t>o</a:t>
            </a:r>
            <a:endParaRPr lang="en-GB" sz="1600" baseline="30000" dirty="0">
              <a:solidFill>
                <a:schemeClr val="bg1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27290" y="2973970"/>
            <a:ext cx="8400516" cy="1162194"/>
          </a:xfrm>
          <a:custGeom>
            <a:avLst/>
            <a:gdLst>
              <a:gd name="connsiteX0" fmla="*/ 0 w 8400516"/>
              <a:gd name="connsiteY0" fmla="*/ 1162194 h 1162194"/>
              <a:gd name="connsiteX1" fmla="*/ 68366 w 8400516"/>
              <a:gd name="connsiteY1" fmla="*/ 1153649 h 1162194"/>
              <a:gd name="connsiteX2" fmla="*/ 94003 w 8400516"/>
              <a:gd name="connsiteY2" fmla="*/ 1145103 h 1162194"/>
              <a:gd name="connsiteX3" fmla="*/ 367469 w 8400516"/>
              <a:gd name="connsiteY3" fmla="*/ 1128011 h 1162194"/>
              <a:gd name="connsiteX4" fmla="*/ 452927 w 8400516"/>
              <a:gd name="connsiteY4" fmla="*/ 1119466 h 1162194"/>
              <a:gd name="connsiteX5" fmla="*/ 478564 w 8400516"/>
              <a:gd name="connsiteY5" fmla="*/ 1110920 h 1162194"/>
              <a:gd name="connsiteX6" fmla="*/ 529839 w 8400516"/>
              <a:gd name="connsiteY6" fmla="*/ 1102374 h 1162194"/>
              <a:gd name="connsiteX7" fmla="*/ 709301 w 8400516"/>
              <a:gd name="connsiteY7" fmla="*/ 1076737 h 1162194"/>
              <a:gd name="connsiteX8" fmla="*/ 752030 w 8400516"/>
              <a:gd name="connsiteY8" fmla="*/ 1059645 h 1162194"/>
              <a:gd name="connsiteX9" fmla="*/ 777667 w 8400516"/>
              <a:gd name="connsiteY9" fmla="*/ 1051099 h 1162194"/>
              <a:gd name="connsiteX10" fmla="*/ 837488 w 8400516"/>
              <a:gd name="connsiteY10" fmla="*/ 1042553 h 1162194"/>
              <a:gd name="connsiteX11" fmla="*/ 1042587 w 8400516"/>
              <a:gd name="connsiteY11" fmla="*/ 1008370 h 1162194"/>
              <a:gd name="connsiteX12" fmla="*/ 1110953 w 8400516"/>
              <a:gd name="connsiteY12" fmla="*/ 991279 h 1162194"/>
              <a:gd name="connsiteX13" fmla="*/ 1136590 w 8400516"/>
              <a:gd name="connsiteY13" fmla="*/ 974187 h 1162194"/>
              <a:gd name="connsiteX14" fmla="*/ 1162228 w 8400516"/>
              <a:gd name="connsiteY14" fmla="*/ 965641 h 1162194"/>
              <a:gd name="connsiteX15" fmla="*/ 1222048 w 8400516"/>
              <a:gd name="connsiteY15" fmla="*/ 940004 h 1162194"/>
              <a:gd name="connsiteX16" fmla="*/ 1247686 w 8400516"/>
              <a:gd name="connsiteY16" fmla="*/ 922912 h 1162194"/>
              <a:gd name="connsiteX17" fmla="*/ 1273323 w 8400516"/>
              <a:gd name="connsiteY17" fmla="*/ 914366 h 1162194"/>
              <a:gd name="connsiteX18" fmla="*/ 1316052 w 8400516"/>
              <a:gd name="connsiteY18" fmla="*/ 897275 h 1162194"/>
              <a:gd name="connsiteX19" fmla="*/ 1341689 w 8400516"/>
              <a:gd name="connsiteY19" fmla="*/ 880183 h 1162194"/>
              <a:gd name="connsiteX20" fmla="*/ 1384418 w 8400516"/>
              <a:gd name="connsiteY20" fmla="*/ 871637 h 1162194"/>
              <a:gd name="connsiteX21" fmla="*/ 1435693 w 8400516"/>
              <a:gd name="connsiteY21" fmla="*/ 854546 h 1162194"/>
              <a:gd name="connsiteX22" fmla="*/ 1495514 w 8400516"/>
              <a:gd name="connsiteY22" fmla="*/ 828909 h 1162194"/>
              <a:gd name="connsiteX23" fmla="*/ 1521151 w 8400516"/>
              <a:gd name="connsiteY23" fmla="*/ 811817 h 1162194"/>
              <a:gd name="connsiteX24" fmla="*/ 1546789 w 8400516"/>
              <a:gd name="connsiteY24" fmla="*/ 803271 h 1162194"/>
              <a:gd name="connsiteX25" fmla="*/ 1589517 w 8400516"/>
              <a:gd name="connsiteY25" fmla="*/ 786180 h 1162194"/>
              <a:gd name="connsiteX26" fmla="*/ 1615155 w 8400516"/>
              <a:gd name="connsiteY26" fmla="*/ 769088 h 1162194"/>
              <a:gd name="connsiteX27" fmla="*/ 1674975 w 8400516"/>
              <a:gd name="connsiteY27" fmla="*/ 743451 h 1162194"/>
              <a:gd name="connsiteX28" fmla="*/ 1760433 w 8400516"/>
              <a:gd name="connsiteY28" fmla="*/ 683630 h 1162194"/>
              <a:gd name="connsiteX29" fmla="*/ 1811708 w 8400516"/>
              <a:gd name="connsiteY29" fmla="*/ 649447 h 1162194"/>
              <a:gd name="connsiteX30" fmla="*/ 1854437 w 8400516"/>
              <a:gd name="connsiteY30" fmla="*/ 623809 h 1162194"/>
              <a:gd name="connsiteX31" fmla="*/ 1931349 w 8400516"/>
              <a:gd name="connsiteY31" fmla="*/ 581080 h 1162194"/>
              <a:gd name="connsiteX32" fmla="*/ 1965532 w 8400516"/>
              <a:gd name="connsiteY32" fmla="*/ 555443 h 1162194"/>
              <a:gd name="connsiteX33" fmla="*/ 1991170 w 8400516"/>
              <a:gd name="connsiteY33" fmla="*/ 546897 h 1162194"/>
              <a:gd name="connsiteX34" fmla="*/ 2016807 w 8400516"/>
              <a:gd name="connsiteY34" fmla="*/ 521260 h 1162194"/>
              <a:gd name="connsiteX35" fmla="*/ 2068082 w 8400516"/>
              <a:gd name="connsiteY35" fmla="*/ 495623 h 1162194"/>
              <a:gd name="connsiteX36" fmla="*/ 2110811 w 8400516"/>
              <a:gd name="connsiteY36" fmla="*/ 469985 h 1162194"/>
              <a:gd name="connsiteX37" fmla="*/ 2136448 w 8400516"/>
              <a:gd name="connsiteY37" fmla="*/ 452894 h 1162194"/>
              <a:gd name="connsiteX38" fmla="*/ 2170631 w 8400516"/>
              <a:gd name="connsiteY38" fmla="*/ 427256 h 1162194"/>
              <a:gd name="connsiteX39" fmla="*/ 2213360 w 8400516"/>
              <a:gd name="connsiteY39" fmla="*/ 410165 h 1162194"/>
              <a:gd name="connsiteX40" fmla="*/ 2247544 w 8400516"/>
              <a:gd name="connsiteY40" fmla="*/ 393073 h 1162194"/>
              <a:gd name="connsiteX41" fmla="*/ 2315910 w 8400516"/>
              <a:gd name="connsiteY41" fmla="*/ 367436 h 1162194"/>
              <a:gd name="connsiteX42" fmla="*/ 2350093 w 8400516"/>
              <a:gd name="connsiteY42" fmla="*/ 341798 h 1162194"/>
              <a:gd name="connsiteX43" fmla="*/ 2444097 w 8400516"/>
              <a:gd name="connsiteY43" fmla="*/ 307615 h 1162194"/>
              <a:gd name="connsiteX44" fmla="*/ 2486826 w 8400516"/>
              <a:gd name="connsiteY44" fmla="*/ 290523 h 1162194"/>
              <a:gd name="connsiteX45" fmla="*/ 2580830 w 8400516"/>
              <a:gd name="connsiteY45" fmla="*/ 256340 h 1162194"/>
              <a:gd name="connsiteX46" fmla="*/ 2640650 w 8400516"/>
              <a:gd name="connsiteY46" fmla="*/ 213611 h 1162194"/>
              <a:gd name="connsiteX47" fmla="*/ 2674833 w 8400516"/>
              <a:gd name="connsiteY47" fmla="*/ 205066 h 1162194"/>
              <a:gd name="connsiteX48" fmla="*/ 2700471 w 8400516"/>
              <a:gd name="connsiteY48" fmla="*/ 187974 h 1162194"/>
              <a:gd name="connsiteX49" fmla="*/ 2768837 w 8400516"/>
              <a:gd name="connsiteY49" fmla="*/ 162337 h 1162194"/>
              <a:gd name="connsiteX50" fmla="*/ 2794474 w 8400516"/>
              <a:gd name="connsiteY50" fmla="*/ 145245 h 1162194"/>
              <a:gd name="connsiteX51" fmla="*/ 2862841 w 8400516"/>
              <a:gd name="connsiteY51" fmla="*/ 128153 h 1162194"/>
              <a:gd name="connsiteX52" fmla="*/ 2897024 w 8400516"/>
              <a:gd name="connsiteY52" fmla="*/ 102516 h 1162194"/>
              <a:gd name="connsiteX53" fmla="*/ 2982482 w 8400516"/>
              <a:gd name="connsiteY53" fmla="*/ 85424 h 1162194"/>
              <a:gd name="connsiteX54" fmla="*/ 3016665 w 8400516"/>
              <a:gd name="connsiteY54" fmla="*/ 76879 h 1162194"/>
              <a:gd name="connsiteX55" fmla="*/ 3076486 w 8400516"/>
              <a:gd name="connsiteY55" fmla="*/ 68333 h 1162194"/>
              <a:gd name="connsiteX56" fmla="*/ 3119215 w 8400516"/>
              <a:gd name="connsiteY56" fmla="*/ 59787 h 1162194"/>
              <a:gd name="connsiteX57" fmla="*/ 3144852 w 8400516"/>
              <a:gd name="connsiteY57" fmla="*/ 42695 h 1162194"/>
              <a:gd name="connsiteX58" fmla="*/ 3187581 w 8400516"/>
              <a:gd name="connsiteY58" fmla="*/ 34150 h 1162194"/>
              <a:gd name="connsiteX59" fmla="*/ 3537959 w 8400516"/>
              <a:gd name="connsiteY59" fmla="*/ 25604 h 1162194"/>
              <a:gd name="connsiteX60" fmla="*/ 4170347 w 8400516"/>
              <a:gd name="connsiteY60" fmla="*/ 17058 h 1162194"/>
              <a:gd name="connsiteX61" fmla="*/ 4247260 w 8400516"/>
              <a:gd name="connsiteY61" fmla="*/ 42695 h 1162194"/>
              <a:gd name="connsiteX62" fmla="*/ 4358355 w 8400516"/>
              <a:gd name="connsiteY62" fmla="*/ 59787 h 1162194"/>
              <a:gd name="connsiteX63" fmla="*/ 4597637 w 8400516"/>
              <a:gd name="connsiteY63" fmla="*/ 85424 h 1162194"/>
              <a:gd name="connsiteX64" fmla="*/ 4631820 w 8400516"/>
              <a:gd name="connsiteY64" fmla="*/ 102516 h 1162194"/>
              <a:gd name="connsiteX65" fmla="*/ 4717278 w 8400516"/>
              <a:gd name="connsiteY65" fmla="*/ 136699 h 1162194"/>
              <a:gd name="connsiteX66" fmla="*/ 4768553 w 8400516"/>
              <a:gd name="connsiteY66" fmla="*/ 170882 h 1162194"/>
              <a:gd name="connsiteX67" fmla="*/ 4802736 w 8400516"/>
              <a:gd name="connsiteY67" fmla="*/ 196520 h 1162194"/>
              <a:gd name="connsiteX68" fmla="*/ 4828374 w 8400516"/>
              <a:gd name="connsiteY68" fmla="*/ 205066 h 1162194"/>
              <a:gd name="connsiteX69" fmla="*/ 4862557 w 8400516"/>
              <a:gd name="connsiteY69" fmla="*/ 230703 h 1162194"/>
              <a:gd name="connsiteX70" fmla="*/ 4905286 w 8400516"/>
              <a:gd name="connsiteY70" fmla="*/ 247794 h 1162194"/>
              <a:gd name="connsiteX71" fmla="*/ 4939469 w 8400516"/>
              <a:gd name="connsiteY71" fmla="*/ 264886 h 1162194"/>
              <a:gd name="connsiteX72" fmla="*/ 4982198 w 8400516"/>
              <a:gd name="connsiteY72" fmla="*/ 281978 h 1162194"/>
              <a:gd name="connsiteX73" fmla="*/ 5050564 w 8400516"/>
              <a:gd name="connsiteY73" fmla="*/ 316161 h 1162194"/>
              <a:gd name="connsiteX74" fmla="*/ 5118931 w 8400516"/>
              <a:gd name="connsiteY74" fmla="*/ 341798 h 1162194"/>
              <a:gd name="connsiteX75" fmla="*/ 5178751 w 8400516"/>
              <a:gd name="connsiteY75" fmla="*/ 384527 h 1162194"/>
              <a:gd name="connsiteX76" fmla="*/ 5281301 w 8400516"/>
              <a:gd name="connsiteY76" fmla="*/ 435802 h 1162194"/>
              <a:gd name="connsiteX77" fmla="*/ 5383850 w 8400516"/>
              <a:gd name="connsiteY77" fmla="*/ 478531 h 1162194"/>
              <a:gd name="connsiteX78" fmla="*/ 5435125 w 8400516"/>
              <a:gd name="connsiteY78" fmla="*/ 495623 h 1162194"/>
              <a:gd name="connsiteX79" fmla="*/ 5469308 w 8400516"/>
              <a:gd name="connsiteY79" fmla="*/ 512714 h 1162194"/>
              <a:gd name="connsiteX80" fmla="*/ 5494946 w 8400516"/>
              <a:gd name="connsiteY80" fmla="*/ 529806 h 1162194"/>
              <a:gd name="connsiteX81" fmla="*/ 5554766 w 8400516"/>
              <a:gd name="connsiteY81" fmla="*/ 538351 h 1162194"/>
              <a:gd name="connsiteX82" fmla="*/ 5648770 w 8400516"/>
              <a:gd name="connsiteY82" fmla="*/ 555443 h 1162194"/>
              <a:gd name="connsiteX83" fmla="*/ 5682953 w 8400516"/>
              <a:gd name="connsiteY83" fmla="*/ 563989 h 1162194"/>
              <a:gd name="connsiteX84" fmla="*/ 5759865 w 8400516"/>
              <a:gd name="connsiteY84" fmla="*/ 598172 h 1162194"/>
              <a:gd name="connsiteX85" fmla="*/ 5794048 w 8400516"/>
              <a:gd name="connsiteY85" fmla="*/ 615264 h 1162194"/>
              <a:gd name="connsiteX86" fmla="*/ 5836777 w 8400516"/>
              <a:gd name="connsiteY86" fmla="*/ 623809 h 1162194"/>
              <a:gd name="connsiteX87" fmla="*/ 5862415 w 8400516"/>
              <a:gd name="connsiteY87" fmla="*/ 632355 h 1162194"/>
              <a:gd name="connsiteX88" fmla="*/ 5896598 w 8400516"/>
              <a:gd name="connsiteY88" fmla="*/ 640901 h 1162194"/>
              <a:gd name="connsiteX89" fmla="*/ 5973510 w 8400516"/>
              <a:gd name="connsiteY89" fmla="*/ 675084 h 1162194"/>
              <a:gd name="connsiteX90" fmla="*/ 6041876 w 8400516"/>
              <a:gd name="connsiteY90" fmla="*/ 709267 h 1162194"/>
              <a:gd name="connsiteX91" fmla="*/ 6110243 w 8400516"/>
              <a:gd name="connsiteY91" fmla="*/ 734905 h 1162194"/>
              <a:gd name="connsiteX92" fmla="*/ 6170063 w 8400516"/>
              <a:gd name="connsiteY92" fmla="*/ 751996 h 1162194"/>
              <a:gd name="connsiteX93" fmla="*/ 6212792 w 8400516"/>
              <a:gd name="connsiteY93" fmla="*/ 769088 h 1162194"/>
              <a:gd name="connsiteX94" fmla="*/ 6264067 w 8400516"/>
              <a:gd name="connsiteY94" fmla="*/ 803271 h 1162194"/>
              <a:gd name="connsiteX95" fmla="*/ 6332433 w 8400516"/>
              <a:gd name="connsiteY95" fmla="*/ 837454 h 1162194"/>
              <a:gd name="connsiteX96" fmla="*/ 6366617 w 8400516"/>
              <a:gd name="connsiteY96" fmla="*/ 854546 h 1162194"/>
              <a:gd name="connsiteX97" fmla="*/ 6392254 w 8400516"/>
              <a:gd name="connsiteY97" fmla="*/ 863092 h 1162194"/>
              <a:gd name="connsiteX98" fmla="*/ 6460620 w 8400516"/>
              <a:gd name="connsiteY98" fmla="*/ 888729 h 1162194"/>
              <a:gd name="connsiteX99" fmla="*/ 6537532 w 8400516"/>
              <a:gd name="connsiteY99" fmla="*/ 914366 h 1162194"/>
              <a:gd name="connsiteX100" fmla="*/ 6580261 w 8400516"/>
              <a:gd name="connsiteY100" fmla="*/ 931458 h 1162194"/>
              <a:gd name="connsiteX101" fmla="*/ 6614445 w 8400516"/>
              <a:gd name="connsiteY101" fmla="*/ 940004 h 1162194"/>
              <a:gd name="connsiteX102" fmla="*/ 6708448 w 8400516"/>
              <a:gd name="connsiteY102" fmla="*/ 974187 h 1162194"/>
              <a:gd name="connsiteX103" fmla="*/ 6768269 w 8400516"/>
              <a:gd name="connsiteY103" fmla="*/ 999824 h 1162194"/>
              <a:gd name="connsiteX104" fmla="*/ 6810998 w 8400516"/>
              <a:gd name="connsiteY104" fmla="*/ 1016916 h 1162194"/>
              <a:gd name="connsiteX105" fmla="*/ 6862273 w 8400516"/>
              <a:gd name="connsiteY105" fmla="*/ 1034008 h 1162194"/>
              <a:gd name="connsiteX106" fmla="*/ 6913547 w 8400516"/>
              <a:gd name="connsiteY106" fmla="*/ 1051099 h 1162194"/>
              <a:gd name="connsiteX107" fmla="*/ 6947731 w 8400516"/>
              <a:gd name="connsiteY107" fmla="*/ 1068191 h 1162194"/>
              <a:gd name="connsiteX108" fmla="*/ 6999005 w 8400516"/>
              <a:gd name="connsiteY108" fmla="*/ 1076737 h 1162194"/>
              <a:gd name="connsiteX109" fmla="*/ 7041734 w 8400516"/>
              <a:gd name="connsiteY109" fmla="*/ 1102374 h 1162194"/>
              <a:gd name="connsiteX110" fmla="*/ 7084463 w 8400516"/>
              <a:gd name="connsiteY110" fmla="*/ 1110920 h 1162194"/>
              <a:gd name="connsiteX111" fmla="*/ 7118646 w 8400516"/>
              <a:gd name="connsiteY111" fmla="*/ 1119466 h 1162194"/>
              <a:gd name="connsiteX112" fmla="*/ 7187013 w 8400516"/>
              <a:gd name="connsiteY112" fmla="*/ 1136557 h 1162194"/>
              <a:gd name="connsiteX113" fmla="*/ 7281017 w 8400516"/>
              <a:gd name="connsiteY113" fmla="*/ 1145103 h 1162194"/>
              <a:gd name="connsiteX114" fmla="*/ 7357929 w 8400516"/>
              <a:gd name="connsiteY114" fmla="*/ 1153649 h 1162194"/>
              <a:gd name="connsiteX115" fmla="*/ 8400516 w 8400516"/>
              <a:gd name="connsiteY115" fmla="*/ 1153649 h 11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8400516" h="1162194">
                <a:moveTo>
                  <a:pt x="0" y="1162194"/>
                </a:moveTo>
                <a:cubicBezTo>
                  <a:pt x="22789" y="1159346"/>
                  <a:pt x="45770" y="1157757"/>
                  <a:pt x="68366" y="1153649"/>
                </a:cubicBezTo>
                <a:cubicBezTo>
                  <a:pt x="77229" y="1152038"/>
                  <a:pt x="85100" y="1146473"/>
                  <a:pt x="94003" y="1145103"/>
                </a:cubicBezTo>
                <a:cubicBezTo>
                  <a:pt x="168420" y="1133654"/>
                  <a:pt x="311847" y="1130539"/>
                  <a:pt x="367469" y="1128011"/>
                </a:cubicBezTo>
                <a:cubicBezTo>
                  <a:pt x="395955" y="1125163"/>
                  <a:pt x="424632" y="1123819"/>
                  <a:pt x="452927" y="1119466"/>
                </a:cubicBezTo>
                <a:cubicBezTo>
                  <a:pt x="461830" y="1118096"/>
                  <a:pt x="469771" y="1112874"/>
                  <a:pt x="478564" y="1110920"/>
                </a:cubicBezTo>
                <a:cubicBezTo>
                  <a:pt x="495479" y="1107161"/>
                  <a:pt x="512747" y="1105223"/>
                  <a:pt x="529839" y="1102374"/>
                </a:cubicBezTo>
                <a:cubicBezTo>
                  <a:pt x="615615" y="1073781"/>
                  <a:pt x="482402" y="1116197"/>
                  <a:pt x="709301" y="1076737"/>
                </a:cubicBezTo>
                <a:cubicBezTo>
                  <a:pt x="724414" y="1074109"/>
                  <a:pt x="737667" y="1065031"/>
                  <a:pt x="752030" y="1059645"/>
                </a:cubicBezTo>
                <a:cubicBezTo>
                  <a:pt x="760464" y="1056482"/>
                  <a:pt x="768834" y="1052866"/>
                  <a:pt x="777667" y="1051099"/>
                </a:cubicBezTo>
                <a:cubicBezTo>
                  <a:pt x="797419" y="1047149"/>
                  <a:pt x="817548" y="1045402"/>
                  <a:pt x="837488" y="1042553"/>
                </a:cubicBezTo>
                <a:cubicBezTo>
                  <a:pt x="933252" y="985096"/>
                  <a:pt x="842224" y="1030632"/>
                  <a:pt x="1042587" y="1008370"/>
                </a:cubicBezTo>
                <a:cubicBezTo>
                  <a:pt x="1065933" y="1005776"/>
                  <a:pt x="1110953" y="991279"/>
                  <a:pt x="1110953" y="991279"/>
                </a:cubicBezTo>
                <a:cubicBezTo>
                  <a:pt x="1119499" y="985582"/>
                  <a:pt x="1127404" y="978780"/>
                  <a:pt x="1136590" y="974187"/>
                </a:cubicBezTo>
                <a:cubicBezTo>
                  <a:pt x="1144647" y="970158"/>
                  <a:pt x="1153864" y="968987"/>
                  <a:pt x="1162228" y="965641"/>
                </a:cubicBezTo>
                <a:cubicBezTo>
                  <a:pt x="1182370" y="957584"/>
                  <a:pt x="1202644" y="949706"/>
                  <a:pt x="1222048" y="940004"/>
                </a:cubicBezTo>
                <a:cubicBezTo>
                  <a:pt x="1231235" y="935411"/>
                  <a:pt x="1238499" y="927505"/>
                  <a:pt x="1247686" y="922912"/>
                </a:cubicBezTo>
                <a:cubicBezTo>
                  <a:pt x="1255743" y="918883"/>
                  <a:pt x="1264889" y="917529"/>
                  <a:pt x="1273323" y="914366"/>
                </a:cubicBezTo>
                <a:cubicBezTo>
                  <a:pt x="1287686" y="908980"/>
                  <a:pt x="1302331" y="904135"/>
                  <a:pt x="1316052" y="897275"/>
                </a:cubicBezTo>
                <a:cubicBezTo>
                  <a:pt x="1325238" y="892682"/>
                  <a:pt x="1332072" y="883789"/>
                  <a:pt x="1341689" y="880183"/>
                </a:cubicBezTo>
                <a:cubicBezTo>
                  <a:pt x="1355289" y="875083"/>
                  <a:pt x="1370405" y="875459"/>
                  <a:pt x="1384418" y="871637"/>
                </a:cubicBezTo>
                <a:cubicBezTo>
                  <a:pt x="1401799" y="866897"/>
                  <a:pt x="1419579" y="862603"/>
                  <a:pt x="1435693" y="854546"/>
                </a:cubicBezTo>
                <a:cubicBezTo>
                  <a:pt x="1477933" y="833425"/>
                  <a:pt x="1457790" y="841482"/>
                  <a:pt x="1495514" y="828909"/>
                </a:cubicBezTo>
                <a:cubicBezTo>
                  <a:pt x="1504060" y="823212"/>
                  <a:pt x="1511965" y="816410"/>
                  <a:pt x="1521151" y="811817"/>
                </a:cubicBezTo>
                <a:cubicBezTo>
                  <a:pt x="1529208" y="807788"/>
                  <a:pt x="1538354" y="806434"/>
                  <a:pt x="1546789" y="803271"/>
                </a:cubicBezTo>
                <a:cubicBezTo>
                  <a:pt x="1561152" y="797885"/>
                  <a:pt x="1575797" y="793040"/>
                  <a:pt x="1589517" y="786180"/>
                </a:cubicBezTo>
                <a:cubicBezTo>
                  <a:pt x="1598704" y="781587"/>
                  <a:pt x="1606237" y="774184"/>
                  <a:pt x="1615155" y="769088"/>
                </a:cubicBezTo>
                <a:cubicBezTo>
                  <a:pt x="1644726" y="752190"/>
                  <a:pt x="1646211" y="753038"/>
                  <a:pt x="1674975" y="743451"/>
                </a:cubicBezTo>
                <a:cubicBezTo>
                  <a:pt x="1725589" y="705491"/>
                  <a:pt x="1697313" y="725710"/>
                  <a:pt x="1760433" y="683630"/>
                </a:cubicBezTo>
                <a:cubicBezTo>
                  <a:pt x="1777525" y="672236"/>
                  <a:pt x="1794378" y="660475"/>
                  <a:pt x="1811708" y="649447"/>
                </a:cubicBezTo>
                <a:cubicBezTo>
                  <a:pt x="1825721" y="640529"/>
                  <a:pt x="1840616" y="633023"/>
                  <a:pt x="1854437" y="623809"/>
                </a:cubicBezTo>
                <a:cubicBezTo>
                  <a:pt x="1913207" y="584629"/>
                  <a:pt x="1886225" y="596122"/>
                  <a:pt x="1931349" y="581080"/>
                </a:cubicBezTo>
                <a:cubicBezTo>
                  <a:pt x="1942743" y="572534"/>
                  <a:pt x="1953166" y="562509"/>
                  <a:pt x="1965532" y="555443"/>
                </a:cubicBezTo>
                <a:cubicBezTo>
                  <a:pt x="1973353" y="550974"/>
                  <a:pt x="1983675" y="551894"/>
                  <a:pt x="1991170" y="546897"/>
                </a:cubicBezTo>
                <a:cubicBezTo>
                  <a:pt x="2001226" y="540193"/>
                  <a:pt x="2006751" y="527964"/>
                  <a:pt x="2016807" y="521260"/>
                </a:cubicBezTo>
                <a:cubicBezTo>
                  <a:pt x="2032707" y="510660"/>
                  <a:pt x="2051306" y="504773"/>
                  <a:pt x="2068082" y="495623"/>
                </a:cubicBezTo>
                <a:cubicBezTo>
                  <a:pt x="2082664" y="487669"/>
                  <a:pt x="2096726" y="478788"/>
                  <a:pt x="2110811" y="469985"/>
                </a:cubicBezTo>
                <a:cubicBezTo>
                  <a:pt x="2119520" y="464542"/>
                  <a:pt x="2128091" y="458864"/>
                  <a:pt x="2136448" y="452894"/>
                </a:cubicBezTo>
                <a:cubicBezTo>
                  <a:pt x="2148038" y="444615"/>
                  <a:pt x="2158180" y="434173"/>
                  <a:pt x="2170631" y="427256"/>
                </a:cubicBezTo>
                <a:cubicBezTo>
                  <a:pt x="2184041" y="419806"/>
                  <a:pt x="2199342" y="416395"/>
                  <a:pt x="2213360" y="410165"/>
                </a:cubicBezTo>
                <a:cubicBezTo>
                  <a:pt x="2225002" y="404991"/>
                  <a:pt x="2235902" y="398247"/>
                  <a:pt x="2247544" y="393073"/>
                </a:cubicBezTo>
                <a:cubicBezTo>
                  <a:pt x="2278207" y="379445"/>
                  <a:pt x="2287716" y="376833"/>
                  <a:pt x="2315910" y="367436"/>
                </a:cubicBezTo>
                <a:cubicBezTo>
                  <a:pt x="2327304" y="358890"/>
                  <a:pt x="2337642" y="348715"/>
                  <a:pt x="2350093" y="341798"/>
                </a:cubicBezTo>
                <a:cubicBezTo>
                  <a:pt x="2370203" y="330626"/>
                  <a:pt x="2424480" y="314748"/>
                  <a:pt x="2444097" y="307615"/>
                </a:cubicBezTo>
                <a:cubicBezTo>
                  <a:pt x="2458514" y="302372"/>
                  <a:pt x="2472409" y="295765"/>
                  <a:pt x="2486826" y="290523"/>
                </a:cubicBezTo>
                <a:cubicBezTo>
                  <a:pt x="2506458" y="283384"/>
                  <a:pt x="2560708" y="267519"/>
                  <a:pt x="2580830" y="256340"/>
                </a:cubicBezTo>
                <a:cubicBezTo>
                  <a:pt x="2590667" y="250875"/>
                  <a:pt x="2626644" y="219614"/>
                  <a:pt x="2640650" y="213611"/>
                </a:cubicBezTo>
                <a:cubicBezTo>
                  <a:pt x="2651445" y="208984"/>
                  <a:pt x="2663439" y="207914"/>
                  <a:pt x="2674833" y="205066"/>
                </a:cubicBezTo>
                <a:cubicBezTo>
                  <a:pt x="2683379" y="199369"/>
                  <a:pt x="2691284" y="192567"/>
                  <a:pt x="2700471" y="187974"/>
                </a:cubicBezTo>
                <a:cubicBezTo>
                  <a:pt x="2720915" y="177752"/>
                  <a:pt x="2746644" y="169734"/>
                  <a:pt x="2768837" y="162337"/>
                </a:cubicBezTo>
                <a:cubicBezTo>
                  <a:pt x="2777383" y="156640"/>
                  <a:pt x="2785288" y="149838"/>
                  <a:pt x="2794474" y="145245"/>
                </a:cubicBezTo>
                <a:cubicBezTo>
                  <a:pt x="2811992" y="136486"/>
                  <a:pt x="2846590" y="131403"/>
                  <a:pt x="2862841" y="128153"/>
                </a:cubicBezTo>
                <a:cubicBezTo>
                  <a:pt x="2874235" y="119607"/>
                  <a:pt x="2883611" y="107306"/>
                  <a:pt x="2897024" y="102516"/>
                </a:cubicBezTo>
                <a:cubicBezTo>
                  <a:pt x="2924382" y="92745"/>
                  <a:pt x="2954299" y="92469"/>
                  <a:pt x="2982482" y="85424"/>
                </a:cubicBezTo>
                <a:cubicBezTo>
                  <a:pt x="2993876" y="82576"/>
                  <a:pt x="3005109" y="78980"/>
                  <a:pt x="3016665" y="76879"/>
                </a:cubicBezTo>
                <a:cubicBezTo>
                  <a:pt x="3036483" y="73276"/>
                  <a:pt x="3056617" y="71645"/>
                  <a:pt x="3076486" y="68333"/>
                </a:cubicBezTo>
                <a:cubicBezTo>
                  <a:pt x="3090813" y="65945"/>
                  <a:pt x="3104972" y="62636"/>
                  <a:pt x="3119215" y="59787"/>
                </a:cubicBezTo>
                <a:cubicBezTo>
                  <a:pt x="3127761" y="54090"/>
                  <a:pt x="3135235" y="46301"/>
                  <a:pt x="3144852" y="42695"/>
                </a:cubicBezTo>
                <a:cubicBezTo>
                  <a:pt x="3158452" y="37595"/>
                  <a:pt x="3173070" y="34781"/>
                  <a:pt x="3187581" y="34150"/>
                </a:cubicBezTo>
                <a:cubicBezTo>
                  <a:pt x="3304298" y="29076"/>
                  <a:pt x="3421166" y="28453"/>
                  <a:pt x="3537959" y="25604"/>
                </a:cubicBezTo>
                <a:cubicBezTo>
                  <a:pt x="3814741" y="-20528"/>
                  <a:pt x="3605858" y="7953"/>
                  <a:pt x="4170347" y="17058"/>
                </a:cubicBezTo>
                <a:cubicBezTo>
                  <a:pt x="4333141" y="49618"/>
                  <a:pt x="4105735" y="238"/>
                  <a:pt x="4247260" y="42695"/>
                </a:cubicBezTo>
                <a:cubicBezTo>
                  <a:pt x="4258661" y="46115"/>
                  <a:pt x="4350831" y="58599"/>
                  <a:pt x="4358355" y="59787"/>
                </a:cubicBezTo>
                <a:cubicBezTo>
                  <a:pt x="4519521" y="85235"/>
                  <a:pt x="4408432" y="73600"/>
                  <a:pt x="4597637" y="85424"/>
                </a:cubicBezTo>
                <a:cubicBezTo>
                  <a:pt x="4609031" y="91121"/>
                  <a:pt x="4620111" y="97498"/>
                  <a:pt x="4631820" y="102516"/>
                </a:cubicBezTo>
                <a:cubicBezTo>
                  <a:pt x="4660020" y="114602"/>
                  <a:pt x="4691750" y="119681"/>
                  <a:pt x="4717278" y="136699"/>
                </a:cubicBezTo>
                <a:cubicBezTo>
                  <a:pt x="4734370" y="148093"/>
                  <a:pt x="4752120" y="158557"/>
                  <a:pt x="4768553" y="170882"/>
                </a:cubicBezTo>
                <a:cubicBezTo>
                  <a:pt x="4779947" y="179428"/>
                  <a:pt x="4790370" y="189453"/>
                  <a:pt x="4802736" y="196520"/>
                </a:cubicBezTo>
                <a:cubicBezTo>
                  <a:pt x="4810557" y="200989"/>
                  <a:pt x="4819828" y="202217"/>
                  <a:pt x="4828374" y="205066"/>
                </a:cubicBezTo>
                <a:cubicBezTo>
                  <a:pt x="4839768" y="213612"/>
                  <a:pt x="4850106" y="223786"/>
                  <a:pt x="4862557" y="230703"/>
                </a:cubicBezTo>
                <a:cubicBezTo>
                  <a:pt x="4875967" y="238153"/>
                  <a:pt x="4891268" y="241564"/>
                  <a:pt x="4905286" y="247794"/>
                </a:cubicBezTo>
                <a:cubicBezTo>
                  <a:pt x="4916927" y="252968"/>
                  <a:pt x="4927828" y="259712"/>
                  <a:pt x="4939469" y="264886"/>
                </a:cubicBezTo>
                <a:cubicBezTo>
                  <a:pt x="4953487" y="271116"/>
                  <a:pt x="4968270" y="275550"/>
                  <a:pt x="4982198" y="281978"/>
                </a:cubicBezTo>
                <a:cubicBezTo>
                  <a:pt x="5005331" y="292655"/>
                  <a:pt x="5025846" y="309981"/>
                  <a:pt x="5050564" y="316161"/>
                </a:cubicBezTo>
                <a:cubicBezTo>
                  <a:pt x="5097106" y="327797"/>
                  <a:pt x="5074242" y="319455"/>
                  <a:pt x="5118931" y="341798"/>
                </a:cubicBezTo>
                <a:cubicBezTo>
                  <a:pt x="5152307" y="391864"/>
                  <a:pt x="5114872" y="346200"/>
                  <a:pt x="5178751" y="384527"/>
                </a:cubicBezTo>
                <a:cubicBezTo>
                  <a:pt x="5312866" y="464995"/>
                  <a:pt x="5118450" y="375804"/>
                  <a:pt x="5281301" y="435802"/>
                </a:cubicBezTo>
                <a:cubicBezTo>
                  <a:pt x="5316049" y="448604"/>
                  <a:pt x="5348719" y="466820"/>
                  <a:pt x="5383850" y="478531"/>
                </a:cubicBezTo>
                <a:cubicBezTo>
                  <a:pt x="5400942" y="484228"/>
                  <a:pt x="5419011" y="487566"/>
                  <a:pt x="5435125" y="495623"/>
                </a:cubicBezTo>
                <a:cubicBezTo>
                  <a:pt x="5446519" y="501320"/>
                  <a:pt x="5458247" y="506394"/>
                  <a:pt x="5469308" y="512714"/>
                </a:cubicBezTo>
                <a:cubicBezTo>
                  <a:pt x="5478226" y="517810"/>
                  <a:pt x="5485108" y="526855"/>
                  <a:pt x="5494946" y="529806"/>
                </a:cubicBezTo>
                <a:cubicBezTo>
                  <a:pt x="5514239" y="535594"/>
                  <a:pt x="5534826" y="535503"/>
                  <a:pt x="5554766" y="538351"/>
                </a:cubicBezTo>
                <a:cubicBezTo>
                  <a:pt x="5609771" y="556687"/>
                  <a:pt x="5552139" y="539337"/>
                  <a:pt x="5648770" y="555443"/>
                </a:cubicBezTo>
                <a:cubicBezTo>
                  <a:pt x="5660355" y="557374"/>
                  <a:pt x="5671559" y="561140"/>
                  <a:pt x="5682953" y="563989"/>
                </a:cubicBezTo>
                <a:cubicBezTo>
                  <a:pt x="5746547" y="611684"/>
                  <a:pt x="5685026" y="573225"/>
                  <a:pt x="5759865" y="598172"/>
                </a:cubicBezTo>
                <a:cubicBezTo>
                  <a:pt x="5771951" y="602201"/>
                  <a:pt x="5781962" y="611236"/>
                  <a:pt x="5794048" y="615264"/>
                </a:cubicBezTo>
                <a:cubicBezTo>
                  <a:pt x="5807828" y="619857"/>
                  <a:pt x="5822686" y="620286"/>
                  <a:pt x="5836777" y="623809"/>
                </a:cubicBezTo>
                <a:cubicBezTo>
                  <a:pt x="5845516" y="625994"/>
                  <a:pt x="5853753" y="629880"/>
                  <a:pt x="5862415" y="632355"/>
                </a:cubicBezTo>
                <a:cubicBezTo>
                  <a:pt x="5873708" y="635582"/>
                  <a:pt x="5885204" y="638052"/>
                  <a:pt x="5896598" y="640901"/>
                </a:cubicBezTo>
                <a:cubicBezTo>
                  <a:pt x="5972008" y="691177"/>
                  <a:pt x="5851477" y="614068"/>
                  <a:pt x="5973510" y="675084"/>
                </a:cubicBezTo>
                <a:cubicBezTo>
                  <a:pt x="5996299" y="686478"/>
                  <a:pt x="6017705" y="701210"/>
                  <a:pt x="6041876" y="709267"/>
                </a:cubicBezTo>
                <a:cubicBezTo>
                  <a:pt x="6100063" y="728663"/>
                  <a:pt x="6028504" y="704252"/>
                  <a:pt x="6110243" y="734905"/>
                </a:cubicBezTo>
                <a:cubicBezTo>
                  <a:pt x="6176087" y="759597"/>
                  <a:pt x="6089245" y="725057"/>
                  <a:pt x="6170063" y="751996"/>
                </a:cubicBezTo>
                <a:cubicBezTo>
                  <a:pt x="6184616" y="756847"/>
                  <a:pt x="6198549" y="763391"/>
                  <a:pt x="6212792" y="769088"/>
                </a:cubicBezTo>
                <a:cubicBezTo>
                  <a:pt x="6272459" y="828753"/>
                  <a:pt x="6206349" y="770288"/>
                  <a:pt x="6264067" y="803271"/>
                </a:cubicBezTo>
                <a:cubicBezTo>
                  <a:pt x="6331854" y="842008"/>
                  <a:pt x="6264470" y="820465"/>
                  <a:pt x="6332433" y="837454"/>
                </a:cubicBezTo>
                <a:cubicBezTo>
                  <a:pt x="6343828" y="843151"/>
                  <a:pt x="6354907" y="849528"/>
                  <a:pt x="6366617" y="854546"/>
                </a:cubicBezTo>
                <a:cubicBezTo>
                  <a:pt x="6374897" y="858094"/>
                  <a:pt x="6383788" y="860014"/>
                  <a:pt x="6392254" y="863092"/>
                </a:cubicBezTo>
                <a:cubicBezTo>
                  <a:pt x="6415127" y="871409"/>
                  <a:pt x="6438463" y="878658"/>
                  <a:pt x="6460620" y="888729"/>
                </a:cubicBezTo>
                <a:cubicBezTo>
                  <a:pt x="6530188" y="920351"/>
                  <a:pt x="6426339" y="895835"/>
                  <a:pt x="6537532" y="914366"/>
                </a:cubicBezTo>
                <a:cubicBezTo>
                  <a:pt x="6551775" y="920063"/>
                  <a:pt x="6565708" y="926607"/>
                  <a:pt x="6580261" y="931458"/>
                </a:cubicBezTo>
                <a:cubicBezTo>
                  <a:pt x="6591404" y="935172"/>
                  <a:pt x="6603940" y="934751"/>
                  <a:pt x="6614445" y="940004"/>
                </a:cubicBezTo>
                <a:cubicBezTo>
                  <a:pt x="6699951" y="982756"/>
                  <a:pt x="6584735" y="956513"/>
                  <a:pt x="6708448" y="974187"/>
                </a:cubicBezTo>
                <a:cubicBezTo>
                  <a:pt x="6753512" y="1004230"/>
                  <a:pt x="6713083" y="981429"/>
                  <a:pt x="6768269" y="999824"/>
                </a:cubicBezTo>
                <a:cubicBezTo>
                  <a:pt x="6782822" y="1004675"/>
                  <a:pt x="6796581" y="1011673"/>
                  <a:pt x="6810998" y="1016916"/>
                </a:cubicBezTo>
                <a:cubicBezTo>
                  <a:pt x="6827929" y="1023073"/>
                  <a:pt x="6845181" y="1028311"/>
                  <a:pt x="6862273" y="1034008"/>
                </a:cubicBezTo>
                <a:lnTo>
                  <a:pt x="6913547" y="1051099"/>
                </a:lnTo>
                <a:cubicBezTo>
                  <a:pt x="6924942" y="1056796"/>
                  <a:pt x="6935529" y="1064530"/>
                  <a:pt x="6947731" y="1068191"/>
                </a:cubicBezTo>
                <a:cubicBezTo>
                  <a:pt x="6964327" y="1073170"/>
                  <a:pt x="6981914" y="1073888"/>
                  <a:pt x="6999005" y="1076737"/>
                </a:cubicBezTo>
                <a:cubicBezTo>
                  <a:pt x="7013248" y="1085283"/>
                  <a:pt x="7026312" y="1096205"/>
                  <a:pt x="7041734" y="1102374"/>
                </a:cubicBezTo>
                <a:cubicBezTo>
                  <a:pt x="7055220" y="1107768"/>
                  <a:pt x="7070284" y="1107769"/>
                  <a:pt x="7084463" y="1110920"/>
                </a:cubicBezTo>
                <a:cubicBezTo>
                  <a:pt x="7095928" y="1113468"/>
                  <a:pt x="7107353" y="1116240"/>
                  <a:pt x="7118646" y="1119466"/>
                </a:cubicBezTo>
                <a:cubicBezTo>
                  <a:pt x="7154813" y="1129799"/>
                  <a:pt x="7140693" y="1130767"/>
                  <a:pt x="7187013" y="1136557"/>
                </a:cubicBezTo>
                <a:cubicBezTo>
                  <a:pt x="7218234" y="1140460"/>
                  <a:pt x="7249709" y="1141972"/>
                  <a:pt x="7281017" y="1145103"/>
                </a:cubicBezTo>
                <a:cubicBezTo>
                  <a:pt x="7306684" y="1147670"/>
                  <a:pt x="7332135" y="1153452"/>
                  <a:pt x="7357929" y="1153649"/>
                </a:cubicBezTo>
                <a:lnTo>
                  <a:pt x="8400516" y="1153649"/>
                </a:ln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4355976" y="4077072"/>
            <a:ext cx="3155777" cy="83914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828906">
            <a:off x="4904562" y="4183553"/>
            <a:ext cx="159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Inclined tunnel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4402458" y="4293096"/>
            <a:ext cx="3109296" cy="86409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 rot="20913532">
            <a:off x="5563764" y="4702847"/>
            <a:ext cx="782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~3000m</a:t>
            </a:r>
            <a:endParaRPr lang="en-GB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Arc 37"/>
          <p:cNvSpPr/>
          <p:nvPr/>
        </p:nvSpPr>
        <p:spPr>
          <a:xfrm>
            <a:off x="4450420" y="4881584"/>
            <a:ext cx="45719" cy="131592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4630228" y="4736177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6%</a:t>
            </a:r>
            <a:endParaRPr lang="en-GB" sz="1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47CA-A27A-472D-9C1D-1002275E3C9B}" type="slidenum">
              <a:rPr lang="en-GB" smtClean="0"/>
              <a:t>12</a:t>
            </a:fld>
            <a:endParaRPr lang="en-GB"/>
          </a:p>
        </p:txBody>
      </p:sp>
      <p:pic>
        <p:nvPicPr>
          <p:cNvPr id="23" name="Picture 2" descr="\\cern.ch\dfs\Users\e\epiemont\Desktop\New folder (6)\atlas-2007-0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350059"/>
            <a:ext cx="3604599" cy="260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\\cern.ch\dfs\Users\r\ruehli\Documents\EN-HE\Pictures\Posters\atlas-2007-003_03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9" y="3475234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4" descr="Thumbnail CERN-EX-0411003 tirage 07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51520" y="1337508"/>
            <a:ext cx="5205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Tunnel ᴓ = Biggest component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+ Transport equipment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+ Safety clearance(s)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+ Tunnel infrastructure (ventilation ducts etc.)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73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4355976" y="4941168"/>
            <a:ext cx="5970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3942769" y="4834898"/>
            <a:ext cx="413207" cy="178278"/>
          </a:xfrm>
          <a:prstGeom prst="round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0" y="44624"/>
            <a:ext cx="9144000" cy="934653"/>
            <a:chOff x="0" y="44624"/>
            <a:chExt cx="9144000" cy="934653"/>
          </a:xfrm>
        </p:grpSpPr>
        <p:sp>
          <p:nvSpPr>
            <p:cNvPr id="5" name="TextBox 4"/>
            <p:cNvSpPr txBox="1"/>
            <p:nvPr/>
          </p:nvSpPr>
          <p:spPr>
            <a:xfrm>
              <a:off x="1468917" y="86725"/>
              <a:ext cx="4358053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3200" dirty="0">
                  <a:solidFill>
                    <a:srgbClr val="0066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Detector cavern access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000" dirty="0">
                  <a:solidFill>
                    <a:srgbClr val="0066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Vertical Shaft vs. Inclined tunnel? </a:t>
              </a:r>
              <a:endParaRPr lang="en-GB" sz="2000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pic>
          <p:nvPicPr>
            <p:cNvPr id="1026" name="Picture 2" descr="http://ictr-phe14.web.cern.ch/ictr-phe14/images/logos/cern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4624"/>
              <a:ext cx="910664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8367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098" name="Picture 2" descr="Future Circular Collider Study Kickoff Meeti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9563" y="77472"/>
            <a:ext cx="1854437" cy="726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 rot="21439627">
            <a:off x="4067944" y="4386590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2800m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21439627">
            <a:off x="7747886" y="3518660"/>
            <a:ext cx="660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395m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21439627">
            <a:off x="6264222" y="4300354"/>
            <a:ext cx="317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3</a:t>
            </a:r>
            <a:r>
              <a:rPr lang="en-GB" sz="1200" baseline="30000" dirty="0" smtClean="0">
                <a:solidFill>
                  <a:schemeClr val="bg1"/>
                </a:solidFill>
              </a:rPr>
              <a:t>o</a:t>
            </a:r>
            <a:endParaRPr lang="en-GB" sz="1600" baseline="30000" dirty="0">
              <a:solidFill>
                <a:schemeClr val="bg1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27290" y="2973970"/>
            <a:ext cx="8400516" cy="1162194"/>
          </a:xfrm>
          <a:custGeom>
            <a:avLst/>
            <a:gdLst>
              <a:gd name="connsiteX0" fmla="*/ 0 w 8400516"/>
              <a:gd name="connsiteY0" fmla="*/ 1162194 h 1162194"/>
              <a:gd name="connsiteX1" fmla="*/ 68366 w 8400516"/>
              <a:gd name="connsiteY1" fmla="*/ 1153649 h 1162194"/>
              <a:gd name="connsiteX2" fmla="*/ 94003 w 8400516"/>
              <a:gd name="connsiteY2" fmla="*/ 1145103 h 1162194"/>
              <a:gd name="connsiteX3" fmla="*/ 367469 w 8400516"/>
              <a:gd name="connsiteY3" fmla="*/ 1128011 h 1162194"/>
              <a:gd name="connsiteX4" fmla="*/ 452927 w 8400516"/>
              <a:gd name="connsiteY4" fmla="*/ 1119466 h 1162194"/>
              <a:gd name="connsiteX5" fmla="*/ 478564 w 8400516"/>
              <a:gd name="connsiteY5" fmla="*/ 1110920 h 1162194"/>
              <a:gd name="connsiteX6" fmla="*/ 529839 w 8400516"/>
              <a:gd name="connsiteY6" fmla="*/ 1102374 h 1162194"/>
              <a:gd name="connsiteX7" fmla="*/ 709301 w 8400516"/>
              <a:gd name="connsiteY7" fmla="*/ 1076737 h 1162194"/>
              <a:gd name="connsiteX8" fmla="*/ 752030 w 8400516"/>
              <a:gd name="connsiteY8" fmla="*/ 1059645 h 1162194"/>
              <a:gd name="connsiteX9" fmla="*/ 777667 w 8400516"/>
              <a:gd name="connsiteY9" fmla="*/ 1051099 h 1162194"/>
              <a:gd name="connsiteX10" fmla="*/ 837488 w 8400516"/>
              <a:gd name="connsiteY10" fmla="*/ 1042553 h 1162194"/>
              <a:gd name="connsiteX11" fmla="*/ 1042587 w 8400516"/>
              <a:gd name="connsiteY11" fmla="*/ 1008370 h 1162194"/>
              <a:gd name="connsiteX12" fmla="*/ 1110953 w 8400516"/>
              <a:gd name="connsiteY12" fmla="*/ 991279 h 1162194"/>
              <a:gd name="connsiteX13" fmla="*/ 1136590 w 8400516"/>
              <a:gd name="connsiteY13" fmla="*/ 974187 h 1162194"/>
              <a:gd name="connsiteX14" fmla="*/ 1162228 w 8400516"/>
              <a:gd name="connsiteY14" fmla="*/ 965641 h 1162194"/>
              <a:gd name="connsiteX15" fmla="*/ 1222048 w 8400516"/>
              <a:gd name="connsiteY15" fmla="*/ 940004 h 1162194"/>
              <a:gd name="connsiteX16" fmla="*/ 1247686 w 8400516"/>
              <a:gd name="connsiteY16" fmla="*/ 922912 h 1162194"/>
              <a:gd name="connsiteX17" fmla="*/ 1273323 w 8400516"/>
              <a:gd name="connsiteY17" fmla="*/ 914366 h 1162194"/>
              <a:gd name="connsiteX18" fmla="*/ 1316052 w 8400516"/>
              <a:gd name="connsiteY18" fmla="*/ 897275 h 1162194"/>
              <a:gd name="connsiteX19" fmla="*/ 1341689 w 8400516"/>
              <a:gd name="connsiteY19" fmla="*/ 880183 h 1162194"/>
              <a:gd name="connsiteX20" fmla="*/ 1384418 w 8400516"/>
              <a:gd name="connsiteY20" fmla="*/ 871637 h 1162194"/>
              <a:gd name="connsiteX21" fmla="*/ 1435693 w 8400516"/>
              <a:gd name="connsiteY21" fmla="*/ 854546 h 1162194"/>
              <a:gd name="connsiteX22" fmla="*/ 1495514 w 8400516"/>
              <a:gd name="connsiteY22" fmla="*/ 828909 h 1162194"/>
              <a:gd name="connsiteX23" fmla="*/ 1521151 w 8400516"/>
              <a:gd name="connsiteY23" fmla="*/ 811817 h 1162194"/>
              <a:gd name="connsiteX24" fmla="*/ 1546789 w 8400516"/>
              <a:gd name="connsiteY24" fmla="*/ 803271 h 1162194"/>
              <a:gd name="connsiteX25" fmla="*/ 1589517 w 8400516"/>
              <a:gd name="connsiteY25" fmla="*/ 786180 h 1162194"/>
              <a:gd name="connsiteX26" fmla="*/ 1615155 w 8400516"/>
              <a:gd name="connsiteY26" fmla="*/ 769088 h 1162194"/>
              <a:gd name="connsiteX27" fmla="*/ 1674975 w 8400516"/>
              <a:gd name="connsiteY27" fmla="*/ 743451 h 1162194"/>
              <a:gd name="connsiteX28" fmla="*/ 1760433 w 8400516"/>
              <a:gd name="connsiteY28" fmla="*/ 683630 h 1162194"/>
              <a:gd name="connsiteX29" fmla="*/ 1811708 w 8400516"/>
              <a:gd name="connsiteY29" fmla="*/ 649447 h 1162194"/>
              <a:gd name="connsiteX30" fmla="*/ 1854437 w 8400516"/>
              <a:gd name="connsiteY30" fmla="*/ 623809 h 1162194"/>
              <a:gd name="connsiteX31" fmla="*/ 1931349 w 8400516"/>
              <a:gd name="connsiteY31" fmla="*/ 581080 h 1162194"/>
              <a:gd name="connsiteX32" fmla="*/ 1965532 w 8400516"/>
              <a:gd name="connsiteY32" fmla="*/ 555443 h 1162194"/>
              <a:gd name="connsiteX33" fmla="*/ 1991170 w 8400516"/>
              <a:gd name="connsiteY33" fmla="*/ 546897 h 1162194"/>
              <a:gd name="connsiteX34" fmla="*/ 2016807 w 8400516"/>
              <a:gd name="connsiteY34" fmla="*/ 521260 h 1162194"/>
              <a:gd name="connsiteX35" fmla="*/ 2068082 w 8400516"/>
              <a:gd name="connsiteY35" fmla="*/ 495623 h 1162194"/>
              <a:gd name="connsiteX36" fmla="*/ 2110811 w 8400516"/>
              <a:gd name="connsiteY36" fmla="*/ 469985 h 1162194"/>
              <a:gd name="connsiteX37" fmla="*/ 2136448 w 8400516"/>
              <a:gd name="connsiteY37" fmla="*/ 452894 h 1162194"/>
              <a:gd name="connsiteX38" fmla="*/ 2170631 w 8400516"/>
              <a:gd name="connsiteY38" fmla="*/ 427256 h 1162194"/>
              <a:gd name="connsiteX39" fmla="*/ 2213360 w 8400516"/>
              <a:gd name="connsiteY39" fmla="*/ 410165 h 1162194"/>
              <a:gd name="connsiteX40" fmla="*/ 2247544 w 8400516"/>
              <a:gd name="connsiteY40" fmla="*/ 393073 h 1162194"/>
              <a:gd name="connsiteX41" fmla="*/ 2315910 w 8400516"/>
              <a:gd name="connsiteY41" fmla="*/ 367436 h 1162194"/>
              <a:gd name="connsiteX42" fmla="*/ 2350093 w 8400516"/>
              <a:gd name="connsiteY42" fmla="*/ 341798 h 1162194"/>
              <a:gd name="connsiteX43" fmla="*/ 2444097 w 8400516"/>
              <a:gd name="connsiteY43" fmla="*/ 307615 h 1162194"/>
              <a:gd name="connsiteX44" fmla="*/ 2486826 w 8400516"/>
              <a:gd name="connsiteY44" fmla="*/ 290523 h 1162194"/>
              <a:gd name="connsiteX45" fmla="*/ 2580830 w 8400516"/>
              <a:gd name="connsiteY45" fmla="*/ 256340 h 1162194"/>
              <a:gd name="connsiteX46" fmla="*/ 2640650 w 8400516"/>
              <a:gd name="connsiteY46" fmla="*/ 213611 h 1162194"/>
              <a:gd name="connsiteX47" fmla="*/ 2674833 w 8400516"/>
              <a:gd name="connsiteY47" fmla="*/ 205066 h 1162194"/>
              <a:gd name="connsiteX48" fmla="*/ 2700471 w 8400516"/>
              <a:gd name="connsiteY48" fmla="*/ 187974 h 1162194"/>
              <a:gd name="connsiteX49" fmla="*/ 2768837 w 8400516"/>
              <a:gd name="connsiteY49" fmla="*/ 162337 h 1162194"/>
              <a:gd name="connsiteX50" fmla="*/ 2794474 w 8400516"/>
              <a:gd name="connsiteY50" fmla="*/ 145245 h 1162194"/>
              <a:gd name="connsiteX51" fmla="*/ 2862841 w 8400516"/>
              <a:gd name="connsiteY51" fmla="*/ 128153 h 1162194"/>
              <a:gd name="connsiteX52" fmla="*/ 2897024 w 8400516"/>
              <a:gd name="connsiteY52" fmla="*/ 102516 h 1162194"/>
              <a:gd name="connsiteX53" fmla="*/ 2982482 w 8400516"/>
              <a:gd name="connsiteY53" fmla="*/ 85424 h 1162194"/>
              <a:gd name="connsiteX54" fmla="*/ 3016665 w 8400516"/>
              <a:gd name="connsiteY54" fmla="*/ 76879 h 1162194"/>
              <a:gd name="connsiteX55" fmla="*/ 3076486 w 8400516"/>
              <a:gd name="connsiteY55" fmla="*/ 68333 h 1162194"/>
              <a:gd name="connsiteX56" fmla="*/ 3119215 w 8400516"/>
              <a:gd name="connsiteY56" fmla="*/ 59787 h 1162194"/>
              <a:gd name="connsiteX57" fmla="*/ 3144852 w 8400516"/>
              <a:gd name="connsiteY57" fmla="*/ 42695 h 1162194"/>
              <a:gd name="connsiteX58" fmla="*/ 3187581 w 8400516"/>
              <a:gd name="connsiteY58" fmla="*/ 34150 h 1162194"/>
              <a:gd name="connsiteX59" fmla="*/ 3537959 w 8400516"/>
              <a:gd name="connsiteY59" fmla="*/ 25604 h 1162194"/>
              <a:gd name="connsiteX60" fmla="*/ 4170347 w 8400516"/>
              <a:gd name="connsiteY60" fmla="*/ 17058 h 1162194"/>
              <a:gd name="connsiteX61" fmla="*/ 4247260 w 8400516"/>
              <a:gd name="connsiteY61" fmla="*/ 42695 h 1162194"/>
              <a:gd name="connsiteX62" fmla="*/ 4358355 w 8400516"/>
              <a:gd name="connsiteY62" fmla="*/ 59787 h 1162194"/>
              <a:gd name="connsiteX63" fmla="*/ 4597637 w 8400516"/>
              <a:gd name="connsiteY63" fmla="*/ 85424 h 1162194"/>
              <a:gd name="connsiteX64" fmla="*/ 4631820 w 8400516"/>
              <a:gd name="connsiteY64" fmla="*/ 102516 h 1162194"/>
              <a:gd name="connsiteX65" fmla="*/ 4717278 w 8400516"/>
              <a:gd name="connsiteY65" fmla="*/ 136699 h 1162194"/>
              <a:gd name="connsiteX66" fmla="*/ 4768553 w 8400516"/>
              <a:gd name="connsiteY66" fmla="*/ 170882 h 1162194"/>
              <a:gd name="connsiteX67" fmla="*/ 4802736 w 8400516"/>
              <a:gd name="connsiteY67" fmla="*/ 196520 h 1162194"/>
              <a:gd name="connsiteX68" fmla="*/ 4828374 w 8400516"/>
              <a:gd name="connsiteY68" fmla="*/ 205066 h 1162194"/>
              <a:gd name="connsiteX69" fmla="*/ 4862557 w 8400516"/>
              <a:gd name="connsiteY69" fmla="*/ 230703 h 1162194"/>
              <a:gd name="connsiteX70" fmla="*/ 4905286 w 8400516"/>
              <a:gd name="connsiteY70" fmla="*/ 247794 h 1162194"/>
              <a:gd name="connsiteX71" fmla="*/ 4939469 w 8400516"/>
              <a:gd name="connsiteY71" fmla="*/ 264886 h 1162194"/>
              <a:gd name="connsiteX72" fmla="*/ 4982198 w 8400516"/>
              <a:gd name="connsiteY72" fmla="*/ 281978 h 1162194"/>
              <a:gd name="connsiteX73" fmla="*/ 5050564 w 8400516"/>
              <a:gd name="connsiteY73" fmla="*/ 316161 h 1162194"/>
              <a:gd name="connsiteX74" fmla="*/ 5118931 w 8400516"/>
              <a:gd name="connsiteY74" fmla="*/ 341798 h 1162194"/>
              <a:gd name="connsiteX75" fmla="*/ 5178751 w 8400516"/>
              <a:gd name="connsiteY75" fmla="*/ 384527 h 1162194"/>
              <a:gd name="connsiteX76" fmla="*/ 5281301 w 8400516"/>
              <a:gd name="connsiteY76" fmla="*/ 435802 h 1162194"/>
              <a:gd name="connsiteX77" fmla="*/ 5383850 w 8400516"/>
              <a:gd name="connsiteY77" fmla="*/ 478531 h 1162194"/>
              <a:gd name="connsiteX78" fmla="*/ 5435125 w 8400516"/>
              <a:gd name="connsiteY78" fmla="*/ 495623 h 1162194"/>
              <a:gd name="connsiteX79" fmla="*/ 5469308 w 8400516"/>
              <a:gd name="connsiteY79" fmla="*/ 512714 h 1162194"/>
              <a:gd name="connsiteX80" fmla="*/ 5494946 w 8400516"/>
              <a:gd name="connsiteY80" fmla="*/ 529806 h 1162194"/>
              <a:gd name="connsiteX81" fmla="*/ 5554766 w 8400516"/>
              <a:gd name="connsiteY81" fmla="*/ 538351 h 1162194"/>
              <a:gd name="connsiteX82" fmla="*/ 5648770 w 8400516"/>
              <a:gd name="connsiteY82" fmla="*/ 555443 h 1162194"/>
              <a:gd name="connsiteX83" fmla="*/ 5682953 w 8400516"/>
              <a:gd name="connsiteY83" fmla="*/ 563989 h 1162194"/>
              <a:gd name="connsiteX84" fmla="*/ 5759865 w 8400516"/>
              <a:gd name="connsiteY84" fmla="*/ 598172 h 1162194"/>
              <a:gd name="connsiteX85" fmla="*/ 5794048 w 8400516"/>
              <a:gd name="connsiteY85" fmla="*/ 615264 h 1162194"/>
              <a:gd name="connsiteX86" fmla="*/ 5836777 w 8400516"/>
              <a:gd name="connsiteY86" fmla="*/ 623809 h 1162194"/>
              <a:gd name="connsiteX87" fmla="*/ 5862415 w 8400516"/>
              <a:gd name="connsiteY87" fmla="*/ 632355 h 1162194"/>
              <a:gd name="connsiteX88" fmla="*/ 5896598 w 8400516"/>
              <a:gd name="connsiteY88" fmla="*/ 640901 h 1162194"/>
              <a:gd name="connsiteX89" fmla="*/ 5973510 w 8400516"/>
              <a:gd name="connsiteY89" fmla="*/ 675084 h 1162194"/>
              <a:gd name="connsiteX90" fmla="*/ 6041876 w 8400516"/>
              <a:gd name="connsiteY90" fmla="*/ 709267 h 1162194"/>
              <a:gd name="connsiteX91" fmla="*/ 6110243 w 8400516"/>
              <a:gd name="connsiteY91" fmla="*/ 734905 h 1162194"/>
              <a:gd name="connsiteX92" fmla="*/ 6170063 w 8400516"/>
              <a:gd name="connsiteY92" fmla="*/ 751996 h 1162194"/>
              <a:gd name="connsiteX93" fmla="*/ 6212792 w 8400516"/>
              <a:gd name="connsiteY93" fmla="*/ 769088 h 1162194"/>
              <a:gd name="connsiteX94" fmla="*/ 6264067 w 8400516"/>
              <a:gd name="connsiteY94" fmla="*/ 803271 h 1162194"/>
              <a:gd name="connsiteX95" fmla="*/ 6332433 w 8400516"/>
              <a:gd name="connsiteY95" fmla="*/ 837454 h 1162194"/>
              <a:gd name="connsiteX96" fmla="*/ 6366617 w 8400516"/>
              <a:gd name="connsiteY96" fmla="*/ 854546 h 1162194"/>
              <a:gd name="connsiteX97" fmla="*/ 6392254 w 8400516"/>
              <a:gd name="connsiteY97" fmla="*/ 863092 h 1162194"/>
              <a:gd name="connsiteX98" fmla="*/ 6460620 w 8400516"/>
              <a:gd name="connsiteY98" fmla="*/ 888729 h 1162194"/>
              <a:gd name="connsiteX99" fmla="*/ 6537532 w 8400516"/>
              <a:gd name="connsiteY99" fmla="*/ 914366 h 1162194"/>
              <a:gd name="connsiteX100" fmla="*/ 6580261 w 8400516"/>
              <a:gd name="connsiteY100" fmla="*/ 931458 h 1162194"/>
              <a:gd name="connsiteX101" fmla="*/ 6614445 w 8400516"/>
              <a:gd name="connsiteY101" fmla="*/ 940004 h 1162194"/>
              <a:gd name="connsiteX102" fmla="*/ 6708448 w 8400516"/>
              <a:gd name="connsiteY102" fmla="*/ 974187 h 1162194"/>
              <a:gd name="connsiteX103" fmla="*/ 6768269 w 8400516"/>
              <a:gd name="connsiteY103" fmla="*/ 999824 h 1162194"/>
              <a:gd name="connsiteX104" fmla="*/ 6810998 w 8400516"/>
              <a:gd name="connsiteY104" fmla="*/ 1016916 h 1162194"/>
              <a:gd name="connsiteX105" fmla="*/ 6862273 w 8400516"/>
              <a:gd name="connsiteY105" fmla="*/ 1034008 h 1162194"/>
              <a:gd name="connsiteX106" fmla="*/ 6913547 w 8400516"/>
              <a:gd name="connsiteY106" fmla="*/ 1051099 h 1162194"/>
              <a:gd name="connsiteX107" fmla="*/ 6947731 w 8400516"/>
              <a:gd name="connsiteY107" fmla="*/ 1068191 h 1162194"/>
              <a:gd name="connsiteX108" fmla="*/ 6999005 w 8400516"/>
              <a:gd name="connsiteY108" fmla="*/ 1076737 h 1162194"/>
              <a:gd name="connsiteX109" fmla="*/ 7041734 w 8400516"/>
              <a:gd name="connsiteY109" fmla="*/ 1102374 h 1162194"/>
              <a:gd name="connsiteX110" fmla="*/ 7084463 w 8400516"/>
              <a:gd name="connsiteY110" fmla="*/ 1110920 h 1162194"/>
              <a:gd name="connsiteX111" fmla="*/ 7118646 w 8400516"/>
              <a:gd name="connsiteY111" fmla="*/ 1119466 h 1162194"/>
              <a:gd name="connsiteX112" fmla="*/ 7187013 w 8400516"/>
              <a:gd name="connsiteY112" fmla="*/ 1136557 h 1162194"/>
              <a:gd name="connsiteX113" fmla="*/ 7281017 w 8400516"/>
              <a:gd name="connsiteY113" fmla="*/ 1145103 h 1162194"/>
              <a:gd name="connsiteX114" fmla="*/ 7357929 w 8400516"/>
              <a:gd name="connsiteY114" fmla="*/ 1153649 h 1162194"/>
              <a:gd name="connsiteX115" fmla="*/ 8400516 w 8400516"/>
              <a:gd name="connsiteY115" fmla="*/ 1153649 h 11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8400516" h="1162194">
                <a:moveTo>
                  <a:pt x="0" y="1162194"/>
                </a:moveTo>
                <a:cubicBezTo>
                  <a:pt x="22789" y="1159346"/>
                  <a:pt x="45770" y="1157757"/>
                  <a:pt x="68366" y="1153649"/>
                </a:cubicBezTo>
                <a:cubicBezTo>
                  <a:pt x="77229" y="1152038"/>
                  <a:pt x="85100" y="1146473"/>
                  <a:pt x="94003" y="1145103"/>
                </a:cubicBezTo>
                <a:cubicBezTo>
                  <a:pt x="168420" y="1133654"/>
                  <a:pt x="311847" y="1130539"/>
                  <a:pt x="367469" y="1128011"/>
                </a:cubicBezTo>
                <a:cubicBezTo>
                  <a:pt x="395955" y="1125163"/>
                  <a:pt x="424632" y="1123819"/>
                  <a:pt x="452927" y="1119466"/>
                </a:cubicBezTo>
                <a:cubicBezTo>
                  <a:pt x="461830" y="1118096"/>
                  <a:pt x="469771" y="1112874"/>
                  <a:pt x="478564" y="1110920"/>
                </a:cubicBezTo>
                <a:cubicBezTo>
                  <a:pt x="495479" y="1107161"/>
                  <a:pt x="512747" y="1105223"/>
                  <a:pt x="529839" y="1102374"/>
                </a:cubicBezTo>
                <a:cubicBezTo>
                  <a:pt x="615615" y="1073781"/>
                  <a:pt x="482402" y="1116197"/>
                  <a:pt x="709301" y="1076737"/>
                </a:cubicBezTo>
                <a:cubicBezTo>
                  <a:pt x="724414" y="1074109"/>
                  <a:pt x="737667" y="1065031"/>
                  <a:pt x="752030" y="1059645"/>
                </a:cubicBezTo>
                <a:cubicBezTo>
                  <a:pt x="760464" y="1056482"/>
                  <a:pt x="768834" y="1052866"/>
                  <a:pt x="777667" y="1051099"/>
                </a:cubicBezTo>
                <a:cubicBezTo>
                  <a:pt x="797419" y="1047149"/>
                  <a:pt x="817548" y="1045402"/>
                  <a:pt x="837488" y="1042553"/>
                </a:cubicBezTo>
                <a:cubicBezTo>
                  <a:pt x="933252" y="985096"/>
                  <a:pt x="842224" y="1030632"/>
                  <a:pt x="1042587" y="1008370"/>
                </a:cubicBezTo>
                <a:cubicBezTo>
                  <a:pt x="1065933" y="1005776"/>
                  <a:pt x="1110953" y="991279"/>
                  <a:pt x="1110953" y="991279"/>
                </a:cubicBezTo>
                <a:cubicBezTo>
                  <a:pt x="1119499" y="985582"/>
                  <a:pt x="1127404" y="978780"/>
                  <a:pt x="1136590" y="974187"/>
                </a:cubicBezTo>
                <a:cubicBezTo>
                  <a:pt x="1144647" y="970158"/>
                  <a:pt x="1153864" y="968987"/>
                  <a:pt x="1162228" y="965641"/>
                </a:cubicBezTo>
                <a:cubicBezTo>
                  <a:pt x="1182370" y="957584"/>
                  <a:pt x="1202644" y="949706"/>
                  <a:pt x="1222048" y="940004"/>
                </a:cubicBezTo>
                <a:cubicBezTo>
                  <a:pt x="1231235" y="935411"/>
                  <a:pt x="1238499" y="927505"/>
                  <a:pt x="1247686" y="922912"/>
                </a:cubicBezTo>
                <a:cubicBezTo>
                  <a:pt x="1255743" y="918883"/>
                  <a:pt x="1264889" y="917529"/>
                  <a:pt x="1273323" y="914366"/>
                </a:cubicBezTo>
                <a:cubicBezTo>
                  <a:pt x="1287686" y="908980"/>
                  <a:pt x="1302331" y="904135"/>
                  <a:pt x="1316052" y="897275"/>
                </a:cubicBezTo>
                <a:cubicBezTo>
                  <a:pt x="1325238" y="892682"/>
                  <a:pt x="1332072" y="883789"/>
                  <a:pt x="1341689" y="880183"/>
                </a:cubicBezTo>
                <a:cubicBezTo>
                  <a:pt x="1355289" y="875083"/>
                  <a:pt x="1370405" y="875459"/>
                  <a:pt x="1384418" y="871637"/>
                </a:cubicBezTo>
                <a:cubicBezTo>
                  <a:pt x="1401799" y="866897"/>
                  <a:pt x="1419579" y="862603"/>
                  <a:pt x="1435693" y="854546"/>
                </a:cubicBezTo>
                <a:cubicBezTo>
                  <a:pt x="1477933" y="833425"/>
                  <a:pt x="1457790" y="841482"/>
                  <a:pt x="1495514" y="828909"/>
                </a:cubicBezTo>
                <a:cubicBezTo>
                  <a:pt x="1504060" y="823212"/>
                  <a:pt x="1511965" y="816410"/>
                  <a:pt x="1521151" y="811817"/>
                </a:cubicBezTo>
                <a:cubicBezTo>
                  <a:pt x="1529208" y="807788"/>
                  <a:pt x="1538354" y="806434"/>
                  <a:pt x="1546789" y="803271"/>
                </a:cubicBezTo>
                <a:cubicBezTo>
                  <a:pt x="1561152" y="797885"/>
                  <a:pt x="1575797" y="793040"/>
                  <a:pt x="1589517" y="786180"/>
                </a:cubicBezTo>
                <a:cubicBezTo>
                  <a:pt x="1598704" y="781587"/>
                  <a:pt x="1606237" y="774184"/>
                  <a:pt x="1615155" y="769088"/>
                </a:cubicBezTo>
                <a:cubicBezTo>
                  <a:pt x="1644726" y="752190"/>
                  <a:pt x="1646211" y="753038"/>
                  <a:pt x="1674975" y="743451"/>
                </a:cubicBezTo>
                <a:cubicBezTo>
                  <a:pt x="1725589" y="705491"/>
                  <a:pt x="1697313" y="725710"/>
                  <a:pt x="1760433" y="683630"/>
                </a:cubicBezTo>
                <a:cubicBezTo>
                  <a:pt x="1777525" y="672236"/>
                  <a:pt x="1794378" y="660475"/>
                  <a:pt x="1811708" y="649447"/>
                </a:cubicBezTo>
                <a:cubicBezTo>
                  <a:pt x="1825721" y="640529"/>
                  <a:pt x="1840616" y="633023"/>
                  <a:pt x="1854437" y="623809"/>
                </a:cubicBezTo>
                <a:cubicBezTo>
                  <a:pt x="1913207" y="584629"/>
                  <a:pt x="1886225" y="596122"/>
                  <a:pt x="1931349" y="581080"/>
                </a:cubicBezTo>
                <a:cubicBezTo>
                  <a:pt x="1942743" y="572534"/>
                  <a:pt x="1953166" y="562509"/>
                  <a:pt x="1965532" y="555443"/>
                </a:cubicBezTo>
                <a:cubicBezTo>
                  <a:pt x="1973353" y="550974"/>
                  <a:pt x="1983675" y="551894"/>
                  <a:pt x="1991170" y="546897"/>
                </a:cubicBezTo>
                <a:cubicBezTo>
                  <a:pt x="2001226" y="540193"/>
                  <a:pt x="2006751" y="527964"/>
                  <a:pt x="2016807" y="521260"/>
                </a:cubicBezTo>
                <a:cubicBezTo>
                  <a:pt x="2032707" y="510660"/>
                  <a:pt x="2051306" y="504773"/>
                  <a:pt x="2068082" y="495623"/>
                </a:cubicBezTo>
                <a:cubicBezTo>
                  <a:pt x="2082664" y="487669"/>
                  <a:pt x="2096726" y="478788"/>
                  <a:pt x="2110811" y="469985"/>
                </a:cubicBezTo>
                <a:cubicBezTo>
                  <a:pt x="2119520" y="464542"/>
                  <a:pt x="2128091" y="458864"/>
                  <a:pt x="2136448" y="452894"/>
                </a:cubicBezTo>
                <a:cubicBezTo>
                  <a:pt x="2148038" y="444615"/>
                  <a:pt x="2158180" y="434173"/>
                  <a:pt x="2170631" y="427256"/>
                </a:cubicBezTo>
                <a:cubicBezTo>
                  <a:pt x="2184041" y="419806"/>
                  <a:pt x="2199342" y="416395"/>
                  <a:pt x="2213360" y="410165"/>
                </a:cubicBezTo>
                <a:cubicBezTo>
                  <a:pt x="2225002" y="404991"/>
                  <a:pt x="2235902" y="398247"/>
                  <a:pt x="2247544" y="393073"/>
                </a:cubicBezTo>
                <a:cubicBezTo>
                  <a:pt x="2278207" y="379445"/>
                  <a:pt x="2287716" y="376833"/>
                  <a:pt x="2315910" y="367436"/>
                </a:cubicBezTo>
                <a:cubicBezTo>
                  <a:pt x="2327304" y="358890"/>
                  <a:pt x="2337642" y="348715"/>
                  <a:pt x="2350093" y="341798"/>
                </a:cubicBezTo>
                <a:cubicBezTo>
                  <a:pt x="2370203" y="330626"/>
                  <a:pt x="2424480" y="314748"/>
                  <a:pt x="2444097" y="307615"/>
                </a:cubicBezTo>
                <a:cubicBezTo>
                  <a:pt x="2458514" y="302372"/>
                  <a:pt x="2472409" y="295765"/>
                  <a:pt x="2486826" y="290523"/>
                </a:cubicBezTo>
                <a:cubicBezTo>
                  <a:pt x="2506458" y="283384"/>
                  <a:pt x="2560708" y="267519"/>
                  <a:pt x="2580830" y="256340"/>
                </a:cubicBezTo>
                <a:cubicBezTo>
                  <a:pt x="2590667" y="250875"/>
                  <a:pt x="2626644" y="219614"/>
                  <a:pt x="2640650" y="213611"/>
                </a:cubicBezTo>
                <a:cubicBezTo>
                  <a:pt x="2651445" y="208984"/>
                  <a:pt x="2663439" y="207914"/>
                  <a:pt x="2674833" y="205066"/>
                </a:cubicBezTo>
                <a:cubicBezTo>
                  <a:pt x="2683379" y="199369"/>
                  <a:pt x="2691284" y="192567"/>
                  <a:pt x="2700471" y="187974"/>
                </a:cubicBezTo>
                <a:cubicBezTo>
                  <a:pt x="2720915" y="177752"/>
                  <a:pt x="2746644" y="169734"/>
                  <a:pt x="2768837" y="162337"/>
                </a:cubicBezTo>
                <a:cubicBezTo>
                  <a:pt x="2777383" y="156640"/>
                  <a:pt x="2785288" y="149838"/>
                  <a:pt x="2794474" y="145245"/>
                </a:cubicBezTo>
                <a:cubicBezTo>
                  <a:pt x="2811992" y="136486"/>
                  <a:pt x="2846590" y="131403"/>
                  <a:pt x="2862841" y="128153"/>
                </a:cubicBezTo>
                <a:cubicBezTo>
                  <a:pt x="2874235" y="119607"/>
                  <a:pt x="2883611" y="107306"/>
                  <a:pt x="2897024" y="102516"/>
                </a:cubicBezTo>
                <a:cubicBezTo>
                  <a:pt x="2924382" y="92745"/>
                  <a:pt x="2954299" y="92469"/>
                  <a:pt x="2982482" y="85424"/>
                </a:cubicBezTo>
                <a:cubicBezTo>
                  <a:pt x="2993876" y="82576"/>
                  <a:pt x="3005109" y="78980"/>
                  <a:pt x="3016665" y="76879"/>
                </a:cubicBezTo>
                <a:cubicBezTo>
                  <a:pt x="3036483" y="73276"/>
                  <a:pt x="3056617" y="71645"/>
                  <a:pt x="3076486" y="68333"/>
                </a:cubicBezTo>
                <a:cubicBezTo>
                  <a:pt x="3090813" y="65945"/>
                  <a:pt x="3104972" y="62636"/>
                  <a:pt x="3119215" y="59787"/>
                </a:cubicBezTo>
                <a:cubicBezTo>
                  <a:pt x="3127761" y="54090"/>
                  <a:pt x="3135235" y="46301"/>
                  <a:pt x="3144852" y="42695"/>
                </a:cubicBezTo>
                <a:cubicBezTo>
                  <a:pt x="3158452" y="37595"/>
                  <a:pt x="3173070" y="34781"/>
                  <a:pt x="3187581" y="34150"/>
                </a:cubicBezTo>
                <a:cubicBezTo>
                  <a:pt x="3304298" y="29076"/>
                  <a:pt x="3421166" y="28453"/>
                  <a:pt x="3537959" y="25604"/>
                </a:cubicBezTo>
                <a:cubicBezTo>
                  <a:pt x="3814741" y="-20528"/>
                  <a:pt x="3605858" y="7953"/>
                  <a:pt x="4170347" y="17058"/>
                </a:cubicBezTo>
                <a:cubicBezTo>
                  <a:pt x="4333141" y="49618"/>
                  <a:pt x="4105735" y="238"/>
                  <a:pt x="4247260" y="42695"/>
                </a:cubicBezTo>
                <a:cubicBezTo>
                  <a:pt x="4258661" y="46115"/>
                  <a:pt x="4350831" y="58599"/>
                  <a:pt x="4358355" y="59787"/>
                </a:cubicBezTo>
                <a:cubicBezTo>
                  <a:pt x="4519521" y="85235"/>
                  <a:pt x="4408432" y="73600"/>
                  <a:pt x="4597637" y="85424"/>
                </a:cubicBezTo>
                <a:cubicBezTo>
                  <a:pt x="4609031" y="91121"/>
                  <a:pt x="4620111" y="97498"/>
                  <a:pt x="4631820" y="102516"/>
                </a:cubicBezTo>
                <a:cubicBezTo>
                  <a:pt x="4660020" y="114602"/>
                  <a:pt x="4691750" y="119681"/>
                  <a:pt x="4717278" y="136699"/>
                </a:cubicBezTo>
                <a:cubicBezTo>
                  <a:pt x="4734370" y="148093"/>
                  <a:pt x="4752120" y="158557"/>
                  <a:pt x="4768553" y="170882"/>
                </a:cubicBezTo>
                <a:cubicBezTo>
                  <a:pt x="4779947" y="179428"/>
                  <a:pt x="4790370" y="189453"/>
                  <a:pt x="4802736" y="196520"/>
                </a:cubicBezTo>
                <a:cubicBezTo>
                  <a:pt x="4810557" y="200989"/>
                  <a:pt x="4819828" y="202217"/>
                  <a:pt x="4828374" y="205066"/>
                </a:cubicBezTo>
                <a:cubicBezTo>
                  <a:pt x="4839768" y="213612"/>
                  <a:pt x="4850106" y="223786"/>
                  <a:pt x="4862557" y="230703"/>
                </a:cubicBezTo>
                <a:cubicBezTo>
                  <a:pt x="4875967" y="238153"/>
                  <a:pt x="4891268" y="241564"/>
                  <a:pt x="4905286" y="247794"/>
                </a:cubicBezTo>
                <a:cubicBezTo>
                  <a:pt x="4916927" y="252968"/>
                  <a:pt x="4927828" y="259712"/>
                  <a:pt x="4939469" y="264886"/>
                </a:cubicBezTo>
                <a:cubicBezTo>
                  <a:pt x="4953487" y="271116"/>
                  <a:pt x="4968270" y="275550"/>
                  <a:pt x="4982198" y="281978"/>
                </a:cubicBezTo>
                <a:cubicBezTo>
                  <a:pt x="5005331" y="292655"/>
                  <a:pt x="5025846" y="309981"/>
                  <a:pt x="5050564" y="316161"/>
                </a:cubicBezTo>
                <a:cubicBezTo>
                  <a:pt x="5097106" y="327797"/>
                  <a:pt x="5074242" y="319455"/>
                  <a:pt x="5118931" y="341798"/>
                </a:cubicBezTo>
                <a:cubicBezTo>
                  <a:pt x="5152307" y="391864"/>
                  <a:pt x="5114872" y="346200"/>
                  <a:pt x="5178751" y="384527"/>
                </a:cubicBezTo>
                <a:cubicBezTo>
                  <a:pt x="5312866" y="464995"/>
                  <a:pt x="5118450" y="375804"/>
                  <a:pt x="5281301" y="435802"/>
                </a:cubicBezTo>
                <a:cubicBezTo>
                  <a:pt x="5316049" y="448604"/>
                  <a:pt x="5348719" y="466820"/>
                  <a:pt x="5383850" y="478531"/>
                </a:cubicBezTo>
                <a:cubicBezTo>
                  <a:pt x="5400942" y="484228"/>
                  <a:pt x="5419011" y="487566"/>
                  <a:pt x="5435125" y="495623"/>
                </a:cubicBezTo>
                <a:cubicBezTo>
                  <a:pt x="5446519" y="501320"/>
                  <a:pt x="5458247" y="506394"/>
                  <a:pt x="5469308" y="512714"/>
                </a:cubicBezTo>
                <a:cubicBezTo>
                  <a:pt x="5478226" y="517810"/>
                  <a:pt x="5485108" y="526855"/>
                  <a:pt x="5494946" y="529806"/>
                </a:cubicBezTo>
                <a:cubicBezTo>
                  <a:pt x="5514239" y="535594"/>
                  <a:pt x="5534826" y="535503"/>
                  <a:pt x="5554766" y="538351"/>
                </a:cubicBezTo>
                <a:cubicBezTo>
                  <a:pt x="5609771" y="556687"/>
                  <a:pt x="5552139" y="539337"/>
                  <a:pt x="5648770" y="555443"/>
                </a:cubicBezTo>
                <a:cubicBezTo>
                  <a:pt x="5660355" y="557374"/>
                  <a:pt x="5671559" y="561140"/>
                  <a:pt x="5682953" y="563989"/>
                </a:cubicBezTo>
                <a:cubicBezTo>
                  <a:pt x="5746547" y="611684"/>
                  <a:pt x="5685026" y="573225"/>
                  <a:pt x="5759865" y="598172"/>
                </a:cubicBezTo>
                <a:cubicBezTo>
                  <a:pt x="5771951" y="602201"/>
                  <a:pt x="5781962" y="611236"/>
                  <a:pt x="5794048" y="615264"/>
                </a:cubicBezTo>
                <a:cubicBezTo>
                  <a:pt x="5807828" y="619857"/>
                  <a:pt x="5822686" y="620286"/>
                  <a:pt x="5836777" y="623809"/>
                </a:cubicBezTo>
                <a:cubicBezTo>
                  <a:pt x="5845516" y="625994"/>
                  <a:pt x="5853753" y="629880"/>
                  <a:pt x="5862415" y="632355"/>
                </a:cubicBezTo>
                <a:cubicBezTo>
                  <a:pt x="5873708" y="635582"/>
                  <a:pt x="5885204" y="638052"/>
                  <a:pt x="5896598" y="640901"/>
                </a:cubicBezTo>
                <a:cubicBezTo>
                  <a:pt x="5972008" y="691177"/>
                  <a:pt x="5851477" y="614068"/>
                  <a:pt x="5973510" y="675084"/>
                </a:cubicBezTo>
                <a:cubicBezTo>
                  <a:pt x="5996299" y="686478"/>
                  <a:pt x="6017705" y="701210"/>
                  <a:pt x="6041876" y="709267"/>
                </a:cubicBezTo>
                <a:cubicBezTo>
                  <a:pt x="6100063" y="728663"/>
                  <a:pt x="6028504" y="704252"/>
                  <a:pt x="6110243" y="734905"/>
                </a:cubicBezTo>
                <a:cubicBezTo>
                  <a:pt x="6176087" y="759597"/>
                  <a:pt x="6089245" y="725057"/>
                  <a:pt x="6170063" y="751996"/>
                </a:cubicBezTo>
                <a:cubicBezTo>
                  <a:pt x="6184616" y="756847"/>
                  <a:pt x="6198549" y="763391"/>
                  <a:pt x="6212792" y="769088"/>
                </a:cubicBezTo>
                <a:cubicBezTo>
                  <a:pt x="6272459" y="828753"/>
                  <a:pt x="6206349" y="770288"/>
                  <a:pt x="6264067" y="803271"/>
                </a:cubicBezTo>
                <a:cubicBezTo>
                  <a:pt x="6331854" y="842008"/>
                  <a:pt x="6264470" y="820465"/>
                  <a:pt x="6332433" y="837454"/>
                </a:cubicBezTo>
                <a:cubicBezTo>
                  <a:pt x="6343828" y="843151"/>
                  <a:pt x="6354907" y="849528"/>
                  <a:pt x="6366617" y="854546"/>
                </a:cubicBezTo>
                <a:cubicBezTo>
                  <a:pt x="6374897" y="858094"/>
                  <a:pt x="6383788" y="860014"/>
                  <a:pt x="6392254" y="863092"/>
                </a:cubicBezTo>
                <a:cubicBezTo>
                  <a:pt x="6415127" y="871409"/>
                  <a:pt x="6438463" y="878658"/>
                  <a:pt x="6460620" y="888729"/>
                </a:cubicBezTo>
                <a:cubicBezTo>
                  <a:pt x="6530188" y="920351"/>
                  <a:pt x="6426339" y="895835"/>
                  <a:pt x="6537532" y="914366"/>
                </a:cubicBezTo>
                <a:cubicBezTo>
                  <a:pt x="6551775" y="920063"/>
                  <a:pt x="6565708" y="926607"/>
                  <a:pt x="6580261" y="931458"/>
                </a:cubicBezTo>
                <a:cubicBezTo>
                  <a:pt x="6591404" y="935172"/>
                  <a:pt x="6603940" y="934751"/>
                  <a:pt x="6614445" y="940004"/>
                </a:cubicBezTo>
                <a:cubicBezTo>
                  <a:pt x="6699951" y="982756"/>
                  <a:pt x="6584735" y="956513"/>
                  <a:pt x="6708448" y="974187"/>
                </a:cubicBezTo>
                <a:cubicBezTo>
                  <a:pt x="6753512" y="1004230"/>
                  <a:pt x="6713083" y="981429"/>
                  <a:pt x="6768269" y="999824"/>
                </a:cubicBezTo>
                <a:cubicBezTo>
                  <a:pt x="6782822" y="1004675"/>
                  <a:pt x="6796581" y="1011673"/>
                  <a:pt x="6810998" y="1016916"/>
                </a:cubicBezTo>
                <a:cubicBezTo>
                  <a:pt x="6827929" y="1023073"/>
                  <a:pt x="6845181" y="1028311"/>
                  <a:pt x="6862273" y="1034008"/>
                </a:cubicBezTo>
                <a:lnTo>
                  <a:pt x="6913547" y="1051099"/>
                </a:lnTo>
                <a:cubicBezTo>
                  <a:pt x="6924942" y="1056796"/>
                  <a:pt x="6935529" y="1064530"/>
                  <a:pt x="6947731" y="1068191"/>
                </a:cubicBezTo>
                <a:cubicBezTo>
                  <a:pt x="6964327" y="1073170"/>
                  <a:pt x="6981914" y="1073888"/>
                  <a:pt x="6999005" y="1076737"/>
                </a:cubicBezTo>
                <a:cubicBezTo>
                  <a:pt x="7013248" y="1085283"/>
                  <a:pt x="7026312" y="1096205"/>
                  <a:pt x="7041734" y="1102374"/>
                </a:cubicBezTo>
                <a:cubicBezTo>
                  <a:pt x="7055220" y="1107768"/>
                  <a:pt x="7070284" y="1107769"/>
                  <a:pt x="7084463" y="1110920"/>
                </a:cubicBezTo>
                <a:cubicBezTo>
                  <a:pt x="7095928" y="1113468"/>
                  <a:pt x="7107353" y="1116240"/>
                  <a:pt x="7118646" y="1119466"/>
                </a:cubicBezTo>
                <a:cubicBezTo>
                  <a:pt x="7154813" y="1129799"/>
                  <a:pt x="7140693" y="1130767"/>
                  <a:pt x="7187013" y="1136557"/>
                </a:cubicBezTo>
                <a:cubicBezTo>
                  <a:pt x="7218234" y="1140460"/>
                  <a:pt x="7249709" y="1141972"/>
                  <a:pt x="7281017" y="1145103"/>
                </a:cubicBezTo>
                <a:cubicBezTo>
                  <a:pt x="7306684" y="1147670"/>
                  <a:pt x="7332135" y="1153452"/>
                  <a:pt x="7357929" y="1153649"/>
                </a:cubicBezTo>
                <a:lnTo>
                  <a:pt x="8400516" y="1153649"/>
                </a:ln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4355976" y="4646906"/>
            <a:ext cx="864096" cy="2693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828906">
            <a:off x="5792974" y="4043020"/>
            <a:ext cx="159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Inclined tunnel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4402458" y="4293096"/>
            <a:ext cx="3109296" cy="86409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 rot="20913532">
            <a:off x="5526895" y="4702847"/>
            <a:ext cx="856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&gt;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3000m</a:t>
            </a:r>
            <a:endParaRPr lang="en-GB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Arc 37"/>
          <p:cNvSpPr/>
          <p:nvPr/>
        </p:nvSpPr>
        <p:spPr>
          <a:xfrm>
            <a:off x="4450420" y="4881584"/>
            <a:ext cx="45719" cy="131592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4630228" y="4736177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6%</a:t>
            </a:r>
            <a:endParaRPr lang="en-GB" sz="1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47CA-A27A-472D-9C1D-1002275E3C9B}" type="slidenum">
              <a:rPr lang="en-GB" smtClean="0"/>
              <a:t>13</a:t>
            </a:fld>
            <a:endParaRPr lang="en-GB"/>
          </a:p>
        </p:txBody>
      </p:sp>
      <p:cxnSp>
        <p:nvCxnSpPr>
          <p:cNvPr id="23" name="Straight Connector 22"/>
          <p:cNvCxnSpPr>
            <a:endCxn id="6" idx="114"/>
          </p:cNvCxnSpPr>
          <p:nvPr/>
        </p:nvCxnSpPr>
        <p:spPr>
          <a:xfrm flipV="1">
            <a:off x="5922881" y="4127619"/>
            <a:ext cx="1862338" cy="5211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205958" y="4646906"/>
            <a:ext cx="716923" cy="370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05424" y="1628800"/>
            <a:ext cx="3443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Need of </a:t>
            </a:r>
            <a:r>
              <a:rPr lang="en-US" dirty="0" smtClean="0">
                <a:solidFill>
                  <a:srgbClr val="FF0000"/>
                </a:solidFill>
              </a:rPr>
              <a:t>flat ‘parking’ station(s) (escape lane(s)!)</a:t>
            </a:r>
            <a:r>
              <a:rPr lang="en-US" dirty="0" smtClean="0"/>
              <a:t> somewhere along the inclined tunnel!</a:t>
            </a:r>
            <a:endParaRPr lang="en-US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94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Single Tunnel Option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8" t="21242" r="43518" b="5104"/>
          <a:stretch/>
        </p:blipFill>
        <p:spPr bwMode="auto">
          <a:xfrm>
            <a:off x="-36512" y="908722"/>
            <a:ext cx="9180511" cy="550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>
                <a:solidFill>
                  <a:srgbClr val="000000"/>
                </a:solidFill>
              </a:rPr>
              <a:pPr/>
              <a:t>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41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 descr="\\cern.ch\dfs\Users\r\ruehli\Documents\EN-HE\Projects\ILC\DESY\XFELexpress 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786530"/>
            <a:ext cx="2499624" cy="1874718"/>
          </a:xfrm>
          <a:prstGeom prst="rect">
            <a:avLst/>
          </a:prstGeom>
          <a:noFill/>
        </p:spPr>
      </p:pic>
      <p:sp>
        <p:nvSpPr>
          <p:cNvPr id="23" name="Rectangle 22"/>
          <p:cNvSpPr/>
          <p:nvPr/>
        </p:nvSpPr>
        <p:spPr>
          <a:xfrm>
            <a:off x="3347879" y="3816555"/>
            <a:ext cx="2499609" cy="184556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06" tIns="45651" rIns="91306" bIns="45651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Tunnel Transport &amp; Handling Equipment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>
                <a:solidFill>
                  <a:srgbClr val="000000"/>
                </a:solidFill>
              </a:rPr>
              <a:pPr/>
              <a:t>15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" name="Picture 4" descr="3112ab 0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79" y="1295403"/>
            <a:ext cx="2460757" cy="184556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347879" y="3146203"/>
            <a:ext cx="2460757" cy="553998"/>
          </a:xfrm>
          <a:prstGeom prst="rect">
            <a:avLst/>
          </a:prstGeom>
          <a:noFill/>
        </p:spPr>
        <p:txBody>
          <a:bodyPr wrap="square" lIns="91306" tIns="45651" rIns="91306" bIns="45651" rtlCol="0">
            <a:spAutoFit/>
          </a:bodyPr>
          <a:lstStyle/>
          <a:p>
            <a:r>
              <a:rPr lang="en-US" sz="1000" dirty="0"/>
              <a:t>CERN LHC </a:t>
            </a:r>
            <a:r>
              <a:rPr lang="en-US" sz="1000" dirty="0" err="1"/>
              <a:t>cryo</a:t>
            </a:r>
            <a:r>
              <a:rPr lang="en-US" sz="1000" dirty="0"/>
              <a:t>-magnet installation</a:t>
            </a:r>
          </a:p>
          <a:p>
            <a:r>
              <a:rPr lang="en-US" sz="1000" dirty="0">
                <a:solidFill>
                  <a:srgbClr val="FF0000"/>
                </a:solidFill>
              </a:rPr>
              <a:t>Capacity:	35t/20t</a:t>
            </a:r>
          </a:p>
          <a:p>
            <a:r>
              <a:rPr lang="en-US" sz="1000" dirty="0">
                <a:solidFill>
                  <a:srgbClr val="FF0000"/>
                </a:solidFill>
              </a:rPr>
              <a:t>Eq. height:	</a:t>
            </a:r>
            <a:r>
              <a:rPr lang="en-US" sz="1000" dirty="0" smtClean="0">
                <a:solidFill>
                  <a:srgbClr val="FF0000"/>
                </a:solidFill>
              </a:rPr>
              <a:t>500mm (TES 300mm)</a:t>
            </a:r>
            <a:endParaRPr lang="en-US" sz="1000" dirty="0">
              <a:solidFill>
                <a:srgbClr val="FF0000"/>
              </a:solidFill>
            </a:endParaRPr>
          </a:p>
        </p:txBody>
      </p:sp>
      <p:pic>
        <p:nvPicPr>
          <p:cNvPr id="9" name="Picture 1" descr="\\cern.ch\dfs\Users\r\ruehli\Desktop\ILC stuff for Ingo\KOUBA\0302028_02-A4-at-144-dpi KOUB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295415"/>
            <a:ext cx="2886472" cy="186414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51520" y="3140968"/>
            <a:ext cx="2886472" cy="553998"/>
          </a:xfrm>
          <a:prstGeom prst="rect">
            <a:avLst/>
          </a:prstGeom>
          <a:noFill/>
        </p:spPr>
        <p:txBody>
          <a:bodyPr wrap="square" lIns="91306" tIns="45651" rIns="91306" bIns="45651" rtlCol="0">
            <a:spAutoFit/>
          </a:bodyPr>
          <a:lstStyle/>
          <a:p>
            <a:r>
              <a:rPr lang="en-US" sz="1000" dirty="0"/>
              <a:t>CERN LHC conventional-magnet installation</a:t>
            </a:r>
          </a:p>
          <a:p>
            <a:r>
              <a:rPr lang="en-US" sz="1000" dirty="0"/>
              <a:t>Capacity: 	9 t per buggy</a:t>
            </a:r>
          </a:p>
          <a:p>
            <a:r>
              <a:rPr lang="en-US" sz="1000" dirty="0"/>
              <a:t>Eq. height:	560 mm</a:t>
            </a:r>
          </a:p>
        </p:txBody>
      </p:sp>
      <p:pic>
        <p:nvPicPr>
          <p:cNvPr id="11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 rot="5400000">
            <a:off x="6572032" y="807539"/>
            <a:ext cx="1845569" cy="2821296"/>
          </a:xfrm>
          <a:noFill/>
          <a:ln/>
        </p:spPr>
      </p:pic>
      <p:sp>
        <p:nvSpPr>
          <p:cNvPr id="12" name="TextBox 11"/>
          <p:cNvSpPr txBox="1"/>
          <p:nvPr/>
        </p:nvSpPr>
        <p:spPr>
          <a:xfrm>
            <a:off x="6084169" y="3140968"/>
            <a:ext cx="2808311" cy="553998"/>
          </a:xfrm>
          <a:prstGeom prst="rect">
            <a:avLst/>
          </a:prstGeom>
          <a:noFill/>
        </p:spPr>
        <p:txBody>
          <a:bodyPr wrap="square" lIns="91306" tIns="45651" rIns="91306" bIns="45651" rtlCol="0">
            <a:spAutoFit/>
          </a:bodyPr>
          <a:lstStyle/>
          <a:p>
            <a:r>
              <a:rPr lang="en-US" sz="1000" dirty="0"/>
              <a:t>CERN LEP conventional-magnet installation</a:t>
            </a:r>
          </a:p>
          <a:p>
            <a:r>
              <a:rPr lang="en-US" sz="1000" dirty="0"/>
              <a:t>Capacity: 	</a:t>
            </a:r>
            <a:r>
              <a:rPr lang="en-US" sz="1000" dirty="0">
                <a:solidFill>
                  <a:srgbClr val="FF0000"/>
                </a:solidFill>
              </a:rPr>
              <a:t>5 t per wagon</a:t>
            </a:r>
          </a:p>
          <a:p>
            <a:r>
              <a:rPr lang="en-US" sz="1000" dirty="0">
                <a:solidFill>
                  <a:srgbClr val="FF0000"/>
                </a:solidFill>
              </a:rPr>
              <a:t>Eq. height</a:t>
            </a:r>
            <a:r>
              <a:rPr lang="en-US" sz="1000" dirty="0" smtClean="0">
                <a:solidFill>
                  <a:srgbClr val="FF0000"/>
                </a:solidFill>
              </a:rPr>
              <a:t>:</a:t>
            </a:r>
            <a:r>
              <a:rPr lang="en-US" sz="1000" dirty="0">
                <a:solidFill>
                  <a:srgbClr val="FF0000"/>
                </a:solidFill>
              </a:rPr>
              <a:t>	</a:t>
            </a:r>
            <a:r>
              <a:rPr lang="en-US" sz="1000" dirty="0" err="1" smtClean="0">
                <a:solidFill>
                  <a:srgbClr val="FF0000"/>
                </a:solidFill>
              </a:rPr>
              <a:t>n.a</a:t>
            </a:r>
            <a:r>
              <a:rPr lang="en-US" sz="1000" dirty="0" smtClean="0">
                <a:solidFill>
                  <a:srgbClr val="FF0000"/>
                </a:solidFill>
              </a:rPr>
              <a:t>.</a:t>
            </a:r>
            <a:endParaRPr lang="en-US" sz="1000" dirty="0">
              <a:solidFill>
                <a:srgbClr val="FF0000"/>
              </a:solidFill>
            </a:endParaRPr>
          </a:p>
        </p:txBody>
      </p:sp>
      <p:pic>
        <p:nvPicPr>
          <p:cNvPr id="13" name="Picture 4" descr="17012008010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283046" y="3807514"/>
            <a:ext cx="2854946" cy="1844721"/>
          </a:xfrm>
          <a:noFill/>
          <a:ln/>
        </p:spPr>
      </p:pic>
      <p:sp>
        <p:nvSpPr>
          <p:cNvPr id="14" name="TextBox 13"/>
          <p:cNvSpPr txBox="1"/>
          <p:nvPr/>
        </p:nvSpPr>
        <p:spPr>
          <a:xfrm>
            <a:off x="251520" y="5661248"/>
            <a:ext cx="2886473" cy="553998"/>
          </a:xfrm>
          <a:prstGeom prst="rect">
            <a:avLst/>
          </a:prstGeom>
          <a:noFill/>
        </p:spPr>
        <p:txBody>
          <a:bodyPr wrap="square" lIns="91306" tIns="45651" rIns="91306" bIns="45651" rtlCol="0">
            <a:spAutoFit/>
          </a:bodyPr>
          <a:lstStyle/>
          <a:p>
            <a:r>
              <a:rPr lang="en-US" sz="1000" dirty="0"/>
              <a:t>CERN SPS conventional-magnet installation</a:t>
            </a:r>
          </a:p>
          <a:p>
            <a:r>
              <a:rPr lang="en-US" sz="1000" dirty="0">
                <a:solidFill>
                  <a:srgbClr val="FF0000"/>
                </a:solidFill>
              </a:rPr>
              <a:t>Capacity: 	20 t</a:t>
            </a:r>
          </a:p>
          <a:p>
            <a:r>
              <a:rPr lang="en-US" sz="1000" dirty="0">
                <a:solidFill>
                  <a:srgbClr val="FF0000"/>
                </a:solidFill>
              </a:rPr>
              <a:t>Eq. height:	</a:t>
            </a:r>
            <a:r>
              <a:rPr lang="en-US" sz="1000" dirty="0" smtClean="0">
                <a:solidFill>
                  <a:srgbClr val="FF0000"/>
                </a:solidFill>
              </a:rPr>
              <a:t>800 mm</a:t>
            </a:r>
            <a:endParaRPr lang="en-US" sz="1000" dirty="0">
              <a:solidFill>
                <a:srgbClr val="FF0000"/>
              </a:solidFill>
            </a:endParaRPr>
          </a:p>
        </p:txBody>
      </p:sp>
      <p:pic>
        <p:nvPicPr>
          <p:cNvPr id="15" name="Picture 2" descr="\\cern.ch\dfs\Users\k\kershaw\Documents\ILC TRANSPORT\dwarsloeper\Copy of Bild%20372.jpg"/>
          <p:cNvPicPr>
            <a:picLocks noChangeAspect="1" noChangeArrowheads="1"/>
          </p:cNvPicPr>
          <p:nvPr/>
        </p:nvPicPr>
        <p:blipFill>
          <a:blip r:embed="rId7" cstate="print"/>
          <a:srcRect t="16667" b="2778"/>
          <a:stretch>
            <a:fillRect/>
          </a:stretch>
        </p:blipFill>
        <p:spPr bwMode="auto">
          <a:xfrm>
            <a:off x="6086948" y="3786530"/>
            <a:ext cx="2805547" cy="186318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084184" y="5661248"/>
            <a:ext cx="2460757" cy="553998"/>
          </a:xfrm>
          <a:prstGeom prst="rect">
            <a:avLst/>
          </a:prstGeom>
          <a:noFill/>
        </p:spPr>
        <p:txBody>
          <a:bodyPr wrap="square" lIns="91306" tIns="45651" rIns="91306" bIns="45651" rtlCol="0">
            <a:spAutoFit/>
          </a:bodyPr>
          <a:lstStyle/>
          <a:p>
            <a:r>
              <a:rPr lang="en-US" sz="1000" dirty="0"/>
              <a:t>DESY conventional-magnet installation</a:t>
            </a:r>
          </a:p>
          <a:p>
            <a:r>
              <a:rPr lang="en-US" sz="1000" dirty="0">
                <a:solidFill>
                  <a:srgbClr val="FF0000"/>
                </a:solidFill>
              </a:rPr>
              <a:t>Capacity: 	???</a:t>
            </a:r>
          </a:p>
          <a:p>
            <a:r>
              <a:rPr lang="en-US" sz="1000" dirty="0">
                <a:solidFill>
                  <a:srgbClr val="FF0000"/>
                </a:solidFill>
              </a:rPr>
              <a:t>Eq. height:	???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47879" y="5661248"/>
            <a:ext cx="2460757" cy="553998"/>
          </a:xfrm>
          <a:prstGeom prst="rect">
            <a:avLst/>
          </a:prstGeom>
          <a:noFill/>
        </p:spPr>
        <p:txBody>
          <a:bodyPr wrap="square" lIns="91306" tIns="45651" rIns="91306" bIns="45651" rtlCol="0">
            <a:spAutoFit/>
          </a:bodyPr>
          <a:lstStyle/>
          <a:p>
            <a:r>
              <a:rPr lang="en-US" sz="1000" dirty="0"/>
              <a:t>DESY XFEL installation</a:t>
            </a:r>
          </a:p>
          <a:p>
            <a:r>
              <a:rPr lang="en-US" sz="1000" dirty="0">
                <a:solidFill>
                  <a:srgbClr val="FF0000"/>
                </a:solidFill>
              </a:rPr>
              <a:t>Capacity: 	6.t per lifting platform</a:t>
            </a:r>
          </a:p>
          <a:p>
            <a:r>
              <a:rPr lang="en-US" sz="1000" dirty="0">
                <a:solidFill>
                  <a:srgbClr val="FF0000"/>
                </a:solidFill>
              </a:rPr>
              <a:t>Lifting height:	2.4m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51520" y="1268760"/>
            <a:ext cx="2886473" cy="184556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06" tIns="45651" rIns="91306" bIns="45651"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086948" y="3816555"/>
            <a:ext cx="2805547" cy="184556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06" tIns="45651" rIns="91306" bIns="45651"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51520" y="3815682"/>
            <a:ext cx="2886473" cy="184556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06" tIns="45651" rIns="91306" bIns="45651"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941549" y="1268760"/>
            <a:ext cx="3096344" cy="2308185"/>
          </a:xfrm>
          <a:prstGeom prst="rect">
            <a:avLst/>
          </a:prstGeom>
          <a:solidFill>
            <a:schemeClr val="accent1"/>
          </a:solidFill>
        </p:spPr>
        <p:txBody>
          <a:bodyPr wrap="square" lIns="91306" tIns="45651" rIns="91306" bIns="45651" rtlCol="0">
            <a:spAutoFit/>
          </a:bodyPr>
          <a:lstStyle/>
          <a:p>
            <a:r>
              <a:rPr lang="en-US" dirty="0" smtClean="0"/>
              <a:t>These </a:t>
            </a:r>
            <a:r>
              <a:rPr lang="en-US" b="1" dirty="0" smtClean="0">
                <a:solidFill>
                  <a:srgbClr val="FF0000"/>
                </a:solidFill>
              </a:rPr>
              <a:t>4</a:t>
            </a:r>
            <a:r>
              <a:rPr lang="en-US" dirty="0" smtClean="0"/>
              <a:t> </a:t>
            </a:r>
            <a:r>
              <a:rPr lang="en-US" dirty="0" smtClean="0"/>
              <a:t>solutions incorporate the longitudinal transport </a:t>
            </a:r>
            <a:r>
              <a:rPr lang="en-US" u="sng" dirty="0" smtClean="0"/>
              <a:t>and</a:t>
            </a:r>
            <a:r>
              <a:rPr lang="en-US" dirty="0" smtClean="0"/>
              <a:t> lateral transfer!</a:t>
            </a:r>
          </a:p>
          <a:p>
            <a:r>
              <a:rPr lang="en-US" dirty="0" smtClean="0"/>
              <a:t>Boundary condition:</a:t>
            </a:r>
          </a:p>
          <a:p>
            <a:r>
              <a:rPr lang="en-US" b="1" dirty="0" smtClean="0"/>
              <a:t>Sufficient clearance under the accelerator </a:t>
            </a:r>
            <a:r>
              <a:rPr lang="en-US" b="1" dirty="0" smtClean="0"/>
              <a:t>components!!!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4626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power feed rail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>
                <a:solidFill>
                  <a:srgbClr val="000000"/>
                </a:solidFill>
              </a:rPr>
              <a:pPr/>
              <a:t>16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052736"/>
            <a:ext cx="2304256" cy="2691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KURT\TransportBackup\TransportC\Pictures\testfacility\IMGP04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800" y="1052736"/>
            <a:ext cx="2018551" cy="2691401"/>
          </a:xfrm>
          <a:prstGeom prst="rect">
            <a:avLst/>
          </a:prstGeom>
          <a:noFill/>
        </p:spPr>
      </p:pic>
      <p:pic>
        <p:nvPicPr>
          <p:cNvPr id="4100" name="Picture 4" descr="http://cds.cern.ch/record/1741036/files/3D%20cut%20dipole%20tunnel%20montage%20photo%20corr.png?subformat=icon-6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802" y="1052736"/>
            <a:ext cx="3310756" cy="220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ruehli\AppData\Local\Microsoft\Windows\Temporary Internet Files\Content.Outlook\5TAXW6I4\coupe_type_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94171"/>
            <a:ext cx="3476999" cy="2515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mediastream.cern.ch/MediaArchive/Photo/Public/2013/1308206/1308206_01/1308206_01-A4-at-144-dp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423" y="3429000"/>
            <a:ext cx="3270815" cy="218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70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61534" y="2529737"/>
            <a:ext cx="5300045" cy="5753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6264311" y="2056725"/>
            <a:ext cx="405289" cy="589211"/>
          </a:xfrm>
          <a:custGeom>
            <a:avLst/>
            <a:gdLst/>
            <a:ahLst/>
            <a:cxnLst/>
            <a:rect l="l" t="t" r="r" b="b"/>
            <a:pathLst>
              <a:path w="473963" h="649223">
                <a:moveTo>
                  <a:pt x="473963" y="0"/>
                </a:moveTo>
                <a:lnTo>
                  <a:pt x="68579" y="0"/>
                </a:lnTo>
                <a:lnTo>
                  <a:pt x="62925" y="1072"/>
                </a:lnTo>
                <a:lnTo>
                  <a:pt x="36964" y="36127"/>
                </a:lnTo>
                <a:lnTo>
                  <a:pt x="23857" y="77954"/>
                </a:lnTo>
                <a:lnTo>
                  <a:pt x="13167" y="132661"/>
                </a:lnTo>
                <a:lnTo>
                  <a:pt x="7612" y="175189"/>
                </a:lnTo>
                <a:lnTo>
                  <a:pt x="3474" y="221796"/>
                </a:lnTo>
                <a:lnTo>
                  <a:pt x="891" y="271823"/>
                </a:lnTo>
                <a:lnTo>
                  <a:pt x="0" y="324611"/>
                </a:lnTo>
                <a:lnTo>
                  <a:pt x="225" y="351103"/>
                </a:lnTo>
                <a:lnTo>
                  <a:pt x="1980" y="402304"/>
                </a:lnTo>
                <a:lnTo>
                  <a:pt x="5357" y="450556"/>
                </a:lnTo>
                <a:lnTo>
                  <a:pt x="10221" y="495173"/>
                </a:lnTo>
                <a:lnTo>
                  <a:pt x="16433" y="535469"/>
                </a:lnTo>
                <a:lnTo>
                  <a:pt x="27980" y="586313"/>
                </a:lnTo>
                <a:lnTo>
                  <a:pt x="41790" y="623577"/>
                </a:lnTo>
                <a:lnTo>
                  <a:pt x="68579" y="649223"/>
                </a:lnTo>
                <a:lnTo>
                  <a:pt x="406907" y="649223"/>
                </a:lnTo>
                <a:lnTo>
                  <a:pt x="406907" y="324611"/>
                </a:lnTo>
                <a:lnTo>
                  <a:pt x="407133" y="297913"/>
                </a:lnTo>
                <a:lnTo>
                  <a:pt x="408883" y="246423"/>
                </a:lnTo>
                <a:lnTo>
                  <a:pt x="412241" y="198024"/>
                </a:lnTo>
                <a:lnTo>
                  <a:pt x="417063" y="153374"/>
                </a:lnTo>
                <a:lnTo>
                  <a:pt x="423202" y="113131"/>
                </a:lnTo>
                <a:lnTo>
                  <a:pt x="434559" y="62471"/>
                </a:lnTo>
                <a:lnTo>
                  <a:pt x="448055" y="25431"/>
                </a:lnTo>
                <a:lnTo>
                  <a:pt x="468526" y="1072"/>
                </a:lnTo>
                <a:lnTo>
                  <a:pt x="473963" y="0"/>
                </a:lnTo>
                <a:close/>
              </a:path>
              <a:path w="473963" h="649223">
                <a:moveTo>
                  <a:pt x="473963" y="649223"/>
                </a:moveTo>
                <a:lnTo>
                  <a:pt x="443349" y="612808"/>
                </a:lnTo>
                <a:lnTo>
                  <a:pt x="430511" y="570759"/>
                </a:lnTo>
                <a:lnTo>
                  <a:pt x="419977" y="515904"/>
                </a:lnTo>
                <a:lnTo>
                  <a:pt x="414479" y="473362"/>
                </a:lnTo>
                <a:lnTo>
                  <a:pt x="410370" y="426841"/>
                </a:lnTo>
                <a:lnTo>
                  <a:pt x="407798" y="377029"/>
                </a:lnTo>
                <a:lnTo>
                  <a:pt x="406907" y="324611"/>
                </a:lnTo>
                <a:lnTo>
                  <a:pt x="406907" y="649223"/>
                </a:lnTo>
                <a:lnTo>
                  <a:pt x="473963" y="649223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6612245" y="2056725"/>
            <a:ext cx="115982" cy="589211"/>
          </a:xfrm>
          <a:custGeom>
            <a:avLst/>
            <a:gdLst/>
            <a:ahLst/>
            <a:cxnLst/>
            <a:rect l="l" t="t" r="r" b="b"/>
            <a:pathLst>
              <a:path w="135635" h="649223">
                <a:moveTo>
                  <a:pt x="135635" y="324611"/>
                </a:moveTo>
                <a:lnTo>
                  <a:pt x="134744" y="271823"/>
                </a:lnTo>
                <a:lnTo>
                  <a:pt x="132161" y="221796"/>
                </a:lnTo>
                <a:lnTo>
                  <a:pt x="128023" y="175189"/>
                </a:lnTo>
                <a:lnTo>
                  <a:pt x="122468" y="132661"/>
                </a:lnTo>
                <a:lnTo>
                  <a:pt x="115633" y="94868"/>
                </a:lnTo>
                <a:lnTo>
                  <a:pt x="103280" y="48502"/>
                </a:lnTo>
                <a:lnTo>
                  <a:pt x="83609" y="9402"/>
                </a:lnTo>
                <a:lnTo>
                  <a:pt x="67055" y="0"/>
                </a:lnTo>
                <a:lnTo>
                  <a:pt x="61618" y="1072"/>
                </a:lnTo>
                <a:lnTo>
                  <a:pt x="36441" y="36127"/>
                </a:lnTo>
                <a:lnTo>
                  <a:pt x="23603" y="77954"/>
                </a:lnTo>
                <a:lnTo>
                  <a:pt x="13069" y="132661"/>
                </a:lnTo>
                <a:lnTo>
                  <a:pt x="7571" y="175189"/>
                </a:lnTo>
                <a:lnTo>
                  <a:pt x="3462" y="221796"/>
                </a:lnTo>
                <a:lnTo>
                  <a:pt x="890" y="271823"/>
                </a:lnTo>
                <a:lnTo>
                  <a:pt x="0" y="324611"/>
                </a:lnTo>
                <a:lnTo>
                  <a:pt x="225" y="351103"/>
                </a:lnTo>
                <a:lnTo>
                  <a:pt x="1975" y="402304"/>
                </a:lnTo>
                <a:lnTo>
                  <a:pt x="5333" y="450556"/>
                </a:lnTo>
                <a:lnTo>
                  <a:pt x="10155" y="495173"/>
                </a:lnTo>
                <a:lnTo>
                  <a:pt x="16294" y="535469"/>
                </a:lnTo>
                <a:lnTo>
                  <a:pt x="27651" y="586313"/>
                </a:lnTo>
                <a:lnTo>
                  <a:pt x="41147" y="623577"/>
                </a:lnTo>
                <a:lnTo>
                  <a:pt x="67055" y="649223"/>
                </a:lnTo>
                <a:lnTo>
                  <a:pt x="72710" y="648140"/>
                </a:lnTo>
                <a:lnTo>
                  <a:pt x="98671" y="612808"/>
                </a:lnTo>
                <a:lnTo>
                  <a:pt x="111778" y="570759"/>
                </a:lnTo>
                <a:lnTo>
                  <a:pt x="122468" y="515904"/>
                </a:lnTo>
                <a:lnTo>
                  <a:pt x="128023" y="473362"/>
                </a:lnTo>
                <a:lnTo>
                  <a:pt x="132161" y="426841"/>
                </a:lnTo>
                <a:lnTo>
                  <a:pt x="134744" y="377029"/>
                </a:lnTo>
                <a:lnTo>
                  <a:pt x="135635" y="324611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6263008" y="2055341"/>
            <a:ext cx="466539" cy="591977"/>
          </a:xfrm>
          <a:custGeom>
            <a:avLst/>
            <a:gdLst/>
            <a:ahLst/>
            <a:cxnLst/>
            <a:rect l="l" t="t" r="r" b="b"/>
            <a:pathLst>
              <a:path w="545591" h="652271">
                <a:moveTo>
                  <a:pt x="1523" y="359663"/>
                </a:moveTo>
                <a:lnTo>
                  <a:pt x="1523" y="292607"/>
                </a:lnTo>
                <a:lnTo>
                  <a:pt x="0" y="326135"/>
                </a:lnTo>
                <a:lnTo>
                  <a:pt x="1523" y="359663"/>
                </a:lnTo>
                <a:close/>
              </a:path>
              <a:path w="545591" h="652271">
                <a:moveTo>
                  <a:pt x="472439" y="0"/>
                </a:moveTo>
                <a:lnTo>
                  <a:pt x="65531" y="0"/>
                </a:lnTo>
                <a:lnTo>
                  <a:pt x="59435" y="3047"/>
                </a:lnTo>
                <a:lnTo>
                  <a:pt x="57911" y="3047"/>
                </a:lnTo>
                <a:lnTo>
                  <a:pt x="33527" y="47243"/>
                </a:lnTo>
                <a:lnTo>
                  <a:pt x="25907" y="74675"/>
                </a:lnTo>
                <a:lnTo>
                  <a:pt x="19811" y="96011"/>
                </a:lnTo>
                <a:lnTo>
                  <a:pt x="16763" y="118871"/>
                </a:lnTo>
                <a:lnTo>
                  <a:pt x="12191" y="144779"/>
                </a:lnTo>
                <a:lnTo>
                  <a:pt x="9143" y="170687"/>
                </a:lnTo>
                <a:lnTo>
                  <a:pt x="3047" y="228599"/>
                </a:lnTo>
                <a:lnTo>
                  <a:pt x="1523" y="260603"/>
                </a:lnTo>
                <a:lnTo>
                  <a:pt x="1523" y="391667"/>
                </a:lnTo>
                <a:lnTo>
                  <a:pt x="3047" y="422147"/>
                </a:lnTo>
                <a:lnTo>
                  <a:pt x="4571" y="437387"/>
                </a:lnTo>
                <a:lnTo>
                  <a:pt x="4571" y="260603"/>
                </a:lnTo>
                <a:lnTo>
                  <a:pt x="7619" y="230123"/>
                </a:lnTo>
                <a:lnTo>
                  <a:pt x="9143" y="199643"/>
                </a:lnTo>
                <a:lnTo>
                  <a:pt x="12191" y="170687"/>
                </a:lnTo>
                <a:lnTo>
                  <a:pt x="15239" y="144779"/>
                </a:lnTo>
                <a:lnTo>
                  <a:pt x="19811" y="118871"/>
                </a:lnTo>
                <a:lnTo>
                  <a:pt x="22859" y="96011"/>
                </a:lnTo>
                <a:lnTo>
                  <a:pt x="28955" y="76199"/>
                </a:lnTo>
                <a:lnTo>
                  <a:pt x="30479" y="65531"/>
                </a:lnTo>
                <a:lnTo>
                  <a:pt x="33527" y="56387"/>
                </a:lnTo>
                <a:lnTo>
                  <a:pt x="48767" y="21335"/>
                </a:lnTo>
                <a:lnTo>
                  <a:pt x="67055" y="3047"/>
                </a:lnTo>
                <a:lnTo>
                  <a:pt x="464819" y="3047"/>
                </a:lnTo>
                <a:lnTo>
                  <a:pt x="467867" y="1523"/>
                </a:lnTo>
                <a:lnTo>
                  <a:pt x="472439" y="0"/>
                </a:lnTo>
                <a:close/>
              </a:path>
              <a:path w="545591" h="652271">
                <a:moveTo>
                  <a:pt x="472439" y="652271"/>
                </a:moveTo>
                <a:lnTo>
                  <a:pt x="467867" y="650747"/>
                </a:lnTo>
                <a:lnTo>
                  <a:pt x="466343" y="649223"/>
                </a:lnTo>
                <a:lnTo>
                  <a:pt x="67055" y="649223"/>
                </a:lnTo>
                <a:lnTo>
                  <a:pt x="60959" y="646175"/>
                </a:lnTo>
                <a:lnTo>
                  <a:pt x="57911" y="643127"/>
                </a:lnTo>
                <a:lnTo>
                  <a:pt x="54863" y="638555"/>
                </a:lnTo>
                <a:lnTo>
                  <a:pt x="50291" y="635507"/>
                </a:lnTo>
                <a:lnTo>
                  <a:pt x="47243" y="629411"/>
                </a:lnTo>
                <a:lnTo>
                  <a:pt x="45719" y="624839"/>
                </a:lnTo>
                <a:lnTo>
                  <a:pt x="42671" y="617219"/>
                </a:lnTo>
                <a:lnTo>
                  <a:pt x="39623" y="611123"/>
                </a:lnTo>
                <a:lnTo>
                  <a:pt x="36575" y="603503"/>
                </a:lnTo>
                <a:lnTo>
                  <a:pt x="30479" y="585215"/>
                </a:lnTo>
                <a:lnTo>
                  <a:pt x="28955" y="576071"/>
                </a:lnTo>
                <a:lnTo>
                  <a:pt x="22859" y="554735"/>
                </a:lnTo>
                <a:lnTo>
                  <a:pt x="19811" y="531875"/>
                </a:lnTo>
                <a:lnTo>
                  <a:pt x="15239" y="507491"/>
                </a:lnTo>
                <a:lnTo>
                  <a:pt x="9143" y="452627"/>
                </a:lnTo>
                <a:lnTo>
                  <a:pt x="7619" y="422147"/>
                </a:lnTo>
                <a:lnTo>
                  <a:pt x="4571" y="391667"/>
                </a:lnTo>
                <a:lnTo>
                  <a:pt x="4571" y="437387"/>
                </a:lnTo>
                <a:lnTo>
                  <a:pt x="6095" y="452627"/>
                </a:lnTo>
                <a:lnTo>
                  <a:pt x="12191" y="507491"/>
                </a:lnTo>
                <a:lnTo>
                  <a:pt x="16763" y="531875"/>
                </a:lnTo>
                <a:lnTo>
                  <a:pt x="19811" y="556259"/>
                </a:lnTo>
                <a:lnTo>
                  <a:pt x="25907" y="576071"/>
                </a:lnTo>
                <a:lnTo>
                  <a:pt x="27431" y="586739"/>
                </a:lnTo>
                <a:lnTo>
                  <a:pt x="30479" y="595883"/>
                </a:lnTo>
                <a:lnTo>
                  <a:pt x="33527" y="603503"/>
                </a:lnTo>
                <a:lnTo>
                  <a:pt x="36575" y="612647"/>
                </a:lnTo>
                <a:lnTo>
                  <a:pt x="39623" y="618743"/>
                </a:lnTo>
                <a:lnTo>
                  <a:pt x="42671" y="626363"/>
                </a:lnTo>
                <a:lnTo>
                  <a:pt x="45719" y="630935"/>
                </a:lnTo>
                <a:lnTo>
                  <a:pt x="48767" y="637031"/>
                </a:lnTo>
                <a:lnTo>
                  <a:pt x="51815" y="641603"/>
                </a:lnTo>
                <a:lnTo>
                  <a:pt x="57911" y="647699"/>
                </a:lnTo>
                <a:lnTo>
                  <a:pt x="59435" y="647699"/>
                </a:lnTo>
                <a:lnTo>
                  <a:pt x="62483" y="650747"/>
                </a:lnTo>
                <a:lnTo>
                  <a:pt x="65531" y="652271"/>
                </a:lnTo>
                <a:lnTo>
                  <a:pt x="472439" y="652271"/>
                </a:lnTo>
                <a:close/>
              </a:path>
              <a:path w="545591" h="652271">
                <a:moveTo>
                  <a:pt x="472439" y="3047"/>
                </a:moveTo>
                <a:lnTo>
                  <a:pt x="464819" y="3047"/>
                </a:lnTo>
                <a:lnTo>
                  <a:pt x="457199" y="10667"/>
                </a:lnTo>
                <a:lnTo>
                  <a:pt x="438911" y="47243"/>
                </a:lnTo>
                <a:lnTo>
                  <a:pt x="434339" y="65531"/>
                </a:lnTo>
                <a:lnTo>
                  <a:pt x="431291" y="74675"/>
                </a:lnTo>
                <a:lnTo>
                  <a:pt x="422147" y="118871"/>
                </a:lnTo>
                <a:lnTo>
                  <a:pt x="414527" y="170687"/>
                </a:lnTo>
                <a:lnTo>
                  <a:pt x="406907" y="292607"/>
                </a:lnTo>
                <a:lnTo>
                  <a:pt x="406907" y="359663"/>
                </a:lnTo>
                <a:lnTo>
                  <a:pt x="409955" y="422147"/>
                </a:lnTo>
                <a:lnTo>
                  <a:pt x="409955" y="292607"/>
                </a:lnTo>
                <a:lnTo>
                  <a:pt x="414527" y="199643"/>
                </a:lnTo>
                <a:lnTo>
                  <a:pt x="420623" y="144779"/>
                </a:lnTo>
                <a:lnTo>
                  <a:pt x="429767" y="96011"/>
                </a:lnTo>
                <a:lnTo>
                  <a:pt x="437387" y="65531"/>
                </a:lnTo>
                <a:lnTo>
                  <a:pt x="438911" y="56387"/>
                </a:lnTo>
                <a:lnTo>
                  <a:pt x="448055" y="33527"/>
                </a:lnTo>
                <a:lnTo>
                  <a:pt x="454151" y="21335"/>
                </a:lnTo>
                <a:lnTo>
                  <a:pt x="460247" y="12191"/>
                </a:lnTo>
                <a:lnTo>
                  <a:pt x="466343" y="6095"/>
                </a:lnTo>
                <a:lnTo>
                  <a:pt x="472439" y="3047"/>
                </a:lnTo>
                <a:close/>
              </a:path>
              <a:path w="545591" h="652271">
                <a:moveTo>
                  <a:pt x="472439" y="649223"/>
                </a:moveTo>
                <a:lnTo>
                  <a:pt x="466343" y="646175"/>
                </a:lnTo>
                <a:lnTo>
                  <a:pt x="463295" y="643127"/>
                </a:lnTo>
                <a:lnTo>
                  <a:pt x="460247" y="638555"/>
                </a:lnTo>
                <a:lnTo>
                  <a:pt x="457199" y="635507"/>
                </a:lnTo>
                <a:lnTo>
                  <a:pt x="454151" y="629411"/>
                </a:lnTo>
                <a:lnTo>
                  <a:pt x="451103" y="624839"/>
                </a:lnTo>
                <a:lnTo>
                  <a:pt x="448055" y="617219"/>
                </a:lnTo>
                <a:lnTo>
                  <a:pt x="445007" y="611123"/>
                </a:lnTo>
                <a:lnTo>
                  <a:pt x="441959" y="603503"/>
                </a:lnTo>
                <a:lnTo>
                  <a:pt x="438911" y="594359"/>
                </a:lnTo>
                <a:lnTo>
                  <a:pt x="437387" y="585215"/>
                </a:lnTo>
                <a:lnTo>
                  <a:pt x="434339" y="576071"/>
                </a:lnTo>
                <a:lnTo>
                  <a:pt x="425195" y="531875"/>
                </a:lnTo>
                <a:lnTo>
                  <a:pt x="414527" y="452627"/>
                </a:lnTo>
                <a:lnTo>
                  <a:pt x="409955" y="358139"/>
                </a:lnTo>
                <a:lnTo>
                  <a:pt x="409955" y="422147"/>
                </a:lnTo>
                <a:lnTo>
                  <a:pt x="417575" y="507491"/>
                </a:lnTo>
                <a:lnTo>
                  <a:pt x="426719" y="556259"/>
                </a:lnTo>
                <a:lnTo>
                  <a:pt x="434339" y="586739"/>
                </a:lnTo>
                <a:lnTo>
                  <a:pt x="435863" y="595883"/>
                </a:lnTo>
                <a:lnTo>
                  <a:pt x="438911" y="603503"/>
                </a:lnTo>
                <a:lnTo>
                  <a:pt x="441959" y="612647"/>
                </a:lnTo>
                <a:lnTo>
                  <a:pt x="445007" y="618743"/>
                </a:lnTo>
                <a:lnTo>
                  <a:pt x="448055" y="626363"/>
                </a:lnTo>
                <a:lnTo>
                  <a:pt x="451103" y="630935"/>
                </a:lnTo>
                <a:lnTo>
                  <a:pt x="454151" y="637031"/>
                </a:lnTo>
                <a:lnTo>
                  <a:pt x="457199" y="641603"/>
                </a:lnTo>
                <a:lnTo>
                  <a:pt x="461771" y="644651"/>
                </a:lnTo>
                <a:lnTo>
                  <a:pt x="466343" y="649223"/>
                </a:lnTo>
                <a:lnTo>
                  <a:pt x="472439" y="649223"/>
                </a:lnTo>
                <a:close/>
              </a:path>
              <a:path w="545591" h="652271">
                <a:moveTo>
                  <a:pt x="544067" y="391667"/>
                </a:moveTo>
                <a:lnTo>
                  <a:pt x="544067" y="260603"/>
                </a:lnTo>
                <a:lnTo>
                  <a:pt x="542543" y="228599"/>
                </a:lnTo>
                <a:lnTo>
                  <a:pt x="536447" y="170687"/>
                </a:lnTo>
                <a:lnTo>
                  <a:pt x="530351" y="118871"/>
                </a:lnTo>
                <a:lnTo>
                  <a:pt x="521207" y="74675"/>
                </a:lnTo>
                <a:lnTo>
                  <a:pt x="505967" y="32003"/>
                </a:lnTo>
                <a:lnTo>
                  <a:pt x="483107" y="1523"/>
                </a:lnTo>
                <a:lnTo>
                  <a:pt x="480059" y="0"/>
                </a:lnTo>
                <a:lnTo>
                  <a:pt x="472439" y="0"/>
                </a:lnTo>
                <a:lnTo>
                  <a:pt x="467867" y="1523"/>
                </a:lnTo>
                <a:lnTo>
                  <a:pt x="464819" y="3047"/>
                </a:lnTo>
                <a:lnTo>
                  <a:pt x="478535" y="3047"/>
                </a:lnTo>
                <a:lnTo>
                  <a:pt x="484631" y="6095"/>
                </a:lnTo>
                <a:lnTo>
                  <a:pt x="505967" y="41147"/>
                </a:lnTo>
                <a:lnTo>
                  <a:pt x="512063" y="56387"/>
                </a:lnTo>
                <a:lnTo>
                  <a:pt x="522731" y="96011"/>
                </a:lnTo>
                <a:lnTo>
                  <a:pt x="533399" y="170687"/>
                </a:lnTo>
                <a:lnTo>
                  <a:pt x="539495" y="230123"/>
                </a:lnTo>
                <a:lnTo>
                  <a:pt x="541019" y="260603"/>
                </a:lnTo>
                <a:lnTo>
                  <a:pt x="541019" y="292607"/>
                </a:lnTo>
                <a:lnTo>
                  <a:pt x="542543" y="326135"/>
                </a:lnTo>
                <a:lnTo>
                  <a:pt x="542543" y="422147"/>
                </a:lnTo>
                <a:lnTo>
                  <a:pt x="544067" y="391667"/>
                </a:lnTo>
                <a:close/>
              </a:path>
              <a:path w="545591" h="652271">
                <a:moveTo>
                  <a:pt x="542543" y="422147"/>
                </a:moveTo>
                <a:lnTo>
                  <a:pt x="542543" y="326135"/>
                </a:lnTo>
                <a:lnTo>
                  <a:pt x="541019" y="359663"/>
                </a:lnTo>
                <a:lnTo>
                  <a:pt x="541019" y="391667"/>
                </a:lnTo>
                <a:lnTo>
                  <a:pt x="539495" y="422147"/>
                </a:lnTo>
                <a:lnTo>
                  <a:pt x="530351" y="507491"/>
                </a:lnTo>
                <a:lnTo>
                  <a:pt x="522731" y="554735"/>
                </a:lnTo>
                <a:lnTo>
                  <a:pt x="509015" y="603503"/>
                </a:lnTo>
                <a:lnTo>
                  <a:pt x="505967" y="611123"/>
                </a:lnTo>
                <a:lnTo>
                  <a:pt x="504443" y="617219"/>
                </a:lnTo>
                <a:lnTo>
                  <a:pt x="501395" y="624839"/>
                </a:lnTo>
                <a:lnTo>
                  <a:pt x="498347" y="629411"/>
                </a:lnTo>
                <a:lnTo>
                  <a:pt x="495299" y="635507"/>
                </a:lnTo>
                <a:lnTo>
                  <a:pt x="492251" y="640079"/>
                </a:lnTo>
                <a:lnTo>
                  <a:pt x="487679" y="643127"/>
                </a:lnTo>
                <a:lnTo>
                  <a:pt x="484631" y="646175"/>
                </a:lnTo>
                <a:lnTo>
                  <a:pt x="478535" y="649223"/>
                </a:lnTo>
                <a:lnTo>
                  <a:pt x="466343" y="649223"/>
                </a:lnTo>
                <a:lnTo>
                  <a:pt x="467867" y="650747"/>
                </a:lnTo>
                <a:lnTo>
                  <a:pt x="472439" y="652271"/>
                </a:lnTo>
                <a:lnTo>
                  <a:pt x="480059" y="652271"/>
                </a:lnTo>
                <a:lnTo>
                  <a:pt x="499871" y="630935"/>
                </a:lnTo>
                <a:lnTo>
                  <a:pt x="502919" y="626363"/>
                </a:lnTo>
                <a:lnTo>
                  <a:pt x="505967" y="618743"/>
                </a:lnTo>
                <a:lnTo>
                  <a:pt x="509015" y="612647"/>
                </a:lnTo>
                <a:lnTo>
                  <a:pt x="512063" y="603503"/>
                </a:lnTo>
                <a:lnTo>
                  <a:pt x="525779" y="556259"/>
                </a:lnTo>
                <a:lnTo>
                  <a:pt x="539495" y="452627"/>
                </a:lnTo>
                <a:lnTo>
                  <a:pt x="542543" y="422147"/>
                </a:lnTo>
                <a:close/>
              </a:path>
              <a:path w="545591" h="652271">
                <a:moveTo>
                  <a:pt x="545591" y="326135"/>
                </a:moveTo>
                <a:lnTo>
                  <a:pt x="544067" y="292607"/>
                </a:lnTo>
                <a:lnTo>
                  <a:pt x="544067" y="359663"/>
                </a:lnTo>
                <a:lnTo>
                  <a:pt x="545591" y="32613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2724868" y="2056725"/>
            <a:ext cx="405289" cy="589211"/>
          </a:xfrm>
          <a:custGeom>
            <a:avLst/>
            <a:gdLst/>
            <a:ahLst/>
            <a:cxnLst/>
            <a:rect l="l" t="t" r="r" b="b"/>
            <a:pathLst>
              <a:path w="473963" h="649223">
                <a:moveTo>
                  <a:pt x="473963" y="0"/>
                </a:moveTo>
                <a:lnTo>
                  <a:pt x="67055" y="0"/>
                </a:lnTo>
                <a:lnTo>
                  <a:pt x="61618" y="1072"/>
                </a:lnTo>
                <a:lnTo>
                  <a:pt x="36441" y="36127"/>
                </a:lnTo>
                <a:lnTo>
                  <a:pt x="23603" y="77954"/>
                </a:lnTo>
                <a:lnTo>
                  <a:pt x="13069" y="132661"/>
                </a:lnTo>
                <a:lnTo>
                  <a:pt x="7571" y="175189"/>
                </a:lnTo>
                <a:lnTo>
                  <a:pt x="3462" y="221796"/>
                </a:lnTo>
                <a:lnTo>
                  <a:pt x="890" y="271823"/>
                </a:lnTo>
                <a:lnTo>
                  <a:pt x="0" y="324611"/>
                </a:lnTo>
                <a:lnTo>
                  <a:pt x="225" y="351103"/>
                </a:lnTo>
                <a:lnTo>
                  <a:pt x="1975" y="402304"/>
                </a:lnTo>
                <a:lnTo>
                  <a:pt x="5333" y="450556"/>
                </a:lnTo>
                <a:lnTo>
                  <a:pt x="10155" y="495173"/>
                </a:lnTo>
                <a:lnTo>
                  <a:pt x="16294" y="535469"/>
                </a:lnTo>
                <a:lnTo>
                  <a:pt x="27651" y="586313"/>
                </a:lnTo>
                <a:lnTo>
                  <a:pt x="41147" y="623577"/>
                </a:lnTo>
                <a:lnTo>
                  <a:pt x="67055" y="649223"/>
                </a:lnTo>
                <a:lnTo>
                  <a:pt x="405383" y="649223"/>
                </a:lnTo>
                <a:lnTo>
                  <a:pt x="405383" y="324611"/>
                </a:lnTo>
                <a:lnTo>
                  <a:pt x="405609" y="297913"/>
                </a:lnTo>
                <a:lnTo>
                  <a:pt x="407364" y="246423"/>
                </a:lnTo>
                <a:lnTo>
                  <a:pt x="410741" y="198024"/>
                </a:lnTo>
                <a:lnTo>
                  <a:pt x="415605" y="153374"/>
                </a:lnTo>
                <a:lnTo>
                  <a:pt x="421817" y="113131"/>
                </a:lnTo>
                <a:lnTo>
                  <a:pt x="433364" y="62471"/>
                </a:lnTo>
                <a:lnTo>
                  <a:pt x="447174" y="25431"/>
                </a:lnTo>
                <a:lnTo>
                  <a:pt x="468308" y="1072"/>
                </a:lnTo>
                <a:lnTo>
                  <a:pt x="473963" y="0"/>
                </a:lnTo>
                <a:close/>
              </a:path>
              <a:path w="473963" h="649223">
                <a:moveTo>
                  <a:pt x="473963" y="649223"/>
                </a:moveTo>
                <a:lnTo>
                  <a:pt x="442348" y="612808"/>
                </a:lnTo>
                <a:lnTo>
                  <a:pt x="429241" y="570759"/>
                </a:lnTo>
                <a:lnTo>
                  <a:pt x="418551" y="515904"/>
                </a:lnTo>
                <a:lnTo>
                  <a:pt x="412996" y="473362"/>
                </a:lnTo>
                <a:lnTo>
                  <a:pt x="408858" y="426841"/>
                </a:lnTo>
                <a:lnTo>
                  <a:pt x="406275" y="377029"/>
                </a:lnTo>
                <a:lnTo>
                  <a:pt x="405383" y="324611"/>
                </a:lnTo>
                <a:lnTo>
                  <a:pt x="405383" y="649223"/>
                </a:lnTo>
                <a:lnTo>
                  <a:pt x="473963" y="649223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7" name="object 7"/>
          <p:cNvSpPr/>
          <p:nvPr/>
        </p:nvSpPr>
        <p:spPr>
          <a:xfrm>
            <a:off x="3071498" y="2056725"/>
            <a:ext cx="115982" cy="589211"/>
          </a:xfrm>
          <a:custGeom>
            <a:avLst/>
            <a:gdLst/>
            <a:ahLst/>
            <a:cxnLst/>
            <a:rect l="l" t="t" r="r" b="b"/>
            <a:pathLst>
              <a:path w="135635" h="649223">
                <a:moveTo>
                  <a:pt x="135635" y="324611"/>
                </a:moveTo>
                <a:lnTo>
                  <a:pt x="134745" y="271823"/>
                </a:lnTo>
                <a:lnTo>
                  <a:pt x="132173" y="221796"/>
                </a:lnTo>
                <a:lnTo>
                  <a:pt x="128064" y="175189"/>
                </a:lnTo>
                <a:lnTo>
                  <a:pt x="122566" y="132661"/>
                </a:lnTo>
                <a:lnTo>
                  <a:pt x="115823" y="94868"/>
                </a:lnTo>
                <a:lnTo>
                  <a:pt x="103699" y="48502"/>
                </a:lnTo>
                <a:lnTo>
                  <a:pt x="84545" y="9402"/>
                </a:lnTo>
                <a:lnTo>
                  <a:pt x="68579" y="0"/>
                </a:lnTo>
                <a:lnTo>
                  <a:pt x="62925" y="1072"/>
                </a:lnTo>
                <a:lnTo>
                  <a:pt x="36964" y="36127"/>
                </a:lnTo>
                <a:lnTo>
                  <a:pt x="23857" y="77954"/>
                </a:lnTo>
                <a:lnTo>
                  <a:pt x="13167" y="132661"/>
                </a:lnTo>
                <a:lnTo>
                  <a:pt x="7612" y="175189"/>
                </a:lnTo>
                <a:lnTo>
                  <a:pt x="3474" y="221796"/>
                </a:lnTo>
                <a:lnTo>
                  <a:pt x="891" y="271823"/>
                </a:lnTo>
                <a:lnTo>
                  <a:pt x="0" y="324611"/>
                </a:lnTo>
                <a:lnTo>
                  <a:pt x="225" y="351103"/>
                </a:lnTo>
                <a:lnTo>
                  <a:pt x="1980" y="402304"/>
                </a:lnTo>
                <a:lnTo>
                  <a:pt x="5357" y="450556"/>
                </a:lnTo>
                <a:lnTo>
                  <a:pt x="10221" y="495173"/>
                </a:lnTo>
                <a:lnTo>
                  <a:pt x="16433" y="535469"/>
                </a:lnTo>
                <a:lnTo>
                  <a:pt x="27980" y="586313"/>
                </a:lnTo>
                <a:lnTo>
                  <a:pt x="41790" y="623577"/>
                </a:lnTo>
                <a:lnTo>
                  <a:pt x="68579" y="649223"/>
                </a:lnTo>
                <a:lnTo>
                  <a:pt x="74017" y="648140"/>
                </a:lnTo>
                <a:lnTo>
                  <a:pt x="99194" y="612808"/>
                </a:lnTo>
                <a:lnTo>
                  <a:pt x="112032" y="570759"/>
                </a:lnTo>
                <a:lnTo>
                  <a:pt x="122566" y="515904"/>
                </a:lnTo>
                <a:lnTo>
                  <a:pt x="128064" y="473362"/>
                </a:lnTo>
                <a:lnTo>
                  <a:pt x="132173" y="426841"/>
                </a:lnTo>
                <a:lnTo>
                  <a:pt x="134745" y="377029"/>
                </a:lnTo>
                <a:lnTo>
                  <a:pt x="135635" y="324611"/>
                </a:lnTo>
                <a:close/>
              </a:path>
            </a:pathLst>
          </a:custGeom>
          <a:solidFill>
            <a:srgbClr val="B2B2B2"/>
          </a:solid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8" name="object 8"/>
          <p:cNvSpPr/>
          <p:nvPr/>
        </p:nvSpPr>
        <p:spPr>
          <a:xfrm>
            <a:off x="2723549" y="2055341"/>
            <a:ext cx="465235" cy="591977"/>
          </a:xfrm>
          <a:custGeom>
            <a:avLst/>
            <a:gdLst/>
            <a:ahLst/>
            <a:cxnLst/>
            <a:rect l="l" t="t" r="r" b="b"/>
            <a:pathLst>
              <a:path w="544067" h="652271">
                <a:moveTo>
                  <a:pt x="470915" y="0"/>
                </a:moveTo>
                <a:lnTo>
                  <a:pt x="65531" y="0"/>
                </a:lnTo>
                <a:lnTo>
                  <a:pt x="60959" y="1523"/>
                </a:lnTo>
                <a:lnTo>
                  <a:pt x="32003" y="47243"/>
                </a:lnTo>
                <a:lnTo>
                  <a:pt x="27431" y="65531"/>
                </a:lnTo>
                <a:lnTo>
                  <a:pt x="24383" y="74675"/>
                </a:lnTo>
                <a:lnTo>
                  <a:pt x="15239" y="118871"/>
                </a:lnTo>
                <a:lnTo>
                  <a:pt x="7619" y="170687"/>
                </a:lnTo>
                <a:lnTo>
                  <a:pt x="0" y="292607"/>
                </a:lnTo>
                <a:lnTo>
                  <a:pt x="0" y="359663"/>
                </a:lnTo>
                <a:lnTo>
                  <a:pt x="3047" y="422147"/>
                </a:lnTo>
                <a:lnTo>
                  <a:pt x="3047" y="292607"/>
                </a:lnTo>
                <a:lnTo>
                  <a:pt x="7619" y="199643"/>
                </a:lnTo>
                <a:lnTo>
                  <a:pt x="13715" y="144779"/>
                </a:lnTo>
                <a:lnTo>
                  <a:pt x="22859" y="96011"/>
                </a:lnTo>
                <a:lnTo>
                  <a:pt x="30479" y="65531"/>
                </a:lnTo>
                <a:lnTo>
                  <a:pt x="32003" y="56387"/>
                </a:lnTo>
                <a:lnTo>
                  <a:pt x="47243" y="21335"/>
                </a:lnTo>
                <a:lnTo>
                  <a:pt x="65531" y="3047"/>
                </a:lnTo>
                <a:lnTo>
                  <a:pt x="463295" y="3047"/>
                </a:lnTo>
                <a:lnTo>
                  <a:pt x="466343" y="1523"/>
                </a:lnTo>
                <a:lnTo>
                  <a:pt x="467867" y="1523"/>
                </a:lnTo>
                <a:lnTo>
                  <a:pt x="470915" y="0"/>
                </a:lnTo>
                <a:close/>
              </a:path>
              <a:path w="544067" h="652271">
                <a:moveTo>
                  <a:pt x="470915" y="652271"/>
                </a:moveTo>
                <a:lnTo>
                  <a:pt x="467867" y="650747"/>
                </a:lnTo>
                <a:lnTo>
                  <a:pt x="466343" y="650747"/>
                </a:lnTo>
                <a:lnTo>
                  <a:pt x="464819" y="649223"/>
                </a:lnTo>
                <a:lnTo>
                  <a:pt x="65531" y="649223"/>
                </a:lnTo>
                <a:lnTo>
                  <a:pt x="59435" y="646175"/>
                </a:lnTo>
                <a:lnTo>
                  <a:pt x="56387" y="643127"/>
                </a:lnTo>
                <a:lnTo>
                  <a:pt x="53339" y="638555"/>
                </a:lnTo>
                <a:lnTo>
                  <a:pt x="50291" y="635507"/>
                </a:lnTo>
                <a:lnTo>
                  <a:pt x="47243" y="629411"/>
                </a:lnTo>
                <a:lnTo>
                  <a:pt x="44195" y="624839"/>
                </a:lnTo>
                <a:lnTo>
                  <a:pt x="41147" y="617219"/>
                </a:lnTo>
                <a:lnTo>
                  <a:pt x="38099" y="611123"/>
                </a:lnTo>
                <a:lnTo>
                  <a:pt x="35051" y="603503"/>
                </a:lnTo>
                <a:lnTo>
                  <a:pt x="32003" y="594359"/>
                </a:lnTo>
                <a:lnTo>
                  <a:pt x="30479" y="585215"/>
                </a:lnTo>
                <a:lnTo>
                  <a:pt x="27431" y="576071"/>
                </a:lnTo>
                <a:lnTo>
                  <a:pt x="18287" y="531875"/>
                </a:lnTo>
                <a:lnTo>
                  <a:pt x="7619" y="452627"/>
                </a:lnTo>
                <a:lnTo>
                  <a:pt x="3047" y="358139"/>
                </a:lnTo>
                <a:lnTo>
                  <a:pt x="3047" y="422147"/>
                </a:lnTo>
                <a:lnTo>
                  <a:pt x="10667" y="507491"/>
                </a:lnTo>
                <a:lnTo>
                  <a:pt x="19811" y="556259"/>
                </a:lnTo>
                <a:lnTo>
                  <a:pt x="27431" y="586739"/>
                </a:lnTo>
                <a:lnTo>
                  <a:pt x="28955" y="595883"/>
                </a:lnTo>
                <a:lnTo>
                  <a:pt x="32003" y="603503"/>
                </a:lnTo>
                <a:lnTo>
                  <a:pt x="35051" y="612647"/>
                </a:lnTo>
                <a:lnTo>
                  <a:pt x="38099" y="618743"/>
                </a:lnTo>
                <a:lnTo>
                  <a:pt x="41147" y="626363"/>
                </a:lnTo>
                <a:lnTo>
                  <a:pt x="44195" y="630935"/>
                </a:lnTo>
                <a:lnTo>
                  <a:pt x="47243" y="637031"/>
                </a:lnTo>
                <a:lnTo>
                  <a:pt x="50291" y="641603"/>
                </a:lnTo>
                <a:lnTo>
                  <a:pt x="54863" y="644651"/>
                </a:lnTo>
                <a:lnTo>
                  <a:pt x="60959" y="650747"/>
                </a:lnTo>
                <a:lnTo>
                  <a:pt x="65531" y="652271"/>
                </a:lnTo>
                <a:lnTo>
                  <a:pt x="470915" y="652271"/>
                </a:lnTo>
                <a:close/>
              </a:path>
              <a:path w="544067" h="652271">
                <a:moveTo>
                  <a:pt x="472439" y="3047"/>
                </a:moveTo>
                <a:lnTo>
                  <a:pt x="463295" y="3047"/>
                </a:lnTo>
                <a:lnTo>
                  <a:pt x="460247" y="6095"/>
                </a:lnTo>
                <a:lnTo>
                  <a:pt x="454151" y="15239"/>
                </a:lnTo>
                <a:lnTo>
                  <a:pt x="449579" y="19811"/>
                </a:lnTo>
                <a:lnTo>
                  <a:pt x="443483" y="32003"/>
                </a:lnTo>
                <a:lnTo>
                  <a:pt x="440435" y="39623"/>
                </a:lnTo>
                <a:lnTo>
                  <a:pt x="438911" y="47243"/>
                </a:lnTo>
                <a:lnTo>
                  <a:pt x="429767" y="74675"/>
                </a:lnTo>
                <a:lnTo>
                  <a:pt x="420623" y="118871"/>
                </a:lnTo>
                <a:lnTo>
                  <a:pt x="414527" y="170687"/>
                </a:lnTo>
                <a:lnTo>
                  <a:pt x="408431" y="228599"/>
                </a:lnTo>
                <a:lnTo>
                  <a:pt x="405383" y="292607"/>
                </a:lnTo>
                <a:lnTo>
                  <a:pt x="405383" y="359663"/>
                </a:lnTo>
                <a:lnTo>
                  <a:pt x="408431" y="422147"/>
                </a:lnTo>
                <a:lnTo>
                  <a:pt x="408431" y="326135"/>
                </a:lnTo>
                <a:lnTo>
                  <a:pt x="409955" y="292607"/>
                </a:lnTo>
                <a:lnTo>
                  <a:pt x="409955" y="260603"/>
                </a:lnTo>
                <a:lnTo>
                  <a:pt x="411479" y="230123"/>
                </a:lnTo>
                <a:lnTo>
                  <a:pt x="417575" y="170687"/>
                </a:lnTo>
                <a:lnTo>
                  <a:pt x="423671" y="118871"/>
                </a:lnTo>
                <a:lnTo>
                  <a:pt x="432815" y="76199"/>
                </a:lnTo>
                <a:lnTo>
                  <a:pt x="441959" y="48767"/>
                </a:lnTo>
                <a:lnTo>
                  <a:pt x="443483" y="41147"/>
                </a:lnTo>
                <a:lnTo>
                  <a:pt x="464819" y="7111"/>
                </a:lnTo>
                <a:lnTo>
                  <a:pt x="464819" y="6095"/>
                </a:lnTo>
                <a:lnTo>
                  <a:pt x="467867" y="5079"/>
                </a:lnTo>
                <a:lnTo>
                  <a:pt x="467867" y="4571"/>
                </a:lnTo>
                <a:lnTo>
                  <a:pt x="472439" y="3047"/>
                </a:lnTo>
                <a:close/>
              </a:path>
              <a:path w="544067" h="652271">
                <a:moveTo>
                  <a:pt x="466343" y="646175"/>
                </a:moveTo>
                <a:lnTo>
                  <a:pt x="461771" y="643127"/>
                </a:lnTo>
                <a:lnTo>
                  <a:pt x="458723" y="638555"/>
                </a:lnTo>
                <a:lnTo>
                  <a:pt x="455675" y="635507"/>
                </a:lnTo>
                <a:lnTo>
                  <a:pt x="452627" y="629411"/>
                </a:lnTo>
                <a:lnTo>
                  <a:pt x="449579" y="624839"/>
                </a:lnTo>
                <a:lnTo>
                  <a:pt x="446531" y="617219"/>
                </a:lnTo>
                <a:lnTo>
                  <a:pt x="443483" y="611123"/>
                </a:lnTo>
                <a:lnTo>
                  <a:pt x="441959" y="603503"/>
                </a:lnTo>
                <a:lnTo>
                  <a:pt x="432815" y="576071"/>
                </a:lnTo>
                <a:lnTo>
                  <a:pt x="423671" y="531875"/>
                </a:lnTo>
                <a:lnTo>
                  <a:pt x="414527" y="452627"/>
                </a:lnTo>
                <a:lnTo>
                  <a:pt x="409955" y="391667"/>
                </a:lnTo>
                <a:lnTo>
                  <a:pt x="409955" y="358139"/>
                </a:lnTo>
                <a:lnTo>
                  <a:pt x="408431" y="326135"/>
                </a:lnTo>
                <a:lnTo>
                  <a:pt x="408431" y="422147"/>
                </a:lnTo>
                <a:lnTo>
                  <a:pt x="411479" y="452627"/>
                </a:lnTo>
                <a:lnTo>
                  <a:pt x="417575" y="507491"/>
                </a:lnTo>
                <a:lnTo>
                  <a:pt x="425195" y="556259"/>
                </a:lnTo>
                <a:lnTo>
                  <a:pt x="435863" y="595883"/>
                </a:lnTo>
                <a:lnTo>
                  <a:pt x="438911" y="603503"/>
                </a:lnTo>
                <a:lnTo>
                  <a:pt x="441959" y="612647"/>
                </a:lnTo>
                <a:lnTo>
                  <a:pt x="443483" y="618743"/>
                </a:lnTo>
                <a:lnTo>
                  <a:pt x="446531" y="626363"/>
                </a:lnTo>
                <a:lnTo>
                  <a:pt x="449579" y="630935"/>
                </a:lnTo>
                <a:lnTo>
                  <a:pt x="454151" y="637031"/>
                </a:lnTo>
                <a:lnTo>
                  <a:pt x="457199" y="641603"/>
                </a:lnTo>
                <a:lnTo>
                  <a:pt x="464819" y="649223"/>
                </a:lnTo>
                <a:lnTo>
                  <a:pt x="464819" y="646175"/>
                </a:lnTo>
                <a:lnTo>
                  <a:pt x="466343" y="646175"/>
                </a:lnTo>
                <a:close/>
              </a:path>
              <a:path w="544067" h="652271">
                <a:moveTo>
                  <a:pt x="544067" y="359663"/>
                </a:moveTo>
                <a:lnTo>
                  <a:pt x="544067" y="292607"/>
                </a:lnTo>
                <a:lnTo>
                  <a:pt x="539495" y="199643"/>
                </a:lnTo>
                <a:lnTo>
                  <a:pt x="536447" y="170687"/>
                </a:lnTo>
                <a:lnTo>
                  <a:pt x="531875" y="144779"/>
                </a:lnTo>
                <a:lnTo>
                  <a:pt x="528827" y="118871"/>
                </a:lnTo>
                <a:lnTo>
                  <a:pt x="524255" y="96011"/>
                </a:lnTo>
                <a:lnTo>
                  <a:pt x="519683" y="74675"/>
                </a:lnTo>
                <a:lnTo>
                  <a:pt x="513587" y="56387"/>
                </a:lnTo>
                <a:lnTo>
                  <a:pt x="512063" y="47243"/>
                </a:lnTo>
                <a:lnTo>
                  <a:pt x="505967" y="32003"/>
                </a:lnTo>
                <a:lnTo>
                  <a:pt x="499871" y="19811"/>
                </a:lnTo>
                <a:lnTo>
                  <a:pt x="496823" y="15239"/>
                </a:lnTo>
                <a:lnTo>
                  <a:pt x="492251" y="10667"/>
                </a:lnTo>
                <a:lnTo>
                  <a:pt x="489203" y="6095"/>
                </a:lnTo>
                <a:lnTo>
                  <a:pt x="486155" y="3047"/>
                </a:lnTo>
                <a:lnTo>
                  <a:pt x="483107" y="1523"/>
                </a:lnTo>
                <a:lnTo>
                  <a:pt x="478535" y="0"/>
                </a:lnTo>
                <a:lnTo>
                  <a:pt x="470915" y="0"/>
                </a:lnTo>
                <a:lnTo>
                  <a:pt x="467867" y="1523"/>
                </a:lnTo>
                <a:lnTo>
                  <a:pt x="466343" y="1523"/>
                </a:lnTo>
                <a:lnTo>
                  <a:pt x="463295" y="3047"/>
                </a:lnTo>
                <a:lnTo>
                  <a:pt x="478535" y="3047"/>
                </a:lnTo>
                <a:lnTo>
                  <a:pt x="484631" y="6095"/>
                </a:lnTo>
                <a:lnTo>
                  <a:pt x="509015" y="48767"/>
                </a:lnTo>
                <a:lnTo>
                  <a:pt x="510539" y="56387"/>
                </a:lnTo>
                <a:lnTo>
                  <a:pt x="513587" y="65531"/>
                </a:lnTo>
                <a:lnTo>
                  <a:pt x="516635" y="76199"/>
                </a:lnTo>
                <a:lnTo>
                  <a:pt x="521207" y="96011"/>
                </a:lnTo>
                <a:lnTo>
                  <a:pt x="525779" y="118871"/>
                </a:lnTo>
                <a:lnTo>
                  <a:pt x="528827" y="144779"/>
                </a:lnTo>
                <a:lnTo>
                  <a:pt x="533399" y="170687"/>
                </a:lnTo>
                <a:lnTo>
                  <a:pt x="534923" y="199643"/>
                </a:lnTo>
                <a:lnTo>
                  <a:pt x="537971" y="230123"/>
                </a:lnTo>
                <a:lnTo>
                  <a:pt x="541019" y="292607"/>
                </a:lnTo>
                <a:lnTo>
                  <a:pt x="541019" y="422147"/>
                </a:lnTo>
                <a:lnTo>
                  <a:pt x="544067" y="359663"/>
                </a:lnTo>
                <a:close/>
              </a:path>
              <a:path w="544067" h="652271">
                <a:moveTo>
                  <a:pt x="466343" y="6095"/>
                </a:moveTo>
                <a:lnTo>
                  <a:pt x="464819" y="6095"/>
                </a:lnTo>
                <a:lnTo>
                  <a:pt x="464819" y="7111"/>
                </a:lnTo>
                <a:lnTo>
                  <a:pt x="466343" y="6095"/>
                </a:lnTo>
                <a:close/>
              </a:path>
              <a:path w="544067" h="652271">
                <a:moveTo>
                  <a:pt x="469391" y="647699"/>
                </a:moveTo>
                <a:lnTo>
                  <a:pt x="464819" y="646175"/>
                </a:lnTo>
                <a:lnTo>
                  <a:pt x="464819" y="649223"/>
                </a:lnTo>
                <a:lnTo>
                  <a:pt x="467867" y="649223"/>
                </a:lnTo>
                <a:lnTo>
                  <a:pt x="467867" y="647699"/>
                </a:lnTo>
                <a:lnTo>
                  <a:pt x="469391" y="647699"/>
                </a:lnTo>
                <a:close/>
              </a:path>
              <a:path w="544067" h="652271">
                <a:moveTo>
                  <a:pt x="541019" y="422147"/>
                </a:moveTo>
                <a:lnTo>
                  <a:pt x="541019" y="359663"/>
                </a:lnTo>
                <a:lnTo>
                  <a:pt x="537971" y="422147"/>
                </a:lnTo>
                <a:lnTo>
                  <a:pt x="534923" y="452627"/>
                </a:lnTo>
                <a:lnTo>
                  <a:pt x="533399" y="480059"/>
                </a:lnTo>
                <a:lnTo>
                  <a:pt x="528827" y="507491"/>
                </a:lnTo>
                <a:lnTo>
                  <a:pt x="525779" y="531875"/>
                </a:lnTo>
                <a:lnTo>
                  <a:pt x="521207" y="554735"/>
                </a:lnTo>
                <a:lnTo>
                  <a:pt x="516635" y="576071"/>
                </a:lnTo>
                <a:lnTo>
                  <a:pt x="510539" y="594359"/>
                </a:lnTo>
                <a:lnTo>
                  <a:pt x="509015" y="603503"/>
                </a:lnTo>
                <a:lnTo>
                  <a:pt x="505967" y="611123"/>
                </a:lnTo>
                <a:lnTo>
                  <a:pt x="502919" y="617219"/>
                </a:lnTo>
                <a:lnTo>
                  <a:pt x="499871" y="624839"/>
                </a:lnTo>
                <a:lnTo>
                  <a:pt x="496823" y="629411"/>
                </a:lnTo>
                <a:lnTo>
                  <a:pt x="493775" y="635507"/>
                </a:lnTo>
                <a:lnTo>
                  <a:pt x="490727" y="640079"/>
                </a:lnTo>
                <a:lnTo>
                  <a:pt x="484631" y="646175"/>
                </a:lnTo>
                <a:lnTo>
                  <a:pt x="478535" y="649223"/>
                </a:lnTo>
                <a:lnTo>
                  <a:pt x="464819" y="649223"/>
                </a:lnTo>
                <a:lnTo>
                  <a:pt x="466343" y="650747"/>
                </a:lnTo>
                <a:lnTo>
                  <a:pt x="467867" y="650747"/>
                </a:lnTo>
                <a:lnTo>
                  <a:pt x="470915" y="652271"/>
                </a:lnTo>
                <a:lnTo>
                  <a:pt x="478535" y="652271"/>
                </a:lnTo>
                <a:lnTo>
                  <a:pt x="483107" y="650747"/>
                </a:lnTo>
                <a:lnTo>
                  <a:pt x="496823" y="637031"/>
                </a:lnTo>
                <a:lnTo>
                  <a:pt x="499871" y="630935"/>
                </a:lnTo>
                <a:lnTo>
                  <a:pt x="502919" y="626363"/>
                </a:lnTo>
                <a:lnTo>
                  <a:pt x="505967" y="618743"/>
                </a:lnTo>
                <a:lnTo>
                  <a:pt x="509015" y="612647"/>
                </a:lnTo>
                <a:lnTo>
                  <a:pt x="512063" y="603503"/>
                </a:lnTo>
                <a:lnTo>
                  <a:pt x="513587" y="595883"/>
                </a:lnTo>
                <a:lnTo>
                  <a:pt x="516635" y="586739"/>
                </a:lnTo>
                <a:lnTo>
                  <a:pt x="519683" y="576071"/>
                </a:lnTo>
                <a:lnTo>
                  <a:pt x="524255" y="556259"/>
                </a:lnTo>
                <a:lnTo>
                  <a:pt x="528827" y="533399"/>
                </a:lnTo>
                <a:lnTo>
                  <a:pt x="531875" y="507491"/>
                </a:lnTo>
                <a:lnTo>
                  <a:pt x="536447" y="480059"/>
                </a:lnTo>
                <a:lnTo>
                  <a:pt x="539495" y="452627"/>
                </a:lnTo>
                <a:lnTo>
                  <a:pt x="541019" y="422147"/>
                </a:lnTo>
                <a:close/>
              </a:path>
              <a:path w="544067" h="652271">
                <a:moveTo>
                  <a:pt x="469391" y="4571"/>
                </a:moveTo>
                <a:lnTo>
                  <a:pt x="467867" y="4571"/>
                </a:lnTo>
                <a:lnTo>
                  <a:pt x="467867" y="5079"/>
                </a:lnTo>
                <a:lnTo>
                  <a:pt x="469391" y="4571"/>
                </a:lnTo>
                <a:close/>
              </a:path>
              <a:path w="544067" h="652271">
                <a:moveTo>
                  <a:pt x="472439" y="649223"/>
                </a:moveTo>
                <a:lnTo>
                  <a:pt x="467867" y="647699"/>
                </a:lnTo>
                <a:lnTo>
                  <a:pt x="467867" y="649223"/>
                </a:lnTo>
                <a:lnTo>
                  <a:pt x="472439" y="6492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3454633" y="3258648"/>
            <a:ext cx="2414798" cy="22683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15838" y="2812832"/>
            <a:ext cx="843268" cy="23109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19" defTabSz="800498"/>
            <a:r>
              <a:rPr sz="1400" b="1" spc="-9" dirty="0">
                <a:solidFill>
                  <a:prstClr val="black"/>
                </a:solidFill>
                <a:latin typeface="Arial"/>
                <a:cs typeface="Arial"/>
              </a:rPr>
              <a:t>Pri</a:t>
            </a:r>
            <a:r>
              <a:rPr sz="1400" b="1" spc="-18" dirty="0">
                <a:solidFill>
                  <a:prstClr val="black"/>
                </a:solidFill>
                <a:latin typeface="Arial"/>
                <a:cs typeface="Arial"/>
              </a:rPr>
              <a:t>m</a:t>
            </a:r>
            <a:r>
              <a:rPr sz="1400" b="1" spc="-9" dirty="0">
                <a:solidFill>
                  <a:prstClr val="black"/>
                </a:solidFill>
                <a:latin typeface="Arial"/>
                <a:cs typeface="Arial"/>
              </a:rPr>
              <a:t>ary</a:t>
            </a:r>
            <a:r>
              <a:rPr sz="1400" b="1" spc="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400" b="1" spc="-13" dirty="0">
                <a:solidFill>
                  <a:prstClr val="black"/>
                </a:solidFill>
                <a:latin typeface="Arial"/>
                <a:cs typeface="Arial"/>
              </a:rPr>
              <a:t>C</a:t>
            </a:r>
            <a:endParaRPr sz="14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47717" y="2093129"/>
            <a:ext cx="3512077" cy="127247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4453" algn="ctr" defTabSz="800498"/>
            <a:r>
              <a:rPr spc="-4" dirty="0">
                <a:solidFill>
                  <a:srgbClr val="FFFF00"/>
                </a:solidFill>
                <a:latin typeface="Arial"/>
                <a:cs typeface="Arial"/>
              </a:rPr>
              <a:t>Pi</a:t>
            </a:r>
            <a:r>
              <a:rPr spc="4" dirty="0">
                <a:solidFill>
                  <a:srgbClr val="FFFF00"/>
                </a:solidFill>
                <a:latin typeface="Arial"/>
                <a:cs typeface="Arial"/>
              </a:rPr>
              <a:t>ck</a:t>
            </a:r>
            <a:r>
              <a:rPr dirty="0">
                <a:solidFill>
                  <a:srgbClr val="FFFF00"/>
                </a:solidFill>
                <a:latin typeface="Arial"/>
                <a:cs typeface="Arial"/>
              </a:rPr>
              <a:t>-</a:t>
            </a:r>
            <a:r>
              <a:rPr spc="4" dirty="0">
                <a:solidFill>
                  <a:srgbClr val="FFFF00"/>
                </a:solidFill>
                <a:latin typeface="Arial"/>
                <a:cs typeface="Arial"/>
              </a:rPr>
              <a:t>U</a:t>
            </a:r>
            <a:r>
              <a:rPr dirty="0">
                <a:solidFill>
                  <a:srgbClr val="FFFF00"/>
                </a:solidFill>
                <a:latin typeface="Arial"/>
                <a:cs typeface="Arial"/>
              </a:rPr>
              <a:t>p</a:t>
            </a:r>
            <a:endParaRPr>
              <a:solidFill>
                <a:prstClr val="black"/>
              </a:solidFill>
              <a:latin typeface="Arial"/>
              <a:cs typeface="Arial"/>
            </a:endParaRPr>
          </a:p>
          <a:p>
            <a:pPr defTabSz="800498">
              <a:lnSpc>
                <a:spcPts val="701"/>
              </a:lnSpc>
              <a:spcBef>
                <a:spcPts val="38"/>
              </a:spcBef>
            </a:pPr>
            <a:endParaRPr sz="700">
              <a:solidFill>
                <a:prstClr val="black"/>
              </a:solidFill>
            </a:endParaRPr>
          </a:p>
          <a:p>
            <a:pPr defTabSz="800498">
              <a:lnSpc>
                <a:spcPts val="877"/>
              </a:lnSpc>
            </a:pPr>
            <a:endParaRPr sz="900">
              <a:solidFill>
                <a:prstClr val="black"/>
              </a:solidFill>
            </a:endParaRPr>
          </a:p>
          <a:p>
            <a:pPr defTabSz="800498">
              <a:lnSpc>
                <a:spcPts val="877"/>
              </a:lnSpc>
            </a:pPr>
            <a:endParaRPr sz="900">
              <a:solidFill>
                <a:prstClr val="black"/>
              </a:solidFill>
            </a:endParaRPr>
          </a:p>
          <a:p>
            <a:pPr defTabSz="800498">
              <a:lnSpc>
                <a:spcPts val="877"/>
              </a:lnSpc>
            </a:pPr>
            <a:endParaRPr sz="900">
              <a:solidFill>
                <a:prstClr val="black"/>
              </a:solidFill>
            </a:endParaRPr>
          </a:p>
          <a:p>
            <a:pPr defTabSz="800498"/>
            <a:r>
              <a:rPr sz="1400" b="1" spc="-9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sz="1400" b="1" spc="-13" dirty="0">
                <a:solidFill>
                  <a:prstClr val="black"/>
                </a:solidFill>
                <a:latin typeface="Arial"/>
                <a:cs typeface="Arial"/>
              </a:rPr>
              <a:t>b</a:t>
            </a:r>
            <a:r>
              <a:rPr sz="1400" b="1" spc="-9" dirty="0">
                <a:solidFill>
                  <a:prstClr val="black"/>
                </a:solidFill>
                <a:latin typeface="Arial"/>
                <a:cs typeface="Arial"/>
              </a:rPr>
              <a:t>le</a:t>
            </a:r>
            <a:r>
              <a:rPr sz="1400" b="1" spc="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400" b="1" spc="-9" dirty="0">
                <a:solidFill>
                  <a:prstClr val="black"/>
                </a:solidFill>
                <a:latin typeface="Arial"/>
                <a:cs typeface="Arial"/>
              </a:rPr>
              <a:t>20</a:t>
            </a:r>
            <a:r>
              <a:rPr sz="1400" b="1" spc="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400" b="1" spc="-9" dirty="0">
                <a:solidFill>
                  <a:prstClr val="black"/>
                </a:solidFill>
                <a:latin typeface="Arial"/>
                <a:cs typeface="Arial"/>
              </a:rPr>
              <a:t>k</a:t>
            </a:r>
            <a:r>
              <a:rPr sz="1400" b="1" spc="-18" dirty="0">
                <a:solidFill>
                  <a:prstClr val="black"/>
                </a:solidFill>
                <a:latin typeface="Arial"/>
                <a:cs typeface="Arial"/>
              </a:rPr>
              <a:t>H</a:t>
            </a:r>
            <a:r>
              <a:rPr sz="1400" b="1" spc="-9" dirty="0">
                <a:solidFill>
                  <a:prstClr val="black"/>
                </a:solidFill>
                <a:latin typeface="Arial"/>
                <a:cs typeface="Arial"/>
              </a:rPr>
              <a:t>z</a:t>
            </a:r>
            <a:endParaRPr sz="14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50716" y="947902"/>
            <a:ext cx="1530696" cy="28642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19" defTabSz="800498"/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24-48-560</a:t>
            </a:r>
            <a:r>
              <a:rPr spc="-48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pc="-4" dirty="0">
                <a:solidFill>
                  <a:prstClr val="black"/>
                </a:solidFill>
                <a:latin typeface="Arial"/>
                <a:cs typeface="Arial"/>
              </a:rPr>
              <a:t>V</a:t>
            </a:r>
            <a:r>
              <a:rPr spc="4" dirty="0">
                <a:solidFill>
                  <a:prstClr val="black"/>
                </a:solidFill>
                <a:latin typeface="Arial"/>
                <a:cs typeface="Arial"/>
              </a:rPr>
              <a:t>D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C</a:t>
            </a:r>
            <a:endParaRPr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118754" y="1791164"/>
            <a:ext cx="981639" cy="7566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19" marR="11119" defTabSz="800498"/>
            <a:r>
              <a:rPr dirty="0" smtClean="0">
                <a:solidFill>
                  <a:prstClr val="black"/>
                </a:solidFill>
                <a:latin typeface="Arial"/>
                <a:cs typeface="Arial"/>
              </a:rPr>
              <a:t>m</a:t>
            </a:r>
            <a:r>
              <a:rPr spc="-4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spc="-13" dirty="0">
                <a:solidFill>
                  <a:prstClr val="black"/>
                </a:solidFill>
                <a:latin typeface="Arial"/>
                <a:cs typeface="Arial"/>
              </a:rPr>
              <a:t>x</a:t>
            </a:r>
            <a:r>
              <a:rPr dirty="0" smtClean="0">
                <a:solidFill>
                  <a:prstClr val="black"/>
                </a:solidFill>
                <a:latin typeface="Arial"/>
                <a:cs typeface="Arial"/>
              </a:rPr>
              <a:t>. </a:t>
            </a:r>
            <a:r>
              <a:rPr spc="-4" dirty="0">
                <a:solidFill>
                  <a:prstClr val="black"/>
                </a:solidFill>
                <a:latin typeface="Arial"/>
                <a:cs typeface="Arial"/>
              </a:rPr>
              <a:t>di</a:t>
            </a:r>
            <a:r>
              <a:rPr dirty="0" smtClean="0">
                <a:solidFill>
                  <a:prstClr val="black"/>
                </a:solidFill>
                <a:latin typeface="Arial"/>
                <a:cs typeface="Arial"/>
              </a:rPr>
              <a:t>st</a:t>
            </a:r>
            <a:r>
              <a:rPr spc="-4" dirty="0">
                <a:solidFill>
                  <a:prstClr val="black"/>
                </a:solidFill>
                <a:latin typeface="Arial"/>
                <a:cs typeface="Arial"/>
              </a:rPr>
              <a:t>an</a:t>
            </a:r>
            <a:r>
              <a:rPr dirty="0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spc="-4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dirty="0" smtClean="0">
                <a:solidFill>
                  <a:prstClr val="black"/>
                </a:solidFill>
                <a:latin typeface="Arial"/>
                <a:cs typeface="Arial"/>
              </a:rPr>
              <a:t>: </a:t>
            </a:r>
            <a:r>
              <a:rPr spc="-4" dirty="0">
                <a:solidFill>
                  <a:prstClr val="black"/>
                </a:solidFill>
                <a:latin typeface="Arial"/>
                <a:cs typeface="Arial"/>
              </a:rPr>
              <a:t>2</a:t>
            </a:r>
            <a:r>
              <a:rPr dirty="0" smtClean="0">
                <a:solidFill>
                  <a:prstClr val="black"/>
                </a:solidFill>
                <a:latin typeface="Arial"/>
                <a:cs typeface="Arial"/>
              </a:rPr>
              <a:t>0</a:t>
            </a:r>
            <a:r>
              <a:rPr spc="-4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dirty="0" smtClean="0">
                <a:solidFill>
                  <a:prstClr val="black"/>
                </a:solidFill>
                <a:latin typeface="Arial"/>
                <a:cs typeface="Arial"/>
              </a:rPr>
              <a:t>mm</a:t>
            </a:r>
            <a:endParaRPr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879400" y="2410804"/>
            <a:ext cx="65158" cy="414937"/>
          </a:xfrm>
          <a:custGeom>
            <a:avLst/>
            <a:gdLst/>
            <a:ahLst/>
            <a:cxnLst/>
            <a:rect l="l" t="t" r="r" b="b"/>
            <a:pathLst>
              <a:path w="76199" h="457199">
                <a:moveTo>
                  <a:pt x="76199" y="76199"/>
                </a:moveTo>
                <a:lnTo>
                  <a:pt x="38099" y="0"/>
                </a:lnTo>
                <a:lnTo>
                  <a:pt x="0" y="76199"/>
                </a:lnTo>
                <a:lnTo>
                  <a:pt x="30479" y="76199"/>
                </a:lnTo>
                <a:lnTo>
                  <a:pt x="30479" y="64007"/>
                </a:lnTo>
                <a:lnTo>
                  <a:pt x="47243" y="64007"/>
                </a:lnTo>
                <a:lnTo>
                  <a:pt x="47243" y="76199"/>
                </a:lnTo>
                <a:lnTo>
                  <a:pt x="76199" y="76199"/>
                </a:lnTo>
                <a:close/>
              </a:path>
              <a:path w="76199" h="457199">
                <a:moveTo>
                  <a:pt x="76199" y="380999"/>
                </a:moveTo>
                <a:lnTo>
                  <a:pt x="0" y="380999"/>
                </a:lnTo>
                <a:lnTo>
                  <a:pt x="30479" y="441959"/>
                </a:lnTo>
                <a:lnTo>
                  <a:pt x="30479" y="393191"/>
                </a:lnTo>
                <a:lnTo>
                  <a:pt x="47243" y="393191"/>
                </a:lnTo>
                <a:lnTo>
                  <a:pt x="47243" y="438911"/>
                </a:lnTo>
                <a:lnTo>
                  <a:pt x="76199" y="380999"/>
                </a:lnTo>
                <a:close/>
              </a:path>
              <a:path w="76199" h="457199">
                <a:moveTo>
                  <a:pt x="47243" y="76199"/>
                </a:moveTo>
                <a:lnTo>
                  <a:pt x="47243" y="64007"/>
                </a:lnTo>
                <a:lnTo>
                  <a:pt x="30479" y="64007"/>
                </a:lnTo>
                <a:lnTo>
                  <a:pt x="30479" y="76199"/>
                </a:lnTo>
                <a:lnTo>
                  <a:pt x="47243" y="76199"/>
                </a:lnTo>
                <a:close/>
              </a:path>
              <a:path w="76199" h="457199">
                <a:moveTo>
                  <a:pt x="47243" y="380999"/>
                </a:moveTo>
                <a:lnTo>
                  <a:pt x="47243" y="76199"/>
                </a:lnTo>
                <a:lnTo>
                  <a:pt x="30479" y="76199"/>
                </a:lnTo>
                <a:lnTo>
                  <a:pt x="30479" y="380999"/>
                </a:lnTo>
                <a:lnTo>
                  <a:pt x="47243" y="380999"/>
                </a:lnTo>
                <a:close/>
              </a:path>
              <a:path w="76199" h="457199">
                <a:moveTo>
                  <a:pt x="47243" y="438911"/>
                </a:moveTo>
                <a:lnTo>
                  <a:pt x="47243" y="393191"/>
                </a:lnTo>
                <a:lnTo>
                  <a:pt x="30479" y="393191"/>
                </a:lnTo>
                <a:lnTo>
                  <a:pt x="30479" y="441959"/>
                </a:lnTo>
                <a:lnTo>
                  <a:pt x="38099" y="457199"/>
                </a:lnTo>
                <a:lnTo>
                  <a:pt x="47243" y="43891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693575" y="1470278"/>
            <a:ext cx="4159760" cy="5892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789567" y="1636254"/>
            <a:ext cx="1837487" cy="4052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839946" y="1694790"/>
            <a:ext cx="1738120" cy="28642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19" defTabSz="800498"/>
            <a:r>
              <a:rPr spc="-9" dirty="0">
                <a:solidFill>
                  <a:prstClr val="black"/>
                </a:solidFill>
                <a:latin typeface="Arial"/>
                <a:cs typeface="Arial"/>
              </a:rPr>
              <a:t>v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spc="-4" dirty="0">
                <a:solidFill>
                  <a:prstClr val="black"/>
                </a:solidFill>
                <a:latin typeface="Arial"/>
                <a:cs typeface="Arial"/>
              </a:rPr>
              <a:t>l</a:t>
            </a:r>
            <a:r>
              <a:rPr spc="-9" dirty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age</a:t>
            </a:r>
            <a:r>
              <a:rPr spc="-13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regu</a:t>
            </a:r>
            <a:r>
              <a:rPr spc="-4" dirty="0">
                <a:solidFill>
                  <a:prstClr val="black"/>
                </a:solidFill>
                <a:latin typeface="Arial"/>
                <a:cs typeface="Arial"/>
              </a:rPr>
              <a:t>l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spc="-9" dirty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spc="-4" dirty="0">
                <a:solidFill>
                  <a:prstClr val="black"/>
                </a:solidFill>
                <a:latin typeface="Arial"/>
                <a:cs typeface="Arial"/>
              </a:rPr>
              <a:t>i</a:t>
            </a:r>
            <a:r>
              <a:rPr dirty="0">
                <a:solidFill>
                  <a:prstClr val="black"/>
                </a:solidFill>
                <a:latin typeface="Arial"/>
                <a:cs typeface="Arial"/>
              </a:rPr>
              <a:t>on</a:t>
            </a:r>
            <a:endParaRPr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863849" y="2139004"/>
            <a:ext cx="1694137" cy="0"/>
          </a:xfrm>
          <a:custGeom>
            <a:avLst/>
            <a:gdLst/>
            <a:ahLst/>
            <a:cxnLst/>
            <a:rect l="l" t="t" r="r" b="b"/>
            <a:pathLst>
              <a:path w="1981199">
                <a:moveTo>
                  <a:pt x="1981199" y="0"/>
                </a:moveTo>
                <a:lnTo>
                  <a:pt x="0" y="0"/>
                </a:lnTo>
              </a:path>
            </a:pathLst>
          </a:custGeom>
          <a:ln w="54609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929008" y="2065023"/>
            <a:ext cx="1563819" cy="345781"/>
          </a:xfrm>
          <a:custGeom>
            <a:avLst/>
            <a:gdLst/>
            <a:ahLst/>
            <a:cxnLst/>
            <a:rect l="l" t="t" r="r" b="b"/>
            <a:pathLst>
              <a:path w="1828799" h="380999">
                <a:moveTo>
                  <a:pt x="1828799" y="333755"/>
                </a:moveTo>
                <a:lnTo>
                  <a:pt x="1828535" y="42270"/>
                </a:lnTo>
                <a:lnTo>
                  <a:pt x="1807460" y="8079"/>
                </a:lnTo>
                <a:lnTo>
                  <a:pt x="1780031" y="0"/>
                </a:lnTo>
                <a:lnTo>
                  <a:pt x="43425" y="155"/>
                </a:lnTo>
                <a:lnTo>
                  <a:pt x="8329" y="20599"/>
                </a:lnTo>
                <a:lnTo>
                  <a:pt x="0" y="47243"/>
                </a:lnTo>
                <a:lnTo>
                  <a:pt x="155" y="337574"/>
                </a:lnTo>
                <a:lnTo>
                  <a:pt x="20599" y="372670"/>
                </a:lnTo>
                <a:lnTo>
                  <a:pt x="47243" y="380999"/>
                </a:lnTo>
                <a:lnTo>
                  <a:pt x="1785283" y="380735"/>
                </a:lnTo>
                <a:lnTo>
                  <a:pt x="1820640" y="360034"/>
                </a:lnTo>
                <a:lnTo>
                  <a:pt x="1828799" y="33375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863849" y="2089903"/>
            <a:ext cx="1694137" cy="0"/>
          </a:xfrm>
          <a:custGeom>
            <a:avLst/>
            <a:gdLst/>
            <a:ahLst/>
            <a:cxnLst/>
            <a:rect l="l" t="t" r="r" b="b"/>
            <a:pathLst>
              <a:path w="1981199">
                <a:moveTo>
                  <a:pt x="1981199" y="0"/>
                </a:moveTo>
                <a:lnTo>
                  <a:pt x="0" y="0"/>
                </a:lnTo>
              </a:path>
            </a:pathLst>
          </a:custGeom>
          <a:ln w="56133">
            <a:solidFill>
              <a:srgbClr val="959595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101856" y="2825726"/>
            <a:ext cx="1871370" cy="0"/>
          </a:xfrm>
          <a:custGeom>
            <a:avLst/>
            <a:gdLst/>
            <a:ahLst/>
            <a:cxnLst/>
            <a:rect l="l" t="t" r="r" b="b"/>
            <a:pathLst>
              <a:path w="2188463">
                <a:moveTo>
                  <a:pt x="2188463" y="0"/>
                </a:moveTo>
                <a:lnTo>
                  <a:pt x="0" y="0"/>
                </a:lnTo>
              </a:path>
            </a:pathLst>
          </a:custGeom>
          <a:ln w="2565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19"/>
            <a:r>
              <a:rPr b="1" spc="-4" dirty="0">
                <a:latin typeface="Arial"/>
                <a:cs typeface="Arial"/>
              </a:rPr>
              <a:t>P</a:t>
            </a:r>
            <a:r>
              <a:rPr b="1" dirty="0">
                <a:latin typeface="Arial"/>
                <a:cs typeface="Arial"/>
              </a:rPr>
              <a:t>r</a:t>
            </a:r>
            <a:r>
              <a:rPr b="1" spc="-9" dirty="0">
                <a:latin typeface="Arial"/>
                <a:cs typeface="Arial"/>
              </a:rPr>
              <a:t>i</a:t>
            </a:r>
            <a:r>
              <a:rPr b="1" spc="-4" dirty="0">
                <a:latin typeface="Arial"/>
                <a:cs typeface="Arial"/>
              </a:rPr>
              <a:t>n</a:t>
            </a:r>
            <a:r>
              <a:rPr b="1" dirty="0">
                <a:latin typeface="Arial"/>
                <a:cs typeface="Arial"/>
              </a:rPr>
              <a:t>c</a:t>
            </a:r>
            <a:r>
              <a:rPr b="1" spc="-9" dirty="0">
                <a:latin typeface="Arial"/>
                <a:cs typeface="Arial"/>
              </a:rPr>
              <a:t>i</a:t>
            </a:r>
            <a:r>
              <a:rPr b="1" spc="-4" dirty="0">
                <a:latin typeface="Arial"/>
                <a:cs typeface="Arial"/>
              </a:rPr>
              <a:t>p</a:t>
            </a:r>
            <a:r>
              <a:rPr b="1" spc="-9" dirty="0">
                <a:latin typeface="Arial"/>
                <a:cs typeface="Arial"/>
              </a:rPr>
              <a:t>l</a:t>
            </a:r>
            <a:r>
              <a:rPr b="1" dirty="0">
                <a:latin typeface="Arial"/>
                <a:cs typeface="Arial"/>
              </a:rPr>
              <a:t>e</a:t>
            </a:r>
            <a:r>
              <a:rPr b="1" spc="-13" dirty="0">
                <a:latin typeface="Arial"/>
                <a:cs typeface="Arial"/>
              </a:rPr>
              <a:t> </a:t>
            </a:r>
            <a:r>
              <a:rPr b="1" spc="-4" dirty="0">
                <a:latin typeface="Arial"/>
                <a:cs typeface="Arial"/>
              </a:rPr>
              <a:t>o</a:t>
            </a:r>
            <a:r>
              <a:rPr b="1" dirty="0">
                <a:latin typeface="Arial"/>
                <a:cs typeface="Arial"/>
              </a:rPr>
              <a:t>f</a:t>
            </a:r>
            <a:r>
              <a:rPr b="1" spc="-13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f</a:t>
            </a:r>
            <a:r>
              <a:rPr b="1" spc="-4" dirty="0">
                <a:latin typeface="Arial"/>
                <a:cs typeface="Arial"/>
              </a:rPr>
              <a:t>un</a:t>
            </a:r>
            <a:r>
              <a:rPr b="1" dirty="0">
                <a:latin typeface="Arial"/>
                <a:cs typeface="Arial"/>
              </a:rPr>
              <a:t>ct</a:t>
            </a:r>
            <a:r>
              <a:rPr b="1" spc="-9" dirty="0">
                <a:latin typeface="Arial"/>
                <a:cs typeface="Arial"/>
              </a:rPr>
              <a:t>i</a:t>
            </a:r>
            <a:r>
              <a:rPr b="1" spc="-4" dirty="0">
                <a:latin typeface="Arial"/>
                <a:cs typeface="Arial"/>
              </a:rPr>
              <a:t>o</a:t>
            </a:r>
            <a:r>
              <a:rPr b="1" dirty="0">
                <a:latin typeface="Arial"/>
                <a:cs typeface="Arial"/>
              </a:rPr>
              <a:t>n</a:t>
            </a:r>
            <a:endParaRPr>
              <a:latin typeface="Arial"/>
              <a:cs typeface="Arial"/>
            </a:endParaRPr>
          </a:p>
          <a:p>
            <a:pPr marL="11119">
              <a:spcBef>
                <a:spcPts val="4"/>
              </a:spcBef>
            </a:pPr>
            <a:r>
              <a:rPr b="1" spc="-48" dirty="0">
                <a:solidFill>
                  <a:srgbClr val="C0C0C0"/>
                </a:solidFill>
                <a:latin typeface="Arial"/>
                <a:cs typeface="Arial"/>
              </a:rPr>
              <a:t>A</a:t>
            </a:r>
            <a:r>
              <a:rPr b="1" dirty="0">
                <a:solidFill>
                  <a:srgbClr val="C0C0C0"/>
                </a:solidFill>
                <a:latin typeface="Arial"/>
                <a:cs typeface="Arial"/>
              </a:rPr>
              <a:t>GV</a:t>
            </a:r>
            <a:r>
              <a:rPr b="1" spc="44" dirty="0">
                <a:solidFill>
                  <a:srgbClr val="C0C0C0"/>
                </a:solidFill>
                <a:latin typeface="Arial"/>
                <a:cs typeface="Arial"/>
              </a:rPr>
              <a:t> </a:t>
            </a:r>
            <a:r>
              <a:rPr b="1" spc="-4" dirty="0">
                <a:solidFill>
                  <a:srgbClr val="C0C0C0"/>
                </a:solidFill>
                <a:latin typeface="Arial"/>
                <a:cs typeface="Arial"/>
              </a:rPr>
              <a:t>a</a:t>
            </a:r>
            <a:r>
              <a:rPr b="1" dirty="0">
                <a:solidFill>
                  <a:srgbClr val="C0C0C0"/>
                </a:solidFill>
                <a:latin typeface="Arial"/>
                <a:cs typeface="Arial"/>
              </a:rPr>
              <a:t>ppli</a:t>
            </a:r>
            <a:r>
              <a:rPr b="1" spc="-4" dirty="0">
                <a:solidFill>
                  <a:srgbClr val="C0C0C0"/>
                </a:solidFill>
                <a:latin typeface="Arial"/>
                <a:cs typeface="Arial"/>
              </a:rPr>
              <a:t>ca</a:t>
            </a:r>
            <a:r>
              <a:rPr b="1" dirty="0">
                <a:solidFill>
                  <a:srgbClr val="C0C0C0"/>
                </a:solidFill>
                <a:latin typeface="Arial"/>
                <a:cs typeface="Arial"/>
              </a:rPr>
              <a:t>tion</a:t>
            </a:r>
            <a:endParaRPr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796069" y="4933611"/>
            <a:ext cx="1728020" cy="3969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796069" y="4604431"/>
            <a:ext cx="1728020" cy="40110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796069" y="4276626"/>
            <a:ext cx="1728020" cy="40110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3796069" y="3952978"/>
            <a:ext cx="1728020" cy="3969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763488" y="5717845"/>
            <a:ext cx="1729324" cy="39695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439842" y="5322273"/>
            <a:ext cx="441779" cy="40387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492827" y="2410788"/>
            <a:ext cx="1480415" cy="0"/>
          </a:xfrm>
          <a:custGeom>
            <a:avLst/>
            <a:gdLst/>
            <a:ahLst/>
            <a:cxnLst/>
            <a:rect l="l" t="t" r="r" b="b"/>
            <a:pathLst>
              <a:path w="1731263">
                <a:moveTo>
                  <a:pt x="1731263" y="0"/>
                </a:moveTo>
                <a:lnTo>
                  <a:pt x="0" y="0"/>
                </a:lnTo>
              </a:path>
            </a:pathLst>
          </a:custGeom>
          <a:ln w="2565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796069" y="3623791"/>
            <a:ext cx="1728020" cy="40110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975493" y="3665764"/>
            <a:ext cx="1316587" cy="164534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19" marR="11119" algn="ctr" defTabSz="800498">
              <a:lnSpc>
                <a:spcPct val="147700"/>
              </a:lnSpc>
            </a:pPr>
            <a:r>
              <a:rPr sz="1400" b="1" spc="-9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400" b="1" spc="-13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400" b="1" spc="-18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1400" b="1" spc="-13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1400" b="1" spc="-9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400" b="1" spc="-13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400" b="1" spc="-9" dirty="0">
                <a:solidFill>
                  <a:srgbClr val="FFFFFF"/>
                </a:solidFill>
                <a:latin typeface="Arial"/>
                <a:cs typeface="Arial"/>
              </a:rPr>
              <a:t>sa</a:t>
            </a:r>
            <a:r>
              <a:rPr sz="1400" b="1" spc="-13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400" b="1" spc="-4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400" b="1" spc="-13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400" b="1" spc="-9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400" b="1" spc="-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3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400" b="1" spc="-9" dirty="0">
                <a:solidFill>
                  <a:srgbClr val="FFFFFF"/>
                </a:solidFill>
                <a:latin typeface="Arial"/>
                <a:cs typeface="Arial"/>
              </a:rPr>
              <a:t>ra</a:t>
            </a:r>
            <a:r>
              <a:rPr sz="1400" b="1" spc="-13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400" b="1" spc="-9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400" b="1" spc="-13" dirty="0">
                <a:solidFill>
                  <a:srgbClr val="FFFFFF"/>
                </a:solidFill>
                <a:latin typeface="Arial"/>
                <a:cs typeface="Arial"/>
              </a:rPr>
              <a:t>fo</a:t>
            </a:r>
            <a:r>
              <a:rPr sz="1400" b="1" spc="-9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400" b="1" spc="-18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1400" b="1" spc="-9" dirty="0">
                <a:solidFill>
                  <a:srgbClr val="FFFFFF"/>
                </a:solidFill>
                <a:latin typeface="Arial"/>
                <a:cs typeface="Arial"/>
              </a:rPr>
              <a:t>er</a:t>
            </a:r>
            <a:r>
              <a:rPr sz="1400" b="1" spc="-4" dirty="0">
                <a:solidFill>
                  <a:srgbClr val="FFFFFF"/>
                </a:solidFill>
                <a:latin typeface="Arial"/>
                <a:cs typeface="Arial"/>
              </a:rPr>
              <a:t> i</a:t>
            </a:r>
            <a:r>
              <a:rPr sz="1400" b="1" spc="-13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400" b="1" spc="-44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400" b="1" spc="-9" dirty="0">
                <a:solidFill>
                  <a:srgbClr val="FFFFFF"/>
                </a:solidFill>
                <a:latin typeface="Arial"/>
                <a:cs typeface="Arial"/>
              </a:rPr>
              <a:t>er</a:t>
            </a:r>
            <a:r>
              <a:rPr sz="1400" b="1" spc="-13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400" b="1" spc="-9" dirty="0">
                <a:solidFill>
                  <a:srgbClr val="FFFFFF"/>
                </a:solidFill>
                <a:latin typeface="Arial"/>
                <a:cs typeface="Arial"/>
              </a:rPr>
              <a:t>er rec</a:t>
            </a:r>
            <a:r>
              <a:rPr sz="1400" b="1" spc="-13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400" b="1" spc="-4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400" b="1" spc="-13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1400" b="1" spc="-9" dirty="0">
                <a:solidFill>
                  <a:srgbClr val="FFFFFF"/>
                </a:solidFill>
                <a:latin typeface="Arial"/>
                <a:cs typeface="Arial"/>
              </a:rPr>
              <a:t>ier</a:t>
            </a:r>
            <a:endParaRPr sz="1400" dirty="0">
              <a:solidFill>
                <a:prstClr val="black"/>
              </a:solidFill>
              <a:latin typeface="Arial"/>
              <a:cs typeface="Arial"/>
            </a:endParaRPr>
          </a:p>
          <a:p>
            <a:pPr defTabSz="800498">
              <a:lnSpc>
                <a:spcPts val="789"/>
              </a:lnSpc>
              <a:spcBef>
                <a:spcPts val="20"/>
              </a:spcBef>
            </a:pPr>
            <a:endParaRPr sz="800" dirty="0">
              <a:solidFill>
                <a:prstClr val="black"/>
              </a:solidFill>
            </a:endParaRPr>
          </a:p>
          <a:p>
            <a:pPr marR="557" algn="ctr" defTabSz="800498"/>
            <a:r>
              <a:rPr sz="1400" b="1" spc="-13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1400" b="1" spc="-4" dirty="0">
                <a:solidFill>
                  <a:srgbClr val="FFFFFF"/>
                </a:solidFill>
                <a:latin typeface="Arial"/>
                <a:cs typeface="Arial"/>
              </a:rPr>
              <a:t>il</a:t>
            </a:r>
            <a:r>
              <a:rPr sz="1400" b="1" spc="-13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400" b="1" spc="-9" dirty="0">
                <a:solidFill>
                  <a:srgbClr val="FFFFFF"/>
                </a:solidFill>
                <a:latin typeface="Arial"/>
                <a:cs typeface="Arial"/>
              </a:rPr>
              <a:t>er</a:t>
            </a:r>
            <a:endParaRPr sz="14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002860" y="5864007"/>
            <a:ext cx="1075669" cy="23109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19" defTabSz="800498"/>
            <a:r>
              <a:rPr sz="1400" b="1" spc="-9" dirty="0">
                <a:solidFill>
                  <a:srgbClr val="FFFFFF"/>
                </a:solidFill>
                <a:latin typeface="Arial"/>
                <a:cs typeface="Arial"/>
              </a:rPr>
              <a:t>380</a:t>
            </a:r>
            <a:r>
              <a:rPr sz="1400" b="1" spc="-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3" dirty="0">
                <a:solidFill>
                  <a:srgbClr val="FFFFFF"/>
                </a:solidFill>
                <a:latin typeface="Arial"/>
                <a:cs typeface="Arial"/>
              </a:rPr>
              <a:t>V </a:t>
            </a:r>
            <a:r>
              <a:rPr sz="1400" b="1" spc="-4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sz="1400" b="1" spc="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9" dirty="0">
                <a:solidFill>
                  <a:srgbClr val="FFFFFF"/>
                </a:solidFill>
                <a:latin typeface="Arial"/>
                <a:cs typeface="Arial"/>
              </a:rPr>
              <a:t>50</a:t>
            </a:r>
            <a:r>
              <a:rPr sz="1400" b="1" spc="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8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1400" b="1" spc="-9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endParaRPr sz="14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2993323" y="1987568"/>
            <a:ext cx="3466467" cy="137759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4140123" y="2908717"/>
            <a:ext cx="245983" cy="61825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4140123" y="2777333"/>
            <a:ext cx="246301" cy="26279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4941582" y="2908717"/>
            <a:ext cx="244683" cy="618256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4941565" y="2777333"/>
            <a:ext cx="244998" cy="262793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4439842" y="1201952"/>
            <a:ext cx="441779" cy="40525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498"/>
            <a:endParaRPr smtClean="0">
              <a:solidFill>
                <a:prstClr val="black"/>
              </a:solidFill>
            </a:endParaRPr>
          </a:p>
        </p:txBody>
      </p:sp>
      <p:sp>
        <p:nvSpPr>
          <p:cNvPr id="39" name="object 39"/>
          <p:cNvSpPr txBox="1">
            <a:spLocks noGrp="1"/>
          </p:cNvSpPr>
          <p:nvPr>
            <p:ph type="sldNum" sz="quarter" idx="7"/>
          </p:nvPr>
        </p:nvSpPr>
        <p:spPr>
          <a:xfrm>
            <a:off x="768343" y="6284922"/>
            <a:ext cx="1955206" cy="16841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230"/>
            <a:r>
              <a:rPr sz="1100" dirty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sz="1100" spc="-9" dirty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sz="1100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sz="1100" spc="-18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sz="1100" dirty="0">
                <a:solidFill>
                  <a:prstClr val="black"/>
                </a:solidFill>
                <a:latin typeface="Arial"/>
                <a:cs typeface="Arial"/>
              </a:rPr>
              <a:pPr marL="12230"/>
              <a:t>17</a:t>
            </a:fld>
            <a:r>
              <a:rPr sz="700" spc="-4" dirty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sz="700" dirty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sz="700" spc="-4" dirty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sz="700" spc="4" dirty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sz="700" spc="-4" dirty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sz="700" dirty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sz="700" spc="-4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sz="700" dirty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sz="700" spc="-4" dirty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sz="700" dirty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sz="700" spc="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700" spc="13" baseline="-22222" dirty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sz="700" baseline="-22222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sz="700" spc="13" baseline="-22222" dirty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sz="700" spc="53" baseline="-22222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700" baseline="-22222" dirty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sz="700" spc="6" baseline="-22222" dirty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sz="700" baseline="-22222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924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70660" y="1077699"/>
            <a:ext cx="2102113" cy="18672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810"/>
            <a:endParaRPr smtClean="0">
              <a:solidFill>
                <a:prstClr val="black"/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84843" y="6204320"/>
            <a:ext cx="3892624" cy="326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810"/>
            <a:endParaRPr smtClean="0"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657949" y="946612"/>
            <a:ext cx="6081335" cy="0"/>
          </a:xfrm>
          <a:custGeom>
            <a:avLst/>
            <a:gdLst/>
            <a:ahLst/>
            <a:cxnLst/>
            <a:rect l="l" t="t" r="r" b="b"/>
            <a:pathLst>
              <a:path w="7111784">
                <a:moveTo>
                  <a:pt x="0" y="0"/>
                </a:moveTo>
                <a:lnTo>
                  <a:pt x="7111784" y="0"/>
                </a:lnTo>
              </a:path>
            </a:pathLst>
          </a:custGeom>
          <a:ln w="55406">
            <a:solidFill>
              <a:srgbClr val="7067AC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10"/>
            <a:endParaRPr smtClean="0"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657937" y="6171840"/>
            <a:ext cx="7824178" cy="0"/>
          </a:xfrm>
          <a:custGeom>
            <a:avLst/>
            <a:gdLst/>
            <a:ahLst/>
            <a:cxnLst/>
            <a:rect l="l" t="t" r="r" b="b"/>
            <a:pathLst>
              <a:path w="9149941">
                <a:moveTo>
                  <a:pt x="0" y="0"/>
                </a:moveTo>
                <a:lnTo>
                  <a:pt x="9149941" y="0"/>
                </a:lnTo>
              </a:path>
            </a:pathLst>
          </a:custGeom>
          <a:ln w="15830">
            <a:solidFill>
              <a:srgbClr val="3B2F70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0810"/>
            <a:endParaRPr smtClean="0">
              <a:solidFill>
                <a:prstClr val="black"/>
              </a:solidFill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6295" y="463584"/>
            <a:ext cx="4763825" cy="2725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23" defTabSz="800810"/>
            <a:r>
              <a:rPr sz="1700" b="1" spc="35" dirty="0">
                <a:solidFill>
                  <a:srgbClr val="010101"/>
                </a:solidFill>
                <a:latin typeface="Arial"/>
                <a:cs typeface="Arial"/>
              </a:rPr>
              <a:t>Under</a:t>
            </a:r>
            <a:r>
              <a:rPr sz="1700" b="1" spc="-53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700" b="1" spc="22" dirty="0">
                <a:solidFill>
                  <a:srgbClr val="010101"/>
                </a:solidFill>
                <a:latin typeface="Arial"/>
                <a:cs typeface="Arial"/>
              </a:rPr>
              <a:t>floor</a:t>
            </a:r>
            <a:r>
              <a:rPr sz="1700" b="1" spc="171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700" b="1" spc="4" dirty="0">
                <a:solidFill>
                  <a:srgbClr val="010101"/>
                </a:solidFill>
                <a:latin typeface="Arial"/>
                <a:cs typeface="Arial"/>
              </a:rPr>
              <a:t>primary</a:t>
            </a:r>
            <a:r>
              <a:rPr sz="1700" b="1" spc="162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700" b="1" spc="31" dirty="0">
                <a:solidFill>
                  <a:srgbClr val="010101"/>
                </a:solidFill>
                <a:latin typeface="Arial"/>
                <a:cs typeface="Arial"/>
              </a:rPr>
              <a:t>cable</a:t>
            </a:r>
            <a:r>
              <a:rPr sz="1700" b="1" spc="92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700" b="1" spc="13" dirty="0">
                <a:solidFill>
                  <a:srgbClr val="010101"/>
                </a:solidFill>
                <a:latin typeface="Arial"/>
                <a:cs typeface="Arial"/>
              </a:rPr>
              <a:t>installation</a:t>
            </a:r>
            <a:endParaRPr sz="17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8" name="object 2"/>
          <p:cNvSpPr/>
          <p:nvPr/>
        </p:nvSpPr>
        <p:spPr>
          <a:xfrm>
            <a:off x="6070660" y="3014065"/>
            <a:ext cx="2102113" cy="16357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810"/>
            <a:endParaRPr smtClean="0">
              <a:solidFill>
                <a:prstClr val="black"/>
              </a:solidFill>
            </a:endParaRPr>
          </a:p>
        </p:txBody>
      </p:sp>
      <p:sp>
        <p:nvSpPr>
          <p:cNvPr id="9" name="object 2"/>
          <p:cNvSpPr/>
          <p:nvPr/>
        </p:nvSpPr>
        <p:spPr>
          <a:xfrm>
            <a:off x="6070664" y="4742971"/>
            <a:ext cx="2102113" cy="138312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810"/>
            <a:endParaRPr smtClean="0">
              <a:solidFill>
                <a:prstClr val="black"/>
              </a:solidFill>
            </a:endParaRPr>
          </a:p>
        </p:txBody>
      </p:sp>
      <p:sp>
        <p:nvSpPr>
          <p:cNvPr id="10" name="object 4"/>
          <p:cNvSpPr/>
          <p:nvPr/>
        </p:nvSpPr>
        <p:spPr>
          <a:xfrm>
            <a:off x="657937" y="1838409"/>
            <a:ext cx="4013803" cy="325587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810"/>
            <a:endParaRPr smtClean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1943" y="1630939"/>
            <a:ext cx="1238024" cy="634860"/>
          </a:xfrm>
          <a:prstGeom prst="rect">
            <a:avLst/>
          </a:prstGeom>
          <a:noFill/>
        </p:spPr>
        <p:txBody>
          <a:bodyPr wrap="square" lIns="80090" tIns="40040" rIns="80090" bIns="40040" rtlCol="0">
            <a:spAutoFit/>
          </a:bodyPr>
          <a:lstStyle/>
          <a:p>
            <a:pPr defTabSz="800810"/>
            <a:r>
              <a:rPr lang="en-US" b="1" dirty="0">
                <a:solidFill>
                  <a:srgbClr val="FF3399"/>
                </a:solidFill>
              </a:rPr>
              <a:t>metal free area</a:t>
            </a:r>
          </a:p>
        </p:txBody>
      </p:sp>
      <p:sp>
        <p:nvSpPr>
          <p:cNvPr id="13" name="object 6"/>
          <p:cNvSpPr txBox="1"/>
          <p:nvPr/>
        </p:nvSpPr>
        <p:spPr>
          <a:xfrm>
            <a:off x="336656" y="5148116"/>
            <a:ext cx="5402236" cy="28642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23" defTabSz="800810"/>
            <a:r>
              <a:rPr b="1" spc="-4" dirty="0" smtClean="0">
                <a:solidFill>
                  <a:prstClr val="black"/>
                </a:solidFill>
                <a:latin typeface="Arial"/>
                <a:cs typeface="Arial"/>
              </a:rPr>
              <a:t>M</a:t>
            </a:r>
            <a:r>
              <a:rPr b="1" spc="-9" dirty="0" smtClean="0">
                <a:solidFill>
                  <a:prstClr val="black"/>
                </a:solidFill>
                <a:latin typeface="Arial"/>
                <a:cs typeface="Arial"/>
              </a:rPr>
              <a:t>i</a:t>
            </a:r>
            <a:r>
              <a:rPr b="1" spc="-4" dirty="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CH" b="1" spc="-4" dirty="0" smtClean="0">
                <a:solidFill>
                  <a:prstClr val="black"/>
                </a:solidFill>
                <a:latin typeface="Arial"/>
                <a:cs typeface="Arial"/>
              </a:rPr>
              <a:t>.</a:t>
            </a:r>
            <a:r>
              <a:rPr b="1" spc="-22" dirty="0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b="1" spc="-9" dirty="0">
                <a:solidFill>
                  <a:prstClr val="black"/>
                </a:solidFill>
                <a:latin typeface="Arial"/>
                <a:cs typeface="Arial"/>
              </a:rPr>
              <a:t>l</a:t>
            </a:r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eara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ce</a:t>
            </a:r>
            <a:r>
              <a:rPr b="1" spc="-26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f</a:t>
            </a:r>
            <a:r>
              <a:rPr b="1" spc="-13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100</a:t>
            </a:r>
            <a:r>
              <a:rPr b="1" spc="-9" dirty="0">
                <a:solidFill>
                  <a:prstClr val="black"/>
                </a:solidFill>
                <a:latin typeface="Arial"/>
                <a:cs typeface="Arial"/>
              </a:rPr>
              <a:t>m</a:t>
            </a:r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m</a:t>
            </a:r>
            <a:r>
              <a:rPr b="1" spc="-22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to</a:t>
            </a:r>
            <a:r>
              <a:rPr b="1" spc="-18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u</a:t>
            </a:r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rr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ound</a:t>
            </a:r>
            <a:r>
              <a:rPr b="1" spc="-9" dirty="0">
                <a:solidFill>
                  <a:prstClr val="black"/>
                </a:solidFill>
                <a:latin typeface="Arial"/>
                <a:cs typeface="Arial"/>
              </a:rPr>
              <a:t>i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b="1" spc="-18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steel</a:t>
            </a:r>
            <a:endParaRPr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7"/>
          </p:nvPr>
        </p:nvSpPr>
        <p:spPr>
          <a:xfrm>
            <a:off x="768343" y="6284922"/>
            <a:ext cx="2003457" cy="312430"/>
          </a:xfrm>
        </p:spPr>
        <p:txBody>
          <a:bodyPr/>
          <a:lstStyle/>
          <a:p>
            <a:pPr marL="12236"/>
            <a:r>
              <a:rPr lang="fr-FR" sz="1100" dirty="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dirty="0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dirty="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dirty="0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6"/>
              <a:t>18</a:t>
            </a:fld>
            <a:r>
              <a:rPr lang="fr-FR" sz="700" spc="-4" dirty="0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dirty="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dirty="0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-4" dirty="0" err="1" smtClean="0">
                <a:solidFill>
                  <a:prstClr val="black"/>
                </a:solidFill>
                <a:latin typeface="Arial"/>
                <a:cs typeface="Arial"/>
              </a:rPr>
              <a:t>pre</a:t>
            </a:r>
            <a:r>
              <a:rPr lang="fr-FR" sz="700" spc="4" dirty="0" err="1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dirty="0" err="1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dirty="0" err="1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dirty="0" err="1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dirty="0" err="1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dirty="0" err="1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dirty="0" err="1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dirty="0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dirty="0" smtClean="0">
                <a:solidFill>
                  <a:prstClr val="black"/>
                </a:solidFill>
                <a:latin typeface="Arial"/>
                <a:cs typeface="Arial"/>
              </a:rPr>
              <a:t>(</a:t>
            </a:r>
            <a:r>
              <a:rPr lang="fr-FR" sz="700" spc="13" baseline="-22222" dirty="0" err="1" smtClean="0">
                <a:solidFill>
                  <a:prstClr val="black"/>
                </a:solidFill>
                <a:latin typeface="Arial"/>
                <a:cs typeface="Arial"/>
              </a:rPr>
              <a:t>F</a:t>
            </a:r>
            <a:r>
              <a:rPr lang="fr-FR" sz="700" baseline="-22222" dirty="0" err="1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dirty="0" err="1" smtClean="0">
                <a:solidFill>
                  <a:prstClr val="black"/>
                </a:solidFill>
                <a:latin typeface="Arial"/>
                <a:cs typeface="Arial"/>
              </a:rPr>
              <a:t>b</a:t>
            </a:r>
            <a:r>
              <a:rPr lang="fr-FR" sz="700" spc="13" baseline="-22222" dirty="0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53" baseline="-22222" dirty="0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dirty="0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dirty="0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544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3"/>
          <p:cNvSpPr/>
          <p:nvPr/>
        </p:nvSpPr>
        <p:spPr>
          <a:xfrm>
            <a:off x="3707904" y="928553"/>
            <a:ext cx="2408467" cy="29706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2"/>
          <p:cNvSpPr/>
          <p:nvPr/>
        </p:nvSpPr>
        <p:spPr>
          <a:xfrm>
            <a:off x="7435045" y="5262067"/>
            <a:ext cx="1582339" cy="111926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27"/>
          <p:cNvSpPr txBox="1"/>
          <p:nvPr/>
        </p:nvSpPr>
        <p:spPr>
          <a:xfrm>
            <a:off x="5125597" y="4505715"/>
            <a:ext cx="3891787" cy="162091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3406" marR="11135"/>
            <a:r>
              <a:rPr lang="fr-CH" sz="1000" b="1" u="sng" spc="-4" dirty="0" err="1" smtClean="0">
                <a:latin typeface="Arial"/>
                <a:cs typeface="Arial"/>
              </a:rPr>
              <a:t>Track</a:t>
            </a:r>
            <a:r>
              <a:rPr lang="fr-CH" sz="1000" b="1" u="sng" spc="-4" dirty="0" smtClean="0">
                <a:latin typeface="Arial"/>
                <a:cs typeface="Arial"/>
              </a:rPr>
              <a:t> </a:t>
            </a:r>
            <a:r>
              <a:rPr lang="fr-CH" sz="1000" b="1" u="sng" spc="-4" dirty="0" err="1" smtClean="0">
                <a:latin typeface="Arial"/>
                <a:cs typeface="Arial"/>
              </a:rPr>
              <a:t>Guiding</a:t>
            </a:r>
            <a:r>
              <a:rPr lang="fr-CH" sz="1000" b="1" u="sng" spc="-4" dirty="0" smtClean="0">
                <a:latin typeface="Arial"/>
                <a:cs typeface="Arial"/>
              </a:rPr>
              <a:t> </a:t>
            </a:r>
            <a:r>
              <a:rPr lang="fr-CH" sz="1000" b="1" u="sng" spc="-4" dirty="0" err="1" smtClean="0">
                <a:latin typeface="Arial"/>
                <a:cs typeface="Arial"/>
              </a:rPr>
              <a:t>Sensor</a:t>
            </a:r>
            <a:r>
              <a:rPr lang="fr-CH" sz="1000" b="1" spc="-4" dirty="0" smtClean="0">
                <a:latin typeface="Arial"/>
                <a:cs typeface="Arial"/>
              </a:rPr>
              <a:t> f</a:t>
            </a:r>
            <a:r>
              <a:rPr sz="1000" b="1" dirty="0" smtClean="0">
                <a:latin typeface="Arial"/>
                <a:cs typeface="Arial"/>
              </a:rPr>
              <a:t>or</a:t>
            </a:r>
            <a:r>
              <a:rPr sz="1000" b="1" spc="-13" dirty="0" smtClean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de</a:t>
            </a:r>
            <a:r>
              <a:rPr sz="1000" b="1" spc="-9" dirty="0">
                <a:latin typeface="Arial"/>
                <a:cs typeface="Arial"/>
              </a:rPr>
              <a:t>t</a:t>
            </a:r>
            <a:r>
              <a:rPr sz="1000" b="1" dirty="0">
                <a:latin typeface="Arial"/>
                <a:cs typeface="Arial"/>
              </a:rPr>
              <a:t>e</a:t>
            </a:r>
            <a:r>
              <a:rPr sz="1000" b="1" spc="4" dirty="0">
                <a:latin typeface="Arial"/>
                <a:cs typeface="Arial"/>
              </a:rPr>
              <a:t>c</a:t>
            </a:r>
            <a:r>
              <a:rPr sz="1000" b="1" spc="-9" dirty="0">
                <a:latin typeface="Arial"/>
                <a:cs typeface="Arial"/>
              </a:rPr>
              <a:t>t</a:t>
            </a:r>
            <a:r>
              <a:rPr sz="1000" b="1" spc="-4" dirty="0">
                <a:latin typeface="Arial"/>
                <a:cs typeface="Arial"/>
              </a:rPr>
              <a:t>i</a:t>
            </a:r>
            <a:r>
              <a:rPr sz="1000" b="1" dirty="0">
                <a:latin typeface="Arial"/>
                <a:cs typeface="Arial"/>
              </a:rPr>
              <a:t>ng</a:t>
            </a:r>
            <a:r>
              <a:rPr sz="1000" b="1" spc="-26" dirty="0">
                <a:latin typeface="Arial"/>
                <a:cs typeface="Arial"/>
              </a:rPr>
              <a:t> </a:t>
            </a:r>
            <a:r>
              <a:rPr sz="1000" b="1" spc="-9" dirty="0">
                <a:latin typeface="Arial"/>
                <a:cs typeface="Arial"/>
              </a:rPr>
              <a:t>t</a:t>
            </a:r>
            <a:r>
              <a:rPr sz="1000" b="1" dirty="0">
                <a:latin typeface="Arial"/>
                <a:cs typeface="Arial"/>
              </a:rPr>
              <a:t>he</a:t>
            </a:r>
            <a:r>
              <a:rPr sz="1000" b="1" spc="-13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e</a:t>
            </a:r>
            <a:r>
              <a:rPr sz="1000" b="1" spc="-4" dirty="0">
                <a:latin typeface="Arial"/>
                <a:cs typeface="Arial"/>
              </a:rPr>
              <a:t>l</a:t>
            </a:r>
            <a:r>
              <a:rPr sz="1000" b="1" dirty="0">
                <a:latin typeface="Arial"/>
                <a:cs typeface="Arial"/>
              </a:rPr>
              <a:t>e</a:t>
            </a:r>
            <a:r>
              <a:rPr sz="1000" b="1" spc="4" dirty="0">
                <a:latin typeface="Arial"/>
                <a:cs typeface="Arial"/>
              </a:rPr>
              <a:t>c</a:t>
            </a:r>
            <a:r>
              <a:rPr sz="1000" b="1" spc="-9" dirty="0">
                <a:latin typeface="Arial"/>
                <a:cs typeface="Arial"/>
              </a:rPr>
              <a:t>t</a:t>
            </a:r>
            <a:r>
              <a:rPr sz="1000" b="1" dirty="0">
                <a:latin typeface="Arial"/>
                <a:cs typeface="Arial"/>
              </a:rPr>
              <a:t>ro-</a:t>
            </a:r>
            <a:r>
              <a:rPr sz="1000" b="1" spc="-4" dirty="0">
                <a:latin typeface="Arial"/>
                <a:cs typeface="Arial"/>
              </a:rPr>
              <a:t>m</a:t>
            </a:r>
            <a:r>
              <a:rPr sz="1000" b="1" spc="-13" dirty="0">
                <a:latin typeface="Arial"/>
                <a:cs typeface="Arial"/>
              </a:rPr>
              <a:t>a</a:t>
            </a:r>
            <a:r>
              <a:rPr sz="1000" b="1" dirty="0">
                <a:latin typeface="Arial"/>
                <a:cs typeface="Arial"/>
              </a:rPr>
              <a:t>gn</a:t>
            </a:r>
            <a:r>
              <a:rPr sz="1000" b="1" spc="-13" dirty="0">
                <a:latin typeface="Arial"/>
                <a:cs typeface="Arial"/>
              </a:rPr>
              <a:t>e</a:t>
            </a:r>
            <a:r>
              <a:rPr sz="1000" b="1" spc="-9" dirty="0">
                <a:latin typeface="Arial"/>
                <a:cs typeface="Arial"/>
              </a:rPr>
              <a:t>t</a:t>
            </a:r>
            <a:r>
              <a:rPr sz="1000" b="1" spc="-4" dirty="0">
                <a:latin typeface="Arial"/>
                <a:cs typeface="Arial"/>
              </a:rPr>
              <a:t>i</a:t>
            </a:r>
            <a:r>
              <a:rPr sz="1000" b="1" dirty="0">
                <a:latin typeface="Arial"/>
                <a:cs typeface="Arial"/>
              </a:rPr>
              <a:t>c</a:t>
            </a:r>
            <a:r>
              <a:rPr sz="1000" b="1" spc="-31" dirty="0">
                <a:latin typeface="Arial"/>
                <a:cs typeface="Arial"/>
              </a:rPr>
              <a:t> </a:t>
            </a:r>
            <a:r>
              <a:rPr sz="1000" b="1" spc="-9" dirty="0">
                <a:latin typeface="Arial"/>
                <a:cs typeface="Arial"/>
              </a:rPr>
              <a:t>f</a:t>
            </a:r>
            <a:r>
              <a:rPr sz="1000" b="1" spc="-4" dirty="0">
                <a:latin typeface="Arial"/>
                <a:cs typeface="Arial"/>
              </a:rPr>
              <a:t>i</a:t>
            </a:r>
            <a:r>
              <a:rPr sz="1000" b="1" dirty="0">
                <a:latin typeface="Arial"/>
                <a:cs typeface="Arial"/>
              </a:rPr>
              <a:t>e</a:t>
            </a:r>
            <a:r>
              <a:rPr sz="1000" b="1" spc="-4" dirty="0">
                <a:latin typeface="Arial"/>
                <a:cs typeface="Arial"/>
              </a:rPr>
              <a:t>l</a:t>
            </a:r>
            <a:r>
              <a:rPr sz="1000" b="1" dirty="0">
                <a:latin typeface="Arial"/>
                <a:cs typeface="Arial"/>
              </a:rPr>
              <a:t>d of</a:t>
            </a:r>
            <a:r>
              <a:rPr sz="1000" b="1" spc="-22" dirty="0">
                <a:latin typeface="Arial"/>
                <a:cs typeface="Arial"/>
              </a:rPr>
              <a:t> </a:t>
            </a:r>
            <a:r>
              <a:rPr sz="1000" b="1" spc="-9" dirty="0">
                <a:latin typeface="Arial"/>
                <a:cs typeface="Arial"/>
              </a:rPr>
              <a:t>t</a:t>
            </a:r>
            <a:r>
              <a:rPr sz="1000" b="1" dirty="0">
                <a:latin typeface="Arial"/>
                <a:cs typeface="Arial"/>
              </a:rPr>
              <a:t>he</a:t>
            </a:r>
            <a:r>
              <a:rPr sz="1000" b="1" spc="-13" dirty="0">
                <a:latin typeface="Arial"/>
                <a:cs typeface="Arial"/>
              </a:rPr>
              <a:t> </a:t>
            </a:r>
            <a:r>
              <a:rPr sz="1000" b="1" spc="-4" dirty="0">
                <a:latin typeface="Arial"/>
                <a:cs typeface="Arial"/>
              </a:rPr>
              <a:t>P</a:t>
            </a:r>
            <a:r>
              <a:rPr sz="1000" b="1" dirty="0">
                <a:latin typeface="Arial"/>
                <a:cs typeface="Arial"/>
              </a:rPr>
              <a:t>r</a:t>
            </a:r>
            <a:r>
              <a:rPr sz="1000" b="1" spc="-4" dirty="0">
                <a:latin typeface="Arial"/>
                <a:cs typeface="Arial"/>
              </a:rPr>
              <a:t>im</a:t>
            </a:r>
            <a:r>
              <a:rPr sz="1000" b="1" dirty="0">
                <a:latin typeface="Arial"/>
                <a:cs typeface="Arial"/>
              </a:rPr>
              <a:t>ary</a:t>
            </a:r>
            <a:r>
              <a:rPr sz="1000" b="1" spc="-22" dirty="0">
                <a:latin typeface="Arial"/>
                <a:cs typeface="Arial"/>
              </a:rPr>
              <a:t> </a:t>
            </a:r>
            <a:r>
              <a:rPr sz="1000" b="1" spc="4" dirty="0">
                <a:latin typeface="Arial"/>
                <a:cs typeface="Arial"/>
              </a:rPr>
              <a:t>c</a:t>
            </a:r>
            <a:r>
              <a:rPr sz="1000" b="1" dirty="0">
                <a:latin typeface="Arial"/>
                <a:cs typeface="Arial"/>
              </a:rPr>
              <a:t>ab</a:t>
            </a:r>
            <a:r>
              <a:rPr sz="1000" b="1" spc="-4" dirty="0">
                <a:latin typeface="Arial"/>
                <a:cs typeface="Arial"/>
              </a:rPr>
              <a:t>l</a:t>
            </a:r>
            <a:r>
              <a:rPr sz="1000" b="1" dirty="0">
                <a:latin typeface="Arial"/>
                <a:cs typeface="Arial"/>
              </a:rPr>
              <a:t>e</a:t>
            </a:r>
          </a:p>
          <a:p>
            <a:pPr>
              <a:lnSpc>
                <a:spcPts val="1140"/>
              </a:lnSpc>
              <a:spcBef>
                <a:spcPts val="31"/>
              </a:spcBef>
            </a:pPr>
            <a:endParaRPr sz="1000" b="1" dirty="0"/>
          </a:p>
          <a:p>
            <a:pPr marL="11135"/>
            <a:r>
              <a:rPr sz="1000" b="1" dirty="0">
                <a:latin typeface="Arial"/>
                <a:cs typeface="Arial"/>
              </a:rPr>
              <a:t>ana</a:t>
            </a:r>
            <a:r>
              <a:rPr sz="1000" b="1" spc="-4" dirty="0">
                <a:latin typeface="Arial"/>
                <a:cs typeface="Arial"/>
              </a:rPr>
              <a:t>l</a:t>
            </a:r>
            <a:r>
              <a:rPr sz="1000" b="1" dirty="0">
                <a:latin typeface="Arial"/>
                <a:cs typeface="Arial"/>
              </a:rPr>
              <a:t>og</a:t>
            </a:r>
            <a:r>
              <a:rPr sz="1000" b="1" spc="-13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ou</a:t>
            </a:r>
            <a:r>
              <a:rPr sz="1000" b="1" spc="-9" dirty="0">
                <a:latin typeface="Arial"/>
                <a:cs typeface="Arial"/>
              </a:rPr>
              <a:t>t</a:t>
            </a:r>
            <a:r>
              <a:rPr sz="1000" b="1" dirty="0">
                <a:latin typeface="Arial"/>
                <a:cs typeface="Arial"/>
              </a:rPr>
              <a:t>put</a:t>
            </a:r>
            <a:r>
              <a:rPr sz="1000" b="1" spc="-31" dirty="0">
                <a:latin typeface="Arial"/>
                <a:cs typeface="Arial"/>
              </a:rPr>
              <a:t> </a:t>
            </a:r>
            <a:r>
              <a:rPr sz="1000" b="1" spc="4" dirty="0">
                <a:latin typeface="Arial"/>
                <a:cs typeface="Arial"/>
              </a:rPr>
              <a:t>s</a:t>
            </a:r>
            <a:r>
              <a:rPr sz="1000" b="1" spc="-4" dirty="0">
                <a:latin typeface="Arial"/>
                <a:cs typeface="Arial"/>
              </a:rPr>
              <a:t>i</a:t>
            </a:r>
            <a:r>
              <a:rPr sz="1000" b="1" dirty="0">
                <a:latin typeface="Arial"/>
                <a:cs typeface="Arial"/>
              </a:rPr>
              <a:t>gna</a:t>
            </a:r>
            <a:r>
              <a:rPr sz="1000" b="1" spc="-4" dirty="0">
                <a:latin typeface="Arial"/>
                <a:cs typeface="Arial"/>
              </a:rPr>
              <a:t>l</a:t>
            </a:r>
            <a:r>
              <a:rPr sz="1000" b="1" dirty="0">
                <a:latin typeface="Arial"/>
                <a:cs typeface="Arial"/>
              </a:rPr>
              <a:t>,</a:t>
            </a:r>
          </a:p>
          <a:p>
            <a:pPr marL="11135" marR="374148"/>
            <a:r>
              <a:rPr sz="1000" b="1" dirty="0">
                <a:latin typeface="Arial"/>
                <a:cs typeface="Arial"/>
              </a:rPr>
              <a:t>0-5</a:t>
            </a:r>
            <a:r>
              <a:rPr sz="1000" b="1" spc="-162" dirty="0">
                <a:latin typeface="Arial"/>
                <a:cs typeface="Arial"/>
              </a:rPr>
              <a:t>V</a:t>
            </a:r>
            <a:r>
              <a:rPr sz="1000" b="1" dirty="0">
                <a:latin typeface="Arial"/>
                <a:cs typeface="Arial"/>
              </a:rPr>
              <a:t>,</a:t>
            </a:r>
            <a:r>
              <a:rPr sz="1000" b="1" spc="-31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0-10V</a:t>
            </a:r>
            <a:r>
              <a:rPr sz="1000" b="1" spc="-22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and</a:t>
            </a:r>
            <a:r>
              <a:rPr sz="1000" b="1" spc="-13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0-20</a:t>
            </a:r>
            <a:r>
              <a:rPr sz="1000" b="1" spc="-4" dirty="0">
                <a:latin typeface="Arial"/>
                <a:cs typeface="Arial"/>
              </a:rPr>
              <a:t>m</a:t>
            </a:r>
            <a:r>
              <a:rPr sz="1000" b="1" dirty="0">
                <a:latin typeface="Arial"/>
                <a:cs typeface="Arial"/>
              </a:rPr>
              <a:t>A</a:t>
            </a:r>
            <a:r>
              <a:rPr sz="1000" b="1" spc="-127" dirty="0">
                <a:latin typeface="Arial"/>
                <a:cs typeface="Arial"/>
              </a:rPr>
              <a:t> </a:t>
            </a:r>
            <a:r>
              <a:rPr sz="1000" b="1" spc="-9" dirty="0">
                <a:latin typeface="Arial"/>
                <a:cs typeface="Arial"/>
              </a:rPr>
              <a:t>f</a:t>
            </a:r>
            <a:r>
              <a:rPr sz="1000" b="1" dirty="0">
                <a:latin typeface="Arial"/>
                <a:cs typeface="Arial"/>
              </a:rPr>
              <a:t>or</a:t>
            </a:r>
            <a:r>
              <a:rPr sz="1000" b="1" spc="-13" dirty="0">
                <a:latin typeface="Arial"/>
                <a:cs typeface="Arial"/>
              </a:rPr>
              <a:t> </a:t>
            </a:r>
            <a:r>
              <a:rPr sz="1000" b="1" spc="-9" dirty="0">
                <a:latin typeface="Arial"/>
                <a:cs typeface="Arial"/>
              </a:rPr>
              <a:t>v</a:t>
            </a:r>
            <a:r>
              <a:rPr sz="1000" b="1" dirty="0">
                <a:latin typeface="Arial"/>
                <a:cs typeface="Arial"/>
              </a:rPr>
              <a:t>eh</a:t>
            </a:r>
            <a:r>
              <a:rPr sz="1000" b="1" spc="-4" dirty="0">
                <a:latin typeface="Arial"/>
                <a:cs typeface="Arial"/>
              </a:rPr>
              <a:t>i</a:t>
            </a:r>
            <a:r>
              <a:rPr sz="1000" b="1" spc="4" dirty="0">
                <a:latin typeface="Arial"/>
                <a:cs typeface="Arial"/>
              </a:rPr>
              <a:t>c</a:t>
            </a:r>
            <a:r>
              <a:rPr sz="1000" b="1" spc="-4" dirty="0">
                <a:latin typeface="Arial"/>
                <a:cs typeface="Arial"/>
              </a:rPr>
              <a:t>l</a:t>
            </a:r>
            <a:r>
              <a:rPr sz="1000" b="1" dirty="0">
                <a:latin typeface="Arial"/>
                <a:cs typeface="Arial"/>
              </a:rPr>
              <a:t>e </a:t>
            </a:r>
            <a:r>
              <a:rPr sz="1000" b="1" spc="4" dirty="0">
                <a:latin typeface="Arial"/>
                <a:cs typeface="Arial"/>
              </a:rPr>
              <a:t>s</a:t>
            </a:r>
            <a:r>
              <a:rPr sz="1000" b="1" spc="-9" dirty="0">
                <a:latin typeface="Arial"/>
                <a:cs typeface="Arial"/>
              </a:rPr>
              <a:t>t</a:t>
            </a:r>
            <a:r>
              <a:rPr sz="1000" b="1" dirty="0">
                <a:latin typeface="Arial"/>
                <a:cs typeface="Arial"/>
              </a:rPr>
              <a:t>eer</a:t>
            </a:r>
            <a:r>
              <a:rPr sz="1000" b="1" spc="-4" dirty="0">
                <a:latin typeface="Arial"/>
                <a:cs typeface="Arial"/>
              </a:rPr>
              <a:t>i</a:t>
            </a:r>
            <a:r>
              <a:rPr sz="1000" b="1" dirty="0">
                <a:latin typeface="Arial"/>
                <a:cs typeface="Arial"/>
              </a:rPr>
              <a:t>ng</a:t>
            </a:r>
            <a:r>
              <a:rPr sz="1000" b="1" spc="-26" dirty="0">
                <a:latin typeface="Arial"/>
                <a:cs typeface="Arial"/>
              </a:rPr>
              <a:t> </a:t>
            </a:r>
            <a:r>
              <a:rPr sz="1000" b="1" spc="4" dirty="0">
                <a:latin typeface="Arial"/>
                <a:cs typeface="Arial"/>
              </a:rPr>
              <a:t>c</a:t>
            </a:r>
            <a:r>
              <a:rPr sz="1000" b="1" dirty="0">
                <a:latin typeface="Arial"/>
                <a:cs typeface="Arial"/>
              </a:rPr>
              <a:t>on</a:t>
            </a:r>
            <a:r>
              <a:rPr sz="1000" b="1" spc="-9" dirty="0">
                <a:latin typeface="Arial"/>
                <a:cs typeface="Arial"/>
              </a:rPr>
              <a:t>t</a:t>
            </a:r>
            <a:r>
              <a:rPr sz="1000" b="1" dirty="0">
                <a:latin typeface="Arial"/>
                <a:cs typeface="Arial"/>
              </a:rPr>
              <a:t>rol</a:t>
            </a:r>
          </a:p>
          <a:p>
            <a:pPr>
              <a:lnSpc>
                <a:spcPts val="526"/>
              </a:lnSpc>
              <a:spcBef>
                <a:spcPts val="10"/>
              </a:spcBef>
            </a:pPr>
            <a:endParaRPr sz="1000" b="1" dirty="0"/>
          </a:p>
          <a:p>
            <a:pPr>
              <a:lnSpc>
                <a:spcPts val="877"/>
              </a:lnSpc>
            </a:pPr>
            <a:endParaRPr sz="1000" b="1" dirty="0"/>
          </a:p>
          <a:p>
            <a:pPr marL="21714" marR="1960380"/>
            <a:r>
              <a:rPr sz="1000" b="1" dirty="0">
                <a:latin typeface="Arial"/>
                <a:cs typeface="Arial"/>
              </a:rPr>
              <a:t>d</a:t>
            </a:r>
            <a:r>
              <a:rPr sz="1000" b="1" spc="-4" dirty="0">
                <a:latin typeface="Arial"/>
                <a:cs typeface="Arial"/>
              </a:rPr>
              <a:t>i</a:t>
            </a:r>
            <a:r>
              <a:rPr sz="1000" b="1" dirty="0">
                <a:latin typeface="Arial"/>
                <a:cs typeface="Arial"/>
              </a:rPr>
              <a:t>g</a:t>
            </a:r>
            <a:r>
              <a:rPr sz="1000" b="1" spc="-4" dirty="0">
                <a:latin typeface="Arial"/>
                <a:cs typeface="Arial"/>
              </a:rPr>
              <a:t>i</a:t>
            </a:r>
            <a:r>
              <a:rPr sz="1000" b="1" spc="-9" dirty="0">
                <a:latin typeface="Arial"/>
                <a:cs typeface="Arial"/>
              </a:rPr>
              <a:t>t</a:t>
            </a:r>
            <a:r>
              <a:rPr sz="1000" b="1" dirty="0">
                <a:latin typeface="Arial"/>
                <a:cs typeface="Arial"/>
              </a:rPr>
              <a:t>al</a:t>
            </a:r>
            <a:r>
              <a:rPr sz="1000" b="1" spc="-4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ou</a:t>
            </a:r>
            <a:r>
              <a:rPr sz="1000" b="1" spc="-9" dirty="0">
                <a:latin typeface="Arial"/>
                <a:cs typeface="Arial"/>
              </a:rPr>
              <a:t>t</a:t>
            </a:r>
            <a:r>
              <a:rPr sz="1000" b="1" dirty="0">
                <a:latin typeface="Arial"/>
                <a:cs typeface="Arial"/>
              </a:rPr>
              <a:t>put</a:t>
            </a:r>
            <a:r>
              <a:rPr sz="1000" b="1" spc="-22" dirty="0">
                <a:latin typeface="Arial"/>
                <a:cs typeface="Arial"/>
              </a:rPr>
              <a:t> </a:t>
            </a:r>
            <a:r>
              <a:rPr sz="1000" b="1" spc="4" dirty="0">
                <a:latin typeface="Arial"/>
                <a:cs typeface="Arial"/>
              </a:rPr>
              <a:t>s</a:t>
            </a:r>
            <a:r>
              <a:rPr sz="1000" b="1" spc="-4" dirty="0">
                <a:latin typeface="Arial"/>
                <a:cs typeface="Arial"/>
              </a:rPr>
              <a:t>i</a:t>
            </a:r>
            <a:r>
              <a:rPr sz="1000" b="1" dirty="0">
                <a:latin typeface="Arial"/>
                <a:cs typeface="Arial"/>
              </a:rPr>
              <a:t>gnal </a:t>
            </a:r>
            <a:r>
              <a:rPr sz="1000" b="1" spc="-4" dirty="0" err="1" smtClean="0">
                <a:latin typeface="Arial"/>
                <a:cs typeface="Arial"/>
              </a:rPr>
              <a:t>P</a:t>
            </a:r>
            <a:r>
              <a:rPr sz="1000" b="1" dirty="0" err="1" smtClean="0">
                <a:latin typeface="Arial"/>
                <a:cs typeface="Arial"/>
              </a:rPr>
              <a:t>ro</a:t>
            </a:r>
            <a:r>
              <a:rPr sz="1000" b="1" spc="-9" dirty="0" err="1" smtClean="0">
                <a:latin typeface="Arial"/>
                <a:cs typeface="Arial"/>
              </a:rPr>
              <a:t>f</a:t>
            </a:r>
            <a:r>
              <a:rPr sz="1000" b="1" spc="-4" dirty="0" err="1" smtClean="0">
                <a:latin typeface="Arial"/>
                <a:cs typeface="Arial"/>
              </a:rPr>
              <a:t>i</a:t>
            </a:r>
            <a:r>
              <a:rPr sz="1000" b="1" dirty="0" err="1" smtClean="0">
                <a:latin typeface="Arial"/>
                <a:cs typeface="Arial"/>
              </a:rPr>
              <a:t>bu</a:t>
            </a:r>
            <a:r>
              <a:rPr sz="1000" b="1" spc="4" dirty="0" err="1" smtClean="0">
                <a:latin typeface="Arial"/>
                <a:cs typeface="Arial"/>
              </a:rPr>
              <a:t>s</a:t>
            </a:r>
            <a:r>
              <a:rPr sz="1000" b="1" dirty="0" smtClean="0">
                <a:latin typeface="Arial"/>
                <a:cs typeface="Arial"/>
              </a:rPr>
              <a:t>,</a:t>
            </a:r>
            <a:r>
              <a:rPr sz="1000" b="1" spc="-31" dirty="0" smtClean="0">
                <a:latin typeface="Arial"/>
                <a:cs typeface="Arial"/>
              </a:rPr>
              <a:t> </a:t>
            </a:r>
            <a:r>
              <a:rPr sz="1000" b="1" spc="4" dirty="0" smtClean="0">
                <a:latin typeface="Arial"/>
                <a:cs typeface="Arial"/>
              </a:rPr>
              <a:t>R</a:t>
            </a:r>
            <a:r>
              <a:rPr sz="1000" b="1" spc="-4" dirty="0" smtClean="0">
                <a:latin typeface="Arial"/>
                <a:cs typeface="Arial"/>
              </a:rPr>
              <a:t>S</a:t>
            </a:r>
            <a:r>
              <a:rPr sz="1000" b="1" dirty="0" smtClean="0">
                <a:latin typeface="Arial"/>
                <a:cs typeface="Arial"/>
              </a:rPr>
              <a:t>485</a:t>
            </a:r>
            <a:endParaRPr sz="1000" b="1" dirty="0">
              <a:latin typeface="Arial"/>
              <a:cs typeface="Arial"/>
            </a:endParaRPr>
          </a:p>
          <a:p>
            <a:pPr>
              <a:lnSpc>
                <a:spcPts val="877"/>
              </a:lnSpc>
            </a:pPr>
            <a:endParaRPr sz="1000" b="1" dirty="0"/>
          </a:p>
          <a:p>
            <a:pPr marL="21714" marR="1629103"/>
            <a:r>
              <a:rPr sz="1000" b="1" spc="4" dirty="0" smtClean="0">
                <a:latin typeface="Arial"/>
                <a:cs typeface="Arial"/>
              </a:rPr>
              <a:t>s</a:t>
            </a:r>
            <a:r>
              <a:rPr sz="1000" b="1" dirty="0" smtClean="0">
                <a:latin typeface="Arial"/>
                <a:cs typeface="Arial"/>
              </a:rPr>
              <a:t>u</a:t>
            </a:r>
            <a:r>
              <a:rPr sz="1000" b="1" spc="-4" dirty="0" smtClean="0">
                <a:latin typeface="Arial"/>
                <a:cs typeface="Arial"/>
              </a:rPr>
              <a:t>i</a:t>
            </a:r>
            <a:r>
              <a:rPr sz="1000" b="1" spc="-9" dirty="0" smtClean="0">
                <a:latin typeface="Arial"/>
                <a:cs typeface="Arial"/>
              </a:rPr>
              <a:t>t</a:t>
            </a:r>
            <a:r>
              <a:rPr sz="1000" b="1" dirty="0" smtClean="0">
                <a:latin typeface="Arial"/>
                <a:cs typeface="Arial"/>
              </a:rPr>
              <a:t>ab</a:t>
            </a:r>
            <a:r>
              <a:rPr sz="1000" b="1" spc="-4" dirty="0" smtClean="0">
                <a:latin typeface="Arial"/>
                <a:cs typeface="Arial"/>
              </a:rPr>
              <a:t>l</a:t>
            </a:r>
            <a:r>
              <a:rPr sz="1000" b="1" dirty="0" smtClean="0">
                <a:latin typeface="Arial"/>
                <a:cs typeface="Arial"/>
              </a:rPr>
              <a:t>e</a:t>
            </a:r>
            <a:r>
              <a:rPr sz="1000" b="1" spc="-13" dirty="0" smtClean="0">
                <a:latin typeface="Arial"/>
                <a:cs typeface="Arial"/>
              </a:rPr>
              <a:t> </a:t>
            </a:r>
            <a:r>
              <a:rPr sz="1000" b="1" spc="-9" dirty="0">
                <a:latin typeface="Arial"/>
                <a:cs typeface="Arial"/>
              </a:rPr>
              <a:t>f</a:t>
            </a:r>
            <a:r>
              <a:rPr sz="1000" b="1" dirty="0">
                <a:latin typeface="Arial"/>
                <a:cs typeface="Arial"/>
              </a:rPr>
              <a:t>or</a:t>
            </a:r>
            <a:r>
              <a:rPr sz="1000" b="1" spc="-22" dirty="0">
                <a:latin typeface="Arial"/>
                <a:cs typeface="Arial"/>
              </a:rPr>
              <a:t> </a:t>
            </a:r>
            <a:r>
              <a:rPr sz="1000" b="1" spc="4" dirty="0">
                <a:latin typeface="Arial"/>
                <a:cs typeface="Arial"/>
              </a:rPr>
              <a:t>c</a:t>
            </a:r>
            <a:r>
              <a:rPr sz="1000" b="1" dirty="0">
                <a:latin typeface="Arial"/>
                <a:cs typeface="Arial"/>
              </a:rPr>
              <a:t>ur</a:t>
            </a:r>
            <a:r>
              <a:rPr sz="1000" b="1" spc="-9" dirty="0">
                <a:latin typeface="Arial"/>
                <a:cs typeface="Arial"/>
              </a:rPr>
              <a:t>v</a:t>
            </a:r>
            <a:r>
              <a:rPr sz="1000" b="1" dirty="0">
                <a:latin typeface="Arial"/>
                <a:cs typeface="Arial"/>
              </a:rPr>
              <a:t>es</a:t>
            </a:r>
            <a:r>
              <a:rPr sz="1000" b="1" spc="-22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and </a:t>
            </a:r>
            <a:r>
              <a:rPr sz="1000" b="1" spc="-9" dirty="0">
                <a:latin typeface="Arial"/>
                <a:cs typeface="Arial"/>
              </a:rPr>
              <a:t>t</a:t>
            </a:r>
            <a:r>
              <a:rPr sz="1000" b="1" dirty="0">
                <a:latin typeface="Arial"/>
                <a:cs typeface="Arial"/>
              </a:rPr>
              <a:t>ra</a:t>
            </a:r>
            <a:r>
              <a:rPr sz="1000" b="1" spc="4" dirty="0">
                <a:latin typeface="Arial"/>
                <a:cs typeface="Arial"/>
              </a:rPr>
              <a:t>c</a:t>
            </a:r>
            <a:r>
              <a:rPr sz="1000" b="1" dirty="0">
                <a:latin typeface="Arial"/>
                <a:cs typeface="Arial"/>
              </a:rPr>
              <a:t>k</a:t>
            </a:r>
            <a:r>
              <a:rPr sz="1000" b="1" spc="-31" dirty="0">
                <a:latin typeface="Arial"/>
                <a:cs typeface="Arial"/>
              </a:rPr>
              <a:t> </a:t>
            </a:r>
            <a:r>
              <a:rPr sz="1000" b="1" spc="4" dirty="0">
                <a:latin typeface="Arial"/>
                <a:cs typeface="Arial"/>
              </a:rPr>
              <a:t>sw</a:t>
            </a:r>
            <a:r>
              <a:rPr sz="1000" b="1" spc="-4" dirty="0">
                <a:latin typeface="Arial"/>
                <a:cs typeface="Arial"/>
              </a:rPr>
              <a:t>i</a:t>
            </a:r>
            <a:r>
              <a:rPr sz="1000" b="1" spc="-9" dirty="0">
                <a:latin typeface="Arial"/>
                <a:cs typeface="Arial"/>
              </a:rPr>
              <a:t>t</a:t>
            </a:r>
            <a:r>
              <a:rPr sz="1000" b="1" spc="4" dirty="0">
                <a:latin typeface="Arial"/>
                <a:cs typeface="Arial"/>
              </a:rPr>
              <a:t>c</a:t>
            </a:r>
            <a:r>
              <a:rPr sz="1000" b="1" dirty="0">
                <a:latin typeface="Arial"/>
                <a:cs typeface="Arial"/>
              </a:rPr>
              <a:t>hes</a:t>
            </a:r>
          </a:p>
        </p:txBody>
      </p:sp>
      <p:sp>
        <p:nvSpPr>
          <p:cNvPr id="31" name="object 5"/>
          <p:cNvSpPr/>
          <p:nvPr/>
        </p:nvSpPr>
        <p:spPr>
          <a:xfrm>
            <a:off x="1965636" y="5083338"/>
            <a:ext cx="1239184" cy="10187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278"/>
            <a:endParaRPr smtClean="0">
              <a:solidFill>
                <a:prstClr val="black"/>
              </a:solidFill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57932" y="3018674"/>
            <a:ext cx="2644852" cy="34117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29" defTabSz="801278"/>
            <a:r>
              <a:rPr sz="1100" b="1" dirty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sz="1100" b="1" spc="-4" dirty="0">
                <a:solidFill>
                  <a:prstClr val="black"/>
                </a:solidFill>
                <a:latin typeface="Arial"/>
                <a:cs typeface="Arial"/>
              </a:rPr>
              <a:t>u</a:t>
            </a:r>
            <a:r>
              <a:rPr sz="1100" b="1" dirty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sz="1100" b="1" spc="-4" dirty="0">
                <a:solidFill>
                  <a:prstClr val="black"/>
                </a:solidFill>
                <a:latin typeface="Arial"/>
                <a:cs typeface="Arial"/>
              </a:rPr>
              <a:t>pu</a:t>
            </a:r>
            <a:r>
              <a:rPr sz="1100" b="1" dirty="0">
                <a:solidFill>
                  <a:prstClr val="black"/>
                </a:solidFill>
                <a:latin typeface="Arial"/>
                <a:cs typeface="Arial"/>
              </a:rPr>
              <a:t>t:</a:t>
            </a:r>
            <a:endParaRPr lang="fr-CH" sz="1100" b="1" dirty="0">
              <a:solidFill>
                <a:prstClr val="black"/>
              </a:solidFill>
              <a:latin typeface="Arial"/>
              <a:cs typeface="Arial"/>
            </a:endParaRPr>
          </a:p>
          <a:p>
            <a:pPr marL="11129" defTabSz="801278"/>
            <a:r>
              <a:rPr lang="en-GB" sz="1100" b="1" spc="-4" dirty="0">
                <a:solidFill>
                  <a:prstClr val="black"/>
                </a:solidFill>
                <a:latin typeface="Arial"/>
                <a:cs typeface="Arial"/>
              </a:rPr>
              <a:t>2</a:t>
            </a:r>
            <a:r>
              <a:rPr lang="en-GB" sz="1100" b="1" dirty="0">
                <a:solidFill>
                  <a:prstClr val="black"/>
                </a:solidFill>
                <a:latin typeface="Arial"/>
                <a:cs typeface="Arial"/>
              </a:rPr>
              <a:t>4 </a:t>
            </a:r>
            <a:r>
              <a:rPr lang="en-GB" sz="1100" b="1" spc="-4" dirty="0">
                <a:solidFill>
                  <a:prstClr val="black"/>
                </a:solidFill>
                <a:latin typeface="Arial"/>
                <a:cs typeface="Arial"/>
              </a:rPr>
              <a:t>VD</a:t>
            </a:r>
            <a:r>
              <a:rPr lang="en-GB" sz="1100" b="1" dirty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en-GB" sz="1100" b="1" spc="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GB" sz="1100" b="1" spc="-4" dirty="0">
                <a:solidFill>
                  <a:prstClr val="black"/>
                </a:solidFill>
                <a:latin typeface="Arial"/>
                <a:cs typeface="Arial"/>
              </a:rPr>
              <a:t>500</a:t>
            </a:r>
            <a:r>
              <a:rPr lang="en-GB" sz="1100" b="1" dirty="0">
                <a:solidFill>
                  <a:prstClr val="black"/>
                </a:solidFill>
                <a:latin typeface="Arial"/>
                <a:cs typeface="Arial"/>
              </a:rPr>
              <a:t>W</a:t>
            </a:r>
            <a:r>
              <a:rPr lang="en-GB" sz="1100" b="1" spc="-175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GB" sz="1100" b="1" spc="-4" dirty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en-GB" sz="1100" b="1" dirty="0">
                <a:solidFill>
                  <a:prstClr val="black"/>
                </a:solidFill>
                <a:latin typeface="Arial"/>
                <a:cs typeface="Arial"/>
              </a:rPr>
              <a:t>r</a:t>
            </a:r>
            <a:endParaRPr lang="en-GB" sz="1100" dirty="0">
              <a:solidFill>
                <a:prstClr val="black"/>
              </a:solidFill>
            </a:endParaRPr>
          </a:p>
          <a:p>
            <a:pPr marL="11129" defTabSz="801278"/>
            <a:r>
              <a:rPr lang="en-GB" sz="1100" b="1" spc="-4" dirty="0">
                <a:solidFill>
                  <a:prstClr val="black"/>
                </a:solidFill>
                <a:latin typeface="Arial"/>
                <a:cs typeface="Arial"/>
              </a:rPr>
              <a:t>24</a:t>
            </a:r>
            <a:r>
              <a:rPr lang="en-GB" sz="1100" b="1" dirty="0">
                <a:solidFill>
                  <a:prstClr val="black"/>
                </a:solidFill>
                <a:latin typeface="Arial"/>
                <a:cs typeface="Arial"/>
              </a:rPr>
              <a:t>-</a:t>
            </a:r>
            <a:r>
              <a:rPr lang="en-GB" sz="1100" b="1" spc="-4" dirty="0">
                <a:solidFill>
                  <a:prstClr val="black"/>
                </a:solidFill>
                <a:latin typeface="Arial"/>
                <a:cs typeface="Arial"/>
              </a:rPr>
              <a:t>2</a:t>
            </a:r>
            <a:r>
              <a:rPr lang="en-GB" sz="1100" b="1" dirty="0">
                <a:solidFill>
                  <a:prstClr val="black"/>
                </a:solidFill>
                <a:latin typeface="Arial"/>
                <a:cs typeface="Arial"/>
              </a:rPr>
              <a:t>7</a:t>
            </a:r>
            <a:r>
              <a:rPr lang="en-GB" sz="1100" b="1" spc="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GB" sz="1100" b="1" spc="-4" dirty="0">
                <a:solidFill>
                  <a:prstClr val="black"/>
                </a:solidFill>
                <a:latin typeface="Arial"/>
                <a:cs typeface="Arial"/>
              </a:rPr>
              <a:t>VD</a:t>
            </a:r>
            <a:r>
              <a:rPr lang="en-GB" sz="1100" b="1" dirty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en-GB" sz="1100" b="1" spc="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GB" sz="1100" b="1" spc="22" dirty="0">
                <a:solidFill>
                  <a:prstClr val="black"/>
                </a:solidFill>
                <a:latin typeface="Arial"/>
                <a:cs typeface="Arial"/>
              </a:rPr>
              <a:t>w</a:t>
            </a:r>
            <a:r>
              <a:rPr lang="en-GB" sz="1100" b="1" spc="-9" dirty="0">
                <a:solidFill>
                  <a:prstClr val="black"/>
                </a:solidFill>
                <a:latin typeface="Arial"/>
                <a:cs typeface="Arial"/>
              </a:rPr>
              <a:t>i</a:t>
            </a:r>
            <a:r>
              <a:rPr lang="en-GB" sz="1100" b="1" dirty="0">
                <a:solidFill>
                  <a:prstClr val="black"/>
                </a:solidFill>
                <a:latin typeface="Arial"/>
                <a:cs typeface="Arial"/>
              </a:rPr>
              <a:t>th</a:t>
            </a:r>
            <a:r>
              <a:rPr lang="en-GB" sz="1100" b="1" spc="-44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GB" sz="1100" b="1" spc="-4" dirty="0">
                <a:solidFill>
                  <a:prstClr val="black"/>
                </a:solidFill>
                <a:latin typeface="Arial"/>
                <a:cs typeface="Arial"/>
              </a:rPr>
              <a:t>ba</a:t>
            </a:r>
            <a:r>
              <a:rPr lang="en-GB" sz="1100" b="1" dirty="0">
                <a:solidFill>
                  <a:prstClr val="black"/>
                </a:solidFill>
                <a:latin typeface="Arial"/>
                <a:cs typeface="Arial"/>
              </a:rPr>
              <a:t>tt</a:t>
            </a:r>
            <a:r>
              <a:rPr lang="en-GB" sz="1100" b="1" spc="-4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en-GB" sz="1100" b="1" dirty="0">
                <a:solidFill>
                  <a:prstClr val="black"/>
                </a:solidFill>
                <a:latin typeface="Arial"/>
                <a:cs typeface="Arial"/>
              </a:rPr>
              <a:t>ry </a:t>
            </a:r>
            <a:r>
              <a:rPr lang="en-GB" sz="1100" b="1" spc="-4" dirty="0">
                <a:solidFill>
                  <a:prstClr val="black"/>
                </a:solidFill>
                <a:latin typeface="Arial"/>
                <a:cs typeface="Arial"/>
              </a:rPr>
              <a:t>cha</a:t>
            </a:r>
            <a:r>
              <a:rPr lang="en-GB" sz="1100" b="1" dirty="0">
                <a:solidFill>
                  <a:prstClr val="black"/>
                </a:solidFill>
                <a:latin typeface="Arial"/>
                <a:cs typeface="Arial"/>
              </a:rPr>
              <a:t>r</a:t>
            </a:r>
            <a:r>
              <a:rPr lang="en-GB" sz="1100" b="1" spc="-4" dirty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en-GB" sz="1100" b="1" dirty="0">
                <a:solidFill>
                  <a:prstClr val="black"/>
                </a:solidFill>
                <a:latin typeface="Arial"/>
                <a:cs typeface="Arial"/>
              </a:rPr>
              <a:t>i</a:t>
            </a:r>
            <a:r>
              <a:rPr lang="en-GB" sz="1100" b="1" spc="-4" dirty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en-GB" sz="1100" b="1" dirty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en-GB" sz="1100" b="1" spc="-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GB" sz="1100" b="1" spc="-4" dirty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en-GB" sz="1100" b="1" spc="-26" dirty="0">
                <a:solidFill>
                  <a:prstClr val="black"/>
                </a:solidFill>
                <a:latin typeface="Arial"/>
                <a:cs typeface="Arial"/>
              </a:rPr>
              <a:t>y</a:t>
            </a:r>
            <a:r>
              <a:rPr lang="en-GB" sz="1100" b="1" spc="-4" dirty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en-GB" sz="1100" b="1" dirty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en-GB" sz="1100" b="1" spc="-4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en-GB" sz="1100" b="1" dirty="0">
                <a:solidFill>
                  <a:prstClr val="black"/>
                </a:solidFill>
                <a:latin typeface="Arial"/>
                <a:cs typeface="Arial"/>
              </a:rPr>
              <a:t>m</a:t>
            </a:r>
            <a:endParaRPr lang="en-GB" sz="11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11129" defTabSz="801278"/>
            <a:endParaRPr lang="fr-CH" sz="1100" b="1" dirty="0">
              <a:solidFill>
                <a:prstClr val="black"/>
              </a:solidFill>
              <a:latin typeface="Arial"/>
              <a:cs typeface="Arial"/>
            </a:endParaRPr>
          </a:p>
          <a:p>
            <a:pPr marL="11129" defTabSz="801278"/>
            <a:endParaRPr sz="11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62451" y="1293378"/>
            <a:ext cx="2322811" cy="17526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278"/>
            <a:endParaRPr smtClean="0">
              <a:solidFill>
                <a:prstClr val="black"/>
              </a:solidFill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519722" y="2811901"/>
            <a:ext cx="1570335" cy="304287"/>
          </a:xfrm>
          <a:custGeom>
            <a:avLst/>
            <a:gdLst/>
            <a:ahLst/>
            <a:cxnLst/>
            <a:rect l="l" t="t" r="r" b="b"/>
            <a:pathLst>
              <a:path w="1836419" h="335279">
                <a:moveTo>
                  <a:pt x="0" y="0"/>
                </a:moveTo>
                <a:lnTo>
                  <a:pt x="0" y="335279"/>
                </a:lnTo>
                <a:lnTo>
                  <a:pt x="1836419" y="335279"/>
                </a:lnTo>
                <a:lnTo>
                  <a:pt x="183641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pPr defTabSz="801278"/>
            <a:endParaRPr smtClean="0">
              <a:solidFill>
                <a:prstClr val="black"/>
              </a:solidFill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84604" y="2733234"/>
            <a:ext cx="495210" cy="23109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29" defTabSz="801278"/>
            <a:r>
              <a:rPr sz="1400" spc="-13" dirty="0">
                <a:solidFill>
                  <a:prstClr val="black"/>
                </a:solidFill>
                <a:latin typeface="Arial"/>
                <a:cs typeface="Arial"/>
              </a:rPr>
              <a:t>PS </a:t>
            </a:r>
            <a:r>
              <a:rPr sz="1400" spc="-9" dirty="0">
                <a:solidFill>
                  <a:prstClr val="black"/>
                </a:solidFill>
                <a:latin typeface="Arial"/>
                <a:cs typeface="Arial"/>
              </a:rPr>
              <a:t>08</a:t>
            </a:r>
            <a:endParaRPr sz="14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xfrm>
            <a:off x="768343" y="6284922"/>
            <a:ext cx="1816885" cy="24042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29"/>
            <a:r>
              <a:rPr sz="1100" dirty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sz="1100" spc="-9" dirty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sz="1100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sz="1100" spc="-18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sz="1100" dirty="0">
                <a:solidFill>
                  <a:prstClr val="black"/>
                </a:solidFill>
                <a:latin typeface="Arial"/>
                <a:cs typeface="Arial"/>
              </a:rPr>
              <a:pPr marL="11129"/>
              <a:t>19</a:t>
            </a:fld>
            <a:r>
              <a:rPr sz="700" spc="-4" dirty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sz="700" dirty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sz="700" spc="-13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700" spc="-4" dirty="0">
                <a:solidFill>
                  <a:prstClr val="black"/>
                </a:solidFill>
                <a:latin typeface="Arial"/>
                <a:cs typeface="Arial"/>
              </a:rPr>
              <a:t>pre</a:t>
            </a:r>
            <a:r>
              <a:rPr sz="700" spc="4" dirty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sz="700" spc="-4" dirty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sz="700" dirty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sz="700" spc="-4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sz="700" dirty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sz="700" spc="-4" dirty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sz="700" dirty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sz="700" spc="22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700" spc="13" baseline="-22222" dirty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sz="700" baseline="-22222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sz="700" spc="13" baseline="-22222" dirty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sz="700" spc="32" baseline="-22222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700" baseline="-22222" dirty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sz="700" spc="6" baseline="-22222" dirty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192" rIns="0" bIns="0" rtlCol="0">
            <a:noAutofit/>
          </a:bodyPr>
          <a:lstStyle/>
          <a:p>
            <a:pPr marL="11129"/>
            <a:r>
              <a:rPr b="1" u="sng" spc="-4" dirty="0">
                <a:latin typeface="Arial"/>
                <a:cs typeface="Arial"/>
              </a:rPr>
              <a:t>F</a:t>
            </a:r>
            <a:r>
              <a:rPr b="1" u="sng" spc="-9" dirty="0">
                <a:latin typeface="Arial"/>
                <a:cs typeface="Arial"/>
              </a:rPr>
              <a:t>l</a:t>
            </a:r>
            <a:r>
              <a:rPr b="1" u="sng" dirty="0">
                <a:latin typeface="Arial"/>
                <a:cs typeface="Arial"/>
              </a:rPr>
              <a:t>at-st</a:t>
            </a:r>
            <a:r>
              <a:rPr b="1" u="sng" spc="-31" dirty="0">
                <a:latin typeface="Arial"/>
                <a:cs typeface="Arial"/>
              </a:rPr>
              <a:t>y</a:t>
            </a:r>
            <a:r>
              <a:rPr b="1" u="sng" spc="-9" dirty="0">
                <a:latin typeface="Arial"/>
                <a:cs typeface="Arial"/>
              </a:rPr>
              <a:t>l</a:t>
            </a:r>
            <a:r>
              <a:rPr b="1" u="sng" dirty="0">
                <a:latin typeface="Arial"/>
                <a:cs typeface="Arial"/>
              </a:rPr>
              <a:t>e</a:t>
            </a:r>
            <a:r>
              <a:rPr b="1" u="sng" spc="-13" dirty="0">
                <a:latin typeface="Arial"/>
                <a:cs typeface="Arial"/>
              </a:rPr>
              <a:t> </a:t>
            </a:r>
            <a:r>
              <a:rPr b="1" u="sng" spc="-4" dirty="0">
                <a:latin typeface="Arial"/>
                <a:cs typeface="Arial"/>
              </a:rPr>
              <a:t>P</a:t>
            </a:r>
            <a:r>
              <a:rPr b="1" u="sng" spc="-9" dirty="0">
                <a:latin typeface="Arial"/>
                <a:cs typeface="Arial"/>
              </a:rPr>
              <a:t>i</a:t>
            </a:r>
            <a:r>
              <a:rPr b="1" u="sng" dirty="0">
                <a:latin typeface="Arial"/>
                <a:cs typeface="Arial"/>
              </a:rPr>
              <a:t>ck-</a:t>
            </a:r>
            <a:r>
              <a:rPr b="1" u="sng" spc="4" dirty="0">
                <a:latin typeface="Arial"/>
                <a:cs typeface="Arial"/>
              </a:rPr>
              <a:t>U</a:t>
            </a:r>
            <a:r>
              <a:rPr b="1" u="sng" dirty="0">
                <a:latin typeface="Arial"/>
                <a:cs typeface="Arial"/>
              </a:rPr>
              <a:t>p</a:t>
            </a:r>
            <a:endParaRPr u="sng" dirty="0">
              <a:latin typeface="Arial"/>
              <a:cs typeface="Arial"/>
            </a:endParaRPr>
          </a:p>
        </p:txBody>
      </p:sp>
      <p:sp>
        <p:nvSpPr>
          <p:cNvPr id="21" name="object 8"/>
          <p:cNvSpPr/>
          <p:nvPr/>
        </p:nvSpPr>
        <p:spPr>
          <a:xfrm>
            <a:off x="7047509" y="2593625"/>
            <a:ext cx="1750497" cy="98961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278"/>
            <a:endParaRPr smtClean="0">
              <a:solidFill>
                <a:prstClr val="black"/>
              </a:solidFill>
            </a:endParaRPr>
          </a:p>
        </p:txBody>
      </p:sp>
      <p:sp>
        <p:nvSpPr>
          <p:cNvPr id="22" name="object 9"/>
          <p:cNvSpPr/>
          <p:nvPr/>
        </p:nvSpPr>
        <p:spPr>
          <a:xfrm>
            <a:off x="819603" y="4396963"/>
            <a:ext cx="1860944" cy="360995"/>
          </a:xfrm>
          <a:custGeom>
            <a:avLst/>
            <a:gdLst/>
            <a:ahLst/>
            <a:cxnLst/>
            <a:rect l="l" t="t" r="r" b="b"/>
            <a:pathLst>
              <a:path w="2176271" h="397763">
                <a:moveTo>
                  <a:pt x="0" y="0"/>
                </a:moveTo>
                <a:lnTo>
                  <a:pt x="0" y="397763"/>
                </a:lnTo>
                <a:lnTo>
                  <a:pt x="2176271" y="397763"/>
                </a:lnTo>
                <a:lnTo>
                  <a:pt x="217627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pPr defTabSz="801278"/>
            <a:endParaRPr smtClean="0">
              <a:solidFill>
                <a:prstClr val="black"/>
              </a:solidFill>
            </a:endParaRPr>
          </a:p>
        </p:txBody>
      </p:sp>
      <p:sp>
        <p:nvSpPr>
          <p:cNvPr id="23" name="object 10"/>
          <p:cNvSpPr txBox="1"/>
          <p:nvPr/>
        </p:nvSpPr>
        <p:spPr>
          <a:xfrm>
            <a:off x="6732240" y="3565283"/>
            <a:ext cx="2147249" cy="773226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20991" defTabSz="801278"/>
            <a:r>
              <a:rPr sz="1100" b="1" dirty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sz="1100" b="1" spc="-4" dirty="0">
                <a:solidFill>
                  <a:prstClr val="black"/>
                </a:solidFill>
                <a:latin typeface="Arial"/>
                <a:cs typeface="Arial"/>
              </a:rPr>
              <a:t>u</a:t>
            </a:r>
            <a:r>
              <a:rPr sz="1100" b="1" dirty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sz="1100" b="1" spc="-4" dirty="0">
                <a:solidFill>
                  <a:prstClr val="black"/>
                </a:solidFill>
                <a:latin typeface="Arial"/>
                <a:cs typeface="Arial"/>
              </a:rPr>
              <a:t>pu</a:t>
            </a:r>
            <a:r>
              <a:rPr sz="1100" b="1" dirty="0">
                <a:solidFill>
                  <a:prstClr val="black"/>
                </a:solidFill>
                <a:latin typeface="Arial"/>
                <a:cs typeface="Arial"/>
              </a:rPr>
              <a:t>t:</a:t>
            </a:r>
            <a:endParaRPr lang="fr-CH" sz="1100" b="1" spc="-35" dirty="0">
              <a:solidFill>
                <a:prstClr val="black"/>
              </a:solidFill>
              <a:latin typeface="Arial"/>
              <a:cs typeface="Arial"/>
            </a:endParaRPr>
          </a:p>
          <a:p>
            <a:pPr marL="620991" defTabSz="801278"/>
            <a:r>
              <a:rPr sz="1100" b="1" dirty="0">
                <a:solidFill>
                  <a:prstClr val="black"/>
                </a:solidFill>
                <a:latin typeface="Arial"/>
                <a:cs typeface="Arial"/>
              </a:rPr>
              <a:t>560-680</a:t>
            </a:r>
            <a:r>
              <a:rPr sz="1100" b="1" spc="-35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100" b="1" spc="-4" dirty="0">
                <a:solidFill>
                  <a:prstClr val="black"/>
                </a:solidFill>
                <a:latin typeface="Arial"/>
                <a:cs typeface="Arial"/>
              </a:rPr>
              <a:t>V</a:t>
            </a:r>
            <a:r>
              <a:rPr sz="1100" b="1" spc="4" dirty="0">
                <a:solidFill>
                  <a:prstClr val="black"/>
                </a:solidFill>
                <a:latin typeface="Arial"/>
                <a:cs typeface="Arial"/>
              </a:rPr>
              <a:t>D</a:t>
            </a:r>
            <a:r>
              <a:rPr sz="1100" b="1" dirty="0">
                <a:solidFill>
                  <a:prstClr val="black"/>
                </a:solidFill>
                <a:latin typeface="Arial"/>
                <a:cs typeface="Arial"/>
              </a:rPr>
              <a:t>C 3000</a:t>
            </a:r>
            <a:r>
              <a:rPr sz="1100" b="1" spc="-92" dirty="0">
                <a:solidFill>
                  <a:prstClr val="black"/>
                </a:solidFill>
                <a:latin typeface="Arial"/>
                <a:cs typeface="Arial"/>
              </a:rPr>
              <a:t>W</a:t>
            </a:r>
            <a:r>
              <a:rPr sz="1100" b="1" dirty="0">
                <a:solidFill>
                  <a:prstClr val="black"/>
                </a:solidFill>
                <a:latin typeface="Arial"/>
                <a:cs typeface="Arial"/>
              </a:rPr>
              <a:t>,</a:t>
            </a:r>
            <a:r>
              <a:rPr sz="1100" b="1" spc="-31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prstClr val="black"/>
                </a:solidFill>
                <a:latin typeface="Arial"/>
                <a:cs typeface="Arial"/>
              </a:rPr>
              <a:t>&amp;</a:t>
            </a:r>
            <a:r>
              <a:rPr sz="1100" b="1" spc="-13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prstClr val="black"/>
                </a:solidFill>
                <a:latin typeface="Arial"/>
                <a:cs typeface="Arial"/>
              </a:rPr>
              <a:t>24</a:t>
            </a:r>
            <a:r>
              <a:rPr sz="1100" b="1" spc="-4" dirty="0">
                <a:solidFill>
                  <a:prstClr val="black"/>
                </a:solidFill>
                <a:latin typeface="Arial"/>
                <a:cs typeface="Arial"/>
              </a:rPr>
              <a:t>V</a:t>
            </a:r>
            <a:r>
              <a:rPr sz="1100" b="1" spc="4" dirty="0">
                <a:solidFill>
                  <a:prstClr val="black"/>
                </a:solidFill>
                <a:latin typeface="Arial"/>
                <a:cs typeface="Arial"/>
              </a:rPr>
              <a:t>D</a:t>
            </a:r>
            <a:r>
              <a:rPr sz="1100" b="1" dirty="0">
                <a:solidFill>
                  <a:prstClr val="black"/>
                </a:solidFill>
                <a:latin typeface="Arial"/>
                <a:cs typeface="Arial"/>
              </a:rPr>
              <a:t>C a</a:t>
            </a:r>
            <a:r>
              <a:rPr sz="1100" b="1" spc="-4" dirty="0">
                <a:solidFill>
                  <a:prstClr val="black"/>
                </a:solidFill>
                <a:latin typeface="Arial"/>
                <a:cs typeface="Arial"/>
              </a:rPr>
              <a:t>u</a:t>
            </a:r>
            <a:r>
              <a:rPr sz="1100" b="1" dirty="0">
                <a:solidFill>
                  <a:prstClr val="black"/>
                </a:solidFill>
                <a:latin typeface="Arial"/>
                <a:cs typeface="Arial"/>
              </a:rPr>
              <a:t>x</a:t>
            </a:r>
            <a:r>
              <a:rPr sz="1100" b="1" spc="-9" dirty="0">
                <a:solidFill>
                  <a:prstClr val="black"/>
                </a:solidFill>
                <a:latin typeface="Arial"/>
                <a:cs typeface="Arial"/>
              </a:rPr>
              <a:t>ili</a:t>
            </a:r>
            <a:r>
              <a:rPr sz="1100" b="1" dirty="0">
                <a:solidFill>
                  <a:prstClr val="black"/>
                </a:solidFill>
                <a:latin typeface="Arial"/>
                <a:cs typeface="Arial"/>
              </a:rPr>
              <a:t>ary</a:t>
            </a:r>
            <a:r>
              <a:rPr sz="1100" b="1" spc="-26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100" b="1" spc="-4" dirty="0">
                <a:solidFill>
                  <a:prstClr val="black"/>
                </a:solidFill>
                <a:latin typeface="Arial"/>
                <a:cs typeface="Arial"/>
              </a:rPr>
              <a:t>p</a:t>
            </a:r>
            <a:r>
              <a:rPr sz="1100" b="1" spc="-13" dirty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sz="1100" b="1" spc="31" dirty="0">
                <a:solidFill>
                  <a:prstClr val="black"/>
                </a:solidFill>
                <a:latin typeface="Arial"/>
                <a:cs typeface="Arial"/>
              </a:rPr>
              <a:t>w</a:t>
            </a:r>
            <a:r>
              <a:rPr sz="1100" b="1" dirty="0">
                <a:solidFill>
                  <a:prstClr val="black"/>
                </a:solidFill>
                <a:latin typeface="Arial"/>
                <a:cs typeface="Arial"/>
              </a:rPr>
              <a:t>er</a:t>
            </a:r>
            <a:r>
              <a:rPr sz="1100" b="1" spc="-48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100" b="1" dirty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sz="1100" b="1" spc="-4" dirty="0">
                <a:solidFill>
                  <a:prstClr val="black"/>
                </a:solidFill>
                <a:latin typeface="Arial"/>
                <a:cs typeface="Arial"/>
              </a:rPr>
              <a:t>upp</a:t>
            </a:r>
            <a:r>
              <a:rPr sz="1100" b="1" spc="-9" dirty="0">
                <a:solidFill>
                  <a:prstClr val="black"/>
                </a:solidFill>
                <a:latin typeface="Arial"/>
                <a:cs typeface="Arial"/>
              </a:rPr>
              <a:t>l</a:t>
            </a:r>
            <a:r>
              <a:rPr sz="1100" b="1" dirty="0">
                <a:solidFill>
                  <a:prstClr val="black"/>
                </a:solidFill>
                <a:latin typeface="Arial"/>
                <a:cs typeface="Arial"/>
              </a:rPr>
              <a:t>y</a:t>
            </a:r>
            <a:endParaRPr sz="11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4" name="object 11"/>
          <p:cNvSpPr/>
          <p:nvPr/>
        </p:nvSpPr>
        <p:spPr>
          <a:xfrm>
            <a:off x="6685064" y="1525643"/>
            <a:ext cx="2332321" cy="6440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278"/>
            <a:endParaRPr smtClean="0">
              <a:solidFill>
                <a:prstClr val="black"/>
              </a:solidFill>
            </a:endParaRPr>
          </a:p>
        </p:txBody>
      </p:sp>
      <p:sp>
        <p:nvSpPr>
          <p:cNvPr id="25" name="object 12"/>
          <p:cNvSpPr/>
          <p:nvPr/>
        </p:nvSpPr>
        <p:spPr>
          <a:xfrm>
            <a:off x="6260387" y="1063623"/>
            <a:ext cx="787122" cy="359612"/>
          </a:xfrm>
          <a:custGeom>
            <a:avLst/>
            <a:gdLst/>
            <a:ahLst/>
            <a:cxnLst/>
            <a:rect l="l" t="t" r="r" b="b"/>
            <a:pathLst>
              <a:path w="920495" h="396239">
                <a:moveTo>
                  <a:pt x="0" y="0"/>
                </a:moveTo>
                <a:lnTo>
                  <a:pt x="0" y="396239"/>
                </a:lnTo>
                <a:lnTo>
                  <a:pt x="920495" y="396239"/>
                </a:lnTo>
                <a:lnTo>
                  <a:pt x="920495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pPr defTabSz="801278"/>
            <a:endParaRPr smtClean="0">
              <a:solidFill>
                <a:prstClr val="black"/>
              </a:solidFill>
            </a:endParaRPr>
          </a:p>
        </p:txBody>
      </p:sp>
      <p:sp>
        <p:nvSpPr>
          <p:cNvPr id="26" name="object 13"/>
          <p:cNvSpPr txBox="1"/>
          <p:nvPr/>
        </p:nvSpPr>
        <p:spPr>
          <a:xfrm>
            <a:off x="6730147" y="2049898"/>
            <a:ext cx="802266" cy="28642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29" defTabSz="801278"/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19</a:t>
            </a:r>
            <a:endParaRPr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7" name="object 14"/>
          <p:cNvSpPr txBox="1"/>
          <p:nvPr/>
        </p:nvSpPr>
        <p:spPr>
          <a:xfrm>
            <a:off x="7439882" y="1239664"/>
            <a:ext cx="1356937" cy="28642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29" defTabSz="801278"/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f</a:t>
            </a:r>
            <a:r>
              <a:rPr b="1" spc="-9" dirty="0">
                <a:solidFill>
                  <a:prstClr val="black"/>
                </a:solidFill>
                <a:latin typeface="Arial"/>
                <a:cs typeface="Arial"/>
              </a:rPr>
              <a:t>l</a:t>
            </a:r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at</a:t>
            </a:r>
            <a:r>
              <a:rPr b="1" spc="-22" dirty="0">
                <a:solidFill>
                  <a:prstClr val="black"/>
                </a:solidFill>
                <a:latin typeface="Arial"/>
                <a:cs typeface="Arial"/>
              </a:rPr>
              <a:t> v</a:t>
            </a:r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ers</a:t>
            </a:r>
            <a:r>
              <a:rPr b="1" spc="-9" dirty="0">
                <a:solidFill>
                  <a:prstClr val="black"/>
                </a:solidFill>
                <a:latin typeface="Arial"/>
                <a:cs typeface="Arial"/>
              </a:rPr>
              <a:t>i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n</a:t>
            </a:r>
            <a:endParaRPr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8" name="object 14"/>
          <p:cNvSpPr txBox="1"/>
          <p:nvPr/>
        </p:nvSpPr>
        <p:spPr>
          <a:xfrm>
            <a:off x="7131280" y="2325075"/>
            <a:ext cx="2012720" cy="28642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29" defTabSz="801278"/>
            <a:r>
              <a:rPr lang="fr-CH" b="1" dirty="0">
                <a:solidFill>
                  <a:prstClr val="black"/>
                </a:solidFill>
                <a:latin typeface="Arial"/>
                <a:cs typeface="Arial"/>
              </a:rPr>
              <a:t>compact</a:t>
            </a:r>
            <a:r>
              <a:rPr b="1" spc="-22" dirty="0">
                <a:solidFill>
                  <a:prstClr val="black"/>
                </a:solidFill>
                <a:latin typeface="Arial"/>
                <a:cs typeface="Arial"/>
              </a:rPr>
              <a:t> v</a:t>
            </a:r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ers</a:t>
            </a:r>
            <a:r>
              <a:rPr b="1" spc="-9" dirty="0">
                <a:solidFill>
                  <a:prstClr val="black"/>
                </a:solidFill>
                <a:latin typeface="Arial"/>
                <a:cs typeface="Arial"/>
              </a:rPr>
              <a:t>i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b="1" dirty="0">
                <a:solidFill>
                  <a:prstClr val="black"/>
                </a:solidFill>
                <a:latin typeface="Arial"/>
                <a:cs typeface="Arial"/>
              </a:rPr>
              <a:t>n</a:t>
            </a:r>
            <a:endParaRPr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9" name="object 3"/>
          <p:cNvSpPr/>
          <p:nvPr/>
        </p:nvSpPr>
        <p:spPr>
          <a:xfrm>
            <a:off x="1766149" y="3915799"/>
            <a:ext cx="1203555" cy="118481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278"/>
            <a:endParaRPr smtClean="0">
              <a:solidFill>
                <a:prstClr val="black"/>
              </a:solidFill>
            </a:endParaRPr>
          </a:p>
        </p:txBody>
      </p:sp>
      <p:sp>
        <p:nvSpPr>
          <p:cNvPr id="30" name="object 4"/>
          <p:cNvSpPr/>
          <p:nvPr/>
        </p:nvSpPr>
        <p:spPr>
          <a:xfrm>
            <a:off x="678974" y="4673814"/>
            <a:ext cx="1221502" cy="129016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278"/>
            <a:endParaRPr smtClean="0">
              <a:solidFill>
                <a:prstClr val="black"/>
              </a:solidFill>
            </a:endParaRPr>
          </a:p>
        </p:txBody>
      </p:sp>
      <p:sp>
        <p:nvSpPr>
          <p:cNvPr id="32" name="object 7"/>
          <p:cNvSpPr txBox="1"/>
          <p:nvPr/>
        </p:nvSpPr>
        <p:spPr>
          <a:xfrm>
            <a:off x="727610" y="4198944"/>
            <a:ext cx="1172865" cy="4748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29" defTabSz="801278"/>
            <a:r>
              <a:rPr sz="2100" spc="-4" dirty="0">
                <a:solidFill>
                  <a:prstClr val="black"/>
                </a:solidFill>
                <a:latin typeface="Arial"/>
                <a:cs typeface="Arial"/>
              </a:rPr>
              <a:t>UCAP‘</a:t>
            </a:r>
            <a:r>
              <a:rPr sz="2100" dirty="0">
                <a:solidFill>
                  <a:prstClr val="black"/>
                </a:solidFill>
                <a:latin typeface="Arial"/>
                <a:cs typeface="Arial"/>
              </a:rPr>
              <a:t>s</a:t>
            </a:r>
          </a:p>
        </p:txBody>
      </p:sp>
      <p:sp>
        <p:nvSpPr>
          <p:cNvPr id="34" name="object 34"/>
          <p:cNvSpPr txBox="1"/>
          <p:nvPr/>
        </p:nvSpPr>
        <p:spPr>
          <a:xfrm>
            <a:off x="3851921" y="3717032"/>
            <a:ext cx="2264450" cy="8396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35" marR="11135">
              <a:lnSpc>
                <a:spcPct val="150000"/>
              </a:lnSpc>
            </a:pPr>
            <a:r>
              <a:rPr lang="fr-CH" sz="1200" b="1" u="sng" dirty="0" err="1" smtClean="0">
                <a:latin typeface="Arial"/>
                <a:cs typeface="Arial"/>
              </a:rPr>
              <a:t>Primary</a:t>
            </a:r>
            <a:r>
              <a:rPr lang="fr-CH" sz="1200" b="1" u="sng" dirty="0" smtClean="0">
                <a:latin typeface="Arial"/>
                <a:cs typeface="Arial"/>
              </a:rPr>
              <a:t> </a:t>
            </a:r>
            <a:r>
              <a:rPr lang="fr-CH" sz="1200" b="1" u="sng" dirty="0" err="1" smtClean="0">
                <a:latin typeface="Arial"/>
                <a:cs typeface="Arial"/>
              </a:rPr>
              <a:t>Inverter</a:t>
            </a:r>
            <a:r>
              <a:rPr lang="fr-CH" sz="1200" b="1" u="sng" dirty="0" smtClean="0">
                <a:latin typeface="Arial"/>
                <a:cs typeface="Arial"/>
              </a:rPr>
              <a:t> cabinet</a:t>
            </a:r>
          </a:p>
          <a:p>
            <a:pPr marL="11135" marR="11135">
              <a:lnSpc>
                <a:spcPct val="150000"/>
              </a:lnSpc>
            </a:pPr>
            <a:r>
              <a:rPr sz="1200" b="1" dirty="0" smtClean="0">
                <a:latin typeface="Arial"/>
                <a:cs typeface="Arial"/>
              </a:rPr>
              <a:t>a</a:t>
            </a:r>
            <a:r>
              <a:rPr sz="1200" b="1" spc="-9" dirty="0" smtClean="0">
                <a:latin typeface="Arial"/>
                <a:cs typeface="Arial"/>
              </a:rPr>
              <a:t>v</a:t>
            </a:r>
            <a:r>
              <a:rPr sz="1200" b="1" dirty="0" smtClean="0">
                <a:latin typeface="Arial"/>
                <a:cs typeface="Arial"/>
              </a:rPr>
              <a:t>a</a:t>
            </a:r>
            <a:r>
              <a:rPr sz="1200" b="1" spc="-4" dirty="0" smtClean="0">
                <a:latin typeface="Arial"/>
                <a:cs typeface="Arial"/>
              </a:rPr>
              <a:t>il</a:t>
            </a:r>
            <a:r>
              <a:rPr sz="1200" b="1" dirty="0" smtClean="0">
                <a:latin typeface="Arial"/>
                <a:cs typeface="Arial"/>
              </a:rPr>
              <a:t>ab</a:t>
            </a:r>
            <a:r>
              <a:rPr sz="1200" b="1" spc="-4" dirty="0" smtClean="0">
                <a:latin typeface="Arial"/>
                <a:cs typeface="Arial"/>
              </a:rPr>
              <a:t>l</a:t>
            </a:r>
            <a:r>
              <a:rPr sz="1200" b="1" dirty="0" smtClean="0">
                <a:latin typeface="Arial"/>
                <a:cs typeface="Arial"/>
              </a:rPr>
              <a:t>e</a:t>
            </a:r>
            <a:r>
              <a:rPr sz="1200" b="1" spc="-4" dirty="0" smtClean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po</a:t>
            </a:r>
            <a:r>
              <a:rPr sz="1200" b="1" spc="4" dirty="0">
                <a:latin typeface="Arial"/>
                <a:cs typeface="Arial"/>
              </a:rPr>
              <a:t>w</a:t>
            </a:r>
            <a:r>
              <a:rPr sz="1200" b="1" dirty="0">
                <a:latin typeface="Arial"/>
                <a:cs typeface="Arial"/>
              </a:rPr>
              <a:t>er: </a:t>
            </a:r>
            <a:r>
              <a:rPr sz="1200" b="1" spc="-127" dirty="0">
                <a:latin typeface="Arial"/>
                <a:cs typeface="Arial"/>
              </a:rPr>
              <a:t>1</a:t>
            </a:r>
            <a:r>
              <a:rPr sz="1200" b="1" dirty="0">
                <a:latin typeface="Arial"/>
                <a:cs typeface="Arial"/>
              </a:rPr>
              <a:t>1,</a:t>
            </a:r>
            <a:r>
              <a:rPr sz="1200" b="1" spc="-22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45,</a:t>
            </a:r>
            <a:r>
              <a:rPr sz="1200" b="1" spc="-22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90</a:t>
            </a:r>
            <a:r>
              <a:rPr sz="1200" b="1" spc="-13" dirty="0">
                <a:latin typeface="Arial"/>
                <a:cs typeface="Arial"/>
              </a:rPr>
              <a:t> </a:t>
            </a:r>
            <a:r>
              <a:rPr sz="1200" b="1" spc="-4" dirty="0">
                <a:latin typeface="Arial"/>
                <a:cs typeface="Arial"/>
              </a:rPr>
              <a:t>K</a:t>
            </a:r>
            <a:r>
              <a:rPr sz="1200" b="1" dirty="0">
                <a:latin typeface="Arial"/>
                <a:cs typeface="Arial"/>
              </a:rPr>
              <a:t>W</a:t>
            </a:r>
          </a:p>
        </p:txBody>
      </p:sp>
    </p:spTree>
    <p:extLst>
      <p:ext uri="{BB962C8B-B14F-4D97-AF65-F5344CB8AC3E}">
        <p14:creationId xmlns:p14="http://schemas.microsoft.com/office/powerpoint/2010/main" val="347392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General issues</a:t>
            </a:r>
          </a:p>
          <a:p>
            <a:r>
              <a:rPr lang="en-US" sz="2400" dirty="0" smtClean="0"/>
              <a:t>FCC geographical data</a:t>
            </a:r>
          </a:p>
          <a:p>
            <a:r>
              <a:rPr lang="en-US" sz="2400" dirty="0" smtClean="0"/>
              <a:t>Vertical handling aspects</a:t>
            </a:r>
          </a:p>
          <a:p>
            <a:pPr lvl="1"/>
            <a:r>
              <a:rPr lang="en-US" dirty="0" smtClean="0"/>
              <a:t>Lifts</a:t>
            </a:r>
          </a:p>
          <a:p>
            <a:pPr lvl="1"/>
            <a:r>
              <a:rPr lang="en-US" dirty="0" smtClean="0"/>
              <a:t>Cranes</a:t>
            </a:r>
            <a:endParaRPr lang="en-US" dirty="0" smtClean="0"/>
          </a:p>
          <a:p>
            <a:r>
              <a:rPr lang="en-US" sz="2400" dirty="0" smtClean="0"/>
              <a:t>Tunnel transport </a:t>
            </a:r>
            <a:r>
              <a:rPr lang="en-US" sz="2400" dirty="0" smtClean="0"/>
              <a:t>aspects</a:t>
            </a:r>
          </a:p>
          <a:p>
            <a:pPr lvl="1"/>
            <a:r>
              <a:rPr lang="en-US" dirty="0" smtClean="0"/>
              <a:t>Automatic </a:t>
            </a:r>
            <a:r>
              <a:rPr lang="en-US" dirty="0" smtClean="0"/>
              <a:t>guided vehicles (AGVs)</a:t>
            </a:r>
          </a:p>
          <a:p>
            <a:r>
              <a:rPr lang="en-US" sz="2400" dirty="0" smtClean="0"/>
              <a:t>Conclusion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58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4756" y="1071923"/>
            <a:ext cx="0" cy="770400"/>
          </a:xfrm>
          <a:custGeom>
            <a:avLst/>
            <a:gdLst/>
            <a:ahLst/>
            <a:cxnLst/>
            <a:rect l="l" t="t" r="r" b="b"/>
            <a:pathLst>
              <a:path h="848867">
                <a:moveTo>
                  <a:pt x="0" y="0"/>
                </a:moveTo>
                <a:lnTo>
                  <a:pt x="0" y="848867"/>
                </a:lnTo>
              </a:path>
            </a:pathLst>
          </a:custGeom>
          <a:ln w="7619">
            <a:solidFill>
              <a:srgbClr val="E2E2E2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668"/>
            <a:endParaRPr smtClean="0">
              <a:solidFill>
                <a:prstClr val="black"/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2947470" y="1074688"/>
            <a:ext cx="3844390" cy="0"/>
          </a:xfrm>
          <a:custGeom>
            <a:avLst/>
            <a:gdLst/>
            <a:ahLst/>
            <a:cxnLst/>
            <a:rect l="l" t="t" r="r" b="b"/>
            <a:pathLst>
              <a:path w="4495800">
                <a:moveTo>
                  <a:pt x="4495800" y="0"/>
                </a:moveTo>
                <a:lnTo>
                  <a:pt x="0" y="0"/>
                </a:lnTo>
              </a:path>
            </a:pathLst>
          </a:custGeom>
          <a:ln w="7365">
            <a:solidFill>
              <a:srgbClr val="E2E2E2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668"/>
            <a:endParaRPr smtClean="0">
              <a:solidFill>
                <a:prstClr val="black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2946932" y="1838865"/>
            <a:ext cx="3844390" cy="0"/>
          </a:xfrm>
          <a:custGeom>
            <a:avLst/>
            <a:gdLst/>
            <a:ahLst/>
            <a:cxnLst/>
            <a:rect l="l" t="t" r="r" b="b"/>
            <a:pathLst>
              <a:path w="4495800">
                <a:moveTo>
                  <a:pt x="4495800" y="0"/>
                </a:moveTo>
                <a:lnTo>
                  <a:pt x="0" y="0"/>
                </a:lnTo>
              </a:path>
            </a:pathLst>
          </a:custGeom>
          <a:ln w="8890">
            <a:solidFill>
              <a:srgbClr val="E2E2E2"/>
            </a:solidFill>
          </a:ln>
        </p:spPr>
        <p:txBody>
          <a:bodyPr wrap="square" lIns="0" tIns="0" rIns="0" bIns="0" rtlCol="0">
            <a:noAutofit/>
          </a:bodyPr>
          <a:lstStyle/>
          <a:p>
            <a:pPr defTabSz="801668"/>
            <a:endParaRPr smtClean="0"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2946932" y="1077456"/>
            <a:ext cx="3844389" cy="7579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668"/>
            <a:endParaRPr smtClean="0">
              <a:solidFill>
                <a:prstClr val="black"/>
              </a:solidFill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1179" y="1113417"/>
            <a:ext cx="3832987" cy="224642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957820" marR="5011" defTabSz="801668"/>
            <a:r>
              <a:rPr sz="2100" b="1" spc="-4" dirty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sz="2100" b="1" dirty="0">
                <a:solidFill>
                  <a:prstClr val="black"/>
                </a:solidFill>
                <a:latin typeface="Arial"/>
                <a:cs typeface="Arial"/>
              </a:rPr>
              <a:t>i</a:t>
            </a:r>
            <a:r>
              <a:rPr sz="2100" b="1" spc="-4" dirty="0">
                <a:solidFill>
                  <a:prstClr val="black"/>
                </a:solidFill>
                <a:latin typeface="Arial"/>
                <a:cs typeface="Arial"/>
              </a:rPr>
              <a:t>gn</a:t>
            </a:r>
            <a:r>
              <a:rPr sz="2100" b="1" dirty="0">
                <a:solidFill>
                  <a:prstClr val="black"/>
                </a:solidFill>
                <a:latin typeface="Arial"/>
                <a:cs typeface="Arial"/>
              </a:rPr>
              <a:t>ific G</a:t>
            </a:r>
            <a:r>
              <a:rPr sz="2100" b="1" spc="-4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sz="2100" b="1" dirty="0">
                <a:solidFill>
                  <a:prstClr val="black"/>
                </a:solidFill>
                <a:latin typeface="Arial"/>
                <a:cs typeface="Arial"/>
              </a:rPr>
              <a:t>rma</a:t>
            </a:r>
            <a:endParaRPr sz="21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41788" y="1124744"/>
            <a:ext cx="2596592" cy="67312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9715" defTabSz="801668"/>
            <a:r>
              <a:rPr sz="2100" b="1" spc="-4" dirty="0">
                <a:solidFill>
                  <a:prstClr val="black"/>
                </a:solidFill>
                <a:latin typeface="Arial"/>
                <a:cs typeface="Arial"/>
              </a:rPr>
              <a:t>an</a:t>
            </a:r>
            <a:r>
              <a:rPr sz="2100" b="1" dirty="0">
                <a:solidFill>
                  <a:prstClr val="black"/>
                </a:solidFill>
                <a:latin typeface="Arial"/>
                <a:cs typeface="Arial"/>
              </a:rPr>
              <a:t>tly</a:t>
            </a:r>
            <a:r>
              <a:rPr sz="2100" b="1" spc="-31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2100" b="1" spc="-4" dirty="0">
                <a:solidFill>
                  <a:prstClr val="black"/>
                </a:solidFill>
                <a:latin typeface="Arial"/>
                <a:cs typeface="Arial"/>
              </a:rPr>
              <a:t>be</a:t>
            </a:r>
            <a:r>
              <a:rPr sz="2100" b="1" dirty="0">
                <a:solidFill>
                  <a:prstClr val="black"/>
                </a:solidFill>
                <a:latin typeface="Arial"/>
                <a:cs typeface="Arial"/>
              </a:rPr>
              <a:t>l</a:t>
            </a:r>
            <a:r>
              <a:rPr sz="2100" b="1" spc="-4" dirty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sz="2100" b="1" dirty="0">
                <a:solidFill>
                  <a:prstClr val="black"/>
                </a:solidFill>
                <a:latin typeface="Arial"/>
                <a:cs typeface="Arial"/>
              </a:rPr>
              <a:t>w</a:t>
            </a:r>
            <a:r>
              <a:rPr sz="2100" b="1" spc="-13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sz="2100" b="1" spc="-4" dirty="0">
                <a:solidFill>
                  <a:prstClr val="black"/>
                </a:solidFill>
                <a:latin typeface="Arial"/>
                <a:cs typeface="Arial"/>
              </a:rPr>
              <a:t>h</a:t>
            </a:r>
            <a:r>
              <a:rPr sz="2100" b="1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endParaRPr sz="21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11134" defTabSz="801668"/>
            <a:r>
              <a:rPr sz="2100" b="1" dirty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sz="2100" b="1" spc="-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2100" b="1" u="heavy" spc="-4" dirty="0">
                <a:solidFill>
                  <a:prstClr val="black"/>
                </a:solidFill>
                <a:latin typeface="Arial"/>
                <a:cs typeface="Arial"/>
              </a:rPr>
              <a:t>Regu</a:t>
            </a:r>
            <a:r>
              <a:rPr sz="2100" b="1" u="heavy" dirty="0">
                <a:solidFill>
                  <a:prstClr val="black"/>
                </a:solidFill>
                <a:latin typeface="Arial"/>
                <a:cs typeface="Arial"/>
              </a:rPr>
              <a:t>l</a:t>
            </a:r>
            <a:r>
              <a:rPr sz="2100" b="1" u="heavy" spc="-4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sz="2100" b="1" u="heavy" dirty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sz="2100" b="1" u="heavy" spc="-4" dirty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sz="2100" b="1" u="heavy" dirty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sz="2100" b="1" spc="-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2100" b="1" spc="-4" dirty="0" smtClean="0">
                <a:solidFill>
                  <a:prstClr val="black"/>
                </a:solidFill>
                <a:latin typeface="Arial"/>
                <a:cs typeface="Arial"/>
              </a:rPr>
              <a:t>B</a:t>
            </a:r>
            <a:r>
              <a:rPr sz="2100" b="1" dirty="0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sz="2100" b="1" spc="-4" dirty="0" smtClean="0">
                <a:solidFill>
                  <a:prstClr val="black"/>
                </a:solidFill>
                <a:latin typeface="Arial"/>
                <a:cs typeface="Arial"/>
              </a:rPr>
              <a:t>V</a:t>
            </a:r>
            <a:r>
              <a:rPr sz="2100" b="1" spc="-118" dirty="0" smtClean="0">
                <a:solidFill>
                  <a:prstClr val="black"/>
                </a:solidFill>
                <a:latin typeface="Arial"/>
                <a:cs typeface="Arial"/>
              </a:rPr>
              <a:t>1</a:t>
            </a:r>
            <a:r>
              <a:rPr sz="2100" b="1" spc="-4" dirty="0" smtClean="0">
                <a:solidFill>
                  <a:prstClr val="black"/>
                </a:solidFill>
                <a:latin typeface="Arial"/>
                <a:cs typeface="Arial"/>
              </a:rPr>
              <a:t>1</a:t>
            </a:r>
            <a:r>
              <a:rPr sz="2100" b="1" dirty="0">
                <a:solidFill>
                  <a:prstClr val="black"/>
                </a:solidFill>
                <a:latin typeface="Arial"/>
                <a:cs typeface="Arial"/>
              </a:rPr>
              <a:t>:</a:t>
            </a:r>
            <a:endParaRPr sz="21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41178" y="1002767"/>
            <a:ext cx="3832661" cy="47123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668"/>
            <a:endParaRPr smtClean="0"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708907" y="3636238"/>
            <a:ext cx="1172864" cy="276624"/>
          </a:xfrm>
          <a:custGeom>
            <a:avLst/>
            <a:gdLst/>
            <a:ahLst/>
            <a:cxnLst/>
            <a:rect l="l" t="t" r="r" b="b"/>
            <a:pathLst>
              <a:path w="1371599" h="304799">
                <a:moveTo>
                  <a:pt x="0" y="0"/>
                </a:moveTo>
                <a:lnTo>
                  <a:pt x="0" y="304799"/>
                </a:lnTo>
                <a:lnTo>
                  <a:pt x="1371599" y="304799"/>
                </a:lnTo>
                <a:lnTo>
                  <a:pt x="13715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pPr defTabSz="801668"/>
            <a:endParaRPr smtClean="0">
              <a:solidFill>
                <a:prstClr val="black"/>
              </a:solidFill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33584" y="3674042"/>
            <a:ext cx="925260" cy="20401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34" defTabSz="801668"/>
            <a:r>
              <a:rPr sz="1200" b="1" spc="-9" dirty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sz="1200" b="1" spc="-4" dirty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sz="1200" b="1" spc="32" baseline="24691" dirty="0">
                <a:solidFill>
                  <a:prstClr val="black"/>
                </a:solidFill>
                <a:latin typeface="Arial"/>
                <a:cs typeface="Arial"/>
              </a:rPr>
              <a:t>® </a:t>
            </a:r>
            <a:r>
              <a:rPr sz="1200" b="1" spc="-151" baseline="24691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200" b="1" spc="-13" dirty="0">
                <a:solidFill>
                  <a:prstClr val="black"/>
                </a:solidFill>
                <a:latin typeface="Arial"/>
                <a:cs typeface="Arial"/>
              </a:rPr>
              <a:t>v</a:t>
            </a:r>
            <a:r>
              <a:rPr sz="1200" b="1" spc="-4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sz="1200" b="1" spc="4" dirty="0">
                <a:solidFill>
                  <a:prstClr val="black"/>
                </a:solidFill>
                <a:latin typeface="Arial"/>
                <a:cs typeface="Arial"/>
              </a:rPr>
              <a:t>l</a:t>
            </a:r>
            <a:r>
              <a:rPr sz="1200" b="1" spc="-9" dirty="0">
                <a:solidFill>
                  <a:prstClr val="black"/>
                </a:solidFill>
                <a:latin typeface="Arial"/>
                <a:cs typeface="Arial"/>
              </a:rPr>
              <a:t>u</a:t>
            </a:r>
            <a:r>
              <a:rPr sz="1200" b="1" spc="-4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sz="1200" b="1" dirty="0">
                <a:solidFill>
                  <a:prstClr val="black"/>
                </a:solidFill>
                <a:latin typeface="Arial"/>
                <a:cs typeface="Arial"/>
              </a:rPr>
              <a:t>s</a:t>
            </a:r>
            <a:endParaRPr sz="12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549002" y="2446751"/>
            <a:ext cx="2004294" cy="50760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668"/>
            <a:endParaRPr smtClean="0">
              <a:solidFill>
                <a:prstClr val="black"/>
              </a:solidFill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45094" y="2442601"/>
            <a:ext cx="2013417" cy="515905"/>
          </a:xfrm>
          <a:custGeom>
            <a:avLst/>
            <a:gdLst/>
            <a:ahLst/>
            <a:cxnLst/>
            <a:rect l="l" t="t" r="r" b="b"/>
            <a:pathLst>
              <a:path w="2354579" h="568451">
                <a:moveTo>
                  <a:pt x="2354579" y="568451"/>
                </a:moveTo>
                <a:lnTo>
                  <a:pt x="2354579" y="0"/>
                </a:lnTo>
                <a:lnTo>
                  <a:pt x="0" y="0"/>
                </a:lnTo>
                <a:lnTo>
                  <a:pt x="0" y="568451"/>
                </a:lnTo>
                <a:lnTo>
                  <a:pt x="4571" y="568451"/>
                </a:lnTo>
                <a:lnTo>
                  <a:pt x="4571" y="9143"/>
                </a:lnTo>
                <a:lnTo>
                  <a:pt x="9143" y="4571"/>
                </a:lnTo>
                <a:lnTo>
                  <a:pt x="9143" y="9143"/>
                </a:lnTo>
                <a:lnTo>
                  <a:pt x="2343911" y="9143"/>
                </a:lnTo>
                <a:lnTo>
                  <a:pt x="2343911" y="4571"/>
                </a:lnTo>
                <a:lnTo>
                  <a:pt x="2348483" y="9143"/>
                </a:lnTo>
                <a:lnTo>
                  <a:pt x="2348483" y="568451"/>
                </a:lnTo>
                <a:lnTo>
                  <a:pt x="2354579" y="568451"/>
                </a:lnTo>
                <a:close/>
              </a:path>
              <a:path w="2354579" h="568451">
                <a:moveTo>
                  <a:pt x="9143" y="9143"/>
                </a:moveTo>
                <a:lnTo>
                  <a:pt x="9143" y="4571"/>
                </a:lnTo>
                <a:lnTo>
                  <a:pt x="4571" y="9143"/>
                </a:lnTo>
                <a:lnTo>
                  <a:pt x="9143" y="9143"/>
                </a:lnTo>
                <a:close/>
              </a:path>
              <a:path w="2354579" h="568451">
                <a:moveTo>
                  <a:pt x="9143" y="559307"/>
                </a:moveTo>
                <a:lnTo>
                  <a:pt x="9143" y="9143"/>
                </a:lnTo>
                <a:lnTo>
                  <a:pt x="4571" y="9143"/>
                </a:lnTo>
                <a:lnTo>
                  <a:pt x="4571" y="559307"/>
                </a:lnTo>
                <a:lnTo>
                  <a:pt x="9143" y="559307"/>
                </a:lnTo>
                <a:close/>
              </a:path>
              <a:path w="2354579" h="568451">
                <a:moveTo>
                  <a:pt x="2348483" y="559307"/>
                </a:moveTo>
                <a:lnTo>
                  <a:pt x="4571" y="559307"/>
                </a:lnTo>
                <a:lnTo>
                  <a:pt x="9143" y="563879"/>
                </a:lnTo>
                <a:lnTo>
                  <a:pt x="9143" y="568451"/>
                </a:lnTo>
                <a:lnTo>
                  <a:pt x="2343911" y="568451"/>
                </a:lnTo>
                <a:lnTo>
                  <a:pt x="2343911" y="563879"/>
                </a:lnTo>
                <a:lnTo>
                  <a:pt x="2348483" y="559307"/>
                </a:lnTo>
                <a:close/>
              </a:path>
              <a:path w="2354579" h="568451">
                <a:moveTo>
                  <a:pt x="9143" y="568451"/>
                </a:moveTo>
                <a:lnTo>
                  <a:pt x="9143" y="563879"/>
                </a:lnTo>
                <a:lnTo>
                  <a:pt x="4571" y="559307"/>
                </a:lnTo>
                <a:lnTo>
                  <a:pt x="4571" y="568451"/>
                </a:lnTo>
                <a:lnTo>
                  <a:pt x="9143" y="568451"/>
                </a:lnTo>
                <a:close/>
              </a:path>
              <a:path w="2354579" h="568451">
                <a:moveTo>
                  <a:pt x="2348483" y="9143"/>
                </a:moveTo>
                <a:lnTo>
                  <a:pt x="2343911" y="4571"/>
                </a:lnTo>
                <a:lnTo>
                  <a:pt x="2343911" y="9143"/>
                </a:lnTo>
                <a:lnTo>
                  <a:pt x="2348483" y="9143"/>
                </a:lnTo>
                <a:close/>
              </a:path>
              <a:path w="2354579" h="568451">
                <a:moveTo>
                  <a:pt x="2348483" y="559307"/>
                </a:moveTo>
                <a:lnTo>
                  <a:pt x="2348483" y="9143"/>
                </a:lnTo>
                <a:lnTo>
                  <a:pt x="2343911" y="9143"/>
                </a:lnTo>
                <a:lnTo>
                  <a:pt x="2343911" y="559307"/>
                </a:lnTo>
                <a:lnTo>
                  <a:pt x="2348483" y="559307"/>
                </a:lnTo>
                <a:close/>
              </a:path>
              <a:path w="2354579" h="568451">
                <a:moveTo>
                  <a:pt x="2348483" y="568451"/>
                </a:moveTo>
                <a:lnTo>
                  <a:pt x="2348483" y="559307"/>
                </a:lnTo>
                <a:lnTo>
                  <a:pt x="2343911" y="563879"/>
                </a:lnTo>
                <a:lnTo>
                  <a:pt x="2343911" y="568451"/>
                </a:lnTo>
                <a:lnTo>
                  <a:pt x="2348483" y="568451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>
            <a:noAutofit/>
          </a:bodyPr>
          <a:lstStyle/>
          <a:p>
            <a:pPr defTabSz="801668"/>
            <a:endParaRPr smtClean="0">
              <a:solidFill>
                <a:prstClr val="black"/>
              </a:solidFill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69425" y="2441217"/>
            <a:ext cx="1651241" cy="50772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34" marR="11134" defTabSz="801668"/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6</a:t>
            </a:r>
            <a:r>
              <a:rPr b="1" dirty="0" smtClean="0">
                <a:solidFill>
                  <a:prstClr val="black"/>
                </a:solidFill>
                <a:latin typeface="Arial"/>
                <a:cs typeface="Arial"/>
              </a:rPr>
              <a:t>7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b="1" spc="-9" dirty="0">
                <a:solidFill>
                  <a:prstClr val="black"/>
                </a:solidFill>
                <a:latin typeface="Arial"/>
                <a:cs typeface="Arial"/>
              </a:rPr>
              <a:t>µ</a:t>
            </a:r>
            <a:r>
              <a:rPr b="1" dirty="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b="1" spc="4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b="1" dirty="0" smtClean="0">
                <a:solidFill>
                  <a:prstClr val="black"/>
                </a:solidFill>
                <a:latin typeface="Arial"/>
                <a:cs typeface="Arial"/>
              </a:rPr>
              <a:t>- li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m</a:t>
            </a:r>
            <a:r>
              <a:rPr b="1" dirty="0" smtClean="0">
                <a:solidFill>
                  <a:prstClr val="black"/>
                </a:solidFill>
                <a:latin typeface="Arial"/>
                <a:cs typeface="Arial"/>
              </a:rPr>
              <a:t>it</a:t>
            </a:r>
            <a:r>
              <a:rPr b="1" spc="-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b="1" spc="-39" dirty="0">
                <a:solidFill>
                  <a:prstClr val="black"/>
                </a:solidFill>
                <a:latin typeface="Arial"/>
                <a:cs typeface="Arial"/>
              </a:rPr>
              <a:t>v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b="1" dirty="0" smtClean="0">
                <a:solidFill>
                  <a:prstClr val="black"/>
                </a:solidFill>
                <a:latin typeface="Arial"/>
                <a:cs typeface="Arial"/>
              </a:rPr>
              <a:t>lue for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b="1" dirty="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r</a:t>
            </a:r>
            <a:r>
              <a:rPr b="1" dirty="0" smtClean="0">
                <a:solidFill>
                  <a:prstClr val="black"/>
                </a:solidFill>
                <a:latin typeface="Arial"/>
                <a:cs typeface="Arial"/>
              </a:rPr>
              <a:t>unk</a:t>
            </a:r>
            <a:endParaRPr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425658" y="2616875"/>
            <a:ext cx="994328" cy="154909"/>
          </a:xfrm>
          <a:custGeom>
            <a:avLst/>
            <a:gdLst/>
            <a:ahLst/>
            <a:cxnLst/>
            <a:rect l="l" t="t" r="r" b="b"/>
            <a:pathLst>
              <a:path w="1162811" h="170687">
                <a:moveTo>
                  <a:pt x="172211" y="0"/>
                </a:moveTo>
                <a:lnTo>
                  <a:pt x="0" y="85343"/>
                </a:lnTo>
                <a:lnTo>
                  <a:pt x="114299" y="141988"/>
                </a:lnTo>
                <a:lnTo>
                  <a:pt x="114299" y="56387"/>
                </a:lnTo>
                <a:lnTo>
                  <a:pt x="133948" y="56387"/>
                </a:lnTo>
                <a:lnTo>
                  <a:pt x="172211" y="0"/>
                </a:lnTo>
                <a:close/>
              </a:path>
              <a:path w="1162811" h="170687">
                <a:moveTo>
                  <a:pt x="133948" y="56387"/>
                </a:moveTo>
                <a:lnTo>
                  <a:pt x="114299" y="56387"/>
                </a:lnTo>
                <a:lnTo>
                  <a:pt x="114299" y="85343"/>
                </a:lnTo>
                <a:lnTo>
                  <a:pt x="133948" y="56387"/>
                </a:lnTo>
                <a:close/>
              </a:path>
              <a:path w="1162811" h="170687">
                <a:moveTo>
                  <a:pt x="1162811" y="114299"/>
                </a:moveTo>
                <a:lnTo>
                  <a:pt x="1162811" y="56387"/>
                </a:lnTo>
                <a:lnTo>
                  <a:pt x="133948" y="56387"/>
                </a:lnTo>
                <a:lnTo>
                  <a:pt x="114299" y="85343"/>
                </a:lnTo>
                <a:lnTo>
                  <a:pt x="133948" y="114299"/>
                </a:lnTo>
                <a:lnTo>
                  <a:pt x="1162811" y="114299"/>
                </a:lnTo>
                <a:close/>
              </a:path>
              <a:path w="1162811" h="170687">
                <a:moveTo>
                  <a:pt x="133948" y="114299"/>
                </a:moveTo>
                <a:lnTo>
                  <a:pt x="114299" y="85343"/>
                </a:lnTo>
                <a:lnTo>
                  <a:pt x="114299" y="114299"/>
                </a:lnTo>
                <a:lnTo>
                  <a:pt x="133948" y="114299"/>
                </a:lnTo>
                <a:close/>
              </a:path>
              <a:path w="1162811" h="170687">
                <a:moveTo>
                  <a:pt x="172211" y="170687"/>
                </a:moveTo>
                <a:lnTo>
                  <a:pt x="133948" y="114299"/>
                </a:lnTo>
                <a:lnTo>
                  <a:pt x="114299" y="114299"/>
                </a:lnTo>
                <a:lnTo>
                  <a:pt x="114299" y="141988"/>
                </a:lnTo>
                <a:lnTo>
                  <a:pt x="172211" y="170687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>
            <a:noAutofit/>
          </a:bodyPr>
          <a:lstStyle/>
          <a:p>
            <a:pPr defTabSz="801668"/>
            <a:endParaRPr smtClean="0">
              <a:solidFill>
                <a:prstClr val="black"/>
              </a:solidFill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812246" y="3488245"/>
            <a:ext cx="2176315" cy="50760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1668"/>
            <a:endParaRPr smtClean="0">
              <a:solidFill>
                <a:prstClr val="black"/>
              </a:solidFill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808335" y="3484095"/>
            <a:ext cx="2184134" cy="515905"/>
          </a:xfrm>
          <a:custGeom>
            <a:avLst/>
            <a:gdLst/>
            <a:ahLst/>
            <a:cxnLst/>
            <a:rect l="l" t="t" r="r" b="b"/>
            <a:pathLst>
              <a:path w="2554223" h="568451">
                <a:moveTo>
                  <a:pt x="2554223" y="568451"/>
                </a:moveTo>
                <a:lnTo>
                  <a:pt x="2554223" y="0"/>
                </a:lnTo>
                <a:lnTo>
                  <a:pt x="0" y="0"/>
                </a:lnTo>
                <a:lnTo>
                  <a:pt x="0" y="568451"/>
                </a:lnTo>
                <a:lnTo>
                  <a:pt x="4571" y="568451"/>
                </a:lnTo>
                <a:lnTo>
                  <a:pt x="4571" y="9143"/>
                </a:lnTo>
                <a:lnTo>
                  <a:pt x="9143" y="4571"/>
                </a:lnTo>
                <a:lnTo>
                  <a:pt x="9143" y="9143"/>
                </a:lnTo>
                <a:lnTo>
                  <a:pt x="2545079" y="9143"/>
                </a:lnTo>
                <a:lnTo>
                  <a:pt x="2545079" y="4571"/>
                </a:lnTo>
                <a:lnTo>
                  <a:pt x="2549651" y="9143"/>
                </a:lnTo>
                <a:lnTo>
                  <a:pt x="2549651" y="568451"/>
                </a:lnTo>
                <a:lnTo>
                  <a:pt x="2554223" y="568451"/>
                </a:lnTo>
                <a:close/>
              </a:path>
              <a:path w="2554223" h="568451">
                <a:moveTo>
                  <a:pt x="9143" y="9143"/>
                </a:moveTo>
                <a:lnTo>
                  <a:pt x="9143" y="4571"/>
                </a:lnTo>
                <a:lnTo>
                  <a:pt x="4571" y="9143"/>
                </a:lnTo>
                <a:lnTo>
                  <a:pt x="9143" y="9143"/>
                </a:lnTo>
                <a:close/>
              </a:path>
              <a:path w="2554223" h="568451">
                <a:moveTo>
                  <a:pt x="9143" y="559307"/>
                </a:moveTo>
                <a:lnTo>
                  <a:pt x="9143" y="9143"/>
                </a:lnTo>
                <a:lnTo>
                  <a:pt x="4571" y="9143"/>
                </a:lnTo>
                <a:lnTo>
                  <a:pt x="4571" y="559307"/>
                </a:lnTo>
                <a:lnTo>
                  <a:pt x="9143" y="559307"/>
                </a:lnTo>
                <a:close/>
              </a:path>
              <a:path w="2554223" h="568451">
                <a:moveTo>
                  <a:pt x="2549651" y="559307"/>
                </a:moveTo>
                <a:lnTo>
                  <a:pt x="4571" y="559307"/>
                </a:lnTo>
                <a:lnTo>
                  <a:pt x="9143" y="563879"/>
                </a:lnTo>
                <a:lnTo>
                  <a:pt x="9143" y="568451"/>
                </a:lnTo>
                <a:lnTo>
                  <a:pt x="2545079" y="568451"/>
                </a:lnTo>
                <a:lnTo>
                  <a:pt x="2545079" y="563879"/>
                </a:lnTo>
                <a:lnTo>
                  <a:pt x="2549651" y="559307"/>
                </a:lnTo>
                <a:close/>
              </a:path>
              <a:path w="2554223" h="568451">
                <a:moveTo>
                  <a:pt x="9143" y="568451"/>
                </a:moveTo>
                <a:lnTo>
                  <a:pt x="9143" y="563879"/>
                </a:lnTo>
                <a:lnTo>
                  <a:pt x="4571" y="559307"/>
                </a:lnTo>
                <a:lnTo>
                  <a:pt x="4571" y="568451"/>
                </a:lnTo>
                <a:lnTo>
                  <a:pt x="9143" y="568451"/>
                </a:lnTo>
                <a:close/>
              </a:path>
              <a:path w="2554223" h="568451">
                <a:moveTo>
                  <a:pt x="2549651" y="9143"/>
                </a:moveTo>
                <a:lnTo>
                  <a:pt x="2545079" y="4571"/>
                </a:lnTo>
                <a:lnTo>
                  <a:pt x="2545079" y="9143"/>
                </a:lnTo>
                <a:lnTo>
                  <a:pt x="2549651" y="9143"/>
                </a:lnTo>
                <a:close/>
              </a:path>
              <a:path w="2554223" h="568451">
                <a:moveTo>
                  <a:pt x="2549651" y="559307"/>
                </a:moveTo>
                <a:lnTo>
                  <a:pt x="2549651" y="9143"/>
                </a:lnTo>
                <a:lnTo>
                  <a:pt x="2545079" y="9143"/>
                </a:lnTo>
                <a:lnTo>
                  <a:pt x="2545079" y="559307"/>
                </a:lnTo>
                <a:lnTo>
                  <a:pt x="2549651" y="559307"/>
                </a:lnTo>
                <a:close/>
              </a:path>
              <a:path w="2554223" h="568451">
                <a:moveTo>
                  <a:pt x="2549651" y="568451"/>
                </a:moveTo>
                <a:lnTo>
                  <a:pt x="2549651" y="559307"/>
                </a:lnTo>
                <a:lnTo>
                  <a:pt x="2545079" y="563879"/>
                </a:lnTo>
                <a:lnTo>
                  <a:pt x="2545079" y="568451"/>
                </a:lnTo>
                <a:lnTo>
                  <a:pt x="2549651" y="568451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>
            <a:noAutofit/>
          </a:bodyPr>
          <a:lstStyle/>
          <a:p>
            <a:pPr defTabSz="801668"/>
            <a:endParaRPr smtClean="0">
              <a:solidFill>
                <a:prstClr val="black"/>
              </a:solidFill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832666" y="3484094"/>
            <a:ext cx="2079120" cy="50772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34" marR="11134" defTabSz="801668"/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16</a:t>
            </a:r>
            <a:r>
              <a:rPr b="1" dirty="0" smtClean="0">
                <a:solidFill>
                  <a:prstClr val="black"/>
                </a:solidFill>
                <a:latin typeface="Arial"/>
                <a:cs typeface="Arial"/>
              </a:rPr>
              <a:t>9</a:t>
            </a:r>
            <a:r>
              <a:rPr b="1" spc="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b="1" spc="-9" dirty="0">
                <a:solidFill>
                  <a:prstClr val="black"/>
                </a:solidFill>
                <a:latin typeface="Arial"/>
                <a:cs typeface="Arial"/>
              </a:rPr>
              <a:t>µ</a:t>
            </a:r>
            <a:r>
              <a:rPr b="1" dirty="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b="1" dirty="0" smtClean="0">
                <a:solidFill>
                  <a:prstClr val="black"/>
                </a:solidFill>
                <a:latin typeface="Arial"/>
                <a:cs typeface="Arial"/>
              </a:rPr>
              <a:t>- li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m</a:t>
            </a:r>
            <a:r>
              <a:rPr b="1" dirty="0" smtClean="0">
                <a:solidFill>
                  <a:prstClr val="black"/>
                </a:solidFill>
                <a:latin typeface="Arial"/>
                <a:cs typeface="Arial"/>
              </a:rPr>
              <a:t>it</a:t>
            </a:r>
            <a:r>
              <a:rPr b="1" spc="-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b="1" spc="-39" dirty="0">
                <a:solidFill>
                  <a:prstClr val="black"/>
                </a:solidFill>
                <a:latin typeface="Arial"/>
                <a:cs typeface="Arial"/>
              </a:rPr>
              <a:t>v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b="1" dirty="0" smtClean="0">
                <a:solidFill>
                  <a:prstClr val="black"/>
                </a:solidFill>
                <a:latin typeface="Arial"/>
                <a:cs typeface="Arial"/>
              </a:rPr>
              <a:t>lue</a:t>
            </a:r>
            <a:r>
              <a:rPr b="1" spc="26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b="1" dirty="0" smtClean="0">
                <a:solidFill>
                  <a:prstClr val="black"/>
                </a:solidFill>
                <a:latin typeface="Arial"/>
                <a:cs typeface="Arial"/>
              </a:rPr>
              <a:t>for 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ex</a:t>
            </a:r>
            <a:r>
              <a:rPr b="1" dirty="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rem</a:t>
            </a:r>
            <a:r>
              <a:rPr b="1" dirty="0" smtClean="0">
                <a:solidFill>
                  <a:prstClr val="black"/>
                </a:solidFill>
                <a:latin typeface="Arial"/>
                <a:cs typeface="Arial"/>
              </a:rPr>
              <a:t>iti</a:t>
            </a:r>
            <a:r>
              <a:rPr b="1" spc="-4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b="1" dirty="0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endParaRPr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174989" y="3221301"/>
            <a:ext cx="460023" cy="439833"/>
          </a:xfrm>
          <a:custGeom>
            <a:avLst/>
            <a:gdLst/>
            <a:ahLst/>
            <a:cxnLst/>
            <a:rect l="l" t="t" r="r" b="b"/>
            <a:pathLst>
              <a:path w="537971" h="484631">
                <a:moveTo>
                  <a:pt x="185927" y="50291"/>
                </a:moveTo>
                <a:lnTo>
                  <a:pt x="0" y="0"/>
                </a:lnTo>
                <a:lnTo>
                  <a:pt x="67055" y="166926"/>
                </a:lnTo>
                <a:lnTo>
                  <a:pt x="67055" y="97535"/>
                </a:lnTo>
                <a:lnTo>
                  <a:pt x="85209" y="77204"/>
                </a:lnTo>
                <a:lnTo>
                  <a:pt x="85343" y="76199"/>
                </a:lnTo>
                <a:lnTo>
                  <a:pt x="86333" y="75945"/>
                </a:lnTo>
                <a:lnTo>
                  <a:pt x="105155" y="54863"/>
                </a:lnTo>
                <a:lnTo>
                  <a:pt x="119247" y="67467"/>
                </a:lnTo>
                <a:lnTo>
                  <a:pt x="185927" y="50291"/>
                </a:lnTo>
                <a:close/>
              </a:path>
              <a:path w="537971" h="484631">
                <a:moveTo>
                  <a:pt x="85209" y="77204"/>
                </a:moveTo>
                <a:lnTo>
                  <a:pt x="67055" y="97535"/>
                </a:lnTo>
                <a:lnTo>
                  <a:pt x="80823" y="109849"/>
                </a:lnTo>
                <a:lnTo>
                  <a:pt x="85209" y="77204"/>
                </a:lnTo>
                <a:close/>
              </a:path>
              <a:path w="537971" h="484631">
                <a:moveTo>
                  <a:pt x="80823" y="109849"/>
                </a:moveTo>
                <a:lnTo>
                  <a:pt x="67055" y="97535"/>
                </a:lnTo>
                <a:lnTo>
                  <a:pt x="67055" y="166926"/>
                </a:lnTo>
                <a:lnTo>
                  <a:pt x="71627" y="178307"/>
                </a:lnTo>
                <a:lnTo>
                  <a:pt x="80823" y="109849"/>
                </a:lnTo>
                <a:close/>
              </a:path>
              <a:path w="537971" h="484631">
                <a:moveTo>
                  <a:pt x="537971" y="441959"/>
                </a:moveTo>
                <a:lnTo>
                  <a:pt x="119247" y="67467"/>
                </a:lnTo>
                <a:lnTo>
                  <a:pt x="86333" y="75945"/>
                </a:lnTo>
                <a:lnTo>
                  <a:pt x="85209" y="77204"/>
                </a:lnTo>
                <a:lnTo>
                  <a:pt x="80823" y="109849"/>
                </a:lnTo>
                <a:lnTo>
                  <a:pt x="499871" y="484631"/>
                </a:lnTo>
                <a:lnTo>
                  <a:pt x="537971" y="441959"/>
                </a:lnTo>
                <a:close/>
              </a:path>
              <a:path w="537971" h="484631">
                <a:moveTo>
                  <a:pt x="119247" y="67467"/>
                </a:moveTo>
                <a:lnTo>
                  <a:pt x="105155" y="54863"/>
                </a:lnTo>
                <a:lnTo>
                  <a:pt x="86333" y="75945"/>
                </a:lnTo>
                <a:lnTo>
                  <a:pt x="119247" y="67467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>
            <a:noAutofit/>
          </a:bodyPr>
          <a:lstStyle/>
          <a:p>
            <a:pPr defTabSz="801668"/>
            <a:endParaRPr smtClean="0">
              <a:solidFill>
                <a:prstClr val="black"/>
              </a:solidFill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946932" y="3616875"/>
            <a:ext cx="678957" cy="260027"/>
          </a:xfrm>
          <a:custGeom>
            <a:avLst/>
            <a:gdLst/>
            <a:ahLst/>
            <a:cxnLst/>
            <a:rect l="l" t="t" r="r" b="b"/>
            <a:pathLst>
              <a:path w="794003" h="286511">
                <a:moveTo>
                  <a:pt x="141731" y="121919"/>
                </a:moveTo>
                <a:lnTo>
                  <a:pt x="0" y="249935"/>
                </a:lnTo>
                <a:lnTo>
                  <a:pt x="102107" y="269698"/>
                </a:lnTo>
                <a:lnTo>
                  <a:pt x="102107" y="192023"/>
                </a:lnTo>
                <a:lnTo>
                  <a:pt x="121548" y="186507"/>
                </a:lnTo>
                <a:lnTo>
                  <a:pt x="141731" y="121919"/>
                </a:lnTo>
                <a:close/>
              </a:path>
              <a:path w="794003" h="286511">
                <a:moveTo>
                  <a:pt x="121548" y="186507"/>
                </a:moveTo>
                <a:lnTo>
                  <a:pt x="102107" y="192023"/>
                </a:lnTo>
                <a:lnTo>
                  <a:pt x="111251" y="221949"/>
                </a:lnTo>
                <a:lnTo>
                  <a:pt x="111251" y="219455"/>
                </a:lnTo>
                <a:lnTo>
                  <a:pt x="121548" y="186507"/>
                </a:lnTo>
                <a:close/>
              </a:path>
              <a:path w="794003" h="286511">
                <a:moveTo>
                  <a:pt x="188975" y="286511"/>
                </a:moveTo>
                <a:lnTo>
                  <a:pt x="137054" y="241716"/>
                </a:lnTo>
                <a:lnTo>
                  <a:pt x="118871" y="246887"/>
                </a:lnTo>
                <a:lnTo>
                  <a:pt x="102107" y="192023"/>
                </a:lnTo>
                <a:lnTo>
                  <a:pt x="102107" y="269698"/>
                </a:lnTo>
                <a:lnTo>
                  <a:pt x="188975" y="286511"/>
                </a:lnTo>
                <a:close/>
              </a:path>
              <a:path w="794003" h="286511">
                <a:moveTo>
                  <a:pt x="794003" y="54863"/>
                </a:moveTo>
                <a:lnTo>
                  <a:pt x="778763" y="0"/>
                </a:lnTo>
                <a:lnTo>
                  <a:pt x="121548" y="186507"/>
                </a:lnTo>
                <a:lnTo>
                  <a:pt x="111251" y="219455"/>
                </a:lnTo>
                <a:lnTo>
                  <a:pt x="137054" y="241716"/>
                </a:lnTo>
                <a:lnTo>
                  <a:pt x="794003" y="54863"/>
                </a:lnTo>
                <a:close/>
              </a:path>
              <a:path w="794003" h="286511">
                <a:moveTo>
                  <a:pt x="137054" y="241716"/>
                </a:moveTo>
                <a:lnTo>
                  <a:pt x="111251" y="219455"/>
                </a:lnTo>
                <a:lnTo>
                  <a:pt x="111251" y="221949"/>
                </a:lnTo>
                <a:lnTo>
                  <a:pt x="118871" y="246887"/>
                </a:lnTo>
                <a:lnTo>
                  <a:pt x="137054" y="241716"/>
                </a:lnTo>
                <a:close/>
              </a:path>
            </a:pathLst>
          </a:custGeom>
          <a:solidFill>
            <a:srgbClr val="E2E2E2"/>
          </a:solidFill>
        </p:spPr>
        <p:txBody>
          <a:bodyPr wrap="square" lIns="0" tIns="0" rIns="0" bIns="0" rtlCol="0">
            <a:noAutofit/>
          </a:bodyPr>
          <a:lstStyle/>
          <a:p>
            <a:pPr defTabSz="801668"/>
            <a:endParaRPr smtClean="0">
              <a:solidFill>
                <a:prstClr val="black"/>
              </a:solidFill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250" rIns="0" bIns="0" rtlCol="0">
            <a:noAutofit/>
          </a:bodyPr>
          <a:lstStyle/>
          <a:p>
            <a:pPr marL="11134"/>
            <a:r>
              <a:rPr b="1" spc="-4" dirty="0">
                <a:latin typeface="Arial"/>
                <a:cs typeface="Arial"/>
              </a:rPr>
              <a:t>M</a:t>
            </a:r>
            <a:r>
              <a:rPr b="1" dirty="0">
                <a:latin typeface="Arial"/>
                <a:cs typeface="Arial"/>
              </a:rPr>
              <a:t>a</a:t>
            </a:r>
            <a:r>
              <a:rPr b="1" spc="-4" dirty="0">
                <a:latin typeface="Arial"/>
                <a:cs typeface="Arial"/>
              </a:rPr>
              <a:t>gn</a:t>
            </a:r>
            <a:r>
              <a:rPr b="1" dirty="0">
                <a:latin typeface="Arial"/>
                <a:cs typeface="Arial"/>
              </a:rPr>
              <a:t>et</a:t>
            </a:r>
            <a:r>
              <a:rPr b="1" spc="-9" dirty="0">
                <a:latin typeface="Arial"/>
                <a:cs typeface="Arial"/>
              </a:rPr>
              <a:t>i</a:t>
            </a:r>
            <a:r>
              <a:rPr b="1" dirty="0">
                <a:latin typeface="Arial"/>
                <a:cs typeface="Arial"/>
              </a:rPr>
              <a:t>c</a:t>
            </a:r>
            <a:r>
              <a:rPr b="1" spc="-26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f</a:t>
            </a:r>
            <a:r>
              <a:rPr b="1" spc="-9" dirty="0">
                <a:latin typeface="Arial"/>
                <a:cs typeface="Arial"/>
              </a:rPr>
              <a:t>l</a:t>
            </a:r>
            <a:r>
              <a:rPr b="1" spc="-4" dirty="0">
                <a:latin typeface="Arial"/>
                <a:cs typeface="Arial"/>
              </a:rPr>
              <a:t>u</a:t>
            </a:r>
            <a:r>
              <a:rPr b="1" dirty="0">
                <a:latin typeface="Arial"/>
                <a:cs typeface="Arial"/>
              </a:rPr>
              <a:t>x</a:t>
            </a:r>
            <a:r>
              <a:rPr b="1" spc="-26" dirty="0">
                <a:latin typeface="Arial"/>
                <a:cs typeface="Arial"/>
              </a:rPr>
              <a:t> </a:t>
            </a:r>
            <a:r>
              <a:rPr b="1" spc="-4" dirty="0">
                <a:latin typeface="Arial"/>
                <a:cs typeface="Arial"/>
              </a:rPr>
              <a:t>d</a:t>
            </a:r>
            <a:r>
              <a:rPr b="1" dirty="0">
                <a:latin typeface="Arial"/>
                <a:cs typeface="Arial"/>
              </a:rPr>
              <a:t>e</a:t>
            </a:r>
            <a:r>
              <a:rPr b="1" spc="-4" dirty="0">
                <a:latin typeface="Arial"/>
                <a:cs typeface="Arial"/>
              </a:rPr>
              <a:t>n</a:t>
            </a:r>
            <a:r>
              <a:rPr b="1" dirty="0">
                <a:latin typeface="Arial"/>
                <a:cs typeface="Arial"/>
              </a:rPr>
              <a:t>s</a:t>
            </a:r>
            <a:r>
              <a:rPr b="1" spc="-9" dirty="0">
                <a:latin typeface="Arial"/>
                <a:cs typeface="Arial"/>
              </a:rPr>
              <a:t>i</a:t>
            </a:r>
            <a:r>
              <a:rPr b="1" dirty="0">
                <a:latin typeface="Arial"/>
                <a:cs typeface="Arial"/>
              </a:rPr>
              <a:t>ty</a:t>
            </a:r>
            <a:r>
              <a:rPr b="1" spc="-13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(</a:t>
            </a:r>
            <a:r>
              <a:rPr b="1" spc="-4" dirty="0">
                <a:latin typeface="Arial"/>
                <a:cs typeface="Arial"/>
              </a:rPr>
              <a:t>EMF</a:t>
            </a:r>
            <a:r>
              <a:rPr b="1" dirty="0">
                <a:latin typeface="Arial"/>
                <a:cs typeface="Arial"/>
              </a:rPr>
              <a:t>)</a:t>
            </a:r>
            <a:endParaRPr>
              <a:latin typeface="Arial"/>
              <a:cs typeface="Arial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xfrm>
            <a:off x="768341" y="6284922"/>
            <a:ext cx="1787435" cy="16841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34"/>
            <a:r>
              <a:rPr sz="1100" dirty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sz="1100" spc="-9" dirty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sz="1100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sz="1100" spc="-18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sz="1100" dirty="0">
                <a:solidFill>
                  <a:prstClr val="black"/>
                </a:solidFill>
                <a:latin typeface="Arial"/>
                <a:cs typeface="Arial"/>
              </a:rPr>
              <a:pPr marL="11134"/>
              <a:t>20</a:t>
            </a:fld>
            <a:r>
              <a:rPr sz="700" spc="-4" dirty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sz="700" dirty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sz="700" spc="-13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700" spc="-4" dirty="0">
                <a:solidFill>
                  <a:prstClr val="black"/>
                </a:solidFill>
                <a:latin typeface="Arial"/>
                <a:cs typeface="Arial"/>
              </a:rPr>
              <a:t>pre</a:t>
            </a:r>
            <a:r>
              <a:rPr sz="700" spc="4" dirty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sz="700" spc="-4" dirty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sz="700" dirty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sz="700" spc="-4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sz="700" dirty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sz="700" spc="-4" dirty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sz="700" dirty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sz="700" spc="22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700" spc="13" baseline="-22222" dirty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sz="700" baseline="-22222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sz="700" spc="13" baseline="-22222" dirty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sz="700" spc="32" baseline="-22222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700" baseline="-22222" dirty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sz="700" spc="6" baseline="-22222" dirty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sz="700" baseline="-22222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333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42509" y="860053"/>
            <a:ext cx="2300513" cy="22231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966"/>
            <a:endParaRPr smtClean="0">
              <a:solidFill>
                <a:prstClr val="black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51932" y="497354"/>
            <a:ext cx="1634986" cy="27259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25" defTabSz="800966"/>
            <a:r>
              <a:rPr sz="1700" b="1" spc="70" dirty="0">
                <a:solidFill>
                  <a:srgbClr val="010101"/>
                </a:solidFill>
                <a:latin typeface="Arial"/>
                <a:cs typeface="Arial"/>
              </a:rPr>
              <a:t>CPS®forAGV</a:t>
            </a:r>
            <a:endParaRPr sz="17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7300" y="6280351"/>
            <a:ext cx="1504090" cy="18729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1125" defTabSz="800966"/>
            <a:r>
              <a:rPr sz="1000" spc="9" dirty="0">
                <a:solidFill>
                  <a:srgbClr val="010101"/>
                </a:solidFill>
                <a:latin typeface="Arial"/>
                <a:cs typeface="Arial"/>
              </a:rPr>
              <a:t>Page</a:t>
            </a:r>
            <a:r>
              <a:rPr sz="1000" spc="-9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1100" spc="-48" dirty="0">
                <a:solidFill>
                  <a:srgbClr val="010101"/>
                </a:solidFill>
                <a:latin typeface="Times New Roman"/>
                <a:cs typeface="Times New Roman"/>
              </a:rPr>
              <a:t>25cPS</a:t>
            </a:r>
            <a:r>
              <a:rPr sz="1100" spc="-39" dirty="0">
                <a:solidFill>
                  <a:srgbClr val="010101"/>
                </a:solidFill>
                <a:latin typeface="Times New Roman"/>
                <a:cs typeface="Times New Roman"/>
              </a:rPr>
              <a:t> </a:t>
            </a:r>
            <a:r>
              <a:rPr sz="700" spc="9" dirty="0">
                <a:solidFill>
                  <a:srgbClr val="010101"/>
                </a:solidFill>
                <a:latin typeface="Arial"/>
                <a:cs typeface="Arial"/>
              </a:rPr>
              <a:t>presentation</a:t>
            </a:r>
            <a:r>
              <a:rPr sz="700" spc="61" dirty="0">
                <a:solidFill>
                  <a:srgbClr val="010101"/>
                </a:solidFill>
                <a:latin typeface="Arial"/>
                <a:cs typeface="Arial"/>
              </a:rPr>
              <a:t> </a:t>
            </a:r>
            <a:r>
              <a:rPr sz="500" spc="-22" dirty="0">
                <a:solidFill>
                  <a:srgbClr val="010101"/>
                </a:solidFill>
                <a:latin typeface="Times New Roman"/>
                <a:cs typeface="Times New Roman"/>
              </a:rPr>
              <a:t>(</a:t>
            </a:r>
            <a:r>
              <a:rPr sz="500" spc="26" dirty="0">
                <a:solidFill>
                  <a:srgbClr val="2F2F2F"/>
                </a:solidFill>
                <a:latin typeface="Times New Roman"/>
                <a:cs typeface="Times New Roman"/>
              </a:rPr>
              <a:t>Feb  </a:t>
            </a:r>
            <a:r>
              <a:rPr sz="700" spc="39" baseline="-15151" dirty="0">
                <a:solidFill>
                  <a:srgbClr val="2F2F2F"/>
                </a:solidFill>
                <a:latin typeface="Times New Roman"/>
                <a:cs typeface="Times New Roman"/>
              </a:rPr>
              <a:t>2</a:t>
            </a:r>
            <a:r>
              <a:rPr sz="700" spc="46" baseline="-15151" dirty="0">
                <a:solidFill>
                  <a:srgbClr val="2F2F2F"/>
                </a:solidFill>
                <a:latin typeface="Times New Roman"/>
                <a:cs typeface="Times New Roman"/>
              </a:rPr>
              <a:t>0</a:t>
            </a:r>
            <a:r>
              <a:rPr sz="700" spc="-111" baseline="-15151" dirty="0">
                <a:solidFill>
                  <a:srgbClr val="010101"/>
                </a:solidFill>
                <a:latin typeface="Times New Roman"/>
                <a:cs typeface="Times New Roman"/>
              </a:rPr>
              <a:t>1</a:t>
            </a:r>
            <a:r>
              <a:rPr sz="700" spc="66" baseline="-15151" dirty="0">
                <a:solidFill>
                  <a:srgbClr val="2F2F2F"/>
                </a:solidFill>
                <a:latin typeface="Times New Roman"/>
                <a:cs typeface="Times New Roman"/>
              </a:rPr>
              <a:t>4</a:t>
            </a:r>
            <a:r>
              <a:rPr sz="500" spc="35" dirty="0">
                <a:solidFill>
                  <a:srgbClr val="2F2F2F"/>
                </a:solidFill>
                <a:latin typeface="Times New Roman"/>
                <a:cs typeface="Times New Roman"/>
              </a:rPr>
              <a:t>l</a:t>
            </a:r>
            <a:endParaRPr sz="50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5" name="object 2"/>
          <p:cNvSpPr/>
          <p:nvPr/>
        </p:nvSpPr>
        <p:spPr>
          <a:xfrm>
            <a:off x="3170812" y="860064"/>
            <a:ext cx="2378579" cy="21540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966"/>
            <a:endParaRPr smtClean="0">
              <a:solidFill>
                <a:prstClr val="black"/>
              </a:solidFill>
            </a:endParaRPr>
          </a:p>
        </p:txBody>
      </p:sp>
      <p:sp>
        <p:nvSpPr>
          <p:cNvPr id="6" name="object 3"/>
          <p:cNvSpPr/>
          <p:nvPr/>
        </p:nvSpPr>
        <p:spPr>
          <a:xfrm>
            <a:off x="5614546" y="860064"/>
            <a:ext cx="2997321" cy="215400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966"/>
            <a:endParaRPr smtClean="0">
              <a:solidFill>
                <a:prstClr val="black"/>
              </a:solidFill>
            </a:endParaRPr>
          </a:p>
        </p:txBody>
      </p:sp>
      <p:sp>
        <p:nvSpPr>
          <p:cNvPr id="7" name="object 2"/>
          <p:cNvSpPr/>
          <p:nvPr/>
        </p:nvSpPr>
        <p:spPr>
          <a:xfrm>
            <a:off x="2486918" y="3221531"/>
            <a:ext cx="3909009" cy="27452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800966"/>
            <a:endParaRPr smtClean="0">
              <a:solidFill>
                <a:prstClr val="black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I. Rühl / CERN - EN-HE</a:t>
            </a:r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FCC annual meeting, 23-27.03.2015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12238"/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Pa</a:t>
            </a:r>
            <a:r>
              <a:rPr lang="fr-FR" sz="1100" spc="-9" smtClean="0">
                <a:solidFill>
                  <a:prstClr val="black"/>
                </a:solidFill>
                <a:latin typeface="Arial"/>
                <a:cs typeface="Arial"/>
              </a:rPr>
              <a:t>g</a:t>
            </a:r>
            <a:r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1100" spc="-18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fld id="{81D60167-4931-47E6-BA6A-407CBD079E47}" type="slidenum">
              <a:rPr lang="fr-FR" sz="1100" smtClean="0">
                <a:solidFill>
                  <a:prstClr val="black"/>
                </a:solidFill>
                <a:latin typeface="Arial"/>
                <a:cs typeface="Arial"/>
              </a:rPr>
              <a:pPr marL="12238"/>
              <a:t>21</a:t>
            </a:fld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C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PS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 pre</a:t>
            </a:r>
            <a:r>
              <a:rPr lang="fr-FR" sz="700" spc="4" smtClean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ti</a:t>
            </a:r>
            <a:r>
              <a:rPr lang="fr-FR" sz="700" spc="-4" smtClean="0">
                <a:solidFill>
                  <a:prstClr val="black"/>
                </a:solidFill>
                <a:latin typeface="Arial"/>
                <a:cs typeface="Arial"/>
              </a:rPr>
              <a:t>o</a:t>
            </a:r>
            <a:r>
              <a:rPr lang="fr-FR" sz="700" smtClean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lang="fr-FR" sz="700" spc="9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(F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fr-FR" sz="700" spc="13" baseline="-22222" smtClean="0">
                <a:solidFill>
                  <a:prstClr val="black"/>
                </a:solidFill>
                <a:latin typeface="Arial"/>
                <a:cs typeface="Arial"/>
              </a:rPr>
              <a:t>b </a:t>
            </a:r>
            <a:r>
              <a:rPr lang="fr-FR" sz="700" spc="53" baseline="-22222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fr-FR" sz="700" baseline="-22222" smtClean="0">
                <a:solidFill>
                  <a:prstClr val="black"/>
                </a:solidFill>
                <a:latin typeface="Arial"/>
                <a:cs typeface="Arial"/>
              </a:rPr>
              <a:t>2014</a:t>
            </a:r>
            <a:r>
              <a:rPr lang="fr-FR" sz="700" spc="6" baseline="-22222" smtClean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fr-FR" sz="700" baseline="-22222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092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LHC vs AGV systems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>
                <a:solidFill>
                  <a:srgbClr val="000000"/>
                </a:solidFill>
              </a:rPr>
              <a:pPr/>
              <a:t>22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863544"/>
              </p:ext>
            </p:extLst>
          </p:nvPr>
        </p:nvGraphicFramePr>
        <p:xfrm>
          <a:off x="467544" y="1052736"/>
          <a:ext cx="5904656" cy="5304835"/>
        </p:xfrm>
        <a:graphic>
          <a:graphicData uri="http://schemas.openxmlformats.org/drawingml/2006/table">
            <a:tbl>
              <a:tblPr/>
              <a:tblGrid>
                <a:gridCol w="1512168"/>
                <a:gridCol w="720080"/>
                <a:gridCol w="681187"/>
                <a:gridCol w="2991221"/>
              </a:tblGrid>
              <a:tr h="178351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LHC system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AGV system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Remarks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Installation powering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&amp; guiding system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71491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+++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AGV power supply cabinets at a distance of</a:t>
                      </a:r>
                      <a:b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~1km - less frequent than for LHC but bigger in size. </a:t>
                      </a:r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Component compatibility when machine on?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54" marR="6254" marT="62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91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costs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351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integration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++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26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7835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Maintenance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+++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Practically no mechanical wear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6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7835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91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safety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+(?)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EMF limits to be confirmed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91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manpower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++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Very limited operation manpower required for AGVs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51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acceleration / speed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 really an issue for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heavy </a:t>
                      </a:r>
                      <a:r>
                        <a:rPr lang="en-GB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accel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component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transports. Higher speeds possible with AGVs (up to 20 km/h) for smaller/lighter components and passenger transport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7835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Powering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91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Conductor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 power supply or via Battery or</a:t>
                      </a:r>
                      <a:b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sng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Hybrid</a:t>
                      </a:r>
                      <a:r>
                        <a:rPr lang="en-GB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possible for both solutions</a:t>
                      </a:r>
                    </a:p>
                  </a:txBody>
                  <a:tcPr marL="6254" marR="6254" marT="62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91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Inductive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351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Battery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750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7835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Guidance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91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Optical  </a:t>
                      </a:r>
                      <a:endParaRPr lang="en-GB" sz="9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Very cumbersome &amp; maintenance intensive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91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Inductive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Low maintenance; variable tracks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51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Manual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Always necessary for a few manœuvres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9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78351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Machine Interference 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91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installation phase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 an issue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51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Techn</a:t>
                      </a:r>
                      <a:r>
                        <a:rPr lang="en-GB" sz="9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stops / operation </a:t>
                      </a:r>
                      <a:r>
                        <a:rPr lang="en-GB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AGV/EMF interference when machine in stand-by?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96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4984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Remote Monitoring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&amp; Control System</a:t>
                      </a:r>
                    </a:p>
                  </a:txBody>
                  <a:tcPr marL="6254" marR="6254" marT="625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6254" marR="6254" marT="62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+++</a:t>
                      </a:r>
                    </a:p>
                  </a:txBody>
                  <a:tcPr marL="6254" marR="6254" marT="625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Small team of operators and maintenance staff can</a:t>
                      </a:r>
                      <a:b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operate several AGV convoys at a time</a:t>
                      </a:r>
                    </a:p>
                  </a:txBody>
                  <a:tcPr marL="6254" marR="6254" marT="625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6372200" y="2060848"/>
            <a:ext cx="2771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6538" lvl="1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en-US" kern="0" dirty="0"/>
              <a:t>If </a:t>
            </a:r>
            <a:r>
              <a:rPr lang="en-US" kern="0" dirty="0" smtClean="0"/>
              <a:t>not compatible, then</a:t>
            </a:r>
          </a:p>
          <a:p>
            <a:pPr marL="456538" lvl="1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en-US" kern="0" dirty="0" smtClean="0">
                <a:solidFill>
                  <a:srgbClr val="FF0000"/>
                </a:solidFill>
              </a:rPr>
              <a:t>inductive </a:t>
            </a:r>
            <a:r>
              <a:rPr lang="en-US" kern="0" dirty="0">
                <a:solidFill>
                  <a:srgbClr val="FF0000"/>
                </a:solidFill>
              </a:rPr>
              <a:t>guiding </a:t>
            </a:r>
            <a:r>
              <a:rPr lang="en-US" kern="0" dirty="0" smtClean="0">
                <a:solidFill>
                  <a:srgbClr val="FF0000"/>
                </a:solidFill>
              </a:rPr>
              <a:t>system</a:t>
            </a:r>
          </a:p>
          <a:p>
            <a:pPr marL="456538" lvl="1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en-US" kern="0" dirty="0" smtClean="0"/>
              <a:t>plus</a:t>
            </a:r>
          </a:p>
          <a:p>
            <a:pPr marL="456538" lvl="1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en-US" kern="0" dirty="0" smtClean="0">
                <a:solidFill>
                  <a:srgbClr val="FF0000"/>
                </a:solidFill>
              </a:rPr>
              <a:t>defined </a:t>
            </a:r>
            <a:r>
              <a:rPr lang="en-US" kern="0" dirty="0">
                <a:solidFill>
                  <a:srgbClr val="FF0000"/>
                </a:solidFill>
              </a:rPr>
              <a:t>charging </a:t>
            </a:r>
            <a:r>
              <a:rPr lang="en-US" kern="0" dirty="0" smtClean="0">
                <a:solidFill>
                  <a:srgbClr val="FF0000"/>
                </a:solidFill>
              </a:rPr>
              <a:t>stations,</a:t>
            </a:r>
          </a:p>
          <a:p>
            <a:pPr marL="456538" lvl="1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en-US" kern="0" dirty="0" smtClean="0"/>
              <a:t>which requires </a:t>
            </a:r>
            <a:r>
              <a:rPr lang="en-US" kern="0" dirty="0">
                <a:solidFill>
                  <a:srgbClr val="FF0000"/>
                </a:solidFill>
              </a:rPr>
              <a:t>important battery </a:t>
            </a:r>
            <a:r>
              <a:rPr lang="en-US" kern="0" dirty="0" smtClean="0">
                <a:solidFill>
                  <a:srgbClr val="FF0000"/>
                </a:solidFill>
              </a:rPr>
              <a:t>capacities</a:t>
            </a:r>
          </a:p>
          <a:p>
            <a:pPr marL="456538" lvl="1" defTabSz="914400" fontAlgn="base">
              <a:spcBef>
                <a:spcPct val="20000"/>
              </a:spcBef>
              <a:spcAft>
                <a:spcPct val="0"/>
              </a:spcAft>
            </a:pPr>
            <a:r>
              <a:rPr lang="en-US" kern="0" dirty="0" smtClean="0"/>
              <a:t>for </a:t>
            </a:r>
            <a:r>
              <a:rPr lang="en-US" kern="0" dirty="0"/>
              <a:t>the </a:t>
            </a:r>
            <a:r>
              <a:rPr lang="en-US" kern="0" dirty="0" smtClean="0"/>
              <a:t>AGVs.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691322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Lifts for shaft depth of up to 400m should be feasible with standard solutions but will require some additional technical features</a:t>
            </a:r>
          </a:p>
          <a:p>
            <a:r>
              <a:rPr lang="en-US" dirty="0" smtClean="0"/>
              <a:t>Cranes for shaft depths of up to 400m still feasible with standard EOT cranes but will require more studies regarding existing industrial equipment / applications</a:t>
            </a:r>
          </a:p>
          <a:p>
            <a:r>
              <a:rPr lang="en-US" dirty="0" smtClean="0"/>
              <a:t>For both cases the standard LHC layout for buildings and shafts cannot be applied!</a:t>
            </a:r>
          </a:p>
          <a:p>
            <a:r>
              <a:rPr lang="en-US" dirty="0" smtClean="0"/>
              <a:t>Keep tunnel slope as low as possible (&lt;2%)</a:t>
            </a:r>
          </a:p>
          <a:p>
            <a:r>
              <a:rPr lang="en-US" dirty="0" smtClean="0"/>
              <a:t>Allow for sufficient clearance under accelerator components to allow transport and handling vehicles with incorporated lateral transfer systems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Compatibility between an inductive guiding and powering system and accelerator components when in stand-by mode to be further assessed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>
                <a:solidFill>
                  <a:srgbClr val="000000"/>
                </a:solidFill>
              </a:rPr>
              <a:pPr/>
              <a:t>23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71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200" dirty="0" smtClean="0"/>
              <a:t>There are plenty of technical challenges regarding transport and handling aspects for the </a:t>
            </a:r>
            <a:r>
              <a:rPr lang="en-US" sz="3200" dirty="0" smtClean="0"/>
              <a:t>FCC that need some in-depth studies </a:t>
            </a:r>
            <a:r>
              <a:rPr lang="en-US" sz="3200" dirty="0" smtClean="0"/>
              <a:t>but no show </a:t>
            </a:r>
            <a:r>
              <a:rPr lang="en-US" sz="3200" dirty="0" smtClean="0"/>
              <a:t>stoppers so far </a:t>
            </a:r>
            <a:r>
              <a:rPr lang="en-US" sz="3200" dirty="0" smtClean="0"/>
              <a:t>(based on the present </a:t>
            </a:r>
            <a:r>
              <a:rPr lang="en-US" sz="3200" dirty="0" smtClean="0"/>
              <a:t>tunnel and shaft configurations)!!!</a:t>
            </a:r>
            <a:endParaRPr lang="en-US" sz="3200" dirty="0" smtClean="0"/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6000" dirty="0" smtClean="0">
                <a:latin typeface="Buxton Sketch" panose="03080500000500000004" pitchFamily="66" charset="0"/>
              </a:rPr>
              <a:t>Thanks</a:t>
            </a:r>
            <a:endParaRPr lang="en-US" sz="6000" dirty="0">
              <a:latin typeface="Buxton Sketch" panose="03080500000500000004" pitchFamily="66" charset="0"/>
            </a:endParaRPr>
          </a:p>
          <a:p>
            <a:pPr marL="0" indent="0" algn="ctr">
              <a:buNone/>
            </a:pPr>
            <a:endParaRPr lang="en-US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81525-6972-4BD2-A4A4-C29F4BEEBAF6}" type="slidenum">
              <a:rPr lang="en-US" smtClean="0">
                <a:solidFill>
                  <a:srgbClr val="000000"/>
                </a:solidFill>
              </a:rPr>
              <a:pPr/>
              <a:t>24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83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2000" b="1" dirty="0"/>
              <a:t>KONE Corporation Finland</a:t>
            </a:r>
            <a:r>
              <a:rPr lang="en-GB" sz="2000" dirty="0"/>
              <a:t> </a:t>
            </a:r>
            <a:br>
              <a:rPr lang="en-GB" sz="2000" dirty="0"/>
            </a:br>
            <a:r>
              <a:rPr lang="en-GB" sz="2000" dirty="0"/>
              <a:t>KONE </a:t>
            </a:r>
            <a:r>
              <a:rPr lang="en-GB" sz="2000" dirty="0" err="1"/>
              <a:t>Oyj</a:t>
            </a:r>
            <a:r>
              <a:rPr lang="en-GB" sz="2000" dirty="0"/>
              <a:t> </a:t>
            </a:r>
            <a:br>
              <a:rPr lang="en-GB" sz="2000" dirty="0"/>
            </a:br>
            <a:r>
              <a:rPr lang="en-GB" sz="2000" dirty="0" err="1"/>
              <a:t>Keilasatama</a:t>
            </a:r>
            <a:r>
              <a:rPr lang="en-GB" sz="2000" dirty="0"/>
              <a:t> 3 </a:t>
            </a:r>
            <a:br>
              <a:rPr lang="en-GB" sz="2000" dirty="0"/>
            </a:br>
            <a:r>
              <a:rPr lang="en-GB" sz="2000" dirty="0"/>
              <a:t>P.O. Box 7 </a:t>
            </a:r>
            <a:br>
              <a:rPr lang="en-GB" sz="2000" dirty="0"/>
            </a:br>
            <a:r>
              <a:rPr lang="en-GB" sz="2000" dirty="0"/>
              <a:t>Espoo, FIN-02150 </a:t>
            </a:r>
            <a:br>
              <a:rPr lang="en-GB" sz="2000" dirty="0"/>
            </a:br>
            <a:endParaRPr lang="en-GB" sz="2000" dirty="0"/>
          </a:p>
          <a:p>
            <a:r>
              <a:rPr lang="de-DE" sz="2000" b="1" dirty="0"/>
              <a:t>Liebherr-Werk Ehingen GmbH </a:t>
            </a:r>
            <a:endParaRPr lang="de-DE" sz="2000" dirty="0"/>
          </a:p>
          <a:p>
            <a:pPr marL="0" indent="0">
              <a:buNone/>
            </a:pPr>
            <a:r>
              <a:rPr lang="de-DE" sz="2000" dirty="0"/>
              <a:t>     D-89584 Ehingen/Donau</a:t>
            </a:r>
          </a:p>
          <a:p>
            <a:pPr marL="0" indent="0">
              <a:buNone/>
            </a:pPr>
            <a:endParaRPr lang="de-DE" sz="2000" dirty="0"/>
          </a:p>
          <a:p>
            <a:r>
              <a:rPr lang="en-GB" sz="2000" b="1" dirty="0"/>
              <a:t>Paul </a:t>
            </a:r>
            <a:r>
              <a:rPr lang="en-GB" sz="2000" b="1" dirty="0" err="1"/>
              <a:t>Vahle</a:t>
            </a:r>
            <a:r>
              <a:rPr lang="en-GB" sz="2000" b="1" dirty="0"/>
              <a:t> GmbH &amp; Co. KG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err="1"/>
              <a:t>Westicker</a:t>
            </a:r>
            <a:r>
              <a:rPr lang="en-GB" sz="2000" dirty="0"/>
              <a:t> Str. 52</a:t>
            </a:r>
            <a:br>
              <a:rPr lang="en-GB" sz="2000" dirty="0"/>
            </a:br>
            <a:r>
              <a:rPr lang="en-GB" sz="2000" dirty="0"/>
              <a:t>D-59174 </a:t>
            </a:r>
            <a:r>
              <a:rPr lang="en-GB" sz="2000" dirty="0" err="1"/>
              <a:t>Kamen</a:t>
            </a:r>
            <a:endParaRPr lang="en-US" sz="20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93176116"/>
              </p:ext>
            </p:extLst>
          </p:nvPr>
        </p:nvGraphicFramePr>
        <p:xfrm>
          <a:off x="4572000" y="1412777"/>
          <a:ext cx="4171950" cy="1264424"/>
        </p:xfrm>
        <a:graphic>
          <a:graphicData uri="http://schemas.openxmlformats.org/drawingml/2006/table">
            <a:tbl>
              <a:tblPr/>
              <a:tblGrid>
                <a:gridCol w="787896"/>
                <a:gridCol w="3384054"/>
              </a:tblGrid>
              <a:tr h="448999">
                <a:tc>
                  <a:txBody>
                    <a:bodyPr/>
                    <a:lstStyle/>
                    <a:p>
                      <a:r>
                        <a:rPr lang="en-GB" sz="900" dirty="0"/>
                        <a:t>Titre : </a:t>
                      </a:r>
                    </a:p>
                  </a:txBody>
                  <a:tcPr marL="44900" marR="44900" marT="22450" marB="224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900" dirty="0">
                          <a:hlinkClick r:id="rId2"/>
                        </a:rPr>
                        <a:t>Encyclopédie de la manutention</a:t>
                      </a:r>
                      <a:r>
                        <a:rPr lang="fr-FR" sz="900" dirty="0"/>
                        <a:t> / Syndicat des industries de matériels de manutention</a:t>
                      </a:r>
                    </a:p>
                  </a:txBody>
                  <a:tcPr marL="44900" marR="44900" marT="22450" marB="2245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448999">
                <a:tc>
                  <a:txBody>
                    <a:bodyPr/>
                    <a:lstStyle/>
                    <a:p>
                      <a:r>
                        <a:rPr lang="en-GB" sz="900"/>
                        <a:t>Auteur(s) : </a:t>
                      </a:r>
                    </a:p>
                  </a:txBody>
                  <a:tcPr marL="44900" marR="44900" marT="22450" marB="224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900">
                          <a:hlinkClick r:id="rId3"/>
                        </a:rPr>
                        <a:t>Syndicat des industries de matériels de manutention (France)</a:t>
                      </a:r>
                      <a:r>
                        <a:rPr lang="fr-FR" sz="900"/>
                        <a:t>. Fonction à préciser</a:t>
                      </a:r>
                    </a:p>
                  </a:txBody>
                  <a:tcPr marL="44900" marR="44900" marT="22450" marB="224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213">
                <a:tc>
                  <a:txBody>
                    <a:bodyPr/>
                    <a:lstStyle/>
                    <a:p>
                      <a:r>
                        <a:rPr lang="en-GB" sz="900"/>
                        <a:t>Date(s) : </a:t>
                      </a:r>
                    </a:p>
                  </a:txBody>
                  <a:tcPr marL="44900" marR="44900" marT="22450" marB="224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900"/>
                        <a:t>c1980-1983</a:t>
                      </a:r>
                    </a:p>
                  </a:txBody>
                  <a:tcPr marL="44900" marR="44900" marT="22450" marB="224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213">
                <a:tc>
                  <a:txBody>
                    <a:bodyPr/>
                    <a:lstStyle/>
                    <a:p>
                      <a:r>
                        <a:rPr lang="en-GB" sz="900" dirty="0" err="1"/>
                        <a:t>Editeur</a:t>
                      </a:r>
                      <a:r>
                        <a:rPr lang="en-GB" sz="900" dirty="0"/>
                        <a:t>(s) : </a:t>
                      </a:r>
                    </a:p>
                  </a:txBody>
                  <a:tcPr marL="44900" marR="44900" marT="22450" marB="224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hlinkClick r:id="rId4"/>
                        </a:rPr>
                        <a:t>Paris</a:t>
                      </a:r>
                      <a:r>
                        <a:rPr lang="en-GB" sz="900" dirty="0"/>
                        <a:t> : </a:t>
                      </a:r>
                      <a:r>
                        <a:rPr lang="en-GB" sz="900" dirty="0">
                          <a:hlinkClick r:id="rId5"/>
                        </a:rPr>
                        <a:t>AFNOR</a:t>
                      </a:r>
                      <a:r>
                        <a:rPr lang="en-GB" sz="900" dirty="0"/>
                        <a:t> : </a:t>
                      </a:r>
                      <a:r>
                        <a:rPr lang="en-GB" sz="900" dirty="0">
                          <a:hlinkClick r:id="rId6"/>
                        </a:rPr>
                        <a:t>SOMIA</a:t>
                      </a:r>
                      <a:r>
                        <a:rPr lang="en-GB" sz="900" dirty="0"/>
                        <a:t>, c1980-1983</a:t>
                      </a:r>
                    </a:p>
                  </a:txBody>
                  <a:tcPr marL="44900" marR="44900" marT="22450" marB="224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>
                <a:solidFill>
                  <a:srgbClr val="000000"/>
                </a:solidFill>
              </a:rPr>
              <a:pPr/>
              <a:t>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3212976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JM. Chevalley, B. Feral, K. </a:t>
            </a:r>
            <a:r>
              <a:rPr lang="en-US" dirty="0" smtClean="0"/>
              <a:t>Kershaw, J. Osborne, … </a:t>
            </a:r>
            <a:r>
              <a:rPr lang="en-US" dirty="0" smtClean="0"/>
              <a:t>/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95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pPr algn="l"/>
            <a:r>
              <a:rPr lang="en-US" dirty="0" smtClean="0"/>
              <a:t>General Issues</a:t>
            </a:r>
            <a:br>
              <a:rPr lang="en-US" dirty="0" smtClean="0"/>
            </a:br>
            <a:r>
              <a:rPr lang="en-US" sz="2000" dirty="0" smtClean="0"/>
              <a:t>Need to consider all transport and handling phases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18760"/>
          </a:xfrm>
        </p:spPr>
        <p:txBody>
          <a:bodyPr>
            <a:normAutofit/>
          </a:bodyPr>
          <a:lstStyle/>
          <a:p>
            <a:r>
              <a:rPr lang="en-US" dirty="0" smtClean="0"/>
              <a:t>Delivery of components</a:t>
            </a:r>
          </a:p>
          <a:p>
            <a:r>
              <a:rPr lang="en-US" dirty="0" smtClean="0"/>
              <a:t>Assembly</a:t>
            </a:r>
          </a:p>
          <a:p>
            <a:r>
              <a:rPr lang="en-US" dirty="0" smtClean="0"/>
              <a:t>Test</a:t>
            </a:r>
          </a:p>
          <a:p>
            <a:r>
              <a:rPr lang="en-US" dirty="0" smtClean="0"/>
              <a:t>Storage (just on time?)</a:t>
            </a:r>
          </a:p>
          <a:p>
            <a:r>
              <a:rPr lang="en-US" dirty="0" smtClean="0"/>
              <a:t>Transfer to shaft (road transport)</a:t>
            </a:r>
          </a:p>
          <a:p>
            <a:r>
              <a:rPr lang="en-US" b="1" dirty="0" smtClean="0"/>
              <a:t>Surface		Underground transfer (crane or lift)</a:t>
            </a:r>
          </a:p>
          <a:p>
            <a:r>
              <a:rPr lang="en-US" dirty="0" smtClean="0"/>
              <a:t>Loading underground</a:t>
            </a:r>
          </a:p>
          <a:p>
            <a:r>
              <a:rPr lang="en-US" b="1" dirty="0" smtClean="0"/>
              <a:t>Transport along tunnel</a:t>
            </a:r>
          </a:p>
          <a:p>
            <a:r>
              <a:rPr lang="en-US" dirty="0" smtClean="0"/>
              <a:t>Unloading / Transfer onto supports</a:t>
            </a:r>
          </a:p>
          <a:p>
            <a:r>
              <a:rPr lang="en-US" dirty="0" smtClean="0"/>
              <a:t>Removal for repair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Integrate </a:t>
            </a:r>
            <a:r>
              <a:rPr lang="en-US" dirty="0">
                <a:solidFill>
                  <a:srgbClr val="FF0000"/>
                </a:solidFill>
              </a:rPr>
              <a:t>transport and handling design </a:t>
            </a:r>
            <a:r>
              <a:rPr lang="en-US" dirty="0" smtClean="0">
                <a:solidFill>
                  <a:srgbClr val="FF0000"/>
                </a:solidFill>
              </a:rPr>
              <a:t>requirements </a:t>
            </a:r>
            <a:r>
              <a:rPr lang="en-US" dirty="0">
                <a:solidFill>
                  <a:srgbClr val="FF0000"/>
                </a:solidFill>
              </a:rPr>
              <a:t>into equipment and infrastructure design </a:t>
            </a:r>
            <a:r>
              <a:rPr lang="en-US" dirty="0" smtClean="0">
                <a:solidFill>
                  <a:srgbClr val="FF0000"/>
                </a:solidFill>
              </a:rPr>
              <a:t>as early as possible.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416679"/>
            <a:ext cx="37338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FCC annual meeting, 23-27.03.2015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66B8D-8F06-490D-B077-C978DDD58C5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eft-Right Arrow 5"/>
          <p:cNvSpPr/>
          <p:nvPr/>
        </p:nvSpPr>
        <p:spPr>
          <a:xfrm>
            <a:off x="2051723" y="2852936"/>
            <a:ext cx="1008112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06" tIns="45651" rIns="91306" bIns="45651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75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" y="-184591"/>
            <a:ext cx="184460" cy="369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306" tIns="45651" rIns="91306" bIns="4565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098" name="Picture 2" descr="Future Circular Collider Study Kickoff Meet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05" t="53893" r="14659" b="15232"/>
          <a:stretch/>
        </p:blipFill>
        <p:spPr bwMode="auto">
          <a:xfrm>
            <a:off x="7289578" y="77472"/>
            <a:ext cx="1854437" cy="726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67" y="836712"/>
            <a:ext cx="8048677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020346" y="177140"/>
            <a:ext cx="6010862" cy="461525"/>
          </a:xfrm>
          <a:prstGeom prst="rect">
            <a:avLst/>
          </a:prstGeom>
          <a:noFill/>
        </p:spPr>
        <p:txBody>
          <a:bodyPr wrap="none" lIns="91306" tIns="45651" rIns="91306" bIns="45651" rtlCol="0">
            <a:spAutoFit/>
          </a:bodyPr>
          <a:lstStyle/>
          <a:p>
            <a:r>
              <a:rPr lang="en-US" sz="2400" dirty="0"/>
              <a:t>FCC Geographical Data - O</a:t>
            </a:r>
            <a:r>
              <a:rPr lang="en-GB" sz="2400" dirty="0" err="1">
                <a:solidFill>
                  <a:schemeClr val="tx2">
                    <a:lumMod val="75000"/>
                  </a:schemeClr>
                </a:solidFill>
              </a:rPr>
              <a:t>ption</a:t>
            </a:r>
            <a:r>
              <a:rPr lang="en-GB" sz="2400" dirty="0">
                <a:solidFill>
                  <a:schemeClr val="tx2">
                    <a:lumMod val="75000"/>
                  </a:schemeClr>
                </a:solidFill>
              </a:rPr>
              <a:t> 1a (93km)</a:t>
            </a:r>
          </a:p>
        </p:txBody>
      </p:sp>
      <p:sp>
        <p:nvSpPr>
          <p:cNvPr id="3" name="Donut 2"/>
          <p:cNvSpPr/>
          <p:nvPr/>
        </p:nvSpPr>
        <p:spPr>
          <a:xfrm>
            <a:off x="6012160" y="1196752"/>
            <a:ext cx="792088" cy="2160240"/>
          </a:xfrm>
          <a:prstGeom prst="donu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06" tIns="45651" rIns="91306" bIns="45651" spcCol="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184466" y="1628800"/>
            <a:ext cx="1867254" cy="720080"/>
          </a:xfrm>
          <a:prstGeom prst="triangle">
            <a:avLst>
              <a:gd name="adj" fmla="val 99523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06" tIns="45651" rIns="91306" bIns="45651" spcCol="0" rtlCol="0" anchor="ctr"/>
          <a:lstStyle/>
          <a:p>
            <a:pPr algn="ctr"/>
            <a:endParaRPr lang="en-US" sz="1200" b="1" dirty="0">
              <a:solidFill>
                <a:srgbClr val="FFFF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123728" y="5229200"/>
            <a:ext cx="72008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8103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encrypted-tbn2.gstatic.com/images?q=tbn:ANd9GcR9DaXZMoKa_Zq6O8tfOkDizItT0LI8meMvU5bnkFEULowMk-rc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742" y="3108506"/>
            <a:ext cx="189669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Ropes – </a:t>
            </a:r>
            <a:r>
              <a:rPr lang="en-US" dirty="0"/>
              <a:t>S</a:t>
            </a:r>
            <a:r>
              <a:rPr lang="en-US" dirty="0" smtClean="0"/>
              <a:t>afety </a:t>
            </a:r>
            <a:r>
              <a:rPr lang="en-US" dirty="0"/>
              <a:t>F</a:t>
            </a:r>
            <a:r>
              <a:rPr lang="en-US" dirty="0" smtClean="0"/>
              <a:t>actor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00"/>
                </a:solidFill>
              </a:rPr>
              <a:t>FCC annual meeting, 23-27.03.2015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5" y="1052740"/>
            <a:ext cx="8784976" cy="4955788"/>
          </a:xfrm>
          <a:prstGeom prst="rect">
            <a:avLst/>
          </a:prstGeom>
        </p:spPr>
        <p:txBody>
          <a:bodyPr wrap="square" lIns="91306" tIns="45651" rIns="91306" bIns="45651">
            <a:spAutoFit/>
          </a:bodyPr>
          <a:lstStyle/>
          <a:p>
            <a:r>
              <a:rPr lang="en-GB" sz="1600" b="1" dirty="0"/>
              <a:t>Safety Factor</a:t>
            </a:r>
            <a:r>
              <a:rPr lang="en-GB" sz="1600" dirty="0"/>
              <a:t>: Ratio strength of rope / working load</a:t>
            </a:r>
          </a:p>
          <a:p>
            <a:r>
              <a:rPr lang="en-GB" sz="1600" dirty="0"/>
              <a:t>wire rope strength 10,000 pounds / working load 2,000 pounds </a:t>
            </a:r>
            <a:r>
              <a:rPr lang="en-GB" sz="1600" dirty="0">
                <a:latin typeface="Arial"/>
                <a:cs typeface="Arial"/>
              </a:rPr>
              <a:t>→ </a:t>
            </a:r>
            <a:r>
              <a:rPr lang="en-GB" sz="1600" dirty="0"/>
              <a:t>safety factor 5</a:t>
            </a:r>
          </a:p>
          <a:p>
            <a:endParaRPr lang="en-GB" sz="1200" dirty="0"/>
          </a:p>
          <a:p>
            <a:r>
              <a:rPr lang="en-GB" sz="1600" b="1" dirty="0"/>
              <a:t>Safety Factor </a:t>
            </a:r>
            <a:r>
              <a:rPr lang="en-GB" sz="1600" dirty="0"/>
              <a:t>depends not only on the loads applied, but also on:</a:t>
            </a:r>
          </a:p>
          <a:p>
            <a:pPr marL="171300" indent="-171300">
              <a:buFont typeface="Arial" panose="020B0604020202020204" pitchFamily="34" charset="0"/>
              <a:buChar char="•"/>
            </a:pPr>
            <a:r>
              <a:rPr lang="en-GB" sz="1600" dirty="0"/>
              <a:t>speed of operation;</a:t>
            </a:r>
          </a:p>
          <a:p>
            <a:pPr marL="171300" indent="-171300">
              <a:buFont typeface="Arial" panose="020B0604020202020204" pitchFamily="34" charset="0"/>
              <a:buChar char="•"/>
            </a:pPr>
            <a:r>
              <a:rPr lang="en-GB" sz="1600" dirty="0"/>
              <a:t>the acceleration and deceleration;</a:t>
            </a:r>
          </a:p>
          <a:p>
            <a:pPr marL="171300" indent="-171300">
              <a:buFont typeface="Arial" panose="020B0604020202020204" pitchFamily="34" charset="0"/>
              <a:buChar char="•"/>
            </a:pPr>
            <a:r>
              <a:rPr lang="en-GB" sz="1600" dirty="0"/>
              <a:t>the length of rope;</a:t>
            </a:r>
          </a:p>
          <a:p>
            <a:pPr marL="171300" indent="-171300">
              <a:buFont typeface="Arial" panose="020B0604020202020204" pitchFamily="34" charset="0"/>
              <a:buChar char="•"/>
            </a:pPr>
            <a:r>
              <a:rPr lang="en-GB" sz="1600" dirty="0"/>
              <a:t>number, size and location of sheaves and drums (bending radius / forces);</a:t>
            </a:r>
          </a:p>
          <a:p>
            <a:pPr marL="171300" indent="-171300">
              <a:buFont typeface="Arial" panose="020B0604020202020204" pitchFamily="34" charset="0"/>
              <a:buChar char="•"/>
            </a:pPr>
            <a:r>
              <a:rPr lang="en-GB" sz="1600" dirty="0"/>
              <a:t>the type of fittings used for securing the rope ends;</a:t>
            </a:r>
          </a:p>
          <a:p>
            <a:pPr marL="171300" indent="-171300">
              <a:buFont typeface="Arial" panose="020B0604020202020204" pitchFamily="34" charset="0"/>
              <a:buChar char="•"/>
            </a:pPr>
            <a:r>
              <a:rPr lang="en-GB" sz="1600" dirty="0"/>
              <a:t>the factors causing abrasion and corrosion…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600" b="1" dirty="0"/>
              <a:t>Safety Factors (only a guide)</a:t>
            </a:r>
          </a:p>
          <a:p>
            <a:pPr marL="171200" indent="-1712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Miscellaneous Hoisting Equipment	5 to 6</a:t>
            </a:r>
          </a:p>
          <a:p>
            <a:pPr marL="171200" indent="-1712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</a:rPr>
              <a:t>LIFTS				12 (US + Japan 10)</a:t>
            </a:r>
          </a:p>
          <a:p>
            <a:pPr marL="171200" indent="-171200">
              <a:buFont typeface="Arial" panose="020B0604020202020204" pitchFamily="34" charset="0"/>
              <a:buChar char="•"/>
            </a:pPr>
            <a:r>
              <a:rPr lang="en-US" sz="1600" dirty="0"/>
              <a:t>Mine Shafts	8.0 for depths to 500ft.</a:t>
            </a:r>
          </a:p>
          <a:p>
            <a:pPr marL="1997335" lvl="4" indent="-171200">
              <a:buFont typeface="Arial" panose="020B0604020202020204" pitchFamily="34" charset="0"/>
              <a:buChar char="•"/>
            </a:pPr>
            <a:r>
              <a:rPr lang="en-US" sz="1600" i="1" dirty="0"/>
              <a:t>7.0 for depths 500-1000ft.</a:t>
            </a:r>
          </a:p>
          <a:p>
            <a:pPr marL="1997335" lvl="4" indent="-171200">
              <a:buFont typeface="Arial" panose="020B0604020202020204" pitchFamily="34" charset="0"/>
              <a:buChar char="•"/>
            </a:pPr>
            <a:r>
              <a:rPr lang="en-US" sz="1600" i="1" dirty="0"/>
              <a:t>6.0 for depths 1000-2000ft.</a:t>
            </a:r>
          </a:p>
          <a:p>
            <a:pPr marL="1997335" lvl="4" indent="-171200">
              <a:buFont typeface="Arial" panose="020B0604020202020204" pitchFamily="34" charset="0"/>
              <a:buChar char="•"/>
            </a:pPr>
            <a:r>
              <a:rPr lang="en-US" sz="1600" i="1" dirty="0"/>
              <a:t>5.0 for depths 2000-3000ft.</a:t>
            </a:r>
          </a:p>
          <a:p>
            <a:pPr marL="1997335" lvl="4" indent="-171200">
              <a:buFont typeface="Arial" panose="020B0604020202020204" pitchFamily="34" charset="0"/>
              <a:buChar char="•"/>
            </a:pPr>
            <a:r>
              <a:rPr lang="en-GB" sz="1600" i="1" dirty="0"/>
              <a:t>4.0 for depths 3000ft. and more</a:t>
            </a:r>
          </a:p>
        </p:txBody>
      </p:sp>
      <p:pic>
        <p:nvPicPr>
          <p:cNvPr id="8" name="Picture 6" descr="http://www.presentandcorrect.com/blog/wp-content/uploads/2012/04/steelwirerope_crosssection_char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18440" y="3108504"/>
            <a:ext cx="1402032" cy="233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6152341" y="5652020"/>
            <a:ext cx="2464250" cy="369193"/>
          </a:xfrm>
          <a:prstGeom prst="rect">
            <a:avLst/>
          </a:prstGeom>
        </p:spPr>
        <p:txBody>
          <a:bodyPr wrap="none" lIns="91306" tIns="45651" rIns="91306" bIns="45651">
            <a:spAutoFit/>
          </a:bodyPr>
          <a:lstStyle/>
          <a:p>
            <a:r>
              <a:rPr lang="en-US" dirty="0" smtClean="0"/>
              <a:t>http://www.seile.com/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39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Wire Ropes for Lifts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 descr="KONE_high-rise_solutions (1).pdf - Adobe Rea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4907"/>
            <a:ext cx="9144000" cy="5554413"/>
          </a:xfrm>
          <a:prstGeom prst="rect">
            <a:avLst/>
          </a:prstGeom>
        </p:spPr>
      </p:pic>
      <p:pic>
        <p:nvPicPr>
          <p:cNvPr id="1026" name="Picture 2" descr="C:\Users\ruehli\AppData\Local\Microsoft\Windows\Temporary Internet Files\Content.IE5\PYUE285J\flag-finland-XL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363" y="1988842"/>
            <a:ext cx="468560" cy="24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ruehli\AppData\Local\Microsoft\Windows\Temporary Internet Files\Content.IE5\PYUE285J\flag-finland-XL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805279"/>
            <a:ext cx="648072" cy="39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51520" y="5212357"/>
            <a:ext cx="8784976" cy="113877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Lift travel of ~500m considered as maximum </a:t>
            </a:r>
            <a:r>
              <a:rPr lang="en-GB" b="1" dirty="0" smtClean="0">
                <a:solidFill>
                  <a:schemeClr val="bg1"/>
                </a:solidFill>
              </a:rPr>
              <a:t>feasible due </a:t>
            </a:r>
            <a:r>
              <a:rPr lang="en-GB" b="1" dirty="0">
                <a:solidFill>
                  <a:schemeClr val="bg1"/>
                </a:solidFill>
              </a:rPr>
              <a:t>to </a:t>
            </a:r>
            <a:r>
              <a:rPr lang="en-GB" b="1" dirty="0" smtClean="0">
                <a:solidFill>
                  <a:schemeClr val="bg1"/>
                </a:solidFill>
              </a:rPr>
              <a:t>SF </a:t>
            </a:r>
            <a:r>
              <a:rPr lang="en-GB" b="1" dirty="0">
                <a:solidFill>
                  <a:schemeClr val="bg1"/>
                </a:solidFill>
              </a:rPr>
              <a:t>of 12</a:t>
            </a:r>
          </a:p>
          <a:p>
            <a:pPr marL="0" lvl="1"/>
            <a:r>
              <a:rPr lang="en-GB" b="1" dirty="0">
                <a:solidFill>
                  <a:schemeClr val="bg1"/>
                </a:solidFill>
              </a:rPr>
              <a:t>Latest development by KONE lifts – carbon fibre </a:t>
            </a:r>
            <a:r>
              <a:rPr lang="en-GB" b="1" dirty="0" smtClean="0">
                <a:solidFill>
                  <a:schemeClr val="bg1"/>
                </a:solidFill>
              </a:rPr>
              <a:t>ropes </a:t>
            </a:r>
            <a:r>
              <a:rPr lang="en-GB" sz="1600" dirty="0" smtClean="0"/>
              <a:t>(Bending </a:t>
            </a:r>
            <a:r>
              <a:rPr lang="en-GB" sz="1600" dirty="0"/>
              <a:t>ᴓ &gt; </a:t>
            </a:r>
            <a:r>
              <a:rPr lang="en-GB" sz="1600" dirty="0" smtClean="0"/>
              <a:t>1m)</a:t>
            </a:r>
            <a:endParaRPr lang="en-GB" b="1" dirty="0">
              <a:solidFill>
                <a:schemeClr val="bg1"/>
              </a:solidFill>
            </a:endParaRPr>
          </a:p>
          <a:p>
            <a:pPr lvl="1"/>
            <a:r>
              <a:rPr lang="en-GB" sz="1600" b="1" dirty="0">
                <a:solidFill>
                  <a:schemeClr val="bg1"/>
                </a:solidFill>
              </a:rPr>
              <a:t>1</a:t>
            </a:r>
            <a:r>
              <a:rPr lang="en-GB" sz="1600" b="1" baseline="30000" dirty="0">
                <a:solidFill>
                  <a:schemeClr val="bg1"/>
                </a:solidFill>
              </a:rPr>
              <a:t>st</a:t>
            </a:r>
            <a:r>
              <a:rPr lang="en-GB" sz="1600" b="1" dirty="0">
                <a:solidFill>
                  <a:schemeClr val="bg1"/>
                </a:solidFill>
              </a:rPr>
              <a:t> time commercialized in 2014; Lift travel of 1000 m and more</a:t>
            </a:r>
          </a:p>
          <a:p>
            <a:pPr lvl="1"/>
            <a:r>
              <a:rPr lang="en-GB" sz="1600" b="1" dirty="0">
                <a:solidFill>
                  <a:schemeClr val="bg1"/>
                </a:solidFill>
              </a:rPr>
              <a:t>Lower mass = Lower wear + Energy </a:t>
            </a:r>
            <a:r>
              <a:rPr lang="en-GB" sz="1600" b="1" dirty="0" smtClean="0">
                <a:solidFill>
                  <a:schemeClr val="bg1"/>
                </a:solidFill>
              </a:rPr>
              <a:t>savings + Higher </a:t>
            </a:r>
            <a:r>
              <a:rPr lang="en-GB" sz="1600" b="1" dirty="0">
                <a:solidFill>
                  <a:schemeClr val="bg1"/>
                </a:solidFill>
              </a:rPr>
              <a:t>speed (16m/s</a:t>
            </a:r>
            <a:r>
              <a:rPr lang="en-GB" sz="1600" b="1" dirty="0" smtClean="0">
                <a:solidFill>
                  <a:schemeClr val="bg1"/>
                </a:solidFill>
              </a:rPr>
              <a:t>)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1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Shaft Lifts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3" y="980728"/>
            <a:ext cx="8496300" cy="5256584"/>
          </a:xfrm>
        </p:spPr>
        <p:txBody>
          <a:bodyPr/>
          <a:lstStyle/>
          <a:p>
            <a:r>
              <a:rPr lang="en-GB" sz="2400" dirty="0" smtClean="0"/>
              <a:t>Lifts </a:t>
            </a:r>
            <a:r>
              <a:rPr lang="en-GB" sz="2400" dirty="0"/>
              <a:t>with standard steel wire ropes should still do for shaft depths of 400m but</a:t>
            </a:r>
          </a:p>
          <a:p>
            <a:pPr lvl="2"/>
            <a:r>
              <a:rPr lang="en-GB" sz="2000" dirty="0"/>
              <a:t>Will require fix landing systems </a:t>
            </a:r>
            <a:r>
              <a:rPr lang="en-GB" sz="2000" dirty="0" smtClean="0"/>
              <a:t>for 3t lift due </a:t>
            </a:r>
            <a:r>
              <a:rPr lang="en-GB" sz="2000" dirty="0"/>
              <a:t>to rope extension/flexibility when loading/unloading lift cabin</a:t>
            </a:r>
          </a:p>
          <a:p>
            <a:pPr lvl="2"/>
            <a:r>
              <a:rPr lang="en-GB" sz="2000" dirty="0"/>
              <a:t>Lift redundancy a must </a:t>
            </a:r>
            <a:r>
              <a:rPr lang="en-GB" sz="2000" dirty="0" smtClean="0"/>
              <a:t>(i.e. one </a:t>
            </a:r>
            <a:r>
              <a:rPr lang="en-GB" sz="2000" dirty="0"/>
              <a:t>3t/35people and one </a:t>
            </a:r>
            <a:r>
              <a:rPr lang="en-GB" sz="2000" dirty="0" smtClean="0"/>
              <a:t>350kg/4people </a:t>
            </a:r>
            <a:r>
              <a:rPr lang="en-GB" sz="2000" dirty="0"/>
              <a:t>lift operating next to each other in the same shaft)</a:t>
            </a:r>
          </a:p>
          <a:p>
            <a:pPr lvl="2"/>
            <a:r>
              <a:rPr lang="en-GB" sz="2000" dirty="0"/>
              <a:t>Higher lift speed (min. 5 m/s for 3t lift and 10 m/s for 350kg lift) requires more pit depth and top clearance</a:t>
            </a:r>
          </a:p>
          <a:p>
            <a:pPr lvl="2"/>
            <a:r>
              <a:rPr lang="en-GB" sz="2000" dirty="0" smtClean="0"/>
              <a:t>n</a:t>
            </a:r>
            <a:r>
              <a:rPr lang="en-GB" sz="2000" dirty="0"/>
              <a:t>° of people in tunnel depends on evacuation </a:t>
            </a:r>
            <a:r>
              <a:rPr lang="en-GB" sz="2000" dirty="0" smtClean="0"/>
              <a:t>means </a:t>
            </a:r>
            <a:r>
              <a:rPr lang="en-GB" sz="2000" dirty="0">
                <a:latin typeface="Arial"/>
                <a:cs typeface="Arial"/>
              </a:rPr>
              <a:t>→ lift capacity and speed</a:t>
            </a:r>
            <a:endParaRPr lang="en-GB" sz="20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FF0000"/>
                </a:solidFill>
              </a:rPr>
              <a:t>Will </a:t>
            </a:r>
            <a:r>
              <a:rPr lang="en-GB" sz="2000" dirty="0">
                <a:solidFill>
                  <a:srgbClr val="FF0000"/>
                </a:solidFill>
              </a:rPr>
              <a:t>not be possible to simply take over the shaft, pit &amp; machine room dimensions from LHC!</a:t>
            </a:r>
          </a:p>
          <a:p>
            <a:r>
              <a:rPr lang="en-GB" sz="2400" dirty="0"/>
              <a:t>By the time of the FCC construction carbon fibre cables in lifts could have become a standard …</a:t>
            </a:r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94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Shaft Cranes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3" y="908720"/>
            <a:ext cx="8496300" cy="5256584"/>
          </a:xfrm>
        </p:spPr>
        <p:txBody>
          <a:bodyPr/>
          <a:lstStyle/>
          <a:p>
            <a:r>
              <a:rPr lang="en-GB" sz="2400" dirty="0" smtClean="0"/>
              <a:t>Crane lifting heights of ~3000m currently feasible and in </a:t>
            </a:r>
            <a:r>
              <a:rPr lang="en-GB" sz="2400" dirty="0" smtClean="0"/>
              <a:t>operation - </a:t>
            </a:r>
            <a:r>
              <a:rPr lang="en-GB" sz="2400" dirty="0"/>
              <a:t>offshore and mining industry</a:t>
            </a:r>
          </a:p>
          <a:p>
            <a:pPr lvl="1"/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Lifting </a:t>
            </a:r>
            <a:r>
              <a:rPr lang="en-GB" sz="2400" dirty="0" smtClean="0"/>
              <a:t>heights of 400m is in itself is not a problem but problematic with standard EOT crane layout</a:t>
            </a:r>
          </a:p>
          <a:p>
            <a:pPr lvl="2"/>
            <a:r>
              <a:rPr lang="en-GB" sz="2000" dirty="0" smtClean="0"/>
              <a:t>Twin rope drum </a:t>
            </a:r>
            <a:r>
              <a:rPr lang="en-GB" sz="2000" dirty="0" smtClean="0"/>
              <a:t>system </a:t>
            </a:r>
            <a:r>
              <a:rPr lang="en-GB" sz="2000" dirty="0" smtClean="0">
                <a:latin typeface="Arial"/>
                <a:cs typeface="Arial"/>
              </a:rPr>
              <a:t>→ </a:t>
            </a:r>
            <a:r>
              <a:rPr lang="en-GB" sz="2000" dirty="0" smtClean="0"/>
              <a:t>major impact on </a:t>
            </a:r>
            <a:r>
              <a:rPr lang="en-GB" sz="2000" dirty="0" smtClean="0"/>
              <a:t>bldg. height and width</a:t>
            </a:r>
            <a:endParaRPr lang="en-GB" sz="2000" dirty="0" smtClean="0">
              <a:solidFill>
                <a:srgbClr val="FF0000"/>
              </a:solidFill>
            </a:endParaRPr>
          </a:p>
          <a:p>
            <a:pPr lvl="2"/>
            <a:r>
              <a:rPr lang="en-GB" sz="2000" dirty="0" smtClean="0"/>
              <a:t>Or multiple layers of ropes … normally not applied on EOT cranes</a:t>
            </a:r>
          </a:p>
          <a:p>
            <a:pPr lvl="2"/>
            <a:r>
              <a:rPr lang="en-GB" sz="2000" dirty="0" smtClean="0"/>
              <a:t>Push and pull system combined with strand jack lifting systems as applied for CMS also remains an option for handling heavy detector components</a:t>
            </a:r>
            <a:endParaRPr lang="en-GB" sz="2000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17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6" y="3645024"/>
            <a:ext cx="8420249" cy="291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I. Rühl / CERN - EN-HE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FCC annual meeting, 23-27.03.2015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5995226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476" y="908724"/>
            <a:ext cx="3147404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40t EOT Crane Comparison LHC vs. FCC</a:t>
            </a:r>
          </a:p>
        </p:txBody>
      </p:sp>
    </p:spTree>
    <p:extLst>
      <p:ext uri="{BB962C8B-B14F-4D97-AF65-F5344CB8AC3E}">
        <p14:creationId xmlns:p14="http://schemas.microsoft.com/office/powerpoint/2010/main" val="197661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25498</TotalTime>
  <Words>1560</Words>
  <Application>Microsoft Office PowerPoint</Application>
  <PresentationFormat>On-screen Show (4:3)</PresentationFormat>
  <Paragraphs>382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Default Design</vt:lpstr>
      <vt:lpstr>Office Theme</vt:lpstr>
      <vt:lpstr>2_Office Theme</vt:lpstr>
      <vt:lpstr>1_Office Theme</vt:lpstr>
      <vt:lpstr>3_Office Theme</vt:lpstr>
      <vt:lpstr>4_Office Theme</vt:lpstr>
      <vt:lpstr>Transport and Handling Considerations for the FCC</vt:lpstr>
      <vt:lpstr>Topics</vt:lpstr>
      <vt:lpstr>General Issues Need to consider all transport and handling phases </vt:lpstr>
      <vt:lpstr>PowerPoint Presentation</vt:lpstr>
      <vt:lpstr>Wire Ropes – Safety Factor</vt:lpstr>
      <vt:lpstr>Wire Ropes for Lifts</vt:lpstr>
      <vt:lpstr>FCC Shaft Lifts</vt:lpstr>
      <vt:lpstr>FCC Shaft Cranes</vt:lpstr>
      <vt:lpstr>40t EOT Crane Comparison LHC vs. FCC</vt:lpstr>
      <vt:lpstr>Alternative Crane Solutions</vt:lpstr>
      <vt:lpstr>NOTES ON SLOPES</vt:lpstr>
      <vt:lpstr>PowerPoint Presentation</vt:lpstr>
      <vt:lpstr>PowerPoint Presentation</vt:lpstr>
      <vt:lpstr>FCC-hh Single Tunnel Option</vt:lpstr>
      <vt:lpstr>Tunnel Transport &amp; Handling Equipment</vt:lpstr>
      <vt:lpstr>LHC power feed rail</vt:lpstr>
      <vt:lpstr>Principle of function AGV application</vt:lpstr>
      <vt:lpstr>PowerPoint Presentation</vt:lpstr>
      <vt:lpstr>Flat-style Pick-Up</vt:lpstr>
      <vt:lpstr>Magnetic flux density (EMF)</vt:lpstr>
      <vt:lpstr>PowerPoint Presentation</vt:lpstr>
      <vt:lpstr>Comparison LHC vs AGV systems</vt:lpstr>
      <vt:lpstr>Conclusion</vt:lpstr>
      <vt:lpstr>Summary</vt:lpstr>
      <vt:lpstr>Acknowledgements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layout: lifts &amp; cranes</dc:title>
  <dc:creator>Ingo Ruehl</dc:creator>
  <cp:lastModifiedBy>Ingo Ruehl</cp:lastModifiedBy>
  <cp:revision>141</cp:revision>
  <dcterms:created xsi:type="dcterms:W3CDTF">2014-12-09T14:28:13Z</dcterms:created>
  <dcterms:modified xsi:type="dcterms:W3CDTF">2015-03-25T15:24:33Z</dcterms:modified>
</cp:coreProperties>
</file>