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5" r:id="rId2"/>
  </p:sldMasterIdLst>
  <p:notesMasterIdLst>
    <p:notesMasterId r:id="rId15"/>
  </p:notesMasterIdLst>
  <p:sldIdLst>
    <p:sldId id="287" r:id="rId3"/>
    <p:sldId id="304" r:id="rId4"/>
    <p:sldId id="300" r:id="rId5"/>
    <p:sldId id="296" r:id="rId6"/>
    <p:sldId id="299" r:id="rId7"/>
    <p:sldId id="297" r:id="rId8"/>
    <p:sldId id="298" r:id="rId9"/>
    <p:sldId id="302" r:id="rId10"/>
    <p:sldId id="301" r:id="rId11"/>
    <p:sldId id="303" r:id="rId12"/>
    <p:sldId id="305" r:id="rId13"/>
    <p:sldId id="29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9900"/>
    <a:srgbClr val="996600"/>
    <a:srgbClr val="FFCC00"/>
    <a:srgbClr val="FFCC66"/>
    <a:srgbClr val="800000"/>
    <a:srgbClr val="808000"/>
    <a:srgbClr val="00800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6" autoAdjust="0"/>
    <p:restoredTop sz="96702" autoAdjust="0"/>
  </p:normalViewPr>
  <p:slideViewPr>
    <p:cSldViewPr snapToGrid="0" snapToObjects="1">
      <p:cViewPr varScale="1">
        <p:scale>
          <a:sx n="66" d="100"/>
          <a:sy n="66" d="100"/>
        </p:scale>
        <p:origin x="664" y="4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tleber:Desktop:FCCW2015%20EU%20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tleber:Desktop:FCCW2015%20EU%20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tleber:Desktop:FCCW2015%20EU%20STATIST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tleber:Desktop:FCCW2015%20EU%20STATIST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</c:v>
                </c:pt>
              </c:strCache>
            </c:strRef>
          </c:tx>
          <c:dLbls>
            <c:dLbl>
              <c:idx val="6"/>
              <c:layout>
                <c:manualLayout>
                  <c:x val="-9.7254673536202305E-2"/>
                  <c:y val="-6.057363367362560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7.7186248838255797E-2"/>
                  <c:y val="-6.922700991271500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6.0205274093839502E-2"/>
                  <c:y val="-9.086045051043850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6.1748999070604702E-2"/>
                  <c:y val="-0.11898392328747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08060748373558E-2"/>
                  <c:y val="-0.1644141485426980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4.16804528195103E-2"/>
                  <c:y val="-0.12980064358634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Sheet1!$A$2:$A$13</c:f>
              <c:strCache>
                <c:ptCount val="12"/>
                <c:pt idx="0">
                  <c:v>US</c:v>
                </c:pt>
                <c:pt idx="1">
                  <c:v>CH/CERN</c:v>
                </c:pt>
                <c:pt idx="2">
                  <c:v>DE</c:v>
                </c:pt>
                <c:pt idx="3">
                  <c:v>CN</c:v>
                </c:pt>
                <c:pt idx="4">
                  <c:v>UK</c:v>
                </c:pt>
                <c:pt idx="5">
                  <c:v>IT</c:v>
                </c:pt>
                <c:pt idx="6">
                  <c:v>FR</c:v>
                </c:pt>
                <c:pt idx="7">
                  <c:v>RU</c:v>
                </c:pt>
                <c:pt idx="8">
                  <c:v>JP</c:v>
                </c:pt>
                <c:pt idx="9">
                  <c:v>ES</c:v>
                </c:pt>
                <c:pt idx="10">
                  <c:v>PL</c:v>
                </c:pt>
                <c:pt idx="11">
                  <c:v>Other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</c:v>
                </c:pt>
                <c:pt idx="1">
                  <c:v>29</c:v>
                </c:pt>
                <c:pt idx="2">
                  <c:v>6</c:v>
                </c:pt>
                <c:pt idx="3">
                  <c:v>5</c:v>
                </c:pt>
                <c:pt idx="4">
                  <c:v>5</c:v>
                </c:pt>
                <c:pt idx="5">
                  <c:v>3.5</c:v>
                </c:pt>
                <c:pt idx="6">
                  <c:v>3.1</c:v>
                </c:pt>
                <c:pt idx="7">
                  <c:v>3.1</c:v>
                </c:pt>
                <c:pt idx="8">
                  <c:v>3</c:v>
                </c:pt>
                <c:pt idx="9">
                  <c:v>1.8</c:v>
                </c:pt>
                <c:pt idx="10">
                  <c:v>1.5</c:v>
                </c:pt>
                <c:pt idx="1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rgbClr val="FFCC66"/>
              </a:solidFill>
            </a:ln>
          </c:spPr>
          <c:dPt>
            <c:idx val="0"/>
            <c:bubble3D val="0"/>
            <c:spPr>
              <a:solidFill>
                <a:srgbClr val="FFCC00"/>
              </a:solidFill>
              <a:ln>
                <a:solidFill>
                  <a:srgbClr val="FFCC66"/>
                </a:solidFill>
              </a:ln>
            </c:spPr>
          </c:dPt>
          <c:dPt>
            <c:idx val="1"/>
            <c:bubble3D val="0"/>
            <c:spPr>
              <a:solidFill>
                <a:srgbClr val="CC6600"/>
              </a:solidFill>
              <a:ln>
                <a:solidFill>
                  <a:srgbClr val="CC6600"/>
                </a:solidFill>
              </a:ln>
            </c:spPr>
          </c:dPt>
          <c:cat>
            <c:strRef>
              <c:f>Sheet2!$A$274:$A$275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Sheet2!$B$274:$B$275</c:f>
              <c:numCache>
                <c:formatCode>General</c:formatCode>
                <c:ptCount val="2"/>
                <c:pt idx="0">
                  <c:v>237</c:v>
                </c:pt>
                <c:pt idx="1">
                  <c:v>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9900"/>
              </a:solidFill>
            </c:spPr>
          </c:dPt>
          <c:dPt>
            <c:idx val="1"/>
            <c:bubble3D val="0"/>
            <c:spPr>
              <a:solidFill>
                <a:srgbClr val="FFCC00"/>
              </a:solidFill>
            </c:spPr>
          </c:dPt>
          <c:dPt>
            <c:idx val="2"/>
            <c:bubble3D val="0"/>
            <c:spPr>
              <a:solidFill>
                <a:srgbClr val="996600"/>
              </a:solidFill>
            </c:spPr>
          </c:dPt>
          <c:dPt>
            <c:idx val="3"/>
            <c:bubble3D val="0"/>
            <c:spPr>
              <a:solidFill>
                <a:srgbClr val="800000"/>
              </a:solidFill>
            </c:spPr>
          </c:dPt>
          <c:dPt>
            <c:idx val="4"/>
            <c:bubble3D val="0"/>
            <c:spPr>
              <a:solidFill>
                <a:srgbClr val="CC6600"/>
              </a:solidFill>
            </c:spPr>
          </c:dPt>
          <c:dLbls>
            <c:delete val="1"/>
          </c:dLbls>
          <c:cat>
            <c:strRef>
              <c:f>Sheet2!$A$281:$A$285</c:f>
              <c:strCache>
                <c:ptCount val="5"/>
                <c:pt idx="0">
                  <c:v>Research</c:v>
                </c:pt>
                <c:pt idx="1">
                  <c:v>Engineering</c:v>
                </c:pt>
                <c:pt idx="2">
                  <c:v>Management</c:v>
                </c:pt>
                <c:pt idx="3">
                  <c:v>Administration</c:v>
                </c:pt>
                <c:pt idx="4">
                  <c:v>Student</c:v>
                </c:pt>
              </c:strCache>
            </c:strRef>
          </c:cat>
          <c:val>
            <c:numRef>
              <c:f>Sheet2!$B$281:$B$285</c:f>
              <c:numCache>
                <c:formatCode>General</c:formatCode>
                <c:ptCount val="5"/>
                <c:pt idx="0">
                  <c:v>149</c:v>
                </c:pt>
                <c:pt idx="1">
                  <c:v>39</c:v>
                </c:pt>
                <c:pt idx="2">
                  <c:v>71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4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C66"/>
            </a:solidFill>
          </c:spPr>
          <c:invertIfNegative val="0"/>
          <c:cat>
            <c:strRef>
              <c:f>Sheet2!$A$287:$A$292</c:f>
              <c:strCache>
                <c:ptCount val="6"/>
                <c:pt idx="0">
                  <c:v>&lt;26</c:v>
                </c:pt>
                <c:pt idx="1">
                  <c:v>26-35</c:v>
                </c:pt>
                <c:pt idx="2">
                  <c:v>35-45</c:v>
                </c:pt>
                <c:pt idx="3">
                  <c:v>46-55</c:v>
                </c:pt>
                <c:pt idx="4">
                  <c:v>56-65</c:v>
                </c:pt>
                <c:pt idx="5">
                  <c:v>&gt;65</c:v>
                </c:pt>
              </c:strCache>
            </c:strRef>
          </c:cat>
          <c:val>
            <c:numRef>
              <c:f>Sheet2!$B$287:$B$292</c:f>
              <c:numCache>
                <c:formatCode>General</c:formatCode>
                <c:ptCount val="6"/>
                <c:pt idx="0">
                  <c:v>1</c:v>
                </c:pt>
                <c:pt idx="1">
                  <c:v>50</c:v>
                </c:pt>
                <c:pt idx="2">
                  <c:v>51</c:v>
                </c:pt>
                <c:pt idx="3">
                  <c:v>88</c:v>
                </c:pt>
                <c:pt idx="4">
                  <c:v>59</c:v>
                </c:pt>
                <c:pt idx="5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6247440"/>
        <c:axId val="335668576"/>
      </c:barChart>
      <c:catAx>
        <c:axId val="336247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de-DE"/>
          </a:p>
        </c:txPr>
        <c:crossAx val="335668576"/>
        <c:crosses val="autoZero"/>
        <c:auto val="1"/>
        <c:lblAlgn val="ctr"/>
        <c:lblOffset val="100"/>
        <c:noMultiLvlLbl val="0"/>
      </c:catAx>
      <c:valAx>
        <c:axId val="335668576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de-DE"/>
          </a:p>
        </c:txPr>
        <c:crossAx val="336247440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9900"/>
              </a:solidFill>
            </c:spPr>
          </c:dPt>
          <c:dPt>
            <c:idx val="1"/>
            <c:bubble3D val="0"/>
            <c:spPr>
              <a:solidFill>
                <a:srgbClr val="FFCC66"/>
              </a:solidFill>
            </c:spPr>
          </c:dPt>
          <c:cat>
            <c:strRef>
              <c:f>Sheet2!$A$294:$A$295</c:f>
              <c:strCache>
                <c:ptCount val="2"/>
                <c:pt idx="0">
                  <c:v>Below 45</c:v>
                </c:pt>
                <c:pt idx="1">
                  <c:v>Above 45</c:v>
                </c:pt>
              </c:strCache>
            </c:strRef>
          </c:cat>
          <c:val>
            <c:numRef>
              <c:f>Sheet2!$B$294:$B$295</c:f>
              <c:numCache>
                <c:formatCode>General</c:formatCode>
                <c:ptCount val="2"/>
                <c:pt idx="0">
                  <c:v>102</c:v>
                </c:pt>
                <c:pt idx="1">
                  <c:v>167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D5E24-0039-414D-84E8-0ED48C9543D8}" type="datetimeFigureOut">
              <a:rPr lang="fr-CH" smtClean="0"/>
              <a:t>27.03.2015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2D040-4558-4D8E-9254-98DF0C5F888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5542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679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ED80-05E1-4873-80E4-D06252F7410F}" type="datetimeFigureOut">
              <a:rPr lang="en-GB" smtClean="0"/>
              <a:t>27/03/2015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2D50-2FE4-4D4B-965E-A55F4D3D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430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60851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988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71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214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08" b="7577"/>
          <a:stretch/>
        </p:blipFill>
        <p:spPr>
          <a:xfrm>
            <a:off x="0" y="-17418"/>
            <a:ext cx="9144000" cy="620921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b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kumimoji="0" lang="en-US" dirty="0" smtClean="0"/>
              <a:t>FCC Week 2015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648000"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5"/>
          <a:stretch/>
        </p:blipFill>
        <p:spPr>
          <a:xfrm>
            <a:off x="-8710" y="6157663"/>
            <a:ext cx="915270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4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  <p:sldLayoutId id="2147483682" r:id="rId15"/>
    <p:sldLayoutId id="2147483683" r:id="rId16"/>
  </p:sldLayoutIdLst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65304"/>
            <a:ext cx="9144000" cy="707202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FFFF"/>
                </a:solidFill>
              </a:rPr>
              <a:t>Future Circular Collider Study</a:t>
            </a:r>
            <a:br>
              <a:rPr lang="en-GB" sz="1000" b="1" dirty="0">
                <a:solidFill>
                  <a:srgbClr val="FFFFFF"/>
                </a:solidFill>
              </a:rPr>
            </a:br>
            <a:r>
              <a:rPr lang="en-US" sz="1000" dirty="0">
                <a:solidFill>
                  <a:srgbClr val="FFFFFF"/>
                </a:solidFill>
              </a:rPr>
              <a:t>Michael Benedikt</a:t>
            </a:r>
          </a:p>
          <a:p>
            <a:pPr>
              <a:defRPr/>
            </a:pPr>
            <a:r>
              <a:rPr lang="en-GB" sz="1000" dirty="0">
                <a:solidFill>
                  <a:srgbClr val="FFFFFF"/>
                </a:solidFill>
              </a:rPr>
              <a:t>FCC Kick-Off 2014</a:t>
            </a:r>
          </a:p>
        </p:txBody>
      </p:sp>
    </p:spTree>
    <p:extLst>
      <p:ext uri="{BB962C8B-B14F-4D97-AF65-F5344CB8AC3E}">
        <p14:creationId xmlns:p14="http://schemas.microsoft.com/office/powerpoint/2010/main" val="49596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422" y="909373"/>
            <a:ext cx="2711201" cy="1133858"/>
          </a:xfrm>
          <a:prstGeom prst="rect">
            <a:avLst/>
          </a:prstGeom>
        </p:spPr>
      </p:pic>
      <p:sp>
        <p:nvSpPr>
          <p:cNvPr id="3" name="Subtitle 1"/>
          <p:cNvSpPr txBox="1">
            <a:spLocks/>
          </p:cNvSpPr>
          <p:nvPr/>
        </p:nvSpPr>
        <p:spPr>
          <a:xfrm>
            <a:off x="877600" y="3285998"/>
            <a:ext cx="7388800" cy="171156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endParaRPr lang="en-GB" sz="2400" dirty="0" smtClean="0">
              <a:solidFill>
                <a:srgbClr val="FFFFFF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27432" y="2203938"/>
            <a:ext cx="8647058" cy="123923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4000" dirty="0" smtClean="0"/>
              <a:t>Future Circular Collider Week 2015</a:t>
            </a:r>
          </a:p>
          <a:p>
            <a:pPr marL="36576" indent="0" algn="ctr">
              <a:buNone/>
            </a:pPr>
            <a:r>
              <a:rPr lang="en-GB" sz="4000" dirty="0" smtClean="0"/>
              <a:t>Closing Remarks</a:t>
            </a:r>
          </a:p>
        </p:txBody>
      </p:sp>
      <p:pic>
        <p:nvPicPr>
          <p:cNvPr id="5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054A1"/>
              </a:clrFrom>
              <a:clrTo>
                <a:srgbClr val="0054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9130" y="5934218"/>
            <a:ext cx="900000" cy="8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685800" y="5282937"/>
            <a:ext cx="7772400" cy="123923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800" dirty="0" smtClean="0"/>
              <a:t>March 23-27, </a:t>
            </a:r>
            <a:r>
              <a:rPr lang="en-GB" sz="2800" dirty="0" smtClean="0"/>
              <a:t>2015, Washington </a:t>
            </a:r>
            <a:r>
              <a:rPr lang="en-GB" sz="2800" dirty="0" smtClean="0"/>
              <a:t>DC, USA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78" y="6021947"/>
            <a:ext cx="4199998" cy="720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98" y="6021947"/>
            <a:ext cx="2418877" cy="720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693821" y="4126301"/>
            <a:ext cx="7772400" cy="123923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800" dirty="0" smtClean="0"/>
              <a:t>Michael Benedikt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93915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Many Thanks to:</a:t>
            </a: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8106"/>
            <a:ext cx="8417504" cy="54329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AT" b="1" dirty="0" smtClean="0"/>
              <a:t>Fantastic Support </a:t>
            </a:r>
            <a:r>
              <a:rPr lang="de-AT" b="1" dirty="0" err="1" smtClean="0"/>
              <a:t>Throughout</a:t>
            </a:r>
            <a:r>
              <a:rPr lang="de-AT" b="1" dirty="0" smtClean="0"/>
              <a:t> </a:t>
            </a:r>
            <a:r>
              <a:rPr lang="de-AT" b="1" dirty="0" err="1" smtClean="0"/>
              <a:t>the</a:t>
            </a:r>
            <a:r>
              <a:rPr lang="de-AT" b="1" dirty="0" smtClean="0"/>
              <a:t> </a:t>
            </a:r>
            <a:r>
              <a:rPr lang="de-AT" b="1" dirty="0" err="1" smtClean="0"/>
              <a:t>Week</a:t>
            </a:r>
            <a:endParaRPr lang="de-AT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Evelyne Delucinge, </a:t>
            </a:r>
            <a:r>
              <a:rPr lang="en-US" b="1" dirty="0">
                <a:solidFill>
                  <a:srgbClr val="FFFF00"/>
                </a:solidFill>
              </a:rPr>
              <a:t>Cristina Martin </a:t>
            </a:r>
            <a:r>
              <a:rPr lang="en-US" b="1" dirty="0" smtClean="0">
                <a:solidFill>
                  <a:srgbClr val="FFFF00"/>
                </a:solidFill>
              </a:rPr>
              <a:t>Perez,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Connie Potter,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Barbara </a:t>
            </a:r>
            <a:r>
              <a:rPr lang="en-US" b="1" dirty="0" err="1" smtClean="0">
                <a:solidFill>
                  <a:srgbClr val="FFFF00"/>
                </a:solidFill>
              </a:rPr>
              <a:t>Rohman</a:t>
            </a:r>
            <a:r>
              <a:rPr lang="en-US" b="1" dirty="0" smtClean="0">
                <a:solidFill>
                  <a:srgbClr val="FFFF00"/>
                </a:solidFill>
              </a:rPr>
              <a:t>,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Winnie Yu, </a:t>
            </a:r>
            <a:r>
              <a:rPr lang="en-US" b="1" dirty="0" err="1" smtClean="0">
                <a:solidFill>
                  <a:srgbClr val="FFFF00"/>
                </a:solidFill>
              </a:rPr>
              <a:t>Wil</a:t>
            </a:r>
            <a:r>
              <a:rPr lang="en-US" b="1" dirty="0">
                <a:solidFill>
                  <a:srgbClr val="FFFF00"/>
                </a:solidFill>
              </a:rPr>
              <a:t> Stem, Michael </a:t>
            </a:r>
            <a:r>
              <a:rPr lang="en-US" b="1" dirty="0" smtClean="0">
                <a:solidFill>
                  <a:srgbClr val="FFFF00"/>
                </a:solidFill>
              </a:rPr>
              <a:t>Cooke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de-AT" b="1" dirty="0" smtClean="0"/>
              <a:t>The Organising Team in Washington </a:t>
            </a:r>
            <a:endParaRPr lang="de-AT" b="1" dirty="0"/>
          </a:p>
          <a:p>
            <a:pPr marL="0" indent="0">
              <a:buNone/>
            </a:pPr>
            <a:r>
              <a:rPr lang="en-US" b="1" dirty="0">
                <a:solidFill>
                  <a:srgbClr val="FFFF00"/>
                </a:solidFill>
              </a:rPr>
              <a:t>Suzanne Strauss, Bruce Strauss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en-US" b="1" dirty="0" err="1" smtClean="0">
                <a:solidFill>
                  <a:srgbClr val="FFFF00"/>
                </a:solidFill>
              </a:rPr>
              <a:t>Abid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Patwa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IEEE Council for Superconductivity</a:t>
            </a:r>
          </a:p>
          <a:p>
            <a:pPr marL="0" indent="0">
              <a:buNone/>
            </a:pPr>
            <a:r>
              <a:rPr lang="de-AT" b="1" dirty="0" smtClean="0"/>
              <a:t>DOE Office of Science </a:t>
            </a:r>
          </a:p>
          <a:p>
            <a:pPr marL="0" indent="0">
              <a:buNone/>
            </a:pPr>
            <a:r>
              <a:rPr lang="de-AT" b="1" dirty="0" smtClean="0"/>
              <a:t>Many other colleagues that have contributed to making this first FCC Week a success</a:t>
            </a:r>
          </a:p>
          <a:p>
            <a:pPr marL="0" indent="0">
              <a:buNone/>
            </a:pPr>
            <a:r>
              <a:rPr lang="de-AT" b="1" dirty="0" smtClean="0"/>
              <a:t>Special thanks to</a:t>
            </a:r>
            <a:r>
              <a:rPr lang="de-AT" b="1" dirty="0" smtClean="0">
                <a:solidFill>
                  <a:srgbClr val="FFFF00"/>
                </a:solidFill>
              </a:rPr>
              <a:t/>
            </a:r>
            <a:br>
              <a:rPr lang="de-AT" b="1" dirty="0" smtClean="0">
                <a:solidFill>
                  <a:srgbClr val="FFFF00"/>
                </a:solidFill>
              </a:rPr>
            </a:br>
            <a:r>
              <a:rPr lang="de-AT" b="1" dirty="0" smtClean="0">
                <a:solidFill>
                  <a:srgbClr val="FFFF00"/>
                </a:solidFill>
              </a:rPr>
              <a:t>Johannes Gutleber and Frank Zimmermann!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214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Outlook 2015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7530"/>
            <a:ext cx="8226854" cy="4770075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GB" b="1" dirty="0" smtClean="0">
                <a:solidFill>
                  <a:srgbClr val="FFFF00"/>
                </a:solidFill>
              </a:rPr>
              <a:t>Freeze baselines parameters </a:t>
            </a:r>
            <a:r>
              <a:rPr lang="en-GB" dirty="0" smtClean="0"/>
              <a:t>and concepts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Colliders, injectors and infrastructures</a:t>
            </a:r>
          </a:p>
          <a:p>
            <a:pPr>
              <a:lnSpc>
                <a:spcPct val="120000"/>
              </a:lnSpc>
            </a:pPr>
            <a:r>
              <a:rPr lang="en-GB" dirty="0"/>
              <a:t>Put </a:t>
            </a:r>
            <a:r>
              <a:rPr lang="en-GB" b="1" dirty="0" smtClean="0">
                <a:solidFill>
                  <a:srgbClr val="FFFF00"/>
                </a:solidFill>
              </a:rPr>
              <a:t>Nb</a:t>
            </a:r>
            <a:r>
              <a:rPr lang="en-GB" b="1" baseline="-25000" dirty="0" smtClean="0">
                <a:solidFill>
                  <a:srgbClr val="FFFF00"/>
                </a:solidFill>
              </a:rPr>
              <a:t>3</a:t>
            </a:r>
            <a:r>
              <a:rPr lang="en-GB" b="1" dirty="0" smtClean="0">
                <a:solidFill>
                  <a:srgbClr val="FFFF00"/>
                </a:solidFill>
              </a:rPr>
              <a:t>Sn/16 </a:t>
            </a:r>
            <a:r>
              <a:rPr lang="en-GB" b="1" dirty="0">
                <a:solidFill>
                  <a:srgbClr val="FFFF00"/>
                </a:solidFill>
              </a:rPr>
              <a:t>T magnet </a:t>
            </a:r>
            <a:r>
              <a:rPr lang="en-GB" b="1" dirty="0" smtClean="0">
                <a:solidFill>
                  <a:srgbClr val="FFFF00"/>
                </a:solidFill>
              </a:rPr>
              <a:t>program </a:t>
            </a:r>
            <a:r>
              <a:rPr lang="en-GB" dirty="0"/>
              <a:t>on solid feet</a:t>
            </a:r>
            <a:endParaRPr lang="fr-CH" dirty="0"/>
          </a:p>
          <a:p>
            <a:pPr>
              <a:lnSpc>
                <a:spcPct val="120000"/>
              </a:lnSpc>
            </a:pPr>
            <a:r>
              <a:rPr lang="en-GB" dirty="0" smtClean="0"/>
              <a:t>Define </a:t>
            </a:r>
            <a:r>
              <a:rPr lang="en-GB" dirty="0"/>
              <a:t>and </a:t>
            </a:r>
            <a:r>
              <a:rPr lang="en-GB" b="1" dirty="0">
                <a:solidFill>
                  <a:srgbClr val="FFFF00"/>
                </a:solidFill>
              </a:rPr>
              <a:t>launch </a:t>
            </a:r>
            <a:r>
              <a:rPr lang="en-GB" b="1" dirty="0" smtClean="0">
                <a:solidFill>
                  <a:srgbClr val="FFFF00"/>
                </a:solidFill>
              </a:rPr>
              <a:t>selected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technology </a:t>
            </a:r>
            <a:r>
              <a:rPr lang="en-GB" b="1" dirty="0">
                <a:solidFill>
                  <a:srgbClr val="FFFF00"/>
                </a:solidFill>
              </a:rPr>
              <a:t>R&amp;D programmes</a:t>
            </a:r>
          </a:p>
          <a:p>
            <a:pPr>
              <a:lnSpc>
                <a:spcPct val="120000"/>
              </a:lnSpc>
            </a:pPr>
            <a:r>
              <a:rPr lang="en-GB" dirty="0"/>
              <a:t>Reinforce </a:t>
            </a:r>
            <a:r>
              <a:rPr lang="en-GB" b="1" dirty="0">
                <a:solidFill>
                  <a:srgbClr val="FFFF00"/>
                </a:solidFill>
              </a:rPr>
              <a:t>physics </a:t>
            </a:r>
            <a:r>
              <a:rPr lang="en-GB" b="1" dirty="0" smtClean="0">
                <a:solidFill>
                  <a:srgbClr val="FFFF00"/>
                </a:solidFill>
              </a:rPr>
              <a:t>and detector simulations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Pursue </a:t>
            </a:r>
            <a:r>
              <a:rPr lang="en-GB" b="1" dirty="0" smtClean="0">
                <a:solidFill>
                  <a:srgbClr val="FFFF00"/>
                </a:solidFill>
              </a:rPr>
              <a:t>MDI and experiment studies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Further </a:t>
            </a:r>
            <a:r>
              <a:rPr lang="en-GB" b="1" dirty="0" smtClean="0">
                <a:solidFill>
                  <a:srgbClr val="FFFF00"/>
                </a:solidFill>
              </a:rPr>
              <a:t>enlarge our global FCC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61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0517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FCC Week 2016</a:t>
            </a:r>
            <a:br>
              <a:rPr lang="en-GB" b="1" spc="150" dirty="0" smtClean="0"/>
            </a:br>
            <a:r>
              <a:rPr lang="en-GB" sz="3100" b="1" spc="150" dirty="0" smtClean="0"/>
              <a:t/>
            </a:r>
            <a:br>
              <a:rPr lang="en-GB" sz="3100" b="1" spc="150" dirty="0" smtClean="0"/>
            </a:br>
            <a:r>
              <a:rPr lang="en-GB" b="1" spc="150" dirty="0" smtClean="0"/>
              <a:t>Rome, 11 – 15 April 2016</a:t>
            </a:r>
            <a:br>
              <a:rPr lang="en-GB" b="1" spc="150" dirty="0" smtClean="0"/>
            </a:b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-11152" y="6187581"/>
            <a:ext cx="9155151" cy="670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" y="2094940"/>
            <a:ext cx="9140232" cy="4092641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68" y="6187581"/>
            <a:ext cx="9140232" cy="686308"/>
          </a:xfrm>
        </p:spPr>
        <p:txBody>
          <a:bodyPr numCol="1" spcCol="360000">
            <a:normAutofit lnSpcReduction="10000"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See you in Rome next year!</a:t>
            </a: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9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2MSDCF\DSC03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5"/>
            <a:ext cx="9144000" cy="20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83768" cy="1862826"/>
          </a:xfrm>
          <a:prstGeom prst="rect">
            <a:avLst/>
          </a:prstGeom>
        </p:spPr>
      </p:pic>
      <p:pic>
        <p:nvPicPr>
          <p:cNvPr id="1028" name="Picture 4" descr="F:\DCIM\102MSDCF\DSC03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-1"/>
            <a:ext cx="2483768" cy="186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DCIM\102MSDCF\DSC033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46" y="0"/>
            <a:ext cx="2490487" cy="186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DCIM\102MSDCF\DSC0318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633" y="-40514"/>
            <a:ext cx="2537787" cy="190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29" y="2348880"/>
            <a:ext cx="9144000" cy="201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30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9511" y="980728"/>
            <a:ext cx="8964487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Following ESU in May 2013, creation of a small preparation group in autumn 2013 to prepare on a short time scale:</a:t>
            </a:r>
          </a:p>
          <a:p>
            <a:pPr marL="457200" indent="-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preliminary </a:t>
            </a:r>
            <a:r>
              <a:rPr lang="en-GB" sz="2000" b="1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draft baseline parameter sets </a:t>
            </a: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for all options </a:t>
            </a:r>
          </a:p>
          <a:p>
            <a:pPr marL="457200" indent="-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>
                    <a:lumMod val="20000"/>
                    <a:lumOff val="80000"/>
                  </a:srgbClr>
                </a:solidFill>
              </a:rPr>
              <a:t>a</a:t>
            </a: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 </a:t>
            </a:r>
            <a:r>
              <a:rPr lang="en-GB" sz="2000" b="1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possible work breakdown structure </a:t>
            </a: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and </a:t>
            </a:r>
            <a:r>
              <a:rPr lang="en-GB" sz="2000" b="1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study organisation</a:t>
            </a:r>
          </a:p>
          <a:p>
            <a:pPr marL="457200" indent="-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an </a:t>
            </a:r>
            <a:r>
              <a:rPr lang="en-GB" sz="2000" b="1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international kick-off meeting </a:t>
            </a: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(</a:t>
            </a:r>
            <a:r>
              <a:rPr lang="en-GB" sz="2000" i="1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now</a:t>
            </a:r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!)</a:t>
            </a:r>
            <a:endParaRPr lang="en-GB" sz="1000" dirty="0" smtClean="0">
              <a:solidFill>
                <a:srgbClr val="0C377B">
                  <a:lumMod val="20000"/>
                  <a:lumOff val="80000"/>
                </a:srgb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059" y="89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 i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</a:t>
            </a:r>
            <a:r>
              <a:rPr lang="en-US" i="0" dirty="0"/>
              <a:t> </a:t>
            </a:r>
            <a:r>
              <a:rPr lang="en-US" i="0" dirty="0" smtClean="0"/>
              <a:t>Kick-off goals</a:t>
            </a:r>
            <a:endParaRPr lang="en-US" i="0" dirty="0"/>
          </a:p>
        </p:txBody>
      </p:sp>
      <p:sp>
        <p:nvSpPr>
          <p:cNvPr id="5" name="TextBox 4"/>
          <p:cNvSpPr txBox="1"/>
          <p:nvPr/>
        </p:nvSpPr>
        <p:spPr>
          <a:xfrm>
            <a:off x="179511" y="3190324"/>
            <a:ext cx="89644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C377B"/>
                </a:solidFill>
              </a:rPr>
              <a:t>Kick-off </a:t>
            </a:r>
            <a:r>
              <a:rPr lang="en-GB" sz="2400" b="1" dirty="0">
                <a:solidFill>
                  <a:srgbClr val="0C377B"/>
                </a:solidFill>
              </a:rPr>
              <a:t>event should start </a:t>
            </a:r>
            <a:r>
              <a:rPr lang="en-GB" sz="2400" b="1" dirty="0" smtClean="0">
                <a:solidFill>
                  <a:srgbClr val="0C377B"/>
                </a:solidFill>
              </a:rPr>
              <a:t>process </a:t>
            </a:r>
            <a:r>
              <a:rPr lang="en-GB" sz="2400" b="1" dirty="0">
                <a:solidFill>
                  <a:srgbClr val="0C377B"/>
                </a:solidFill>
              </a:rPr>
              <a:t>of </a:t>
            </a:r>
            <a:r>
              <a:rPr lang="en-GB" sz="2400" b="1" dirty="0" smtClean="0">
                <a:solidFill>
                  <a:srgbClr val="0C377B"/>
                </a:solidFill>
              </a:rPr>
              <a:t>internat. collaboration </a:t>
            </a:r>
            <a:endParaRPr lang="en-GB" sz="2400" dirty="0">
              <a:solidFill>
                <a:srgbClr val="0C377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p</a:t>
            </a:r>
            <a:r>
              <a:rPr lang="en-GB" sz="2000" dirty="0" smtClean="0">
                <a:solidFill>
                  <a:srgbClr val="0C377B"/>
                </a:solidFill>
              </a:rPr>
              <a:t>resenting </a:t>
            </a:r>
            <a:r>
              <a:rPr lang="en-GB" sz="2000" b="1" dirty="0" smtClean="0">
                <a:solidFill>
                  <a:srgbClr val="0C377B"/>
                </a:solidFill>
              </a:rPr>
              <a:t>preparatory </a:t>
            </a:r>
            <a:r>
              <a:rPr lang="en-GB" sz="2000" b="1" dirty="0">
                <a:solidFill>
                  <a:srgbClr val="0C377B"/>
                </a:solidFill>
              </a:rPr>
              <a:t>work </a:t>
            </a:r>
            <a:r>
              <a:rPr lang="en-GB" sz="2000" dirty="0">
                <a:solidFill>
                  <a:srgbClr val="0C377B"/>
                </a:solidFill>
              </a:rPr>
              <a:t>as basis for </a:t>
            </a:r>
            <a:r>
              <a:rPr lang="en-GB" sz="2000" dirty="0" smtClean="0">
                <a:solidFill>
                  <a:srgbClr val="0C377B"/>
                </a:solidFill>
              </a:rPr>
              <a:t>discussion          		     </a:t>
            </a:r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2000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2000" b="1" i="1" dirty="0" smtClean="0">
                <a:solidFill>
                  <a:srgbClr val="FF0000"/>
                </a:solidFill>
              </a:rPr>
              <a:t>draft parameter sets &amp; WBS documents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C377B"/>
                </a:solidFill>
              </a:rPr>
              <a:t>i</a:t>
            </a:r>
            <a:r>
              <a:rPr lang="en-GB" sz="2000" dirty="0" smtClean="0">
                <a:solidFill>
                  <a:srgbClr val="0C377B"/>
                </a:solidFill>
              </a:rPr>
              <a:t>nviting </a:t>
            </a:r>
            <a:r>
              <a:rPr lang="en-GB" sz="2000" b="1" dirty="0" smtClean="0">
                <a:solidFill>
                  <a:srgbClr val="0C377B"/>
                </a:solidFill>
              </a:rPr>
              <a:t>feedback and suggestions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C377B"/>
                </a:solidFill>
              </a:rPr>
              <a:t>working towards </a:t>
            </a:r>
            <a:r>
              <a:rPr lang="en-GB" sz="2000" b="1" dirty="0" smtClean="0">
                <a:solidFill>
                  <a:srgbClr val="0C377B"/>
                </a:solidFill>
              </a:rPr>
              <a:t>formation of a </a:t>
            </a:r>
          </a:p>
          <a:p>
            <a:r>
              <a:rPr lang="en-GB" sz="2000" b="1" dirty="0" smtClean="0">
                <a:solidFill>
                  <a:srgbClr val="CC0000"/>
                </a:solidFill>
              </a:rPr>
              <a:t>     	</a:t>
            </a:r>
            <a:r>
              <a:rPr lang="en-GB" sz="2400" b="1" dirty="0" smtClean="0">
                <a:solidFill>
                  <a:srgbClr val="FF0000"/>
                </a:solidFill>
              </a:rPr>
              <a:t>global design study collaboration integrating 		all aspects of machines, physics and detectors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endParaRPr lang="en-GB" sz="1000" dirty="0" smtClean="0">
              <a:solidFill>
                <a:srgbClr val="0C377B"/>
              </a:solidFill>
            </a:endParaRPr>
          </a:p>
          <a:p>
            <a:endParaRPr lang="en-GB" sz="1000" dirty="0">
              <a:solidFill>
                <a:srgbClr val="0C377B"/>
              </a:solidFill>
            </a:endParaRPr>
          </a:p>
          <a:p>
            <a:r>
              <a:rPr lang="en-GB" sz="2000" dirty="0" smtClean="0">
                <a:solidFill>
                  <a:srgbClr val="0C377B">
                    <a:lumMod val="20000"/>
                    <a:lumOff val="80000"/>
                  </a:srgbClr>
                </a:solidFill>
              </a:rPr>
              <a:t>Reflected in kick-off meeting programme</a:t>
            </a:r>
            <a:r>
              <a:rPr lang="en-GB" sz="2000" dirty="0">
                <a:solidFill>
                  <a:srgbClr val="0C377B">
                    <a:lumMod val="20000"/>
                    <a:lumOff val="80000"/>
                  </a:srgbClr>
                </a:solidFill>
              </a:rPr>
              <a:t>.</a:t>
            </a:r>
            <a:endParaRPr lang="en-GB" sz="2000" dirty="0" smtClean="0">
              <a:solidFill>
                <a:srgbClr val="0C377B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551290">
            <a:off x="1786495" y="1536234"/>
            <a:ext cx="4669868" cy="1077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AT" sz="3200" b="1" dirty="0" smtClean="0">
                <a:solidFill>
                  <a:srgbClr val="FFFF00"/>
                </a:solidFill>
              </a:rPr>
              <a:t>From Kick-off Meeting </a:t>
            </a:r>
          </a:p>
          <a:p>
            <a:pPr algn="ctr"/>
            <a:r>
              <a:rPr lang="de-AT" sz="3200" b="1" dirty="0" smtClean="0">
                <a:solidFill>
                  <a:srgbClr val="FFFF00"/>
                </a:solidFill>
              </a:rPr>
              <a:t>Geneva, February 2014</a:t>
            </a:r>
            <a:endParaRPr lang="de-AT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467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STATISTICS</a:t>
            </a: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459048010"/>
              </p:ext>
            </p:extLst>
          </p:nvPr>
        </p:nvGraphicFramePr>
        <p:xfrm>
          <a:off x="457200" y="588602"/>
          <a:ext cx="8226854" cy="5870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232395" y="2741651"/>
            <a:ext cx="27244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spc="300" dirty="0" smtClean="0">
                <a:solidFill>
                  <a:srgbClr val="FFFF00"/>
                </a:solidFill>
              </a:rPr>
              <a:t>340</a:t>
            </a:r>
            <a:endParaRPr lang="en-US" sz="3600" b="1" spc="300" dirty="0" smtClean="0">
              <a:solidFill>
                <a:srgbClr val="FFFF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Registrants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26451" y="4710253"/>
            <a:ext cx="26175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FF00"/>
                </a:solidFill>
              </a:rPr>
              <a:t>21</a:t>
            </a:r>
            <a:r>
              <a:rPr lang="en-US" sz="5400" dirty="0" smtClean="0">
                <a:solidFill>
                  <a:srgbClr val="FFFF00"/>
                </a:solidFill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</a:rPr>
              <a:t>Countries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11152" y="4710253"/>
            <a:ext cx="26175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FF00"/>
                </a:solidFill>
              </a:rPr>
              <a:t>128</a:t>
            </a:r>
            <a:r>
              <a:rPr lang="en-US" sz="5400" dirty="0" smtClean="0">
                <a:solidFill>
                  <a:srgbClr val="FFFF00"/>
                </a:solidFill>
              </a:rPr>
              <a:t/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>Institutes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44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GENDER</a:t>
            </a: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427213"/>
              </p:ext>
            </p:extLst>
          </p:nvPr>
        </p:nvGraphicFramePr>
        <p:xfrm>
          <a:off x="2298700" y="1167418"/>
          <a:ext cx="4546600" cy="4817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309495" y="4279971"/>
            <a:ext cx="9829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Male</a:t>
            </a:r>
          </a:p>
          <a:p>
            <a:pPr algn="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88%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40017" y="1543121"/>
            <a:ext cx="14221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Female</a:t>
            </a:r>
          </a:p>
          <a:p>
            <a:pPr algn="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12%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8873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PROFESSION</a:t>
            </a: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545815"/>
              </p:ext>
            </p:extLst>
          </p:nvPr>
        </p:nvGraphicFramePr>
        <p:xfrm>
          <a:off x="2323989" y="1248449"/>
          <a:ext cx="4367380" cy="4438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74686" y="1252087"/>
            <a:ext cx="9825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Admin</a:t>
            </a:r>
          </a:p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2225" y="1248449"/>
            <a:ext cx="1139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Student</a:t>
            </a:r>
          </a:p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38328" y="2560673"/>
            <a:ext cx="1752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Management</a:t>
            </a:r>
          </a:p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26%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3989" y="4132485"/>
            <a:ext cx="1666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Engineering</a:t>
            </a:r>
          </a:p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15%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15196" y="3930942"/>
            <a:ext cx="1339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Research</a:t>
            </a:r>
          </a:p>
          <a:p>
            <a:pPr algn="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55%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0675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AGE</a:t>
            </a: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6661059"/>
              </p:ext>
            </p:extLst>
          </p:nvPr>
        </p:nvGraphicFramePr>
        <p:xfrm>
          <a:off x="-11152" y="1607419"/>
          <a:ext cx="6411952" cy="4460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686614"/>
              </p:ext>
            </p:extLst>
          </p:nvPr>
        </p:nvGraphicFramePr>
        <p:xfrm>
          <a:off x="5620160" y="1671831"/>
          <a:ext cx="3531886" cy="2947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252955" y="3345890"/>
            <a:ext cx="10695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&gt;= 45 y</a:t>
            </a:r>
          </a:p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62%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23042" y="2638004"/>
            <a:ext cx="915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&lt; 45 y</a:t>
            </a:r>
          </a:p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38%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477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30890"/>
            <a:ext cx="795229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FF0000"/>
                </a:solidFill>
              </a:rPr>
              <a:t>Keep momentum of the meeting </a:t>
            </a:r>
            <a:r>
              <a:rPr lang="en-GB" sz="2800" b="1" dirty="0" smtClean="0">
                <a:solidFill>
                  <a:srgbClr val="002060"/>
                </a:solidFill>
              </a:rPr>
              <a:t>and continue discussions and work started in break-out sessions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b="1" dirty="0" smtClean="0">
              <a:solidFill>
                <a:srgbClr val="00206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FF0000"/>
                </a:solidFill>
              </a:rPr>
              <a:t>Start common work on informal basis for:</a:t>
            </a:r>
          </a:p>
          <a:p>
            <a:pPr marL="914400" lvl="1" indent="-457200">
              <a:buFont typeface="Wingdings" pitchFamily="2" charset="2"/>
              <a:buChar char="à"/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Further identification of design drivers and work topics</a:t>
            </a:r>
          </a:p>
          <a:p>
            <a:pPr marL="914400" lvl="1" indent="-457200">
              <a:buFont typeface="Wingdings" pitchFamily="2" charset="2"/>
              <a:buChar char="à"/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Refinement of work topics according to interest and resources of all partners </a:t>
            </a:r>
          </a:p>
          <a:p>
            <a:pPr marL="914400" lvl="1" indent="-457200">
              <a:buFont typeface="Wingdings" pitchFamily="2" charset="2"/>
              <a:buChar char="à"/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Development of a work plan for exploratory phase 1</a:t>
            </a:r>
          </a:p>
          <a:p>
            <a:pPr marL="914400" lvl="1" indent="-457200">
              <a:buFont typeface="Wingdings" pitchFamily="2" charset="2"/>
              <a:buChar char="à"/>
            </a:pPr>
            <a:endParaRPr lang="en-GB" sz="2800" b="1" dirty="0" smtClean="0">
              <a:solidFill>
                <a:schemeClr val="tx1">
                  <a:lumMod val="20000"/>
                  <a:lumOff val="80000"/>
                </a:schemeClr>
              </a:solidFill>
              <a:sym typeface="Wingdings" panose="05000000000000000000" pitchFamily="2" charset="2"/>
            </a:endParaRPr>
          </a:p>
          <a:p>
            <a:pPr marL="914400" lvl="1" indent="-457200">
              <a:buFont typeface="Wingdings" pitchFamily="2" charset="2"/>
              <a:buChar char="à"/>
            </a:pPr>
            <a:endParaRPr lang="en-GB" sz="28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224136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FF00"/>
                </a:solidFill>
              </a:rPr>
              <a:t>Next steps (ii)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551290">
            <a:off x="1786495" y="4231313"/>
            <a:ext cx="4669868" cy="1077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AT" sz="3200" b="1" dirty="0" smtClean="0">
                <a:solidFill>
                  <a:srgbClr val="FFFF00"/>
                </a:solidFill>
              </a:rPr>
              <a:t>From Kick-off Meeting </a:t>
            </a:r>
          </a:p>
          <a:p>
            <a:pPr algn="ctr"/>
            <a:r>
              <a:rPr lang="de-AT" sz="3200" b="1" dirty="0" smtClean="0">
                <a:solidFill>
                  <a:srgbClr val="FFFF00"/>
                </a:solidFill>
              </a:rPr>
              <a:t>Geneva, February 2014</a:t>
            </a:r>
            <a:endParaRPr lang="de-AT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156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Progress</a:t>
            </a: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sp>
        <p:nvSpPr>
          <p:cNvPr id="27" name="Content Placeholder 3"/>
          <p:cNvSpPr txBox="1">
            <a:spLocks/>
          </p:cNvSpPr>
          <p:nvPr/>
        </p:nvSpPr>
        <p:spPr>
          <a:xfrm>
            <a:off x="457200" y="5303836"/>
            <a:ext cx="8432404" cy="817489"/>
          </a:xfrm>
          <a:prstGeom prst="rect">
            <a:avLst/>
          </a:prstGeom>
        </p:spPr>
        <p:txBody>
          <a:bodyPr vert="horz" numCol="1" spcCol="0">
            <a:norm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bg1"/>
              </a:buClr>
              <a:buSzPct val="80000"/>
              <a:buFont typeface="Arial"/>
              <a:buChar char="•"/>
              <a:defRPr kumimoji="0"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bg1"/>
              </a:buClr>
              <a:buSzPct val="90000"/>
              <a:buFont typeface="Arial"/>
              <a:buChar char="•"/>
              <a:defRPr kumimoji="0" sz="2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bg1"/>
              </a:buClr>
              <a:buSzPct val="85000"/>
              <a:buFont typeface="Arial"/>
              <a:buChar char="•"/>
              <a:defRPr kumimoji="0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bg1"/>
              </a:buClr>
              <a:buSzPct val="90000"/>
              <a:buFont typeface="Arial"/>
              <a:buChar char="•"/>
              <a:defRPr kumimoji="0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Arial"/>
              <a:buChar char="•"/>
              <a:defRPr kumimoji="0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66" y="1171601"/>
            <a:ext cx="9004853" cy="5229198"/>
          </a:xfrm>
        </p:spPr>
        <p:txBody>
          <a:bodyPr>
            <a:normAutofit lnSpcReduction="10000"/>
          </a:bodyPr>
          <a:lstStyle/>
          <a:p>
            <a:r>
              <a:rPr lang="de-AT" dirty="0" smtClean="0">
                <a:solidFill>
                  <a:srgbClr val="FFFF00"/>
                </a:solidFill>
              </a:rPr>
              <a:t>After an intense week with a lot of information:</a:t>
            </a:r>
          </a:p>
          <a:p>
            <a:r>
              <a:rPr lang="de-AT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de-AT" b="1" dirty="0" smtClean="0">
                <a:solidFill>
                  <a:srgbClr val="FFFF00"/>
                </a:solidFill>
              </a:rPr>
              <a:t>We have strongly increased our momentum!</a:t>
            </a:r>
          </a:p>
          <a:p>
            <a:r>
              <a:rPr lang="de-AT" dirty="0" smtClean="0"/>
              <a:t>Thanks to all </a:t>
            </a:r>
            <a:r>
              <a:rPr lang="de-AT" b="1" dirty="0" smtClean="0"/>
              <a:t>speakers for the excellent presentations and the enormous work </a:t>
            </a:r>
            <a:r>
              <a:rPr lang="de-AT" dirty="0" smtClean="0"/>
              <a:t>that already went into the study!</a:t>
            </a:r>
          </a:p>
          <a:p>
            <a:r>
              <a:rPr lang="de-AT" dirty="0" smtClean="0"/>
              <a:t>Thanks to the Scientific Programme Comittee for putting together a really interesting program</a:t>
            </a:r>
          </a:p>
          <a:p>
            <a:r>
              <a:rPr lang="de-AT" dirty="0" smtClean="0"/>
              <a:t>Thanks to the session conveners for keeping order during this dense days</a:t>
            </a:r>
            <a:r>
              <a:rPr lang="de-AT" dirty="0" smtClean="0"/>
              <a:t>.</a:t>
            </a:r>
          </a:p>
          <a:p>
            <a:r>
              <a:rPr lang="en-US" dirty="0"/>
              <a:t>All participants for having joined us for this</a:t>
            </a:r>
            <a:br>
              <a:rPr lang="en-US" dirty="0"/>
            </a:br>
            <a:r>
              <a:rPr lang="en-US" dirty="0"/>
              <a:t>first FCC Week in Washington DC.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0769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0</TotalTime>
  <Words>334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Wingdings</vt:lpstr>
      <vt:lpstr>CERNCorporate4-3</vt:lpstr>
      <vt:lpstr>FC5643-CERN3027 - Scale of contributions</vt:lpstr>
      <vt:lpstr>PowerPoint Presentation</vt:lpstr>
      <vt:lpstr>PowerPoint Presentation</vt:lpstr>
      <vt:lpstr>PowerPoint Presentation</vt:lpstr>
      <vt:lpstr>STATISTICS</vt:lpstr>
      <vt:lpstr>GENDER</vt:lpstr>
      <vt:lpstr>PROFESSION</vt:lpstr>
      <vt:lpstr>AGE</vt:lpstr>
      <vt:lpstr>PowerPoint Presentation</vt:lpstr>
      <vt:lpstr>Progress</vt:lpstr>
      <vt:lpstr>Many Thanks to:</vt:lpstr>
      <vt:lpstr>Outlook 2015</vt:lpstr>
      <vt:lpstr>FCC Week 2016  Rome, 11 – 15 April 2016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Johannes Gutleber</dc:creator>
  <cp:lastModifiedBy>Michael Benedikt</cp:lastModifiedBy>
  <cp:revision>93</cp:revision>
  <dcterms:created xsi:type="dcterms:W3CDTF">2015-03-14T10:15:29Z</dcterms:created>
  <dcterms:modified xsi:type="dcterms:W3CDTF">2015-03-27T14:43:13Z</dcterms:modified>
</cp:coreProperties>
</file>