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8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05" r:id="rId7"/>
    <p:sldMasterId id="2147483920" r:id="rId8"/>
    <p:sldMasterId id="2147483935" r:id="rId9"/>
  </p:sldMasterIdLst>
  <p:notesMasterIdLst>
    <p:notesMasterId r:id="rId16"/>
  </p:notesMasterIdLst>
  <p:handoutMasterIdLst>
    <p:handoutMasterId r:id="rId17"/>
  </p:handoutMasterIdLst>
  <p:sldIdLst>
    <p:sldId id="1159" r:id="rId10"/>
    <p:sldId id="1160" r:id="rId11"/>
    <p:sldId id="1165" r:id="rId12"/>
    <p:sldId id="1164" r:id="rId13"/>
    <p:sldId id="1162" r:id="rId14"/>
    <p:sldId id="1163" r:id="rId15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E5F3EE"/>
    <a:srgbClr val="EDF6F9"/>
    <a:srgbClr val="FF9933"/>
    <a:srgbClr val="FF3300"/>
    <a:srgbClr val="0033CC"/>
    <a:srgbClr val="DDF9FF"/>
    <a:srgbClr val="00808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99" autoAdjust="0"/>
    <p:restoredTop sz="86311" autoAdjust="0"/>
  </p:normalViewPr>
  <p:slideViewPr>
    <p:cSldViewPr snapToGrid="0">
      <p:cViewPr varScale="1">
        <p:scale>
          <a:sx n="41" d="100"/>
          <a:sy n="41" d="100"/>
        </p:scale>
        <p:origin x="-1608" y="-82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109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7199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659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5180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5448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30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507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8325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4453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1993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44499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40732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12822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26.03.2015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26.03.2015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26.03.2015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26.03.2015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26.03.2015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26/03/2015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26.03.2015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26.03.2015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418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22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83412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0523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18036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48666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29069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39570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0827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3077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6876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703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66235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884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690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48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3180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246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31660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4640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95490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7667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3096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19112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204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1281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50593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1764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59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7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slideLayout" Target="../slideLayouts/slideLayout1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/>
              <a:t>26.03.2015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1855486" y="6392199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FCC-</a:t>
            </a:r>
            <a:r>
              <a:rPr lang="en-GB" baseline="0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next steps -- </a:t>
            </a:r>
            <a:r>
              <a:rPr lang="en-GB" baseline="0" dirty="0" err="1" smtClean="0">
                <a:solidFill>
                  <a:prstClr val="black">
                    <a:tint val="75000"/>
                  </a:prstClr>
                </a:solidFill>
              </a:rPr>
              <a:t>pheno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 session Washington 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7171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26.03.2015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23-Mar-2015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FCC Week in Washington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3204298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23-Mar-2015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FCC Week in Washington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2101942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  <p:sldLayoutId id="2147483934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23-Mar-2015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FCC Week in Washington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82907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1.xml"/><Relationship Id="rId6" Type="http://schemas.openxmlformats.org/officeDocument/2006/relationships/hyperlink" Target="mailto:fcc-experiments-sw-dev@cern.ch" TargetMode="External"/><Relationship Id="rId5" Type="http://schemas.openxmlformats.org/officeDocument/2006/relationships/hyperlink" Target="https://twiki.cern.ch/twiki/bin/viewauth/FCC/FccSoftware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fcc-ee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314" y="0"/>
            <a:ext cx="64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dirty="0" err="1" smtClean="0">
                <a:latin typeface="+mj-lt"/>
              </a:rPr>
              <a:t>Next</a:t>
            </a:r>
            <a:r>
              <a:rPr lang="fr-CH" sz="4400" dirty="0" smtClean="0">
                <a:latin typeface="+mj-lt"/>
              </a:rPr>
              <a:t> plans for FCC-</a:t>
            </a:r>
            <a:r>
              <a:rPr lang="fr-CH" sz="4400" dirty="0" err="1" smtClean="0">
                <a:latin typeface="+mj-lt"/>
              </a:rPr>
              <a:t>ee</a:t>
            </a:r>
            <a:r>
              <a:rPr lang="fr-CH" sz="4400" dirty="0" smtClean="0">
                <a:latin typeface="+mj-lt"/>
              </a:rPr>
              <a:t> </a:t>
            </a:r>
            <a:endParaRPr lang="en-US" sz="4400" dirty="0" smtClean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64434"/>
            <a:ext cx="9363461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smtClean="0">
                <a:latin typeface="+mj-lt"/>
              </a:rPr>
              <a:t>      -- </a:t>
            </a:r>
            <a:r>
              <a:rPr lang="fr-CH" sz="1800" dirty="0" err="1" smtClean="0">
                <a:latin typeface="+mj-lt"/>
              </a:rPr>
              <a:t>e+e</a:t>
            </a:r>
            <a:r>
              <a:rPr lang="fr-CH" sz="1800" dirty="0" smtClean="0">
                <a:latin typeface="+mj-lt"/>
              </a:rPr>
              <a:t>- </a:t>
            </a:r>
            <a:r>
              <a:rPr lang="fr-CH" sz="1800" dirty="0" err="1" smtClean="0">
                <a:latin typeface="+mj-lt"/>
              </a:rPr>
              <a:t>physics</a:t>
            </a:r>
            <a:r>
              <a:rPr lang="fr-CH" sz="1800" dirty="0" smtClean="0">
                <a:latin typeface="+mj-lt"/>
              </a:rPr>
              <a:t>: ‘</a:t>
            </a:r>
            <a:r>
              <a:rPr lang="fr-CH" sz="1800" dirty="0" err="1" smtClean="0">
                <a:latin typeface="+mj-lt"/>
              </a:rPr>
              <a:t>every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event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is</a:t>
            </a:r>
            <a:r>
              <a:rPr lang="fr-CH" sz="1800" dirty="0" smtClean="0">
                <a:latin typeface="+mj-lt"/>
              </a:rPr>
              <a:t> signal’  </a:t>
            </a:r>
          </a:p>
          <a:p>
            <a:endParaRPr lang="fr-CH" sz="1800" dirty="0" smtClean="0">
              <a:latin typeface="+mj-lt"/>
            </a:endParaRPr>
          </a:p>
          <a:p>
            <a:r>
              <a:rPr lang="fr-CH" sz="1800" dirty="0" smtClean="0">
                <a:latin typeface="+mj-lt"/>
              </a:rPr>
              <a:t>      -- qualité of FCC-</a:t>
            </a:r>
            <a:r>
              <a:rPr lang="fr-CH" sz="1800" dirty="0" err="1" smtClean="0">
                <a:latin typeface="+mj-lt"/>
              </a:rPr>
              <a:t>ee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experiments</a:t>
            </a:r>
            <a:r>
              <a:rPr lang="fr-CH" sz="1800" dirty="0" smtClean="0">
                <a:latin typeface="+mj-lt"/>
              </a:rPr>
              <a:t> are </a:t>
            </a:r>
            <a:r>
              <a:rPr lang="fr-CH" sz="1800" dirty="0" err="1" smtClean="0">
                <a:latin typeface="+mj-lt"/>
              </a:rPr>
              <a:t>intimately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related</a:t>
            </a:r>
            <a:r>
              <a:rPr lang="fr-CH" sz="1800" dirty="0" smtClean="0">
                <a:latin typeface="+mj-lt"/>
              </a:rPr>
              <a:t> to </a:t>
            </a:r>
            <a:r>
              <a:rPr lang="fr-CH" sz="1800" dirty="0" err="1" smtClean="0">
                <a:latin typeface="+mj-lt"/>
              </a:rPr>
              <a:t>accelerator</a:t>
            </a:r>
            <a:r>
              <a:rPr lang="fr-CH" sz="1800" dirty="0" smtClean="0">
                <a:latin typeface="+mj-lt"/>
              </a:rPr>
              <a:t> performance</a:t>
            </a: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 -- </a:t>
            </a:r>
            <a:r>
              <a:rPr lang="fr-CH" sz="1800" dirty="0" err="1" smtClean="0">
                <a:latin typeface="+mj-lt"/>
              </a:rPr>
              <a:t>available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energy</a:t>
            </a:r>
            <a:r>
              <a:rPr lang="fr-CH" sz="1800" dirty="0" smtClean="0">
                <a:latin typeface="+mj-lt"/>
              </a:rPr>
              <a:t> points </a:t>
            </a: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 -- </a:t>
            </a:r>
            <a:r>
              <a:rPr lang="fr-CH" sz="1800" dirty="0" err="1" smtClean="0">
                <a:latin typeface="+mj-lt"/>
              </a:rPr>
              <a:t>Luminosities</a:t>
            </a:r>
            <a:r>
              <a:rPr lang="fr-CH" sz="1800" dirty="0" smtClean="0">
                <a:latin typeface="+mj-lt"/>
              </a:rPr>
              <a:t> </a:t>
            </a: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 -- </a:t>
            </a:r>
            <a:r>
              <a:rPr lang="fr-CH" sz="1800" dirty="0" err="1" smtClean="0">
                <a:latin typeface="+mj-lt"/>
              </a:rPr>
              <a:t>beam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polarization</a:t>
            </a:r>
            <a:r>
              <a:rPr lang="fr-CH" sz="1800" dirty="0" smtClean="0">
                <a:latin typeface="+mj-lt"/>
              </a:rPr>
              <a:t> and </a:t>
            </a:r>
            <a:r>
              <a:rPr lang="fr-CH" sz="1800" dirty="0" err="1" smtClean="0">
                <a:latin typeface="+mj-lt"/>
              </a:rPr>
              <a:t>energy</a:t>
            </a:r>
            <a:r>
              <a:rPr lang="fr-CH" sz="1800" dirty="0" smtClean="0">
                <a:latin typeface="+mj-lt"/>
              </a:rPr>
              <a:t> calibration </a:t>
            </a: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 -- </a:t>
            </a:r>
            <a:r>
              <a:rPr lang="fr-CH" sz="1800" dirty="0" err="1" smtClean="0">
                <a:latin typeface="+mj-lt"/>
              </a:rPr>
              <a:t>knowledge</a:t>
            </a:r>
            <a:r>
              <a:rPr lang="fr-CH" sz="1800" dirty="0" smtClean="0">
                <a:latin typeface="+mj-lt"/>
              </a:rPr>
              <a:t> of </a:t>
            </a:r>
            <a:r>
              <a:rPr lang="fr-CH" sz="1800" dirty="0" err="1" smtClean="0">
                <a:latin typeface="+mj-lt"/>
              </a:rPr>
              <a:t>beam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other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parameters</a:t>
            </a:r>
            <a:r>
              <a:rPr lang="fr-CH" sz="1800" dirty="0" smtClean="0">
                <a:latin typeface="+mj-lt"/>
              </a:rPr>
              <a:t> (</a:t>
            </a:r>
            <a:r>
              <a:rPr lang="fr-CH" sz="1800" dirty="0" err="1" smtClean="0">
                <a:latin typeface="+mj-lt"/>
              </a:rPr>
              <a:t>e.g</a:t>
            </a:r>
            <a:r>
              <a:rPr lang="fr-CH" sz="1800" dirty="0" smtClean="0">
                <a:latin typeface="+mj-lt"/>
              </a:rPr>
              <a:t>. </a:t>
            </a:r>
            <a:r>
              <a:rPr lang="fr-CH" sz="1800" dirty="0" err="1" smtClean="0">
                <a:latin typeface="+mj-lt"/>
              </a:rPr>
              <a:t>energy</a:t>
            </a:r>
            <a:r>
              <a:rPr lang="fr-CH" sz="1800" dirty="0" smtClean="0">
                <a:latin typeface="+mj-lt"/>
              </a:rPr>
              <a:t> spread)</a:t>
            </a: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      </a:t>
            </a:r>
            <a:endParaRPr lang="fr-CH" sz="1800" dirty="0">
              <a:latin typeface="+mj-lt"/>
            </a:endParaRPr>
          </a:p>
          <a:p>
            <a:r>
              <a:rPr lang="fr-CH" sz="1800" dirty="0" smtClean="0">
                <a:latin typeface="+mj-lt"/>
              </a:rPr>
              <a:t>      -- </a:t>
            </a:r>
            <a:r>
              <a:rPr lang="fr-CH" sz="1800" dirty="0" err="1" smtClean="0">
                <a:latin typeface="+mj-lt"/>
              </a:rPr>
              <a:t>we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can</a:t>
            </a:r>
            <a:r>
              <a:rPr lang="fr-CH" sz="1800" dirty="0" smtClean="0">
                <a:latin typeface="+mj-lt"/>
              </a:rPr>
              <a:t> (</a:t>
            </a:r>
            <a:r>
              <a:rPr lang="fr-CH" sz="1800" dirty="0" err="1" smtClean="0">
                <a:latin typeface="+mj-lt"/>
              </a:rPr>
              <a:t>mostly</a:t>
            </a:r>
            <a:r>
              <a:rPr lang="fr-CH" sz="1800" dirty="0" smtClean="0">
                <a:latin typeface="+mj-lt"/>
              </a:rPr>
              <a:t> out of LEP </a:t>
            </a:r>
            <a:r>
              <a:rPr lang="fr-CH" sz="1800" dirty="0" err="1" smtClean="0">
                <a:latin typeface="+mj-lt"/>
              </a:rPr>
              <a:t>experience</a:t>
            </a:r>
            <a:r>
              <a:rPr lang="fr-CH" sz="1800" dirty="0" smtClean="0">
                <a:latin typeface="+mj-lt"/>
              </a:rPr>
              <a:t>) </a:t>
            </a:r>
            <a:r>
              <a:rPr lang="fr-CH" sz="1800" dirty="0" err="1" smtClean="0">
                <a:latin typeface="+mj-lt"/>
              </a:rPr>
              <a:t>project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fairly</a:t>
            </a:r>
            <a:r>
              <a:rPr lang="fr-CH" sz="1800" dirty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well</a:t>
            </a:r>
            <a:r>
              <a:rPr lang="fr-CH" sz="1800" dirty="0" smtClean="0">
                <a:latin typeface="+mj-lt"/>
              </a:rPr>
              <a:t> the </a:t>
            </a:r>
            <a:r>
              <a:rPr lang="fr-CH" sz="1800" dirty="0" err="1" smtClean="0">
                <a:latin typeface="+mj-lt"/>
              </a:rPr>
              <a:t>experimental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precisions</a:t>
            </a:r>
            <a:endParaRPr lang="fr-CH" sz="1800" dirty="0" smtClean="0">
              <a:latin typeface="+mj-lt"/>
            </a:endParaRP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</a:t>
            </a:r>
            <a:r>
              <a:rPr lang="fr-CH" sz="1800" dirty="0" err="1" smtClean="0">
                <a:latin typeface="+mj-lt"/>
              </a:rPr>
              <a:t>sometimes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they</a:t>
            </a:r>
            <a:r>
              <a:rPr lang="fr-CH" sz="1800" dirty="0" smtClean="0">
                <a:latin typeface="+mj-lt"/>
              </a:rPr>
              <a:t> are </a:t>
            </a:r>
            <a:r>
              <a:rPr lang="fr-CH" sz="1800" dirty="0" err="1" smtClean="0">
                <a:latin typeface="+mj-lt"/>
              </a:rPr>
              <a:t>vertiginously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small</a:t>
            </a:r>
            <a:r>
              <a:rPr lang="fr-CH" sz="1800" dirty="0" smtClean="0">
                <a:latin typeface="+mj-lt"/>
              </a:rPr>
              <a:t> </a:t>
            </a: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ex: </a:t>
            </a:r>
            <a:r>
              <a:rPr lang="fr-CH" sz="1800" dirty="0" smtClean="0">
                <a:latin typeface="+mj-lt"/>
                <a:sym typeface="Symbol"/>
              </a:rPr>
              <a:t> sin</a:t>
            </a:r>
            <a:r>
              <a:rPr lang="fr-CH" sz="1800" baseline="30000" dirty="0" smtClean="0">
                <a:latin typeface="+mj-lt"/>
                <a:sym typeface="Symbol"/>
              </a:rPr>
              <a:t>2</a:t>
            </a:r>
            <a:r>
              <a:rPr lang="fr-CH" sz="1800" dirty="0" smtClean="0">
                <a:latin typeface="+mj-lt"/>
                <a:sym typeface="Symbol"/>
              </a:rPr>
              <a:t></a:t>
            </a:r>
            <a:r>
              <a:rPr lang="fr-CH" sz="1800" baseline="-25000" dirty="0" smtClean="0">
                <a:latin typeface="+mj-lt"/>
                <a:sym typeface="Symbol"/>
              </a:rPr>
              <a:t>W</a:t>
            </a:r>
            <a:r>
              <a:rPr lang="fr-CH" sz="1800" baseline="30000" dirty="0" smtClean="0">
                <a:latin typeface="+mj-lt"/>
                <a:sym typeface="Symbol"/>
              </a:rPr>
              <a:t>eff</a:t>
            </a:r>
            <a:r>
              <a:rPr lang="fr-CH" sz="1800" dirty="0" smtClean="0">
                <a:latin typeface="+mj-lt"/>
                <a:sym typeface="Symbol"/>
              </a:rPr>
              <a:t>  =  5 10</a:t>
            </a:r>
            <a:r>
              <a:rPr lang="fr-CH" sz="1800" baseline="30000" dirty="0" smtClean="0">
                <a:latin typeface="+mj-lt"/>
                <a:sym typeface="Symbol"/>
              </a:rPr>
              <a:t>-6 </a:t>
            </a:r>
            <a:r>
              <a:rPr lang="fr-CH" sz="1800" dirty="0" smtClean="0">
                <a:latin typeface="+mj-lt"/>
                <a:sym typeface="Symbol"/>
              </a:rPr>
              <a:t> , </a:t>
            </a:r>
            <a:r>
              <a:rPr lang="fr-CH" sz="1800" dirty="0" err="1" smtClean="0">
                <a:latin typeface="+mj-lt"/>
                <a:sym typeface="Symbol"/>
              </a:rPr>
              <a:t>m</a:t>
            </a:r>
            <a:r>
              <a:rPr lang="fr-CH" sz="1800" baseline="-25000" dirty="0" err="1" smtClean="0">
                <a:latin typeface="+mj-lt"/>
                <a:sym typeface="Symbol"/>
              </a:rPr>
              <a:t>Z</a:t>
            </a:r>
            <a:r>
              <a:rPr lang="fr-CH" sz="1800" dirty="0" smtClean="0">
                <a:latin typeface="+mj-lt"/>
                <a:sym typeface="Symbol"/>
              </a:rPr>
              <a:t>= 0.1 MeV  m</a:t>
            </a:r>
            <a:r>
              <a:rPr lang="fr-CH" sz="1800" baseline="-25000" dirty="0" smtClean="0">
                <a:latin typeface="+mj-lt"/>
                <a:sym typeface="Symbol"/>
              </a:rPr>
              <a:t>W</a:t>
            </a:r>
            <a:r>
              <a:rPr lang="fr-CH" sz="1800" dirty="0" smtClean="0">
                <a:latin typeface="+mj-lt"/>
              </a:rPr>
              <a:t> = 0.5 MeV </a:t>
            </a:r>
            <a:r>
              <a:rPr lang="fr-CH" sz="1800" dirty="0" smtClean="0">
                <a:latin typeface="+mj-lt"/>
                <a:sym typeface="Symbol"/>
              </a:rPr>
              <a:t></a:t>
            </a:r>
            <a:r>
              <a:rPr lang="fr-CH" sz="1800" dirty="0" smtClean="0">
                <a:sym typeface="Symbol"/>
              </a:rPr>
              <a:t></a:t>
            </a:r>
            <a:r>
              <a:rPr lang="fr-CH" sz="1800" baseline="-25000" dirty="0">
                <a:sym typeface="Symbol"/>
              </a:rPr>
              <a:t>ZH</a:t>
            </a:r>
            <a:r>
              <a:rPr lang="fr-CH" sz="1800" baseline="-25000" dirty="0" smtClean="0">
                <a:latin typeface="+mj-lt"/>
                <a:sym typeface="Symbol"/>
              </a:rPr>
              <a:t>  </a:t>
            </a:r>
            <a:r>
              <a:rPr lang="fr-CH" sz="1800" dirty="0" smtClean="0">
                <a:latin typeface="+mj-lt"/>
                <a:sym typeface="Symbol"/>
              </a:rPr>
              <a:t>/</a:t>
            </a:r>
            <a:r>
              <a:rPr lang="fr-CH" sz="1800" dirty="0">
                <a:sym typeface="Symbol"/>
              </a:rPr>
              <a:t></a:t>
            </a:r>
            <a:r>
              <a:rPr lang="fr-CH" sz="1800" baseline="-25000" dirty="0" smtClean="0">
                <a:sym typeface="Symbol"/>
              </a:rPr>
              <a:t>ZH </a:t>
            </a:r>
            <a:r>
              <a:rPr lang="fr-CH" sz="1800" dirty="0" smtClean="0">
                <a:sym typeface="Symbol"/>
              </a:rPr>
              <a:t>~10</a:t>
            </a:r>
            <a:r>
              <a:rPr lang="fr-CH" sz="1800" baseline="30000" dirty="0" smtClean="0">
                <a:sym typeface="Symbol"/>
              </a:rPr>
              <a:t>-3  </a:t>
            </a:r>
            <a:r>
              <a:rPr lang="fr-CH" sz="1800" dirty="0">
                <a:latin typeface="+mj-lt"/>
              </a:rPr>
              <a:t>etc... </a:t>
            </a:r>
            <a:endParaRPr lang="fr-CH" sz="1800" dirty="0" smtClean="0">
              <a:latin typeface="+mj-lt"/>
            </a:endParaRP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 </a:t>
            </a:r>
            <a:r>
              <a:rPr lang="fr-CH" sz="1800" dirty="0" smtClean="0">
                <a:latin typeface="+mj-lt"/>
                <a:sym typeface="Wingdings" panose="05000000000000000000" pitchFamily="2" charset="2"/>
              </a:rPr>
              <a:t> 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please</a:t>
            </a:r>
            <a:r>
              <a:rPr lang="fr-CH" sz="1800" dirty="0" smtClean="0">
                <a:latin typeface="+mj-lt"/>
              </a:rPr>
              <a:t> use </a:t>
            </a:r>
            <a:r>
              <a:rPr lang="fr-CH" sz="1800" dirty="0" err="1" smtClean="0">
                <a:latin typeface="+mj-lt"/>
              </a:rPr>
              <a:t>these</a:t>
            </a:r>
            <a:r>
              <a:rPr lang="fr-CH" sz="1800" dirty="0" smtClean="0">
                <a:latin typeface="+mj-lt"/>
              </a:rPr>
              <a:t> !  </a:t>
            </a:r>
            <a:r>
              <a:rPr lang="fr-CH" sz="1800" dirty="0" smtClean="0">
                <a:latin typeface="+mj-lt"/>
              </a:rPr>
              <a:t>as Roberto </a:t>
            </a:r>
            <a:r>
              <a:rPr lang="fr-CH" sz="1800" dirty="0" err="1" smtClean="0">
                <a:latin typeface="+mj-lt"/>
              </a:rPr>
              <a:t>emphasized</a:t>
            </a:r>
            <a:r>
              <a:rPr lang="fr-CH" sz="1800" dirty="0" smtClean="0">
                <a:latin typeface="+mj-lt"/>
              </a:rPr>
              <a:t>, </a:t>
            </a:r>
            <a:r>
              <a:rPr lang="fr-CH" sz="1800" dirty="0" err="1" smtClean="0">
                <a:latin typeface="+mj-lt"/>
              </a:rPr>
              <a:t>common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uncertainties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such</a:t>
            </a:r>
            <a:r>
              <a:rPr lang="fr-CH" sz="1800" dirty="0" smtClean="0">
                <a:latin typeface="+mj-lt"/>
              </a:rPr>
              <a:t> as </a:t>
            </a:r>
            <a:r>
              <a:rPr lang="fr-CH" sz="1800" dirty="0" smtClean="0">
                <a:latin typeface="+mj-lt"/>
                <a:sym typeface="Symbol"/>
              </a:rPr>
              <a:t></a:t>
            </a:r>
            <a:r>
              <a:rPr lang="fr-CH" sz="1800" dirty="0">
                <a:latin typeface="+mj-lt"/>
                <a:sym typeface="Symbol"/>
              </a:rPr>
              <a:t> </a:t>
            </a:r>
            <a:endParaRPr lang="fr-CH" sz="1800" dirty="0" smtClean="0">
              <a:latin typeface="+mj-lt"/>
              <a:sym typeface="Symbol"/>
            </a:endParaRPr>
          </a:p>
          <a:p>
            <a:r>
              <a:rPr lang="fr-CH" sz="1800" dirty="0">
                <a:latin typeface="+mj-lt"/>
                <a:sym typeface="Symbol"/>
              </a:rPr>
              <a:t> </a:t>
            </a:r>
            <a:r>
              <a:rPr lang="fr-CH" sz="1800" dirty="0" smtClean="0">
                <a:latin typeface="+mj-lt"/>
                <a:sym typeface="Symbol"/>
              </a:rPr>
              <a:t>                 </a:t>
            </a:r>
            <a:r>
              <a:rPr lang="fr-CH" sz="1800" dirty="0" err="1" smtClean="0">
                <a:latin typeface="+mj-lt"/>
                <a:sym typeface="Symbol"/>
              </a:rPr>
              <a:t>can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be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eliminated</a:t>
            </a:r>
            <a:r>
              <a:rPr lang="fr-CH" sz="1800" dirty="0" smtClean="0">
                <a:latin typeface="+mj-lt"/>
                <a:sym typeface="Symbol"/>
              </a:rPr>
              <a:t> by </a:t>
            </a:r>
            <a:r>
              <a:rPr lang="fr-CH" sz="1800" dirty="0" err="1" smtClean="0">
                <a:latin typeface="+mj-lt"/>
                <a:sym typeface="Symbol"/>
              </a:rPr>
              <a:t>combination</a:t>
            </a:r>
            <a:r>
              <a:rPr lang="fr-CH" sz="1800" dirty="0" smtClean="0">
                <a:latin typeface="+mj-lt"/>
                <a:sym typeface="Symbol"/>
              </a:rPr>
              <a:t> of </a:t>
            </a:r>
            <a:r>
              <a:rPr lang="fr-CH" sz="1800" dirty="0" err="1" smtClean="0">
                <a:latin typeface="+mj-lt"/>
                <a:sym typeface="Symbol"/>
              </a:rPr>
              <a:t>several</a:t>
            </a:r>
            <a:r>
              <a:rPr lang="fr-CH" sz="1800" dirty="0" smtClean="0">
                <a:latin typeface="+mj-lt"/>
                <a:sym typeface="Symbol"/>
              </a:rPr>
              <a:t> observables. </a:t>
            </a:r>
          </a:p>
          <a:p>
            <a:endParaRPr lang="fr-CH" sz="1800" dirty="0">
              <a:latin typeface="+mj-lt"/>
              <a:sym typeface="Symbol"/>
            </a:endParaRPr>
          </a:p>
          <a:p>
            <a:r>
              <a:rPr lang="fr-CH" sz="1800" dirty="0" smtClean="0">
                <a:latin typeface="+mj-lt"/>
                <a:sym typeface="Symbol"/>
              </a:rPr>
              <a:t>      -- </a:t>
            </a:r>
            <a:r>
              <a:rPr lang="fr-CH" sz="1800" dirty="0" err="1" smtClean="0">
                <a:latin typeface="+mj-lt"/>
                <a:sym typeface="Symbol"/>
              </a:rPr>
              <a:t>it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remains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that</a:t>
            </a:r>
            <a:r>
              <a:rPr lang="fr-CH" sz="1800" dirty="0" smtClean="0">
                <a:latin typeface="+mj-lt"/>
                <a:sym typeface="Symbol"/>
              </a:rPr>
              <a:t> full use of </a:t>
            </a:r>
            <a:r>
              <a:rPr lang="fr-CH" sz="1800" dirty="0" err="1" smtClean="0">
                <a:latin typeface="+mj-lt"/>
                <a:sym typeface="Symbol"/>
              </a:rPr>
              <a:t>precision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measurements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requires</a:t>
            </a:r>
            <a:r>
              <a:rPr lang="fr-CH" sz="1800" dirty="0" smtClean="0">
                <a:latin typeface="+mj-lt"/>
                <a:sym typeface="Symbol"/>
              </a:rPr>
              <a:t> a </a:t>
            </a:r>
            <a:r>
              <a:rPr lang="fr-CH" sz="1800" dirty="0" err="1" smtClean="0">
                <a:latin typeface="+mj-lt"/>
                <a:sym typeface="Symbol"/>
              </a:rPr>
              <a:t>considerable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improvement</a:t>
            </a:r>
            <a:r>
              <a:rPr lang="fr-CH" sz="1800" dirty="0" smtClean="0">
                <a:latin typeface="+mj-lt"/>
                <a:sym typeface="Symbol"/>
              </a:rPr>
              <a:t> </a:t>
            </a:r>
          </a:p>
          <a:p>
            <a:r>
              <a:rPr lang="fr-CH" sz="1800" dirty="0">
                <a:latin typeface="+mj-lt"/>
                <a:sym typeface="Symbol"/>
              </a:rPr>
              <a:t> </a:t>
            </a:r>
            <a:r>
              <a:rPr lang="fr-CH" sz="1800" dirty="0" smtClean="0">
                <a:latin typeface="+mj-lt"/>
                <a:sym typeface="Symbol"/>
              </a:rPr>
              <a:t>         </a:t>
            </a:r>
            <a:r>
              <a:rPr lang="fr-CH" sz="1800" dirty="0" smtClean="0">
                <a:latin typeface="+mj-lt"/>
                <a:sym typeface="Symbol"/>
              </a:rPr>
              <a:t>in the </a:t>
            </a:r>
            <a:r>
              <a:rPr lang="fr-CH" sz="1800" dirty="0" err="1" smtClean="0">
                <a:latin typeface="+mj-lt"/>
                <a:sym typeface="Symbol"/>
              </a:rPr>
              <a:t>theory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calculations</a:t>
            </a:r>
            <a:endParaRPr lang="fr-CH" sz="1800" dirty="0" smtClean="0">
              <a:latin typeface="+mj-lt"/>
              <a:sym typeface="Symbol"/>
            </a:endParaRPr>
          </a:p>
          <a:p>
            <a:r>
              <a:rPr lang="fr-CH" sz="1800" dirty="0">
                <a:latin typeface="+mj-lt"/>
                <a:sym typeface="Symbol"/>
              </a:rPr>
              <a:t> </a:t>
            </a:r>
            <a:r>
              <a:rPr lang="fr-CH" sz="1800" dirty="0" smtClean="0">
                <a:latin typeface="+mj-lt"/>
                <a:sym typeface="Symbol"/>
              </a:rPr>
              <a:t>         -- for the </a:t>
            </a:r>
            <a:r>
              <a:rPr lang="fr-CH" sz="1800" dirty="0" err="1" smtClean="0">
                <a:latin typeface="+mj-lt"/>
                <a:sym typeface="Symbol"/>
              </a:rPr>
              <a:t>measurements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themselves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>
                <a:sym typeface="Symbol"/>
              </a:rPr>
              <a:t> </a:t>
            </a:r>
            <a:r>
              <a:rPr lang="fr-CH" sz="1800" dirty="0" smtClean="0">
                <a:sym typeface="Symbol"/>
              </a:rPr>
              <a:t>(</a:t>
            </a:r>
            <a:r>
              <a:rPr lang="fr-CH" sz="1800" dirty="0" err="1" smtClean="0">
                <a:sym typeface="Symbol"/>
              </a:rPr>
              <a:t>e.g</a:t>
            </a:r>
            <a:r>
              <a:rPr lang="fr-CH" sz="1800" dirty="0" smtClean="0">
                <a:sym typeface="Symbol"/>
              </a:rPr>
              <a:t>. Full </a:t>
            </a:r>
            <a:r>
              <a:rPr lang="fr-CH" sz="1800" dirty="0" err="1">
                <a:sym typeface="Symbol"/>
              </a:rPr>
              <a:t>two</a:t>
            </a:r>
            <a:r>
              <a:rPr lang="fr-CH" sz="1800" dirty="0">
                <a:sym typeface="Symbol"/>
              </a:rPr>
              <a:t> </a:t>
            </a:r>
            <a:r>
              <a:rPr lang="fr-CH" sz="1800" dirty="0" err="1">
                <a:sym typeface="Symbol"/>
              </a:rPr>
              <a:t>loops</a:t>
            </a:r>
            <a:r>
              <a:rPr lang="fr-CH" sz="1800" dirty="0">
                <a:sym typeface="Symbol"/>
              </a:rPr>
              <a:t> </a:t>
            </a:r>
            <a:r>
              <a:rPr lang="fr-CH" sz="1800" dirty="0" err="1">
                <a:sym typeface="Symbol"/>
              </a:rPr>
              <a:t>exponentiated</a:t>
            </a:r>
            <a:r>
              <a:rPr lang="fr-CH" sz="1800" dirty="0">
                <a:sym typeface="Symbol"/>
              </a:rPr>
              <a:t> for the QED </a:t>
            </a:r>
            <a:r>
              <a:rPr lang="fr-CH" sz="1800" dirty="0" smtClean="0">
                <a:sym typeface="Symbol"/>
              </a:rPr>
              <a:t>ISR)</a:t>
            </a:r>
            <a:endParaRPr lang="fr-CH" sz="1800" dirty="0" smtClean="0">
              <a:latin typeface="+mj-lt"/>
              <a:sym typeface="Symbol"/>
            </a:endParaRPr>
          </a:p>
          <a:p>
            <a:r>
              <a:rPr lang="fr-CH" sz="1800" dirty="0">
                <a:latin typeface="+mj-lt"/>
                <a:sym typeface="Symbol"/>
              </a:rPr>
              <a:t> </a:t>
            </a:r>
            <a:r>
              <a:rPr lang="fr-CH" sz="1800" dirty="0" smtClean="0">
                <a:latin typeface="+mj-lt"/>
                <a:sym typeface="Symbol"/>
              </a:rPr>
              <a:t>        </a:t>
            </a:r>
            <a:r>
              <a:rPr lang="fr-CH" sz="1800" dirty="0" smtClean="0">
                <a:latin typeface="+mj-lt"/>
                <a:sym typeface="Symbol"/>
              </a:rPr>
              <a:t> -- for the </a:t>
            </a:r>
            <a:r>
              <a:rPr lang="fr-CH" sz="1800" dirty="0" err="1" smtClean="0">
                <a:latin typeface="+mj-lt"/>
                <a:sym typeface="Symbol"/>
              </a:rPr>
              <a:t>interpretation</a:t>
            </a:r>
            <a:r>
              <a:rPr lang="fr-CH" sz="1800" dirty="0" smtClean="0">
                <a:latin typeface="+mj-lt"/>
                <a:sym typeface="Symbol"/>
              </a:rPr>
              <a:t>; f</a:t>
            </a:r>
            <a:r>
              <a:rPr lang="fr-CH" sz="1800" dirty="0" smtClean="0">
                <a:latin typeface="+mj-lt"/>
                <a:sym typeface="Symbol"/>
              </a:rPr>
              <a:t>ull </a:t>
            </a:r>
            <a:r>
              <a:rPr lang="fr-CH" sz="1800" dirty="0" err="1" smtClean="0">
                <a:latin typeface="+mj-lt"/>
                <a:sym typeface="Symbol"/>
              </a:rPr>
              <a:t>three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loop</a:t>
            </a:r>
            <a:r>
              <a:rPr lang="fr-CH" sz="1800" dirty="0" smtClean="0">
                <a:latin typeface="+mj-lt"/>
                <a:sym typeface="Symbol"/>
              </a:rPr>
              <a:t> </a:t>
            </a:r>
            <a:r>
              <a:rPr lang="fr-CH" sz="1800" dirty="0" err="1" smtClean="0">
                <a:latin typeface="+mj-lt"/>
                <a:sym typeface="Symbol"/>
              </a:rPr>
              <a:t>calculations</a:t>
            </a:r>
            <a:r>
              <a:rPr lang="fr-CH" sz="1800" dirty="0" smtClean="0">
                <a:latin typeface="+mj-lt"/>
                <a:sym typeface="Symbol"/>
              </a:rPr>
              <a:t> for </a:t>
            </a:r>
            <a:r>
              <a:rPr lang="fr-CH" sz="1800" dirty="0" err="1" smtClean="0">
                <a:latin typeface="+mj-lt"/>
                <a:sym typeface="Symbol"/>
              </a:rPr>
              <a:t>EWRCs</a:t>
            </a:r>
            <a:endParaRPr lang="fr-CH" sz="1800" dirty="0" smtClean="0">
              <a:latin typeface="+mj-lt"/>
              <a:sym typeface="Symbol"/>
            </a:endParaRPr>
          </a:p>
          <a:p>
            <a:r>
              <a:rPr lang="fr-CH" sz="1800" dirty="0" smtClean="0">
                <a:solidFill>
                  <a:prstClr val="black"/>
                </a:solidFill>
                <a:latin typeface="Calibri"/>
                <a:sym typeface="Symbol"/>
              </a:rPr>
              <a:t>                    and on inputs (_QED(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  <a:sym typeface="Symbol"/>
              </a:rPr>
              <a:t>m</a:t>
            </a:r>
            <a:r>
              <a:rPr lang="fr-CH" sz="1800" baseline="-25000" dirty="0" err="1" smtClean="0">
                <a:solidFill>
                  <a:prstClr val="black"/>
                </a:solidFill>
                <a:latin typeface="Calibri"/>
                <a:sym typeface="Symbol"/>
              </a:rPr>
              <a:t>Z</a:t>
            </a:r>
            <a:r>
              <a:rPr lang="fr-CH" sz="1800" dirty="0" smtClean="0">
                <a:solidFill>
                  <a:prstClr val="black"/>
                </a:solidFill>
                <a:latin typeface="Calibri"/>
                <a:sym typeface="Symbol"/>
              </a:rPr>
              <a:t>)</a:t>
            </a:r>
            <a:endParaRPr lang="fr-CH" sz="1800" dirty="0">
              <a:solidFill>
                <a:prstClr val="black"/>
              </a:solidFill>
              <a:latin typeface="Calibri"/>
              <a:sym typeface="Symbol"/>
            </a:endParaRPr>
          </a:p>
          <a:p>
            <a:endParaRPr lang="fr-CH" sz="1800" dirty="0" smtClean="0">
              <a:latin typeface="+mj-lt"/>
            </a:endParaRPr>
          </a:p>
          <a:p>
            <a:r>
              <a:rPr lang="fr-CH" sz="1800" dirty="0" smtClean="0">
                <a:latin typeface="+mj-lt"/>
              </a:rPr>
              <a:t>          </a:t>
            </a: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</a:t>
            </a: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  </a:t>
            </a:r>
            <a:endParaRPr lang="fr-CH" sz="1800" dirty="0">
              <a:latin typeface="+mj-lt"/>
            </a:endParaRPr>
          </a:p>
          <a:p>
            <a:r>
              <a:rPr lang="fr-CH" sz="1800" dirty="0" smtClean="0">
                <a:latin typeface="+mj-lt"/>
              </a:rPr>
              <a:t>               </a:t>
            </a:r>
            <a:endParaRPr lang="en-US" sz="1800" dirty="0" smtClean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73012" y="2220686"/>
            <a:ext cx="279659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j-lt"/>
              </a:rPr>
              <a:t>need</a:t>
            </a:r>
            <a:r>
              <a:rPr lang="fr-CH" sz="1800" dirty="0" smtClean="0">
                <a:latin typeface="+mj-lt"/>
              </a:rPr>
              <a:t> to </a:t>
            </a:r>
            <a:r>
              <a:rPr lang="fr-CH" sz="1800" dirty="0" err="1" smtClean="0">
                <a:latin typeface="+mj-lt"/>
              </a:rPr>
              <a:t>work</a:t>
            </a:r>
            <a:r>
              <a:rPr lang="fr-CH" sz="1800" dirty="0" smtClean="0">
                <a:latin typeface="+mj-lt"/>
              </a:rPr>
              <a:t> hand-in-hand</a:t>
            </a:r>
            <a:endParaRPr lang="en-US" sz="1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21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common to F</a:t>
            </a:r>
            <a:r>
              <a:rPr lang="en-US" dirty="0" smtClean="0"/>
              <a:t>CC-</a:t>
            </a:r>
            <a:r>
              <a:rPr lang="en-US" dirty="0" err="1" smtClean="0"/>
              <a:t>ee</a:t>
            </a:r>
            <a:r>
              <a:rPr lang="en-US" dirty="0"/>
              <a:t>, </a:t>
            </a:r>
            <a:r>
              <a:rPr lang="en-US" dirty="0" smtClean="0"/>
              <a:t>-</a:t>
            </a:r>
            <a:r>
              <a:rPr lang="en-US" dirty="0" err="1" smtClean="0"/>
              <a:t>hh</a:t>
            </a:r>
            <a:r>
              <a:rPr lang="en-US" dirty="0"/>
              <a:t>, </a:t>
            </a:r>
            <a:r>
              <a:rPr lang="en-US" dirty="0" smtClean="0"/>
              <a:t>-eh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Offline software developments</a:t>
            </a:r>
            <a:endParaRPr lang="en-US" sz="1600" dirty="0"/>
          </a:p>
          <a:p>
            <a:pPr lvl="1"/>
            <a:r>
              <a:rPr lang="en-US" sz="1600" dirty="0" smtClean="0"/>
              <a:t>Conveners: Colin </a:t>
            </a:r>
            <a:r>
              <a:rPr lang="en-US" sz="1600" dirty="0" err="1" smtClean="0"/>
              <a:t>Bernet</a:t>
            </a:r>
            <a:r>
              <a:rPr lang="en-US" sz="1600" dirty="0"/>
              <a:t> </a:t>
            </a:r>
            <a:r>
              <a:rPr lang="en-US" sz="1600" dirty="0" smtClean="0"/>
              <a:t>&amp; </a:t>
            </a:r>
            <a:r>
              <a:rPr lang="en-US" sz="1600" dirty="0" err="1" smtClean="0"/>
              <a:t>Benedikt</a:t>
            </a:r>
            <a:r>
              <a:rPr lang="en-US" sz="1600" dirty="0" smtClean="0"/>
              <a:t> </a:t>
            </a:r>
            <a:r>
              <a:rPr lang="en-US" sz="1600" dirty="0" err="1" smtClean="0"/>
              <a:t>Hegner</a:t>
            </a:r>
            <a:endParaRPr lang="en-US" sz="1600" dirty="0" smtClean="0"/>
          </a:p>
          <a:p>
            <a:pPr lvl="1"/>
            <a:r>
              <a:rPr lang="en-US" sz="1600" dirty="0" smtClean="0"/>
              <a:t>Weekly meetings and monthly tutorials towards enabling physics analyses</a:t>
            </a: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11" name="Picture 10" descr="Screen Shot 2015-03-21 at 17.36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799" y="2546350"/>
            <a:ext cx="2985001" cy="2895600"/>
          </a:xfrm>
          <a:prstGeom prst="rect">
            <a:avLst/>
          </a:prstGeom>
        </p:spPr>
      </p:pic>
      <p:pic>
        <p:nvPicPr>
          <p:cNvPr id="13" name="Picture 12" descr="Screen Shot 2015-03-21 at 17.38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101" y="2546350"/>
            <a:ext cx="3029899" cy="2940050"/>
          </a:xfrm>
          <a:prstGeom prst="rect">
            <a:avLst/>
          </a:prstGeom>
        </p:spPr>
      </p:pic>
      <p:pic>
        <p:nvPicPr>
          <p:cNvPr id="14" name="Picture 13" descr="Screen Shot 2015-03-21 at 17.42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6350"/>
            <a:ext cx="2994090" cy="28956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91067" y="4908550"/>
            <a:ext cx="1494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800" dirty="0" err="1">
                <a:solidFill>
                  <a:srgbClr val="FF0000"/>
                </a:solidFill>
                <a:latin typeface="Arial" charset="0"/>
              </a:rPr>
              <a:t>e</a:t>
            </a:r>
            <a:r>
              <a:rPr kumimoji="1" lang="en-US" sz="1800" baseline="30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+</a:t>
            </a:r>
            <a:r>
              <a:rPr kumimoji="1" lang="en-US" sz="1800" dirty="0" err="1" smtClean="0">
                <a:solidFill>
                  <a:srgbClr val="FF0000"/>
                </a:solidFill>
                <a:latin typeface="Arial" charset="0"/>
              </a:rPr>
              <a:t>e</a:t>
            </a:r>
            <a:r>
              <a:rPr kumimoji="1" lang="en-US" sz="1800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r>
              <a:rPr kumimoji="1" lang="en-US" sz="1800" dirty="0">
                <a:solidFill>
                  <a:srgbClr val="FF0000"/>
                </a:solidFill>
                <a:latin typeface="Arial" charset="0"/>
              </a:rPr>
              <a:t>→ </a:t>
            </a:r>
            <a:r>
              <a:rPr kumimoji="1" lang="en-US" sz="1800" dirty="0" smtClean="0">
                <a:solidFill>
                  <a:srgbClr val="FF0000"/>
                </a:solidFill>
                <a:latin typeface="Arial" charset="0"/>
              </a:rPr>
              <a:t>W</a:t>
            </a:r>
            <a:r>
              <a:rPr kumimoji="1" lang="en-US" sz="1800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+</a:t>
            </a:r>
            <a:r>
              <a:rPr kumimoji="1" lang="en-US" sz="1800" dirty="0" smtClean="0">
                <a:solidFill>
                  <a:srgbClr val="FF0000"/>
                </a:solidFill>
                <a:latin typeface="Arial" charset="0"/>
              </a:rPr>
              <a:t>W</a:t>
            </a:r>
            <a:r>
              <a:rPr kumimoji="1" lang="en-US" sz="1800" baseline="30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endParaRPr kumimoji="1" lang="en-US" sz="1800" baseline="30000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62400" y="4984750"/>
            <a:ext cx="1205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800" dirty="0" err="1">
                <a:solidFill>
                  <a:srgbClr val="009900"/>
                </a:solidFill>
                <a:latin typeface="Arial" charset="0"/>
              </a:rPr>
              <a:t>e</a:t>
            </a:r>
            <a:r>
              <a:rPr kumimoji="1" lang="en-US" sz="1800" baseline="30000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kumimoji="1" lang="en-US" sz="1800" dirty="0" err="1" smtClean="0">
                <a:solidFill>
                  <a:srgbClr val="009900"/>
                </a:solidFill>
                <a:latin typeface="Arial" charset="0"/>
              </a:rPr>
              <a:t>e</a:t>
            </a:r>
            <a:r>
              <a:rPr kumimoji="1" lang="en-US" sz="1800" baseline="30000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-</a:t>
            </a:r>
            <a:r>
              <a:rPr kumimoji="1" lang="en-US" sz="1800" dirty="0" smtClean="0">
                <a:solidFill>
                  <a:srgbClr val="009900"/>
                </a:solidFill>
                <a:latin typeface="Arial" charset="0"/>
              </a:rPr>
              <a:t>→ HZ</a:t>
            </a:r>
            <a:endParaRPr kumimoji="1" lang="en-US" sz="1800" baseline="30000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62800" y="499641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800" dirty="0" err="1">
                <a:solidFill>
                  <a:srgbClr val="0033CC"/>
                </a:solidFill>
                <a:latin typeface="Arial" charset="0"/>
              </a:rPr>
              <a:t>e</a:t>
            </a:r>
            <a:r>
              <a:rPr kumimoji="1" lang="en-US" sz="1800" baseline="30000" dirty="0" err="1" smtClean="0">
                <a:solidFill>
                  <a:srgbClr val="0033CC"/>
                </a:solidFill>
                <a:latin typeface="Symbol" charset="2"/>
                <a:cs typeface="Symbol" charset="2"/>
              </a:rPr>
              <a:t>+</a:t>
            </a:r>
            <a:r>
              <a:rPr kumimoji="1" lang="en-US" sz="1800" dirty="0" err="1" smtClean="0">
                <a:solidFill>
                  <a:srgbClr val="0033CC"/>
                </a:solidFill>
                <a:latin typeface="Arial" charset="0"/>
              </a:rPr>
              <a:t>e</a:t>
            </a:r>
            <a:r>
              <a:rPr kumimoji="1" lang="en-US" sz="1800" baseline="30000" dirty="0" smtClean="0">
                <a:solidFill>
                  <a:srgbClr val="0033CC"/>
                </a:solidFill>
                <a:latin typeface="Symbol" charset="2"/>
                <a:cs typeface="Symbol" charset="2"/>
              </a:rPr>
              <a:t>-</a:t>
            </a:r>
            <a:r>
              <a:rPr kumimoji="1" lang="en-US" sz="1800" dirty="0" smtClean="0">
                <a:solidFill>
                  <a:srgbClr val="0033CC"/>
                </a:solidFill>
                <a:latin typeface="Arial" charset="0"/>
              </a:rPr>
              <a:t>→ </a:t>
            </a:r>
            <a:r>
              <a:rPr kumimoji="1" lang="en-US" sz="1800" dirty="0" err="1" smtClean="0">
                <a:solidFill>
                  <a:srgbClr val="0033CC"/>
                </a:solidFill>
                <a:latin typeface="Arial" charset="0"/>
              </a:rPr>
              <a:t>tt</a:t>
            </a:r>
            <a:endParaRPr kumimoji="1" lang="en-US" sz="1800" baseline="30000" dirty="0">
              <a:solidFill>
                <a:srgbClr val="0033CC"/>
              </a:solidFill>
              <a:latin typeface="Symbol" charset="2"/>
              <a:cs typeface="Symbol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24800" y="4844018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800" dirty="0" smtClean="0">
                <a:solidFill>
                  <a:srgbClr val="0033CC"/>
                </a:solidFill>
                <a:latin typeface="Arial" charset="0"/>
              </a:rPr>
              <a:t>-</a:t>
            </a:r>
            <a:endParaRPr kumimoji="1" lang="en-US" sz="1800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9444" y="2698750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b="0" dirty="0" smtClean="0">
                <a:solidFill>
                  <a:srgbClr val="000000"/>
                </a:solidFill>
                <a:latin typeface="Arial" charset="0"/>
              </a:rPr>
              <a:t>√s = 160 </a:t>
            </a:r>
            <a:r>
              <a:rPr kumimoji="1" lang="en-US" b="0" dirty="0" err="1" smtClean="0">
                <a:solidFill>
                  <a:srgbClr val="000000"/>
                </a:solidFill>
                <a:latin typeface="Arial" charset="0"/>
              </a:rPr>
              <a:t>GeV</a:t>
            </a:r>
            <a:endParaRPr kumimoji="1" lang="en-US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81244" y="2698750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b="0" dirty="0" smtClean="0">
                <a:solidFill>
                  <a:srgbClr val="000000"/>
                </a:solidFill>
                <a:latin typeface="Arial" charset="0"/>
              </a:rPr>
              <a:t>√s = 240 </a:t>
            </a:r>
            <a:r>
              <a:rPr kumimoji="1" lang="en-US" b="0" dirty="0" err="1" smtClean="0">
                <a:solidFill>
                  <a:srgbClr val="000000"/>
                </a:solidFill>
                <a:latin typeface="Arial" charset="0"/>
              </a:rPr>
              <a:t>GeV</a:t>
            </a:r>
            <a:endParaRPr kumimoji="1" lang="en-US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05444" y="2698750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b="0" dirty="0" smtClean="0">
                <a:solidFill>
                  <a:srgbClr val="000000"/>
                </a:solidFill>
                <a:latin typeface="Arial" charset="0"/>
              </a:rPr>
              <a:t>√s = 350 </a:t>
            </a:r>
            <a:r>
              <a:rPr kumimoji="1" lang="en-US" b="0" dirty="0" err="1" smtClean="0">
                <a:solidFill>
                  <a:srgbClr val="000000"/>
                </a:solidFill>
                <a:latin typeface="Arial" charset="0"/>
              </a:rPr>
              <a:t>GeV</a:t>
            </a:r>
            <a:endParaRPr kumimoji="1" lang="en-US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" y="5638800"/>
            <a:ext cx="7907295" cy="369332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sz="1800" dirty="0" smtClean="0">
                <a:solidFill>
                  <a:srgbClr val="FF0000"/>
                </a:solidFill>
                <a:latin typeface="Corbel"/>
              </a:rPr>
              <a:t>Overall </a:t>
            </a:r>
            <a:r>
              <a:rPr kumimoji="1" lang="en-US" sz="1800" dirty="0" err="1" smtClean="0">
                <a:solidFill>
                  <a:srgbClr val="FF0000"/>
                </a:solidFill>
                <a:latin typeface="Corbel"/>
              </a:rPr>
              <a:t>twiki</a:t>
            </a:r>
            <a:r>
              <a:rPr kumimoji="1" lang="en-US" sz="1800" dirty="0" smtClean="0">
                <a:solidFill>
                  <a:srgbClr val="FF0000"/>
                </a:solidFill>
                <a:latin typeface="Corbel"/>
              </a:rPr>
              <a:t> page : </a:t>
            </a:r>
            <a:r>
              <a:rPr kumimoji="1" lang="en-US" sz="1800" b="0" dirty="0" smtClean="0">
                <a:solidFill>
                  <a:srgbClr val="000000"/>
                </a:solidFill>
                <a:latin typeface="Arial" charset="0"/>
                <a:hlinkClick r:id="rId5"/>
              </a:rPr>
              <a:t>https</a:t>
            </a:r>
            <a:r>
              <a:rPr kumimoji="1" lang="en-US" sz="1800" b="0" dirty="0">
                <a:solidFill>
                  <a:srgbClr val="000000"/>
                </a:solidFill>
                <a:latin typeface="Arial" charset="0"/>
                <a:hlinkClick r:id="rId5"/>
              </a:rPr>
              <a:t>://twiki.cern.ch/twiki/bin/viewauth/FCC/</a:t>
            </a:r>
            <a:r>
              <a:rPr kumimoji="1" lang="en-US" sz="1800" b="0" dirty="0" smtClean="0">
                <a:solidFill>
                  <a:srgbClr val="000000"/>
                </a:solidFill>
                <a:latin typeface="Arial" charset="0"/>
                <a:hlinkClick r:id="rId5"/>
              </a:rPr>
              <a:t>FccSoftware</a:t>
            </a:r>
            <a:endParaRPr kumimoji="1" lang="en-US" sz="1800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1882" y="990600"/>
            <a:ext cx="4429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kumimoji="1" lang="en-US" sz="1600" b="0" dirty="0">
                <a:solidFill>
                  <a:srgbClr val="000000"/>
                </a:solidFill>
                <a:latin typeface="Arial" charset="0"/>
              </a:rPr>
              <a:t>Subscribe to </a:t>
            </a:r>
            <a:r>
              <a:rPr kumimoji="1" lang="en-US" sz="1600" b="0" dirty="0">
                <a:solidFill>
                  <a:srgbClr val="000000"/>
                </a:solidFill>
                <a:latin typeface="Arial" charset="0"/>
                <a:hlinkClick r:id="rId6"/>
              </a:rPr>
              <a:t>fcc-experiments-sw-dev@cern.ch</a:t>
            </a:r>
            <a:r>
              <a:rPr kumimoji="1" lang="en-US" sz="1600" b="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 rot="19816410">
            <a:off x="-178149" y="2796886"/>
            <a:ext cx="9472530" cy="461665"/>
          </a:xfrm>
          <a:prstGeom prst="rect">
            <a:avLst/>
          </a:prstGeom>
          <a:solidFill>
            <a:schemeClr val="accent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dirty="0" smtClean="0"/>
              <a:t>At least for FCC-</a:t>
            </a:r>
            <a:r>
              <a:rPr lang="fr-CH" sz="2400" dirty="0" err="1" smtClean="0"/>
              <a:t>ee</a:t>
            </a:r>
            <a:r>
              <a:rPr lang="fr-CH" sz="2400" dirty="0" smtClean="0"/>
              <a:t> </a:t>
            </a:r>
            <a:r>
              <a:rPr lang="fr-CH" sz="2400" dirty="0" err="1" smtClean="0"/>
              <a:t>we</a:t>
            </a:r>
            <a:r>
              <a:rPr lang="fr-CH" sz="2400" dirty="0" smtClean="0"/>
              <a:t> are at the point of </a:t>
            </a:r>
            <a:r>
              <a:rPr lang="fr-CH" sz="2400" dirty="0" err="1" smtClean="0"/>
              <a:t>being</a:t>
            </a:r>
            <a:r>
              <a:rPr lang="fr-CH" sz="2400" dirty="0" smtClean="0"/>
              <a:t> able to look at </a:t>
            </a:r>
            <a:r>
              <a:rPr lang="fr-CH" sz="2400" dirty="0" err="1" smtClean="0"/>
              <a:t>events</a:t>
            </a:r>
            <a:r>
              <a:rPr lang="fr-CH" sz="2400" dirty="0" smtClean="0"/>
              <a:t>!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978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: Working groups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Phenomenology studies </a:t>
            </a:r>
            <a:r>
              <a:rPr lang="en-US" sz="2000" dirty="0"/>
              <a:t>– Coordinators </a:t>
            </a:r>
            <a:r>
              <a:rPr lang="en-US" sz="2000" dirty="0" smtClean="0"/>
              <a:t>J. Ellis, C. </a:t>
            </a:r>
            <a:r>
              <a:rPr lang="en-US" sz="2000" dirty="0" err="1" smtClean="0"/>
              <a:t>Grojean</a:t>
            </a:r>
            <a:endParaRPr lang="en-US" sz="2000" dirty="0"/>
          </a:p>
          <a:p>
            <a:pPr lvl="1"/>
            <a:r>
              <a:rPr lang="en-US" sz="1600" dirty="0"/>
              <a:t>Match theory predictions to FCC-</a:t>
            </a:r>
            <a:r>
              <a:rPr lang="en-US" sz="1600" dirty="0" err="1"/>
              <a:t>ee</a:t>
            </a:r>
            <a:r>
              <a:rPr lang="en-US" sz="1600" dirty="0"/>
              <a:t>  experimental precisions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pPr lvl="1"/>
            <a:r>
              <a:rPr lang="en-US" sz="1600" dirty="0"/>
              <a:t> How to discover new physics in precision measurements,  in rare decays (Z, W, t, H, b, c, </a:t>
            </a:r>
            <a:r>
              <a:rPr lang="en-US" sz="1600" dirty="0">
                <a:latin typeface="Symbol" charset="2"/>
                <a:cs typeface="Symbol" charset="2"/>
              </a:rPr>
              <a:t>t</a:t>
            </a:r>
            <a:r>
              <a:rPr lang="en-US" sz="1600" dirty="0"/>
              <a:t>, …</a:t>
            </a:r>
            <a:r>
              <a:rPr lang="en-US" sz="1600" dirty="0" smtClean="0"/>
              <a:t>), and </a:t>
            </a:r>
            <a:r>
              <a:rPr lang="en-US" sz="1600" dirty="0"/>
              <a:t>in rare or invisible </a:t>
            </a:r>
            <a:r>
              <a:rPr lang="en-US" sz="1600" dirty="0" smtClean="0"/>
              <a:t>processes </a:t>
            </a: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Set up the framework for global fits and understand the complementarity with other colliders (LHC, FCC-</a:t>
            </a:r>
            <a:r>
              <a:rPr lang="en-US" sz="1600" dirty="0" err="1"/>
              <a:t>hh</a:t>
            </a:r>
            <a:r>
              <a:rPr lang="en-US" sz="1600" dirty="0"/>
              <a:t>, in particular) </a:t>
            </a: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657601" y="3429000"/>
            <a:ext cx="1981199" cy="838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sz="1600" dirty="0" smtClean="0">
                <a:solidFill>
                  <a:srgbClr val="009900"/>
                </a:solidFill>
                <a:latin typeface="Corbel"/>
              </a:rPr>
              <a:t>Model Building and New Physics</a:t>
            </a:r>
          </a:p>
          <a:p>
            <a:pPr algn="ctr"/>
            <a:r>
              <a:rPr kumimoji="1" lang="en-US" sz="1600" dirty="0">
                <a:solidFill>
                  <a:srgbClr val="000000"/>
                </a:solidFill>
                <a:latin typeface="Corbel"/>
              </a:rPr>
              <a:t>Andreas </a:t>
            </a:r>
            <a:r>
              <a:rPr kumimoji="1" lang="en-US" sz="1600" dirty="0" err="1">
                <a:solidFill>
                  <a:srgbClr val="000000"/>
                </a:solidFill>
                <a:latin typeface="Corbel"/>
              </a:rPr>
              <a:t>Weiler</a:t>
            </a:r>
            <a:endParaRPr kumimoji="1" lang="en-US" sz="2000" dirty="0" smtClean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581400" y="1752600"/>
            <a:ext cx="1981200" cy="838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sz="1600" dirty="0" smtClean="0">
                <a:solidFill>
                  <a:srgbClr val="009900"/>
                </a:solidFill>
                <a:latin typeface="Corbel"/>
              </a:rPr>
              <a:t>Precision EW calculations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S</a:t>
            </a:r>
            <a:r>
              <a:rPr kumimoji="1" lang="en-US" sz="1600" dirty="0">
                <a:solidFill>
                  <a:srgbClr val="000000"/>
                </a:solidFill>
                <a:latin typeface="Corbel"/>
              </a:rPr>
              <a:t>. </a:t>
            </a:r>
            <a:r>
              <a:rPr kumimoji="1" lang="en-US" sz="1600" dirty="0" err="1">
                <a:solidFill>
                  <a:srgbClr val="000000"/>
                </a:solidFill>
                <a:latin typeface="Corbel"/>
              </a:rPr>
              <a:t>Heinemeyer</a:t>
            </a:r>
            <a:endParaRPr kumimoji="1" lang="en-US" sz="1600" dirty="0">
              <a:solidFill>
                <a:srgbClr val="000000"/>
              </a:solidFill>
              <a:latin typeface="Corbel"/>
            </a:endParaRPr>
          </a:p>
          <a:p>
            <a:pPr algn="ctr"/>
            <a:endParaRPr kumimoji="1" lang="en-US" sz="16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354141" y="5181600"/>
            <a:ext cx="2819400" cy="914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sz="1600" dirty="0" smtClean="0">
                <a:solidFill>
                  <a:srgbClr val="009900"/>
                </a:solidFill>
                <a:latin typeface="Corbel"/>
              </a:rPr>
              <a:t>Global Analysis, Combination, Complementarity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John Ellis </a:t>
            </a:r>
            <a:endParaRPr kumimoji="1" lang="en-US" sz="160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219200" y="18288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QCD and </a:t>
            </a:r>
            <a:r>
              <a:rPr kumimoji="1" lang="en-US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gg</a:t>
            </a:r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 Physics</a:t>
            </a:r>
          </a:p>
          <a:p>
            <a:pPr algn="ctr"/>
            <a:r>
              <a:rPr kumimoji="1" lang="en-US" b="0" dirty="0" smtClean="0">
                <a:solidFill>
                  <a:srgbClr val="000000"/>
                </a:solidFill>
                <a:latin typeface="Corbel"/>
              </a:rPr>
              <a:t>(Joint </a:t>
            </a:r>
            <a:r>
              <a:rPr kumimoji="1" lang="en-US" b="0" dirty="0" err="1" smtClean="0">
                <a:solidFill>
                  <a:srgbClr val="000000"/>
                </a:solidFill>
                <a:latin typeface="Corbel"/>
              </a:rPr>
              <a:t>exp</a:t>
            </a:r>
            <a:r>
              <a:rPr kumimoji="1" lang="en-US" b="0" dirty="0" smtClean="0">
                <a:solidFill>
                  <a:srgbClr val="000000"/>
                </a:solidFill>
                <a:latin typeface="Corbel"/>
              </a:rPr>
              <a:t>/</a:t>
            </a:r>
            <a:r>
              <a:rPr kumimoji="1" lang="en-US" b="0" dirty="0" err="1" smtClean="0">
                <a:solidFill>
                  <a:srgbClr val="000000"/>
                </a:solidFill>
                <a:latin typeface="Corbel"/>
              </a:rPr>
              <a:t>th</a:t>
            </a:r>
            <a:r>
              <a:rPr kumimoji="1" lang="en-US" b="0" dirty="0" smtClean="0">
                <a:solidFill>
                  <a:srgbClr val="000000"/>
                </a:solidFill>
                <a:latin typeface="Corbel"/>
              </a:rPr>
              <a:t>)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P.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Skands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324600" y="18288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err="1" smtClean="0">
                <a:solidFill>
                  <a:srgbClr val="009900"/>
                </a:solidFill>
                <a:latin typeface="Corbel"/>
              </a:rPr>
              <a:t>Flavour</a:t>
            </a:r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 Physics</a:t>
            </a:r>
          </a:p>
          <a:p>
            <a:pPr algn="ctr"/>
            <a:r>
              <a:rPr kumimoji="1" lang="en-US" b="0" dirty="0">
                <a:solidFill>
                  <a:srgbClr val="000000"/>
                </a:solidFill>
                <a:latin typeface="Corbel"/>
              </a:rPr>
              <a:t>(Joint </a:t>
            </a:r>
            <a:r>
              <a:rPr kumimoji="1" lang="en-US" b="0" dirty="0" err="1">
                <a:solidFill>
                  <a:srgbClr val="000000"/>
                </a:solidFill>
                <a:latin typeface="Corbel"/>
              </a:rPr>
              <a:t>exp</a:t>
            </a:r>
            <a:r>
              <a:rPr kumimoji="1" lang="en-US" b="0" dirty="0">
                <a:solidFill>
                  <a:srgbClr val="000000"/>
                </a:solidFill>
                <a:latin typeface="Corbel"/>
              </a:rPr>
              <a:t>/</a:t>
            </a:r>
            <a:r>
              <a:rPr kumimoji="1" lang="en-US" b="0" dirty="0" err="1">
                <a:solidFill>
                  <a:srgbClr val="000000"/>
                </a:solidFill>
                <a:latin typeface="Corbel"/>
              </a:rPr>
              <a:t>th</a:t>
            </a:r>
            <a:r>
              <a:rPr kumimoji="1" lang="en-US" b="0" dirty="0">
                <a:solidFill>
                  <a:srgbClr val="000000"/>
                </a:solidFill>
                <a:latin typeface="Corbel"/>
              </a:rPr>
              <a:t>)</a:t>
            </a:r>
          </a:p>
          <a:p>
            <a:pPr algn="ctr"/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Jernej</a:t>
            </a:r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Kamenik</a:t>
            </a:r>
            <a:endParaRPr kumimoji="1" lang="en-US" sz="1600" dirty="0" smtClean="0">
              <a:solidFill>
                <a:srgbClr val="009900"/>
              </a:solidFill>
              <a:latin typeface="Corbe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42294" y="3429000"/>
            <a:ext cx="1734769" cy="101566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sz="1200" b="0" dirty="0" smtClean="0">
                <a:solidFill>
                  <a:srgbClr val="000000"/>
                </a:solidFill>
                <a:latin typeface="Arial" charset="0"/>
              </a:rPr>
              <a:t>Synergy with </a:t>
            </a:r>
          </a:p>
          <a:p>
            <a:pPr algn="ctr"/>
            <a:r>
              <a:rPr kumimoji="1" lang="en-US" sz="1200" b="0" dirty="0" smtClean="0">
                <a:solidFill>
                  <a:srgbClr val="000000"/>
                </a:solidFill>
                <a:latin typeface="Arial" charset="0"/>
              </a:rPr>
              <a:t>FCC-</a:t>
            </a:r>
            <a:r>
              <a:rPr kumimoji="1" lang="en-US" sz="1200" b="0" dirty="0" err="1" smtClean="0">
                <a:solidFill>
                  <a:srgbClr val="000000"/>
                </a:solidFill>
                <a:latin typeface="Arial" charset="0"/>
              </a:rPr>
              <a:t>hh</a:t>
            </a:r>
            <a:r>
              <a:rPr kumimoji="1" lang="en-US" sz="1200" b="0" dirty="0" smtClean="0">
                <a:solidFill>
                  <a:srgbClr val="000000"/>
                </a:solidFill>
                <a:latin typeface="Arial" charset="0"/>
              </a:rPr>
              <a:t> physics</a:t>
            </a:r>
          </a:p>
          <a:p>
            <a:pPr algn="ctr"/>
            <a:r>
              <a:rPr kumimoji="1" lang="en-US" sz="1200" b="0" dirty="0" smtClean="0">
                <a:solidFill>
                  <a:srgbClr val="000000"/>
                </a:solidFill>
                <a:latin typeface="Arial" charset="0"/>
              </a:rPr>
              <a:t>Linear collider physics,</a:t>
            </a:r>
          </a:p>
          <a:p>
            <a:pPr algn="ctr"/>
            <a:r>
              <a:rPr kumimoji="1" lang="en-US" sz="1200" b="0" dirty="0" smtClean="0">
                <a:solidFill>
                  <a:srgbClr val="000000"/>
                </a:solidFill>
                <a:latin typeface="Arial" charset="0"/>
              </a:rPr>
              <a:t>LEP physics</a:t>
            </a:r>
          </a:p>
          <a:p>
            <a:pPr algn="ctr"/>
            <a:r>
              <a:rPr kumimoji="1" lang="en-US" sz="1200" b="0" dirty="0" smtClean="0">
                <a:solidFill>
                  <a:srgbClr val="000000"/>
                </a:solidFill>
                <a:latin typeface="Arial" charset="0"/>
              </a:rPr>
              <a:t> HF physics</a:t>
            </a:r>
            <a:endParaRPr kumimoji="1" lang="en-US" sz="1200" b="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3" name="Straight Arrow Connector 12"/>
          <p:cNvCxnSpPr>
            <a:endCxn id="8" idx="3"/>
          </p:cNvCxnSpPr>
          <p:nvPr/>
        </p:nvCxnSpPr>
        <p:spPr bwMode="auto">
          <a:xfrm flipH="1" flipV="1">
            <a:off x="5562600" y="2171700"/>
            <a:ext cx="1676400" cy="1257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2" idx="1"/>
            <a:endCxn id="7" idx="3"/>
          </p:cNvCxnSpPr>
          <p:nvPr/>
        </p:nvCxnSpPr>
        <p:spPr bwMode="auto">
          <a:xfrm flipH="1" flipV="1">
            <a:off x="5638800" y="3848100"/>
            <a:ext cx="1603494" cy="887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endCxn id="9" idx="3"/>
          </p:cNvCxnSpPr>
          <p:nvPr/>
        </p:nvCxnSpPr>
        <p:spPr bwMode="auto">
          <a:xfrm flipH="1">
            <a:off x="6173541" y="4267200"/>
            <a:ext cx="1066799" cy="1371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524000" y="3654623"/>
            <a:ext cx="232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b="0" dirty="0" smtClean="0">
                <a:solidFill>
                  <a:srgbClr val="000000"/>
                </a:solidFill>
                <a:latin typeface="Arial" charset="0"/>
              </a:rPr>
              <a:t>:</a:t>
            </a:r>
            <a:endParaRPr kumimoji="1" lang="en-US" b="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6934200" y="2590800"/>
            <a:ext cx="516336" cy="838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2897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E</a:t>
            </a:r>
            <a:r>
              <a:rPr lang="en-US" sz="2000" dirty="0" smtClean="0"/>
              <a:t>xperimental studies – Coordinators A. </a:t>
            </a:r>
            <a:r>
              <a:rPr lang="en-US" sz="2000" dirty="0" err="1" smtClean="0"/>
              <a:t>Blondel</a:t>
            </a:r>
            <a:r>
              <a:rPr lang="en-US" sz="2000" dirty="0" smtClean="0"/>
              <a:t>, P. Janot</a:t>
            </a:r>
          </a:p>
          <a:p>
            <a:pPr lvl="1"/>
            <a:r>
              <a:rPr lang="en-US" sz="1600" dirty="0" smtClean="0"/>
              <a:t>Precision measurements of the Z, W, H, t properties - Rare decays – BSM physics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>
              <a:lnSpc>
                <a:spcPct val="80000"/>
              </a:lnSpc>
            </a:pPr>
            <a:endParaRPr lang="en-US" sz="1600" dirty="0"/>
          </a:p>
          <a:p>
            <a:pPr lvl="1"/>
            <a:r>
              <a:rPr lang="en-US" sz="1600" dirty="0" smtClean="0"/>
              <a:t>Develop the necessary tools                                       Understand the experimental conditions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>
              <a:lnSpc>
                <a:spcPct val="120000"/>
              </a:lnSpc>
            </a:pPr>
            <a:endParaRPr lang="en-US" sz="1600" dirty="0" smtClean="0"/>
          </a:p>
          <a:p>
            <a:pPr lvl="1"/>
            <a:r>
              <a:rPr lang="en-US" sz="1600" dirty="0" smtClean="0"/>
              <a:t>Set constraints on the possible detector designs to match statistical precision </a:t>
            </a:r>
            <a:endParaRPr lang="en-US" sz="1600" dirty="0"/>
          </a:p>
          <a:p>
            <a:pPr lvl="1"/>
            <a:endParaRPr lang="en-US" sz="1600" dirty="0" smtClean="0"/>
          </a:p>
          <a:p>
            <a:pPr lvl="1">
              <a:lnSpc>
                <a:spcPct val="90000"/>
              </a:lnSpc>
            </a:pPr>
            <a:endParaRPr lang="en-US" sz="1600" dirty="0"/>
          </a:p>
          <a:p>
            <a:pPr lvl="1">
              <a:lnSpc>
                <a:spcPct val="90000"/>
              </a:lnSpc>
            </a:pPr>
            <a:endParaRPr lang="en-US" sz="1600" dirty="0" smtClean="0"/>
          </a:p>
          <a:p>
            <a:pPr lvl="1">
              <a:lnSpc>
                <a:spcPct val="90000"/>
              </a:lnSpc>
            </a:pPr>
            <a:endParaRPr lang="en-US" sz="1600" dirty="0"/>
          </a:p>
          <a:p>
            <a:pPr lvl="1">
              <a:lnSpc>
                <a:spcPct val="90000"/>
              </a:lnSpc>
            </a:pPr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lvl="2"/>
            <a:endParaRPr lang="en-US" sz="1600" dirty="0"/>
          </a:p>
        </p:txBody>
      </p:sp>
      <p:sp>
        <p:nvSpPr>
          <p:cNvPr id="19" name="Up-Down Arrow 18"/>
          <p:cNvSpPr/>
          <p:nvPr/>
        </p:nvSpPr>
        <p:spPr bwMode="auto">
          <a:xfrm>
            <a:off x="4495800" y="3581400"/>
            <a:ext cx="256032" cy="1520952"/>
          </a:xfrm>
          <a:prstGeom prst="upDownArrow">
            <a:avLst/>
          </a:prstGeom>
          <a:solidFill>
            <a:srgbClr val="C5FFD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en-US" sz="24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: Working groups (1)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4800" y="17526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EW Physics (Z pole)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R.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Tenchini</a:t>
            </a:r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 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F.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Piccinini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590800" y="17526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err="1" smtClean="0">
                <a:solidFill>
                  <a:srgbClr val="009900"/>
                </a:solidFill>
                <a:latin typeface="Corbel"/>
              </a:rPr>
              <a:t>Diboson</a:t>
            </a:r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 </a:t>
            </a:r>
            <a:r>
              <a:rPr kumimoji="1" lang="en-US" dirty="0" err="1" smtClean="0">
                <a:solidFill>
                  <a:srgbClr val="009900"/>
                </a:solidFill>
                <a:latin typeface="Corbel"/>
              </a:rPr>
              <a:t>physics</a:t>
            </a:r>
            <a:r>
              <a:rPr kumimoji="1" lang="en-US" dirty="0" err="1">
                <a:solidFill>
                  <a:srgbClr val="009900"/>
                </a:solidFill>
                <a:latin typeface="Corbel"/>
              </a:rPr>
              <a:t>,</a:t>
            </a:r>
            <a:r>
              <a:rPr kumimoji="1" lang="en-US" dirty="0" err="1" smtClean="0">
                <a:solidFill>
                  <a:srgbClr val="009900"/>
                </a:solidFill>
                <a:latin typeface="Corbel"/>
              </a:rPr>
              <a:t>m</a:t>
            </a:r>
            <a:r>
              <a:rPr kumimoji="1" lang="en-US" baseline="-25000" dirty="0" err="1" smtClean="0">
                <a:solidFill>
                  <a:srgbClr val="009900"/>
                </a:solidFill>
                <a:latin typeface="Corbel"/>
              </a:rPr>
              <a:t>W</a:t>
            </a:r>
            <a:endParaRPr kumimoji="1" lang="en-US" dirty="0" smtClean="0">
              <a:solidFill>
                <a:srgbClr val="009900"/>
              </a:solidFill>
              <a:latin typeface="Corbel"/>
            </a:endParaRP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R.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Tenchini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  <a:p>
            <a:pPr algn="ctr"/>
            <a:r>
              <a:rPr kumimoji="1" lang="en-US" dirty="0">
                <a:solidFill>
                  <a:srgbClr val="000000"/>
                </a:solidFill>
                <a:latin typeface="Arial" charset="0"/>
              </a:rPr>
              <a:t>F.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Piccinini</a:t>
            </a:r>
            <a:endParaRPr kumimoji="1" lang="en-US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800600" y="17526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H(126) Properties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M.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Klute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K. Peters</a:t>
            </a:r>
            <a:endParaRPr kumimoji="1" lang="en-US" sz="1600" dirty="0" smtClean="0">
              <a:solidFill>
                <a:srgbClr val="009900"/>
              </a:solidFill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010400" y="17526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Top Quark Physics</a:t>
            </a:r>
          </a:p>
          <a:p>
            <a:pPr algn="ctr"/>
            <a:endParaRPr kumimoji="1" lang="en-US" dirty="0">
              <a:solidFill>
                <a:srgbClr val="009900"/>
              </a:solidFill>
              <a:latin typeface="Corbel"/>
            </a:endParaRP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P.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Azzi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447800" y="26670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QCD and </a:t>
            </a:r>
            <a:r>
              <a:rPr kumimoji="1" lang="en-US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gg</a:t>
            </a:r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 Physics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D.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d’Enterria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P.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Skands</a:t>
            </a:r>
            <a:endParaRPr kumimoji="1" lang="en-US" sz="1600" dirty="0">
              <a:solidFill>
                <a:srgbClr val="000000"/>
              </a:solidFill>
              <a:latin typeface="Corbel"/>
            </a:endParaRPr>
          </a:p>
          <a:p>
            <a:pPr algn="ctr"/>
            <a:endParaRPr kumimoji="1" lang="en-US" sz="2000" dirty="0" smtClean="0">
              <a:solidFill>
                <a:srgbClr val="009900"/>
              </a:solidFill>
              <a:latin typeface="Corbel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733800" y="2667000"/>
            <a:ext cx="1752600" cy="762000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err="1" smtClean="0">
                <a:solidFill>
                  <a:srgbClr val="009900"/>
                </a:solidFill>
                <a:latin typeface="Corbel"/>
              </a:rPr>
              <a:t>Flavour</a:t>
            </a:r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 Physics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S.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Monteil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J.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Kamenik</a:t>
            </a:r>
            <a:endParaRPr kumimoji="1" lang="en-US" sz="2000" dirty="0" smtClean="0">
              <a:solidFill>
                <a:srgbClr val="009900"/>
              </a:solidFill>
              <a:latin typeface="Corbel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019800" y="26670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New Physics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M.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Pierini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C. Rogan</a:t>
            </a:r>
            <a:endParaRPr kumimoji="1" lang="en-US" dirty="0" smtClean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733800" y="54864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Detector Designs</a:t>
            </a:r>
          </a:p>
          <a:p>
            <a:pPr algn="ctr"/>
            <a:r>
              <a:rPr kumimoji="1" lang="en-US" sz="1600" dirty="0">
                <a:solidFill>
                  <a:srgbClr val="000000"/>
                </a:solidFill>
                <a:latin typeface="Corbel"/>
              </a:rPr>
              <a:t>A</a:t>
            </a:r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Cattai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G.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Rolandi</a:t>
            </a:r>
            <a:endParaRPr kumimoji="1" lang="en-US" sz="1600" dirty="0" smtClean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096000" y="39624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err="1" smtClean="0">
                <a:solidFill>
                  <a:srgbClr val="009900"/>
                </a:solidFill>
                <a:latin typeface="Corbel"/>
              </a:rPr>
              <a:t>Exp’tal</a:t>
            </a:r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 Environment</a:t>
            </a:r>
          </a:p>
          <a:p>
            <a:pPr algn="ctr"/>
            <a:endParaRPr kumimoji="1" lang="en-US" dirty="0" smtClean="0">
              <a:solidFill>
                <a:srgbClr val="009900"/>
              </a:solidFill>
              <a:latin typeface="Corbel"/>
            </a:endParaRP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N.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Bacchetta</a:t>
            </a:r>
            <a:endParaRPr kumimoji="1" lang="en-US" sz="2000" dirty="0" smtClean="0">
              <a:solidFill>
                <a:srgbClr val="009900"/>
              </a:solidFill>
              <a:latin typeface="Corbel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524000" y="38862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smtClean="0">
                <a:solidFill>
                  <a:srgbClr val="FF0000"/>
                </a:solidFill>
                <a:latin typeface="Corbel"/>
              </a:rPr>
              <a:t>Physics Software</a:t>
            </a:r>
          </a:p>
          <a:p>
            <a:pPr algn="ctr"/>
            <a:r>
              <a:rPr kumimoji="1" lang="en-US" sz="1600" dirty="0" smtClean="0">
                <a:solidFill>
                  <a:srgbClr val="FF0000"/>
                </a:solidFill>
                <a:latin typeface="Corbel"/>
              </a:rPr>
              <a:t>C. </a:t>
            </a:r>
            <a:r>
              <a:rPr kumimoji="1" lang="en-US" sz="1600" dirty="0" err="1" smtClean="0">
                <a:solidFill>
                  <a:srgbClr val="FF0000"/>
                </a:solidFill>
                <a:latin typeface="Corbel"/>
              </a:rPr>
              <a:t>Bernet</a:t>
            </a:r>
            <a:endParaRPr kumimoji="1" lang="en-US" sz="1600" dirty="0" smtClean="0">
              <a:solidFill>
                <a:srgbClr val="FF0000"/>
              </a:solidFill>
              <a:latin typeface="Corbel"/>
            </a:endParaRPr>
          </a:p>
          <a:p>
            <a:pPr algn="ctr"/>
            <a:r>
              <a:rPr kumimoji="1" lang="en-US" sz="1600" dirty="0" smtClean="0">
                <a:solidFill>
                  <a:srgbClr val="FF0000"/>
                </a:solidFill>
                <a:latin typeface="Corbel"/>
              </a:rPr>
              <a:t>B. </a:t>
            </a:r>
            <a:r>
              <a:rPr kumimoji="1" lang="en-US" sz="1600" dirty="0" err="1" smtClean="0">
                <a:solidFill>
                  <a:srgbClr val="FF0000"/>
                </a:solidFill>
                <a:latin typeface="Corbel"/>
              </a:rPr>
              <a:t>Hegner</a:t>
            </a:r>
            <a:endParaRPr kumimoji="1" lang="en-US" dirty="0" smtClean="0">
              <a:solidFill>
                <a:srgbClr val="FF0000"/>
              </a:solidFill>
              <a:latin typeface="Corbel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3733800" y="3962400"/>
            <a:ext cx="1752600" cy="762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1" lang="en-US" dirty="0" smtClean="0">
                <a:solidFill>
                  <a:srgbClr val="009900"/>
                </a:solidFill>
                <a:latin typeface="Corbel"/>
              </a:rPr>
              <a:t>Online &amp; Trigger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E. Perez</a:t>
            </a:r>
          </a:p>
          <a:p>
            <a:pPr algn="ctr"/>
            <a:r>
              <a:rPr kumimoji="1" lang="en-US" sz="1600" dirty="0" smtClean="0">
                <a:solidFill>
                  <a:srgbClr val="000000"/>
                </a:solidFill>
                <a:latin typeface="Corbel"/>
              </a:rPr>
              <a:t>C. </a:t>
            </a:r>
            <a:r>
              <a:rPr kumimoji="1" lang="en-US" sz="1600" dirty="0" err="1" smtClean="0">
                <a:solidFill>
                  <a:srgbClr val="000000"/>
                </a:solidFill>
                <a:latin typeface="Corbel"/>
              </a:rPr>
              <a:t>Leonidopoulos</a:t>
            </a:r>
            <a:endParaRPr kumimoji="1" lang="en-US" sz="1600" dirty="0" smtClean="0">
              <a:solidFill>
                <a:srgbClr val="009900"/>
              </a:solidFill>
              <a:latin typeface="Corbel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25345" y="4724400"/>
            <a:ext cx="1647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200" b="0" dirty="0" smtClean="0">
                <a:solidFill>
                  <a:srgbClr val="CC0099"/>
                </a:solidFill>
                <a:latin typeface="Arial" charset="0"/>
              </a:rPr>
              <a:t>Synergy with FCC-</a:t>
            </a:r>
            <a:r>
              <a:rPr kumimoji="1" lang="en-US" sz="1200" b="0" dirty="0" err="1" smtClean="0">
                <a:solidFill>
                  <a:srgbClr val="CC0099"/>
                </a:solidFill>
                <a:latin typeface="Arial" charset="0"/>
              </a:rPr>
              <a:t>hh</a:t>
            </a:r>
            <a:endParaRPr kumimoji="1" lang="en-US" sz="1200" b="0" dirty="0" smtClean="0">
              <a:solidFill>
                <a:srgbClr val="CC0099"/>
              </a:solidFill>
              <a:latin typeface="Arial" charset="0"/>
            </a:endParaRPr>
          </a:p>
          <a:p>
            <a:pPr algn="ctr"/>
            <a:r>
              <a:rPr kumimoji="1" lang="en-US" sz="1200" b="0" dirty="0">
                <a:solidFill>
                  <a:srgbClr val="CC0099"/>
                </a:solidFill>
                <a:latin typeface="Arial" charset="0"/>
              </a:rPr>
              <a:t>a</a:t>
            </a:r>
            <a:r>
              <a:rPr kumimoji="1" lang="en-US" sz="1200" b="0" dirty="0" smtClean="0">
                <a:solidFill>
                  <a:srgbClr val="CC0099"/>
                </a:solidFill>
                <a:latin typeface="Arial" charset="0"/>
              </a:rPr>
              <a:t>nd Linear Colliders</a:t>
            </a:r>
            <a:endParaRPr kumimoji="1" lang="en-US" sz="1200" b="0" dirty="0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0" y="4648200"/>
            <a:ext cx="1749472" cy="461665"/>
          </a:xfrm>
          <a:prstGeom prst="rect">
            <a:avLst/>
          </a:prstGeom>
          <a:solidFill>
            <a:srgbClr val="FFFF00"/>
          </a:solidFill>
          <a:ln w="28575" cmpd="dbl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sz="1200" dirty="0">
                <a:solidFill>
                  <a:srgbClr val="000000"/>
                </a:solidFill>
                <a:latin typeface="Arial" charset="0"/>
              </a:rPr>
              <a:t>C</a:t>
            </a:r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ommon across FCC</a:t>
            </a:r>
          </a:p>
          <a:p>
            <a:r>
              <a:rPr kumimoji="1" lang="en-US" sz="1200" dirty="0" smtClean="0">
                <a:solidFill>
                  <a:srgbClr val="000000"/>
                </a:solidFill>
                <a:latin typeface="Arial" charset="0"/>
              </a:rPr>
              <a:t>Synergies with LCs</a:t>
            </a:r>
            <a:endParaRPr kumimoji="1" lang="en-US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85626" y="5410200"/>
            <a:ext cx="3638436" cy="861774"/>
          </a:xfrm>
          <a:prstGeom prst="rect">
            <a:avLst/>
          </a:prstGeom>
          <a:solidFill>
            <a:srgbClr val="CCFFCC"/>
          </a:solidFill>
          <a:ln w="57150" cmpd="dbl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dirty="0" smtClean="0">
                <a:solidFill>
                  <a:srgbClr val="002060"/>
                </a:solidFill>
                <a:latin typeface="Arial" charset="0"/>
              </a:rPr>
              <a:t>Synergy with linear collider detectors:</a:t>
            </a:r>
          </a:p>
          <a:p>
            <a:r>
              <a:rPr kumimoji="1" lang="en-US" sz="1200" dirty="0" smtClean="0">
                <a:solidFill>
                  <a:srgbClr val="002060"/>
                </a:solidFill>
                <a:latin typeface="Arial" charset="0"/>
              </a:rPr>
              <a:t>Collaboration with CLIC detector (CERN group)</a:t>
            </a:r>
          </a:p>
          <a:p>
            <a:r>
              <a:rPr kumimoji="1" lang="en-US" sz="1200" dirty="0" smtClean="0">
                <a:solidFill>
                  <a:srgbClr val="002060"/>
                </a:solidFill>
                <a:latin typeface="Arial" charset="0"/>
              </a:rPr>
              <a:t>Several detectors possible </a:t>
            </a:r>
          </a:p>
          <a:p>
            <a:r>
              <a:rPr kumimoji="1" lang="en-US" sz="12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kumimoji="1" lang="en-US" sz="1200" dirty="0" smtClean="0">
                <a:solidFill>
                  <a:srgbClr val="002060"/>
                </a:solidFill>
                <a:latin typeface="Arial" charset="0"/>
              </a:rPr>
              <a:t>  lots of space for new ideas!</a:t>
            </a:r>
            <a:endParaRPr kumimoji="1" lang="en-US" sz="1200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39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1175" y="429208"/>
            <a:ext cx="8411149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j-lt"/>
              </a:rPr>
              <a:t>			</a:t>
            </a:r>
            <a:r>
              <a:rPr lang="fr-CH" sz="2800" dirty="0" smtClean="0">
                <a:solidFill>
                  <a:srgbClr val="0000FF"/>
                </a:solidFill>
                <a:latin typeface="+mj-lt"/>
              </a:rPr>
              <a:t>On </a:t>
            </a:r>
            <a:r>
              <a:rPr lang="fr-CH" sz="2800" dirty="0" err="1" smtClean="0">
                <a:solidFill>
                  <a:srgbClr val="0000FF"/>
                </a:solidFill>
                <a:latin typeface="+mj-lt"/>
              </a:rPr>
              <a:t>our</a:t>
            </a:r>
            <a:r>
              <a:rPr lang="fr-CH" sz="2800" dirty="0" smtClean="0">
                <a:solidFill>
                  <a:srgbClr val="0000FF"/>
                </a:solidFill>
                <a:latin typeface="+mj-lt"/>
              </a:rPr>
              <a:t> horizon: </a:t>
            </a:r>
          </a:p>
          <a:p>
            <a:r>
              <a:rPr lang="fr-CH" sz="1800" dirty="0" smtClean="0">
                <a:latin typeface="+mj-lt"/>
              </a:rPr>
              <a:t>-- </a:t>
            </a:r>
            <a:r>
              <a:rPr lang="fr-CH" sz="1800" dirty="0" err="1" smtClean="0">
                <a:latin typeface="+mj-lt"/>
              </a:rPr>
              <a:t>we</a:t>
            </a:r>
            <a:r>
              <a:rPr lang="fr-CH" sz="1800" dirty="0" smtClean="0">
                <a:latin typeface="+mj-lt"/>
              </a:rPr>
              <a:t> have </a:t>
            </a:r>
            <a:r>
              <a:rPr lang="fr-CH" sz="1800" dirty="0" err="1" smtClean="0">
                <a:latin typeface="+mj-lt"/>
              </a:rPr>
              <a:t>regular</a:t>
            </a:r>
            <a:r>
              <a:rPr lang="fr-CH" sz="1800" dirty="0" smtClean="0">
                <a:latin typeface="+mj-lt"/>
              </a:rPr>
              <a:t> VIDYO </a:t>
            </a:r>
            <a:r>
              <a:rPr lang="fr-CH" sz="1800" dirty="0" err="1" smtClean="0">
                <a:latin typeface="+mj-lt"/>
              </a:rPr>
              <a:t>conferences</a:t>
            </a:r>
            <a:r>
              <a:rPr lang="fr-CH" sz="1800" dirty="0" smtClean="0">
                <a:latin typeface="+mj-lt"/>
              </a:rPr>
              <a:t> on </a:t>
            </a:r>
            <a:r>
              <a:rPr lang="fr-CH" sz="1800" dirty="0" err="1" smtClean="0">
                <a:latin typeface="+mj-lt"/>
              </a:rPr>
              <a:t>Monday</a:t>
            </a:r>
            <a:r>
              <a:rPr lang="fr-CH" sz="1800" dirty="0" smtClean="0">
                <a:latin typeface="+mj-lt"/>
              </a:rPr>
              <a:t> 15:00 -- 17:00  (</a:t>
            </a:r>
            <a:r>
              <a:rPr lang="fr-CH" sz="1800" dirty="0" err="1" smtClean="0">
                <a:latin typeface="+mj-lt"/>
              </a:rPr>
              <a:t>both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acc</a:t>
            </a:r>
            <a:r>
              <a:rPr lang="fr-CH" sz="1800" dirty="0" smtClean="0">
                <a:latin typeface="+mj-lt"/>
              </a:rPr>
              <a:t>. and phys.) </a:t>
            </a:r>
          </a:p>
          <a:p>
            <a:endParaRPr lang="fr-CH" sz="1800" dirty="0" smtClean="0">
              <a:latin typeface="+mj-lt"/>
            </a:endParaRPr>
          </a:p>
          <a:p>
            <a:r>
              <a:rPr lang="fr-CH" sz="1800" dirty="0" smtClean="0">
                <a:latin typeface="+mj-lt"/>
              </a:rPr>
              <a:t>-- </a:t>
            </a:r>
            <a:r>
              <a:rPr lang="fr-CH" sz="1800" dirty="0" err="1" smtClean="0">
                <a:latin typeface="+mj-lt"/>
              </a:rPr>
              <a:t>regular</a:t>
            </a:r>
            <a:r>
              <a:rPr lang="fr-CH" sz="1800" dirty="0" smtClean="0">
                <a:latin typeface="+mj-lt"/>
              </a:rPr>
              <a:t> meetings of </a:t>
            </a:r>
            <a:r>
              <a:rPr lang="fr-CH" sz="1800" dirty="0" err="1" smtClean="0">
                <a:latin typeface="+mj-lt"/>
              </a:rPr>
              <a:t>heavy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flavour</a:t>
            </a:r>
            <a:r>
              <a:rPr lang="fr-CH" sz="1800" dirty="0" smtClean="0">
                <a:latin typeface="+mj-lt"/>
              </a:rPr>
              <a:t> (leptons or quarks) group   </a:t>
            </a:r>
          </a:p>
          <a:p>
            <a:endParaRPr lang="fr-CH" sz="1800" dirty="0">
              <a:latin typeface="+mj-lt"/>
            </a:endParaRPr>
          </a:p>
          <a:p>
            <a:r>
              <a:rPr lang="fr-CH" sz="1800" dirty="0" smtClean="0">
                <a:latin typeface="+mj-lt"/>
              </a:rPr>
              <a:t>-- workshop on </a:t>
            </a:r>
            <a:r>
              <a:rPr lang="fr-CH" sz="1800" dirty="0" err="1" smtClean="0">
                <a:latin typeface="+mj-lt"/>
              </a:rPr>
              <a:t>precision</a:t>
            </a:r>
            <a:r>
              <a:rPr lang="fr-CH" sz="1800" dirty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calculations</a:t>
            </a:r>
            <a:r>
              <a:rPr lang="fr-CH" sz="1800" dirty="0" smtClean="0">
                <a:latin typeface="+mj-lt"/>
              </a:rPr>
              <a:t> for Future </a:t>
            </a:r>
            <a:r>
              <a:rPr lang="fr-CH" sz="1800" dirty="0" err="1" smtClean="0">
                <a:latin typeface="+mj-lt"/>
              </a:rPr>
              <a:t>Colliders</a:t>
            </a:r>
            <a:r>
              <a:rPr lang="fr-CH" sz="1800" dirty="0" smtClean="0">
                <a:latin typeface="+mj-lt"/>
              </a:rPr>
              <a:t>  </a:t>
            </a:r>
          </a:p>
          <a:p>
            <a:r>
              <a:rPr lang="fr-CH" sz="1800" dirty="0" smtClean="0">
                <a:latin typeface="+mj-lt"/>
              </a:rPr>
              <a:t>       13-14 July, CERN </a:t>
            </a:r>
          </a:p>
          <a:p>
            <a:endParaRPr lang="fr-CH" sz="1800" dirty="0">
              <a:latin typeface="+mj-lt"/>
            </a:endParaRPr>
          </a:p>
          <a:p>
            <a:r>
              <a:rPr lang="fr-CH" sz="1800" dirty="0" smtClean="0">
                <a:latin typeface="+mj-lt"/>
              </a:rPr>
              <a:t>-- workshop on </a:t>
            </a:r>
            <a:r>
              <a:rPr lang="fr-CH" sz="1800" dirty="0" err="1" smtClean="0">
                <a:latin typeface="+mj-lt"/>
              </a:rPr>
              <a:t>interpretation</a:t>
            </a:r>
            <a:r>
              <a:rPr lang="fr-CH" sz="1800" dirty="0" smtClean="0">
                <a:latin typeface="+mj-lt"/>
              </a:rPr>
              <a:t> of </a:t>
            </a:r>
            <a:r>
              <a:rPr lang="fr-CH" sz="1800" dirty="0" err="1" smtClean="0">
                <a:latin typeface="+mj-lt"/>
              </a:rPr>
              <a:t>precision</a:t>
            </a:r>
            <a:r>
              <a:rPr lang="fr-CH" sz="1800" dirty="0" smtClean="0">
                <a:latin typeface="+mj-lt"/>
              </a:rPr>
              <a:t> SM tests  </a:t>
            </a:r>
          </a:p>
          <a:p>
            <a:r>
              <a:rPr lang="fr-CH" sz="1800" dirty="0" smtClean="0">
                <a:latin typeface="+mj-lt"/>
              </a:rPr>
              <a:t>      in the </a:t>
            </a:r>
            <a:r>
              <a:rPr lang="fr-CH" sz="1800" dirty="0" err="1" smtClean="0">
                <a:latin typeface="+mj-lt"/>
              </a:rPr>
              <a:t>fall</a:t>
            </a:r>
            <a:r>
              <a:rPr lang="fr-CH" sz="1800" dirty="0" smtClean="0">
                <a:latin typeface="+mj-lt"/>
              </a:rPr>
              <a:t>  : -- to </a:t>
            </a:r>
            <a:r>
              <a:rPr lang="fr-CH" sz="1800" dirty="0" err="1" smtClean="0">
                <a:latin typeface="+mj-lt"/>
              </a:rPr>
              <a:t>what</a:t>
            </a:r>
            <a:r>
              <a:rPr lang="fr-CH" sz="1800" dirty="0" smtClean="0">
                <a:latin typeface="+mj-lt"/>
              </a:rPr>
              <a:t> new </a:t>
            </a:r>
            <a:r>
              <a:rPr lang="fr-CH" sz="1800" dirty="0" err="1" smtClean="0">
                <a:latin typeface="+mj-lt"/>
              </a:rPr>
              <a:t>physics</a:t>
            </a:r>
            <a:r>
              <a:rPr lang="fr-CH" sz="1800" dirty="0" smtClean="0">
                <a:latin typeface="+mj-lt"/>
              </a:rPr>
              <a:t> are </a:t>
            </a:r>
            <a:r>
              <a:rPr lang="fr-CH" sz="1800" dirty="0" err="1" smtClean="0">
                <a:latin typeface="+mj-lt"/>
              </a:rPr>
              <a:t>these</a:t>
            </a:r>
            <a:r>
              <a:rPr lang="fr-CH" sz="1800" dirty="0" smtClean="0">
                <a:latin typeface="+mj-lt"/>
              </a:rPr>
              <a:t> sensitive  </a:t>
            </a: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                     -- </a:t>
            </a:r>
            <a:r>
              <a:rPr lang="fr-CH" sz="1800" dirty="0" err="1" smtClean="0">
                <a:latin typeface="+mj-lt"/>
              </a:rPr>
              <a:t>extracting</a:t>
            </a:r>
            <a:r>
              <a:rPr lang="fr-CH" sz="1800" dirty="0" smtClean="0">
                <a:latin typeface="+mj-lt"/>
              </a:rPr>
              <a:t> info </a:t>
            </a:r>
            <a:r>
              <a:rPr lang="fr-CH" sz="1800" dirty="0" err="1" smtClean="0">
                <a:latin typeface="+mj-lt"/>
              </a:rPr>
              <a:t>from</a:t>
            </a:r>
            <a:r>
              <a:rPr lang="fr-CH" sz="1800" dirty="0" smtClean="0">
                <a:latin typeface="+mj-lt"/>
              </a:rPr>
              <a:t> a </a:t>
            </a:r>
            <a:r>
              <a:rPr lang="fr-CH" sz="1800" dirty="0" err="1" smtClean="0">
                <a:latin typeface="+mj-lt"/>
              </a:rPr>
              <a:t>series</a:t>
            </a:r>
            <a:r>
              <a:rPr lang="fr-CH" sz="1800" dirty="0" smtClean="0">
                <a:latin typeface="+mj-lt"/>
              </a:rPr>
              <a:t> of </a:t>
            </a:r>
            <a:r>
              <a:rPr lang="fr-CH" sz="1800" dirty="0" err="1" smtClean="0">
                <a:latin typeface="+mj-lt"/>
              </a:rPr>
              <a:t>different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measurements</a:t>
            </a:r>
            <a:r>
              <a:rPr lang="fr-CH" sz="1800" dirty="0" smtClean="0">
                <a:latin typeface="+mj-lt"/>
              </a:rPr>
              <a:t> </a:t>
            </a:r>
            <a:endParaRPr lang="fr-CH" sz="1800" dirty="0">
              <a:latin typeface="+mj-lt"/>
            </a:endParaRPr>
          </a:p>
          <a:p>
            <a:endParaRPr lang="fr-CH" sz="1800" dirty="0" smtClean="0">
              <a:latin typeface="+mj-lt"/>
            </a:endParaRPr>
          </a:p>
          <a:p>
            <a:r>
              <a:rPr lang="fr-CH" sz="1800" dirty="0">
                <a:latin typeface="+mj-lt"/>
              </a:rPr>
              <a:t>--  Workshop on detectors technologies for future </a:t>
            </a:r>
            <a:r>
              <a:rPr lang="fr-CH" sz="1800" dirty="0" err="1">
                <a:latin typeface="+mj-lt"/>
              </a:rPr>
              <a:t>e+e</a:t>
            </a:r>
            <a:r>
              <a:rPr lang="fr-CH" sz="1800" dirty="0">
                <a:latin typeface="+mj-lt"/>
              </a:rPr>
              <a:t>- </a:t>
            </a:r>
            <a:r>
              <a:rPr lang="fr-CH" sz="1800" dirty="0" err="1">
                <a:latin typeface="+mj-lt"/>
              </a:rPr>
              <a:t>colliders</a:t>
            </a:r>
            <a:r>
              <a:rPr lang="fr-CH" sz="1800" dirty="0">
                <a:latin typeface="+mj-lt"/>
              </a:rPr>
              <a:t>  </a:t>
            </a:r>
            <a:endParaRPr lang="fr-CH" sz="1800" dirty="0" smtClean="0">
              <a:latin typeface="+mj-lt"/>
            </a:endParaRPr>
          </a:p>
          <a:p>
            <a:r>
              <a:rPr lang="fr-CH" sz="1800" dirty="0">
                <a:latin typeface="+mj-lt"/>
              </a:rPr>
              <a:t> </a:t>
            </a:r>
            <a:r>
              <a:rPr lang="fr-CH" sz="1800" dirty="0" smtClean="0">
                <a:latin typeface="+mj-lt"/>
              </a:rPr>
              <a:t>     (</a:t>
            </a:r>
            <a:r>
              <a:rPr lang="fr-CH" sz="1800" dirty="0" err="1" smtClean="0">
                <a:latin typeface="+mj-lt"/>
              </a:rPr>
              <a:t>should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get</a:t>
            </a:r>
            <a:r>
              <a:rPr lang="fr-CH" sz="1800" dirty="0" smtClean="0">
                <a:latin typeface="+mj-lt"/>
              </a:rPr>
              <a:t> input </a:t>
            </a:r>
            <a:r>
              <a:rPr lang="fr-CH" sz="1800" dirty="0" err="1" smtClean="0">
                <a:latin typeface="+mj-lt"/>
              </a:rPr>
              <a:t>from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accelerator</a:t>
            </a:r>
            <a:r>
              <a:rPr lang="fr-CH" sz="1800" dirty="0" smtClean="0">
                <a:latin typeface="+mj-lt"/>
              </a:rPr>
              <a:t> designs and </a:t>
            </a:r>
            <a:r>
              <a:rPr lang="fr-CH" sz="1800" dirty="0" err="1" smtClean="0">
                <a:latin typeface="+mj-lt"/>
              </a:rPr>
              <a:t>from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phenomenological</a:t>
            </a:r>
            <a:r>
              <a:rPr lang="fr-CH" sz="1800" dirty="0" smtClean="0">
                <a:latin typeface="+mj-lt"/>
              </a:rPr>
              <a:t> ‘</a:t>
            </a:r>
            <a:r>
              <a:rPr lang="fr-CH" sz="1800" dirty="0" err="1" smtClean="0">
                <a:latin typeface="+mj-lt"/>
              </a:rPr>
              <a:t>interest</a:t>
            </a:r>
            <a:r>
              <a:rPr lang="fr-CH" sz="1800" dirty="0" smtClean="0">
                <a:latin typeface="+mj-lt"/>
              </a:rPr>
              <a:t>’)  </a:t>
            </a:r>
            <a:endParaRPr lang="fr-CH" sz="1800" dirty="0">
              <a:latin typeface="+mj-lt"/>
            </a:endParaRPr>
          </a:p>
          <a:p>
            <a:r>
              <a:rPr lang="fr-CH" sz="1800" dirty="0" smtClean="0">
                <a:latin typeface="+mj-lt"/>
              </a:rPr>
              <a:t>   </a:t>
            </a:r>
            <a:r>
              <a:rPr lang="fr-CH" sz="1800" dirty="0" err="1" smtClean="0">
                <a:latin typeface="+mj-lt"/>
              </a:rPr>
              <a:t>investigate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requirement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from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precision</a:t>
            </a:r>
            <a:r>
              <a:rPr lang="fr-CH" sz="1800" dirty="0" smtClean="0">
                <a:latin typeface="+mj-lt"/>
              </a:rPr>
              <a:t> </a:t>
            </a:r>
            <a:r>
              <a:rPr lang="fr-CH" sz="1800" dirty="0" err="1" smtClean="0">
                <a:latin typeface="+mj-lt"/>
              </a:rPr>
              <a:t>flavour</a:t>
            </a:r>
            <a:r>
              <a:rPr lang="fr-CH" sz="1800" dirty="0" smtClean="0">
                <a:latin typeface="+mj-lt"/>
              </a:rPr>
              <a:t> and </a:t>
            </a:r>
            <a:r>
              <a:rPr lang="fr-CH" sz="1800" dirty="0" err="1" smtClean="0">
                <a:latin typeface="+mj-lt"/>
              </a:rPr>
              <a:t>searches</a:t>
            </a:r>
            <a:r>
              <a:rPr lang="fr-CH" sz="1800" dirty="0" smtClean="0">
                <a:latin typeface="+mj-lt"/>
              </a:rPr>
              <a:t> </a:t>
            </a:r>
          </a:p>
          <a:p>
            <a:endParaRPr lang="fr-CH" sz="1800" dirty="0" smtClean="0">
              <a:latin typeface="+mj-lt"/>
            </a:endParaRPr>
          </a:p>
          <a:p>
            <a:r>
              <a:rPr lang="fr-CH" sz="2800" dirty="0">
                <a:latin typeface="+mj-lt"/>
              </a:rPr>
              <a:t>G</a:t>
            </a:r>
            <a:r>
              <a:rPr lang="fr-CH" sz="2800" dirty="0" smtClean="0">
                <a:latin typeface="+mj-lt"/>
              </a:rPr>
              <a:t>o to FCC-</a:t>
            </a:r>
            <a:r>
              <a:rPr lang="fr-CH" sz="2800" dirty="0" err="1" smtClean="0">
                <a:latin typeface="+mj-lt"/>
              </a:rPr>
              <a:t>ee</a:t>
            </a:r>
            <a:r>
              <a:rPr lang="fr-CH" sz="2800" dirty="0" smtClean="0">
                <a:latin typeface="+mj-lt"/>
              </a:rPr>
              <a:t> web site </a:t>
            </a:r>
            <a:r>
              <a:rPr lang="fr-CH" sz="2800" dirty="0" smtClean="0">
                <a:latin typeface="+mj-lt"/>
                <a:hlinkClick r:id="rId2"/>
              </a:rPr>
              <a:t>http://cern.ch/fcc-ee</a:t>
            </a:r>
            <a:r>
              <a:rPr lang="fr-CH" sz="2800" dirty="0" smtClean="0">
                <a:latin typeface="+mj-lt"/>
              </a:rPr>
              <a:t>  </a:t>
            </a:r>
          </a:p>
          <a:p>
            <a:r>
              <a:rPr lang="fr-CH" sz="2800" dirty="0">
                <a:latin typeface="+mj-lt"/>
              </a:rPr>
              <a:t> </a:t>
            </a:r>
            <a:r>
              <a:rPr lang="fr-CH" sz="2800" dirty="0" smtClean="0">
                <a:latin typeface="+mj-lt"/>
              </a:rPr>
              <a:t>and </a:t>
            </a:r>
            <a:r>
              <a:rPr lang="fr-CH" sz="2800" dirty="0" err="1" smtClean="0">
                <a:latin typeface="+mj-lt"/>
              </a:rPr>
              <a:t>register</a:t>
            </a:r>
            <a:r>
              <a:rPr lang="fr-CH" sz="2800" dirty="0" smtClean="0">
                <a:latin typeface="+mj-lt"/>
              </a:rPr>
              <a:t> to </a:t>
            </a:r>
            <a:r>
              <a:rPr lang="fr-CH" sz="2800" dirty="0" err="1" smtClean="0">
                <a:latin typeface="+mj-lt"/>
              </a:rPr>
              <a:t>be</a:t>
            </a:r>
            <a:r>
              <a:rPr lang="fr-CH" sz="2800" dirty="0" smtClean="0">
                <a:latin typeface="+mj-lt"/>
              </a:rPr>
              <a:t> </a:t>
            </a:r>
            <a:r>
              <a:rPr lang="fr-CH" sz="2800" dirty="0" err="1" smtClean="0">
                <a:latin typeface="+mj-lt"/>
              </a:rPr>
              <a:t>informed</a:t>
            </a:r>
            <a:endParaRPr lang="en-US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367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the </a:t>
            </a:r>
            <a:r>
              <a:rPr lang="en-US" dirty="0" err="1" smtClean="0"/>
              <a:t>complemntarity</a:t>
            </a:r>
            <a:r>
              <a:rPr lang="en-US" dirty="0" smtClean="0"/>
              <a:t>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Physics coordination: FCC-</a:t>
            </a:r>
            <a:r>
              <a:rPr lang="en-US" sz="2000" dirty="0" err="1" smtClean="0"/>
              <a:t>ee</a:t>
            </a:r>
            <a:r>
              <a:rPr lang="en-US" sz="2000" dirty="0" smtClean="0"/>
              <a:t>, -</a:t>
            </a:r>
            <a:r>
              <a:rPr lang="en-US" sz="2000" dirty="0" err="1" smtClean="0"/>
              <a:t>hh</a:t>
            </a:r>
            <a:r>
              <a:rPr lang="en-US" sz="2000" dirty="0" smtClean="0"/>
              <a:t>, -eh coordinators + project managers</a:t>
            </a:r>
          </a:p>
          <a:p>
            <a:pPr lvl="1"/>
            <a:r>
              <a:rPr lang="en-US" sz="1600" dirty="0" smtClean="0"/>
              <a:t>Ensure that all physics studies progress as one single </a:t>
            </a:r>
            <a:r>
              <a:rPr lang="en-US" sz="1600" dirty="0" err="1" smtClean="0"/>
              <a:t>endeavour</a:t>
            </a:r>
            <a:endParaRPr lang="en-US" sz="1600" dirty="0" smtClean="0"/>
          </a:p>
          <a:p>
            <a:pPr lvl="2"/>
            <a:r>
              <a:rPr lang="en-US" sz="1600" dirty="0" smtClean="0"/>
              <a:t>Propose physics topics to be used in the study of complementarity and synergies</a:t>
            </a:r>
            <a:endParaRPr lang="en-US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23-Mar-2015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FCC Week in Washington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524249"/>
              </p:ext>
            </p:extLst>
          </p:nvPr>
        </p:nvGraphicFramePr>
        <p:xfrm>
          <a:off x="609600" y="1900730"/>
          <a:ext cx="8001000" cy="4881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799"/>
                <a:gridCol w="2971800"/>
                <a:gridCol w="609600"/>
                <a:gridCol w="533400"/>
                <a:gridCol w="533401"/>
              </a:tblGrid>
              <a:tr h="343084">
                <a:tc>
                  <a:txBody>
                    <a:bodyPr/>
                    <a:lstStyle/>
                    <a:p>
                      <a:r>
                        <a:rPr lang="fr-CH" sz="1800" dirty="0" err="1" smtClean="0">
                          <a:solidFill>
                            <a:schemeClr val="tx1"/>
                          </a:solidFill>
                        </a:rPr>
                        <a:t>Subject</a:t>
                      </a:r>
                      <a:endParaRPr lang="fr-CH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rgbClr val="FF0000"/>
                          </a:solidFill>
                        </a:rPr>
                        <a:t>ee</a:t>
                      </a:r>
                      <a:endParaRPr lang="fr-CH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rgbClr val="009900"/>
                          </a:solidFill>
                        </a:rPr>
                        <a:t>hh</a:t>
                      </a:r>
                      <a:endParaRPr lang="fr-CH" dirty="0">
                        <a:solidFill>
                          <a:srgbClr val="00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0000CC"/>
                          </a:solidFill>
                        </a:rPr>
                        <a:t>eh</a:t>
                      </a:r>
                      <a:endParaRPr lang="fr-CH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482">
                <a:tc>
                  <a:txBody>
                    <a:bodyPr/>
                    <a:lstStyle/>
                    <a:p>
                      <a:r>
                        <a:rPr lang="fr-CH" sz="2000" b="1" dirty="0" err="1" smtClean="0">
                          <a:solidFill>
                            <a:srgbClr val="FF0000"/>
                          </a:solidFill>
                        </a:rPr>
                        <a:t>Higgs</a:t>
                      </a:r>
                      <a:r>
                        <a:rPr lang="fr-CH" sz="20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sz="2000" b="1" dirty="0" err="1" smtClean="0">
                          <a:solidFill>
                            <a:srgbClr val="FF0000"/>
                          </a:solidFill>
                        </a:rPr>
                        <a:t>Physics</a:t>
                      </a:r>
                      <a:endParaRPr lang="fr-CH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studies</a:t>
                      </a:r>
                      <a:endParaRPr lang="fr-CH" sz="10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Higher dimension operators </a:t>
                      </a:r>
                    </a:p>
                    <a:p>
                      <a:r>
                        <a:rPr lang="en-US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Composite Higgs</a:t>
                      </a:r>
                      <a:endParaRPr lang="fr-CH" sz="10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Rare and exotic decays</a:t>
                      </a:r>
                      <a:endParaRPr lang="fr-CH" sz="10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 Higgs production</a:t>
                      </a:r>
                      <a:endParaRPr lang="fr-CH" sz="10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Extra Higgs bosons</a:t>
                      </a:r>
                      <a:endParaRPr lang="fr-CH" sz="1000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26">
                <a:tc>
                  <a:txBody>
                    <a:bodyPr/>
                    <a:lstStyle/>
                    <a:p>
                      <a:r>
                        <a:rPr lang="fr-CH" sz="2000" b="1" kern="1200" dirty="0" smtClean="0">
                          <a:solidFill>
                            <a:srgbClr val="009900"/>
                          </a:solidFill>
                          <a:latin typeface="+mn-lt"/>
                          <a:ea typeface="+mn-ea"/>
                          <a:cs typeface="+mn-cs"/>
                        </a:rPr>
                        <a:t>Interface </a:t>
                      </a:r>
                      <a:r>
                        <a:rPr lang="fr-CH" sz="2000" b="1" kern="1200" dirty="0" err="1" smtClean="0">
                          <a:solidFill>
                            <a:srgbClr val="009900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fr-CH" sz="2000" b="1" kern="1200" dirty="0" smtClean="0">
                          <a:solidFill>
                            <a:srgbClr val="0099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2000" b="1" kern="1200" dirty="0" err="1" smtClean="0">
                          <a:solidFill>
                            <a:srgbClr val="009900"/>
                          </a:solidFill>
                          <a:latin typeface="+mn-lt"/>
                          <a:ea typeface="+mn-ea"/>
                          <a:cs typeface="+mn-cs"/>
                        </a:rPr>
                        <a:t>Cosmology</a:t>
                      </a:r>
                      <a:endParaRPr lang="fr-CH" sz="2000" b="1" kern="1200" dirty="0">
                        <a:solidFill>
                          <a:srgbClr val="0099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Dark matter</a:t>
                      </a:r>
                      <a:endParaRPr lang="fr-CH" sz="1000" kern="1200" dirty="0" smtClean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err="1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Baryogenesis</a:t>
                      </a:r>
                      <a:endParaRPr lang="fr-CH" sz="1000" kern="1200" dirty="0" smtClean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0099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Right-handed/(almost) sterile neutrinos</a:t>
                      </a:r>
                      <a:endParaRPr lang="fr-CH" sz="1000" kern="1200" dirty="0" smtClean="0">
                        <a:solidFill>
                          <a:srgbClr val="0099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971">
                <a:tc>
                  <a:txBody>
                    <a:bodyPr/>
                    <a:lstStyle/>
                    <a:p>
                      <a:r>
                        <a:rPr lang="fr-CH" sz="20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EW</a:t>
                      </a:r>
                      <a:r>
                        <a:rPr lang="fr-CH" sz="2000" b="1" kern="1200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 Symmetry Breaking</a:t>
                      </a:r>
                      <a:endParaRPr lang="fr-CH" sz="20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WW scattering</a:t>
                      </a:r>
                      <a:endParaRPr lang="fr-CH" sz="1000" kern="1200" dirty="0" smtClean="0">
                        <a:solidFill>
                          <a:srgbClr val="0000C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err="1" smtClean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Supersymmetry</a:t>
                      </a:r>
                      <a:endParaRPr lang="fr-CH" sz="1000" kern="1200" dirty="0" smtClean="0">
                        <a:solidFill>
                          <a:srgbClr val="0000C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Extra dimensions</a:t>
                      </a:r>
                      <a:endParaRPr lang="fr-CH" sz="1000" kern="1200" dirty="0" smtClean="0">
                        <a:solidFill>
                          <a:srgbClr val="0000C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Composite models</a:t>
                      </a:r>
                      <a:endParaRPr lang="fr-CH" sz="1000" kern="1200" dirty="0" smtClean="0">
                        <a:solidFill>
                          <a:srgbClr val="0000CC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8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Flavour</a:t>
                      </a:r>
                      <a:r>
                        <a:rPr lang="en-US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hanging </a:t>
                      </a:r>
                      <a:endParaRPr lang="fr-CH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Rare H,Z,W,top decays</a:t>
                      </a:r>
                    </a:p>
                    <a:p>
                      <a:r>
                        <a:rPr lang="fr-CH" sz="1000" dirty="0" smtClean="0"/>
                        <a:t>Lepton flavor violation</a:t>
                      </a:r>
                      <a:endParaRPr lang="fr-CH" sz="1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Extensions of the SM</a:t>
                      </a:r>
                      <a:endParaRPr lang="fr-CH" sz="2000" kern="1200" dirty="0" smtClean="0">
                        <a:solidFill>
                          <a:srgbClr val="FF66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Extra vector-like fermions</a:t>
                      </a:r>
                      <a:endParaRPr lang="fr-CH" sz="1000" kern="1200" dirty="0" smtClean="0">
                        <a:solidFill>
                          <a:srgbClr val="FF66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SU(2)</a:t>
                      </a:r>
                      <a:r>
                        <a:rPr lang="en-US" sz="1000" kern="1200" baseline="-25000" dirty="0" smtClean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1000" kern="1200" baseline="0" dirty="0" smtClean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smtClean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models</a:t>
                      </a:r>
                      <a:endParaRPr lang="fr-CH" sz="1000" kern="1200" dirty="0" smtClean="0">
                        <a:solidFill>
                          <a:srgbClr val="FF66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err="1" smtClean="0">
                          <a:solidFill>
                            <a:srgbClr val="FF66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Leptoquarks</a:t>
                      </a:r>
                      <a:endParaRPr lang="fr-CH" sz="1000" kern="1200" dirty="0" smtClean="0">
                        <a:solidFill>
                          <a:srgbClr val="FF66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8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QCD</a:t>
                      </a:r>
                      <a:endParaRPr lang="fr-CH" sz="2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Perturbation theory, structure functions</a:t>
                      </a:r>
                      <a:endParaRPr lang="fr-CH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Modelling final states</a:t>
                      </a:r>
                      <a:endParaRPr lang="fr-CH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5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CC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EW/SM precision issues</a:t>
                      </a:r>
                      <a:endParaRPr lang="fr-CH" sz="2000" kern="1200" dirty="0" smtClean="0">
                        <a:solidFill>
                          <a:srgbClr val="CC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000" dirty="0" smtClean="0">
                          <a:solidFill>
                            <a:srgbClr val="CC0099"/>
                          </a:solidFill>
                        </a:rPr>
                        <a:t>Precision measts (m</a:t>
                      </a:r>
                      <a:r>
                        <a:rPr lang="fr-CH" sz="1000" baseline="-25000" dirty="0" smtClean="0">
                          <a:solidFill>
                            <a:srgbClr val="CC0099"/>
                          </a:solidFill>
                        </a:rPr>
                        <a:t>Z</a:t>
                      </a:r>
                      <a:r>
                        <a:rPr lang="fr-CH" sz="1000" dirty="0" smtClean="0">
                          <a:solidFill>
                            <a:srgbClr val="CC0099"/>
                          </a:solidFill>
                        </a:rPr>
                        <a:t>,m</a:t>
                      </a:r>
                      <a:r>
                        <a:rPr lang="fr-CH" sz="1000" baseline="-25000" dirty="0" smtClean="0">
                          <a:solidFill>
                            <a:srgbClr val="CC0099"/>
                          </a:solidFill>
                        </a:rPr>
                        <a:t>W</a:t>
                      </a:r>
                      <a:r>
                        <a:rPr lang="fr-CH" sz="1000" dirty="0" smtClean="0">
                          <a:solidFill>
                            <a:srgbClr val="CC0099"/>
                          </a:solidFill>
                        </a:rPr>
                        <a:t>,m</a:t>
                      </a:r>
                      <a:r>
                        <a:rPr lang="fr-CH" sz="1000" baseline="-25000" dirty="0" smtClean="0">
                          <a:solidFill>
                            <a:srgbClr val="CC0099"/>
                          </a:solidFill>
                        </a:rPr>
                        <a:t>t</a:t>
                      </a:r>
                      <a:r>
                        <a:rPr lang="fr-CH" sz="1000" dirty="0" smtClean="0">
                          <a:solidFill>
                            <a:srgbClr val="CC0099"/>
                          </a:solidFill>
                        </a:rPr>
                        <a:t>,</a:t>
                      </a:r>
                      <a:r>
                        <a:rPr lang="fr-CH" sz="1000" dirty="0" smtClean="0">
                          <a:solidFill>
                            <a:srgbClr val="CC0099"/>
                          </a:solidFill>
                          <a:sym typeface="Symbol"/>
                        </a:rPr>
                        <a:t>,</a:t>
                      </a:r>
                      <a:r>
                        <a:rPr lang="fr-CH" sz="1000" baseline="-25000" dirty="0" smtClean="0">
                          <a:solidFill>
                            <a:srgbClr val="CC0099"/>
                          </a:solidFill>
                          <a:sym typeface="Symbol"/>
                        </a:rPr>
                        <a:t>s</a:t>
                      </a:r>
                      <a:r>
                        <a:rPr lang="fr-CH" sz="1000" baseline="0" dirty="0" smtClean="0">
                          <a:solidFill>
                            <a:srgbClr val="CC0099"/>
                          </a:solidFill>
                          <a:sym typeface="Symbol"/>
                        </a:rPr>
                        <a:t>(</a:t>
                      </a:r>
                      <a:r>
                        <a:rPr lang="fr-CH" sz="1000" dirty="0" smtClean="0">
                          <a:solidFill>
                            <a:srgbClr val="CC0099"/>
                          </a:solidFill>
                        </a:rPr>
                        <a:t>m</a:t>
                      </a:r>
                      <a:r>
                        <a:rPr lang="fr-CH" sz="1000" baseline="-25000" dirty="0" smtClean="0">
                          <a:solidFill>
                            <a:srgbClr val="CC0099"/>
                          </a:solidFill>
                        </a:rPr>
                        <a:t>Z</a:t>
                      </a:r>
                      <a:r>
                        <a:rPr lang="fr-CH" sz="1000" baseline="0" dirty="0" smtClean="0">
                          <a:solidFill>
                            <a:srgbClr val="CC0099"/>
                          </a:solidFill>
                          <a:sym typeface="Symbol"/>
                        </a:rPr>
                        <a:t>),sin</a:t>
                      </a:r>
                      <a:r>
                        <a:rPr lang="fr-CH" sz="1000" baseline="30000" dirty="0" smtClean="0">
                          <a:solidFill>
                            <a:srgbClr val="CC0099"/>
                          </a:solidFill>
                          <a:sym typeface="Symbol"/>
                        </a:rPr>
                        <a:t>2</a:t>
                      </a:r>
                      <a:r>
                        <a:rPr lang="fr-CH" sz="1000" baseline="0" dirty="0" smtClean="0">
                          <a:solidFill>
                            <a:srgbClr val="CC0099"/>
                          </a:solidFill>
                          <a:sym typeface="Symbol"/>
                        </a:rPr>
                        <a:t></a:t>
                      </a:r>
                      <a:r>
                        <a:rPr lang="fr-CH" sz="1000" baseline="-25000" dirty="0" smtClean="0">
                          <a:solidFill>
                            <a:srgbClr val="CC0099"/>
                          </a:solidFill>
                          <a:sym typeface="Symbol"/>
                        </a:rPr>
                        <a:t>W</a:t>
                      </a:r>
                      <a:r>
                        <a:rPr lang="fr-CH" sz="1000" baseline="0" dirty="0" smtClean="0">
                          <a:solidFill>
                            <a:srgbClr val="CC0099"/>
                          </a:solidFill>
                          <a:sym typeface="Symbol"/>
                        </a:rPr>
                        <a:t>.R</a:t>
                      </a:r>
                      <a:r>
                        <a:rPr lang="fr-CH" sz="1000" baseline="-25000" dirty="0" smtClean="0">
                          <a:solidFill>
                            <a:srgbClr val="CC0099"/>
                          </a:solidFill>
                          <a:sym typeface="Symbol"/>
                        </a:rPr>
                        <a:t>b</a:t>
                      </a:r>
                      <a:r>
                        <a:rPr lang="fr-CH" sz="1000" baseline="0" dirty="0" smtClean="0">
                          <a:solidFill>
                            <a:srgbClr val="CC0099"/>
                          </a:solidFill>
                          <a:sym typeface="Symbol"/>
                        </a:rPr>
                        <a:t>...</a:t>
                      </a:r>
                    </a:p>
                    <a:p>
                      <a:r>
                        <a:rPr lang="en-US" sz="1000" kern="1200" dirty="0" smtClean="0">
                          <a:solidFill>
                            <a:srgbClr val="CC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Higher-order EW corrections</a:t>
                      </a:r>
                      <a:endParaRPr lang="fr-CH" sz="1000" kern="1200" dirty="0" smtClean="0">
                        <a:solidFill>
                          <a:srgbClr val="CC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CC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W,Z triple and quadruple couplings</a:t>
                      </a:r>
                      <a:endParaRPr lang="fr-CH" sz="1000" kern="1200" dirty="0" smtClean="0">
                        <a:solidFill>
                          <a:srgbClr val="CC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CC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Top (anomalous) couplings</a:t>
                      </a:r>
                      <a:endParaRPr lang="fr-CH" sz="1000" kern="1200" dirty="0" smtClean="0">
                        <a:solidFill>
                          <a:srgbClr val="CC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kern="1200" dirty="0" smtClean="0">
                          <a:solidFill>
                            <a:srgbClr val="CC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Charm/bottom flavor studies</a:t>
                      </a:r>
                      <a:endParaRPr lang="fr-CH" sz="1000" kern="1200" dirty="0" smtClean="0">
                        <a:solidFill>
                          <a:srgbClr val="CC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19440375">
            <a:off x="-22816" y="3114126"/>
            <a:ext cx="9781076" cy="461665"/>
          </a:xfrm>
          <a:prstGeom prst="rect">
            <a:avLst/>
          </a:prstGeom>
          <a:solidFill>
            <a:schemeClr val="accent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Suggest</a:t>
            </a:r>
            <a:r>
              <a:rPr lang="fr-CH" sz="2400" dirty="0" smtClean="0"/>
              <a:t> </a:t>
            </a:r>
            <a:r>
              <a:rPr lang="fr-CH" sz="2400" dirty="0" err="1" smtClean="0"/>
              <a:t>that</a:t>
            </a:r>
            <a:r>
              <a:rPr lang="fr-CH" sz="2400" dirty="0" smtClean="0"/>
              <a:t> </a:t>
            </a:r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form</a:t>
            </a:r>
            <a:r>
              <a:rPr lang="fr-CH" sz="2400" dirty="0" smtClean="0"/>
              <a:t> (a) </a:t>
            </a:r>
            <a:r>
              <a:rPr lang="fr-CH" sz="2400" dirty="0" err="1" smtClean="0"/>
              <a:t>small</a:t>
            </a:r>
            <a:r>
              <a:rPr lang="fr-CH" sz="2400" dirty="0" smtClean="0"/>
              <a:t> </a:t>
            </a:r>
            <a:r>
              <a:rPr lang="fr-CH" sz="2400" dirty="0" err="1" smtClean="0"/>
              <a:t>working</a:t>
            </a:r>
            <a:r>
              <a:rPr lang="fr-CH" sz="2400" dirty="0" smtClean="0"/>
              <a:t> group(s)  to </a:t>
            </a:r>
            <a:r>
              <a:rPr lang="fr-CH" sz="2400" dirty="0" err="1" smtClean="0"/>
              <a:t>establish</a:t>
            </a:r>
            <a:r>
              <a:rPr lang="fr-CH" sz="2400" dirty="0" smtClean="0"/>
              <a:t> the matrices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8624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800" dirty="0" smtClean="0">
            <a:latin typeface="+mj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68425</TotalTime>
  <Words>788</Words>
  <Application>Microsoft Office PowerPoint</Application>
  <PresentationFormat>On-screen Show (4:3)</PresentationFormat>
  <Paragraphs>213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1_Office Theme</vt:lpstr>
      <vt:lpstr>Theme1</vt:lpstr>
      <vt:lpstr>1_Theme1</vt:lpstr>
      <vt:lpstr>2_Theme1</vt:lpstr>
      <vt:lpstr>3_Theme1</vt:lpstr>
      <vt:lpstr>5_Office Theme</vt:lpstr>
      <vt:lpstr>4_Theme1</vt:lpstr>
      <vt:lpstr>5_Theme1</vt:lpstr>
      <vt:lpstr>6_Theme1</vt:lpstr>
      <vt:lpstr>PowerPoint Presentation</vt:lpstr>
      <vt:lpstr>Activities common to FCC-ee, -hh, -eh (2)</vt:lpstr>
      <vt:lpstr>FCC-ee : Working groups (2)</vt:lpstr>
      <vt:lpstr>FCC-ee : Working groups (1)</vt:lpstr>
      <vt:lpstr>PowerPoint Presentation</vt:lpstr>
      <vt:lpstr>Fill the complemntarity matrix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433</cp:revision>
  <cp:lastPrinted>2014-07-04T11:34:04Z</cp:lastPrinted>
  <dcterms:created xsi:type="dcterms:W3CDTF">2007-04-25T04:41:04Z</dcterms:created>
  <dcterms:modified xsi:type="dcterms:W3CDTF">2015-03-26T20:33:27Z</dcterms:modified>
</cp:coreProperties>
</file>