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6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embeddings/oleObject11.bin" ContentType="application/vnd.openxmlformats-officedocument.oleObject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74" r:id="rId2"/>
  </p:sldMasterIdLst>
  <p:notesMasterIdLst>
    <p:notesMasterId r:id="rId57"/>
  </p:notesMasterIdLst>
  <p:handoutMasterIdLst>
    <p:handoutMasterId r:id="rId58"/>
  </p:handoutMasterIdLst>
  <p:sldIdLst>
    <p:sldId id="398" r:id="rId3"/>
    <p:sldId id="447" r:id="rId4"/>
    <p:sldId id="448" r:id="rId5"/>
    <p:sldId id="449" r:id="rId6"/>
    <p:sldId id="536" r:id="rId7"/>
    <p:sldId id="517" r:id="rId8"/>
    <p:sldId id="450" r:id="rId9"/>
    <p:sldId id="453" r:id="rId10"/>
    <p:sldId id="454" r:id="rId11"/>
    <p:sldId id="496" r:id="rId12"/>
    <p:sldId id="580" r:id="rId13"/>
    <p:sldId id="455" r:id="rId14"/>
    <p:sldId id="456" r:id="rId15"/>
    <p:sldId id="584" r:id="rId16"/>
    <p:sldId id="533" r:id="rId17"/>
    <p:sldId id="534" r:id="rId18"/>
    <p:sldId id="535" r:id="rId19"/>
    <p:sldId id="554" r:id="rId20"/>
    <p:sldId id="571" r:id="rId21"/>
    <p:sldId id="521" r:id="rId22"/>
    <p:sldId id="581" r:id="rId23"/>
    <p:sldId id="462" r:id="rId24"/>
    <p:sldId id="463" r:id="rId25"/>
    <p:sldId id="539" r:id="rId26"/>
    <p:sldId id="540" r:id="rId27"/>
    <p:sldId id="541" r:id="rId28"/>
    <p:sldId id="542" r:id="rId29"/>
    <p:sldId id="543" r:id="rId30"/>
    <p:sldId id="544" r:id="rId31"/>
    <p:sldId id="570" r:id="rId32"/>
    <p:sldId id="555" r:id="rId33"/>
    <p:sldId id="556" r:id="rId34"/>
    <p:sldId id="557" r:id="rId35"/>
    <p:sldId id="562" r:id="rId36"/>
    <p:sldId id="563" r:id="rId37"/>
    <p:sldId id="564" r:id="rId38"/>
    <p:sldId id="569" r:id="rId39"/>
    <p:sldId id="578" r:id="rId40"/>
    <p:sldId id="579" r:id="rId41"/>
    <p:sldId id="469" r:id="rId42"/>
    <p:sldId id="470" r:id="rId43"/>
    <p:sldId id="572" r:id="rId44"/>
    <p:sldId id="472" r:id="rId45"/>
    <p:sldId id="473" r:id="rId46"/>
    <p:sldId id="474" r:id="rId47"/>
    <p:sldId id="475" r:id="rId48"/>
    <p:sldId id="476" r:id="rId49"/>
    <p:sldId id="573" r:id="rId50"/>
    <p:sldId id="583" r:id="rId51"/>
    <p:sldId id="565" r:id="rId52"/>
    <p:sldId id="566" r:id="rId53"/>
    <p:sldId id="567" r:id="rId54"/>
    <p:sldId id="495" r:id="rId55"/>
    <p:sldId id="582" r:id="rId56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FF"/>
    <a:srgbClr val="33CCFF"/>
    <a:srgbClr val="CCFFCC"/>
    <a:srgbClr val="000000"/>
    <a:srgbClr val="000042"/>
    <a:srgbClr val="000048"/>
    <a:srgbClr val="000032"/>
    <a:srgbClr val="000046"/>
    <a:srgbClr val="000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39" autoAdjust="0"/>
  </p:normalViewPr>
  <p:slideViewPr>
    <p:cSldViewPr snapToGrid="0">
      <p:cViewPr varScale="1">
        <p:scale>
          <a:sx n="65" d="100"/>
          <a:sy n="65" d="100"/>
        </p:scale>
        <p:origin x="-11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0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-37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3" Type="http://schemas.openxmlformats.org/officeDocument/2006/relationships/tableStyles" Target="tableStyles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image" Target="../media/image10.wmf"/><Relationship Id="rId3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4" Type="http://schemas.openxmlformats.org/officeDocument/2006/relationships/image" Target="../media/image19.wmf"/><Relationship Id="rId5" Type="http://schemas.openxmlformats.org/officeDocument/2006/relationships/image" Target="../media/image20.wmf"/><Relationship Id="rId1" Type="http://schemas.openxmlformats.org/officeDocument/2006/relationships/image" Target="../media/image16.wmf"/><Relationship Id="rId2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FB58C-C64F-4247-B566-CF103E6771DD}" type="datetimeFigureOut">
              <a:rPr lang="en-GB" smtClean="0"/>
              <a:t>11/17/14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33DA6-3957-478A-8EF6-0F4902B64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408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34F4E4E-1EBD-49BC-A3CE-3911BB186D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31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339F8A4-F89A-44E6-9DA9-473B550A59D1}" type="slidenum">
              <a:rPr lang="en-US" sz="1200">
                <a:solidFill>
                  <a:prstClr val="black"/>
                </a:solidFill>
              </a:rPr>
              <a:pPr/>
              <a:t>1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F058AA-D00E-4151-BBF1-CF2A7C8DCA9F}" type="slidenum">
              <a:rPr lang="en-US">
                <a:latin typeface="Arial" charset="0"/>
              </a:rPr>
              <a:pPr/>
              <a:t>40</a:t>
            </a:fld>
            <a:endParaRPr lang="en-US"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B6B8DE-A28B-48C6-BFC4-D6800DFA3479}" type="slidenum">
              <a:rPr lang="en-US">
                <a:latin typeface="Arial" charset="0"/>
              </a:rPr>
              <a:pPr/>
              <a:t>41</a:t>
            </a:fld>
            <a:endParaRPr lang="en-US">
              <a:latin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3A48E0-E83D-41A4-BF7A-D8F7A8E34390}" type="slidenum">
              <a:rPr lang="en-US">
                <a:latin typeface="Arial" charset="0"/>
              </a:rPr>
              <a:pPr/>
              <a:t>43</a:t>
            </a:fld>
            <a:endParaRPr lang="en-US"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C35DB6-BF9D-4C44-BF1E-04B6AD38060C}" type="slidenum">
              <a:rPr lang="en-US">
                <a:latin typeface="Arial" charset="0"/>
              </a:rPr>
              <a:pPr/>
              <a:t>44</a:t>
            </a:fld>
            <a:endParaRPr lang="en-US">
              <a:latin typeface="Arial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B47CE1-4E34-48F6-95E1-B529C8C25890}" type="slidenum">
              <a:rPr lang="en-US">
                <a:latin typeface="Arial" charset="0"/>
              </a:rPr>
              <a:pPr/>
              <a:t>45</a:t>
            </a:fld>
            <a:endParaRPr lang="en-US">
              <a:latin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8D12EA-4956-4056-963A-7E2451F6F362}" type="slidenum">
              <a:rPr lang="en-US">
                <a:latin typeface="Arial" charset="0"/>
              </a:rPr>
              <a:pPr/>
              <a:t>46</a:t>
            </a:fld>
            <a:endParaRPr lang="en-US">
              <a:latin typeface="Arial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EE0A37-70DB-49FD-AC22-49F73CFCA694}" type="slidenum">
              <a:rPr lang="en-US">
                <a:latin typeface="Arial" charset="0"/>
              </a:rPr>
              <a:pPr/>
              <a:t>47</a:t>
            </a:fld>
            <a:endParaRPr lang="en-US">
              <a:latin typeface="Arial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8975F0-EB3D-4E72-907E-C76DC0B90583}" type="slidenum">
              <a:rPr lang="en-US">
                <a:latin typeface="Arial" charset="0"/>
              </a:rPr>
              <a:pPr/>
              <a:t>53</a:t>
            </a:fld>
            <a:endParaRPr lang="en-US">
              <a:latin typeface="Arial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275744-262C-4831-A63C-8488FB767371}" type="slidenum">
              <a:rPr lang="en-US">
                <a:latin typeface="Arial" charset="0"/>
              </a:rPr>
              <a:pPr/>
              <a:t>2</a:t>
            </a:fld>
            <a:endParaRPr lang="en-US">
              <a:latin typeface="Arial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619573-33CD-4BD1-ABAE-3E09ADE12501}" type="slidenum">
              <a:rPr lang="en-US">
                <a:latin typeface="Arial" charset="0"/>
              </a:rPr>
              <a:pPr/>
              <a:t>3</a:t>
            </a:fld>
            <a:endParaRPr lang="en-US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B709B1-B1A6-4D93-A57D-BCD8EB68A753}" type="slidenum">
              <a:rPr lang="en-US">
                <a:latin typeface="Arial" charset="0"/>
              </a:rPr>
              <a:pPr/>
              <a:t>4</a:t>
            </a:fld>
            <a:endParaRPr lang="en-US"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F40318-274D-44B4-BA91-6DE2F2CB8B2B}" type="slidenum">
              <a:rPr lang="en-US">
                <a:latin typeface="Arial" charset="0"/>
              </a:rPr>
              <a:pPr/>
              <a:t>12</a:t>
            </a:fld>
            <a:endParaRPr lang="en-US">
              <a:latin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70413" cy="3427412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4229100"/>
            <a:ext cx="5992812" cy="4454525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F7C1F-28D1-406C-9ED4-293AF56EBD88}" type="slidenum">
              <a:rPr lang="en-US">
                <a:latin typeface="Arial" charset="0"/>
              </a:rPr>
              <a:pPr/>
              <a:t>13</a:t>
            </a:fld>
            <a:endParaRPr lang="en-US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1031A8-3C8F-4FDD-AF8D-438068842CAA}" type="slidenum">
              <a:rPr lang="en-US">
                <a:latin typeface="Arial" charset="0"/>
              </a:rPr>
              <a:pPr/>
              <a:t>22</a:t>
            </a:fld>
            <a:endParaRPr lang="en-US"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8AA0BD-4B25-474A-80D3-704880B7BC5F}" type="slidenum">
              <a:rPr lang="en-US">
                <a:latin typeface="Arial" charset="0"/>
              </a:rPr>
              <a:pPr/>
              <a:t>23</a:t>
            </a:fld>
            <a:endParaRPr lang="en-US"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B709B1-B1A6-4D93-A57D-BCD8EB68A753}" type="slidenum">
              <a:rPr lang="en-US">
                <a:latin typeface="Arial" charset="0"/>
              </a:rPr>
              <a:pPr/>
              <a:t>37</a:t>
            </a:fld>
            <a:endParaRPr lang="en-US"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D63EAB-20B3-427A-89D1-D56BA37D0AB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98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6A2A9F-6909-4E35-9A22-93045B7EC68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036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6675"/>
            <a:ext cx="4038600" cy="479425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6675"/>
            <a:ext cx="4038600" cy="479425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			Rhodri Jones – CERN Beam Instrumentation Group            Introduction to Beam Instrumentation - CAS 2013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492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571" y="142649"/>
            <a:ext cx="8186057" cy="6628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			Rhodri Jones – CERN Beam Instrumentation Group            Introduction to Beam Instrumentation - CAS 2013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49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056" y="157163"/>
            <a:ext cx="8229601" cy="620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36675"/>
            <a:ext cx="4038600" cy="47942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6675"/>
            <a:ext cx="4038600" cy="47942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			Rhodri Jones – CERN Beam Instrumentation Group            Introduction to Beam Instrumentation - CAS 2013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724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12" name="Picture 17" descr="CERNLogo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000033"/>
              </a:clrFrom>
              <a:clrTo>
                <a:srgbClr val="00003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1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Date Placeholder 12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Slide Number Placeholder 1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09C280C6-54D8-44EA-A6A7-F9BDACDA871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763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 Rhodri Jones (CERN) - DIPAC09 , May 2009                                                LHC Beam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3232265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25563"/>
            <a:ext cx="4038600" cy="4805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5563"/>
            <a:ext cx="4038600" cy="4805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 Rhodri Jones (CERN) - DIPAC09 , May 2009                                                LHC Beam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4190627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theme" Target="../theme/theme2.xm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0533" y="0"/>
            <a:ext cx="8077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3267" y="1049867"/>
            <a:ext cx="8652933" cy="504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</a:defRPr>
            </a:lvl1pPr>
          </a:lstStyle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402E1F-14A8-407C-A726-0861F2F1EDE4}" type="slidenum">
              <a:rPr lang="en-US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  <p:cxnSp>
        <p:nvCxnSpPr>
          <p:cNvPr id="1031" name="Connecteur droit 19"/>
          <p:cNvCxnSpPr>
            <a:cxnSpLocks noChangeShapeType="1"/>
          </p:cNvCxnSpPr>
          <p:nvPr userDrawn="1"/>
        </p:nvCxnSpPr>
        <p:spPr bwMode="auto">
          <a:xfrm>
            <a:off x="152400" y="6593954"/>
            <a:ext cx="8763000" cy="1587"/>
          </a:xfrm>
          <a:prstGeom prst="line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1900362" y="6589468"/>
            <a:ext cx="72436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rmAutofit fontScale="85000" lnSpcReduction="10000"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defRPr/>
            </a:pPr>
            <a:r>
              <a:rPr lang="en-GB" sz="1200" dirty="0" err="1" smtClean="0">
                <a:solidFill>
                  <a:srgbClr val="7F7F7F"/>
                </a:solidFill>
              </a:rPr>
              <a:t>Dr.</a:t>
            </a:r>
            <a:r>
              <a:rPr lang="en-GB" sz="1200" dirty="0" smtClean="0">
                <a:solidFill>
                  <a:srgbClr val="7F7F7F"/>
                </a:solidFill>
              </a:rPr>
              <a:t> Rhodri Jones – CERN Beam Instrumentation Group            	Introduction to LHC Beam Instrumentation - CERN 2014</a:t>
            </a:r>
          </a:p>
          <a:p>
            <a:pPr algn="l">
              <a:spcBef>
                <a:spcPct val="50000"/>
              </a:spcBef>
              <a:defRPr/>
            </a:pPr>
            <a:endParaRPr lang="en-GB" sz="1200" dirty="0" smtClean="0">
              <a:solidFill>
                <a:srgbClr val="7F7F7F"/>
              </a:solidFill>
            </a:endParaRPr>
          </a:p>
        </p:txBody>
      </p:sp>
      <p:cxnSp>
        <p:nvCxnSpPr>
          <p:cNvPr id="10" name="Connecteur droit 7"/>
          <p:cNvCxnSpPr>
            <a:cxnSpLocks noChangeShapeType="1"/>
          </p:cNvCxnSpPr>
          <p:nvPr userDrawn="1"/>
        </p:nvCxnSpPr>
        <p:spPr bwMode="auto">
          <a:xfrm>
            <a:off x="1011779" y="880529"/>
            <a:ext cx="7848600" cy="1588"/>
          </a:xfrm>
          <a:prstGeom prst="line">
            <a:avLst/>
          </a:prstGeom>
          <a:noFill/>
          <a:ln w="25400">
            <a:solidFill>
              <a:srgbClr val="C4D03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" name="Picture 10" descr="CERN_logo_400x400[1].gif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36286" y="31448"/>
            <a:ext cx="729343" cy="729343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lang="en-US" sz="3600" kern="1200" dirty="0" smtClean="0">
          <a:solidFill>
            <a:srgbClr val="C4D030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481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482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25563"/>
            <a:ext cx="8229600" cy="480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05588"/>
            <a:ext cx="9144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			              Rhodri Jones (CERN) - DIPAC09 , May 2009                                                LHC Beam Instrumentation</a:t>
            </a:r>
          </a:p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17" descr="CERNLogo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000033"/>
              </a:clrFrom>
              <a:clrTo>
                <a:srgbClr val="00003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38439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80000"/>
        <a:buFont typeface="Arial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CCFF"/>
        </a:buClr>
        <a:buSzPct val="80000"/>
        <a:buFont typeface="Arial" pitchFamily="34" charset="0"/>
        <a:buChar char="●"/>
        <a:defRPr sz="2400">
          <a:solidFill>
            <a:srgbClr val="FFCC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FF"/>
        </a:buClr>
        <a:buSzPct val="80000"/>
        <a:buFont typeface="Arial" pitchFamily="34" charset="0"/>
        <a:buChar char="●"/>
        <a:defRPr sz="2000">
          <a:solidFill>
            <a:srgbClr val="33CC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itchFamily="34" charset="0"/>
        <a:buChar char="●"/>
        <a:defRPr>
          <a:solidFill>
            <a:srgbClr val="FF99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pitchFamily="34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wmf"/><Relationship Id="rId12" Type="http://schemas.openxmlformats.org/officeDocument/2006/relationships/oleObject" Target="../embeddings/oleObject4.bin"/><Relationship Id="rId13" Type="http://schemas.openxmlformats.org/officeDocument/2006/relationships/image" Target="../media/image1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9.wmf"/><Relationship Id="rId10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wmf"/><Relationship Id="rId12" Type="http://schemas.openxmlformats.org/officeDocument/2006/relationships/oleObject" Target="../embeddings/oleObject8.bin"/><Relationship Id="rId13" Type="http://schemas.openxmlformats.org/officeDocument/2006/relationships/image" Target="../media/image19.wmf"/><Relationship Id="rId14" Type="http://schemas.openxmlformats.org/officeDocument/2006/relationships/oleObject" Target="../embeddings/oleObject9.bin"/><Relationship Id="rId15" Type="http://schemas.openxmlformats.org/officeDocument/2006/relationships/image" Target="../media/image20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Relationship Id="rId4" Type="http://schemas.openxmlformats.org/officeDocument/2006/relationships/image" Target="../media/image21.jpeg"/><Relationship Id="rId5" Type="http://schemas.openxmlformats.org/officeDocument/2006/relationships/image" Target="../media/image22.e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16.wmf"/><Relationship Id="rId8" Type="http://schemas.openxmlformats.org/officeDocument/2006/relationships/oleObject" Target="../embeddings/oleObject6.bin"/><Relationship Id="rId9" Type="http://schemas.openxmlformats.org/officeDocument/2006/relationships/image" Target="../media/image17.wmf"/><Relationship Id="rId10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23.emf"/><Relationship Id="rId6" Type="http://schemas.openxmlformats.org/officeDocument/2006/relationships/image" Target="../media/image8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jpeg"/><Relationship Id="rId6" Type="http://schemas.openxmlformats.org/officeDocument/2006/relationships/image" Target="../media/image32.jpeg"/><Relationship Id="rId7" Type="http://schemas.openxmlformats.org/officeDocument/2006/relationships/image" Target="../media/image33.jpeg"/><Relationship Id="rId8" Type="http://schemas.openxmlformats.org/officeDocument/2006/relationships/image" Target="../media/image34.jpeg"/><Relationship Id="rId9" Type="http://schemas.openxmlformats.org/officeDocument/2006/relationships/image" Target="../media/image35.jpeg"/><Relationship Id="rId10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9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9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51.png"/><Relationship Id="rId20" Type="http://schemas.openxmlformats.org/officeDocument/2006/relationships/image" Target="../media/image62.png"/><Relationship Id="rId21" Type="http://schemas.openxmlformats.org/officeDocument/2006/relationships/image" Target="../media/image63.png"/><Relationship Id="rId22" Type="http://schemas.openxmlformats.org/officeDocument/2006/relationships/image" Target="../media/image64.png"/><Relationship Id="rId23" Type="http://schemas.openxmlformats.org/officeDocument/2006/relationships/image" Target="../media/image65.png"/><Relationship Id="rId24" Type="http://schemas.openxmlformats.org/officeDocument/2006/relationships/image" Target="../media/image66.png"/><Relationship Id="rId25" Type="http://schemas.openxmlformats.org/officeDocument/2006/relationships/image" Target="../media/image67.png"/><Relationship Id="rId26" Type="http://schemas.openxmlformats.org/officeDocument/2006/relationships/image" Target="../media/image68.png"/><Relationship Id="rId27" Type="http://schemas.openxmlformats.org/officeDocument/2006/relationships/image" Target="../media/image69.png"/><Relationship Id="rId28" Type="http://schemas.openxmlformats.org/officeDocument/2006/relationships/image" Target="../media/image70.png"/><Relationship Id="rId29" Type="http://schemas.openxmlformats.org/officeDocument/2006/relationships/image" Target="../media/image71.png"/><Relationship Id="rId30" Type="http://schemas.openxmlformats.org/officeDocument/2006/relationships/image" Target="../media/image72.png"/><Relationship Id="rId10" Type="http://schemas.openxmlformats.org/officeDocument/2006/relationships/image" Target="../media/image52.png"/><Relationship Id="rId11" Type="http://schemas.openxmlformats.org/officeDocument/2006/relationships/image" Target="../media/image53.png"/><Relationship Id="rId12" Type="http://schemas.openxmlformats.org/officeDocument/2006/relationships/image" Target="../media/image54.png"/><Relationship Id="rId13" Type="http://schemas.openxmlformats.org/officeDocument/2006/relationships/image" Target="../media/image55.png"/><Relationship Id="rId14" Type="http://schemas.openxmlformats.org/officeDocument/2006/relationships/image" Target="../media/image56.png"/><Relationship Id="rId15" Type="http://schemas.openxmlformats.org/officeDocument/2006/relationships/image" Target="../media/image57.png"/><Relationship Id="rId16" Type="http://schemas.openxmlformats.org/officeDocument/2006/relationships/image" Target="../media/image58.png"/><Relationship Id="rId17" Type="http://schemas.openxmlformats.org/officeDocument/2006/relationships/image" Target="../media/image59.png"/><Relationship Id="rId18" Type="http://schemas.openxmlformats.org/officeDocument/2006/relationships/image" Target="../media/image60.png"/><Relationship Id="rId19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4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8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oleObject" Target="../embeddings/oleObject11.bin"/><Relationship Id="rId5" Type="http://schemas.openxmlformats.org/officeDocument/2006/relationships/image" Target="../media/image92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Relationship Id="rId3" Type="http://schemas.openxmlformats.org/officeDocument/2006/relationships/image" Target="../media/image9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jpeg"/><Relationship Id="rId3" Type="http://schemas.openxmlformats.org/officeDocument/2006/relationships/image" Target="../media/image97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jpeg"/><Relationship Id="rId3" Type="http://schemas.openxmlformats.org/officeDocument/2006/relationships/image" Target="../media/image99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emf"/><Relationship Id="rId3" Type="http://schemas.openxmlformats.org/officeDocument/2006/relationships/image" Target="../media/image101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7"/>
          <p:cNvSpPr txBox="1">
            <a:spLocks noChangeArrowheads="1"/>
          </p:cNvSpPr>
          <p:nvPr/>
        </p:nvSpPr>
        <p:spPr bwMode="auto">
          <a:xfrm>
            <a:off x="626532" y="2514600"/>
            <a:ext cx="8068733" cy="3141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Ins="0" bIns="0">
            <a:normAutofit fontScale="47500" lnSpcReduction="20000"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cy-GB" sz="8000" dirty="0">
                <a:solidFill>
                  <a:srgbClr val="C4D030"/>
                </a:solidFill>
              </a:rPr>
              <a:t>Introduction </a:t>
            </a:r>
            <a:r>
              <a:rPr lang="cy-GB" sz="8000" dirty="0" smtClean="0">
                <a:solidFill>
                  <a:srgbClr val="C4D030"/>
                </a:solidFill>
              </a:rPr>
              <a:t>to LHC</a:t>
            </a:r>
            <a:r>
              <a:rPr lang="cy-GB" sz="8000" dirty="0">
                <a:solidFill>
                  <a:srgbClr val="C4D030"/>
                </a:solidFill>
              </a:rPr>
              <a:t/>
            </a:r>
            <a:br>
              <a:rPr lang="cy-GB" sz="8000" dirty="0">
                <a:solidFill>
                  <a:srgbClr val="C4D030"/>
                </a:solidFill>
              </a:rPr>
            </a:br>
            <a:r>
              <a:rPr lang="cy-GB" sz="8000" dirty="0">
                <a:solidFill>
                  <a:srgbClr val="C4D030"/>
                </a:solidFill>
              </a:rPr>
              <a:t>Beam </a:t>
            </a:r>
            <a:r>
              <a:rPr lang="cy-GB" sz="8000" dirty="0" smtClean="0">
                <a:solidFill>
                  <a:srgbClr val="C4D030"/>
                </a:solidFill>
              </a:rPr>
              <a:t>Instrumentation</a:t>
            </a:r>
          </a:p>
          <a:p>
            <a:pPr algn="l">
              <a:spcBef>
                <a:spcPct val="50000"/>
              </a:spcBef>
            </a:pPr>
            <a:r>
              <a:rPr lang="cy-GB" sz="8000" dirty="0" smtClean="0">
                <a:solidFill>
                  <a:srgbClr val="C4D030"/>
                </a:solidFill>
              </a:rPr>
              <a:t>Beam Position and Beam Intensity</a:t>
            </a:r>
            <a:endParaRPr lang="en-US" sz="8000" dirty="0">
              <a:solidFill>
                <a:srgbClr val="C4D030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en-US" sz="8000" dirty="0" smtClean="0"/>
              <a:t>CERN Academic Lectures 2014</a:t>
            </a:r>
            <a:endParaRPr lang="en-US" sz="8000" dirty="0" smtClean="0">
              <a:solidFill>
                <a:srgbClr val="C4D030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en-GB" sz="3600" dirty="0" smtClean="0"/>
              <a:t>10</a:t>
            </a:r>
            <a:r>
              <a:rPr lang="en-GB" sz="3600" baseline="30000" dirty="0" smtClean="0"/>
              <a:t>th</a:t>
            </a:r>
            <a:r>
              <a:rPr lang="en-GB" sz="3600" dirty="0" smtClean="0"/>
              <a:t> – 14</a:t>
            </a:r>
            <a:r>
              <a:rPr lang="en-GB" sz="3600" baseline="30000" dirty="0" smtClean="0"/>
              <a:t>th</a:t>
            </a:r>
            <a:r>
              <a:rPr lang="en-GB" sz="3600" dirty="0" smtClean="0"/>
              <a:t> November, 2014</a:t>
            </a:r>
            <a:endParaRPr lang="en-GB" sz="3600" dirty="0"/>
          </a:p>
          <a:p>
            <a:pPr algn="l">
              <a:spcBef>
                <a:spcPct val="50000"/>
              </a:spcBef>
            </a:pPr>
            <a:endParaRPr lang="cy-GB" sz="3600" dirty="0" smtClean="0"/>
          </a:p>
          <a:p>
            <a:pPr algn="l">
              <a:spcBef>
                <a:spcPct val="50000"/>
              </a:spcBef>
            </a:pPr>
            <a:endParaRPr lang="cy-GB" sz="8000" dirty="0" smtClean="0">
              <a:solidFill>
                <a:srgbClr val="FFFFFF"/>
              </a:solidFill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44525" y="733425"/>
            <a:ext cx="7854950" cy="1616075"/>
            <a:chOff x="431" y="482"/>
            <a:chExt cx="4853" cy="998"/>
          </a:xfrm>
        </p:grpSpPr>
        <p:pic>
          <p:nvPicPr>
            <p:cNvPr id="28676" name="Picture 7" descr="panoram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482"/>
              <a:ext cx="4842" cy="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77" name="Picture 8" descr="cms_higg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7" y="482"/>
              <a:ext cx="787" cy="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8675" name="Connecteur droit 7"/>
          <p:cNvCxnSpPr>
            <a:cxnSpLocks noChangeShapeType="1"/>
          </p:cNvCxnSpPr>
          <p:nvPr/>
        </p:nvCxnSpPr>
        <p:spPr bwMode="auto">
          <a:xfrm>
            <a:off x="647700" y="2362200"/>
            <a:ext cx="7848600" cy="1588"/>
          </a:xfrm>
          <a:prstGeom prst="line">
            <a:avLst/>
          </a:prstGeom>
          <a:noFill/>
          <a:ln w="25400">
            <a:solidFill>
              <a:srgbClr val="C4D03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5096932" y="5952067"/>
            <a:ext cx="4013200" cy="855149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 algn="l">
              <a:spcBef>
                <a:spcPct val="50000"/>
              </a:spcBef>
            </a:pPr>
            <a:r>
              <a:rPr lang="en-US" sz="2900" dirty="0">
                <a:solidFill>
                  <a:srgbClr val="C4D030"/>
                </a:solidFill>
              </a:rPr>
              <a:t>Dr. Rhodri Jones</a:t>
            </a:r>
          </a:p>
          <a:p>
            <a:pPr algn="l">
              <a:spcBef>
                <a:spcPct val="50000"/>
              </a:spcBef>
            </a:pPr>
            <a:r>
              <a:rPr lang="cy-GB" dirty="0"/>
              <a:t>Head of the CERN Beam Instrumentation Group</a:t>
            </a:r>
          </a:p>
          <a:p>
            <a:endParaRPr lang="cy-GB" i="1" dirty="0"/>
          </a:p>
          <a:p>
            <a:pPr algn="l"/>
            <a:endParaRPr lang="cy-GB" noProof="0" dirty="0" smtClean="0"/>
          </a:p>
          <a:p>
            <a:endParaRPr lang="cy-GB" i="1" noProof="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110" name="Freeform 214"/>
          <p:cNvSpPr>
            <a:spLocks/>
          </p:cNvSpPr>
          <p:nvPr/>
        </p:nvSpPr>
        <p:spPr bwMode="auto">
          <a:xfrm>
            <a:off x="7081838" y="1014413"/>
            <a:ext cx="1762125" cy="1658937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>
            <a:solidFill>
              <a:srgbClr val="00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1" name="Freeform 214"/>
          <p:cNvSpPr>
            <a:spLocks/>
          </p:cNvSpPr>
          <p:nvPr/>
        </p:nvSpPr>
        <p:spPr bwMode="auto">
          <a:xfrm>
            <a:off x="7088188" y="1659732"/>
            <a:ext cx="1762125" cy="493712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111" name="Freeform 215"/>
          <p:cNvSpPr>
            <a:spLocks/>
          </p:cNvSpPr>
          <p:nvPr/>
        </p:nvSpPr>
        <p:spPr bwMode="auto">
          <a:xfrm>
            <a:off x="7843838" y="1915214"/>
            <a:ext cx="1006475" cy="668337"/>
          </a:xfrm>
          <a:custGeom>
            <a:avLst/>
            <a:gdLst>
              <a:gd name="T0" fmla="*/ 0 w 634"/>
              <a:gd name="T1" fmla="*/ 2 h 421"/>
              <a:gd name="T2" fmla="*/ 84 w 634"/>
              <a:gd name="T3" fmla="*/ 401 h 421"/>
              <a:gd name="T4" fmla="*/ 238 w 634"/>
              <a:gd name="T5" fmla="*/ 120 h 421"/>
              <a:gd name="T6" fmla="*/ 352 w 634"/>
              <a:gd name="T7" fmla="*/ 39 h 421"/>
              <a:gd name="T8" fmla="*/ 634 w 634"/>
              <a:gd name="T9" fmla="*/ 0 h 4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4"/>
              <a:gd name="T16" fmla="*/ 0 h 421"/>
              <a:gd name="T17" fmla="*/ 634 w 634"/>
              <a:gd name="T18" fmla="*/ 421 h 4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4" h="421">
                <a:moveTo>
                  <a:pt x="0" y="2"/>
                </a:moveTo>
                <a:cubicBezTo>
                  <a:pt x="12" y="68"/>
                  <a:pt x="44" y="381"/>
                  <a:pt x="84" y="401"/>
                </a:cubicBezTo>
                <a:cubicBezTo>
                  <a:pt x="124" y="421"/>
                  <a:pt x="193" y="180"/>
                  <a:pt x="238" y="120"/>
                </a:cubicBezTo>
                <a:cubicBezTo>
                  <a:pt x="283" y="60"/>
                  <a:pt x="286" y="59"/>
                  <a:pt x="352" y="39"/>
                </a:cubicBezTo>
                <a:cubicBezTo>
                  <a:pt x="418" y="19"/>
                  <a:pt x="580" y="10"/>
                  <a:pt x="634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136525" y="2982913"/>
            <a:ext cx="8902700" cy="30559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03" name="Rectangle 7"/>
          <p:cNvSpPr>
            <a:spLocks noChangeArrowheads="1"/>
          </p:cNvSpPr>
          <p:nvPr/>
        </p:nvSpPr>
        <p:spPr bwMode="auto">
          <a:xfrm flipV="1">
            <a:off x="136525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04" name="Rectangle 8"/>
          <p:cNvSpPr>
            <a:spLocks noChangeArrowheads="1"/>
          </p:cNvSpPr>
          <p:nvPr/>
        </p:nvSpPr>
        <p:spPr bwMode="auto">
          <a:xfrm flipV="1">
            <a:off x="3225800" y="5995988"/>
            <a:ext cx="1309688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05" name="Rectangle 9"/>
          <p:cNvSpPr>
            <a:spLocks noChangeArrowheads="1"/>
          </p:cNvSpPr>
          <p:nvPr/>
        </p:nvSpPr>
        <p:spPr bwMode="auto">
          <a:xfrm flipV="1">
            <a:off x="4640263" y="5989638"/>
            <a:ext cx="1309687" cy="49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06" name="Rectangle 10"/>
          <p:cNvSpPr>
            <a:spLocks noChangeArrowheads="1"/>
          </p:cNvSpPr>
          <p:nvPr/>
        </p:nvSpPr>
        <p:spPr bwMode="auto">
          <a:xfrm flipV="1">
            <a:off x="5949950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6525" y="982663"/>
            <a:ext cx="8902700" cy="2473325"/>
            <a:chOff x="136525" y="982663"/>
            <a:chExt cx="8902700" cy="2473325"/>
          </a:xfrm>
        </p:grpSpPr>
        <p:grpSp>
          <p:nvGrpSpPr>
            <p:cNvPr id="4" name="Group 3"/>
            <p:cNvGrpSpPr/>
            <p:nvPr/>
          </p:nvGrpSpPr>
          <p:grpSpPr>
            <a:xfrm>
              <a:off x="136525" y="2982913"/>
              <a:ext cx="8902700" cy="473075"/>
              <a:chOff x="136525" y="2982913"/>
              <a:chExt cx="8902700" cy="473075"/>
            </a:xfrm>
          </p:grpSpPr>
          <p:sp>
            <p:nvSpPr>
              <p:cNvPr id="208899" name="Rectangle 3"/>
              <p:cNvSpPr>
                <a:spLocks noChangeArrowheads="1"/>
              </p:cNvSpPr>
              <p:nvPr/>
            </p:nvSpPr>
            <p:spPr bwMode="auto">
              <a:xfrm>
                <a:off x="136525" y="2982913"/>
                <a:ext cx="3089275" cy="473075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821" name="Rectangle 4"/>
              <p:cNvSpPr>
                <a:spLocks noChangeArrowheads="1"/>
              </p:cNvSpPr>
              <p:nvPr/>
            </p:nvSpPr>
            <p:spPr bwMode="auto">
              <a:xfrm>
                <a:off x="3225800" y="2982913"/>
                <a:ext cx="1309688" cy="4286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6800" tIns="36000" anchor="ctr"/>
              <a:lstStyle/>
              <a:p>
                <a:endParaRPr lang="en-US"/>
              </a:p>
            </p:txBody>
          </p:sp>
          <p:sp>
            <p:nvSpPr>
              <p:cNvPr id="34822" name="Rectangle 5"/>
              <p:cNvSpPr>
                <a:spLocks noChangeArrowheads="1"/>
              </p:cNvSpPr>
              <p:nvPr/>
            </p:nvSpPr>
            <p:spPr bwMode="auto">
              <a:xfrm>
                <a:off x="4640263" y="2982913"/>
                <a:ext cx="1309687" cy="4286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902" name="Rectangle 6"/>
              <p:cNvSpPr>
                <a:spLocks noChangeArrowheads="1"/>
              </p:cNvSpPr>
              <p:nvPr/>
            </p:nvSpPr>
            <p:spPr bwMode="auto">
              <a:xfrm>
                <a:off x="5949950" y="2982913"/>
                <a:ext cx="3089275" cy="473075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3384550" y="982663"/>
              <a:ext cx="2406650" cy="2473325"/>
              <a:chOff x="3384550" y="982663"/>
              <a:chExt cx="2406650" cy="2473325"/>
            </a:xfrm>
          </p:grpSpPr>
          <p:sp>
            <p:nvSpPr>
              <p:cNvPr id="34828" name="AutoShape 14"/>
              <p:cNvSpPr>
                <a:spLocks noChangeArrowheads="1"/>
              </p:cNvSpPr>
              <p:nvPr/>
            </p:nvSpPr>
            <p:spPr bwMode="auto">
              <a:xfrm flipV="1">
                <a:off x="4548188" y="982663"/>
                <a:ext cx="84137" cy="2247900"/>
              </a:xfrm>
              <a:prstGeom prst="can">
                <a:avLst>
                  <a:gd name="adj" fmla="val 99447"/>
                </a:avLst>
              </a:prstGeom>
              <a:gradFill>
                <a:gsLst>
                  <a:gs pos="20000">
                    <a:srgbClr val="00FFFF"/>
                  </a:gs>
                  <a:gs pos="47000">
                    <a:srgbClr val="0070C0"/>
                  </a:gs>
                  <a:gs pos="80000">
                    <a:srgbClr val="00FFFF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911" name="Oval 15"/>
              <p:cNvSpPr>
                <a:spLocks noChangeArrowheads="1"/>
              </p:cNvSpPr>
              <p:nvPr/>
            </p:nvSpPr>
            <p:spPr bwMode="auto">
              <a:xfrm>
                <a:off x="3384550" y="3154363"/>
                <a:ext cx="2406650" cy="301625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50800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208912" name="AutoShape 16"/>
          <p:cNvSpPr>
            <a:spLocks noChangeArrowheads="1"/>
          </p:cNvSpPr>
          <p:nvPr/>
        </p:nvSpPr>
        <p:spPr bwMode="auto">
          <a:xfrm flipV="1">
            <a:off x="4535488" y="5824538"/>
            <a:ext cx="104775" cy="774700"/>
          </a:xfrm>
          <a:prstGeom prst="can">
            <a:avLst>
              <a:gd name="adj" fmla="val 41933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13" name="Oval 17"/>
          <p:cNvSpPr>
            <a:spLocks noChangeArrowheads="1"/>
          </p:cNvSpPr>
          <p:nvPr/>
        </p:nvSpPr>
        <p:spPr bwMode="auto">
          <a:xfrm flipV="1">
            <a:off x="3384550" y="5565775"/>
            <a:ext cx="2406650" cy="3016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14" name="Rectangle 18"/>
          <p:cNvSpPr>
            <a:spLocks noGrp="1" noChangeArrowheads="1"/>
          </p:cNvSpPr>
          <p:nvPr>
            <p:ph type="title"/>
          </p:nvPr>
        </p:nvSpPr>
        <p:spPr>
          <a:xfrm>
            <a:off x="988219" y="115619"/>
            <a:ext cx="8229600" cy="62071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Electrostatic</a:t>
            </a:r>
            <a:r>
              <a:rPr lang="en-US" sz="3200" dirty="0" smtClean="0"/>
              <a:t> Monitor – The Principle</a:t>
            </a:r>
          </a:p>
        </p:txBody>
      </p:sp>
      <p:sp>
        <p:nvSpPr>
          <p:cNvPr id="208915" name="Oval 19"/>
          <p:cNvSpPr>
            <a:spLocks noChangeArrowheads="1"/>
          </p:cNvSpPr>
          <p:nvPr/>
        </p:nvSpPr>
        <p:spPr bwMode="auto">
          <a:xfrm>
            <a:off x="231775" y="30829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34" name="Oval 20"/>
          <p:cNvSpPr>
            <a:spLocks noChangeArrowheads="1"/>
          </p:cNvSpPr>
          <p:nvPr/>
        </p:nvSpPr>
        <p:spPr bwMode="auto">
          <a:xfrm>
            <a:off x="8810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35" name="Oval 21"/>
          <p:cNvSpPr>
            <a:spLocks noChangeArrowheads="1"/>
          </p:cNvSpPr>
          <p:nvPr/>
        </p:nvSpPr>
        <p:spPr bwMode="auto">
          <a:xfrm>
            <a:off x="12874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36" name="Oval 22"/>
          <p:cNvSpPr>
            <a:spLocks noChangeArrowheads="1"/>
          </p:cNvSpPr>
          <p:nvPr/>
        </p:nvSpPr>
        <p:spPr bwMode="auto">
          <a:xfrm>
            <a:off x="1666875" y="32988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37" name="Oval 23"/>
          <p:cNvSpPr>
            <a:spLocks noChangeArrowheads="1"/>
          </p:cNvSpPr>
          <p:nvPr/>
        </p:nvSpPr>
        <p:spPr bwMode="auto">
          <a:xfrm>
            <a:off x="2493963" y="32940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8920" name="Oval 24"/>
          <p:cNvSpPr>
            <a:spLocks noChangeArrowheads="1"/>
          </p:cNvSpPr>
          <p:nvPr/>
        </p:nvSpPr>
        <p:spPr bwMode="auto">
          <a:xfrm>
            <a:off x="169863" y="32654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39" name="Oval 25"/>
          <p:cNvSpPr>
            <a:spLocks noChangeArrowheads="1"/>
          </p:cNvSpPr>
          <p:nvPr/>
        </p:nvSpPr>
        <p:spPr bwMode="auto">
          <a:xfrm>
            <a:off x="3873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40" name="Oval 26"/>
          <p:cNvSpPr>
            <a:spLocks noChangeArrowheads="1"/>
          </p:cNvSpPr>
          <p:nvPr/>
        </p:nvSpPr>
        <p:spPr bwMode="auto">
          <a:xfrm>
            <a:off x="2163763" y="2990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41" name="Oval 27"/>
          <p:cNvSpPr>
            <a:spLocks noChangeArrowheads="1"/>
          </p:cNvSpPr>
          <p:nvPr/>
        </p:nvSpPr>
        <p:spPr bwMode="auto">
          <a:xfrm>
            <a:off x="30416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13" name="Oval 117"/>
          <p:cNvSpPr>
            <a:spLocks noChangeArrowheads="1"/>
          </p:cNvSpPr>
          <p:nvPr/>
        </p:nvSpPr>
        <p:spPr bwMode="auto">
          <a:xfrm>
            <a:off x="649288" y="3168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14" name="Oval 118"/>
          <p:cNvSpPr>
            <a:spLocks noChangeArrowheads="1"/>
          </p:cNvSpPr>
          <p:nvPr/>
        </p:nvSpPr>
        <p:spPr bwMode="auto">
          <a:xfrm>
            <a:off x="427038" y="32146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15" name="Oval 119"/>
          <p:cNvSpPr>
            <a:spLocks noChangeArrowheads="1"/>
          </p:cNvSpPr>
          <p:nvPr/>
        </p:nvSpPr>
        <p:spPr bwMode="auto">
          <a:xfrm>
            <a:off x="901700" y="30972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209016" name="Oval 120"/>
          <p:cNvSpPr>
            <a:spLocks noChangeArrowheads="1"/>
          </p:cNvSpPr>
          <p:nvPr/>
        </p:nvSpPr>
        <p:spPr bwMode="auto">
          <a:xfrm>
            <a:off x="107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17" name="Oval 121"/>
          <p:cNvSpPr>
            <a:spLocks noChangeArrowheads="1"/>
          </p:cNvSpPr>
          <p:nvPr/>
        </p:nvSpPr>
        <p:spPr bwMode="auto">
          <a:xfrm>
            <a:off x="1268413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18" name="Oval 122"/>
          <p:cNvSpPr>
            <a:spLocks noChangeArrowheads="1"/>
          </p:cNvSpPr>
          <p:nvPr/>
        </p:nvSpPr>
        <p:spPr bwMode="auto">
          <a:xfrm>
            <a:off x="1087438" y="30734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19" name="Oval 123"/>
          <p:cNvSpPr>
            <a:spLocks noChangeArrowheads="1"/>
          </p:cNvSpPr>
          <p:nvPr/>
        </p:nvSpPr>
        <p:spPr bwMode="auto">
          <a:xfrm>
            <a:off x="14525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0" name="Oval 124"/>
          <p:cNvSpPr>
            <a:spLocks noChangeArrowheads="1"/>
          </p:cNvSpPr>
          <p:nvPr/>
        </p:nvSpPr>
        <p:spPr bwMode="auto">
          <a:xfrm>
            <a:off x="1490663" y="3221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21" name="Oval 125"/>
          <p:cNvSpPr>
            <a:spLocks noChangeArrowheads="1"/>
          </p:cNvSpPr>
          <p:nvPr/>
        </p:nvSpPr>
        <p:spPr bwMode="auto">
          <a:xfrm>
            <a:off x="1844675" y="31369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2" name="Oval 126"/>
          <p:cNvSpPr>
            <a:spLocks noChangeArrowheads="1"/>
          </p:cNvSpPr>
          <p:nvPr/>
        </p:nvSpPr>
        <p:spPr bwMode="auto">
          <a:xfrm>
            <a:off x="1704975" y="30892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23" name="Oval 127"/>
          <p:cNvSpPr>
            <a:spLocks noChangeArrowheads="1"/>
          </p:cNvSpPr>
          <p:nvPr/>
        </p:nvSpPr>
        <p:spPr bwMode="auto">
          <a:xfrm>
            <a:off x="1946275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24" name="Oval 128"/>
          <p:cNvSpPr>
            <a:spLocks noChangeArrowheads="1"/>
          </p:cNvSpPr>
          <p:nvPr/>
        </p:nvSpPr>
        <p:spPr bwMode="auto">
          <a:xfrm>
            <a:off x="1997075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5" name="Oval 129"/>
          <p:cNvSpPr>
            <a:spLocks noChangeArrowheads="1"/>
          </p:cNvSpPr>
          <p:nvPr/>
        </p:nvSpPr>
        <p:spPr bwMode="auto">
          <a:xfrm>
            <a:off x="2162175" y="32131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6" name="Oval 130"/>
          <p:cNvSpPr>
            <a:spLocks noChangeArrowheads="1"/>
          </p:cNvSpPr>
          <p:nvPr/>
        </p:nvSpPr>
        <p:spPr bwMode="auto">
          <a:xfrm>
            <a:off x="2341563" y="3244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27" name="Oval 131"/>
          <p:cNvSpPr>
            <a:spLocks noChangeArrowheads="1"/>
          </p:cNvSpPr>
          <p:nvPr/>
        </p:nvSpPr>
        <p:spPr bwMode="auto">
          <a:xfrm>
            <a:off x="2341563" y="3041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8" name="Oval 132"/>
          <p:cNvSpPr>
            <a:spLocks noChangeArrowheads="1"/>
          </p:cNvSpPr>
          <p:nvPr/>
        </p:nvSpPr>
        <p:spPr bwMode="auto">
          <a:xfrm>
            <a:off x="652463" y="3006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9" name="Oval 133"/>
          <p:cNvSpPr>
            <a:spLocks noChangeArrowheads="1"/>
          </p:cNvSpPr>
          <p:nvPr/>
        </p:nvSpPr>
        <p:spPr bwMode="auto">
          <a:xfrm>
            <a:off x="2511425" y="3084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30" name="Oval 134"/>
          <p:cNvSpPr>
            <a:spLocks noChangeArrowheads="1"/>
          </p:cNvSpPr>
          <p:nvPr/>
        </p:nvSpPr>
        <p:spPr bwMode="auto">
          <a:xfrm>
            <a:off x="2674938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31" name="Oval 135"/>
          <p:cNvSpPr>
            <a:spLocks noChangeArrowheads="1"/>
          </p:cNvSpPr>
          <p:nvPr/>
        </p:nvSpPr>
        <p:spPr bwMode="auto">
          <a:xfrm>
            <a:off x="2708275" y="31051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32" name="Oval 136"/>
          <p:cNvSpPr>
            <a:spLocks noChangeArrowheads="1"/>
          </p:cNvSpPr>
          <p:nvPr/>
        </p:nvSpPr>
        <p:spPr bwMode="auto">
          <a:xfrm>
            <a:off x="2860675" y="31734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33" name="Oval 137"/>
          <p:cNvSpPr>
            <a:spLocks noChangeArrowheads="1"/>
          </p:cNvSpPr>
          <p:nvPr/>
        </p:nvSpPr>
        <p:spPr bwMode="auto">
          <a:xfrm>
            <a:off x="3084513" y="3208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34" name="Oval 138"/>
          <p:cNvSpPr>
            <a:spLocks noChangeArrowheads="1"/>
          </p:cNvSpPr>
          <p:nvPr/>
        </p:nvSpPr>
        <p:spPr bwMode="auto">
          <a:xfrm>
            <a:off x="2895600" y="30051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65" name="Oval 139"/>
          <p:cNvSpPr>
            <a:spLocks noChangeArrowheads="1"/>
          </p:cNvSpPr>
          <p:nvPr/>
        </p:nvSpPr>
        <p:spPr bwMode="auto">
          <a:xfrm>
            <a:off x="3452813" y="32337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66" name="Oval 140"/>
          <p:cNvSpPr>
            <a:spLocks noChangeArrowheads="1"/>
          </p:cNvSpPr>
          <p:nvPr/>
        </p:nvSpPr>
        <p:spPr bwMode="auto">
          <a:xfrm>
            <a:off x="4060825" y="3287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67" name="Oval 141"/>
          <p:cNvSpPr>
            <a:spLocks noChangeArrowheads="1"/>
          </p:cNvSpPr>
          <p:nvPr/>
        </p:nvSpPr>
        <p:spPr bwMode="auto">
          <a:xfrm>
            <a:off x="4410075" y="32956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68" name="Oval 142"/>
          <p:cNvSpPr>
            <a:spLocks noChangeArrowheads="1"/>
          </p:cNvSpPr>
          <p:nvPr/>
        </p:nvSpPr>
        <p:spPr bwMode="auto">
          <a:xfrm>
            <a:off x="47291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69" name="Oval 143"/>
          <p:cNvSpPr>
            <a:spLocks noChangeArrowheads="1"/>
          </p:cNvSpPr>
          <p:nvPr/>
        </p:nvSpPr>
        <p:spPr bwMode="auto">
          <a:xfrm>
            <a:off x="5365750" y="3257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70" name="Oval 144"/>
          <p:cNvSpPr>
            <a:spLocks noChangeArrowheads="1"/>
          </p:cNvSpPr>
          <p:nvPr/>
        </p:nvSpPr>
        <p:spPr bwMode="auto">
          <a:xfrm>
            <a:off x="3608388" y="32353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71" name="Oval 145"/>
          <p:cNvSpPr>
            <a:spLocks noChangeArrowheads="1"/>
          </p:cNvSpPr>
          <p:nvPr/>
        </p:nvSpPr>
        <p:spPr bwMode="auto">
          <a:xfrm>
            <a:off x="4870450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72" name="Oval 146"/>
          <p:cNvSpPr>
            <a:spLocks noChangeArrowheads="1"/>
          </p:cNvSpPr>
          <p:nvPr/>
        </p:nvSpPr>
        <p:spPr bwMode="auto">
          <a:xfrm>
            <a:off x="6103938" y="30003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73" name="Oval 147"/>
          <p:cNvSpPr>
            <a:spLocks noChangeArrowheads="1"/>
          </p:cNvSpPr>
          <p:nvPr/>
        </p:nvSpPr>
        <p:spPr bwMode="auto">
          <a:xfrm>
            <a:off x="3756025" y="31892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44" name="Oval 148"/>
          <p:cNvSpPr>
            <a:spLocks noChangeArrowheads="1"/>
          </p:cNvSpPr>
          <p:nvPr/>
        </p:nvSpPr>
        <p:spPr bwMode="auto">
          <a:xfrm>
            <a:off x="3759200" y="31908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45" name="Oval 149"/>
          <p:cNvSpPr>
            <a:spLocks noChangeArrowheads="1"/>
          </p:cNvSpPr>
          <p:nvPr/>
        </p:nvSpPr>
        <p:spPr bwMode="auto">
          <a:xfrm>
            <a:off x="4243388" y="32924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76" name="Oval 150"/>
          <p:cNvSpPr>
            <a:spLocks noChangeArrowheads="1"/>
          </p:cNvSpPr>
          <p:nvPr/>
        </p:nvSpPr>
        <p:spPr bwMode="auto">
          <a:xfrm>
            <a:off x="4084638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77" name="Oval 151"/>
          <p:cNvSpPr>
            <a:spLocks noChangeArrowheads="1"/>
          </p:cNvSpPr>
          <p:nvPr/>
        </p:nvSpPr>
        <p:spPr bwMode="auto">
          <a:xfrm>
            <a:off x="440372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48" name="Oval 152"/>
          <p:cNvSpPr>
            <a:spLocks noChangeArrowheads="1"/>
          </p:cNvSpPr>
          <p:nvPr/>
        </p:nvSpPr>
        <p:spPr bwMode="auto">
          <a:xfrm>
            <a:off x="424497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49" name="Oval 153"/>
          <p:cNvSpPr>
            <a:spLocks noChangeArrowheads="1"/>
          </p:cNvSpPr>
          <p:nvPr/>
        </p:nvSpPr>
        <p:spPr bwMode="auto">
          <a:xfrm>
            <a:off x="4549775" y="3160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50" name="Oval 154"/>
          <p:cNvSpPr>
            <a:spLocks noChangeArrowheads="1"/>
          </p:cNvSpPr>
          <p:nvPr/>
        </p:nvSpPr>
        <p:spPr bwMode="auto">
          <a:xfrm>
            <a:off x="4562475" y="3302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51" name="Oval 155"/>
          <p:cNvSpPr>
            <a:spLocks noChangeArrowheads="1"/>
          </p:cNvSpPr>
          <p:nvPr/>
        </p:nvSpPr>
        <p:spPr bwMode="auto">
          <a:xfrm>
            <a:off x="4872038" y="31861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82" name="Oval 156"/>
          <p:cNvSpPr>
            <a:spLocks noChangeArrowheads="1"/>
          </p:cNvSpPr>
          <p:nvPr/>
        </p:nvSpPr>
        <p:spPr bwMode="auto">
          <a:xfrm>
            <a:off x="4716463" y="3163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53" name="Oval 157"/>
          <p:cNvSpPr>
            <a:spLocks noChangeArrowheads="1"/>
          </p:cNvSpPr>
          <p:nvPr/>
        </p:nvSpPr>
        <p:spPr bwMode="auto">
          <a:xfrm>
            <a:off x="4999038" y="32734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54" name="Oval 158"/>
          <p:cNvSpPr>
            <a:spLocks noChangeArrowheads="1"/>
          </p:cNvSpPr>
          <p:nvPr/>
        </p:nvSpPr>
        <p:spPr bwMode="auto">
          <a:xfrm>
            <a:off x="5037138" y="3171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55" name="Oval 159"/>
          <p:cNvSpPr>
            <a:spLocks noChangeArrowheads="1"/>
          </p:cNvSpPr>
          <p:nvPr/>
        </p:nvSpPr>
        <p:spPr bwMode="auto">
          <a:xfrm>
            <a:off x="5224463" y="31797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56" name="Oval 160"/>
          <p:cNvSpPr>
            <a:spLocks noChangeArrowheads="1"/>
          </p:cNvSpPr>
          <p:nvPr/>
        </p:nvSpPr>
        <p:spPr bwMode="auto">
          <a:xfrm>
            <a:off x="5187950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87" name="Oval 161"/>
          <p:cNvSpPr>
            <a:spLocks noChangeArrowheads="1"/>
          </p:cNvSpPr>
          <p:nvPr/>
        </p:nvSpPr>
        <p:spPr bwMode="auto">
          <a:xfrm>
            <a:off x="5568950" y="32337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58" name="Oval 162"/>
          <p:cNvSpPr>
            <a:spLocks noChangeArrowheads="1"/>
          </p:cNvSpPr>
          <p:nvPr/>
        </p:nvSpPr>
        <p:spPr bwMode="auto">
          <a:xfrm>
            <a:off x="5389563" y="3257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59" name="Oval 163"/>
          <p:cNvSpPr>
            <a:spLocks noChangeArrowheads="1"/>
          </p:cNvSpPr>
          <p:nvPr/>
        </p:nvSpPr>
        <p:spPr bwMode="auto">
          <a:xfrm>
            <a:off x="6146800" y="32067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60" name="Oval 164"/>
          <p:cNvSpPr>
            <a:spLocks noChangeArrowheads="1"/>
          </p:cNvSpPr>
          <p:nvPr/>
        </p:nvSpPr>
        <p:spPr bwMode="auto">
          <a:xfrm>
            <a:off x="5957888" y="3003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61" name="Oval 165"/>
          <p:cNvSpPr>
            <a:spLocks noChangeArrowheads="1"/>
          </p:cNvSpPr>
          <p:nvPr/>
        </p:nvSpPr>
        <p:spPr bwMode="auto">
          <a:xfrm>
            <a:off x="63674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92" name="Oval 166"/>
          <p:cNvSpPr>
            <a:spLocks noChangeArrowheads="1"/>
          </p:cNvSpPr>
          <p:nvPr/>
        </p:nvSpPr>
        <p:spPr bwMode="auto">
          <a:xfrm>
            <a:off x="7016750" y="3292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93" name="Oval 167"/>
          <p:cNvSpPr>
            <a:spLocks noChangeArrowheads="1"/>
          </p:cNvSpPr>
          <p:nvPr/>
        </p:nvSpPr>
        <p:spPr bwMode="auto">
          <a:xfrm>
            <a:off x="742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94" name="Oval 168"/>
          <p:cNvSpPr>
            <a:spLocks noChangeArrowheads="1"/>
          </p:cNvSpPr>
          <p:nvPr/>
        </p:nvSpPr>
        <p:spPr bwMode="auto">
          <a:xfrm>
            <a:off x="78025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95" name="Oval 169"/>
          <p:cNvSpPr>
            <a:spLocks noChangeArrowheads="1"/>
          </p:cNvSpPr>
          <p:nvPr/>
        </p:nvSpPr>
        <p:spPr bwMode="auto">
          <a:xfrm>
            <a:off x="8629650" y="3290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66" name="Oval 170"/>
          <p:cNvSpPr>
            <a:spLocks noChangeArrowheads="1"/>
          </p:cNvSpPr>
          <p:nvPr/>
        </p:nvSpPr>
        <p:spPr bwMode="auto">
          <a:xfrm>
            <a:off x="6305550" y="32623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97" name="Oval 171"/>
          <p:cNvSpPr>
            <a:spLocks noChangeArrowheads="1"/>
          </p:cNvSpPr>
          <p:nvPr/>
        </p:nvSpPr>
        <p:spPr bwMode="auto">
          <a:xfrm>
            <a:off x="6523038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98" name="Oval 172"/>
          <p:cNvSpPr>
            <a:spLocks noChangeArrowheads="1"/>
          </p:cNvSpPr>
          <p:nvPr/>
        </p:nvSpPr>
        <p:spPr bwMode="auto">
          <a:xfrm>
            <a:off x="8299450" y="2987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69" name="Oval 173"/>
          <p:cNvSpPr>
            <a:spLocks noChangeArrowheads="1"/>
          </p:cNvSpPr>
          <p:nvPr/>
        </p:nvSpPr>
        <p:spPr bwMode="auto">
          <a:xfrm>
            <a:off x="6784975" y="3165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0" name="Oval 174"/>
          <p:cNvSpPr>
            <a:spLocks noChangeArrowheads="1"/>
          </p:cNvSpPr>
          <p:nvPr/>
        </p:nvSpPr>
        <p:spPr bwMode="auto">
          <a:xfrm>
            <a:off x="6562725" y="3211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71" name="Oval 175"/>
          <p:cNvSpPr>
            <a:spLocks noChangeArrowheads="1"/>
          </p:cNvSpPr>
          <p:nvPr/>
        </p:nvSpPr>
        <p:spPr bwMode="auto">
          <a:xfrm>
            <a:off x="7037388" y="3094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2" name="Oval 176"/>
          <p:cNvSpPr>
            <a:spLocks noChangeArrowheads="1"/>
          </p:cNvSpPr>
          <p:nvPr/>
        </p:nvSpPr>
        <p:spPr bwMode="auto">
          <a:xfrm>
            <a:off x="7208838" y="3290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3" name="Oval 177"/>
          <p:cNvSpPr>
            <a:spLocks noChangeArrowheads="1"/>
          </p:cNvSpPr>
          <p:nvPr/>
        </p:nvSpPr>
        <p:spPr bwMode="auto">
          <a:xfrm>
            <a:off x="7404100" y="315595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4" name="Oval 178"/>
          <p:cNvSpPr>
            <a:spLocks noChangeArrowheads="1"/>
          </p:cNvSpPr>
          <p:nvPr/>
        </p:nvSpPr>
        <p:spPr bwMode="auto">
          <a:xfrm>
            <a:off x="7223125" y="30702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75" name="Oval 179"/>
          <p:cNvSpPr>
            <a:spLocks noChangeArrowheads="1"/>
          </p:cNvSpPr>
          <p:nvPr/>
        </p:nvSpPr>
        <p:spPr bwMode="auto">
          <a:xfrm>
            <a:off x="7588250" y="30765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76" name="Oval 180"/>
          <p:cNvSpPr>
            <a:spLocks noChangeArrowheads="1"/>
          </p:cNvSpPr>
          <p:nvPr/>
        </p:nvSpPr>
        <p:spPr bwMode="auto">
          <a:xfrm>
            <a:off x="7626350" y="32178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7" name="Oval 181"/>
          <p:cNvSpPr>
            <a:spLocks noChangeArrowheads="1"/>
          </p:cNvSpPr>
          <p:nvPr/>
        </p:nvSpPr>
        <p:spPr bwMode="auto">
          <a:xfrm>
            <a:off x="7980363" y="3133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78" name="Oval 182"/>
          <p:cNvSpPr>
            <a:spLocks noChangeArrowheads="1"/>
          </p:cNvSpPr>
          <p:nvPr/>
        </p:nvSpPr>
        <p:spPr bwMode="auto">
          <a:xfrm>
            <a:off x="7840663" y="308610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9" name="Oval 183"/>
          <p:cNvSpPr>
            <a:spLocks noChangeArrowheads="1"/>
          </p:cNvSpPr>
          <p:nvPr/>
        </p:nvSpPr>
        <p:spPr bwMode="auto">
          <a:xfrm>
            <a:off x="8081963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80" name="Oval 184"/>
          <p:cNvSpPr>
            <a:spLocks noChangeArrowheads="1"/>
          </p:cNvSpPr>
          <p:nvPr/>
        </p:nvSpPr>
        <p:spPr bwMode="auto">
          <a:xfrm>
            <a:off x="8132763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81" name="Oval 185"/>
          <p:cNvSpPr>
            <a:spLocks noChangeArrowheads="1"/>
          </p:cNvSpPr>
          <p:nvPr/>
        </p:nvSpPr>
        <p:spPr bwMode="auto">
          <a:xfrm>
            <a:off x="8297863" y="32099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82" name="Oval 186"/>
          <p:cNvSpPr>
            <a:spLocks noChangeArrowheads="1"/>
          </p:cNvSpPr>
          <p:nvPr/>
        </p:nvSpPr>
        <p:spPr bwMode="auto">
          <a:xfrm>
            <a:off x="8477250" y="3241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83" name="Oval 187"/>
          <p:cNvSpPr>
            <a:spLocks noChangeArrowheads="1"/>
          </p:cNvSpPr>
          <p:nvPr/>
        </p:nvSpPr>
        <p:spPr bwMode="auto">
          <a:xfrm>
            <a:off x="8477250" y="3038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84" name="Oval 188"/>
          <p:cNvSpPr>
            <a:spLocks noChangeArrowheads="1"/>
          </p:cNvSpPr>
          <p:nvPr/>
        </p:nvSpPr>
        <p:spPr bwMode="auto">
          <a:xfrm>
            <a:off x="6788150" y="3003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85" name="Oval 189"/>
          <p:cNvSpPr>
            <a:spLocks noChangeArrowheads="1"/>
          </p:cNvSpPr>
          <p:nvPr/>
        </p:nvSpPr>
        <p:spPr bwMode="auto">
          <a:xfrm>
            <a:off x="8647113" y="3081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86" name="Oval 190"/>
          <p:cNvSpPr>
            <a:spLocks noChangeArrowheads="1"/>
          </p:cNvSpPr>
          <p:nvPr/>
        </p:nvSpPr>
        <p:spPr bwMode="auto">
          <a:xfrm>
            <a:off x="8810625" y="32750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209087" name="Oval 191"/>
          <p:cNvSpPr>
            <a:spLocks noChangeArrowheads="1"/>
          </p:cNvSpPr>
          <p:nvPr/>
        </p:nvSpPr>
        <p:spPr bwMode="auto">
          <a:xfrm>
            <a:off x="8843963" y="31019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918" name="Oval 192"/>
          <p:cNvSpPr>
            <a:spLocks noChangeArrowheads="1"/>
          </p:cNvSpPr>
          <p:nvPr/>
        </p:nvSpPr>
        <p:spPr bwMode="auto">
          <a:xfrm>
            <a:off x="3916363" y="31908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89" name="Oval 193"/>
          <p:cNvSpPr>
            <a:spLocks noChangeArrowheads="1"/>
          </p:cNvSpPr>
          <p:nvPr/>
        </p:nvSpPr>
        <p:spPr bwMode="auto">
          <a:xfrm>
            <a:off x="3921125" y="31924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920" name="AutoShape 194"/>
          <p:cNvSpPr>
            <a:spLocks noChangeArrowheads="1"/>
          </p:cNvSpPr>
          <p:nvPr/>
        </p:nvSpPr>
        <p:spPr bwMode="auto">
          <a:xfrm rot="5400000">
            <a:off x="5176044" y="346869"/>
            <a:ext cx="88900" cy="1354138"/>
          </a:xfrm>
          <a:prstGeom prst="can">
            <a:avLst>
              <a:gd name="adj" fmla="val 58884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21" name="AutoShape 195"/>
          <p:cNvSpPr>
            <a:spLocks noChangeArrowheads="1"/>
          </p:cNvSpPr>
          <p:nvPr/>
        </p:nvSpPr>
        <p:spPr bwMode="auto">
          <a:xfrm flipV="1">
            <a:off x="5808663" y="979488"/>
            <a:ext cx="88900" cy="638175"/>
          </a:xfrm>
          <a:prstGeom prst="can">
            <a:avLst>
              <a:gd name="adj" fmla="val 31307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092" name="AutoShape 196"/>
          <p:cNvSpPr>
            <a:spLocks noChangeArrowheads="1"/>
          </p:cNvSpPr>
          <p:nvPr/>
        </p:nvSpPr>
        <p:spPr bwMode="auto">
          <a:xfrm rot="16200000">
            <a:off x="4506119" y="26884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093" name="AutoShape 197"/>
          <p:cNvSpPr>
            <a:spLocks noChangeArrowheads="1"/>
          </p:cNvSpPr>
          <p:nvPr/>
        </p:nvSpPr>
        <p:spPr bwMode="auto">
          <a:xfrm rot="16200000">
            <a:off x="4512469" y="20661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094" name="AutoShape 198"/>
          <p:cNvSpPr>
            <a:spLocks noChangeArrowheads="1"/>
          </p:cNvSpPr>
          <p:nvPr/>
        </p:nvSpPr>
        <p:spPr bwMode="auto">
          <a:xfrm rot="21600000">
            <a:off x="4816475" y="909638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095" name="AutoShape 199"/>
          <p:cNvSpPr>
            <a:spLocks noChangeArrowheads="1"/>
          </p:cNvSpPr>
          <p:nvPr/>
        </p:nvSpPr>
        <p:spPr bwMode="auto">
          <a:xfrm rot="16200000">
            <a:off x="4507706" y="12803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096" name="AutoShape 200"/>
          <p:cNvSpPr>
            <a:spLocks noChangeArrowheads="1"/>
          </p:cNvSpPr>
          <p:nvPr/>
        </p:nvSpPr>
        <p:spPr bwMode="auto">
          <a:xfrm rot="21600000">
            <a:off x="5392738" y="909638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097" name="AutoShape 201"/>
          <p:cNvSpPr>
            <a:spLocks noChangeArrowheads="1"/>
          </p:cNvSpPr>
          <p:nvPr/>
        </p:nvSpPr>
        <p:spPr bwMode="auto">
          <a:xfrm rot="27000000">
            <a:off x="5769769" y="109458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4940" name="AutoShape 202"/>
          <p:cNvSpPr>
            <a:spLocks noChangeArrowheads="1"/>
          </p:cNvSpPr>
          <p:nvPr/>
        </p:nvSpPr>
        <p:spPr bwMode="auto">
          <a:xfrm rot="10800000">
            <a:off x="5697538" y="1357313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41" name="AutoShape 203"/>
          <p:cNvSpPr>
            <a:spLocks noChangeArrowheads="1"/>
          </p:cNvSpPr>
          <p:nvPr/>
        </p:nvSpPr>
        <p:spPr bwMode="auto">
          <a:xfrm flipV="1">
            <a:off x="5805488" y="2332038"/>
            <a:ext cx="93662" cy="322262"/>
          </a:xfrm>
          <a:prstGeom prst="can">
            <a:avLst>
              <a:gd name="adj" fmla="val 54509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942" name="Group 204"/>
          <p:cNvGrpSpPr>
            <a:grpSpLocks/>
          </p:cNvGrpSpPr>
          <p:nvPr/>
        </p:nvGrpSpPr>
        <p:grpSpPr bwMode="auto">
          <a:xfrm>
            <a:off x="5541963" y="2625725"/>
            <a:ext cx="639762" cy="215900"/>
            <a:chOff x="3990" y="1256"/>
            <a:chExt cx="403" cy="136"/>
          </a:xfrm>
        </p:grpSpPr>
        <p:sp>
          <p:nvSpPr>
            <p:cNvPr id="34980" name="Line 205"/>
            <p:cNvSpPr>
              <a:spLocks noChangeShapeType="1"/>
            </p:cNvSpPr>
            <p:nvPr/>
          </p:nvSpPr>
          <p:spPr bwMode="auto">
            <a:xfrm>
              <a:off x="3990" y="1256"/>
              <a:ext cx="4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81" name="Line 206"/>
            <p:cNvSpPr>
              <a:spLocks noChangeShapeType="1"/>
            </p:cNvSpPr>
            <p:nvPr/>
          </p:nvSpPr>
          <p:spPr bwMode="auto">
            <a:xfrm>
              <a:off x="4063" y="1301"/>
              <a:ext cx="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82" name="Line 207"/>
            <p:cNvSpPr>
              <a:spLocks noChangeShapeType="1"/>
            </p:cNvSpPr>
            <p:nvPr/>
          </p:nvSpPr>
          <p:spPr bwMode="auto">
            <a:xfrm>
              <a:off x="4164" y="1392"/>
              <a:ext cx="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83" name="Line 208"/>
            <p:cNvSpPr>
              <a:spLocks noChangeShapeType="1"/>
            </p:cNvSpPr>
            <p:nvPr/>
          </p:nvSpPr>
          <p:spPr bwMode="auto">
            <a:xfrm>
              <a:off x="4112" y="1346"/>
              <a:ext cx="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9105" name="AutoShape 209"/>
          <p:cNvSpPr>
            <a:spLocks noChangeArrowheads="1"/>
          </p:cNvSpPr>
          <p:nvPr/>
        </p:nvSpPr>
        <p:spPr bwMode="auto">
          <a:xfrm rot="27000000">
            <a:off x="5769769" y="238045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70300"/>
                </a:srgbClr>
              </a:gs>
              <a:gs pos="70000">
                <a:srgbClr val="FF0300">
                  <a:alpha val="83800"/>
                </a:srgbClr>
              </a:gs>
              <a:gs pos="100000">
                <a:srgbClr val="4D0808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4946" name="Line 210"/>
          <p:cNvSpPr>
            <a:spLocks noChangeShapeType="1"/>
          </p:cNvSpPr>
          <p:nvPr/>
        </p:nvSpPr>
        <p:spPr bwMode="auto">
          <a:xfrm>
            <a:off x="5902325" y="1035050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47" name="Line 211"/>
          <p:cNvSpPr>
            <a:spLocks noChangeShapeType="1"/>
          </p:cNvSpPr>
          <p:nvPr/>
        </p:nvSpPr>
        <p:spPr bwMode="auto">
          <a:xfrm>
            <a:off x="5903913" y="2560638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48" name="Line 212"/>
          <p:cNvSpPr>
            <a:spLocks noChangeShapeType="1"/>
          </p:cNvSpPr>
          <p:nvPr/>
        </p:nvSpPr>
        <p:spPr bwMode="auto">
          <a:xfrm>
            <a:off x="6567488" y="1042988"/>
            <a:ext cx="0" cy="150495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49" name="Text Box 213"/>
          <p:cNvSpPr txBox="1">
            <a:spLocks noChangeArrowheads="1"/>
          </p:cNvSpPr>
          <p:nvPr/>
        </p:nvSpPr>
        <p:spPr bwMode="auto">
          <a:xfrm>
            <a:off x="6227763" y="1579563"/>
            <a:ext cx="336550" cy="36671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</a:p>
        </p:txBody>
      </p:sp>
      <p:sp>
        <p:nvSpPr>
          <p:cNvPr id="209112" name="Oval 216"/>
          <p:cNvSpPr>
            <a:spLocks noChangeArrowheads="1"/>
          </p:cNvSpPr>
          <p:nvPr/>
        </p:nvSpPr>
        <p:spPr bwMode="auto">
          <a:xfrm>
            <a:off x="3644492" y="3207545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3" name="Oval 217"/>
          <p:cNvSpPr>
            <a:spLocks noChangeArrowheads="1"/>
          </p:cNvSpPr>
          <p:nvPr/>
        </p:nvSpPr>
        <p:spPr bwMode="auto">
          <a:xfrm>
            <a:off x="3880644" y="3178176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4" name="Oval 218"/>
          <p:cNvSpPr>
            <a:spLocks noChangeArrowheads="1"/>
          </p:cNvSpPr>
          <p:nvPr/>
        </p:nvSpPr>
        <p:spPr bwMode="auto">
          <a:xfrm>
            <a:off x="4084637" y="3169444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5" name="Oval 219"/>
          <p:cNvSpPr>
            <a:spLocks noChangeArrowheads="1"/>
          </p:cNvSpPr>
          <p:nvPr/>
        </p:nvSpPr>
        <p:spPr bwMode="auto">
          <a:xfrm>
            <a:off x="4508500" y="3159125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6" name="Oval 220"/>
          <p:cNvSpPr>
            <a:spLocks noChangeArrowheads="1"/>
          </p:cNvSpPr>
          <p:nvPr/>
        </p:nvSpPr>
        <p:spPr bwMode="auto">
          <a:xfrm>
            <a:off x="4845844" y="31702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7" name="Oval 221"/>
          <p:cNvSpPr>
            <a:spLocks noChangeArrowheads="1"/>
          </p:cNvSpPr>
          <p:nvPr/>
        </p:nvSpPr>
        <p:spPr bwMode="auto">
          <a:xfrm>
            <a:off x="5121275" y="317658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8" name="Oval 222"/>
          <p:cNvSpPr>
            <a:spLocks noChangeArrowheads="1"/>
          </p:cNvSpPr>
          <p:nvPr/>
        </p:nvSpPr>
        <p:spPr bwMode="auto">
          <a:xfrm>
            <a:off x="5318125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9" name="AutoShape 223"/>
          <p:cNvSpPr>
            <a:spLocks noChangeArrowheads="1"/>
          </p:cNvSpPr>
          <p:nvPr/>
        </p:nvSpPr>
        <p:spPr bwMode="auto">
          <a:xfrm rot="5400000">
            <a:off x="4502944" y="26900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0" name="AutoShape 224"/>
          <p:cNvSpPr>
            <a:spLocks noChangeArrowheads="1"/>
          </p:cNvSpPr>
          <p:nvPr/>
        </p:nvSpPr>
        <p:spPr bwMode="auto">
          <a:xfrm rot="5400000">
            <a:off x="4509294" y="20677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1" name="AutoShape 225"/>
          <p:cNvSpPr>
            <a:spLocks noChangeArrowheads="1"/>
          </p:cNvSpPr>
          <p:nvPr/>
        </p:nvSpPr>
        <p:spPr bwMode="auto">
          <a:xfrm rot="10800000">
            <a:off x="4813300" y="911225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2" name="AutoShape 226"/>
          <p:cNvSpPr>
            <a:spLocks noChangeArrowheads="1"/>
          </p:cNvSpPr>
          <p:nvPr/>
        </p:nvSpPr>
        <p:spPr bwMode="auto">
          <a:xfrm rot="5400000">
            <a:off x="4504531" y="128190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3" name="AutoShape 227"/>
          <p:cNvSpPr>
            <a:spLocks noChangeArrowheads="1"/>
          </p:cNvSpPr>
          <p:nvPr/>
        </p:nvSpPr>
        <p:spPr bwMode="auto">
          <a:xfrm rot="10800000">
            <a:off x="5389563" y="911225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4" name="AutoShape 228"/>
          <p:cNvSpPr>
            <a:spLocks noChangeArrowheads="1"/>
          </p:cNvSpPr>
          <p:nvPr/>
        </p:nvSpPr>
        <p:spPr bwMode="auto">
          <a:xfrm rot="16200000">
            <a:off x="5766594" y="109616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5" name="AutoShape 229"/>
          <p:cNvSpPr>
            <a:spLocks noChangeArrowheads="1"/>
          </p:cNvSpPr>
          <p:nvPr/>
        </p:nvSpPr>
        <p:spPr bwMode="auto">
          <a:xfrm rot="16200000">
            <a:off x="5766594" y="2382044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9501"/>
                </a:srgbClr>
              </a:gs>
              <a:gs pos="75000">
                <a:srgbClr val="0087E6">
                  <a:alpha val="86500"/>
                </a:srgbClr>
              </a:gs>
              <a:gs pos="100000">
                <a:srgbClr val="005CB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28" name="Oval 19"/>
          <p:cNvSpPr>
            <a:spLocks noChangeArrowheads="1"/>
          </p:cNvSpPr>
          <p:nvPr/>
        </p:nvSpPr>
        <p:spPr bwMode="auto">
          <a:xfrm>
            <a:off x="280387" y="580089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33" name="Oval 24"/>
          <p:cNvSpPr>
            <a:spLocks noChangeArrowheads="1"/>
          </p:cNvSpPr>
          <p:nvPr/>
        </p:nvSpPr>
        <p:spPr bwMode="auto">
          <a:xfrm>
            <a:off x="184247" y="557229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35" name="Oval 26"/>
          <p:cNvSpPr>
            <a:spLocks noChangeArrowheads="1"/>
          </p:cNvSpPr>
          <p:nvPr/>
        </p:nvSpPr>
        <p:spPr bwMode="auto">
          <a:xfrm>
            <a:off x="2178147" y="5861532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36" name="Oval 27"/>
          <p:cNvSpPr>
            <a:spLocks noChangeArrowheads="1"/>
          </p:cNvSpPr>
          <p:nvPr/>
        </p:nvSpPr>
        <p:spPr bwMode="auto">
          <a:xfrm>
            <a:off x="3056034" y="58512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37" name="Oval 117"/>
          <p:cNvSpPr>
            <a:spLocks noChangeArrowheads="1"/>
          </p:cNvSpPr>
          <p:nvPr/>
        </p:nvSpPr>
        <p:spPr bwMode="auto">
          <a:xfrm>
            <a:off x="558800" y="5686907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0" name="Oval 120"/>
          <p:cNvSpPr>
            <a:spLocks noChangeArrowheads="1"/>
          </p:cNvSpPr>
          <p:nvPr/>
        </p:nvSpPr>
        <p:spPr bwMode="auto">
          <a:xfrm>
            <a:off x="1004190" y="557402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42" name="Oval 122"/>
          <p:cNvSpPr>
            <a:spLocks noChangeArrowheads="1"/>
          </p:cNvSpPr>
          <p:nvPr/>
        </p:nvSpPr>
        <p:spPr bwMode="auto">
          <a:xfrm>
            <a:off x="1153319" y="580279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3" name="Oval 123"/>
          <p:cNvSpPr>
            <a:spLocks noChangeArrowheads="1"/>
          </p:cNvSpPr>
          <p:nvPr/>
        </p:nvSpPr>
        <p:spPr bwMode="auto">
          <a:xfrm>
            <a:off x="1403352" y="559500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4" name="Oval 124"/>
          <p:cNvSpPr>
            <a:spLocks noChangeArrowheads="1"/>
          </p:cNvSpPr>
          <p:nvPr/>
        </p:nvSpPr>
        <p:spPr bwMode="auto">
          <a:xfrm>
            <a:off x="1509713" y="57318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45" name="Oval 125"/>
          <p:cNvSpPr>
            <a:spLocks noChangeArrowheads="1"/>
          </p:cNvSpPr>
          <p:nvPr/>
        </p:nvSpPr>
        <p:spPr bwMode="auto">
          <a:xfrm>
            <a:off x="1865312" y="5767387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7" name="Oval 127"/>
          <p:cNvSpPr>
            <a:spLocks noChangeArrowheads="1"/>
          </p:cNvSpPr>
          <p:nvPr/>
        </p:nvSpPr>
        <p:spPr bwMode="auto">
          <a:xfrm>
            <a:off x="1960658" y="5594832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49" name="Oval 129"/>
          <p:cNvSpPr>
            <a:spLocks noChangeArrowheads="1"/>
          </p:cNvSpPr>
          <p:nvPr/>
        </p:nvSpPr>
        <p:spPr bwMode="auto">
          <a:xfrm>
            <a:off x="2173384" y="5655157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50" name="Oval 130"/>
          <p:cNvSpPr>
            <a:spLocks noChangeArrowheads="1"/>
          </p:cNvSpPr>
          <p:nvPr/>
        </p:nvSpPr>
        <p:spPr bwMode="auto">
          <a:xfrm>
            <a:off x="2346423" y="561515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52" name="Oval 132"/>
          <p:cNvSpPr>
            <a:spLocks noChangeArrowheads="1"/>
          </p:cNvSpPr>
          <p:nvPr/>
        </p:nvSpPr>
        <p:spPr bwMode="auto">
          <a:xfrm>
            <a:off x="749301" y="5786607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53" name="Oval 133"/>
          <p:cNvSpPr>
            <a:spLocks noChangeArrowheads="1"/>
          </p:cNvSpPr>
          <p:nvPr/>
        </p:nvSpPr>
        <p:spPr bwMode="auto">
          <a:xfrm>
            <a:off x="2538509" y="5755169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55" name="Oval 135"/>
          <p:cNvSpPr>
            <a:spLocks noChangeArrowheads="1"/>
          </p:cNvSpPr>
          <p:nvPr/>
        </p:nvSpPr>
        <p:spPr bwMode="auto">
          <a:xfrm>
            <a:off x="2735263" y="578312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57" name="Oval 137"/>
          <p:cNvSpPr>
            <a:spLocks noChangeArrowheads="1"/>
          </p:cNvSpPr>
          <p:nvPr/>
        </p:nvSpPr>
        <p:spPr bwMode="auto">
          <a:xfrm>
            <a:off x="3094038" y="565325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60" name="Oval 140"/>
          <p:cNvSpPr>
            <a:spLocks noChangeArrowheads="1"/>
          </p:cNvSpPr>
          <p:nvPr/>
        </p:nvSpPr>
        <p:spPr bwMode="auto">
          <a:xfrm>
            <a:off x="4084638" y="558865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63" name="Oval 143"/>
          <p:cNvSpPr>
            <a:spLocks noChangeArrowheads="1"/>
          </p:cNvSpPr>
          <p:nvPr/>
        </p:nvSpPr>
        <p:spPr bwMode="auto">
          <a:xfrm>
            <a:off x="5384006" y="56140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64" name="Oval 144"/>
          <p:cNvSpPr>
            <a:spLocks noChangeArrowheads="1"/>
          </p:cNvSpPr>
          <p:nvPr/>
        </p:nvSpPr>
        <p:spPr bwMode="auto">
          <a:xfrm>
            <a:off x="3622772" y="563911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65" name="Oval 145"/>
          <p:cNvSpPr>
            <a:spLocks noChangeArrowheads="1"/>
          </p:cNvSpPr>
          <p:nvPr/>
        </p:nvSpPr>
        <p:spPr bwMode="auto">
          <a:xfrm>
            <a:off x="4895851" y="569943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66" name="Oval 146"/>
          <p:cNvSpPr>
            <a:spLocks noChangeArrowheads="1"/>
          </p:cNvSpPr>
          <p:nvPr/>
        </p:nvSpPr>
        <p:spPr bwMode="auto">
          <a:xfrm>
            <a:off x="6173788" y="58366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68" name="Oval 148"/>
          <p:cNvSpPr>
            <a:spLocks noChangeArrowheads="1"/>
          </p:cNvSpPr>
          <p:nvPr/>
        </p:nvSpPr>
        <p:spPr bwMode="auto">
          <a:xfrm>
            <a:off x="3760980" y="567103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69" name="Oval 149"/>
          <p:cNvSpPr>
            <a:spLocks noChangeArrowheads="1"/>
          </p:cNvSpPr>
          <p:nvPr/>
        </p:nvSpPr>
        <p:spPr bwMode="auto">
          <a:xfrm>
            <a:off x="4284759" y="557560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70" name="Oval 150"/>
          <p:cNvSpPr>
            <a:spLocks noChangeArrowheads="1"/>
          </p:cNvSpPr>
          <p:nvPr/>
        </p:nvSpPr>
        <p:spPr bwMode="auto">
          <a:xfrm>
            <a:off x="3953669" y="56937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73" name="Oval 153"/>
          <p:cNvSpPr>
            <a:spLocks noChangeArrowheads="1"/>
          </p:cNvSpPr>
          <p:nvPr/>
        </p:nvSpPr>
        <p:spPr bwMode="auto">
          <a:xfrm>
            <a:off x="4591050" y="57175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74" name="Oval 154"/>
          <p:cNvSpPr>
            <a:spLocks noChangeArrowheads="1"/>
          </p:cNvSpPr>
          <p:nvPr/>
        </p:nvSpPr>
        <p:spPr bwMode="auto">
          <a:xfrm>
            <a:off x="4491037" y="564041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75" name="Oval 155"/>
          <p:cNvSpPr>
            <a:spLocks noChangeArrowheads="1"/>
          </p:cNvSpPr>
          <p:nvPr/>
        </p:nvSpPr>
        <p:spPr bwMode="auto">
          <a:xfrm>
            <a:off x="4904582" y="569943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79" name="Oval 159"/>
          <p:cNvSpPr>
            <a:spLocks noChangeArrowheads="1"/>
          </p:cNvSpPr>
          <p:nvPr/>
        </p:nvSpPr>
        <p:spPr bwMode="auto">
          <a:xfrm>
            <a:off x="5167313" y="568373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80" name="Oval 160"/>
          <p:cNvSpPr>
            <a:spLocks noChangeArrowheads="1"/>
          </p:cNvSpPr>
          <p:nvPr/>
        </p:nvSpPr>
        <p:spPr bwMode="auto">
          <a:xfrm>
            <a:off x="5119688" y="5594831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81" name="Oval 161"/>
          <p:cNvSpPr>
            <a:spLocks noChangeArrowheads="1"/>
          </p:cNvSpPr>
          <p:nvPr/>
        </p:nvSpPr>
        <p:spPr bwMode="auto">
          <a:xfrm>
            <a:off x="5583334" y="563752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82" name="Oval 162"/>
          <p:cNvSpPr>
            <a:spLocks noChangeArrowheads="1"/>
          </p:cNvSpPr>
          <p:nvPr/>
        </p:nvSpPr>
        <p:spPr bwMode="auto">
          <a:xfrm>
            <a:off x="5431631" y="5620854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84" name="Oval 164"/>
          <p:cNvSpPr>
            <a:spLocks noChangeArrowheads="1"/>
          </p:cNvSpPr>
          <p:nvPr/>
        </p:nvSpPr>
        <p:spPr bwMode="auto">
          <a:xfrm>
            <a:off x="5998150" y="58674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85" name="Oval 165"/>
          <p:cNvSpPr>
            <a:spLocks noChangeArrowheads="1"/>
          </p:cNvSpPr>
          <p:nvPr/>
        </p:nvSpPr>
        <p:spPr bwMode="auto">
          <a:xfrm>
            <a:off x="6403976" y="5796132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86" name="Oval 166"/>
          <p:cNvSpPr>
            <a:spLocks noChangeArrowheads="1"/>
          </p:cNvSpPr>
          <p:nvPr/>
        </p:nvSpPr>
        <p:spPr bwMode="auto">
          <a:xfrm>
            <a:off x="7072313" y="556914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88" name="Oval 168"/>
          <p:cNvSpPr>
            <a:spLocks noChangeArrowheads="1"/>
          </p:cNvSpPr>
          <p:nvPr/>
        </p:nvSpPr>
        <p:spPr bwMode="auto">
          <a:xfrm>
            <a:off x="7826950" y="5607532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89" name="Oval 169"/>
          <p:cNvSpPr>
            <a:spLocks noChangeArrowheads="1"/>
          </p:cNvSpPr>
          <p:nvPr/>
        </p:nvSpPr>
        <p:spPr bwMode="auto">
          <a:xfrm>
            <a:off x="8598473" y="558182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2" name="Oval 172"/>
          <p:cNvSpPr>
            <a:spLocks noChangeArrowheads="1"/>
          </p:cNvSpPr>
          <p:nvPr/>
        </p:nvSpPr>
        <p:spPr bwMode="auto">
          <a:xfrm>
            <a:off x="8341519" y="585472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93" name="Oval 173"/>
          <p:cNvSpPr>
            <a:spLocks noChangeArrowheads="1"/>
          </p:cNvSpPr>
          <p:nvPr/>
        </p:nvSpPr>
        <p:spPr bwMode="auto">
          <a:xfrm>
            <a:off x="6807199" y="5663091"/>
            <a:ext cx="131764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95" name="Oval 175"/>
          <p:cNvSpPr>
            <a:spLocks noChangeArrowheads="1"/>
          </p:cNvSpPr>
          <p:nvPr/>
        </p:nvSpPr>
        <p:spPr bwMode="auto">
          <a:xfrm>
            <a:off x="7154863" y="574246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99" name="Oval 179"/>
          <p:cNvSpPr>
            <a:spLocks noChangeArrowheads="1"/>
          </p:cNvSpPr>
          <p:nvPr/>
        </p:nvSpPr>
        <p:spPr bwMode="auto">
          <a:xfrm>
            <a:off x="7469761" y="5772939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0" name="Oval 180"/>
          <p:cNvSpPr>
            <a:spLocks noChangeArrowheads="1"/>
          </p:cNvSpPr>
          <p:nvPr/>
        </p:nvSpPr>
        <p:spPr bwMode="auto">
          <a:xfrm>
            <a:off x="7578641" y="563261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402" name="Oval 182"/>
          <p:cNvSpPr>
            <a:spLocks noChangeArrowheads="1"/>
          </p:cNvSpPr>
          <p:nvPr/>
        </p:nvSpPr>
        <p:spPr bwMode="auto">
          <a:xfrm>
            <a:off x="7908706" y="57545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404" name="Oval 184"/>
          <p:cNvSpPr>
            <a:spLocks noChangeArrowheads="1"/>
          </p:cNvSpPr>
          <p:nvPr/>
        </p:nvSpPr>
        <p:spPr bwMode="auto">
          <a:xfrm>
            <a:off x="8173244" y="586756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8" name="Oval 188"/>
          <p:cNvSpPr>
            <a:spLocks noChangeArrowheads="1"/>
          </p:cNvSpPr>
          <p:nvPr/>
        </p:nvSpPr>
        <p:spPr bwMode="auto">
          <a:xfrm>
            <a:off x="6700044" y="588075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9" name="Oval 189"/>
          <p:cNvSpPr>
            <a:spLocks noChangeArrowheads="1"/>
          </p:cNvSpPr>
          <p:nvPr/>
        </p:nvSpPr>
        <p:spPr bwMode="auto">
          <a:xfrm>
            <a:off x="8705057" y="576372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414" name="Oval 216"/>
          <p:cNvSpPr>
            <a:spLocks noChangeArrowheads="1"/>
          </p:cNvSpPr>
          <p:nvPr/>
        </p:nvSpPr>
        <p:spPr bwMode="auto">
          <a:xfrm>
            <a:off x="3849880" y="5683076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5" name="Oval 217"/>
          <p:cNvSpPr>
            <a:spLocks noChangeArrowheads="1"/>
          </p:cNvSpPr>
          <p:nvPr/>
        </p:nvSpPr>
        <p:spPr bwMode="auto">
          <a:xfrm>
            <a:off x="4336353" y="3162299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6" name="Oval 218"/>
          <p:cNvSpPr>
            <a:spLocks noChangeArrowheads="1"/>
          </p:cNvSpPr>
          <p:nvPr/>
        </p:nvSpPr>
        <p:spPr bwMode="auto">
          <a:xfrm>
            <a:off x="4204590" y="5701024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7" name="Oval 219"/>
          <p:cNvSpPr>
            <a:spLocks noChangeArrowheads="1"/>
          </p:cNvSpPr>
          <p:nvPr/>
        </p:nvSpPr>
        <p:spPr bwMode="auto">
          <a:xfrm>
            <a:off x="4677762" y="3157537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8" name="Oval 220"/>
          <p:cNvSpPr>
            <a:spLocks noChangeArrowheads="1"/>
          </p:cNvSpPr>
          <p:nvPr/>
        </p:nvSpPr>
        <p:spPr bwMode="auto">
          <a:xfrm>
            <a:off x="4747418" y="5700229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9" name="Oval 221"/>
          <p:cNvSpPr>
            <a:spLocks noChangeArrowheads="1"/>
          </p:cNvSpPr>
          <p:nvPr/>
        </p:nvSpPr>
        <p:spPr bwMode="auto">
          <a:xfrm>
            <a:off x="5478558" y="32210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" name="Oval 222"/>
          <p:cNvSpPr>
            <a:spLocks noChangeArrowheads="1"/>
          </p:cNvSpPr>
          <p:nvPr/>
        </p:nvSpPr>
        <p:spPr bwMode="auto">
          <a:xfrm>
            <a:off x="5269105" y="5678970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2" name="Freeform 214"/>
          <p:cNvSpPr>
            <a:spLocks/>
          </p:cNvSpPr>
          <p:nvPr/>
        </p:nvSpPr>
        <p:spPr bwMode="auto">
          <a:xfrm>
            <a:off x="7868444" y="1924000"/>
            <a:ext cx="981869" cy="184768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  <a:gd name="connsiteX0" fmla="*/ 0 w 10000"/>
              <a:gd name="connsiteY0" fmla="*/ 358 h 3988"/>
              <a:gd name="connsiteX1" fmla="*/ 1919 w 10000"/>
              <a:gd name="connsiteY1" fmla="*/ 215 h 3988"/>
              <a:gd name="connsiteX2" fmla="*/ 4177 w 10000"/>
              <a:gd name="connsiteY2" fmla="*/ 311 h 3988"/>
              <a:gd name="connsiteX3" fmla="*/ 4919 w 10000"/>
              <a:gd name="connsiteY3" fmla="*/ 3975 h 3988"/>
              <a:gd name="connsiteX4" fmla="*/ 6432 w 10000"/>
              <a:gd name="connsiteY4" fmla="*/ 1535 h 3988"/>
              <a:gd name="connsiteX5" fmla="*/ 7459 w 10000"/>
              <a:gd name="connsiteY5" fmla="*/ 760 h 3988"/>
              <a:gd name="connsiteX6" fmla="*/ 10000 w 10000"/>
              <a:gd name="connsiteY6" fmla="*/ 387 h 3988"/>
              <a:gd name="connsiteX0" fmla="*/ 0 w 10000"/>
              <a:gd name="connsiteY0" fmla="*/ 766 h 9869"/>
              <a:gd name="connsiteX1" fmla="*/ 4177 w 10000"/>
              <a:gd name="connsiteY1" fmla="*/ 648 h 9869"/>
              <a:gd name="connsiteX2" fmla="*/ 4919 w 10000"/>
              <a:gd name="connsiteY2" fmla="*/ 9835 h 9869"/>
              <a:gd name="connsiteX3" fmla="*/ 6432 w 10000"/>
              <a:gd name="connsiteY3" fmla="*/ 3717 h 9869"/>
              <a:gd name="connsiteX4" fmla="*/ 7459 w 10000"/>
              <a:gd name="connsiteY4" fmla="*/ 1774 h 9869"/>
              <a:gd name="connsiteX5" fmla="*/ 10000 w 10000"/>
              <a:gd name="connsiteY5" fmla="*/ 838 h 9869"/>
              <a:gd name="connsiteX0" fmla="*/ 0 w 5823"/>
              <a:gd name="connsiteY0" fmla="*/ 0 h 9344"/>
              <a:gd name="connsiteX1" fmla="*/ 742 w 5823"/>
              <a:gd name="connsiteY1" fmla="*/ 9309 h 9344"/>
              <a:gd name="connsiteX2" fmla="*/ 2255 w 5823"/>
              <a:gd name="connsiteY2" fmla="*/ 3109 h 9344"/>
              <a:gd name="connsiteX3" fmla="*/ 3282 w 5823"/>
              <a:gd name="connsiteY3" fmla="*/ 1141 h 9344"/>
              <a:gd name="connsiteX4" fmla="*/ 5823 w 5823"/>
              <a:gd name="connsiteY4" fmla="*/ 192 h 9344"/>
              <a:gd name="connsiteX0" fmla="*/ 0 w 10000"/>
              <a:gd name="connsiteY0" fmla="*/ 0 h 10000"/>
              <a:gd name="connsiteX1" fmla="*/ 1274 w 10000"/>
              <a:gd name="connsiteY1" fmla="*/ 9963 h 10000"/>
              <a:gd name="connsiteX2" fmla="*/ 3873 w 10000"/>
              <a:gd name="connsiteY2" fmla="*/ 3327 h 10000"/>
              <a:gd name="connsiteX3" fmla="*/ 5636 w 10000"/>
              <a:gd name="connsiteY3" fmla="*/ 1221 h 10000"/>
              <a:gd name="connsiteX4" fmla="*/ 10000 w 10000"/>
              <a:gd name="connsiteY4" fmla="*/ 205 h 10000"/>
              <a:gd name="connsiteX0" fmla="*/ 0 w 10000"/>
              <a:gd name="connsiteY0" fmla="*/ 0 h 10000"/>
              <a:gd name="connsiteX1" fmla="*/ 1274 w 10000"/>
              <a:gd name="connsiteY1" fmla="*/ 9963 h 10000"/>
              <a:gd name="connsiteX2" fmla="*/ 3873 w 10000"/>
              <a:gd name="connsiteY2" fmla="*/ 3327 h 10000"/>
              <a:gd name="connsiteX3" fmla="*/ 5636 w 10000"/>
              <a:gd name="connsiteY3" fmla="*/ 1221 h 10000"/>
              <a:gd name="connsiteX4" fmla="*/ 10000 w 10000"/>
              <a:gd name="connsiteY4" fmla="*/ 205 h 10000"/>
              <a:gd name="connsiteX0" fmla="*/ 0 w 10000"/>
              <a:gd name="connsiteY0" fmla="*/ 0 h 11630"/>
              <a:gd name="connsiteX1" fmla="*/ 1274 w 10000"/>
              <a:gd name="connsiteY1" fmla="*/ 9963 h 11630"/>
              <a:gd name="connsiteX2" fmla="*/ 3873 w 10000"/>
              <a:gd name="connsiteY2" fmla="*/ 3327 h 11630"/>
              <a:gd name="connsiteX3" fmla="*/ 5636 w 10000"/>
              <a:gd name="connsiteY3" fmla="*/ 1221 h 11630"/>
              <a:gd name="connsiteX4" fmla="*/ 10000 w 10000"/>
              <a:gd name="connsiteY4" fmla="*/ 205 h 11630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9916"/>
              <a:gd name="connsiteY0" fmla="*/ 2645 h 9758"/>
              <a:gd name="connsiteX1" fmla="*/ 1190 w 9916"/>
              <a:gd name="connsiteY1" fmla="*/ 9758 h 9758"/>
              <a:gd name="connsiteX2" fmla="*/ 3789 w 9916"/>
              <a:gd name="connsiteY2" fmla="*/ 3122 h 9758"/>
              <a:gd name="connsiteX3" fmla="*/ 5552 w 9916"/>
              <a:gd name="connsiteY3" fmla="*/ 1016 h 9758"/>
              <a:gd name="connsiteX4" fmla="*/ 9916 w 9916"/>
              <a:gd name="connsiteY4" fmla="*/ 0 h 9758"/>
              <a:gd name="connsiteX0" fmla="*/ 0 w 10000"/>
              <a:gd name="connsiteY0" fmla="*/ 2711 h 10001"/>
              <a:gd name="connsiteX1" fmla="*/ 1200 w 10000"/>
              <a:gd name="connsiteY1" fmla="*/ 10000 h 10001"/>
              <a:gd name="connsiteX2" fmla="*/ 3423 w 10000"/>
              <a:gd name="connsiteY2" fmla="*/ 2366 h 10001"/>
              <a:gd name="connsiteX3" fmla="*/ 5599 w 10000"/>
              <a:gd name="connsiteY3" fmla="*/ 1041 h 10001"/>
              <a:gd name="connsiteX4" fmla="*/ 10000 w 10000"/>
              <a:gd name="connsiteY4" fmla="*/ 0 h 10001"/>
              <a:gd name="connsiteX0" fmla="*/ 0 w 10000"/>
              <a:gd name="connsiteY0" fmla="*/ 2711 h 10001"/>
              <a:gd name="connsiteX1" fmla="*/ 1036 w 10000"/>
              <a:gd name="connsiteY1" fmla="*/ 10000 h 10001"/>
              <a:gd name="connsiteX2" fmla="*/ 3423 w 10000"/>
              <a:gd name="connsiteY2" fmla="*/ 2366 h 10001"/>
              <a:gd name="connsiteX3" fmla="*/ 5599 w 10000"/>
              <a:gd name="connsiteY3" fmla="*/ 1041 h 10001"/>
              <a:gd name="connsiteX4" fmla="*/ 10000 w 10000"/>
              <a:gd name="connsiteY4" fmla="*/ 0 h 10001"/>
              <a:gd name="connsiteX0" fmla="*/ 0 w 10187"/>
              <a:gd name="connsiteY0" fmla="*/ 2711 h 10001"/>
              <a:gd name="connsiteX1" fmla="*/ 1223 w 10187"/>
              <a:gd name="connsiteY1" fmla="*/ 10000 h 10001"/>
              <a:gd name="connsiteX2" fmla="*/ 3610 w 10187"/>
              <a:gd name="connsiteY2" fmla="*/ 2366 h 10001"/>
              <a:gd name="connsiteX3" fmla="*/ 5786 w 10187"/>
              <a:gd name="connsiteY3" fmla="*/ 1041 h 10001"/>
              <a:gd name="connsiteX4" fmla="*/ 10187 w 10187"/>
              <a:gd name="connsiteY4" fmla="*/ 0 h 10001"/>
              <a:gd name="connsiteX0" fmla="*/ 0 w 10070"/>
              <a:gd name="connsiteY0" fmla="*/ 2433 h 10000"/>
              <a:gd name="connsiteX1" fmla="*/ 1106 w 10070"/>
              <a:gd name="connsiteY1" fmla="*/ 10000 h 10000"/>
              <a:gd name="connsiteX2" fmla="*/ 3493 w 10070"/>
              <a:gd name="connsiteY2" fmla="*/ 2366 h 10000"/>
              <a:gd name="connsiteX3" fmla="*/ 5669 w 10070"/>
              <a:gd name="connsiteY3" fmla="*/ 1041 h 10000"/>
              <a:gd name="connsiteX4" fmla="*/ 10070 w 10070"/>
              <a:gd name="connsiteY4" fmla="*/ 0 h 10000"/>
              <a:gd name="connsiteX0" fmla="*/ 0 w 10070"/>
              <a:gd name="connsiteY0" fmla="*/ 2433 h 10034"/>
              <a:gd name="connsiteX1" fmla="*/ 1106 w 10070"/>
              <a:gd name="connsiteY1" fmla="*/ 10000 h 10034"/>
              <a:gd name="connsiteX2" fmla="*/ 3966 w 10070"/>
              <a:gd name="connsiteY2" fmla="*/ 5052 h 10034"/>
              <a:gd name="connsiteX3" fmla="*/ 5669 w 10070"/>
              <a:gd name="connsiteY3" fmla="*/ 1041 h 10034"/>
              <a:gd name="connsiteX4" fmla="*/ 10070 w 10070"/>
              <a:gd name="connsiteY4" fmla="*/ 0 h 10034"/>
              <a:gd name="connsiteX0" fmla="*/ 0 w 10070"/>
              <a:gd name="connsiteY0" fmla="*/ 2433 h 10923"/>
              <a:gd name="connsiteX1" fmla="*/ 1579 w 10070"/>
              <a:gd name="connsiteY1" fmla="*/ 10895 h 10923"/>
              <a:gd name="connsiteX2" fmla="*/ 3966 w 10070"/>
              <a:gd name="connsiteY2" fmla="*/ 5052 h 10923"/>
              <a:gd name="connsiteX3" fmla="*/ 5669 w 10070"/>
              <a:gd name="connsiteY3" fmla="*/ 1041 h 10923"/>
              <a:gd name="connsiteX4" fmla="*/ 10070 w 10070"/>
              <a:gd name="connsiteY4" fmla="*/ 0 h 10923"/>
              <a:gd name="connsiteX0" fmla="*/ 0 w 10070"/>
              <a:gd name="connsiteY0" fmla="*/ 2433 h 10922"/>
              <a:gd name="connsiteX1" fmla="*/ 1579 w 10070"/>
              <a:gd name="connsiteY1" fmla="*/ 10895 h 10922"/>
              <a:gd name="connsiteX2" fmla="*/ 3966 w 10070"/>
              <a:gd name="connsiteY2" fmla="*/ 5052 h 10922"/>
              <a:gd name="connsiteX3" fmla="*/ 6448 w 10070"/>
              <a:gd name="connsiteY3" fmla="*/ 3056 h 10922"/>
              <a:gd name="connsiteX4" fmla="*/ 10070 w 10070"/>
              <a:gd name="connsiteY4" fmla="*/ 0 h 10922"/>
              <a:gd name="connsiteX0" fmla="*/ 0 w 11350"/>
              <a:gd name="connsiteY0" fmla="*/ 195 h 8684"/>
              <a:gd name="connsiteX1" fmla="*/ 1579 w 11350"/>
              <a:gd name="connsiteY1" fmla="*/ 8657 h 8684"/>
              <a:gd name="connsiteX2" fmla="*/ 3966 w 11350"/>
              <a:gd name="connsiteY2" fmla="*/ 2814 h 8684"/>
              <a:gd name="connsiteX3" fmla="*/ 6448 w 11350"/>
              <a:gd name="connsiteY3" fmla="*/ 818 h 8684"/>
              <a:gd name="connsiteX4" fmla="*/ 11350 w 11350"/>
              <a:gd name="connsiteY4" fmla="*/ 0 h 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" h="8684">
                <a:moveTo>
                  <a:pt x="0" y="195"/>
                </a:moveTo>
                <a:cubicBezTo>
                  <a:pt x="572" y="5282"/>
                  <a:pt x="918" y="8221"/>
                  <a:pt x="1579" y="8657"/>
                </a:cubicBezTo>
                <a:cubicBezTo>
                  <a:pt x="2240" y="9094"/>
                  <a:pt x="3154" y="4121"/>
                  <a:pt x="3966" y="2814"/>
                </a:cubicBezTo>
                <a:cubicBezTo>
                  <a:pt x="4778" y="1507"/>
                  <a:pt x="5419" y="1350"/>
                  <a:pt x="6448" y="818"/>
                </a:cubicBezTo>
                <a:cubicBezTo>
                  <a:pt x="7479" y="285"/>
                  <a:pt x="10508" y="268"/>
                  <a:pt x="11350" y="0"/>
                </a:cubicBezTo>
              </a:path>
            </a:pathLst>
          </a:cu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3" name="AutoShape 228"/>
          <p:cNvSpPr>
            <a:spLocks noChangeArrowheads="1"/>
          </p:cNvSpPr>
          <p:nvPr/>
        </p:nvSpPr>
        <p:spPr bwMode="auto">
          <a:xfrm rot="16200000">
            <a:off x="4496211" y="6203951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24" name="AutoShape 201"/>
          <p:cNvSpPr>
            <a:spLocks noChangeArrowheads="1"/>
          </p:cNvSpPr>
          <p:nvPr/>
        </p:nvSpPr>
        <p:spPr bwMode="auto">
          <a:xfrm rot="27000000">
            <a:off x="4497358" y="620395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0" y="4025890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27" name="Straight Connector 426"/>
          <p:cNvCxnSpPr>
            <a:stCxn id="208898" idx="1"/>
            <a:endCxn id="208898" idx="3"/>
          </p:cNvCxnSpPr>
          <p:nvPr/>
        </p:nvCxnSpPr>
        <p:spPr bwMode="auto">
          <a:xfrm>
            <a:off x="136525" y="4510882"/>
            <a:ext cx="89027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-3432032" y="3685805"/>
            <a:ext cx="3394075" cy="698500"/>
            <a:chOff x="1722" y="11792"/>
            <a:chExt cx="3025" cy="772"/>
          </a:xfrm>
        </p:grpSpPr>
        <p:grpSp>
          <p:nvGrpSpPr>
            <p:cNvPr id="34984" name="Group 29"/>
            <p:cNvGrpSpPr>
              <a:grpSpLocks/>
            </p:cNvGrpSpPr>
            <p:nvPr/>
          </p:nvGrpSpPr>
          <p:grpSpPr bwMode="auto">
            <a:xfrm>
              <a:off x="2011" y="11792"/>
              <a:ext cx="2736" cy="772"/>
              <a:chOff x="2011" y="11792"/>
              <a:chExt cx="2736" cy="772"/>
            </a:xfrm>
          </p:grpSpPr>
          <p:sp>
            <p:nvSpPr>
              <p:cNvPr id="208926" name="Freeform 30"/>
              <p:cNvSpPr>
                <a:spLocks/>
              </p:cNvSpPr>
              <p:nvPr/>
            </p:nvSpPr>
            <p:spPr bwMode="auto">
              <a:xfrm>
                <a:off x="2011" y="11792"/>
                <a:ext cx="2736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vert="wordArtVert" lIns="28800" tIns="18000" anchor="ctr" anchorCtr="0">
                <a:noAutofit/>
              </a:bodyPr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8927" name="Oval 31"/>
              <p:cNvSpPr>
                <a:spLocks noChangeAspect="1" noChangeArrowheads="1"/>
              </p:cNvSpPr>
              <p:nvPr/>
            </p:nvSpPr>
            <p:spPr bwMode="auto">
              <a:xfrm>
                <a:off x="2578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28" name="Oval 32"/>
              <p:cNvSpPr>
                <a:spLocks noChangeAspect="1" noChangeArrowheads="1"/>
              </p:cNvSpPr>
              <p:nvPr/>
            </p:nvSpPr>
            <p:spPr bwMode="auto">
              <a:xfrm>
                <a:off x="2528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29" name="Oval 33"/>
              <p:cNvSpPr>
                <a:spLocks noChangeAspect="1" noChangeArrowheads="1"/>
              </p:cNvSpPr>
              <p:nvPr/>
            </p:nvSpPr>
            <p:spPr bwMode="auto">
              <a:xfrm>
                <a:off x="2804" y="1218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0" name="Oval 34"/>
              <p:cNvSpPr>
                <a:spLocks noChangeAspect="1" noChangeArrowheads="1"/>
              </p:cNvSpPr>
              <p:nvPr/>
            </p:nvSpPr>
            <p:spPr bwMode="auto">
              <a:xfrm>
                <a:off x="2885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1" name="Oval 35"/>
              <p:cNvSpPr>
                <a:spLocks noChangeAspect="1" noChangeArrowheads="1"/>
              </p:cNvSpPr>
              <p:nvPr/>
            </p:nvSpPr>
            <p:spPr bwMode="auto">
              <a:xfrm>
                <a:off x="2902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2" name="Oval 36"/>
              <p:cNvSpPr>
                <a:spLocks noChangeAspect="1" noChangeArrowheads="1"/>
              </p:cNvSpPr>
              <p:nvPr/>
            </p:nvSpPr>
            <p:spPr bwMode="auto">
              <a:xfrm>
                <a:off x="2998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3" name="Oval 37"/>
              <p:cNvSpPr>
                <a:spLocks noChangeAspect="1" noChangeArrowheads="1"/>
              </p:cNvSpPr>
              <p:nvPr/>
            </p:nvSpPr>
            <p:spPr bwMode="auto">
              <a:xfrm>
                <a:off x="3079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4" name="Oval 38"/>
              <p:cNvSpPr>
                <a:spLocks noChangeAspect="1" noChangeArrowheads="1"/>
              </p:cNvSpPr>
              <p:nvPr/>
            </p:nvSpPr>
            <p:spPr bwMode="auto">
              <a:xfrm>
                <a:off x="3161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5" name="Oval 39"/>
              <p:cNvSpPr>
                <a:spLocks noChangeAspect="1" noChangeArrowheads="1"/>
              </p:cNvSpPr>
              <p:nvPr/>
            </p:nvSpPr>
            <p:spPr bwMode="auto">
              <a:xfrm>
                <a:off x="3290" y="118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6" name="Oval 40"/>
              <p:cNvSpPr>
                <a:spLocks noChangeAspect="1" noChangeArrowheads="1"/>
              </p:cNvSpPr>
              <p:nvPr/>
            </p:nvSpPr>
            <p:spPr bwMode="auto">
              <a:xfrm>
                <a:off x="3209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7" name="Oval 41"/>
              <p:cNvSpPr>
                <a:spLocks noChangeAspect="1" noChangeArrowheads="1"/>
              </p:cNvSpPr>
              <p:nvPr/>
            </p:nvSpPr>
            <p:spPr bwMode="auto">
              <a:xfrm>
                <a:off x="246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8" name="Oval 42"/>
              <p:cNvSpPr>
                <a:spLocks noChangeAspect="1" noChangeArrowheads="1"/>
              </p:cNvSpPr>
              <p:nvPr/>
            </p:nvSpPr>
            <p:spPr bwMode="auto">
              <a:xfrm>
                <a:off x="2772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9" name="Oval 43"/>
              <p:cNvSpPr>
                <a:spLocks noChangeAspect="1" noChangeArrowheads="1"/>
              </p:cNvSpPr>
              <p:nvPr/>
            </p:nvSpPr>
            <p:spPr bwMode="auto">
              <a:xfrm>
                <a:off x="2837" y="12278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0" name="Oval 44"/>
              <p:cNvSpPr>
                <a:spLocks noChangeAspect="1" noChangeArrowheads="1"/>
              </p:cNvSpPr>
              <p:nvPr/>
            </p:nvSpPr>
            <p:spPr bwMode="auto">
              <a:xfrm>
                <a:off x="2707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1" name="Oval 45"/>
              <p:cNvSpPr>
                <a:spLocks noChangeAspect="1" noChangeArrowheads="1"/>
              </p:cNvSpPr>
              <p:nvPr/>
            </p:nvSpPr>
            <p:spPr bwMode="auto">
              <a:xfrm>
                <a:off x="2998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2" name="Oval 46"/>
              <p:cNvSpPr>
                <a:spLocks noChangeAspect="1" noChangeArrowheads="1"/>
              </p:cNvSpPr>
              <p:nvPr/>
            </p:nvSpPr>
            <p:spPr bwMode="auto">
              <a:xfrm>
                <a:off x="3031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3" name="Oval 47"/>
              <p:cNvSpPr>
                <a:spLocks noChangeAspect="1" noChangeArrowheads="1"/>
              </p:cNvSpPr>
              <p:nvPr/>
            </p:nvSpPr>
            <p:spPr bwMode="auto">
              <a:xfrm>
                <a:off x="3096" y="119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4" name="Oval 48"/>
              <p:cNvSpPr>
                <a:spLocks noChangeAspect="1" noChangeArrowheads="1"/>
              </p:cNvSpPr>
              <p:nvPr/>
            </p:nvSpPr>
            <p:spPr bwMode="auto">
              <a:xfrm>
                <a:off x="3242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5" name="Oval 49"/>
              <p:cNvSpPr>
                <a:spLocks noChangeAspect="1" noChangeArrowheads="1"/>
              </p:cNvSpPr>
              <p:nvPr/>
            </p:nvSpPr>
            <p:spPr bwMode="auto">
              <a:xfrm>
                <a:off x="3242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6" name="Oval 50"/>
              <p:cNvSpPr>
                <a:spLocks noChangeAspect="1" noChangeArrowheads="1"/>
              </p:cNvSpPr>
              <p:nvPr/>
            </p:nvSpPr>
            <p:spPr bwMode="auto">
              <a:xfrm>
                <a:off x="2415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7" name="Oval 51"/>
              <p:cNvSpPr>
                <a:spLocks noChangeAspect="1" noChangeArrowheads="1"/>
              </p:cNvSpPr>
              <p:nvPr/>
            </p:nvSpPr>
            <p:spPr bwMode="auto">
              <a:xfrm>
                <a:off x="2217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8" name="Oval 52"/>
              <p:cNvSpPr>
                <a:spLocks noChangeAspect="1" noChangeArrowheads="1"/>
              </p:cNvSpPr>
              <p:nvPr/>
            </p:nvSpPr>
            <p:spPr bwMode="auto">
              <a:xfrm>
                <a:off x="277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9" name="Oval 53"/>
              <p:cNvSpPr>
                <a:spLocks noChangeAspect="1" noChangeArrowheads="1"/>
              </p:cNvSpPr>
              <p:nvPr/>
            </p:nvSpPr>
            <p:spPr bwMode="auto">
              <a:xfrm>
                <a:off x="2933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0" name="Oval 54"/>
              <p:cNvSpPr>
                <a:spLocks noChangeAspect="1" noChangeArrowheads="1"/>
              </p:cNvSpPr>
              <p:nvPr/>
            </p:nvSpPr>
            <p:spPr bwMode="auto">
              <a:xfrm>
                <a:off x="2983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1" name="Oval 55"/>
              <p:cNvSpPr>
                <a:spLocks noChangeAspect="1" noChangeArrowheads="1"/>
              </p:cNvSpPr>
              <p:nvPr/>
            </p:nvSpPr>
            <p:spPr bwMode="auto">
              <a:xfrm>
                <a:off x="3079" y="1239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2" name="Oval 56"/>
              <p:cNvSpPr>
                <a:spLocks noChangeAspect="1" noChangeArrowheads="1"/>
              </p:cNvSpPr>
              <p:nvPr/>
            </p:nvSpPr>
            <p:spPr bwMode="auto">
              <a:xfrm>
                <a:off x="3192" y="12141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3" name="Oval 57"/>
              <p:cNvSpPr>
                <a:spLocks noChangeAspect="1" noChangeArrowheads="1"/>
              </p:cNvSpPr>
              <p:nvPr/>
            </p:nvSpPr>
            <p:spPr bwMode="auto">
              <a:xfrm>
                <a:off x="3209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4" name="Oval 58"/>
              <p:cNvSpPr>
                <a:spLocks noChangeAspect="1" noChangeArrowheads="1"/>
              </p:cNvSpPr>
              <p:nvPr/>
            </p:nvSpPr>
            <p:spPr bwMode="auto">
              <a:xfrm>
                <a:off x="3387" y="11913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5" name="Oval 59"/>
              <p:cNvSpPr>
                <a:spLocks noChangeAspect="1" noChangeArrowheads="1"/>
              </p:cNvSpPr>
              <p:nvPr/>
            </p:nvSpPr>
            <p:spPr bwMode="auto">
              <a:xfrm>
                <a:off x="3420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6" name="Oval 60"/>
              <p:cNvSpPr>
                <a:spLocks noChangeAspect="1" noChangeArrowheads="1"/>
              </p:cNvSpPr>
              <p:nvPr/>
            </p:nvSpPr>
            <p:spPr bwMode="auto">
              <a:xfrm>
                <a:off x="2335" y="12125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7" name="Oval 61"/>
              <p:cNvSpPr>
                <a:spLocks noChangeAspect="1" noChangeArrowheads="1"/>
              </p:cNvSpPr>
              <p:nvPr/>
            </p:nvSpPr>
            <p:spPr bwMode="auto">
              <a:xfrm>
                <a:off x="267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8" name="Oval 62"/>
              <p:cNvSpPr>
                <a:spLocks noChangeAspect="1" noChangeArrowheads="1"/>
              </p:cNvSpPr>
              <p:nvPr/>
            </p:nvSpPr>
            <p:spPr bwMode="auto">
              <a:xfrm>
                <a:off x="2674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9" name="Oval 63"/>
              <p:cNvSpPr>
                <a:spLocks noChangeAspect="1" noChangeArrowheads="1"/>
              </p:cNvSpPr>
              <p:nvPr/>
            </p:nvSpPr>
            <p:spPr bwMode="auto">
              <a:xfrm>
                <a:off x="2950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0" name="Oval 64"/>
              <p:cNvSpPr>
                <a:spLocks noChangeAspect="1" noChangeArrowheads="1"/>
              </p:cNvSpPr>
              <p:nvPr/>
            </p:nvSpPr>
            <p:spPr bwMode="auto">
              <a:xfrm>
                <a:off x="3096" y="12308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1" name="Oval 65"/>
              <p:cNvSpPr>
                <a:spLocks noChangeAspect="1" noChangeArrowheads="1"/>
              </p:cNvSpPr>
              <p:nvPr/>
            </p:nvSpPr>
            <p:spPr bwMode="auto">
              <a:xfrm>
                <a:off x="314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2" name="Oval 66"/>
              <p:cNvSpPr>
                <a:spLocks noChangeAspect="1" noChangeArrowheads="1"/>
              </p:cNvSpPr>
              <p:nvPr/>
            </p:nvSpPr>
            <p:spPr bwMode="auto">
              <a:xfrm>
                <a:off x="3290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3" name="Oval 67"/>
              <p:cNvSpPr>
                <a:spLocks noChangeAspect="1" noChangeArrowheads="1"/>
              </p:cNvSpPr>
              <p:nvPr/>
            </p:nvSpPr>
            <p:spPr bwMode="auto">
              <a:xfrm>
                <a:off x="3322" y="12217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4" name="Oval 68"/>
              <p:cNvSpPr>
                <a:spLocks noChangeAspect="1" noChangeArrowheads="1"/>
              </p:cNvSpPr>
              <p:nvPr/>
            </p:nvSpPr>
            <p:spPr bwMode="auto">
              <a:xfrm>
                <a:off x="3420" y="12490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5" name="Oval 69"/>
              <p:cNvSpPr>
                <a:spLocks noChangeAspect="1" noChangeArrowheads="1"/>
              </p:cNvSpPr>
              <p:nvPr/>
            </p:nvSpPr>
            <p:spPr bwMode="auto">
              <a:xfrm>
                <a:off x="3387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6" name="Oval 70"/>
              <p:cNvSpPr>
                <a:spLocks noChangeAspect="1" noChangeArrowheads="1"/>
              </p:cNvSpPr>
              <p:nvPr/>
            </p:nvSpPr>
            <p:spPr bwMode="auto">
              <a:xfrm flipH="1">
                <a:off x="4149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7" name="Oval 71"/>
              <p:cNvSpPr>
                <a:spLocks noChangeAspect="1" noChangeArrowheads="1"/>
              </p:cNvSpPr>
              <p:nvPr/>
            </p:nvSpPr>
            <p:spPr bwMode="auto">
              <a:xfrm flipH="1">
                <a:off x="4197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8" name="Oval 72"/>
              <p:cNvSpPr>
                <a:spLocks noChangeAspect="1" noChangeArrowheads="1"/>
              </p:cNvSpPr>
              <p:nvPr/>
            </p:nvSpPr>
            <p:spPr bwMode="auto">
              <a:xfrm flipH="1">
                <a:off x="3921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9" name="Oval 73"/>
              <p:cNvSpPr>
                <a:spLocks noChangeAspect="1" noChangeArrowheads="1"/>
              </p:cNvSpPr>
              <p:nvPr/>
            </p:nvSpPr>
            <p:spPr bwMode="auto">
              <a:xfrm flipH="1">
                <a:off x="3840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0" name="Oval 74"/>
              <p:cNvSpPr>
                <a:spLocks noChangeAspect="1" noChangeArrowheads="1"/>
              </p:cNvSpPr>
              <p:nvPr/>
            </p:nvSpPr>
            <p:spPr bwMode="auto">
              <a:xfrm flipH="1">
                <a:off x="3825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1" name="Oval 75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2" name="Oval 76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203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3" name="Oval 77"/>
              <p:cNvSpPr>
                <a:spLocks noChangeAspect="1" noChangeArrowheads="1"/>
              </p:cNvSpPr>
              <p:nvPr/>
            </p:nvSpPr>
            <p:spPr bwMode="auto">
              <a:xfrm flipH="1">
                <a:off x="3566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4" name="Oval 78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1822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5" name="Oval 79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6" name="Oval 80"/>
              <p:cNvSpPr>
                <a:spLocks noChangeAspect="1" noChangeArrowheads="1"/>
              </p:cNvSpPr>
              <p:nvPr/>
            </p:nvSpPr>
            <p:spPr bwMode="auto">
              <a:xfrm flipH="1">
                <a:off x="426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7" name="Oval 81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8" name="Oval 82"/>
              <p:cNvSpPr>
                <a:spLocks noChangeAspect="1" noChangeArrowheads="1"/>
              </p:cNvSpPr>
              <p:nvPr/>
            </p:nvSpPr>
            <p:spPr bwMode="auto">
              <a:xfrm flipH="1">
                <a:off x="3890" y="12278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9" name="Oval 83"/>
              <p:cNvSpPr>
                <a:spLocks noChangeAspect="1" noChangeArrowheads="1"/>
              </p:cNvSpPr>
              <p:nvPr/>
            </p:nvSpPr>
            <p:spPr bwMode="auto">
              <a:xfrm flipH="1">
                <a:off x="4018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0" name="Oval 84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1" name="Oval 85"/>
              <p:cNvSpPr>
                <a:spLocks noChangeAspect="1" noChangeArrowheads="1"/>
              </p:cNvSpPr>
              <p:nvPr/>
            </p:nvSpPr>
            <p:spPr bwMode="auto">
              <a:xfrm flipH="1">
                <a:off x="3694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2" name="Oval 86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1945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3" name="Oval 87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4" name="Oval 88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5" name="Oval 89"/>
              <p:cNvSpPr>
                <a:spLocks noChangeAspect="1" noChangeArrowheads="1"/>
              </p:cNvSpPr>
              <p:nvPr/>
            </p:nvSpPr>
            <p:spPr bwMode="auto">
              <a:xfrm flipH="1">
                <a:off x="3355" y="1232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6" name="Oval 90"/>
              <p:cNvSpPr>
                <a:spLocks noChangeAspect="1" noChangeArrowheads="1"/>
              </p:cNvSpPr>
              <p:nvPr/>
            </p:nvSpPr>
            <p:spPr bwMode="auto">
              <a:xfrm flipH="1">
                <a:off x="4310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7" name="Oval 91"/>
              <p:cNvSpPr>
                <a:spLocks noChangeAspect="1" noChangeArrowheads="1"/>
              </p:cNvSpPr>
              <p:nvPr/>
            </p:nvSpPr>
            <p:spPr bwMode="auto">
              <a:xfrm flipH="1">
                <a:off x="4506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8" name="Oval 92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9" name="Oval 93"/>
              <p:cNvSpPr>
                <a:spLocks noChangeAspect="1" noChangeArrowheads="1"/>
              </p:cNvSpPr>
              <p:nvPr/>
            </p:nvSpPr>
            <p:spPr bwMode="auto">
              <a:xfrm flipH="1">
                <a:off x="3791" y="12187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0" name="Oval 94"/>
              <p:cNvSpPr>
                <a:spLocks noChangeAspect="1" noChangeArrowheads="1"/>
              </p:cNvSpPr>
              <p:nvPr/>
            </p:nvSpPr>
            <p:spPr bwMode="auto">
              <a:xfrm flipH="1">
                <a:off x="3744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1" name="Oval 95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2" name="Oval 96"/>
              <p:cNvSpPr>
                <a:spLocks noChangeAspect="1" noChangeArrowheads="1"/>
              </p:cNvSpPr>
              <p:nvPr/>
            </p:nvSpPr>
            <p:spPr bwMode="auto">
              <a:xfrm flipH="1">
                <a:off x="3532" y="12141"/>
                <a:ext cx="79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3" name="Oval 97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4" name="Oval 98"/>
              <p:cNvSpPr>
                <a:spLocks noChangeAspect="1" noChangeArrowheads="1"/>
              </p:cNvSpPr>
              <p:nvPr/>
            </p:nvSpPr>
            <p:spPr bwMode="auto">
              <a:xfrm flipH="1">
                <a:off x="3338" y="1198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5" name="Oval 99"/>
              <p:cNvSpPr>
                <a:spLocks noChangeAspect="1" noChangeArrowheads="1"/>
              </p:cNvSpPr>
              <p:nvPr/>
            </p:nvSpPr>
            <p:spPr bwMode="auto">
              <a:xfrm flipH="1">
                <a:off x="4390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6" name="Oval 100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7" name="Oval 101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8" name="Oval 102"/>
              <p:cNvSpPr>
                <a:spLocks noChangeAspect="1" noChangeArrowheads="1"/>
              </p:cNvSpPr>
              <p:nvPr/>
            </p:nvSpPr>
            <p:spPr bwMode="auto">
              <a:xfrm flipH="1">
                <a:off x="3775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9" name="Oval 103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2308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0" name="Oval 104"/>
              <p:cNvSpPr>
                <a:spLocks noChangeAspect="1" noChangeArrowheads="1"/>
              </p:cNvSpPr>
              <p:nvPr/>
            </p:nvSpPr>
            <p:spPr bwMode="auto">
              <a:xfrm flipH="1">
                <a:off x="358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1" name="Oval 105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2" name="Oval 106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3" name="Oval 107"/>
              <p:cNvSpPr>
                <a:spLocks noChangeAspect="1" noChangeArrowheads="1"/>
              </p:cNvSpPr>
              <p:nvPr/>
            </p:nvSpPr>
            <p:spPr bwMode="auto">
              <a:xfrm flipH="1">
                <a:off x="3307" y="1246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</p:grpSp>
        <p:grpSp>
          <p:nvGrpSpPr>
            <p:cNvPr id="34985" name="Group 108"/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34986" name="Group 109"/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34991" name="Line 110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92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93" name="Line 112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4987" name="Group 113"/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34988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89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90" name="Line 116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47891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1111E-6 L 0.67327 1.11111E-6 " pathEditMode="relative" rAng="0" ptsTypes="AA">
                                      <p:cBhvr>
                                        <p:cTn id="6" dur="9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6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52 0.04097 L 0.00052 3.33333E-6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89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8.33333E-7 -0.03333 L -8.33333E-7 -2.59259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90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90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0.02848 L 2.5E-6 0.00417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9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53 -0.02963 L -4.72222E-6 -3.7037E-7 " pathEditMode="relative" rAng="0" ptsTypes="AA">
                                      <p:cBhvr>
                                        <p:cTn id="24" dur="2000" spd="-100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48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90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90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0.00052 0.04097 L 0.00052 3.33333E-6 " pathEditMode="relative" rAng="0" ptsTypes="AA">
                                      <p:cBhvr>
                                        <p:cTn id="30" dur="2000" spd="-100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090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5E-6 -0.03333 L 2.5E-6 -4.44444E-6 " pathEditMode="relative" rAng="0" ptsTypes="AA">
                                      <p:cBhvr>
                                        <p:cTn id="34" dur="2000" spd="-100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90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90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90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8 0.02338 L -0.00018 0.00301 " pathEditMode="relative" rAng="0" ptsTypes="AA">
                                      <p:cBhvr>
                                        <p:cTn id="42" dur="2000" spd="-100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1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090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090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2.77778E-7 -0.02569 L -2.77778E-7 -4.81481E-6 " pathEditMode="relative" rAng="0" ptsTypes="AA">
                                      <p:cBhvr>
                                        <p:cTn id="48" dur="2000" spd="-100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90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0.00052 0.04097 L 0.00052 -7.40741E-7 " pathEditMode="relative" rAng="0" ptsTypes="AA">
                                      <p:cBhvr>
                                        <p:cTn id="52" dur="2000" spd="-100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9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09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-0.01528 L -0.00104 4.81481E-6 " pathEditMode="relative" rAng="0" ptsTypes="AA">
                                      <p:cBhvr>
                                        <p:cTn id="58" dur="2000" spd="-100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09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33333E-6 0.03218 L -3.33333E-6 3.7037E-7 " pathEditMode="relative" rAng="0" ptsTypes="AA">
                                      <p:cBhvr>
                                        <p:cTn id="62" dur="2000" spd="-100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09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09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0.01412 L -2.22222E-6 -2.22222E-6 " pathEditMode="relative" rAng="0" ptsTypes="AA">
                                      <p:cBhvr>
                                        <p:cTn id="68" dur="2000" spd="-100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4" presetClass="path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09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09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11111E-6 -0.02569 L 1.11111E-6 -1.11111E-6 " pathEditMode="relative" rAng="0" ptsTypes="AA">
                                      <p:cBhvr>
                                        <p:cTn id="74" dur="2000" spd="-100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09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09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09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0.00052 -0.01528 L -2.5E-6 4.44444E-6 " pathEditMode="relative" rAng="0" ptsTypes="AA">
                                      <p:cBhvr>
                                        <p:cTn id="82" dur="2000" spd="-100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09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0052 -0.01528 L -2.77778E-6 -7.40741E-7 " pathEditMode="relative" rAng="0" ptsTypes="AA">
                                      <p:cBhvr>
                                        <p:cTn id="86" dur="2000" spd="-1000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0"/>
                                        <p:tgtEl>
                                          <p:spTgt spid="209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autoRev="1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9" dur="500" autoRev="1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0" dur="500" autoRev="1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autoRev="1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7"/>
                                            </p:cond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6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7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4"/>
                                            </p:cond>
                                          </p:stCondLst>
                                        </p:cTn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3"/>
                                            </p:cond>
                                          </p:stCondLst>
                                        </p:cTn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7" presetClass="emph" presetSubtype="0" repeatCount="4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4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5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6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2"/>
                                            </p:cond>
                                          </p:stCondLst>
                                        </p:cTn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7" presetClass="emph" presetSubtype="0" repeatCount="4000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3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4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1"/>
                                            </p:cond>
                                          </p:stCondLst>
                                        </p:cTn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7" presetClass="emph" presetSubtype="0" repeatCount="4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2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3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0"/>
                                            </p:cond>
                                          </p:stCondLst>
                                        </p:cTn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1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2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9"/>
                                            </p:cond>
                                          </p:stCondLst>
                                        </p:cTn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0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1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8"/>
                                            </p:cond>
                                          </p:stCondLst>
                                        </p:cTn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2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17 0.00093 L -0.00052 0.01436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209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80" dur="2000" fill="hold"/>
                                        <p:tgtEl>
                                          <p:spTgt spid="209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0.01852 L -2.22222E-6 0.0044 " pathEditMode="relative" rAng="0" ptsTypes="AA">
                                      <p:cBhvr>
                                        <p:cTn id="182" dur="2000" spd="-100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42" presetClass="path" presetSubtype="0" accel="50000" decel="5000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3.61111E-6 -3.7037E-7 L 3.61111E-6 0.01944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209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2.77778E-7 -1.11111E-6 L -0.00035 0.02315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209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1.94444E-6 -0.01898 L -0.00035 0.00417 " pathEditMode="relative" rAng="0" ptsTypes="AA">
                                      <p:cBhvr>
                                        <p:cTn id="188" dur="2000" spd="-1000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157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4.72222E-6 1.85185E-6 L 4.72222E-6 -0.01875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209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0.00034 0.01667 L 0.00034 0.00718 " pathEditMode="relative" rAng="0" ptsTypes="AA">
                                      <p:cBhvr>
                                        <p:cTn id="192" dur="2000" spd="-1000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6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5.55556E-7 -7.40741E-7 L -5.55556E-7 0.0169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209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0.00035 -0.01829 L -0.00035 -0.00139 " pathEditMode="relative" rAng="0" ptsTypes="AA">
                                      <p:cBhvr>
                                        <p:cTn id="196" dur="2000" spd="-100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33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64" presetClass="path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4.72222E-6 -1.48148E-6 L 0.00035 -0.0169 " pathEditMode="relative" rAng="0" ptsTypes="AA">
                                      <p:cBhvr>
                                        <p:cTn id="198" dur="2000" fill="hold"/>
                                        <p:tgtEl>
                                          <p:spTgt spid="209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42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2.77778E-6 0 L -2.77778E-6 0.01806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209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209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-0.01528 L -0.00105 -7.40741E-7 " pathEditMode="relative" rAng="0" ptsTypes="AA">
                                      <p:cBhvr>
                                        <p:cTn id="204" dur="2000" spd="-100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4.72222E-6 -7.40741E-7 L 4.72222E-6 -0.0118 " pathEditMode="relative" rAng="0" ptsTypes="AA">
                                      <p:cBhvr>
                                        <p:cTn id="206" dur="2000" fill="hold"/>
                                        <p:tgtEl>
                                          <p:spTgt spid="209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4.44444E-6 0.01088 L -4.44444E-6 -0.00092 " pathEditMode="relative" rAng="0" ptsTypes="AA">
                                      <p:cBhvr>
                                        <p:cTn id="208" dur="2000" spd="-100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2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3.88889E-6 0.00556 L 3.88889E-6 -0.00578 " pathEditMode="relative" rAng="0" ptsTypes="AA">
                                      <p:cBhvr>
                                        <p:cTn id="210" dur="2000" fill="hold"/>
                                        <p:tgtEl>
                                          <p:spTgt spid="209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3.61111E-6 0.01134 L 3.61111E-6 4.44444E-6 " pathEditMode="relative" rAng="0" ptsTypes="AA">
                                      <p:cBhvr>
                                        <p:cTn id="212" dur="2000" spd="-1000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9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14" dur="2000" fill="hold"/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3.05556E-6 -1.48148E-6 L -0.00052 0.04097 " pathEditMode="relative" rAng="0" ptsTypes="AA">
                                      <p:cBhvr>
                                        <p:cTn id="216" dur="2000" spd="-100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18" dur="2000" fill="hold"/>
                                        <p:tgtEl>
                                          <p:spTgt spid="2089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88889E-6 -2.96296E-6 L -3.88889E-6 -0.03333 " pathEditMode="relative" rAng="0" ptsTypes="AA">
                                      <p:cBhvr>
                                        <p:cTn id="220" dur="2000" spd="-100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22" dur="2000" fill="hold"/>
                                        <p:tgtEl>
                                          <p:spTgt spid="2090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24" dur="2000" fill="hold"/>
                                        <p:tgtEl>
                                          <p:spTgt spid="209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4.72222E-6 -3.7037E-7 L 0.0007 -0.02986 " pathEditMode="relative" rAng="0" ptsTypes="AA">
                                      <p:cBhvr>
                                        <p:cTn id="226" dur="2000" spd="-100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505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28" dur="2000" fill="hold"/>
                                        <p:tgtEl>
                                          <p:spTgt spid="2090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1.11111E-6 -1.48148E-6 L -1.11111E-6 0.02847 " pathEditMode="relative" rAng="0" ptsTypes="AA">
                                      <p:cBhvr>
                                        <p:cTn id="230" dur="2000" spd="-100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42" presetClass="path" presetSubtype="0" accel="50000" decel="5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2090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34" dur="2000" fill="hold"/>
                                        <p:tgtEl>
                                          <p:spTgt spid="2090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 -2.22222E-6 L -0.00052 0.04097 " pathEditMode="relative" rAng="0" ptsTypes="AA">
                                      <p:cBhvr>
                                        <p:cTn id="236" dur="2000" spd="-100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38" dur="2000" fill="hold"/>
                                        <p:tgtEl>
                                          <p:spTgt spid="2090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4.16667E-6 -3.7037E-6 L 4.16667E-6 -0.03333 " pathEditMode="relative" rAng="0" ptsTypes="AA">
                                      <p:cBhvr>
                                        <p:cTn id="240" dur="2000" spd="-100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42" dur="2000" fill="hold"/>
                                        <p:tgtEl>
                                          <p:spTgt spid="2090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64" presetClass="path" presetSubtype="0" accel="50000" decel="5000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2090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2090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2.22222E-6 0.00324 L -0.00017 0.02338 " pathEditMode="relative" rAng="0" ptsTypes="AA">
                                      <p:cBhvr>
                                        <p:cTn id="248" dur="2000" spd="-100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995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42" presetClass="path" presetSubtype="0" accel="50000" decel="5000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2090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52" dur="2000" fill="hold"/>
                                        <p:tgtEl>
                                          <p:spTgt spid="2090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2.22222E-6 -4.44444E-6 L -2.22222E-6 -0.02569 " pathEditMode="relative" rAng="0" ptsTypes="AA">
                                      <p:cBhvr>
                                        <p:cTn id="254" dur="2000" spd="-100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56" dur="2000" fill="hold"/>
                                        <p:tgtEl>
                                          <p:spTgt spid="2090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4.16667E-6 4.44444E-6 L -0.00052 0.04097 " pathEditMode="relative" rAng="0" ptsTypes="AA">
                                      <p:cBhvr>
                                        <p:cTn id="258" dur="2000" spd="-100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64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60" dur="2000" fill="hold"/>
                                        <p:tgtEl>
                                          <p:spTgt spid="209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62" dur="2000" fill="hold"/>
                                        <p:tgtEl>
                                          <p:spTgt spid="209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1.94444E-6 3.33333E-6 L -0.00052 -0.01528 " pathEditMode="relative" rAng="0" ptsTypes="AA">
                                      <p:cBhvr>
                                        <p:cTn id="264" dur="2000" spd="-100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66" dur="2000" fill="hold"/>
                                        <p:tgtEl>
                                          <p:spTgt spid="209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3.61111E-6 -4.07407E-6 L -3.61111E-6 0.03542 " pathEditMode="relative" rAng="0" ptsTypes="AA">
                                      <p:cBhvr>
                                        <p:cTn id="268" dur="2000" spd="-100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64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270" dur="2000" fill="hold"/>
                                        <p:tgtEl>
                                          <p:spTgt spid="209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72" dur="2000" fill="hold"/>
                                        <p:tgtEl>
                                          <p:spTgt spid="209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E-6 4.81481E-6 L 5E-6 0.01851 " pathEditMode="relative" rAng="0" ptsTypes="AA">
                                      <p:cBhvr>
                                        <p:cTn id="274" dur="2000" spd="-100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42" presetClass="path" presetSubtype="0" accel="50000" decel="5000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209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209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77778E-7 -1.48148E-6 L 2.77778E-7 -0.02569 " pathEditMode="relative" rAng="0" ptsTypes="AA">
                                      <p:cBhvr>
                                        <p:cTn id="280" dur="2000" spd="-100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42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209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83" presetID="64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84" dur="2000" fill="hold"/>
                                        <p:tgtEl>
                                          <p:spTgt spid="209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86" dur="2000" fill="hold"/>
                                        <p:tgtEl>
                                          <p:spTgt spid="209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8.33333E-7 -7.40741E-7 L -0.00052 -0.01528 " pathEditMode="relative" rAng="0" ptsTypes="AA">
                                      <p:cBhvr>
                                        <p:cTn id="288" dur="2000" spd="-100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5 L -0.00104 -0.00092 " pathEditMode="relative" rAng="0" ptsTypes="AA">
                                      <p:cBhvr>
                                        <p:cTn id="292" dur="2000" fill="hold"/>
                                        <p:tgtEl>
                                          <p:spTgt spid="209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48148E-6 L -0.00052 -0.01528 " pathEditMode="relative" rAng="0" ptsTypes="AA">
                                      <p:cBhvr>
                                        <p:cTn id="294" dur="2000" spd="-1000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29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327 1.11111E-6 L 1.38525 1.11111E-6 " pathEditMode="relative" rAng="0" ptsTypes="AA">
                                      <p:cBhvr>
                                        <p:cTn id="296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0" y="0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8" dur="6300"/>
                                        <p:tgtEl>
                                          <p:spTgt spid="209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209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1" dur="63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0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1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2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9"/>
                                            </p:cond>
                                          </p:stCondLst>
                                        </p:cTn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7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8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9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6"/>
                                            </p:cond>
                                          </p:stCondLst>
                                        </p:cTn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1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27" presetClass="emph" presetSubtype="0" repeatCount="5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4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5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6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7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3"/>
                                            </p:cond>
                                          </p:stCondLst>
                                        </p:cTn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8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27" presetClass="emph" presetSubtype="0" repeatCount="5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1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2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3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0"/>
                                            </p:cond>
                                          </p:stCondLst>
                                        </p:cTn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45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27" presetClass="emph" presetSubtype="0" repeatCount="5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8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9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0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7"/>
                                            </p:cond>
                                          </p:stCondLst>
                                        </p:cTn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2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5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6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7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8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4"/>
                                            </p:cond>
                                          </p:stCondLst>
                                        </p:cTn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9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0" dur="500" autoRev="1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1" dur="500" autoRev="1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2" dur="500" autoRev="1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3" dur="500" autoRev="1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9"/>
                                            </p:cond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4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7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8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9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0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6"/>
                                            </p:cond>
                                          </p:stCondLst>
                                        </p:cTn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1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374" dur="2000" fill="hold"/>
                                        <p:tgtEl>
                                          <p:spTgt spid="209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37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76" dur="2000" fill="hold"/>
                                        <p:tgtEl>
                                          <p:spTgt spid="209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77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78" dur="2000" fill="hold"/>
                                        <p:tgtEl>
                                          <p:spTgt spid="209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79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80" dur="2000" fill="hold"/>
                                        <p:tgtEl>
                                          <p:spTgt spid="209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81" presetID="42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82" dur="2000" fill="hold"/>
                                        <p:tgtEl>
                                          <p:spTgt spid="209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83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84" dur="2000" fill="hold"/>
                                        <p:tgtEl>
                                          <p:spTgt spid="209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85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386" dur="2000" fill="hold"/>
                                        <p:tgtEl>
                                          <p:spTgt spid="209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387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388" dur="2000" fill="hold"/>
                                        <p:tgtEl>
                                          <p:spTgt spid="209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389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90" dur="2000" fill="hold"/>
                                        <p:tgtEl>
                                          <p:spTgt spid="209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91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92" dur="2000" fill="hold"/>
                                        <p:tgtEl>
                                          <p:spTgt spid="209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3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94" dur="2000" fill="hold"/>
                                        <p:tgtEl>
                                          <p:spTgt spid="209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95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96" dur="2000" fill="hold"/>
                                        <p:tgtEl>
                                          <p:spTgt spid="209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398" dur="2000" fill="hold"/>
                                        <p:tgtEl>
                                          <p:spTgt spid="209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399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00" dur="2000" fill="hold"/>
                                        <p:tgtEl>
                                          <p:spTgt spid="209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01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02" dur="2000" fill="hold"/>
                                        <p:tgtEl>
                                          <p:spTgt spid="209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03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04" dur="2000" fill="hold"/>
                                        <p:tgtEl>
                                          <p:spTgt spid="209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405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406" dur="2000" fill="hold"/>
                                        <p:tgtEl>
                                          <p:spTgt spid="209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407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408" dur="2000" fill="hold"/>
                                        <p:tgtEl>
                                          <p:spTgt spid="209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409" presetID="64" presetClass="path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10" dur="2000" fill="hold"/>
                                        <p:tgtEl>
                                          <p:spTgt spid="209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411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412" dur="2000" fill="hold"/>
                                        <p:tgtEl>
                                          <p:spTgt spid="209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14" dur="2000" fill="hold"/>
                                        <p:tgtEl>
                                          <p:spTgt spid="209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15" presetID="64" presetClass="path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16" dur="2000" fill="hold"/>
                                        <p:tgtEl>
                                          <p:spTgt spid="209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417" presetID="42" presetClass="path" presetSubtype="0" accel="50000" decel="5000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18" dur="2000" fill="hold"/>
                                        <p:tgtEl>
                                          <p:spTgt spid="209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6 L 3.88889E-6 0.00047 " pathEditMode="relative" rAng="0" ptsTypes="AA">
                                      <p:cBhvr>
                                        <p:cTn id="420" dur="2000" fill="hold"/>
                                        <p:tgtEl>
                                          <p:spTgt spid="209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21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22" dur="2000" fill="hold"/>
                                        <p:tgtEl>
                                          <p:spTgt spid="209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23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-2.96296E-6 L -2.22222E-6 0.01852 " pathEditMode="relative" rAng="0" ptsTypes="AA">
                                      <p:cBhvr>
                                        <p:cTn id="424" dur="2000" spd="-100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425" presetID="64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0.01944 L 0.00105 0.00139 " pathEditMode="relative" rAng="0" ptsTypes="AA">
                                      <p:cBhvr>
                                        <p:cTn id="426" dur="2000" fill="hold"/>
                                        <p:tgtEl>
                                          <p:spTgt spid="209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9"/>
                                    </p:animMotion>
                                  </p:childTnLst>
                                </p:cTn>
                              </p:par>
                              <p:par>
                                <p:cTn id="427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35 0.02315 L -0.00035 0.00417 " pathEditMode="relative" rAng="0" ptsTypes="AA">
                                      <p:cBhvr>
                                        <p:cTn id="428" dur="2000" fill="hold"/>
                                        <p:tgtEl>
                                          <p:spTgt spid="209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429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94444E-6 4.81481E-6 L -1.94444E-6 -0.01899 " pathEditMode="relative" rAng="0" ptsTypes="AA">
                                      <p:cBhvr>
                                        <p:cTn id="430" dur="2000" spd="-1000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9"/>
                                    </p:animMotion>
                                  </p:childTnLst>
                                </p:cTn>
                              </p:par>
                              <p:par>
                                <p:cTn id="431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0.01875 L -8.33333E-7 0.00231 " pathEditMode="relative" rAng="0" ptsTypes="AA">
                                      <p:cBhvr>
                                        <p:cTn id="432" dur="2000" fill="hold"/>
                                        <p:tgtEl>
                                          <p:spTgt spid="209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433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-2.59259E-6 L 0.00034 0.01667 " pathEditMode="relative" rAng="0" ptsTypes="AA">
                                      <p:cBhvr>
                                        <p:cTn id="434" dur="2000" spd="-1000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3"/>
                                    </p:animMotion>
                                  </p:childTnLst>
                                </p:cTn>
                              </p:par>
                              <p:par>
                                <p:cTn id="435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22222E-6 0.01689 L -0.00035 -0.00139 " pathEditMode="relative" rAng="0" ptsTypes="AA">
                                      <p:cBhvr>
                                        <p:cTn id="436" dur="2000" fill="hold"/>
                                        <p:tgtEl>
                                          <p:spTgt spid="209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437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5E-6 2.59259E-6 L -0.00035 -0.01829 " pathEditMode="relative" rAng="0" ptsTypes="AA">
                                      <p:cBhvr>
                                        <p:cTn id="438" dur="2000" spd="-100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926"/>
                                    </p:animMotion>
                                  </p:childTnLst>
                                </p:cTn>
                              </p:par>
                              <p:par>
                                <p:cTn id="439" presetID="42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0034 -0.0169 L 0.00017 -0.00278 " pathEditMode="relative" rAng="0" ptsTypes="AA">
                                      <p:cBhvr>
                                        <p:cTn id="440" dur="2000" fill="hold"/>
                                        <p:tgtEl>
                                          <p:spTgt spid="209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441" presetID="64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44444E-6 0.01806 L 4.44444E-6 0.00278 " pathEditMode="relative" rAng="0" ptsTypes="AA">
                                      <p:cBhvr>
                                        <p:cTn id="442" dur="2000" fill="hold"/>
                                        <p:tgtEl>
                                          <p:spTgt spid="209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43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44" dur="2000" fill="hold"/>
                                        <p:tgtEl>
                                          <p:spTgt spid="209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45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-1.48148E-6 L -0.00052 -0.01528 " pathEditMode="relative" rAng="0" ptsTypes="AA">
                                      <p:cBhvr>
                                        <p:cTn id="446" dur="2000" spd="-100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447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2.77778E-7 -0.01181 L 2.77778E-7 -0.00093 " pathEditMode="relative" rAng="0" ptsTypes="AA">
                                      <p:cBhvr>
                                        <p:cTn id="448" dur="2000" fill="hold"/>
                                        <p:tgtEl>
                                          <p:spTgt spid="209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"/>
                                    </p:animMotion>
                                  </p:childTnLst>
                                </p:cTn>
                              </p:par>
                              <p:par>
                                <p:cTn id="449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5E-6 -3.7037E-6 L -2.5E-6 0.01088 " pathEditMode="relative" rAng="0" ptsTypes="AA">
                                      <p:cBhvr>
                                        <p:cTn id="450" dur="2000" spd="-100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2"/>
                                    </p:animMotion>
                                  </p:childTnLst>
                                </p:cTn>
                              </p:par>
                              <p:par>
                                <p:cTn id="451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5.55556E-7 -0.01134 L -5.55556E-7 0.00394 " pathEditMode="relative" rAng="0" ptsTypes="AA">
                                      <p:cBhvr>
                                        <p:cTn id="452" dur="2000" fill="hold"/>
                                        <p:tgtEl>
                                          <p:spTgt spid="209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453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8.33333E-7 -1.11111E-6 L -8.33333E-7 0.01528 " pathEditMode="relative" rAng="0" ptsTypes="AA">
                                      <p:cBhvr>
                                        <p:cTn id="454" dur="2000" spd="-1000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4"/>
                                    </p:animMotion>
                                  </p:childTnLst>
                                </p:cTn>
                              </p:par>
                              <p:par>
                                <p:cTn id="45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56" dur="2000" fill="hold"/>
                                        <p:tgtEl>
                                          <p:spTgt spid="209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57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58" dur="2000" fill="hold"/>
                                        <p:tgtEl>
                                          <p:spTgt spid="209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59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60" dur="2000" fill="hold"/>
                                        <p:tgtEl>
                                          <p:spTgt spid="209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61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62" dur="2000" fill="hold"/>
                                        <p:tgtEl>
                                          <p:spTgt spid="209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63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64" dur="2000" fill="hold"/>
                                        <p:tgtEl>
                                          <p:spTgt spid="209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65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66" dur="2000" fill="hold"/>
                                        <p:tgtEl>
                                          <p:spTgt spid="209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67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468" dur="2000" fill="hold"/>
                                        <p:tgtEl>
                                          <p:spTgt spid="209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469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70" dur="2000" fill="hold"/>
                                        <p:tgtEl>
                                          <p:spTgt spid="209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71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72" dur="2000" fill="hold"/>
                                        <p:tgtEl>
                                          <p:spTgt spid="209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73" presetID="6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74" dur="2000" fill="hold"/>
                                        <p:tgtEl>
                                          <p:spTgt spid="209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75" presetID="42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476" dur="2000" fill="hold"/>
                                        <p:tgtEl>
                                          <p:spTgt spid="209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477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78" dur="2000" fill="hold"/>
                                        <p:tgtEl>
                                          <p:spTgt spid="209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79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480" dur="2000" fill="hold"/>
                                        <p:tgtEl>
                                          <p:spTgt spid="209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481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82" dur="2000" fill="hold"/>
                                        <p:tgtEl>
                                          <p:spTgt spid="209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83" presetID="6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484" dur="2000" fill="hold"/>
                                        <p:tgtEl>
                                          <p:spTgt spid="209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485" presetID="42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86" dur="2000" fill="hold"/>
                                        <p:tgtEl>
                                          <p:spTgt spid="209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87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88" dur="2000" fill="hold"/>
                                        <p:tgtEl>
                                          <p:spTgt spid="209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89" presetID="64" presetClass="path" presetSubtype="0" accel="50000" decel="5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90" dur="2000" fill="hold"/>
                                        <p:tgtEl>
                                          <p:spTgt spid="209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91" presetID="42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492" dur="2000" fill="hold"/>
                                        <p:tgtEl>
                                          <p:spTgt spid="209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493" presetID="64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494" dur="2000" fill="hold"/>
                                        <p:tgtEl>
                                          <p:spTgt spid="209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495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96" dur="2000" fill="hold"/>
                                        <p:tgtEl>
                                          <p:spTgt spid="209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97" presetID="42" presetClass="path" presetSubtype="0" accel="50000" decel="5000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98" dur="2000" fill="hold"/>
                                        <p:tgtEl>
                                          <p:spTgt spid="209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99" presetID="64" presetClass="path" presetSubtype="0" accel="50000" decel="5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500" dur="2000" fill="hold"/>
                                        <p:tgtEl>
                                          <p:spTgt spid="209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4352 L -0.00017 0.00092 " pathEditMode="relative" rAng="0" ptsTypes="AA">
                                      <p:cBhvr>
                                        <p:cTn id="516" dur="2000" spd="-1000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17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-0.03333 L 3.05556E-6 -2.59259E-6 " pathEditMode="relative" rAng="0" ptsTypes="AA">
                                      <p:cBhvr>
                                        <p:cTn id="518" dur="2000" spd="-1000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519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05556E-6 0.02847 L -3.05556E-6 0.00417 " pathEditMode="relative" rAng="0" ptsTypes="AA">
                                      <p:cBhvr>
                                        <p:cTn id="520" dur="2000" spd="-100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52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77778E-6 -0.04445 L 2.77778E-6 3.7037E-6 " pathEditMode="relative" rAng="0" ptsTypes="AA">
                                      <p:cBhvr>
                                        <p:cTn id="522" dur="2000" spd="-100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23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0.01852 L -2.22222E-6 0.0044 " pathEditMode="relative" rAng="0" ptsTypes="AA">
                                      <p:cBhvr>
                                        <p:cTn id="524" dur="2000" spd="-1000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25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8.33333E-7 -0.03334 L -8.33333E-7 3.7037E-6 " pathEditMode="relative" rAng="0" ptsTypes="AA">
                                      <p:cBhvr>
                                        <p:cTn id="526" dur="2000" spd="-1000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527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11111E-6 0.03542 L -1.11111E-6 0.00324 " pathEditMode="relative" rAng="0" ptsTypes="AA">
                                      <p:cBhvr>
                                        <p:cTn id="528" dur="2000" spd="-100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529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4.16667E-6 0.01852 L -4.16667E-6 0.0044 " pathEditMode="relative" rAng="0" ptsTypes="AA">
                                      <p:cBhvr>
                                        <p:cTn id="530" dur="2000" spd="-1000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31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0018 -0.04352 L -0.00018 0.00092 " pathEditMode="relative" rAng="0" ptsTypes="AA">
                                      <p:cBhvr>
                                        <p:cTn id="532" dur="2000" spd="-1000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33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1.11111E-6 0.01412 L 1.11111E-6 4.07407E-6 " pathEditMode="relative" rAng="0" ptsTypes="AA">
                                      <p:cBhvr>
                                        <p:cTn id="534" dur="2000" spd="-100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3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8.33333E-7 4.81481E-6 L -0.00017 -0.04352 " pathEditMode="relative" rAng="0" ptsTypes="AA">
                                      <p:cBhvr>
                                        <p:cTn id="536" dur="2000" spd="-1000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37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33333E-6 -3.7037E-7 L -3.33333E-6 -0.03333 " pathEditMode="relative" rAng="0" ptsTypes="AA">
                                      <p:cBhvr>
                                        <p:cTn id="538" dur="2000" spd="-1000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539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2.77778E-6 -2.96296E-6 L -0.00018 -0.04352 " pathEditMode="relative" rAng="0" ptsTypes="AA">
                                      <p:cBhvr>
                                        <p:cTn id="540" dur="2000" spd="-100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41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38889E-6 -1.48148E-6 L -1.38889E-6 0.02847 " pathEditMode="relative" rAng="0" ptsTypes="AA">
                                      <p:cBhvr>
                                        <p:cTn id="542" dur="2000" spd="-100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543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3.05556E-6 7.40741E-7 L 3.05556E-6 0.01852 " pathEditMode="relative" rAng="0" ptsTypes="AA">
                                      <p:cBhvr>
                                        <p:cTn id="544" dur="2000" spd="-1000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45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2.22222E-6 3.7037E-7 L 2.22222E-6 -0.03333 " pathEditMode="relative" rAng="0" ptsTypes="AA">
                                      <p:cBhvr>
                                        <p:cTn id="546" dur="2000" spd="-1000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547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2.5E-6 -7.40741E-7 L 2.5E-6 0.03542 " pathEditMode="relative" rAng="0" ptsTypes="AA">
                                      <p:cBhvr>
                                        <p:cTn id="548" dur="2000" spd="-100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549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3.05556E-6 1.48148E-6 L 3.05556E-6 0.01852 " pathEditMode="relative" rAng="0" ptsTypes="AA">
                                      <p:cBhvr>
                                        <p:cTn id="550" dur="2000" spd="-1000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51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4.44444E-6 1.85185E-6 L -0.00018 -0.04352 " pathEditMode="relative" rAng="0" ptsTypes="AA">
                                      <p:cBhvr>
                                        <p:cTn id="552" dur="2000" spd="-1000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53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2.5E-6 2.59259E-6 L -2.5E-6 0.01852 " pathEditMode="relative" rAng="0" ptsTypes="AA">
                                      <p:cBhvr>
                                        <p:cTn id="554" dur="2000" spd="-100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55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7" dur="10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110" grpId="0" animBg="1"/>
      <p:bldP spid="421" grpId="0" animBg="1"/>
      <p:bldP spid="209111" grpId="0" animBg="1"/>
      <p:bldP spid="208915" grpId="0" animBg="1"/>
      <p:bldP spid="208915" grpId="1" animBg="1"/>
      <p:bldP spid="208920" grpId="0" animBg="1"/>
      <p:bldP spid="208920" grpId="1" animBg="1"/>
      <p:bldP spid="209013" grpId="0" animBg="1"/>
      <p:bldP spid="209013" grpId="1" animBg="1"/>
      <p:bldP spid="209014" grpId="0" animBg="1"/>
      <p:bldP spid="209014" grpId="1" animBg="1"/>
      <p:bldP spid="209015" grpId="0" animBg="1"/>
      <p:bldP spid="209015" grpId="1" animBg="1"/>
      <p:bldP spid="209016" grpId="0" animBg="1"/>
      <p:bldP spid="209016" grpId="1" animBg="1"/>
      <p:bldP spid="209017" grpId="0" animBg="1"/>
      <p:bldP spid="209017" grpId="1" animBg="1"/>
      <p:bldP spid="209018" grpId="0" animBg="1"/>
      <p:bldP spid="209018" grpId="1" animBg="1"/>
      <p:bldP spid="209019" grpId="0" animBg="1"/>
      <p:bldP spid="209019" grpId="1" animBg="1"/>
      <p:bldP spid="209020" grpId="0" animBg="1"/>
      <p:bldP spid="209020" grpId="1" animBg="1"/>
      <p:bldP spid="209021" grpId="0" animBg="1"/>
      <p:bldP spid="209021" grpId="1" animBg="1"/>
      <p:bldP spid="209022" grpId="0" animBg="1"/>
      <p:bldP spid="209022" grpId="1" animBg="1"/>
      <p:bldP spid="209023" grpId="0" animBg="1"/>
      <p:bldP spid="209023" grpId="1" animBg="1"/>
      <p:bldP spid="209024" grpId="0" animBg="1"/>
      <p:bldP spid="209024" grpId="1" animBg="1"/>
      <p:bldP spid="209025" grpId="0" animBg="1"/>
      <p:bldP spid="209025" grpId="1" animBg="1"/>
      <p:bldP spid="209026" grpId="0" animBg="1"/>
      <p:bldP spid="209026" grpId="1" animBg="1"/>
      <p:bldP spid="209027" grpId="0" animBg="1"/>
      <p:bldP spid="209027" grpId="1" animBg="1"/>
      <p:bldP spid="209028" grpId="0" animBg="1"/>
      <p:bldP spid="209028" grpId="1" animBg="1"/>
      <p:bldP spid="209029" grpId="0" animBg="1"/>
      <p:bldP spid="209029" grpId="1" animBg="1"/>
      <p:bldP spid="209030" grpId="0" animBg="1"/>
      <p:bldP spid="209030" grpId="1" animBg="1"/>
      <p:bldP spid="209031" grpId="0" animBg="1"/>
      <p:bldP spid="209031" grpId="1" animBg="1"/>
      <p:bldP spid="209032" grpId="0" animBg="1"/>
      <p:bldP spid="209032" grpId="1" animBg="1"/>
      <p:bldP spid="209033" grpId="0" animBg="1"/>
      <p:bldP spid="209033" grpId="1" animBg="1"/>
      <p:bldP spid="209034" grpId="0" animBg="1"/>
      <p:bldP spid="209034" grpId="1" animBg="1"/>
      <p:bldP spid="209044" grpId="0" animBg="1"/>
      <p:bldP spid="209045" grpId="0" animBg="1"/>
      <p:bldP spid="209048" grpId="0" animBg="1"/>
      <p:bldP spid="209049" grpId="0" animBg="1"/>
      <p:bldP spid="209050" grpId="0" animBg="1"/>
      <p:bldP spid="209051" grpId="0" animBg="1"/>
      <p:bldP spid="209053" grpId="0" animBg="1"/>
      <p:bldP spid="209054" grpId="0" animBg="1"/>
      <p:bldP spid="209055" grpId="0" animBg="1"/>
      <p:bldP spid="209056" grpId="0" animBg="1"/>
      <p:bldP spid="209058" grpId="0" animBg="1"/>
      <p:bldP spid="209059" grpId="0" animBg="1"/>
      <p:bldP spid="209060" grpId="0" animBg="1"/>
      <p:bldP spid="209061" grpId="0" animBg="1"/>
      <p:bldP spid="209066" grpId="0" animBg="1"/>
      <p:bldP spid="209069" grpId="0" animBg="1"/>
      <p:bldP spid="209070" grpId="0" animBg="1"/>
      <p:bldP spid="209071" grpId="0" animBg="1"/>
      <p:bldP spid="209072" grpId="0" animBg="1"/>
      <p:bldP spid="209073" grpId="0" animBg="1"/>
      <p:bldP spid="209074" grpId="0" animBg="1"/>
      <p:bldP spid="209075" grpId="0" animBg="1"/>
      <p:bldP spid="209076" grpId="0" animBg="1"/>
      <p:bldP spid="209077" grpId="0" animBg="1"/>
      <p:bldP spid="209078" grpId="0" animBg="1"/>
      <p:bldP spid="209079" grpId="0" animBg="1"/>
      <p:bldP spid="209080" grpId="0" animBg="1"/>
      <p:bldP spid="209081" grpId="0" animBg="1"/>
      <p:bldP spid="209082" grpId="0" animBg="1"/>
      <p:bldP spid="209083" grpId="0" animBg="1"/>
      <p:bldP spid="209084" grpId="0" animBg="1"/>
      <p:bldP spid="209085" grpId="0" animBg="1"/>
      <p:bldP spid="209086" grpId="0" animBg="1"/>
      <p:bldP spid="209087" grpId="0" animBg="1"/>
      <p:bldP spid="209089" grpId="0" animBg="1"/>
      <p:bldP spid="209092" grpId="0" animBg="1"/>
      <p:bldP spid="209092" grpId="1" animBg="1"/>
      <p:bldP spid="209093" grpId="0" animBg="1"/>
      <p:bldP spid="209093" grpId="1" animBg="1"/>
      <p:bldP spid="209094" grpId="0" animBg="1"/>
      <p:bldP spid="209094" grpId="1" animBg="1"/>
      <p:bldP spid="209095" grpId="0" animBg="1"/>
      <p:bldP spid="209095" grpId="1" animBg="1"/>
      <p:bldP spid="209096" grpId="0" animBg="1"/>
      <p:bldP spid="209096" grpId="1" animBg="1"/>
      <p:bldP spid="209097" grpId="0" animBg="1"/>
      <p:bldP spid="209097" grpId="1" animBg="1"/>
      <p:bldP spid="209105" grpId="0" animBg="1"/>
      <p:bldP spid="209105" grpId="1" animBg="1"/>
      <p:bldP spid="209112" grpId="0" animBg="1"/>
      <p:bldP spid="209112" grpId="1" animBg="1"/>
      <p:bldP spid="209113" grpId="0" animBg="1"/>
      <p:bldP spid="209113" grpId="1" animBg="1"/>
      <p:bldP spid="209114" grpId="0" animBg="1"/>
      <p:bldP spid="209114" grpId="1" animBg="1"/>
      <p:bldP spid="209115" grpId="0" animBg="1"/>
      <p:bldP spid="209115" grpId="1" animBg="1"/>
      <p:bldP spid="209116" grpId="0" animBg="1"/>
      <p:bldP spid="209116" grpId="1" animBg="1"/>
      <p:bldP spid="209117" grpId="0" animBg="1"/>
      <p:bldP spid="209117" grpId="1" animBg="1"/>
      <p:bldP spid="209118" grpId="0" animBg="1"/>
      <p:bldP spid="209118" grpId="1" animBg="1"/>
      <p:bldP spid="209119" grpId="0" animBg="1"/>
      <p:bldP spid="209119" grpId="1" animBg="1"/>
      <p:bldP spid="209120" grpId="0" animBg="1"/>
      <p:bldP spid="209120" grpId="1" animBg="1"/>
      <p:bldP spid="209121" grpId="0" animBg="1"/>
      <p:bldP spid="209121" grpId="1" animBg="1"/>
      <p:bldP spid="209122" grpId="0" animBg="1"/>
      <p:bldP spid="209122" grpId="1" animBg="1"/>
      <p:bldP spid="209123" grpId="0" animBg="1"/>
      <p:bldP spid="209123" grpId="1" animBg="1"/>
      <p:bldP spid="209124" grpId="0" animBg="1"/>
      <p:bldP spid="209124" grpId="1" animBg="1"/>
      <p:bldP spid="209125" grpId="0" animBg="1"/>
      <p:bldP spid="209125" grpId="1" animBg="1"/>
      <p:bldP spid="328" grpId="0" animBg="1"/>
      <p:bldP spid="328" grpId="1" animBg="1"/>
      <p:bldP spid="333" grpId="0" animBg="1"/>
      <p:bldP spid="333" grpId="1" animBg="1"/>
      <p:bldP spid="337" grpId="0" animBg="1"/>
      <p:bldP spid="337" grpId="1" animBg="1"/>
      <p:bldP spid="340" grpId="0" animBg="1"/>
      <p:bldP spid="340" grpId="1" animBg="1"/>
      <p:bldP spid="342" grpId="0" animBg="1"/>
      <p:bldP spid="342" grpId="1" animBg="1"/>
      <p:bldP spid="344" grpId="0" animBg="1"/>
      <p:bldP spid="344" grpId="1" animBg="1"/>
      <p:bldP spid="345" grpId="0" animBg="1"/>
      <p:bldP spid="345" grpId="1" animBg="1"/>
      <p:bldP spid="347" grpId="0" animBg="1"/>
      <p:bldP spid="347" grpId="1" animBg="1"/>
      <p:bldP spid="349" grpId="0" animBg="1"/>
      <p:bldP spid="349" grpId="1" animBg="1"/>
      <p:bldP spid="350" grpId="0" animBg="1"/>
      <p:bldP spid="350" grpId="1" animBg="1"/>
      <p:bldP spid="352" grpId="0" animBg="1"/>
      <p:bldP spid="352" grpId="1" animBg="1"/>
      <p:bldP spid="353" grpId="0" animBg="1"/>
      <p:bldP spid="353" grpId="1" animBg="1"/>
      <p:bldP spid="355" grpId="0" animBg="1"/>
      <p:bldP spid="355" grpId="1" animBg="1"/>
      <p:bldP spid="357" grpId="0" animBg="1"/>
      <p:bldP spid="357" grpId="1" animBg="1"/>
      <p:bldP spid="368" grpId="0" animBg="1"/>
      <p:bldP spid="369" grpId="0" animBg="1"/>
      <p:bldP spid="373" grpId="0" animBg="1"/>
      <p:bldP spid="374" grpId="0" animBg="1"/>
      <p:bldP spid="375" grpId="0" animBg="1"/>
      <p:bldP spid="379" grpId="0" animBg="1"/>
      <p:bldP spid="380" grpId="0" animBg="1"/>
      <p:bldP spid="382" grpId="0" animBg="1"/>
      <p:bldP spid="384" grpId="0" animBg="1"/>
      <p:bldP spid="385" grpId="0" animBg="1"/>
      <p:bldP spid="393" grpId="0" animBg="1"/>
      <p:bldP spid="395" grpId="0" animBg="1"/>
      <p:bldP spid="399" grpId="0" animBg="1"/>
      <p:bldP spid="400" grpId="0" animBg="1"/>
      <p:bldP spid="402" grpId="0" animBg="1"/>
      <p:bldP spid="404" grpId="0" animBg="1"/>
      <p:bldP spid="408" grpId="0" animBg="1"/>
      <p:bldP spid="409" grpId="0" animBg="1"/>
      <p:bldP spid="414" grpId="0" animBg="1"/>
      <p:bldP spid="414" grpId="1" animBg="1"/>
      <p:bldP spid="415" grpId="0" animBg="1"/>
      <p:bldP spid="415" grpId="1" animBg="1"/>
      <p:bldP spid="416" grpId="0" animBg="1"/>
      <p:bldP spid="416" grpId="1" animBg="1"/>
      <p:bldP spid="417" grpId="0" animBg="1"/>
      <p:bldP spid="417" grpId="1" animBg="1"/>
      <p:bldP spid="418" grpId="0" animBg="1"/>
      <p:bldP spid="418" grpId="1" animBg="1"/>
      <p:bldP spid="419" grpId="0" animBg="1"/>
      <p:bldP spid="419" grpId="1" animBg="1"/>
      <p:bldP spid="420" grpId="0" animBg="1"/>
      <p:bldP spid="420" grpId="1" animBg="1"/>
      <p:bldP spid="422" grpId="0" animBg="1"/>
      <p:bldP spid="422" grpId="1" animBg="1"/>
      <p:bldP spid="423" grpId="0" animBg="1"/>
      <p:bldP spid="423" grpId="1" animBg="1"/>
      <p:bldP spid="424" grpId="0" animBg="1"/>
      <p:bldP spid="42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Electrostatic Monitor – The Principle</a:t>
            </a:r>
            <a:endParaRPr lang="en-GB" sz="3600" dirty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455" y="973433"/>
            <a:ext cx="9092777" cy="533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080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5" name="Picture 29"/>
          <p:cNvPicPr>
            <a:picLocks noChangeAspect="1" noChangeArrowheads="1"/>
          </p:cNvPicPr>
          <p:nvPr/>
        </p:nvPicPr>
        <p:blipFill>
          <a:blip r:embed="rId4" cstate="print"/>
          <a:srcRect l="20653" t="9740" r="21586"/>
          <a:stretch>
            <a:fillRect/>
          </a:stretch>
        </p:blipFill>
        <p:spPr bwMode="auto">
          <a:xfrm>
            <a:off x="5558126" y="3686663"/>
            <a:ext cx="2852706" cy="2698265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4131" name="Picture 35"/>
          <p:cNvPicPr>
            <a:picLocks noChangeAspect="1" noChangeArrowheads="1"/>
          </p:cNvPicPr>
          <p:nvPr/>
        </p:nvPicPr>
        <p:blipFill>
          <a:blip r:embed="rId5" cstate="print"/>
          <a:srcRect l="20473" t="10598" r="21441"/>
          <a:stretch>
            <a:fillRect/>
          </a:stretch>
        </p:blipFill>
        <p:spPr bwMode="auto">
          <a:xfrm>
            <a:off x="5556142" y="3693340"/>
            <a:ext cx="2859438" cy="26911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133" name="Picture 37"/>
          <p:cNvPicPr>
            <a:picLocks noChangeAspect="1" noChangeArrowheads="1"/>
          </p:cNvPicPr>
          <p:nvPr/>
        </p:nvPicPr>
        <p:blipFill>
          <a:blip r:embed="rId6" cstate="print"/>
          <a:srcRect l="20630" t="10385" r="21442"/>
          <a:stretch>
            <a:fillRect/>
          </a:stretch>
        </p:blipFill>
        <p:spPr bwMode="auto">
          <a:xfrm>
            <a:off x="5563403" y="3690847"/>
            <a:ext cx="2851689" cy="269758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239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Electrostatic Pick-up – Button</a:t>
            </a:r>
          </a:p>
        </p:txBody>
      </p:sp>
      <p:sp>
        <p:nvSpPr>
          <p:cNvPr id="410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114249"/>
            <a:ext cx="4264926" cy="1656248"/>
          </a:xfrm>
        </p:spPr>
        <p:txBody>
          <a:bodyPr>
            <a:normAutofit fontScale="70000" lnSpcReduction="20000"/>
          </a:bodyPr>
          <a:lstStyle/>
          <a:p>
            <a:pPr marL="228600" indent="-228600" eaLnBrk="1" hangingPunct="1">
              <a:buClr>
                <a:srgbClr val="66FF33"/>
              </a:buClr>
              <a:buFont typeface="Wingdings" pitchFamily="2" charset="2"/>
              <a:buChar char="ü"/>
            </a:pPr>
            <a:r>
              <a:rPr lang="en-US" sz="3400" dirty="0" smtClean="0"/>
              <a:t> Low cost </a:t>
            </a:r>
            <a:r>
              <a:rPr lang="en-US" sz="3400" dirty="0" smtClean="0">
                <a:sym typeface="Symbol" pitchFamily="18" charset="2"/>
              </a:rPr>
              <a:t> </a:t>
            </a:r>
            <a:r>
              <a:rPr lang="en-US" sz="3400" dirty="0" smtClean="0"/>
              <a:t>most popular</a:t>
            </a:r>
          </a:p>
          <a:p>
            <a:pPr marL="228600" indent="-228600" eaLnBrk="1" hangingPunct="1">
              <a:buClr>
                <a:srgbClr val="FF0000"/>
              </a:buClr>
              <a:buSzPct val="130000"/>
              <a:buFont typeface="Times New Roman" pitchFamily="18" charset="0"/>
              <a:buChar char="×"/>
            </a:pPr>
            <a:r>
              <a:rPr lang="en-US" sz="3400" dirty="0" smtClean="0"/>
              <a:t> Non-linear</a:t>
            </a:r>
          </a:p>
          <a:p>
            <a:pPr marL="571500" lvl="1" indent="-228600" eaLnBrk="1" hangingPunct="1">
              <a:buFontTx/>
              <a:buChar char="•"/>
            </a:pPr>
            <a:r>
              <a:rPr lang="en-US" sz="2900" dirty="0" smtClean="0"/>
              <a:t>requires correction algorithm</a:t>
            </a:r>
          </a:p>
          <a:p>
            <a:pPr marL="571500" lvl="1" indent="-228600" eaLnBrk="1" hangingPunct="1">
              <a:buFontTx/>
              <a:buNone/>
            </a:pPr>
            <a:r>
              <a:rPr lang="en-US" sz="2900" dirty="0" smtClean="0"/>
              <a:t>	when beam is off-centre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378416" y="2828440"/>
            <a:ext cx="4596539" cy="280519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For Button with Capacitance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e</a:t>
            </a:r>
            <a:r>
              <a:rPr lang="en-US" dirty="0" smtClean="0"/>
              <a:t> &amp; Characteristic Impedance R</a:t>
            </a:r>
            <a:r>
              <a:rPr lang="en-US" baseline="-25000" dirty="0" smtClean="0"/>
              <a:t>0</a:t>
            </a:r>
          </a:p>
          <a:p>
            <a:pPr marL="0" indent="0">
              <a:buNone/>
            </a:pPr>
            <a:endParaRPr lang="en-US" sz="900" baseline="-25000" dirty="0" smtClean="0">
              <a:latin typeface="Symbol" pitchFamily="18" charset="2"/>
            </a:endParaRPr>
          </a:p>
          <a:p>
            <a:pPr>
              <a:buNone/>
            </a:pPr>
            <a:r>
              <a:rPr lang="en-US" dirty="0" smtClean="0"/>
              <a:t>Transfer Impedance: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Lower Corner Frequency:</a:t>
            </a:r>
            <a:endParaRPr lang="en-US" dirty="0"/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5561694" y="914751"/>
            <a:ext cx="2844081" cy="2734824"/>
            <a:chOff x="5589588" y="1265238"/>
            <a:chExt cx="2941637" cy="2806700"/>
          </a:xfrm>
        </p:grpSpPr>
        <p:sp>
          <p:nvSpPr>
            <p:cNvPr id="4103" name="Text Box 3"/>
            <p:cNvSpPr txBox="1">
              <a:spLocks noChangeAspect="1" noChangeArrowheads="1"/>
            </p:cNvSpPr>
            <p:nvPr/>
          </p:nvSpPr>
          <p:spPr bwMode="auto">
            <a:xfrm>
              <a:off x="6827838" y="1973263"/>
              <a:ext cx="127000" cy="207962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14154" tIns="8492" rIns="14154" bIns="8492"/>
            <a:lstStyle/>
            <a:p>
              <a:pPr algn="l" defTabSz="844550"/>
              <a:endParaRPr lang="en-US" sz="900">
                <a:latin typeface="Times New Roman" pitchFamily="18" charset="0"/>
              </a:endParaRPr>
            </a:p>
          </p:txBody>
        </p:sp>
        <p:pic>
          <p:nvPicPr>
            <p:cNvPr id="4106" name="Picture 46"/>
            <p:cNvPicPr>
              <a:picLocks noChangeAspect="1" noChangeArrowheads="1"/>
            </p:cNvPicPr>
            <p:nvPr/>
          </p:nvPicPr>
          <p:blipFill>
            <a:blip r:embed="rId7" cstate="print"/>
            <a:srcRect l="-2594" t="13205" r="23778"/>
            <a:stretch>
              <a:fillRect/>
            </a:stretch>
          </p:blipFill>
          <p:spPr bwMode="auto">
            <a:xfrm>
              <a:off x="5589588" y="1265238"/>
              <a:ext cx="2941637" cy="28067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4107" name="Freeform 47"/>
            <p:cNvSpPr>
              <a:spLocks/>
            </p:cNvSpPr>
            <p:nvPr/>
          </p:nvSpPr>
          <p:spPr bwMode="auto">
            <a:xfrm>
              <a:off x="6407150" y="2317750"/>
              <a:ext cx="317500" cy="479425"/>
            </a:xfrm>
            <a:custGeom>
              <a:avLst/>
              <a:gdLst>
                <a:gd name="T0" fmla="*/ 153 w 200"/>
                <a:gd name="T1" fmla="*/ 0 h 302"/>
                <a:gd name="T2" fmla="*/ 27 w 200"/>
                <a:gd name="T3" fmla="*/ 107 h 302"/>
                <a:gd name="T4" fmla="*/ 8 w 200"/>
                <a:gd name="T5" fmla="*/ 220 h 302"/>
                <a:gd name="T6" fmla="*/ 78 w 200"/>
                <a:gd name="T7" fmla="*/ 292 h 302"/>
                <a:gd name="T8" fmla="*/ 169 w 200"/>
                <a:gd name="T9" fmla="*/ 280 h 302"/>
                <a:gd name="T10" fmla="*/ 193 w 200"/>
                <a:gd name="T11" fmla="*/ 186 h 302"/>
                <a:gd name="T12" fmla="*/ 193 w 200"/>
                <a:gd name="T13" fmla="*/ 40 h 302"/>
                <a:gd name="T14" fmla="*/ 153 w 200"/>
                <a:gd name="T15" fmla="*/ 0 h 3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0"/>
                <a:gd name="T25" fmla="*/ 0 h 302"/>
                <a:gd name="T26" fmla="*/ 200 w 200"/>
                <a:gd name="T27" fmla="*/ 302 h 30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0" h="302">
                  <a:moveTo>
                    <a:pt x="153" y="0"/>
                  </a:moveTo>
                  <a:cubicBezTo>
                    <a:pt x="125" y="11"/>
                    <a:pt x="51" y="70"/>
                    <a:pt x="27" y="107"/>
                  </a:cubicBezTo>
                  <a:cubicBezTo>
                    <a:pt x="3" y="144"/>
                    <a:pt x="0" y="189"/>
                    <a:pt x="8" y="220"/>
                  </a:cubicBezTo>
                  <a:cubicBezTo>
                    <a:pt x="16" y="251"/>
                    <a:pt x="51" y="282"/>
                    <a:pt x="78" y="292"/>
                  </a:cubicBezTo>
                  <a:cubicBezTo>
                    <a:pt x="105" y="302"/>
                    <a:pt x="150" y="298"/>
                    <a:pt x="169" y="280"/>
                  </a:cubicBezTo>
                  <a:cubicBezTo>
                    <a:pt x="188" y="262"/>
                    <a:pt x="189" y="226"/>
                    <a:pt x="193" y="186"/>
                  </a:cubicBezTo>
                  <a:cubicBezTo>
                    <a:pt x="197" y="146"/>
                    <a:pt x="200" y="71"/>
                    <a:pt x="193" y="40"/>
                  </a:cubicBezTo>
                  <a:cubicBezTo>
                    <a:pt x="186" y="9"/>
                    <a:pt x="161" y="8"/>
                    <a:pt x="153" y="0"/>
                  </a:cubicBezTo>
                  <a:close/>
                </a:path>
              </a:pathLst>
            </a:custGeom>
            <a:solidFill>
              <a:srgbClr val="FF0000">
                <a:alpha val="50195"/>
              </a:srgbClr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" name="Text Box 48"/>
            <p:cNvSpPr txBox="1">
              <a:spLocks noChangeArrowheads="1"/>
            </p:cNvSpPr>
            <p:nvPr/>
          </p:nvSpPr>
          <p:spPr bwMode="auto">
            <a:xfrm>
              <a:off x="5605463" y="1303338"/>
              <a:ext cx="850900" cy="36671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chemeClr val="bg2"/>
                  </a:solidFill>
                  <a:latin typeface="Times New Roman" pitchFamily="18" charset="0"/>
                </a:rPr>
                <a:t>Area A</a:t>
              </a:r>
            </a:p>
          </p:txBody>
        </p:sp>
        <p:sp>
          <p:nvSpPr>
            <p:cNvPr id="4109" name="Freeform 49"/>
            <p:cNvSpPr>
              <a:spLocks/>
            </p:cNvSpPr>
            <p:nvPr/>
          </p:nvSpPr>
          <p:spPr bwMode="auto">
            <a:xfrm>
              <a:off x="5900738" y="1646238"/>
              <a:ext cx="666750" cy="952500"/>
            </a:xfrm>
            <a:custGeom>
              <a:avLst/>
              <a:gdLst>
                <a:gd name="T0" fmla="*/ 49 w 394"/>
                <a:gd name="T1" fmla="*/ 0 h 573"/>
                <a:gd name="T2" fmla="*/ 58 w 394"/>
                <a:gd name="T3" fmla="*/ 369 h 573"/>
                <a:gd name="T4" fmla="*/ 394 w 394"/>
                <a:gd name="T5" fmla="*/ 573 h 573"/>
                <a:gd name="T6" fmla="*/ 0 60000 65536"/>
                <a:gd name="T7" fmla="*/ 0 60000 65536"/>
                <a:gd name="T8" fmla="*/ 0 60000 65536"/>
                <a:gd name="T9" fmla="*/ 0 w 394"/>
                <a:gd name="T10" fmla="*/ 0 h 573"/>
                <a:gd name="T11" fmla="*/ 394 w 394"/>
                <a:gd name="T12" fmla="*/ 573 h 5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4" h="573">
                  <a:moveTo>
                    <a:pt x="49" y="0"/>
                  </a:moveTo>
                  <a:cubicBezTo>
                    <a:pt x="24" y="136"/>
                    <a:pt x="0" y="273"/>
                    <a:pt x="58" y="369"/>
                  </a:cubicBezTo>
                  <a:cubicBezTo>
                    <a:pt x="116" y="465"/>
                    <a:pt x="255" y="519"/>
                    <a:pt x="394" y="573"/>
                  </a:cubicBezTo>
                </a:path>
              </a:pathLst>
            </a:custGeom>
            <a:noFill/>
            <a:ln w="1270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0" name="Line 50"/>
            <p:cNvSpPr>
              <a:spLocks noChangeShapeType="1"/>
            </p:cNvSpPr>
            <p:nvPr/>
          </p:nvSpPr>
          <p:spPr bwMode="auto">
            <a:xfrm flipV="1">
              <a:off x="6772275" y="2503488"/>
              <a:ext cx="454025" cy="176212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1" name="Line 51"/>
            <p:cNvSpPr>
              <a:spLocks noChangeShapeType="1"/>
            </p:cNvSpPr>
            <p:nvPr/>
          </p:nvSpPr>
          <p:spPr bwMode="auto">
            <a:xfrm>
              <a:off x="6977063" y="2619375"/>
              <a:ext cx="0" cy="398463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2" name="Text Box 52"/>
            <p:cNvSpPr txBox="1">
              <a:spLocks noChangeArrowheads="1"/>
            </p:cNvSpPr>
            <p:nvPr/>
          </p:nvSpPr>
          <p:spPr bwMode="auto">
            <a:xfrm>
              <a:off x="6970713" y="2609850"/>
              <a:ext cx="260350" cy="36671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chemeClr val="bg2"/>
                  </a:solidFill>
                  <a:latin typeface="Times New Roman" pitchFamily="18" charset="0"/>
                </a:rPr>
                <a:t>r</a:t>
              </a:r>
            </a:p>
          </p:txBody>
        </p:sp>
      </p:grpSp>
      <p:graphicFrame>
        <p:nvGraphicFramePr>
          <p:cNvPr id="412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633049"/>
              </p:ext>
            </p:extLst>
          </p:nvPr>
        </p:nvGraphicFramePr>
        <p:xfrm>
          <a:off x="1485900" y="3855216"/>
          <a:ext cx="3729038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5" name="Equation" r:id="rId8" imgW="1549080" imgH="431640" progId="Equation.3">
                  <p:embed/>
                </p:oleObj>
              </mc:Choice>
              <mc:Fallback>
                <p:oleObj name="Equation" r:id="rId8" imgW="1549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3855216"/>
                        <a:ext cx="3729038" cy="1038225"/>
                      </a:xfrm>
                      <a:prstGeom prst="rect">
                        <a:avLst/>
                      </a:prstGeom>
                      <a:solidFill>
                        <a:schemeClr val="tx1">
                          <a:alpha val="85001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7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3215675"/>
              </p:ext>
            </p:extLst>
          </p:nvPr>
        </p:nvGraphicFramePr>
        <p:xfrm>
          <a:off x="1485900" y="5384270"/>
          <a:ext cx="2219325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6" name="Equation" r:id="rId10" imgW="914400" imgH="431640" progId="Equation.3">
                  <p:embed/>
                </p:oleObj>
              </mc:Choice>
              <mc:Fallback>
                <p:oleObj name="Equation" r:id="rId10" imgW="914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5384270"/>
                        <a:ext cx="2219325" cy="1046162"/>
                      </a:xfrm>
                      <a:prstGeom prst="rect">
                        <a:avLst/>
                      </a:prstGeom>
                      <a:solidFill>
                        <a:schemeClr val="tx1">
                          <a:alpha val="85001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36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6070768"/>
              </p:ext>
            </p:extLst>
          </p:nvPr>
        </p:nvGraphicFramePr>
        <p:xfrm>
          <a:off x="4775457" y="6343934"/>
          <a:ext cx="4244975" cy="22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7" name="Equation" r:id="rId12" imgW="4245526" imgH="226441" progId="Equation.3">
                  <p:embed/>
                </p:oleObj>
              </mc:Choice>
              <mc:Fallback>
                <p:oleObj name="Equation" r:id="rId12" imgW="4245526" imgH="22644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5457" y="6343934"/>
                        <a:ext cx="4244975" cy="2270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bg1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06273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4" descr="MVC-008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4947" y="988537"/>
            <a:ext cx="2535099" cy="201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5" descr="get-dessin-drawing_pl"/>
          <p:cNvPicPr>
            <a:picLocks noChangeAspect="1" noChangeArrowheads="1"/>
          </p:cNvPicPr>
          <p:nvPr/>
        </p:nvPicPr>
        <p:blipFill>
          <a:blip r:embed="rId5" cstate="print"/>
          <a:srcRect l="48602" t="11780" r="8197" b="48595"/>
          <a:stretch>
            <a:fillRect/>
          </a:stretch>
        </p:blipFill>
        <p:spPr bwMode="auto">
          <a:xfrm>
            <a:off x="108496" y="988537"/>
            <a:ext cx="2810951" cy="201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9024281"/>
              </p:ext>
            </p:extLst>
          </p:nvPr>
        </p:nvGraphicFramePr>
        <p:xfrm>
          <a:off x="107094" y="3965654"/>
          <a:ext cx="6314561" cy="85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4" name="Equation" r:id="rId6" imgW="3454200" imgH="469800" progId="Equation.3">
                  <p:embed/>
                </p:oleObj>
              </mc:Choice>
              <mc:Fallback>
                <p:oleObj name="Equation" r:id="rId6" imgW="34542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094" y="3965654"/>
                        <a:ext cx="6314561" cy="858966"/>
                      </a:xfrm>
                      <a:prstGeom prst="rect">
                        <a:avLst/>
                      </a:prstGeom>
                      <a:solidFill>
                        <a:schemeClr val="tx1">
                          <a:alpha val="85001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3044890"/>
              </p:ext>
            </p:extLst>
          </p:nvPr>
        </p:nvGraphicFramePr>
        <p:xfrm>
          <a:off x="109453" y="3084509"/>
          <a:ext cx="5335587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" name="Equation" r:id="rId8" imgW="2679480" imgH="431640" progId="Equation.3">
                  <p:embed/>
                </p:oleObj>
              </mc:Choice>
              <mc:Fallback>
                <p:oleObj name="Equation" r:id="rId8" imgW="2679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453" y="3084509"/>
                        <a:ext cx="5335587" cy="858837"/>
                      </a:xfrm>
                      <a:prstGeom prst="rect">
                        <a:avLst/>
                      </a:prstGeom>
                      <a:solidFill>
                        <a:schemeClr val="tx1">
                          <a:alpha val="85001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5675481" y="1320791"/>
            <a:ext cx="3369664" cy="2273643"/>
            <a:chOff x="5749628" y="4283676"/>
            <a:chExt cx="3369664" cy="2273643"/>
          </a:xfrm>
        </p:grpSpPr>
        <p:grpSp>
          <p:nvGrpSpPr>
            <p:cNvPr id="21" name="Group 20"/>
            <p:cNvGrpSpPr/>
            <p:nvPr/>
          </p:nvGrpSpPr>
          <p:grpSpPr>
            <a:xfrm>
              <a:off x="5749628" y="4283676"/>
              <a:ext cx="3369664" cy="2273643"/>
              <a:chOff x="5749628" y="4283676"/>
              <a:chExt cx="3369664" cy="2273643"/>
            </a:xfrm>
          </p:grpSpPr>
          <p:sp>
            <p:nvSpPr>
              <p:cNvPr id="9" name="Rectangle 59"/>
              <p:cNvSpPr>
                <a:spLocks noChangeArrowheads="1"/>
              </p:cNvSpPr>
              <p:nvPr/>
            </p:nvSpPr>
            <p:spPr bwMode="auto">
              <a:xfrm>
                <a:off x="5749628" y="4283676"/>
                <a:ext cx="3369664" cy="227364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317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Freeform 60"/>
              <p:cNvSpPr>
                <a:spLocks/>
              </p:cNvSpPr>
              <p:nvPr/>
            </p:nvSpPr>
            <p:spPr bwMode="auto">
              <a:xfrm>
                <a:off x="6182502" y="4377940"/>
                <a:ext cx="2630488" cy="1644650"/>
              </a:xfrm>
              <a:custGeom>
                <a:avLst/>
                <a:gdLst>
                  <a:gd name="T0" fmla="*/ 0 w 2304"/>
                  <a:gd name="T1" fmla="*/ 0 h 1579"/>
                  <a:gd name="T2" fmla="*/ 0 w 2304"/>
                  <a:gd name="T3" fmla="*/ 1579 h 1579"/>
                  <a:gd name="T4" fmla="*/ 2304 w 2304"/>
                  <a:gd name="T5" fmla="*/ 1579 h 1579"/>
                  <a:gd name="T6" fmla="*/ 0 60000 65536"/>
                  <a:gd name="T7" fmla="*/ 0 60000 65536"/>
                  <a:gd name="T8" fmla="*/ 0 60000 65536"/>
                  <a:gd name="T9" fmla="*/ 0 w 2304"/>
                  <a:gd name="T10" fmla="*/ 0 h 1579"/>
                  <a:gd name="T11" fmla="*/ 2304 w 2304"/>
                  <a:gd name="T12" fmla="*/ 1579 h 15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4" h="1579">
                    <a:moveTo>
                      <a:pt x="0" y="0"/>
                    </a:moveTo>
                    <a:lnTo>
                      <a:pt x="0" y="1579"/>
                    </a:lnTo>
                    <a:lnTo>
                      <a:pt x="2304" y="1579"/>
                    </a:lnTo>
                  </a:path>
                </a:pathLst>
              </a:custGeom>
              <a:noFill/>
              <a:ln w="31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Text Box 61"/>
              <p:cNvSpPr txBox="1">
                <a:spLocks noChangeArrowheads="1"/>
              </p:cNvSpPr>
              <p:nvPr/>
            </p:nvSpPr>
            <p:spPr bwMode="auto">
              <a:xfrm>
                <a:off x="6785752" y="5978140"/>
                <a:ext cx="1758950" cy="366712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chemeClr val="bg1"/>
                    </a:solidFill>
                  </a:rPr>
                  <a:t>Frequency (Hz)</a:t>
                </a:r>
              </a:p>
            </p:txBody>
          </p:sp>
          <p:sp>
            <p:nvSpPr>
              <p:cNvPr id="12" name="Text Box 62"/>
              <p:cNvSpPr txBox="1">
                <a:spLocks noChangeArrowheads="1"/>
              </p:cNvSpPr>
              <p:nvPr/>
            </p:nvSpPr>
            <p:spPr bwMode="auto">
              <a:xfrm rot="16200000">
                <a:off x="5159359" y="4964520"/>
                <a:ext cx="1581150" cy="366713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chemeClr val="bg1"/>
                    </a:solidFill>
                  </a:rPr>
                  <a:t>Response (V)</a:t>
                </a:r>
              </a:p>
            </p:txBody>
          </p:sp>
          <p:sp>
            <p:nvSpPr>
              <p:cNvPr id="13" name="Text Box 63"/>
              <p:cNvSpPr txBox="1">
                <a:spLocks noChangeArrowheads="1"/>
              </p:cNvSpPr>
              <p:nvPr/>
            </p:nvSpPr>
            <p:spPr bwMode="auto">
              <a:xfrm>
                <a:off x="6061852" y="6001952"/>
                <a:ext cx="311150" cy="366713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chemeClr val="bg1"/>
                    </a:solidFill>
                  </a:rPr>
                  <a:t>0</a:t>
                </a:r>
              </a:p>
            </p:txBody>
          </p:sp>
          <p:sp>
            <p:nvSpPr>
              <p:cNvPr id="14" name="Text Box 64"/>
              <p:cNvSpPr txBox="1">
                <a:spLocks noChangeArrowheads="1"/>
              </p:cNvSpPr>
              <p:nvPr/>
            </p:nvSpPr>
            <p:spPr bwMode="auto">
              <a:xfrm>
                <a:off x="5874527" y="5857490"/>
                <a:ext cx="311150" cy="366712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chemeClr val="bg1"/>
                    </a:solidFill>
                  </a:rPr>
                  <a:t>0</a:t>
                </a:r>
              </a:p>
            </p:txBody>
          </p:sp>
          <p:sp>
            <p:nvSpPr>
              <p:cNvPr id="15" name="Freeform 65"/>
              <p:cNvSpPr>
                <a:spLocks/>
              </p:cNvSpPr>
              <p:nvPr/>
            </p:nvSpPr>
            <p:spPr bwMode="auto">
              <a:xfrm>
                <a:off x="6192027" y="4760527"/>
                <a:ext cx="2490788" cy="1252538"/>
              </a:xfrm>
              <a:custGeom>
                <a:avLst/>
                <a:gdLst>
                  <a:gd name="T0" fmla="*/ 0 w 2182"/>
                  <a:gd name="T1" fmla="*/ 1202 h 1202"/>
                  <a:gd name="T2" fmla="*/ 1030 w 2182"/>
                  <a:gd name="T3" fmla="*/ 0 h 1202"/>
                  <a:gd name="T4" fmla="*/ 2182 w 2182"/>
                  <a:gd name="T5" fmla="*/ 0 h 1202"/>
                  <a:gd name="T6" fmla="*/ 0 60000 65536"/>
                  <a:gd name="T7" fmla="*/ 0 60000 65536"/>
                  <a:gd name="T8" fmla="*/ 0 60000 65536"/>
                  <a:gd name="T9" fmla="*/ 0 w 2182"/>
                  <a:gd name="T10" fmla="*/ 0 h 1202"/>
                  <a:gd name="T11" fmla="*/ 2182 w 2182"/>
                  <a:gd name="T12" fmla="*/ 1202 h 12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82" h="1202">
                    <a:moveTo>
                      <a:pt x="0" y="1202"/>
                    </a:moveTo>
                    <a:lnTo>
                      <a:pt x="1030" y="0"/>
                    </a:lnTo>
                    <a:lnTo>
                      <a:pt x="2182" y="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aphicFrame>
            <p:nvGraphicFramePr>
              <p:cNvPr id="16" name="Object 66"/>
              <p:cNvGraphicFramePr>
                <a:graphicFrameLocks noChangeAspect="1"/>
              </p:cNvGraphicFramePr>
              <p:nvPr/>
            </p:nvGraphicFramePr>
            <p:xfrm>
              <a:off x="7159160" y="4401152"/>
              <a:ext cx="1863725" cy="3365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06" name="Equation" r:id="rId10" imgW="1333440" imgH="241200" progId="Equation.3">
                      <p:embed/>
                    </p:oleObj>
                  </mc:Choice>
                  <mc:Fallback>
                    <p:oleObj name="Equation" r:id="rId10" imgW="133344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159160" y="4401152"/>
                            <a:ext cx="1863725" cy="3365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" name="Line 67"/>
              <p:cNvSpPr>
                <a:spLocks noChangeShapeType="1"/>
              </p:cNvSpPr>
              <p:nvPr/>
            </p:nvSpPr>
            <p:spPr bwMode="auto">
              <a:xfrm flipV="1">
                <a:off x="7265177" y="4890702"/>
                <a:ext cx="1588" cy="1114425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5132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0627699"/>
                </p:ext>
              </p:extLst>
            </p:nvPr>
          </p:nvGraphicFramePr>
          <p:xfrm>
            <a:off x="7311560" y="5047273"/>
            <a:ext cx="314325" cy="357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07" name="Equation" r:id="rId12" imgW="190440" imgH="215640" progId="Equation.3">
                    <p:embed/>
                  </p:oleObj>
                </mc:Choice>
                <mc:Fallback>
                  <p:oleObj name="Equation" r:id="rId12" imgW="19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11560" y="5047273"/>
                          <a:ext cx="314325" cy="357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tx1">
                                  <a:alpha val="85001"/>
                                </a:scheme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17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13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967504"/>
              </p:ext>
            </p:extLst>
          </p:nvPr>
        </p:nvGraphicFramePr>
        <p:xfrm>
          <a:off x="68263" y="4846638"/>
          <a:ext cx="9013825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" name="Equation" r:id="rId14" imgW="4457520" imgH="838080" progId="Equation.3">
                  <p:embed/>
                </p:oleObj>
              </mc:Choice>
              <mc:Fallback>
                <p:oleObj name="Equation" r:id="rId14" imgW="445752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3" y="4846638"/>
                        <a:ext cx="9013825" cy="1695450"/>
                      </a:xfrm>
                      <a:prstGeom prst="rect">
                        <a:avLst/>
                      </a:prstGeom>
                      <a:solidFill>
                        <a:schemeClr val="tx1">
                          <a:alpha val="85001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 Real Example – The LHC Button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0733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Normalising the Position Reading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1049867"/>
            <a:ext cx="8652933" cy="213359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To make it independent of intensity</a:t>
            </a:r>
          </a:p>
          <a:p>
            <a:r>
              <a:rPr lang="en-GB" dirty="0" smtClean="0"/>
              <a:t>3 main methods:</a:t>
            </a:r>
          </a:p>
          <a:p>
            <a:pPr lvl="1"/>
            <a:r>
              <a:rPr lang="en-GB" dirty="0" smtClean="0"/>
              <a:t>(E</a:t>
            </a:r>
            <a:r>
              <a:rPr lang="en-GB" baseline="-25000" dirty="0" smtClean="0"/>
              <a:t>1</a:t>
            </a:r>
            <a:r>
              <a:rPr lang="en-GB" dirty="0" smtClean="0"/>
              <a:t> – E</a:t>
            </a:r>
            <a:r>
              <a:rPr lang="en-GB" baseline="-25000" dirty="0" smtClean="0"/>
              <a:t>2</a:t>
            </a:r>
            <a:r>
              <a:rPr lang="en-GB" dirty="0" smtClean="0"/>
              <a:t>) / (E</a:t>
            </a:r>
            <a:r>
              <a:rPr lang="en-GB" baseline="-25000" dirty="0" smtClean="0"/>
              <a:t>1 </a:t>
            </a:r>
            <a:r>
              <a:rPr lang="en-GB" dirty="0" smtClean="0"/>
              <a:t>+ E</a:t>
            </a:r>
            <a:r>
              <a:rPr lang="en-GB" baseline="-25000" dirty="0" smtClean="0"/>
              <a:t>2</a:t>
            </a:r>
            <a:r>
              <a:rPr lang="en-GB" dirty="0" smtClean="0"/>
              <a:t>) = </a:t>
            </a:r>
            <a:r>
              <a:rPr lang="en-GB" dirty="0" smtClean="0">
                <a:latin typeface="Symbol" panose="05050102010706020507" pitchFamily="18" charset="2"/>
              </a:rPr>
              <a:t>D / S</a:t>
            </a:r>
          </a:p>
          <a:p>
            <a:pPr lvl="1"/>
            <a:r>
              <a:rPr lang="en-GB" dirty="0" err="1"/>
              <a:t>Arctan</a:t>
            </a:r>
            <a:r>
              <a:rPr lang="en-GB" dirty="0"/>
              <a:t>(E</a:t>
            </a:r>
            <a:r>
              <a:rPr lang="en-GB" baseline="-25000" dirty="0"/>
              <a:t>1 </a:t>
            </a:r>
            <a:r>
              <a:rPr lang="en-GB" dirty="0"/>
              <a:t>/ E</a:t>
            </a:r>
            <a:r>
              <a:rPr lang="en-GB" baseline="-25000" dirty="0"/>
              <a:t>2</a:t>
            </a:r>
            <a:r>
              <a:rPr lang="en-GB" dirty="0"/>
              <a:t>)</a:t>
            </a:r>
          </a:p>
          <a:p>
            <a:pPr lvl="1"/>
            <a:r>
              <a:rPr lang="en-GB" dirty="0" smtClean="0"/>
              <a:t>Log(E</a:t>
            </a:r>
            <a:r>
              <a:rPr lang="en-GB" baseline="-25000" dirty="0" smtClean="0"/>
              <a:t>1</a:t>
            </a:r>
            <a:r>
              <a:rPr lang="en-GB" dirty="0" smtClean="0"/>
              <a:t>) – Log(E</a:t>
            </a:r>
            <a:r>
              <a:rPr lang="en-GB" baseline="-25000" dirty="0" smtClean="0"/>
              <a:t>2</a:t>
            </a:r>
            <a:r>
              <a:rPr lang="en-GB" dirty="0" smtClean="0"/>
              <a:t>)</a:t>
            </a:r>
          </a:p>
          <a:p>
            <a:r>
              <a:rPr lang="en-GB" dirty="0" smtClean="0"/>
              <a:t>LHC uses equivalent of 2</a:t>
            </a:r>
            <a:r>
              <a:rPr lang="en-GB" baseline="30000" dirty="0" smtClean="0"/>
              <a:t>nd</a:t>
            </a:r>
            <a:r>
              <a:rPr lang="en-GB" dirty="0" smtClean="0"/>
              <a:t> method as we’ll see in a moment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4896297"/>
              </p:ext>
            </p:extLst>
          </p:nvPr>
        </p:nvGraphicFramePr>
        <p:xfrm>
          <a:off x="4207933" y="3142191"/>
          <a:ext cx="4936067" cy="3448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name="Worksheet" r:id="rId4" imgW="4882680" imgH="3465000" progId="Excel.Sheet.8">
                  <p:embed/>
                </p:oleObj>
              </mc:Choice>
              <mc:Fallback>
                <p:oleObj name="Worksheet" r:id="rId4" imgW="4882680" imgH="346500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7933" y="3142191"/>
                        <a:ext cx="4936067" cy="34481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325" y="3539067"/>
            <a:ext cx="4248724" cy="2492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4974" y="407246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1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4974" y="5554133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270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Electromagnetic (Directional) coupler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28600" indent="-228600"/>
            <a:r>
              <a:rPr lang="en-US" altLang="en-US" dirty="0"/>
              <a:t>A transmission line (</a:t>
            </a:r>
            <a:r>
              <a:rPr lang="en-US" altLang="en-US" dirty="0" err="1"/>
              <a:t>stripline</a:t>
            </a:r>
            <a:r>
              <a:rPr lang="en-US" altLang="en-US" dirty="0"/>
              <a:t>) which couples to the transverse electromagnetic (TEM) beam field</a:t>
            </a:r>
          </a:p>
          <a:p>
            <a:pPr marL="800100" lvl="2" indent="-190500">
              <a:spcAft>
                <a:spcPct val="20000"/>
              </a:spcAft>
            </a:pPr>
            <a:endParaRPr lang="en-US" altLang="en-US" dirty="0"/>
          </a:p>
          <a:p>
            <a:pPr marL="419100" lvl="1" indent="-76200">
              <a:spcAft>
                <a:spcPct val="20000"/>
              </a:spcAft>
              <a:buFont typeface="Arial" pitchFamily="34" charset="0"/>
              <a:buNone/>
            </a:pPr>
            <a:r>
              <a:rPr lang="en-US" altLang="en-US" dirty="0"/>
              <a:t> </a:t>
            </a:r>
            <a:r>
              <a:rPr lang="en-US" altLang="en-US" dirty="0" err="1"/>
              <a:t>Z</a:t>
            </a:r>
            <a:r>
              <a:rPr lang="en-US" altLang="en-US" baseline="-25000" dirty="0" err="1"/>
              <a:t>t</a:t>
            </a:r>
            <a:r>
              <a:rPr lang="en-US" altLang="en-US" baseline="-25000" dirty="0"/>
              <a:t> </a:t>
            </a:r>
            <a:r>
              <a:rPr lang="en-US" altLang="en-US" baseline="-25000" dirty="0">
                <a:latin typeface="Symbol" pitchFamily="18" charset="2"/>
                <a:sym typeface="Symbol" pitchFamily="18" charset="2"/>
              </a:rPr>
              <a:t></a:t>
            </a:r>
            <a:r>
              <a:rPr lang="en-US" altLang="en-US" dirty="0">
                <a:sym typeface="Symbol" pitchFamily="18" charset="2"/>
              </a:rPr>
              <a:t>= 60 ln[(</a:t>
            </a:r>
            <a:r>
              <a:rPr lang="en-US" altLang="en-US" dirty="0" err="1">
                <a:sym typeface="Symbol" pitchFamily="18" charset="2"/>
              </a:rPr>
              <a:t>r+h</a:t>
            </a:r>
            <a:r>
              <a:rPr lang="en-US" altLang="en-US" dirty="0">
                <a:sym typeface="Symbol" pitchFamily="18" charset="2"/>
              </a:rPr>
              <a:t>)/r]</a:t>
            </a:r>
          </a:p>
          <a:p>
            <a:pPr marL="419100" lvl="1" indent="-76200">
              <a:spcAft>
                <a:spcPct val="20000"/>
              </a:spcAft>
              <a:buFont typeface="Arial" pitchFamily="34" charset="0"/>
              <a:buNone/>
            </a:pPr>
            <a:r>
              <a:rPr lang="en-US" altLang="en-US" dirty="0">
                <a:sym typeface="Symbol" pitchFamily="18" charset="2"/>
              </a:rPr>
              <a:t>        Z</a:t>
            </a:r>
            <a:r>
              <a:rPr lang="en-US" altLang="en-US" baseline="-25000" dirty="0">
                <a:sym typeface="Symbol" pitchFamily="18" charset="2"/>
              </a:rPr>
              <a:t>0</a:t>
            </a:r>
            <a:r>
              <a:rPr lang="en-US" altLang="en-US" dirty="0">
                <a:sym typeface="Symbol" pitchFamily="18" charset="2"/>
              </a:rPr>
              <a:t>*[a/</a:t>
            </a:r>
            <a:r>
              <a:rPr lang="en-US" altLang="en-US" dirty="0"/>
              <a:t>2</a:t>
            </a:r>
            <a:r>
              <a:rPr lang="en-US" altLang="en-US" dirty="0">
                <a:latin typeface="Symbol" pitchFamily="18" charset="2"/>
              </a:rPr>
              <a:t>p</a:t>
            </a:r>
            <a:r>
              <a:rPr lang="en-US" altLang="en-US" dirty="0"/>
              <a:t>(</a:t>
            </a:r>
            <a:r>
              <a:rPr lang="en-US" altLang="en-US" dirty="0" err="1"/>
              <a:t>r+h</a:t>
            </a:r>
            <a:r>
              <a:rPr lang="en-US" altLang="en-US" dirty="0"/>
              <a:t>)]</a:t>
            </a:r>
          </a:p>
          <a:p>
            <a:pPr marL="800100" lvl="2" indent="-190500">
              <a:spcAft>
                <a:spcPct val="20000"/>
              </a:spcAft>
            </a:pPr>
            <a:endParaRPr lang="en-US" altLang="en-US" sz="900" dirty="0"/>
          </a:p>
          <a:p>
            <a:pPr marL="800100" lvl="2" indent="-190500">
              <a:spcAft>
                <a:spcPct val="20000"/>
              </a:spcAft>
            </a:pPr>
            <a:r>
              <a:rPr lang="en-US" altLang="en-US" sz="1800" dirty="0"/>
              <a:t>Z</a:t>
            </a:r>
            <a:r>
              <a:rPr lang="en-US" altLang="en-US" sz="1800" baseline="-25000" dirty="0"/>
              <a:t>0</a:t>
            </a:r>
            <a:r>
              <a:rPr lang="en-US" altLang="en-US" sz="1800" dirty="0"/>
              <a:t> is the characteristic </a:t>
            </a:r>
          </a:p>
          <a:p>
            <a:pPr marL="800100" lvl="2" indent="-190500">
              <a:spcAft>
                <a:spcPct val="20000"/>
              </a:spcAft>
              <a:buFont typeface="Arial" pitchFamily="34" charset="0"/>
              <a:buNone/>
            </a:pPr>
            <a:r>
              <a:rPr lang="en-US" altLang="en-US" sz="1800" dirty="0"/>
              <a:t>	impedance</a:t>
            </a:r>
          </a:p>
          <a:p>
            <a:pPr marL="800100" lvl="2" indent="-190500">
              <a:spcAft>
                <a:spcPct val="20000"/>
              </a:spcAft>
            </a:pPr>
            <a:r>
              <a:rPr lang="en-US" altLang="en-US" sz="1800" dirty="0"/>
              <a:t>a, r, h, l are the</a:t>
            </a:r>
          </a:p>
          <a:p>
            <a:pPr marL="800100" lvl="2" indent="-190500">
              <a:spcAft>
                <a:spcPct val="20000"/>
              </a:spcAft>
              <a:buFont typeface="Arial" pitchFamily="34" charset="0"/>
              <a:buNone/>
            </a:pPr>
            <a:r>
              <a:rPr lang="en-US" altLang="en-US" sz="1800" dirty="0"/>
              <a:t>	mechanical dimensions</a:t>
            </a:r>
          </a:p>
          <a:p>
            <a:pPr marL="800100" lvl="2" indent="-190500">
              <a:spcAft>
                <a:spcPct val="20000"/>
              </a:spcAft>
            </a:pPr>
            <a:r>
              <a:rPr lang="en-US" altLang="en-US" sz="1800" dirty="0"/>
              <a:t>t = </a:t>
            </a:r>
            <a:r>
              <a:rPr lang="en-US" altLang="en-US" sz="1800" dirty="0" err="1"/>
              <a:t>l/c</a:t>
            </a:r>
            <a:r>
              <a:rPr lang="en-US" altLang="en-US" sz="1800" dirty="0"/>
              <a:t> is the propagation</a:t>
            </a:r>
          </a:p>
          <a:p>
            <a:pPr marL="800100" lvl="2" indent="-190500">
              <a:spcAft>
                <a:spcPct val="20000"/>
              </a:spcAft>
              <a:buFont typeface="Arial" pitchFamily="34" charset="0"/>
              <a:buNone/>
            </a:pPr>
            <a:r>
              <a:rPr lang="en-US" altLang="en-US" sz="1800" dirty="0"/>
              <a:t>	time in the </a:t>
            </a:r>
            <a:r>
              <a:rPr lang="en-US" altLang="en-US" sz="1800" dirty="0" smtClean="0"/>
              <a:t>coupler</a:t>
            </a:r>
            <a:endParaRPr lang="en-US" altLang="en-US" sz="1800" dirty="0"/>
          </a:p>
        </p:txBody>
      </p:sp>
      <p:pic>
        <p:nvPicPr>
          <p:cNvPr id="4" name="Picture 4" descr="coupler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" t="1957" r="2360"/>
          <a:stretch/>
        </p:blipFill>
        <p:spPr bwMode="auto">
          <a:xfrm>
            <a:off x="3784600" y="2413000"/>
            <a:ext cx="5088467" cy="413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6092825" y="4430713"/>
            <a:ext cx="868363" cy="106045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315075" y="4437063"/>
            <a:ext cx="460375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400" smtClean="0">
                <a:solidFill>
                  <a:srgbClr val="010199"/>
                </a:solidFill>
                <a:latin typeface="Times New Roman" pitchFamily="18" charset="0"/>
              </a:rPr>
              <a:t>r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592763" y="3482975"/>
            <a:ext cx="388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6149975" y="3482975"/>
            <a:ext cx="390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935663" y="3373438"/>
            <a:ext cx="317500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400" smtClean="0">
                <a:solidFill>
                  <a:srgbClr val="010199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4578350" y="4483100"/>
            <a:ext cx="390525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H="1">
            <a:off x="5137150" y="4483100"/>
            <a:ext cx="388938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886325" y="4611688"/>
            <a:ext cx="338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400" smtClean="0">
                <a:solidFill>
                  <a:srgbClr val="010199"/>
                </a:solidFill>
                <a:latin typeface="Times New Roman" pitchFamily="18" charset="0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2212300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EM </a:t>
            </a:r>
            <a:r>
              <a:rPr lang="en-GB" sz="3200" dirty="0" err="1"/>
              <a:t>Stripline</a:t>
            </a:r>
            <a:r>
              <a:rPr lang="en-GB" sz="3200" dirty="0"/>
              <a:t> Coupler – right travelling beam</a:t>
            </a: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33363" y="1109663"/>
            <a:ext cx="8677275" cy="531177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z="240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1084263" y="1144588"/>
            <a:ext cx="7424737" cy="2316162"/>
            <a:chOff x="634" y="671"/>
            <a:chExt cx="4677" cy="1459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660" y="1218"/>
              <a:ext cx="150" cy="872"/>
            </a:xfrm>
            <a:custGeom>
              <a:avLst/>
              <a:gdLst>
                <a:gd name="T0" fmla="*/ 140 w 143"/>
                <a:gd name="T1" fmla="*/ 0 h 660"/>
                <a:gd name="T2" fmla="*/ 6 w 143"/>
                <a:gd name="T3" fmla="*/ 363 h 660"/>
                <a:gd name="T4" fmla="*/ 143 w 143"/>
                <a:gd name="T5" fmla="*/ 66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660">
                  <a:moveTo>
                    <a:pt x="140" y="0"/>
                  </a:moveTo>
                  <a:cubicBezTo>
                    <a:pt x="118" y="60"/>
                    <a:pt x="0" y="235"/>
                    <a:pt x="6" y="363"/>
                  </a:cubicBezTo>
                  <a:cubicBezTo>
                    <a:pt x="7" y="473"/>
                    <a:pt x="115" y="598"/>
                    <a:pt x="143" y="660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5132" y="671"/>
              <a:ext cx="179" cy="563"/>
            </a:xfrm>
            <a:custGeom>
              <a:avLst/>
              <a:gdLst>
                <a:gd name="T0" fmla="*/ 0 w 179"/>
                <a:gd name="T1" fmla="*/ 563 h 563"/>
                <a:gd name="T2" fmla="*/ 141 w 179"/>
                <a:gd name="T3" fmla="*/ 83 h 563"/>
                <a:gd name="T4" fmla="*/ 150 w 179"/>
                <a:gd name="T5" fmla="*/ 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563">
                  <a:moveTo>
                    <a:pt x="0" y="563"/>
                  </a:moveTo>
                  <a:cubicBezTo>
                    <a:pt x="23" y="484"/>
                    <a:pt x="147" y="253"/>
                    <a:pt x="141" y="83"/>
                  </a:cubicBezTo>
                  <a:cubicBezTo>
                    <a:pt x="166" y="0"/>
                    <a:pt x="179" y="146"/>
                    <a:pt x="150" y="64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634" y="693"/>
              <a:ext cx="4647" cy="1437"/>
              <a:chOff x="634" y="791"/>
              <a:chExt cx="4647" cy="1437"/>
            </a:xfrm>
          </p:grpSpPr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634" y="798"/>
                <a:ext cx="320" cy="1398"/>
              </a:xfrm>
              <a:custGeom>
                <a:avLst/>
                <a:gdLst>
                  <a:gd name="T0" fmla="*/ 28 w 320"/>
                  <a:gd name="T1" fmla="*/ 72 h 1398"/>
                  <a:gd name="T2" fmla="*/ 25 w 320"/>
                  <a:gd name="T3" fmla="*/ 74 h 1398"/>
                  <a:gd name="T4" fmla="*/ 179 w 320"/>
                  <a:gd name="T5" fmla="*/ 518 h 1398"/>
                  <a:gd name="T6" fmla="*/ 319 w 320"/>
                  <a:gd name="T7" fmla="*/ 982 h 1398"/>
                  <a:gd name="T8" fmla="*/ 182 w 320"/>
                  <a:gd name="T9" fmla="*/ 1398 h 1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398">
                    <a:moveTo>
                      <a:pt x="28" y="72"/>
                    </a:moveTo>
                    <a:cubicBezTo>
                      <a:pt x="28" y="74"/>
                      <a:pt x="0" y="0"/>
                      <a:pt x="25" y="74"/>
                    </a:cubicBezTo>
                    <a:cubicBezTo>
                      <a:pt x="50" y="148"/>
                      <a:pt x="130" y="367"/>
                      <a:pt x="179" y="518"/>
                    </a:cubicBezTo>
                    <a:cubicBezTo>
                      <a:pt x="256" y="659"/>
                      <a:pt x="320" y="822"/>
                      <a:pt x="319" y="982"/>
                    </a:cubicBezTo>
                    <a:cubicBezTo>
                      <a:pt x="320" y="1128"/>
                      <a:pt x="210" y="1312"/>
                      <a:pt x="182" y="1398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962" y="791"/>
                <a:ext cx="319" cy="1429"/>
              </a:xfrm>
              <a:custGeom>
                <a:avLst/>
                <a:gdLst>
                  <a:gd name="T0" fmla="*/ 165 w 319"/>
                  <a:gd name="T1" fmla="*/ 1429 h 1429"/>
                  <a:gd name="T2" fmla="*/ 319 w 319"/>
                  <a:gd name="T3" fmla="*/ 985 h 1429"/>
                  <a:gd name="T4" fmla="*/ 165 w 319"/>
                  <a:gd name="T5" fmla="*/ 541 h 1429"/>
                  <a:gd name="T6" fmla="*/ 25 w 319"/>
                  <a:gd name="T7" fmla="*/ 77 h 1429"/>
                  <a:gd name="T8" fmla="*/ 14 w 319"/>
                  <a:gd name="T9" fmla="*/ 79 h 1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" h="1429">
                    <a:moveTo>
                      <a:pt x="165" y="1429"/>
                    </a:moveTo>
                    <a:cubicBezTo>
                      <a:pt x="243" y="1281"/>
                      <a:pt x="319" y="1133"/>
                      <a:pt x="319" y="985"/>
                    </a:cubicBezTo>
                    <a:cubicBezTo>
                      <a:pt x="319" y="837"/>
                      <a:pt x="214" y="692"/>
                      <a:pt x="165" y="541"/>
                    </a:cubicBezTo>
                    <a:cubicBezTo>
                      <a:pt x="88" y="400"/>
                      <a:pt x="24" y="237"/>
                      <a:pt x="25" y="77"/>
                    </a:cubicBezTo>
                    <a:cubicBezTo>
                      <a:pt x="0" y="0"/>
                      <a:pt x="16" y="79"/>
                      <a:pt x="14" y="79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>
                <a:off x="822" y="2228"/>
                <a:ext cx="431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1119188" y="5605463"/>
            <a:ext cx="7315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1119188" y="3659188"/>
            <a:ext cx="0" cy="27876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7051675" y="3421063"/>
            <a:ext cx="1524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2319338" y="3414713"/>
            <a:ext cx="1524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2301875" y="3001963"/>
            <a:ext cx="4876800" cy="463550"/>
            <a:chOff x="1248" y="2544"/>
            <a:chExt cx="3072" cy="292"/>
          </a:xfrm>
        </p:grpSpPr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1296" y="2544"/>
              <a:ext cx="2976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248" y="2544"/>
              <a:ext cx="96" cy="292"/>
            </a:xfrm>
            <a:custGeom>
              <a:avLst/>
              <a:gdLst>
                <a:gd name="T0" fmla="*/ 65 w 144"/>
                <a:gd name="T1" fmla="*/ 0 h 916"/>
                <a:gd name="T2" fmla="*/ 65 w 144"/>
                <a:gd name="T3" fmla="*/ 166 h 916"/>
                <a:gd name="T4" fmla="*/ 144 w 144"/>
                <a:gd name="T5" fmla="*/ 244 h 916"/>
                <a:gd name="T6" fmla="*/ 0 w 144"/>
                <a:gd name="T7" fmla="*/ 340 h 916"/>
                <a:gd name="T8" fmla="*/ 144 w 144"/>
                <a:gd name="T9" fmla="*/ 436 h 916"/>
                <a:gd name="T10" fmla="*/ 0 w 144"/>
                <a:gd name="T11" fmla="*/ 532 h 916"/>
                <a:gd name="T12" fmla="*/ 144 w 144"/>
                <a:gd name="T13" fmla="*/ 628 h 916"/>
                <a:gd name="T14" fmla="*/ 0 w 144"/>
                <a:gd name="T15" fmla="*/ 724 h 916"/>
                <a:gd name="T16" fmla="*/ 96 w 144"/>
                <a:gd name="T17" fmla="*/ 820 h 916"/>
                <a:gd name="T18" fmla="*/ 96 w 144"/>
                <a:gd name="T19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16">
                  <a:moveTo>
                    <a:pt x="65" y="0"/>
                  </a:moveTo>
                  <a:lnTo>
                    <a:pt x="65" y="166"/>
                  </a:lnTo>
                  <a:lnTo>
                    <a:pt x="144" y="244"/>
                  </a:lnTo>
                  <a:lnTo>
                    <a:pt x="0" y="340"/>
                  </a:lnTo>
                  <a:lnTo>
                    <a:pt x="144" y="436"/>
                  </a:lnTo>
                  <a:lnTo>
                    <a:pt x="0" y="532"/>
                  </a:lnTo>
                  <a:lnTo>
                    <a:pt x="144" y="628"/>
                  </a:lnTo>
                  <a:lnTo>
                    <a:pt x="0" y="724"/>
                  </a:lnTo>
                  <a:lnTo>
                    <a:pt x="96" y="820"/>
                  </a:lnTo>
                  <a:lnTo>
                    <a:pt x="96" y="916"/>
                  </a:ln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224" y="2544"/>
              <a:ext cx="96" cy="292"/>
            </a:xfrm>
            <a:custGeom>
              <a:avLst/>
              <a:gdLst>
                <a:gd name="T0" fmla="*/ 65 w 144"/>
                <a:gd name="T1" fmla="*/ 0 h 916"/>
                <a:gd name="T2" fmla="*/ 65 w 144"/>
                <a:gd name="T3" fmla="*/ 166 h 916"/>
                <a:gd name="T4" fmla="*/ 144 w 144"/>
                <a:gd name="T5" fmla="*/ 244 h 916"/>
                <a:gd name="T6" fmla="*/ 0 w 144"/>
                <a:gd name="T7" fmla="*/ 340 h 916"/>
                <a:gd name="T8" fmla="*/ 144 w 144"/>
                <a:gd name="T9" fmla="*/ 436 h 916"/>
                <a:gd name="T10" fmla="*/ 0 w 144"/>
                <a:gd name="T11" fmla="*/ 532 h 916"/>
                <a:gd name="T12" fmla="*/ 144 w 144"/>
                <a:gd name="T13" fmla="*/ 628 h 916"/>
                <a:gd name="T14" fmla="*/ 0 w 144"/>
                <a:gd name="T15" fmla="*/ 724 h 916"/>
                <a:gd name="T16" fmla="*/ 96 w 144"/>
                <a:gd name="T17" fmla="*/ 820 h 916"/>
                <a:gd name="T18" fmla="*/ 96 w 144"/>
                <a:gd name="T19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16">
                  <a:moveTo>
                    <a:pt x="65" y="0"/>
                  </a:moveTo>
                  <a:lnTo>
                    <a:pt x="65" y="166"/>
                  </a:lnTo>
                  <a:lnTo>
                    <a:pt x="144" y="244"/>
                  </a:lnTo>
                  <a:lnTo>
                    <a:pt x="0" y="340"/>
                  </a:lnTo>
                  <a:lnTo>
                    <a:pt x="144" y="436"/>
                  </a:lnTo>
                  <a:lnTo>
                    <a:pt x="0" y="532"/>
                  </a:lnTo>
                  <a:lnTo>
                    <a:pt x="144" y="628"/>
                  </a:lnTo>
                  <a:lnTo>
                    <a:pt x="0" y="724"/>
                  </a:lnTo>
                  <a:lnTo>
                    <a:pt x="96" y="820"/>
                  </a:lnTo>
                  <a:lnTo>
                    <a:pt x="96" y="916"/>
                  </a:ln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473075" y="2011363"/>
            <a:ext cx="930275" cy="152400"/>
            <a:chOff x="90" y="1586"/>
            <a:chExt cx="586" cy="96"/>
          </a:xfrm>
        </p:grpSpPr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90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altLang="en-US" smtClean="0">
                  <a:solidFill>
                    <a:srgbClr val="010199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212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altLang="en-US" smtClean="0">
                  <a:solidFill>
                    <a:srgbClr val="010199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457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altLang="en-US" smtClean="0">
                  <a:solidFill>
                    <a:srgbClr val="010199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5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altLang="en-US" smtClean="0">
                  <a:solidFill>
                    <a:srgbClr val="010199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580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altLang="en-US" smtClean="0">
                  <a:solidFill>
                    <a:srgbClr val="010199"/>
                  </a:solidFill>
                  <a:latin typeface="Arial" pitchFamily="34" charset="0"/>
                </a:rPr>
                <a:t>+</a:t>
              </a:r>
            </a:p>
          </p:txBody>
        </p:sp>
      </p:grpSp>
      <p:sp>
        <p:nvSpPr>
          <p:cNvPr id="26" name="Line 25"/>
          <p:cNvSpPr>
            <a:spLocks noChangeShapeType="1"/>
          </p:cNvSpPr>
          <p:nvPr/>
        </p:nvSpPr>
        <p:spPr bwMode="auto">
          <a:xfrm>
            <a:off x="1119188" y="4560888"/>
            <a:ext cx="7315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2159000" y="2617788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19050" cmpd="sng">
            <a:solidFill>
              <a:srgbClr val="33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 flipV="1">
            <a:off x="2159000" y="3074988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19050" cmpd="sng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 flipV="1">
            <a:off x="5892800" y="3074988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19050" cmpd="sng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>
            <a:off x="1114425" y="3802063"/>
            <a:ext cx="7051675" cy="1516062"/>
          </a:xfrm>
          <a:custGeom>
            <a:avLst/>
            <a:gdLst>
              <a:gd name="T0" fmla="*/ 0 w 4442"/>
              <a:gd name="T1" fmla="*/ 478 h 955"/>
              <a:gd name="T2" fmla="*/ 368 w 4442"/>
              <a:gd name="T3" fmla="*/ 472 h 955"/>
              <a:gd name="T4" fmla="*/ 368 w 4442"/>
              <a:gd name="T5" fmla="*/ 0 h 955"/>
              <a:gd name="T6" fmla="*/ 686 w 4442"/>
              <a:gd name="T7" fmla="*/ 0 h 955"/>
              <a:gd name="T8" fmla="*/ 692 w 4442"/>
              <a:gd name="T9" fmla="*/ 478 h 955"/>
              <a:gd name="T10" fmla="*/ 3949 w 4442"/>
              <a:gd name="T11" fmla="*/ 481 h 955"/>
              <a:gd name="T12" fmla="*/ 3949 w 4442"/>
              <a:gd name="T13" fmla="*/ 955 h 955"/>
              <a:gd name="T14" fmla="*/ 4249 w 4442"/>
              <a:gd name="T15" fmla="*/ 955 h 955"/>
              <a:gd name="T16" fmla="*/ 4246 w 4442"/>
              <a:gd name="T17" fmla="*/ 472 h 955"/>
              <a:gd name="T18" fmla="*/ 4442 w 4442"/>
              <a:gd name="T19" fmla="*/ 472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2" h="955">
                <a:moveTo>
                  <a:pt x="0" y="478"/>
                </a:moveTo>
                <a:lnTo>
                  <a:pt x="368" y="472"/>
                </a:lnTo>
                <a:lnTo>
                  <a:pt x="368" y="0"/>
                </a:lnTo>
                <a:lnTo>
                  <a:pt x="686" y="0"/>
                </a:lnTo>
                <a:lnTo>
                  <a:pt x="692" y="478"/>
                </a:lnTo>
                <a:lnTo>
                  <a:pt x="3949" y="481"/>
                </a:lnTo>
                <a:lnTo>
                  <a:pt x="3949" y="955"/>
                </a:lnTo>
                <a:lnTo>
                  <a:pt x="4249" y="955"/>
                </a:lnTo>
                <a:lnTo>
                  <a:pt x="4246" y="472"/>
                </a:lnTo>
                <a:lnTo>
                  <a:pt x="4442" y="472"/>
                </a:lnTo>
              </a:path>
            </a:pathLst>
          </a:custGeom>
          <a:noFill/>
          <a:ln w="3810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1112838" y="4843463"/>
            <a:ext cx="7004050" cy="1524000"/>
            <a:chOff x="701" y="3051"/>
            <a:chExt cx="4412" cy="960"/>
          </a:xfrm>
        </p:grpSpPr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701" y="3531"/>
              <a:ext cx="4408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705" y="3051"/>
              <a:ext cx="4408" cy="480"/>
            </a:xfrm>
            <a:custGeom>
              <a:avLst/>
              <a:gdLst>
                <a:gd name="T0" fmla="*/ 0 w 4408"/>
                <a:gd name="T1" fmla="*/ 480 h 480"/>
                <a:gd name="T2" fmla="*/ 2204 w 4408"/>
                <a:gd name="T3" fmla="*/ 480 h 480"/>
                <a:gd name="T4" fmla="*/ 2204 w 4408"/>
                <a:gd name="T5" fmla="*/ 0 h 480"/>
                <a:gd name="T6" fmla="*/ 2540 w 4408"/>
                <a:gd name="T7" fmla="*/ 0 h 480"/>
                <a:gd name="T8" fmla="*/ 2540 w 4408"/>
                <a:gd name="T9" fmla="*/ 480 h 480"/>
                <a:gd name="T10" fmla="*/ 4408 w 4408"/>
                <a:gd name="T1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8" h="480">
                  <a:moveTo>
                    <a:pt x="0" y="480"/>
                  </a:moveTo>
                  <a:lnTo>
                    <a:pt x="2204" y="480"/>
                  </a:lnTo>
                  <a:lnTo>
                    <a:pt x="2204" y="0"/>
                  </a:lnTo>
                  <a:lnTo>
                    <a:pt x="2540" y="0"/>
                  </a:lnTo>
                  <a:lnTo>
                    <a:pt x="2540" y="480"/>
                  </a:lnTo>
                  <a:lnTo>
                    <a:pt x="4408" y="480"/>
                  </a:lnTo>
                </a:path>
              </a:pathLst>
            </a:custGeom>
            <a:noFill/>
            <a:ln w="38100" cap="rnd" cmpd="sng">
              <a:solidFill>
                <a:srgbClr val="33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flipV="1">
              <a:off x="705" y="3531"/>
              <a:ext cx="4408" cy="480"/>
            </a:xfrm>
            <a:custGeom>
              <a:avLst/>
              <a:gdLst>
                <a:gd name="T0" fmla="*/ 0 w 4408"/>
                <a:gd name="T1" fmla="*/ 480 h 480"/>
                <a:gd name="T2" fmla="*/ 2204 w 4408"/>
                <a:gd name="T3" fmla="*/ 480 h 480"/>
                <a:gd name="T4" fmla="*/ 2204 w 4408"/>
                <a:gd name="T5" fmla="*/ 0 h 480"/>
                <a:gd name="T6" fmla="*/ 2540 w 4408"/>
                <a:gd name="T7" fmla="*/ 0 h 480"/>
                <a:gd name="T8" fmla="*/ 2540 w 4408"/>
                <a:gd name="T9" fmla="*/ 480 h 480"/>
                <a:gd name="T10" fmla="*/ 4408 w 4408"/>
                <a:gd name="T1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8" h="480">
                  <a:moveTo>
                    <a:pt x="0" y="480"/>
                  </a:moveTo>
                  <a:lnTo>
                    <a:pt x="2204" y="480"/>
                  </a:lnTo>
                  <a:lnTo>
                    <a:pt x="2204" y="0"/>
                  </a:lnTo>
                  <a:lnTo>
                    <a:pt x="2540" y="0"/>
                  </a:lnTo>
                  <a:lnTo>
                    <a:pt x="2540" y="480"/>
                  </a:lnTo>
                  <a:lnTo>
                    <a:pt x="4408" y="480"/>
                  </a:lnTo>
                </a:path>
              </a:pathLst>
            </a:custGeom>
            <a:noFill/>
            <a:ln w="38100" cap="rnd" cmpd="sng">
              <a:solidFill>
                <a:srgbClr val="FF33CC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</p:grp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1673225" y="3403600"/>
            <a:ext cx="1860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smtClean="0">
                <a:solidFill>
                  <a:srgbClr val="010199"/>
                </a:solidFill>
                <a:latin typeface="Times New Roman" pitchFamily="18" charset="0"/>
              </a:rPr>
              <a:t>Left Output Port</a:t>
            </a: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6167438" y="3422650"/>
            <a:ext cx="2001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en-US" sz="2000" smtClean="0">
                <a:solidFill>
                  <a:srgbClr val="010199"/>
                </a:solidFill>
                <a:latin typeface="Times New Roman" pitchFamily="18" charset="0"/>
              </a:rPr>
              <a:t>Right Output Port</a:t>
            </a:r>
          </a:p>
        </p:txBody>
      </p:sp>
      <p:sp>
        <p:nvSpPr>
          <p:cNvPr id="37" name="Text Box 36"/>
          <p:cNvSpPr txBox="1">
            <a:spLocks noChangeArrowheads="1"/>
          </p:cNvSpPr>
          <p:nvPr/>
        </p:nvSpPr>
        <p:spPr bwMode="auto">
          <a:xfrm>
            <a:off x="352425" y="3914775"/>
            <a:ext cx="69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smtClean="0">
                <a:solidFill>
                  <a:srgbClr val="010199"/>
                </a:solidFill>
                <a:latin typeface="Times New Roman" pitchFamily="18" charset="0"/>
              </a:rPr>
              <a:t>Left</a:t>
            </a: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249238" y="4933950"/>
            <a:ext cx="860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smtClean="0">
                <a:solidFill>
                  <a:srgbClr val="010199"/>
                </a:solidFill>
                <a:latin typeface="Times New Roman" pitchFamily="18" charset="0"/>
              </a:rPr>
              <a:t>Right</a:t>
            </a:r>
          </a:p>
        </p:txBody>
      </p:sp>
    </p:spTree>
    <p:extLst>
      <p:ext uri="{BB962C8B-B14F-4D97-AF65-F5344CB8AC3E}">
        <p14:creationId xmlns:p14="http://schemas.microsoft.com/office/powerpoint/2010/main" val="861687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0.80851 -0.00046 " pathEditMode="relative" rAng="0" ptsTypes="AA">
                                      <p:cBhvr>
                                        <p:cTn id="6" dur="6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17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xit" presetSubtype="8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7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2.77778E-7 3.33333E-6 L 0.40608 3.33333E-6 " pathEditMode="relative" rAng="0" ptsTypes="AA">
                                      <p:cBhvr>
                                        <p:cTn id="17" dur="3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7" presetClass="exit" presetSubtype="2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1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1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7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0" presetClass="pat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2.77778E-7 3.33333E-6 L 0.40608 3.33333E-6 " pathEditMode="relative" rAng="0" ptsTypes="AA">
                                      <p:cBhvr>
                                        <p:cTn id="31" dur="3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7" presetClass="exit" presetSubtype="2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7" presetClass="entr" presetSubtype="2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path" presetSubtype="0" fill="hold" grpId="1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-0.00226 -4.44444E-6 L -0.41285 -4.44444E-6 " pathEditMode="relative" rAng="0" ptsTypes="AA">
                                      <p:cBhvr>
                                        <p:cTn id="45" dur="3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38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7" presetClass="exit" presetSubtype="8" fill="hold" grpId="2" nodeType="withEffect">
                                  <p:stCondLst>
                                    <p:cond delay="8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99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98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EM </a:t>
            </a:r>
            <a:r>
              <a:rPr lang="en-US" altLang="en-US" sz="3200" dirty="0" err="1"/>
              <a:t>Stripline</a:t>
            </a:r>
            <a:r>
              <a:rPr lang="en-US" altLang="en-US" sz="3200" dirty="0"/>
              <a:t> Coupler – left travelling beam</a:t>
            </a:r>
            <a:endParaRPr lang="en-GB" sz="3200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146050" y="1109663"/>
            <a:ext cx="8764588" cy="531177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850900" y="1119188"/>
            <a:ext cx="7424738" cy="2316162"/>
            <a:chOff x="634" y="671"/>
            <a:chExt cx="4677" cy="1459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660" y="1218"/>
              <a:ext cx="150" cy="872"/>
            </a:xfrm>
            <a:custGeom>
              <a:avLst/>
              <a:gdLst>
                <a:gd name="T0" fmla="*/ 140 w 143"/>
                <a:gd name="T1" fmla="*/ 0 h 660"/>
                <a:gd name="T2" fmla="*/ 6 w 143"/>
                <a:gd name="T3" fmla="*/ 363 h 660"/>
                <a:gd name="T4" fmla="*/ 143 w 143"/>
                <a:gd name="T5" fmla="*/ 66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660">
                  <a:moveTo>
                    <a:pt x="140" y="0"/>
                  </a:moveTo>
                  <a:cubicBezTo>
                    <a:pt x="118" y="60"/>
                    <a:pt x="0" y="235"/>
                    <a:pt x="6" y="363"/>
                  </a:cubicBezTo>
                  <a:cubicBezTo>
                    <a:pt x="7" y="473"/>
                    <a:pt x="115" y="598"/>
                    <a:pt x="143" y="660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5132" y="671"/>
              <a:ext cx="179" cy="563"/>
            </a:xfrm>
            <a:custGeom>
              <a:avLst/>
              <a:gdLst>
                <a:gd name="T0" fmla="*/ 0 w 179"/>
                <a:gd name="T1" fmla="*/ 563 h 563"/>
                <a:gd name="T2" fmla="*/ 141 w 179"/>
                <a:gd name="T3" fmla="*/ 83 h 563"/>
                <a:gd name="T4" fmla="*/ 150 w 179"/>
                <a:gd name="T5" fmla="*/ 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563">
                  <a:moveTo>
                    <a:pt x="0" y="563"/>
                  </a:moveTo>
                  <a:cubicBezTo>
                    <a:pt x="23" y="484"/>
                    <a:pt x="147" y="253"/>
                    <a:pt x="141" y="83"/>
                  </a:cubicBezTo>
                  <a:cubicBezTo>
                    <a:pt x="166" y="0"/>
                    <a:pt x="179" y="146"/>
                    <a:pt x="150" y="64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634" y="693"/>
              <a:ext cx="4647" cy="1437"/>
              <a:chOff x="634" y="791"/>
              <a:chExt cx="4647" cy="1437"/>
            </a:xfrm>
          </p:grpSpPr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634" y="798"/>
                <a:ext cx="320" cy="1398"/>
              </a:xfrm>
              <a:custGeom>
                <a:avLst/>
                <a:gdLst>
                  <a:gd name="T0" fmla="*/ 28 w 320"/>
                  <a:gd name="T1" fmla="*/ 72 h 1398"/>
                  <a:gd name="T2" fmla="*/ 25 w 320"/>
                  <a:gd name="T3" fmla="*/ 74 h 1398"/>
                  <a:gd name="T4" fmla="*/ 179 w 320"/>
                  <a:gd name="T5" fmla="*/ 518 h 1398"/>
                  <a:gd name="T6" fmla="*/ 319 w 320"/>
                  <a:gd name="T7" fmla="*/ 982 h 1398"/>
                  <a:gd name="T8" fmla="*/ 182 w 320"/>
                  <a:gd name="T9" fmla="*/ 1398 h 1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398">
                    <a:moveTo>
                      <a:pt x="28" y="72"/>
                    </a:moveTo>
                    <a:cubicBezTo>
                      <a:pt x="28" y="74"/>
                      <a:pt x="0" y="0"/>
                      <a:pt x="25" y="74"/>
                    </a:cubicBezTo>
                    <a:cubicBezTo>
                      <a:pt x="50" y="148"/>
                      <a:pt x="130" y="367"/>
                      <a:pt x="179" y="518"/>
                    </a:cubicBezTo>
                    <a:cubicBezTo>
                      <a:pt x="256" y="659"/>
                      <a:pt x="320" y="822"/>
                      <a:pt x="319" y="982"/>
                    </a:cubicBezTo>
                    <a:cubicBezTo>
                      <a:pt x="320" y="1128"/>
                      <a:pt x="210" y="1312"/>
                      <a:pt x="182" y="1398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962" y="791"/>
                <a:ext cx="319" cy="1429"/>
              </a:xfrm>
              <a:custGeom>
                <a:avLst/>
                <a:gdLst>
                  <a:gd name="T0" fmla="*/ 165 w 319"/>
                  <a:gd name="T1" fmla="*/ 1429 h 1429"/>
                  <a:gd name="T2" fmla="*/ 319 w 319"/>
                  <a:gd name="T3" fmla="*/ 985 h 1429"/>
                  <a:gd name="T4" fmla="*/ 165 w 319"/>
                  <a:gd name="T5" fmla="*/ 541 h 1429"/>
                  <a:gd name="T6" fmla="*/ 25 w 319"/>
                  <a:gd name="T7" fmla="*/ 77 h 1429"/>
                  <a:gd name="T8" fmla="*/ 14 w 319"/>
                  <a:gd name="T9" fmla="*/ 79 h 1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" h="1429">
                    <a:moveTo>
                      <a:pt x="165" y="1429"/>
                    </a:moveTo>
                    <a:cubicBezTo>
                      <a:pt x="243" y="1281"/>
                      <a:pt x="319" y="1133"/>
                      <a:pt x="319" y="985"/>
                    </a:cubicBezTo>
                    <a:cubicBezTo>
                      <a:pt x="319" y="837"/>
                      <a:pt x="214" y="692"/>
                      <a:pt x="165" y="541"/>
                    </a:cubicBezTo>
                    <a:cubicBezTo>
                      <a:pt x="88" y="400"/>
                      <a:pt x="24" y="237"/>
                      <a:pt x="25" y="77"/>
                    </a:cubicBezTo>
                    <a:cubicBezTo>
                      <a:pt x="0" y="0"/>
                      <a:pt x="16" y="79"/>
                      <a:pt x="14" y="79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>
                <a:off x="822" y="2228"/>
                <a:ext cx="431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842963" y="5570538"/>
            <a:ext cx="7315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842963" y="3624263"/>
            <a:ext cx="0" cy="27876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6775450" y="3386138"/>
            <a:ext cx="1524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2043113" y="3379788"/>
            <a:ext cx="1524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2025650" y="2967038"/>
            <a:ext cx="4876800" cy="463550"/>
            <a:chOff x="1248" y="2544"/>
            <a:chExt cx="3072" cy="292"/>
          </a:xfrm>
        </p:grpSpPr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1296" y="2544"/>
              <a:ext cx="2976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248" y="2544"/>
              <a:ext cx="96" cy="292"/>
            </a:xfrm>
            <a:custGeom>
              <a:avLst/>
              <a:gdLst>
                <a:gd name="T0" fmla="*/ 65 w 144"/>
                <a:gd name="T1" fmla="*/ 0 h 916"/>
                <a:gd name="T2" fmla="*/ 65 w 144"/>
                <a:gd name="T3" fmla="*/ 166 h 916"/>
                <a:gd name="T4" fmla="*/ 144 w 144"/>
                <a:gd name="T5" fmla="*/ 244 h 916"/>
                <a:gd name="T6" fmla="*/ 0 w 144"/>
                <a:gd name="T7" fmla="*/ 340 h 916"/>
                <a:gd name="T8" fmla="*/ 144 w 144"/>
                <a:gd name="T9" fmla="*/ 436 h 916"/>
                <a:gd name="T10" fmla="*/ 0 w 144"/>
                <a:gd name="T11" fmla="*/ 532 h 916"/>
                <a:gd name="T12" fmla="*/ 144 w 144"/>
                <a:gd name="T13" fmla="*/ 628 h 916"/>
                <a:gd name="T14" fmla="*/ 0 w 144"/>
                <a:gd name="T15" fmla="*/ 724 h 916"/>
                <a:gd name="T16" fmla="*/ 96 w 144"/>
                <a:gd name="T17" fmla="*/ 820 h 916"/>
                <a:gd name="T18" fmla="*/ 96 w 144"/>
                <a:gd name="T19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16">
                  <a:moveTo>
                    <a:pt x="65" y="0"/>
                  </a:moveTo>
                  <a:lnTo>
                    <a:pt x="65" y="166"/>
                  </a:lnTo>
                  <a:lnTo>
                    <a:pt x="144" y="244"/>
                  </a:lnTo>
                  <a:lnTo>
                    <a:pt x="0" y="340"/>
                  </a:lnTo>
                  <a:lnTo>
                    <a:pt x="144" y="436"/>
                  </a:lnTo>
                  <a:lnTo>
                    <a:pt x="0" y="532"/>
                  </a:lnTo>
                  <a:lnTo>
                    <a:pt x="144" y="628"/>
                  </a:lnTo>
                  <a:lnTo>
                    <a:pt x="0" y="724"/>
                  </a:lnTo>
                  <a:lnTo>
                    <a:pt x="96" y="820"/>
                  </a:lnTo>
                  <a:lnTo>
                    <a:pt x="96" y="916"/>
                  </a:ln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224" y="2544"/>
              <a:ext cx="96" cy="292"/>
            </a:xfrm>
            <a:custGeom>
              <a:avLst/>
              <a:gdLst>
                <a:gd name="T0" fmla="*/ 65 w 144"/>
                <a:gd name="T1" fmla="*/ 0 h 916"/>
                <a:gd name="T2" fmla="*/ 65 w 144"/>
                <a:gd name="T3" fmla="*/ 166 h 916"/>
                <a:gd name="T4" fmla="*/ 144 w 144"/>
                <a:gd name="T5" fmla="*/ 244 h 916"/>
                <a:gd name="T6" fmla="*/ 0 w 144"/>
                <a:gd name="T7" fmla="*/ 340 h 916"/>
                <a:gd name="T8" fmla="*/ 144 w 144"/>
                <a:gd name="T9" fmla="*/ 436 h 916"/>
                <a:gd name="T10" fmla="*/ 0 w 144"/>
                <a:gd name="T11" fmla="*/ 532 h 916"/>
                <a:gd name="T12" fmla="*/ 144 w 144"/>
                <a:gd name="T13" fmla="*/ 628 h 916"/>
                <a:gd name="T14" fmla="*/ 0 w 144"/>
                <a:gd name="T15" fmla="*/ 724 h 916"/>
                <a:gd name="T16" fmla="*/ 96 w 144"/>
                <a:gd name="T17" fmla="*/ 820 h 916"/>
                <a:gd name="T18" fmla="*/ 96 w 144"/>
                <a:gd name="T19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16">
                  <a:moveTo>
                    <a:pt x="65" y="0"/>
                  </a:moveTo>
                  <a:lnTo>
                    <a:pt x="65" y="166"/>
                  </a:lnTo>
                  <a:lnTo>
                    <a:pt x="144" y="244"/>
                  </a:lnTo>
                  <a:lnTo>
                    <a:pt x="0" y="340"/>
                  </a:lnTo>
                  <a:lnTo>
                    <a:pt x="144" y="436"/>
                  </a:lnTo>
                  <a:lnTo>
                    <a:pt x="0" y="532"/>
                  </a:lnTo>
                  <a:lnTo>
                    <a:pt x="144" y="628"/>
                  </a:lnTo>
                  <a:lnTo>
                    <a:pt x="0" y="724"/>
                  </a:lnTo>
                  <a:lnTo>
                    <a:pt x="96" y="820"/>
                  </a:lnTo>
                  <a:lnTo>
                    <a:pt x="96" y="916"/>
                  </a:ln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7980363" y="1954213"/>
            <a:ext cx="930275" cy="152400"/>
            <a:chOff x="90" y="1586"/>
            <a:chExt cx="586" cy="96"/>
          </a:xfrm>
        </p:grpSpPr>
        <p:sp>
          <p:nvSpPr>
            <p:cNvPr id="21" name="Oval 20"/>
            <p:cNvSpPr>
              <a:spLocks noChangeArrowheads="1"/>
            </p:cNvSpPr>
            <p:nvPr/>
          </p:nvSpPr>
          <p:spPr bwMode="auto">
            <a:xfrm flipH="1">
              <a:off x="90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altLang="en-US" smtClean="0">
                  <a:solidFill>
                    <a:srgbClr val="010199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212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altLang="en-US" smtClean="0">
                  <a:solidFill>
                    <a:srgbClr val="010199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457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altLang="en-US" smtClean="0">
                  <a:solidFill>
                    <a:srgbClr val="010199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35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altLang="en-US" smtClean="0">
                  <a:solidFill>
                    <a:srgbClr val="010199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580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altLang="en-US" smtClean="0">
                  <a:solidFill>
                    <a:srgbClr val="010199"/>
                  </a:solidFill>
                  <a:latin typeface="Arial" pitchFamily="34" charset="0"/>
                </a:rPr>
                <a:t>+</a:t>
              </a:r>
            </a:p>
          </p:txBody>
        </p:sp>
      </p:grpSp>
      <p:sp>
        <p:nvSpPr>
          <p:cNvPr id="26" name="Line 25"/>
          <p:cNvSpPr>
            <a:spLocks noChangeShapeType="1"/>
          </p:cNvSpPr>
          <p:nvPr/>
        </p:nvSpPr>
        <p:spPr bwMode="auto">
          <a:xfrm>
            <a:off x="842963" y="4525963"/>
            <a:ext cx="7315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5622925" y="2582863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19050" cmpd="sng">
            <a:solidFill>
              <a:srgbClr val="33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 flipV="1">
            <a:off x="1882775" y="3040063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19050" cmpd="sng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 flipV="1">
            <a:off x="5616575" y="3040063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19050" cmpd="sng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>
            <a:off x="849313" y="4822825"/>
            <a:ext cx="7051675" cy="1516063"/>
          </a:xfrm>
          <a:custGeom>
            <a:avLst/>
            <a:gdLst>
              <a:gd name="T0" fmla="*/ 0 w 4442"/>
              <a:gd name="T1" fmla="*/ 478 h 955"/>
              <a:gd name="T2" fmla="*/ 368 w 4442"/>
              <a:gd name="T3" fmla="*/ 472 h 955"/>
              <a:gd name="T4" fmla="*/ 368 w 4442"/>
              <a:gd name="T5" fmla="*/ 0 h 955"/>
              <a:gd name="T6" fmla="*/ 686 w 4442"/>
              <a:gd name="T7" fmla="*/ 0 h 955"/>
              <a:gd name="T8" fmla="*/ 692 w 4442"/>
              <a:gd name="T9" fmla="*/ 478 h 955"/>
              <a:gd name="T10" fmla="*/ 3949 w 4442"/>
              <a:gd name="T11" fmla="*/ 481 h 955"/>
              <a:gd name="T12" fmla="*/ 3949 w 4442"/>
              <a:gd name="T13" fmla="*/ 955 h 955"/>
              <a:gd name="T14" fmla="*/ 4249 w 4442"/>
              <a:gd name="T15" fmla="*/ 955 h 955"/>
              <a:gd name="T16" fmla="*/ 4246 w 4442"/>
              <a:gd name="T17" fmla="*/ 472 h 955"/>
              <a:gd name="T18" fmla="*/ 4442 w 4442"/>
              <a:gd name="T19" fmla="*/ 472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2" h="955">
                <a:moveTo>
                  <a:pt x="0" y="478"/>
                </a:moveTo>
                <a:lnTo>
                  <a:pt x="368" y="472"/>
                </a:lnTo>
                <a:lnTo>
                  <a:pt x="368" y="0"/>
                </a:lnTo>
                <a:lnTo>
                  <a:pt x="686" y="0"/>
                </a:lnTo>
                <a:lnTo>
                  <a:pt x="692" y="478"/>
                </a:lnTo>
                <a:lnTo>
                  <a:pt x="3949" y="481"/>
                </a:lnTo>
                <a:lnTo>
                  <a:pt x="3949" y="955"/>
                </a:lnTo>
                <a:lnTo>
                  <a:pt x="4249" y="955"/>
                </a:lnTo>
                <a:lnTo>
                  <a:pt x="4246" y="472"/>
                </a:lnTo>
                <a:lnTo>
                  <a:pt x="4442" y="472"/>
                </a:lnTo>
              </a:path>
            </a:pathLst>
          </a:custGeom>
          <a:noFill/>
          <a:ln w="38100" cmpd="sng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mtClean="0">
              <a:solidFill>
                <a:srgbClr val="FFFFFF"/>
              </a:solidFill>
              <a:latin typeface="Arial" pitchFamily="34" charset="0"/>
            </a:endParaRPr>
          </a:p>
        </p:txBody>
      </p: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858838" y="3741738"/>
            <a:ext cx="7004050" cy="1524000"/>
            <a:chOff x="688" y="2373"/>
            <a:chExt cx="4412" cy="960"/>
          </a:xfrm>
        </p:grpSpPr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688" y="2853"/>
              <a:ext cx="4408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92" y="2373"/>
              <a:ext cx="4408" cy="480"/>
            </a:xfrm>
            <a:custGeom>
              <a:avLst/>
              <a:gdLst>
                <a:gd name="T0" fmla="*/ 0 w 4408"/>
                <a:gd name="T1" fmla="*/ 480 h 480"/>
                <a:gd name="T2" fmla="*/ 2204 w 4408"/>
                <a:gd name="T3" fmla="*/ 480 h 480"/>
                <a:gd name="T4" fmla="*/ 2204 w 4408"/>
                <a:gd name="T5" fmla="*/ 0 h 480"/>
                <a:gd name="T6" fmla="*/ 2540 w 4408"/>
                <a:gd name="T7" fmla="*/ 0 h 480"/>
                <a:gd name="T8" fmla="*/ 2540 w 4408"/>
                <a:gd name="T9" fmla="*/ 480 h 480"/>
                <a:gd name="T10" fmla="*/ 4408 w 4408"/>
                <a:gd name="T1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8" h="480">
                  <a:moveTo>
                    <a:pt x="0" y="480"/>
                  </a:moveTo>
                  <a:lnTo>
                    <a:pt x="2204" y="480"/>
                  </a:lnTo>
                  <a:lnTo>
                    <a:pt x="2204" y="0"/>
                  </a:lnTo>
                  <a:lnTo>
                    <a:pt x="2540" y="0"/>
                  </a:lnTo>
                  <a:lnTo>
                    <a:pt x="2540" y="480"/>
                  </a:lnTo>
                  <a:lnTo>
                    <a:pt x="4408" y="480"/>
                  </a:lnTo>
                </a:path>
              </a:pathLst>
            </a:custGeom>
            <a:noFill/>
            <a:ln w="38100" cap="rnd" cmpd="sng">
              <a:solidFill>
                <a:srgbClr val="33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flipV="1">
              <a:off x="692" y="2853"/>
              <a:ext cx="4408" cy="480"/>
            </a:xfrm>
            <a:custGeom>
              <a:avLst/>
              <a:gdLst>
                <a:gd name="T0" fmla="*/ 0 w 4408"/>
                <a:gd name="T1" fmla="*/ 480 h 480"/>
                <a:gd name="T2" fmla="*/ 2204 w 4408"/>
                <a:gd name="T3" fmla="*/ 480 h 480"/>
                <a:gd name="T4" fmla="*/ 2204 w 4408"/>
                <a:gd name="T5" fmla="*/ 0 h 480"/>
                <a:gd name="T6" fmla="*/ 2540 w 4408"/>
                <a:gd name="T7" fmla="*/ 0 h 480"/>
                <a:gd name="T8" fmla="*/ 2540 w 4408"/>
                <a:gd name="T9" fmla="*/ 480 h 480"/>
                <a:gd name="T10" fmla="*/ 4408 w 4408"/>
                <a:gd name="T1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8" h="480">
                  <a:moveTo>
                    <a:pt x="0" y="480"/>
                  </a:moveTo>
                  <a:lnTo>
                    <a:pt x="2204" y="480"/>
                  </a:lnTo>
                  <a:lnTo>
                    <a:pt x="2204" y="0"/>
                  </a:lnTo>
                  <a:lnTo>
                    <a:pt x="2540" y="0"/>
                  </a:lnTo>
                  <a:lnTo>
                    <a:pt x="2540" y="480"/>
                  </a:lnTo>
                  <a:lnTo>
                    <a:pt x="4408" y="480"/>
                  </a:lnTo>
                </a:path>
              </a:pathLst>
            </a:custGeom>
            <a:noFill/>
            <a:ln w="38100" cap="rnd" cmpd="sng">
              <a:solidFill>
                <a:srgbClr val="FF33CC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</p:grp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1423988" y="3392488"/>
            <a:ext cx="1860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smtClean="0">
                <a:solidFill>
                  <a:srgbClr val="010199"/>
                </a:solidFill>
                <a:latin typeface="Times New Roman" pitchFamily="18" charset="0"/>
              </a:rPr>
              <a:t>Left Output Port</a:t>
            </a: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5918200" y="3411538"/>
            <a:ext cx="2001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en-US" sz="2000" smtClean="0">
                <a:solidFill>
                  <a:srgbClr val="010199"/>
                </a:solidFill>
                <a:latin typeface="Times New Roman" pitchFamily="18" charset="0"/>
              </a:rPr>
              <a:t>Right Output Port</a:t>
            </a:r>
          </a:p>
        </p:txBody>
      </p:sp>
      <p:sp>
        <p:nvSpPr>
          <p:cNvPr id="37" name="Text Box 36"/>
          <p:cNvSpPr txBox="1">
            <a:spLocks noChangeArrowheads="1"/>
          </p:cNvSpPr>
          <p:nvPr/>
        </p:nvSpPr>
        <p:spPr bwMode="auto">
          <a:xfrm>
            <a:off x="103188" y="3903663"/>
            <a:ext cx="690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smtClean="0">
                <a:solidFill>
                  <a:srgbClr val="010199"/>
                </a:solidFill>
                <a:latin typeface="Times New Roman" pitchFamily="18" charset="0"/>
              </a:rPr>
              <a:t>Left</a:t>
            </a: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0" y="4935538"/>
            <a:ext cx="89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2400" smtClean="0">
                <a:solidFill>
                  <a:srgbClr val="010199"/>
                </a:solidFill>
                <a:latin typeface="Times New Roman" pitchFamily="18" charset="0"/>
              </a:rPr>
              <a:t>Right</a:t>
            </a:r>
          </a:p>
        </p:txBody>
      </p:sp>
    </p:spTree>
    <p:extLst>
      <p:ext uri="{BB962C8B-B14F-4D97-AF65-F5344CB8AC3E}">
        <p14:creationId xmlns:p14="http://schemas.microsoft.com/office/powerpoint/2010/main" val="1826273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085 0.00046 L -2.77778E-6 3.7037E-7 " pathEditMode="relative" rAng="0" ptsTypes="AA">
                                      <p:cBhvr>
                                        <p:cTn id="6" dur="66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17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xit" presetSubtype="2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7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4099 1.85185E-6 L -0.00382 1.85185E-6 " pathEditMode="relative" rAng="0" ptsTypes="AA">
                                      <p:cBhvr>
                                        <p:cTn id="17" dur="33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7" presetClass="exit" presetSubtype="8" fill="hold" grpId="2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1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1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7" presetClass="entr" presetSubtype="8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0" presetClass="path" presetSubtype="0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-2.77778E-7 3.33333E-6 L 0.40608 3.33333E-6 " pathEditMode="relative" rAng="0" ptsTypes="AA">
                                      <p:cBhvr>
                                        <p:cTn id="31" dur="3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7" presetClass="exit" presetSubtype="2" fill="hold" grpId="2" nodeType="withEffect">
                                  <p:stCondLst>
                                    <p:cond delay="9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7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pat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0226 -4.44444E-6 L -0.41285 -4.44444E-6 " pathEditMode="relative" rAng="0" ptsTypes="AA">
                                      <p:cBhvr>
                                        <p:cTn id="45" dur="3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38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7" presetClass="exit" presetSubtype="8" fill="hold" grpId="2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Beam Position System Challenges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tabLst>
                <a:tab pos="5827713" algn="l"/>
              </a:tabLst>
            </a:pPr>
            <a:r>
              <a:rPr lang="en-US" altLang="en-US" sz="2400" dirty="0"/>
              <a:t>Pick-up requirements</a:t>
            </a:r>
          </a:p>
          <a:p>
            <a:pPr lvl="1">
              <a:tabLst>
                <a:tab pos="5827713" algn="l"/>
              </a:tabLst>
            </a:pPr>
            <a:r>
              <a:rPr lang="en-US" altLang="en-US" sz="2000" dirty="0"/>
              <a:t>Mechanics that can operate at ~4K </a:t>
            </a:r>
          </a:p>
          <a:p>
            <a:pPr lvl="1">
              <a:tabLst>
                <a:tab pos="5827713" algn="l"/>
              </a:tabLst>
            </a:pPr>
            <a:r>
              <a:rPr lang="en-US" altLang="en-US" sz="2000" dirty="0" err="1"/>
              <a:t>Maximise</a:t>
            </a:r>
            <a:r>
              <a:rPr lang="en-US" altLang="en-US" sz="2000" dirty="0"/>
              <a:t> aperture &amp; signal strength</a:t>
            </a:r>
          </a:p>
          <a:p>
            <a:pPr lvl="1">
              <a:tabLst>
                <a:tab pos="5827713" algn="l"/>
              </a:tabLst>
            </a:pPr>
            <a:r>
              <a:rPr lang="en-US" altLang="en-US" sz="2000" dirty="0" err="1"/>
              <a:t>Minimise</a:t>
            </a:r>
            <a:r>
              <a:rPr lang="en-US" altLang="en-US" sz="2000" dirty="0"/>
              <a:t> transverse impedance</a:t>
            </a:r>
          </a:p>
          <a:p>
            <a:pPr>
              <a:tabLst>
                <a:tab pos="5827713" algn="l"/>
              </a:tabLst>
            </a:pPr>
            <a:r>
              <a:rPr lang="en-US" altLang="en-US" sz="2400" dirty="0"/>
              <a:t>Dynamic Range</a:t>
            </a:r>
          </a:p>
          <a:p>
            <a:pPr lvl="1">
              <a:tabLst>
                <a:tab pos="5827713" algn="l"/>
              </a:tabLst>
            </a:pPr>
            <a:r>
              <a:rPr lang="en-US" altLang="en-US" sz="2000" dirty="0"/>
              <a:t>From 1 bunch of 1</a:t>
            </a:r>
            <a:r>
              <a:rPr lang="en-US" altLang="en-US" sz="2000" dirty="0">
                <a:cs typeface="Times New Roman" pitchFamily="18" charset="0"/>
              </a:rPr>
              <a:t>×</a:t>
            </a:r>
            <a:r>
              <a:rPr lang="en-US" altLang="en-US" sz="2000" dirty="0"/>
              <a:t>10</a:t>
            </a:r>
            <a:r>
              <a:rPr lang="en-US" altLang="en-US" sz="2000" baseline="30000" dirty="0"/>
              <a:t>9</a:t>
            </a:r>
            <a:r>
              <a:rPr lang="en-US" altLang="en-US" sz="2000" dirty="0"/>
              <a:t> charges to 2808 bunches of 1.7</a:t>
            </a:r>
            <a:r>
              <a:rPr lang="en-US" altLang="en-US" sz="2000" dirty="0">
                <a:cs typeface="Times New Roman" pitchFamily="18" charset="0"/>
              </a:rPr>
              <a:t>×</a:t>
            </a:r>
            <a:r>
              <a:rPr lang="en-US" altLang="en-US" sz="2000" dirty="0"/>
              <a:t>10</a:t>
            </a:r>
            <a:r>
              <a:rPr lang="en-US" altLang="en-US" sz="2000" baseline="30000" dirty="0"/>
              <a:t>11</a:t>
            </a:r>
            <a:r>
              <a:rPr lang="en-US" altLang="en-US" sz="2000" dirty="0"/>
              <a:t> charges</a:t>
            </a:r>
          </a:p>
          <a:p>
            <a:pPr>
              <a:tabLst>
                <a:tab pos="5827713" algn="l"/>
              </a:tabLst>
            </a:pPr>
            <a:r>
              <a:rPr lang="en-US" altLang="en-US" sz="2400" dirty="0"/>
              <a:t>Linearity</a:t>
            </a:r>
          </a:p>
          <a:p>
            <a:pPr lvl="1">
              <a:tabLst>
                <a:tab pos="5827713" algn="l"/>
              </a:tabLst>
            </a:pPr>
            <a:r>
              <a:rPr lang="en-US" altLang="en-US" sz="2000" dirty="0"/>
              <a:t>Better than 1% of half radius, ~130</a:t>
            </a:r>
            <a:r>
              <a:rPr lang="el-GR" altLang="en-US" sz="2000" dirty="0">
                <a:cs typeface="Times New Roman" pitchFamily="18" charset="0"/>
              </a:rPr>
              <a:t>μ</a:t>
            </a:r>
            <a:r>
              <a:rPr lang="en-US" altLang="en-US" sz="2000" dirty="0"/>
              <a:t>m for arc BPMs</a:t>
            </a:r>
          </a:p>
          <a:p>
            <a:pPr lvl="2">
              <a:tabLst>
                <a:tab pos="5827713" algn="l"/>
              </a:tabLst>
            </a:pPr>
            <a:r>
              <a:rPr lang="en-US" altLang="en-US" sz="1800" dirty="0"/>
              <a:t>Over whole intensity range</a:t>
            </a:r>
          </a:p>
          <a:p>
            <a:pPr lvl="2">
              <a:tabLst>
                <a:tab pos="5827713" algn="l"/>
              </a:tabLst>
            </a:pPr>
            <a:r>
              <a:rPr lang="en-US" altLang="en-US" sz="1800" dirty="0"/>
              <a:t>Over large fraction of the aperture</a:t>
            </a:r>
          </a:p>
          <a:p>
            <a:pPr>
              <a:tabLst>
                <a:tab pos="5827713" algn="l"/>
              </a:tabLst>
            </a:pPr>
            <a:r>
              <a:rPr lang="en-US" altLang="en-US" sz="2400" dirty="0"/>
              <a:t>Resolution</a:t>
            </a:r>
          </a:p>
          <a:p>
            <a:pPr lvl="1">
              <a:tabLst>
                <a:tab pos="5827713" algn="l"/>
              </a:tabLst>
            </a:pPr>
            <a:r>
              <a:rPr lang="en-US" altLang="en-US" sz="2000" dirty="0"/>
              <a:t>In the micron range for accurate global orbit control</a:t>
            </a:r>
          </a:p>
          <a:p>
            <a:pPr lvl="2">
              <a:tabLst>
                <a:tab pos="5827713" algn="l"/>
              </a:tabLst>
            </a:pPr>
            <a:r>
              <a:rPr lang="en-US" altLang="en-US" sz="1800" dirty="0"/>
              <a:t>Driven by collimation requirements</a:t>
            </a:r>
          </a:p>
          <a:p>
            <a:pPr lvl="2">
              <a:tabLst>
                <a:tab pos="5827713" algn="l"/>
              </a:tabLst>
            </a:pPr>
            <a:r>
              <a:rPr lang="en-US" altLang="en-US" sz="1800" dirty="0"/>
              <a:t>Over 120 collimator jaws in the </a:t>
            </a:r>
            <a:r>
              <a:rPr lang="en-US" altLang="en-US" sz="1800" dirty="0" smtClean="0"/>
              <a:t>LHC</a:t>
            </a:r>
            <a:endParaRPr lang="en-US" altLang="en-US" sz="1800" dirty="0"/>
          </a:p>
        </p:txBody>
      </p:sp>
      <p:pic>
        <p:nvPicPr>
          <p:cNvPr id="4" name="Picture 4" descr="136-3677_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563" y="963613"/>
            <a:ext cx="1338262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136-3682_IM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0" y="958850"/>
            <a:ext cx="1303338" cy="173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ollimation-Eur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"/>
          <a:stretch/>
        </p:blipFill>
        <p:spPr bwMode="auto">
          <a:xfrm>
            <a:off x="6722532" y="4046538"/>
            <a:ext cx="2396067" cy="247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2668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LHC BPM System - General Layout</a:t>
            </a:r>
          </a:p>
        </p:txBody>
      </p:sp>
      <p:sp>
        <p:nvSpPr>
          <p:cNvPr id="4" name="Rectangle 39"/>
          <p:cNvSpPr>
            <a:spLocks noChangeArrowheads="1"/>
          </p:cNvSpPr>
          <p:nvPr/>
        </p:nvSpPr>
        <p:spPr bwMode="auto">
          <a:xfrm>
            <a:off x="25400" y="913876"/>
            <a:ext cx="9144000" cy="570705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" name="Picture 2" descr="HF267-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" b="1579"/>
          <a:stretch/>
        </p:blipFill>
        <p:spPr bwMode="auto">
          <a:xfrm>
            <a:off x="838200" y="913876"/>
            <a:ext cx="8305800" cy="570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r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"/>
          <a:stretch/>
        </p:blipFill>
        <p:spPr bwMode="auto">
          <a:xfrm>
            <a:off x="838200" y="883713"/>
            <a:ext cx="8305800" cy="581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Ti2ti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"/>
          <a:stretch/>
        </p:blipFill>
        <p:spPr bwMode="auto">
          <a:xfrm>
            <a:off x="838200" y="883713"/>
            <a:ext cx="8305800" cy="581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2524125" y="913876"/>
            <a:ext cx="4740275" cy="3463925"/>
            <a:chOff x="1590" y="501"/>
            <a:chExt cx="2986" cy="2182"/>
          </a:xfrm>
        </p:grpSpPr>
        <p:sp>
          <p:nvSpPr>
            <p:cNvPr id="9" name="Text Box 23"/>
            <p:cNvSpPr txBox="1">
              <a:spLocks noChangeArrowheads="1"/>
            </p:cNvSpPr>
            <p:nvPr/>
          </p:nvSpPr>
          <p:spPr bwMode="auto">
            <a:xfrm>
              <a:off x="1590" y="1935"/>
              <a:ext cx="2986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400">
                  <a:solidFill>
                    <a:srgbClr val="FF0000"/>
                  </a:solidFill>
                  <a:latin typeface="Times New Roman" pitchFamily="18" charset="0"/>
                </a:rPr>
                <a:t>912 Button Electrode BPMs (24mm)</a:t>
              </a:r>
            </a:p>
            <a:p>
              <a:r>
                <a:rPr lang="en-GB" altLang="en-US" sz="2400">
                  <a:solidFill>
                    <a:srgbClr val="FF0000"/>
                  </a:solidFill>
                  <a:latin typeface="Times New Roman" pitchFamily="18" charset="0"/>
                </a:rPr>
                <a:t>for the</a:t>
              </a:r>
            </a:p>
            <a:p>
              <a:r>
                <a:rPr lang="en-GB" altLang="en-US" sz="2400">
                  <a:solidFill>
                    <a:srgbClr val="FF0000"/>
                  </a:solidFill>
                  <a:latin typeface="Times New Roman" pitchFamily="18" charset="0"/>
                </a:rPr>
                <a:t>Main Arcs &amp; Dispersion Suppressors</a:t>
              </a:r>
            </a:p>
          </p:txBody>
        </p:sp>
        <p:pic>
          <p:nvPicPr>
            <p:cNvPr id="10" name="Picture 38" descr="CIMG7528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4" b="-1"/>
            <a:stretch/>
          </p:blipFill>
          <p:spPr bwMode="auto">
            <a:xfrm>
              <a:off x="1671" y="501"/>
              <a:ext cx="2771" cy="1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41"/>
          <p:cNvGrpSpPr>
            <a:grpSpLocks/>
          </p:cNvGrpSpPr>
          <p:nvPr/>
        </p:nvGrpSpPr>
        <p:grpSpPr bwMode="auto">
          <a:xfrm>
            <a:off x="63500" y="913876"/>
            <a:ext cx="8181975" cy="5500688"/>
            <a:chOff x="40" y="525"/>
            <a:chExt cx="5154" cy="3465"/>
          </a:xfrm>
        </p:grpSpPr>
        <p:sp>
          <p:nvSpPr>
            <p:cNvPr id="12" name="Freeform 42"/>
            <p:cNvSpPr>
              <a:spLocks/>
            </p:cNvSpPr>
            <p:nvPr/>
          </p:nvSpPr>
          <p:spPr bwMode="auto">
            <a:xfrm>
              <a:off x="542" y="2594"/>
              <a:ext cx="1230" cy="729"/>
            </a:xfrm>
            <a:custGeom>
              <a:avLst/>
              <a:gdLst>
                <a:gd name="T0" fmla="*/ 1062 w 1230"/>
                <a:gd name="T1" fmla="*/ 8 h 729"/>
                <a:gd name="T2" fmla="*/ 860 w 1230"/>
                <a:gd name="T3" fmla="*/ 29 h 729"/>
                <a:gd name="T4" fmla="*/ 325 w 1230"/>
                <a:gd name="T5" fmla="*/ 182 h 729"/>
                <a:gd name="T6" fmla="*/ 63 w 1230"/>
                <a:gd name="T7" fmla="*/ 515 h 729"/>
                <a:gd name="T8" fmla="*/ 151 w 1230"/>
                <a:gd name="T9" fmla="*/ 722 h 729"/>
                <a:gd name="T10" fmla="*/ 969 w 1230"/>
                <a:gd name="T11" fmla="*/ 558 h 729"/>
                <a:gd name="T12" fmla="*/ 1214 w 1230"/>
                <a:gd name="T13" fmla="*/ 117 h 729"/>
                <a:gd name="T14" fmla="*/ 1067 w 1230"/>
                <a:gd name="T15" fmla="*/ 8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0" h="729">
                  <a:moveTo>
                    <a:pt x="1062" y="8"/>
                  </a:moveTo>
                  <a:cubicBezTo>
                    <a:pt x="1028" y="11"/>
                    <a:pt x="983" y="0"/>
                    <a:pt x="860" y="29"/>
                  </a:cubicBezTo>
                  <a:cubicBezTo>
                    <a:pt x="737" y="58"/>
                    <a:pt x="458" y="101"/>
                    <a:pt x="325" y="182"/>
                  </a:cubicBezTo>
                  <a:cubicBezTo>
                    <a:pt x="192" y="263"/>
                    <a:pt x="92" y="425"/>
                    <a:pt x="63" y="515"/>
                  </a:cubicBezTo>
                  <a:cubicBezTo>
                    <a:pt x="34" y="605"/>
                    <a:pt x="0" y="715"/>
                    <a:pt x="151" y="722"/>
                  </a:cubicBezTo>
                  <a:cubicBezTo>
                    <a:pt x="302" y="729"/>
                    <a:pt x="792" y="659"/>
                    <a:pt x="969" y="558"/>
                  </a:cubicBezTo>
                  <a:cubicBezTo>
                    <a:pt x="1146" y="457"/>
                    <a:pt x="1198" y="209"/>
                    <a:pt x="1214" y="117"/>
                  </a:cubicBezTo>
                  <a:cubicBezTo>
                    <a:pt x="1230" y="25"/>
                    <a:pt x="1148" y="16"/>
                    <a:pt x="1067" y="8"/>
                  </a:cubicBezTo>
                </a:path>
              </a:pathLst>
            </a:custGeom>
            <a:noFill/>
            <a:ln w="38100" cmpd="sng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43"/>
            <p:cNvSpPr>
              <a:spLocks noChangeShapeType="1"/>
            </p:cNvSpPr>
            <p:nvPr/>
          </p:nvSpPr>
          <p:spPr bwMode="auto">
            <a:xfrm flipV="1">
              <a:off x="1756" y="2449"/>
              <a:ext cx="1266" cy="223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2334" y="3056"/>
              <a:ext cx="1126" cy="934"/>
            </a:xfrm>
            <a:custGeom>
              <a:avLst/>
              <a:gdLst>
                <a:gd name="T0" fmla="*/ 213 w 1126"/>
                <a:gd name="T1" fmla="*/ 882 h 934"/>
                <a:gd name="T2" fmla="*/ 1010 w 1126"/>
                <a:gd name="T3" fmla="*/ 887 h 934"/>
                <a:gd name="T4" fmla="*/ 906 w 1126"/>
                <a:gd name="T5" fmla="*/ 598 h 934"/>
                <a:gd name="T6" fmla="*/ 726 w 1126"/>
                <a:gd name="T7" fmla="*/ 538 h 934"/>
                <a:gd name="T8" fmla="*/ 688 w 1126"/>
                <a:gd name="T9" fmla="*/ 238 h 934"/>
                <a:gd name="T10" fmla="*/ 442 w 1126"/>
                <a:gd name="T11" fmla="*/ 15 h 934"/>
                <a:gd name="T12" fmla="*/ 71 w 1126"/>
                <a:gd name="T13" fmla="*/ 145 h 934"/>
                <a:gd name="T14" fmla="*/ 17 w 1126"/>
                <a:gd name="T15" fmla="*/ 593 h 934"/>
                <a:gd name="T16" fmla="*/ 44 w 1126"/>
                <a:gd name="T17" fmla="*/ 811 h 934"/>
                <a:gd name="T18" fmla="*/ 213 w 1126"/>
                <a:gd name="T19" fmla="*/ 882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6" h="934">
                  <a:moveTo>
                    <a:pt x="213" y="882"/>
                  </a:moveTo>
                  <a:cubicBezTo>
                    <a:pt x="374" y="895"/>
                    <a:pt x="894" y="934"/>
                    <a:pt x="1010" y="887"/>
                  </a:cubicBezTo>
                  <a:cubicBezTo>
                    <a:pt x="1126" y="840"/>
                    <a:pt x="953" y="656"/>
                    <a:pt x="906" y="598"/>
                  </a:cubicBezTo>
                  <a:cubicBezTo>
                    <a:pt x="859" y="540"/>
                    <a:pt x="762" y="598"/>
                    <a:pt x="726" y="538"/>
                  </a:cubicBezTo>
                  <a:cubicBezTo>
                    <a:pt x="690" y="478"/>
                    <a:pt x="735" y="325"/>
                    <a:pt x="688" y="238"/>
                  </a:cubicBezTo>
                  <a:cubicBezTo>
                    <a:pt x="641" y="151"/>
                    <a:pt x="545" y="30"/>
                    <a:pt x="442" y="15"/>
                  </a:cubicBezTo>
                  <a:cubicBezTo>
                    <a:pt x="339" y="0"/>
                    <a:pt x="142" y="49"/>
                    <a:pt x="71" y="145"/>
                  </a:cubicBezTo>
                  <a:cubicBezTo>
                    <a:pt x="0" y="241"/>
                    <a:pt x="22" y="482"/>
                    <a:pt x="17" y="593"/>
                  </a:cubicBezTo>
                  <a:cubicBezTo>
                    <a:pt x="12" y="704"/>
                    <a:pt x="10" y="762"/>
                    <a:pt x="44" y="811"/>
                  </a:cubicBezTo>
                  <a:cubicBezTo>
                    <a:pt x="78" y="860"/>
                    <a:pt x="52" y="869"/>
                    <a:pt x="213" y="882"/>
                  </a:cubicBezTo>
                  <a:close/>
                </a:path>
              </a:pathLst>
            </a:custGeom>
            <a:noFill/>
            <a:ln w="38100" cmpd="sng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45"/>
            <p:cNvSpPr>
              <a:spLocks noChangeShapeType="1"/>
            </p:cNvSpPr>
            <p:nvPr/>
          </p:nvSpPr>
          <p:spPr bwMode="auto">
            <a:xfrm flipV="1">
              <a:off x="2733" y="2449"/>
              <a:ext cx="278" cy="616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3443" y="579"/>
              <a:ext cx="772" cy="866"/>
            </a:xfrm>
            <a:custGeom>
              <a:avLst/>
              <a:gdLst>
                <a:gd name="T0" fmla="*/ 533 w 772"/>
                <a:gd name="T1" fmla="*/ 43 h 866"/>
                <a:gd name="T2" fmla="*/ 130 w 772"/>
                <a:gd name="T3" fmla="*/ 75 h 866"/>
                <a:gd name="T4" fmla="*/ 15 w 772"/>
                <a:gd name="T5" fmla="*/ 495 h 866"/>
                <a:gd name="T6" fmla="*/ 42 w 772"/>
                <a:gd name="T7" fmla="*/ 675 h 866"/>
                <a:gd name="T8" fmla="*/ 168 w 772"/>
                <a:gd name="T9" fmla="*/ 714 h 866"/>
                <a:gd name="T10" fmla="*/ 599 w 772"/>
                <a:gd name="T11" fmla="*/ 806 h 866"/>
                <a:gd name="T12" fmla="*/ 751 w 772"/>
                <a:gd name="T13" fmla="*/ 354 h 866"/>
                <a:gd name="T14" fmla="*/ 724 w 772"/>
                <a:gd name="T15" fmla="*/ 97 h 866"/>
                <a:gd name="T16" fmla="*/ 533 w 772"/>
                <a:gd name="T17" fmla="*/ 43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2" h="866">
                  <a:moveTo>
                    <a:pt x="533" y="43"/>
                  </a:moveTo>
                  <a:cubicBezTo>
                    <a:pt x="434" y="39"/>
                    <a:pt x="216" y="0"/>
                    <a:pt x="130" y="75"/>
                  </a:cubicBezTo>
                  <a:cubicBezTo>
                    <a:pt x="44" y="150"/>
                    <a:pt x="30" y="395"/>
                    <a:pt x="15" y="495"/>
                  </a:cubicBezTo>
                  <a:cubicBezTo>
                    <a:pt x="0" y="595"/>
                    <a:pt x="17" y="639"/>
                    <a:pt x="42" y="675"/>
                  </a:cubicBezTo>
                  <a:cubicBezTo>
                    <a:pt x="67" y="711"/>
                    <a:pt x="75" y="692"/>
                    <a:pt x="168" y="714"/>
                  </a:cubicBezTo>
                  <a:cubicBezTo>
                    <a:pt x="261" y="736"/>
                    <a:pt x="502" y="866"/>
                    <a:pt x="599" y="806"/>
                  </a:cubicBezTo>
                  <a:cubicBezTo>
                    <a:pt x="696" y="746"/>
                    <a:pt x="730" y="472"/>
                    <a:pt x="751" y="354"/>
                  </a:cubicBezTo>
                  <a:cubicBezTo>
                    <a:pt x="772" y="236"/>
                    <a:pt x="764" y="151"/>
                    <a:pt x="724" y="97"/>
                  </a:cubicBezTo>
                  <a:cubicBezTo>
                    <a:pt x="684" y="43"/>
                    <a:pt x="632" y="47"/>
                    <a:pt x="533" y="43"/>
                  </a:cubicBezTo>
                  <a:close/>
                </a:path>
              </a:pathLst>
            </a:custGeom>
            <a:noFill/>
            <a:ln w="38100" cmpd="sng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47"/>
            <p:cNvSpPr>
              <a:spLocks noChangeShapeType="1"/>
            </p:cNvSpPr>
            <p:nvPr/>
          </p:nvSpPr>
          <p:spPr bwMode="auto">
            <a:xfrm flipH="1">
              <a:off x="3005" y="1314"/>
              <a:ext cx="677" cy="1140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Freeform 48"/>
            <p:cNvSpPr>
              <a:spLocks/>
            </p:cNvSpPr>
            <p:nvPr/>
          </p:nvSpPr>
          <p:spPr bwMode="auto">
            <a:xfrm>
              <a:off x="3855" y="2891"/>
              <a:ext cx="1339" cy="888"/>
            </a:xfrm>
            <a:custGeom>
              <a:avLst/>
              <a:gdLst>
                <a:gd name="T0" fmla="*/ 181 w 1339"/>
                <a:gd name="T1" fmla="*/ 43 h 888"/>
                <a:gd name="T2" fmla="*/ 12 w 1339"/>
                <a:gd name="T3" fmla="*/ 218 h 888"/>
                <a:gd name="T4" fmla="*/ 110 w 1339"/>
                <a:gd name="T5" fmla="*/ 561 h 888"/>
                <a:gd name="T6" fmla="*/ 519 w 1339"/>
                <a:gd name="T7" fmla="*/ 845 h 888"/>
                <a:gd name="T8" fmla="*/ 1218 w 1339"/>
                <a:gd name="T9" fmla="*/ 818 h 888"/>
                <a:gd name="T10" fmla="*/ 1245 w 1339"/>
                <a:gd name="T11" fmla="*/ 556 h 888"/>
                <a:gd name="T12" fmla="*/ 819 w 1339"/>
                <a:gd name="T13" fmla="*/ 512 h 888"/>
                <a:gd name="T14" fmla="*/ 552 w 1339"/>
                <a:gd name="T15" fmla="*/ 218 h 888"/>
                <a:gd name="T16" fmla="*/ 405 w 1339"/>
                <a:gd name="T17" fmla="*/ 32 h 888"/>
                <a:gd name="T18" fmla="*/ 181 w 1339"/>
                <a:gd name="T19" fmla="*/ 4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9" h="888">
                  <a:moveTo>
                    <a:pt x="181" y="43"/>
                  </a:moveTo>
                  <a:cubicBezTo>
                    <a:pt x="116" y="74"/>
                    <a:pt x="24" y="132"/>
                    <a:pt x="12" y="218"/>
                  </a:cubicBezTo>
                  <a:cubicBezTo>
                    <a:pt x="0" y="304"/>
                    <a:pt x="26" y="457"/>
                    <a:pt x="110" y="561"/>
                  </a:cubicBezTo>
                  <a:cubicBezTo>
                    <a:pt x="194" y="665"/>
                    <a:pt x="334" y="802"/>
                    <a:pt x="519" y="845"/>
                  </a:cubicBezTo>
                  <a:cubicBezTo>
                    <a:pt x="704" y="888"/>
                    <a:pt x="1097" y="866"/>
                    <a:pt x="1218" y="818"/>
                  </a:cubicBezTo>
                  <a:cubicBezTo>
                    <a:pt x="1339" y="770"/>
                    <a:pt x="1311" y="607"/>
                    <a:pt x="1245" y="556"/>
                  </a:cubicBezTo>
                  <a:cubicBezTo>
                    <a:pt x="1179" y="505"/>
                    <a:pt x="935" y="568"/>
                    <a:pt x="819" y="512"/>
                  </a:cubicBezTo>
                  <a:cubicBezTo>
                    <a:pt x="703" y="456"/>
                    <a:pt x="621" y="298"/>
                    <a:pt x="552" y="218"/>
                  </a:cubicBezTo>
                  <a:cubicBezTo>
                    <a:pt x="483" y="138"/>
                    <a:pt x="468" y="64"/>
                    <a:pt x="405" y="32"/>
                  </a:cubicBezTo>
                  <a:cubicBezTo>
                    <a:pt x="342" y="0"/>
                    <a:pt x="246" y="12"/>
                    <a:pt x="181" y="43"/>
                  </a:cubicBezTo>
                  <a:close/>
                </a:path>
              </a:pathLst>
            </a:custGeom>
            <a:noFill/>
            <a:ln w="38100" cmpd="sng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49"/>
            <p:cNvSpPr>
              <a:spLocks noChangeShapeType="1"/>
            </p:cNvSpPr>
            <p:nvPr/>
          </p:nvSpPr>
          <p:spPr bwMode="auto">
            <a:xfrm>
              <a:off x="3005" y="2449"/>
              <a:ext cx="988" cy="502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Text Box 50"/>
            <p:cNvSpPr txBox="1">
              <a:spLocks noChangeArrowheads="1"/>
            </p:cNvSpPr>
            <p:nvPr/>
          </p:nvSpPr>
          <p:spPr bwMode="auto">
            <a:xfrm>
              <a:off x="3312" y="1839"/>
              <a:ext cx="1741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GB" altLang="en-US" sz="2000" b="1">
                  <a:solidFill>
                    <a:srgbClr val="3399FF"/>
                  </a:solidFill>
                  <a:latin typeface="Times New Roman" pitchFamily="18" charset="0"/>
                </a:rPr>
                <a:t>24 Directional Couplers</a:t>
              </a:r>
            </a:p>
            <a:p>
              <a:pPr algn="l"/>
              <a:r>
                <a:rPr lang="en-GB" altLang="en-US" sz="2000" b="1">
                  <a:solidFill>
                    <a:srgbClr val="3399FF"/>
                  </a:solidFill>
                  <a:latin typeface="Times New Roman" pitchFamily="18" charset="0"/>
                </a:rPr>
                <a:t>52 Enlarged Button</a:t>
              </a:r>
            </a:p>
            <a:p>
              <a:pPr algn="l"/>
              <a:r>
                <a:rPr lang="en-GB" altLang="en-US" sz="2000" b="1">
                  <a:solidFill>
                    <a:srgbClr val="3399FF"/>
                  </a:solidFill>
                  <a:latin typeface="Times New Roman" pitchFamily="18" charset="0"/>
                </a:rPr>
                <a:t>&amp; 8 Trigger BPMs</a:t>
              </a:r>
            </a:p>
            <a:p>
              <a:pPr algn="l"/>
              <a:r>
                <a:rPr lang="en-GB" altLang="en-US" sz="2000" b="1">
                  <a:solidFill>
                    <a:srgbClr val="3399FF"/>
                  </a:solidFill>
                  <a:latin typeface="Times New Roman" pitchFamily="18" charset="0"/>
                </a:rPr>
                <a:t>Interaction Regions</a:t>
              </a:r>
            </a:p>
          </p:txBody>
        </p:sp>
        <p:grpSp>
          <p:nvGrpSpPr>
            <p:cNvPr id="21" name="Group 51"/>
            <p:cNvGrpSpPr>
              <a:grpSpLocks/>
            </p:cNvGrpSpPr>
            <p:nvPr/>
          </p:nvGrpSpPr>
          <p:grpSpPr bwMode="auto">
            <a:xfrm>
              <a:off x="40" y="525"/>
              <a:ext cx="3161" cy="1572"/>
              <a:chOff x="16" y="501"/>
              <a:chExt cx="3128" cy="1556"/>
            </a:xfrm>
          </p:grpSpPr>
          <p:pic>
            <p:nvPicPr>
              <p:cNvPr id="22" name="Picture 52" descr="DSCN0763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70"/>
              <a:stretch/>
            </p:blipFill>
            <p:spPr bwMode="auto">
              <a:xfrm>
                <a:off x="16" y="501"/>
                <a:ext cx="1573" cy="15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53" descr="DSCN1227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581" t="8977" r="12849" b="-182"/>
              <a:stretch/>
            </p:blipFill>
            <p:spPr bwMode="auto">
              <a:xfrm>
                <a:off x="1588" y="501"/>
                <a:ext cx="1556" cy="15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4" name="Group 54"/>
          <p:cNvGrpSpPr>
            <a:grpSpLocks/>
          </p:cNvGrpSpPr>
          <p:nvPr/>
        </p:nvGrpSpPr>
        <p:grpSpPr bwMode="auto">
          <a:xfrm>
            <a:off x="2373313" y="913876"/>
            <a:ext cx="6546850" cy="5707062"/>
            <a:chOff x="1495" y="501"/>
            <a:chExt cx="4124" cy="3595"/>
          </a:xfrm>
        </p:grpSpPr>
        <p:grpSp>
          <p:nvGrpSpPr>
            <p:cNvPr id="25" name="Group 55"/>
            <p:cNvGrpSpPr>
              <a:grpSpLocks/>
            </p:cNvGrpSpPr>
            <p:nvPr/>
          </p:nvGrpSpPr>
          <p:grpSpPr bwMode="auto">
            <a:xfrm>
              <a:off x="1495" y="501"/>
              <a:ext cx="4124" cy="1881"/>
              <a:chOff x="1495" y="501"/>
              <a:chExt cx="4124" cy="1881"/>
            </a:xfrm>
          </p:grpSpPr>
          <p:sp>
            <p:nvSpPr>
              <p:cNvPr id="27" name="Text Box 56"/>
              <p:cNvSpPr txBox="1">
                <a:spLocks noChangeArrowheads="1"/>
              </p:cNvSpPr>
              <p:nvPr/>
            </p:nvSpPr>
            <p:spPr bwMode="auto">
              <a:xfrm>
                <a:off x="1495" y="1864"/>
                <a:ext cx="3467" cy="5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400">
                    <a:solidFill>
                      <a:srgbClr val="FF33CC"/>
                    </a:solidFill>
                    <a:latin typeface="Times New Roman" pitchFamily="18" charset="0"/>
                  </a:rPr>
                  <a:t>54 Special BPMs for Tune &amp; Chromaticity,</a:t>
                </a:r>
              </a:p>
              <a:p>
                <a:r>
                  <a:rPr lang="en-GB" altLang="en-US" sz="2400">
                    <a:solidFill>
                      <a:srgbClr val="FF33CC"/>
                    </a:solidFill>
                    <a:latin typeface="Times New Roman" pitchFamily="18" charset="0"/>
                  </a:rPr>
                  <a:t>Transverse Damper &amp; RF, Beam Dump</a:t>
                </a:r>
              </a:p>
            </p:txBody>
          </p:sp>
          <p:sp>
            <p:nvSpPr>
              <p:cNvPr id="28" name="Oval 57"/>
              <p:cNvSpPr>
                <a:spLocks noChangeArrowheads="1"/>
              </p:cNvSpPr>
              <p:nvPr/>
            </p:nvSpPr>
            <p:spPr bwMode="auto">
              <a:xfrm>
                <a:off x="1947" y="501"/>
                <a:ext cx="1320" cy="950"/>
              </a:xfrm>
              <a:prstGeom prst="ellips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9" name="Line 58"/>
              <p:cNvSpPr>
                <a:spLocks noChangeShapeType="1"/>
              </p:cNvSpPr>
              <p:nvPr/>
            </p:nvSpPr>
            <p:spPr bwMode="auto">
              <a:xfrm>
                <a:off x="2640" y="1456"/>
                <a:ext cx="131" cy="366"/>
              </a:xfrm>
              <a:prstGeom prst="lin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Oval 59"/>
              <p:cNvSpPr>
                <a:spLocks noChangeArrowheads="1"/>
              </p:cNvSpPr>
              <p:nvPr/>
            </p:nvSpPr>
            <p:spPr bwMode="auto">
              <a:xfrm>
                <a:off x="4299" y="957"/>
                <a:ext cx="1320" cy="950"/>
              </a:xfrm>
              <a:prstGeom prst="ellips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Line 60"/>
              <p:cNvSpPr>
                <a:spLocks noChangeShapeType="1"/>
              </p:cNvSpPr>
              <p:nvPr/>
            </p:nvSpPr>
            <p:spPr bwMode="auto">
              <a:xfrm flipH="1">
                <a:off x="2755" y="1640"/>
                <a:ext cx="1589" cy="182"/>
              </a:xfrm>
              <a:prstGeom prst="lin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pic>
          <p:nvPicPr>
            <p:cNvPr id="26" name="Picture 61" descr="BPLH_7R4_BPLV_7R4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88"/>
            <a:stretch/>
          </p:blipFill>
          <p:spPr bwMode="auto">
            <a:xfrm>
              <a:off x="1574" y="2352"/>
              <a:ext cx="3113" cy="1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2" name="Group 62"/>
          <p:cNvGrpSpPr>
            <a:grpSpLocks/>
          </p:cNvGrpSpPr>
          <p:nvPr/>
        </p:nvGrpSpPr>
        <p:grpSpPr bwMode="auto">
          <a:xfrm>
            <a:off x="2097088" y="913875"/>
            <a:ext cx="5473700" cy="5635625"/>
            <a:chOff x="1321" y="501"/>
            <a:chExt cx="3448" cy="3550"/>
          </a:xfrm>
        </p:grpSpPr>
        <p:grpSp>
          <p:nvGrpSpPr>
            <p:cNvPr id="33" name="Group 63"/>
            <p:cNvGrpSpPr>
              <a:grpSpLocks/>
            </p:cNvGrpSpPr>
            <p:nvPr/>
          </p:nvGrpSpPr>
          <p:grpSpPr bwMode="auto">
            <a:xfrm>
              <a:off x="1321" y="2446"/>
              <a:ext cx="2842" cy="1605"/>
              <a:chOff x="1321" y="2446"/>
              <a:chExt cx="2842" cy="1605"/>
            </a:xfrm>
          </p:grpSpPr>
          <p:sp>
            <p:nvSpPr>
              <p:cNvPr id="36" name="Oval 64"/>
              <p:cNvSpPr>
                <a:spLocks noChangeArrowheads="1"/>
              </p:cNvSpPr>
              <p:nvPr/>
            </p:nvSpPr>
            <p:spPr bwMode="auto">
              <a:xfrm>
                <a:off x="1321" y="3168"/>
                <a:ext cx="1179" cy="626"/>
              </a:xfrm>
              <a:prstGeom prst="ellipse">
                <a:avLst/>
              </a:prstGeom>
              <a:noFill/>
              <a:ln w="38100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altLang="en-US" sz="2400">
                  <a:solidFill>
                    <a:srgbClr val="33CC33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7" name="Freeform 65"/>
              <p:cNvSpPr>
                <a:spLocks/>
              </p:cNvSpPr>
              <p:nvPr/>
            </p:nvSpPr>
            <p:spPr bwMode="auto">
              <a:xfrm>
                <a:off x="3249" y="2998"/>
                <a:ext cx="914" cy="1053"/>
              </a:xfrm>
              <a:custGeom>
                <a:avLst/>
                <a:gdLst>
                  <a:gd name="T0" fmla="*/ 186 w 782"/>
                  <a:gd name="T1" fmla="*/ 18 h 834"/>
                  <a:gd name="T2" fmla="*/ 12 w 782"/>
                  <a:gd name="T3" fmla="*/ 78 h 834"/>
                  <a:gd name="T4" fmla="*/ 116 w 782"/>
                  <a:gd name="T5" fmla="*/ 487 h 834"/>
                  <a:gd name="T6" fmla="*/ 274 w 782"/>
                  <a:gd name="T7" fmla="*/ 765 h 834"/>
                  <a:gd name="T8" fmla="*/ 732 w 782"/>
                  <a:gd name="T9" fmla="*/ 754 h 834"/>
                  <a:gd name="T10" fmla="*/ 574 w 782"/>
                  <a:gd name="T11" fmla="*/ 285 h 834"/>
                  <a:gd name="T12" fmla="*/ 366 w 782"/>
                  <a:gd name="T13" fmla="*/ 61 h 834"/>
                  <a:gd name="T14" fmla="*/ 186 w 782"/>
                  <a:gd name="T15" fmla="*/ 18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2" h="834">
                    <a:moveTo>
                      <a:pt x="186" y="18"/>
                    </a:moveTo>
                    <a:cubicBezTo>
                      <a:pt x="157" y="30"/>
                      <a:pt x="24" y="0"/>
                      <a:pt x="12" y="78"/>
                    </a:cubicBezTo>
                    <a:cubicBezTo>
                      <a:pt x="0" y="156"/>
                      <a:pt x="72" y="373"/>
                      <a:pt x="116" y="487"/>
                    </a:cubicBezTo>
                    <a:cubicBezTo>
                      <a:pt x="160" y="601"/>
                      <a:pt x="171" y="721"/>
                      <a:pt x="274" y="765"/>
                    </a:cubicBezTo>
                    <a:cubicBezTo>
                      <a:pt x="377" y="809"/>
                      <a:pt x="682" y="834"/>
                      <a:pt x="732" y="754"/>
                    </a:cubicBezTo>
                    <a:cubicBezTo>
                      <a:pt x="782" y="674"/>
                      <a:pt x="635" y="401"/>
                      <a:pt x="574" y="285"/>
                    </a:cubicBezTo>
                    <a:cubicBezTo>
                      <a:pt x="513" y="169"/>
                      <a:pt x="431" y="106"/>
                      <a:pt x="366" y="61"/>
                    </a:cubicBezTo>
                    <a:cubicBezTo>
                      <a:pt x="301" y="16"/>
                      <a:pt x="223" y="27"/>
                      <a:pt x="186" y="18"/>
                    </a:cubicBezTo>
                  </a:path>
                </a:pathLst>
              </a:custGeom>
              <a:noFill/>
              <a:ln w="38100" cmpd="sng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8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Line 66"/>
              <p:cNvSpPr>
                <a:spLocks noChangeShapeType="1"/>
              </p:cNvSpPr>
              <p:nvPr/>
            </p:nvSpPr>
            <p:spPr bwMode="auto">
              <a:xfrm flipV="1">
                <a:off x="1938" y="2448"/>
                <a:ext cx="1089" cy="706"/>
              </a:xfrm>
              <a:prstGeom prst="line">
                <a:avLst/>
              </a:prstGeom>
              <a:noFill/>
              <a:ln w="38100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" name="Line 67"/>
              <p:cNvSpPr>
                <a:spLocks noChangeShapeType="1"/>
              </p:cNvSpPr>
              <p:nvPr/>
            </p:nvSpPr>
            <p:spPr bwMode="auto">
              <a:xfrm>
                <a:off x="3010" y="2446"/>
                <a:ext cx="535" cy="579"/>
              </a:xfrm>
              <a:prstGeom prst="line">
                <a:avLst/>
              </a:prstGeom>
              <a:noFill/>
              <a:ln w="38100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4" name="Text Box 68"/>
            <p:cNvSpPr txBox="1">
              <a:spLocks noChangeArrowheads="1"/>
            </p:cNvSpPr>
            <p:nvPr/>
          </p:nvSpPr>
          <p:spPr bwMode="auto">
            <a:xfrm>
              <a:off x="1435" y="1990"/>
              <a:ext cx="3334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400">
                  <a:solidFill>
                    <a:srgbClr val="33CC33"/>
                  </a:solidFill>
                  <a:latin typeface="Times New Roman" pitchFamily="18" charset="0"/>
                </a:rPr>
                <a:t>Injection Lines: 100 Warm, Button BPMs</a:t>
              </a:r>
            </a:p>
            <a:p>
              <a:r>
                <a:rPr lang="en-GB" altLang="en-US" sz="2000">
                  <a:solidFill>
                    <a:srgbClr val="33CC33"/>
                  </a:solidFill>
                  <a:latin typeface="Times New Roman" pitchFamily="18" charset="0"/>
                </a:rPr>
                <a:t>(Buttons Recuperated from LEP)</a:t>
              </a:r>
            </a:p>
          </p:txBody>
        </p:sp>
        <p:pic>
          <p:nvPicPr>
            <p:cNvPr id="35" name="Picture 69" descr="bpmi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1"/>
            <a:stretch/>
          </p:blipFill>
          <p:spPr bwMode="auto">
            <a:xfrm>
              <a:off x="2213" y="501"/>
              <a:ext cx="1850" cy="1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Group 70"/>
          <p:cNvGrpSpPr>
            <a:grpSpLocks/>
          </p:cNvGrpSpPr>
          <p:nvPr/>
        </p:nvGrpSpPr>
        <p:grpSpPr bwMode="auto">
          <a:xfrm>
            <a:off x="1146175" y="913876"/>
            <a:ext cx="7947025" cy="4064001"/>
            <a:chOff x="722" y="501"/>
            <a:chExt cx="5006" cy="2560"/>
          </a:xfrm>
        </p:grpSpPr>
        <p:sp>
          <p:nvSpPr>
            <p:cNvPr id="41" name="Oval 71"/>
            <p:cNvSpPr>
              <a:spLocks noChangeArrowheads="1"/>
            </p:cNvSpPr>
            <p:nvPr/>
          </p:nvSpPr>
          <p:spPr bwMode="auto">
            <a:xfrm>
              <a:off x="722" y="1117"/>
              <a:ext cx="982" cy="917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Oval 72"/>
            <p:cNvSpPr>
              <a:spLocks noChangeArrowheads="1"/>
            </p:cNvSpPr>
            <p:nvPr/>
          </p:nvSpPr>
          <p:spPr bwMode="auto">
            <a:xfrm>
              <a:off x="4446" y="2495"/>
              <a:ext cx="1233" cy="503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" name="Line 73"/>
            <p:cNvSpPr>
              <a:spLocks noChangeShapeType="1"/>
            </p:cNvSpPr>
            <p:nvPr/>
          </p:nvSpPr>
          <p:spPr bwMode="auto">
            <a:xfrm>
              <a:off x="1682" y="1728"/>
              <a:ext cx="1331" cy="7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Line 74"/>
            <p:cNvSpPr>
              <a:spLocks noChangeShapeType="1"/>
            </p:cNvSpPr>
            <p:nvPr/>
          </p:nvSpPr>
          <p:spPr bwMode="auto">
            <a:xfrm>
              <a:off x="2996" y="2443"/>
              <a:ext cx="1457" cy="30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5" name="Text Box 75"/>
            <p:cNvSpPr txBox="1">
              <a:spLocks noChangeArrowheads="1"/>
            </p:cNvSpPr>
            <p:nvPr/>
          </p:nvSpPr>
          <p:spPr bwMode="auto">
            <a:xfrm>
              <a:off x="1584" y="2072"/>
              <a:ext cx="1187" cy="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400" dirty="0">
                  <a:solidFill>
                    <a:srgbClr val="0000FF"/>
                  </a:solidFill>
                  <a:latin typeface="Times New Roman" pitchFamily="18" charset="0"/>
                </a:rPr>
                <a:t>36 Warm</a:t>
              </a:r>
            </a:p>
            <a:p>
              <a:r>
                <a:rPr lang="en-GB" altLang="en-US" sz="2400" dirty="0">
                  <a:solidFill>
                    <a:srgbClr val="0000FF"/>
                  </a:solidFill>
                  <a:latin typeface="Times New Roman" pitchFamily="18" charset="0"/>
                </a:rPr>
                <a:t>BPMs -</a:t>
              </a:r>
            </a:p>
            <a:p>
              <a:r>
                <a:rPr lang="en-GB" altLang="en-US" sz="2400" dirty="0">
                  <a:solidFill>
                    <a:srgbClr val="0000FF"/>
                  </a:solidFill>
                  <a:latin typeface="Times New Roman" pitchFamily="18" charset="0"/>
                </a:rPr>
                <a:t>34mm Button</a:t>
              </a:r>
            </a:p>
            <a:p>
              <a:r>
                <a:rPr lang="en-GB" altLang="en-US" sz="2400" dirty="0">
                  <a:solidFill>
                    <a:srgbClr val="0000FF"/>
                  </a:solidFill>
                  <a:latin typeface="Times New Roman" pitchFamily="18" charset="0"/>
                </a:rPr>
                <a:t>Electrodes</a:t>
              </a:r>
            </a:p>
          </p:txBody>
        </p:sp>
        <p:pic>
          <p:nvPicPr>
            <p:cNvPr id="46" name="Picture 76" descr="Warm BPM Pt7 &amp; Cabling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4"/>
            <a:stretch/>
          </p:blipFill>
          <p:spPr bwMode="auto">
            <a:xfrm>
              <a:off x="3127" y="501"/>
              <a:ext cx="2601" cy="1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7" name="Text Box 77"/>
          <p:cNvSpPr txBox="1">
            <a:spLocks noChangeArrowheads="1"/>
          </p:cNvSpPr>
          <p:nvPr/>
        </p:nvSpPr>
        <p:spPr bwMode="auto">
          <a:xfrm>
            <a:off x="2721208" y="2914126"/>
            <a:ext cx="449533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400" dirty="0">
                <a:solidFill>
                  <a:srgbClr val="220011"/>
                </a:solidFill>
              </a:rPr>
              <a:t>Total of </a:t>
            </a:r>
            <a:r>
              <a:rPr lang="en-GB" altLang="en-US" sz="2400" b="1" dirty="0" smtClean="0">
                <a:solidFill>
                  <a:srgbClr val="FF0000"/>
                </a:solidFill>
              </a:rPr>
              <a:t>1182</a:t>
            </a:r>
            <a:r>
              <a:rPr lang="en-GB" altLang="en-US" sz="2400" dirty="0" smtClean="0">
                <a:solidFill>
                  <a:srgbClr val="220011"/>
                </a:solidFill>
              </a:rPr>
              <a:t> </a:t>
            </a:r>
            <a:r>
              <a:rPr lang="en-GB" altLang="en-US" sz="2400" dirty="0">
                <a:solidFill>
                  <a:srgbClr val="220011"/>
                </a:solidFill>
              </a:rPr>
              <a:t>BPMs for the LHC</a:t>
            </a:r>
          </a:p>
          <a:p>
            <a:r>
              <a:rPr lang="en-GB" altLang="en-US" sz="2400" dirty="0">
                <a:solidFill>
                  <a:srgbClr val="220011"/>
                </a:solidFill>
              </a:rPr>
              <a:t>and its Transfer Lines </a:t>
            </a:r>
          </a:p>
        </p:txBody>
      </p:sp>
    </p:spTree>
    <p:extLst>
      <p:ext uri="{BB962C8B-B14F-4D97-AF65-F5344CB8AC3E}">
        <p14:creationId xmlns:p14="http://schemas.microsoft.com/office/powerpoint/2010/main" val="3522464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5"/>
          <p:cNvSpPr>
            <a:spLocks noGrp="1" noChangeArrowheads="1"/>
          </p:cNvSpPr>
          <p:nvPr>
            <p:ph idx="1"/>
          </p:nvPr>
        </p:nvSpPr>
        <p:spPr>
          <a:xfrm>
            <a:off x="131734" y="945394"/>
            <a:ext cx="8936066" cy="5734805"/>
          </a:xfrm>
        </p:spPr>
        <p:txBody>
          <a:bodyPr>
            <a:normAutofit fontScale="62500" lnSpcReduction="20000"/>
          </a:bodyPr>
          <a:lstStyle/>
          <a:p>
            <a:pPr eaLnBrk="1" hangingPunct="1"/>
            <a:r>
              <a:rPr lang="en-GB" dirty="0" smtClean="0"/>
              <a:t>What do we mean by beam instrumentation?</a:t>
            </a:r>
          </a:p>
          <a:p>
            <a:pPr lvl="1" eaLnBrk="1" hangingPunct="1"/>
            <a:r>
              <a:rPr lang="en-GB" dirty="0" smtClean="0"/>
              <a:t>The “eyes” of the machine operators </a:t>
            </a:r>
          </a:p>
          <a:p>
            <a:pPr lvl="2" eaLnBrk="1" hangingPunct="1"/>
            <a:r>
              <a:rPr lang="en-GB" dirty="0" smtClean="0"/>
              <a:t>i.e. the instruments that observe beam behaviour</a:t>
            </a:r>
          </a:p>
          <a:p>
            <a:pPr lvl="2" eaLnBrk="1" hangingPunct="1"/>
            <a:r>
              <a:rPr lang="en-US" dirty="0" smtClean="0"/>
              <a:t>An accelerator can never be better than the instruments measuring its performance!</a:t>
            </a:r>
          </a:p>
          <a:p>
            <a:pPr eaLnBrk="1" hangingPunct="1"/>
            <a:r>
              <a:rPr lang="en-GB" dirty="0" smtClean="0"/>
              <a:t>What does work in beam instrumentation entail?</a:t>
            </a:r>
          </a:p>
          <a:p>
            <a:pPr lvl="1" eaLnBrk="1" hangingPunct="1"/>
            <a:r>
              <a:rPr lang="en-US" dirty="0" smtClean="0"/>
              <a:t>Design, construction &amp; operation of instruments to observe particle beams</a:t>
            </a:r>
          </a:p>
          <a:p>
            <a:pPr lvl="1" eaLnBrk="1" hangingPunct="1"/>
            <a:r>
              <a:rPr lang="en-US" dirty="0" smtClean="0"/>
              <a:t>R&amp;D to find new or improve existing techniques to fulfill new requirements</a:t>
            </a:r>
          </a:p>
          <a:p>
            <a:pPr lvl="1" eaLnBrk="1" hangingPunct="1"/>
            <a:r>
              <a:rPr lang="en-US" dirty="0" smtClean="0"/>
              <a:t>A combination of the following disciplines</a:t>
            </a:r>
          </a:p>
          <a:p>
            <a:pPr lvl="2" eaLnBrk="1" hangingPunct="1"/>
            <a:r>
              <a:rPr lang="en-US" dirty="0" smtClean="0"/>
              <a:t>Applied &amp; Accelerator Physics; Mechanical, Electronic &amp; Software Engineering</a:t>
            </a:r>
          </a:p>
          <a:p>
            <a:pPr lvl="1" eaLnBrk="1" hangingPunct="1"/>
            <a:r>
              <a:rPr lang="en-US" dirty="0" smtClean="0"/>
              <a:t>A fascinating field of work!</a:t>
            </a:r>
            <a:endParaRPr lang="en-GB" dirty="0" smtClean="0"/>
          </a:p>
          <a:p>
            <a:pPr eaLnBrk="1" hangingPunct="1"/>
            <a:r>
              <a:rPr lang="en-GB" dirty="0" smtClean="0"/>
              <a:t>What beam parameters do we measure?</a:t>
            </a:r>
          </a:p>
          <a:p>
            <a:pPr lvl="1" eaLnBrk="1" hangingPunct="1"/>
            <a:r>
              <a:rPr lang="en-GB" dirty="0" smtClean="0"/>
              <a:t>Beam Position</a:t>
            </a:r>
          </a:p>
          <a:p>
            <a:pPr lvl="2" eaLnBrk="1" hangingPunct="1"/>
            <a:r>
              <a:rPr lang="en-GB" dirty="0">
                <a:solidFill>
                  <a:srgbClr val="33CCFF"/>
                </a:solidFill>
              </a:rPr>
              <a:t>Horizontal and vertical throughout the accelerator</a:t>
            </a:r>
          </a:p>
          <a:p>
            <a:pPr lvl="1" eaLnBrk="1" hangingPunct="1"/>
            <a:r>
              <a:rPr lang="en-GB" dirty="0" smtClean="0"/>
              <a:t>Beam Intensity (&amp; lifetime measurement for a storage ring/collider)</a:t>
            </a:r>
          </a:p>
          <a:p>
            <a:pPr lvl="2" eaLnBrk="1" hangingPunct="1"/>
            <a:r>
              <a:rPr lang="en-GB" dirty="0" smtClean="0">
                <a:solidFill>
                  <a:srgbClr val="33CCFF"/>
                </a:solidFill>
              </a:rPr>
              <a:t>Bunch-by-bunch charge and total circulating current</a:t>
            </a:r>
          </a:p>
          <a:p>
            <a:pPr lvl="1" eaLnBrk="1" hangingPunct="1"/>
            <a:r>
              <a:rPr lang="en-GB" dirty="0" smtClean="0"/>
              <a:t>Beam Loss</a:t>
            </a:r>
          </a:p>
          <a:p>
            <a:pPr lvl="2" eaLnBrk="1" hangingPunct="1"/>
            <a:r>
              <a:rPr lang="en-GB" dirty="0" smtClean="0">
                <a:solidFill>
                  <a:srgbClr val="33CCFF"/>
                </a:solidFill>
              </a:rPr>
              <a:t>Especially important for superconducting machines</a:t>
            </a:r>
          </a:p>
          <a:p>
            <a:pPr lvl="1" eaLnBrk="1" hangingPunct="1"/>
            <a:r>
              <a:rPr lang="en-GB" dirty="0" smtClean="0"/>
              <a:t>Beam profiles</a:t>
            </a:r>
          </a:p>
          <a:p>
            <a:pPr lvl="2" eaLnBrk="1" hangingPunct="1"/>
            <a:r>
              <a:rPr lang="en-GB" dirty="0" smtClean="0">
                <a:solidFill>
                  <a:srgbClr val="33CCFF"/>
                </a:solidFill>
              </a:rPr>
              <a:t>Transverse and longitudinal distribution</a:t>
            </a:r>
          </a:p>
          <a:p>
            <a:pPr lvl="1" eaLnBrk="1" hangingPunct="1"/>
            <a:r>
              <a:rPr lang="en-GB" dirty="0" smtClean="0"/>
              <a:t>Collision rate / Luminosity (for colliders)</a:t>
            </a:r>
          </a:p>
          <a:p>
            <a:pPr lvl="2" eaLnBrk="1" hangingPunct="1"/>
            <a:r>
              <a:rPr lang="en-GB" dirty="0" smtClean="0">
                <a:solidFill>
                  <a:srgbClr val="33CCFF"/>
                </a:solidFill>
              </a:rPr>
              <a:t>Measure of how well the beams are overlapped at the collision point  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1964132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7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7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7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7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7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7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7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7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7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70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70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70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70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70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70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Arc BPM - SSS Layout</a:t>
            </a:r>
          </a:p>
        </p:txBody>
      </p:sp>
      <p:pic>
        <p:nvPicPr>
          <p:cNvPr id="4" name="Picture 1030" descr="s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716" y="950495"/>
            <a:ext cx="7471297" cy="560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1034"/>
          <p:cNvGrpSpPr>
            <a:grpSpLocks/>
          </p:cNvGrpSpPr>
          <p:nvPr/>
        </p:nvGrpSpPr>
        <p:grpSpPr bwMode="auto">
          <a:xfrm>
            <a:off x="4568830" y="4101575"/>
            <a:ext cx="2217738" cy="1367892"/>
            <a:chOff x="2798" y="2525"/>
            <a:chExt cx="1397" cy="900"/>
          </a:xfrm>
        </p:grpSpPr>
        <p:sp>
          <p:nvSpPr>
            <p:cNvPr id="6" name="Oval 1028"/>
            <p:cNvSpPr>
              <a:spLocks noChangeArrowheads="1"/>
            </p:cNvSpPr>
            <p:nvPr/>
          </p:nvSpPr>
          <p:spPr bwMode="auto">
            <a:xfrm>
              <a:off x="3683" y="3147"/>
              <a:ext cx="512" cy="278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Times New Roman" pitchFamily="18" charset="0"/>
              </a:endParaRPr>
            </a:p>
          </p:txBody>
        </p:sp>
        <p:sp>
          <p:nvSpPr>
            <p:cNvPr id="7" name="Oval 1032"/>
            <p:cNvSpPr>
              <a:spLocks noChangeArrowheads="1"/>
            </p:cNvSpPr>
            <p:nvPr/>
          </p:nvSpPr>
          <p:spPr bwMode="auto">
            <a:xfrm>
              <a:off x="2798" y="2525"/>
              <a:ext cx="469" cy="371"/>
            </a:xfrm>
            <a:prstGeom prst="ellips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Times New Roman" pitchFamily="18" charset="0"/>
              </a:endParaRPr>
            </a:p>
          </p:txBody>
        </p:sp>
        <p:sp>
          <p:nvSpPr>
            <p:cNvPr id="8" name="Line 1033"/>
            <p:cNvSpPr>
              <a:spLocks noChangeShapeType="1"/>
            </p:cNvSpPr>
            <p:nvPr/>
          </p:nvSpPr>
          <p:spPr bwMode="auto">
            <a:xfrm>
              <a:off x="3240" y="2798"/>
              <a:ext cx="529" cy="376"/>
            </a:xfrm>
            <a:prstGeom prst="line">
              <a:avLst/>
            </a:prstGeom>
            <a:noFill/>
            <a:ln w="28575">
              <a:solidFill>
                <a:srgbClr val="FF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809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BPM electronics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1049867"/>
            <a:ext cx="8652933" cy="219087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Distributed System</a:t>
            </a:r>
          </a:p>
          <a:p>
            <a:pPr lvl="1"/>
            <a:r>
              <a:rPr lang="en-GB" dirty="0" smtClean="0"/>
              <a:t>Front-ends located under each arc </a:t>
            </a:r>
            <a:r>
              <a:rPr lang="en-GB" dirty="0" err="1" smtClean="0"/>
              <a:t>quadrupole</a:t>
            </a:r>
            <a:endParaRPr lang="en-GB" dirty="0" smtClean="0"/>
          </a:p>
          <a:p>
            <a:pPr lvl="2"/>
            <a:r>
              <a:rPr lang="en-GB" dirty="0" smtClean="0"/>
              <a:t>Minimises cable length</a:t>
            </a:r>
          </a:p>
          <a:p>
            <a:pPr lvl="2"/>
            <a:r>
              <a:rPr lang="en-GB" dirty="0" smtClean="0"/>
              <a:t>Radiation tolerant (12Gy/year expected dose)</a:t>
            </a:r>
          </a:p>
          <a:p>
            <a:pPr lvl="1"/>
            <a:r>
              <a:rPr lang="en-GB" dirty="0" smtClean="0"/>
              <a:t>Amplitude to time normalisation in tunnel</a:t>
            </a:r>
          </a:p>
          <a:p>
            <a:pPr lvl="2"/>
            <a:r>
              <a:rPr lang="en-GB" dirty="0" smtClean="0"/>
              <a:t>Position converted into time difference</a:t>
            </a:r>
          </a:p>
          <a:p>
            <a:pPr lvl="1"/>
            <a:r>
              <a:rPr lang="en-GB" dirty="0" smtClean="0"/>
              <a:t>Fibre-optic transmission to surface</a:t>
            </a:r>
          </a:p>
          <a:p>
            <a:pPr lvl="1"/>
            <a:endParaRPr lang="en-GB" dirty="0"/>
          </a:p>
        </p:txBody>
      </p:sp>
      <p:pic>
        <p:nvPicPr>
          <p:cNvPr id="4" name="Picture 5" descr="DSCN071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6" b="13291"/>
          <a:stretch/>
        </p:blipFill>
        <p:spPr bwMode="auto">
          <a:xfrm>
            <a:off x="1653986" y="3180850"/>
            <a:ext cx="5472954" cy="334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083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995363"/>
            <a:ext cx="86169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304" name="Freeform 24"/>
          <p:cNvSpPr>
            <a:spLocks/>
          </p:cNvSpPr>
          <p:nvPr/>
        </p:nvSpPr>
        <p:spPr bwMode="auto">
          <a:xfrm>
            <a:off x="1258888" y="2459038"/>
            <a:ext cx="6764337" cy="420687"/>
          </a:xfrm>
          <a:custGeom>
            <a:avLst/>
            <a:gdLst>
              <a:gd name="T0" fmla="*/ 0 w 4261"/>
              <a:gd name="T1" fmla="*/ 166 h 265"/>
              <a:gd name="T2" fmla="*/ 613 w 4261"/>
              <a:gd name="T3" fmla="*/ 154 h 265"/>
              <a:gd name="T4" fmla="*/ 1090 w 4261"/>
              <a:gd name="T5" fmla="*/ 7 h 265"/>
              <a:gd name="T6" fmla="*/ 1475 w 4261"/>
              <a:gd name="T7" fmla="*/ 109 h 265"/>
              <a:gd name="T8" fmla="*/ 1957 w 4261"/>
              <a:gd name="T9" fmla="*/ 250 h 265"/>
              <a:gd name="T10" fmla="*/ 2926 w 4261"/>
              <a:gd name="T11" fmla="*/ 200 h 265"/>
              <a:gd name="T12" fmla="*/ 4261 w 4261"/>
              <a:gd name="T13" fmla="*/ 173 h 2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261"/>
              <a:gd name="T22" fmla="*/ 0 h 265"/>
              <a:gd name="T23" fmla="*/ 4261 w 4261"/>
              <a:gd name="T24" fmla="*/ 265 h 2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261" h="265">
                <a:moveTo>
                  <a:pt x="0" y="166"/>
                </a:moveTo>
                <a:cubicBezTo>
                  <a:pt x="102" y="165"/>
                  <a:pt x="431" y="180"/>
                  <a:pt x="613" y="154"/>
                </a:cubicBezTo>
                <a:cubicBezTo>
                  <a:pt x="795" y="128"/>
                  <a:pt x="946" y="14"/>
                  <a:pt x="1090" y="7"/>
                </a:cubicBezTo>
                <a:cubicBezTo>
                  <a:pt x="1234" y="0"/>
                  <a:pt x="1335" y="52"/>
                  <a:pt x="1475" y="109"/>
                </a:cubicBezTo>
                <a:cubicBezTo>
                  <a:pt x="1615" y="166"/>
                  <a:pt x="1715" y="235"/>
                  <a:pt x="1957" y="250"/>
                </a:cubicBezTo>
                <a:cubicBezTo>
                  <a:pt x="2199" y="265"/>
                  <a:pt x="2542" y="213"/>
                  <a:pt x="2926" y="200"/>
                </a:cubicBezTo>
                <a:cubicBezTo>
                  <a:pt x="3310" y="187"/>
                  <a:pt x="3983" y="179"/>
                  <a:pt x="4261" y="173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1239838" y="151765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37894" name="Text Box 5"/>
          <p:cNvSpPr txBox="1">
            <a:spLocks noChangeArrowheads="1"/>
          </p:cNvSpPr>
          <p:nvPr/>
        </p:nvSpPr>
        <p:spPr bwMode="auto">
          <a:xfrm>
            <a:off x="1243013" y="229076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>
                <a:solidFill>
                  <a:srgbClr val="FF33CC"/>
                </a:solidFill>
                <a:latin typeface="Times New Roman" pitchFamily="18" charset="0"/>
              </a:rPr>
              <a:t>B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28725" y="2782888"/>
            <a:ext cx="2773363" cy="457200"/>
            <a:chOff x="830" y="2912"/>
            <a:chExt cx="1747" cy="288"/>
          </a:xfrm>
        </p:grpSpPr>
        <p:grpSp>
          <p:nvGrpSpPr>
            <p:cNvPr id="37962" name="Group 7"/>
            <p:cNvGrpSpPr>
              <a:grpSpLocks/>
            </p:cNvGrpSpPr>
            <p:nvPr/>
          </p:nvGrpSpPr>
          <p:grpSpPr bwMode="auto">
            <a:xfrm>
              <a:off x="1803" y="2939"/>
              <a:ext cx="774" cy="231"/>
              <a:chOff x="1558" y="2351"/>
              <a:chExt cx="774" cy="231"/>
            </a:xfrm>
          </p:grpSpPr>
          <p:sp>
            <p:nvSpPr>
              <p:cNvPr id="37964" name="AutoShape 8"/>
              <p:cNvSpPr>
                <a:spLocks noChangeArrowheads="1"/>
              </p:cNvSpPr>
              <p:nvPr/>
            </p:nvSpPr>
            <p:spPr bwMode="auto">
              <a:xfrm>
                <a:off x="1558" y="2396"/>
                <a:ext cx="366" cy="141"/>
              </a:xfrm>
              <a:custGeom>
                <a:avLst/>
                <a:gdLst>
                  <a:gd name="T0" fmla="*/ 274 w 21600"/>
                  <a:gd name="T1" fmla="*/ 0 h 21600"/>
                  <a:gd name="T2" fmla="*/ 0 w 21600"/>
                  <a:gd name="T3" fmla="*/ 71 h 21600"/>
                  <a:gd name="T4" fmla="*/ 274 w 21600"/>
                  <a:gd name="T5" fmla="*/ 141 h 21600"/>
                  <a:gd name="T6" fmla="*/ 366 w 21600"/>
                  <a:gd name="T7" fmla="*/ 71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64 w 21600"/>
                  <a:gd name="T13" fmla="*/ 5362 h 21600"/>
                  <a:gd name="T14" fmla="*/ 18885 w 21600"/>
                  <a:gd name="T15" fmla="*/ 1623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65" name="Text Box 9"/>
              <p:cNvSpPr txBox="1">
                <a:spLocks noChangeArrowheads="1"/>
              </p:cNvSpPr>
              <p:nvPr/>
            </p:nvSpPr>
            <p:spPr bwMode="auto">
              <a:xfrm>
                <a:off x="1882" y="2351"/>
                <a:ext cx="45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n-GB">
                    <a:solidFill>
                      <a:schemeClr val="bg2"/>
                    </a:solidFill>
                    <a:latin typeface="Comic Sans MS" pitchFamily="66" charset="0"/>
                  </a:rPr>
                  <a:t>1.5ns</a:t>
                </a:r>
                <a:endParaRPr lang="en-GB" sz="2400" u="sng">
                  <a:solidFill>
                    <a:schemeClr val="bg2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37963" name="Text Box 10"/>
            <p:cNvSpPr txBox="1">
              <a:spLocks noChangeArrowheads="1"/>
            </p:cNvSpPr>
            <p:nvPr/>
          </p:nvSpPr>
          <p:spPr bwMode="auto">
            <a:xfrm>
              <a:off x="830" y="2912"/>
              <a:ext cx="87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 sz="2400" b="1">
                  <a:solidFill>
                    <a:srgbClr val="009900"/>
                  </a:solidFill>
                  <a:latin typeface="Times New Roman" pitchFamily="18" charset="0"/>
                </a:rPr>
                <a:t>B + 1.5ns</a:t>
              </a:r>
            </a:p>
          </p:txBody>
        </p:sp>
      </p:grpSp>
      <p:grpSp>
        <p:nvGrpSpPr>
          <p:cNvPr id="37896" name="Group 32"/>
          <p:cNvGrpSpPr>
            <a:grpSpLocks/>
          </p:cNvGrpSpPr>
          <p:nvPr/>
        </p:nvGrpSpPr>
        <p:grpSpPr bwMode="auto">
          <a:xfrm rot="5400000">
            <a:off x="193675" y="4461928"/>
            <a:ext cx="1360487" cy="1211262"/>
            <a:chOff x="404" y="2988"/>
            <a:chExt cx="857" cy="763"/>
          </a:xfrm>
        </p:grpSpPr>
        <p:sp>
          <p:nvSpPr>
            <p:cNvPr id="37957" name="Oval 14"/>
            <p:cNvSpPr>
              <a:spLocks noChangeArrowheads="1"/>
            </p:cNvSpPr>
            <p:nvPr/>
          </p:nvSpPr>
          <p:spPr bwMode="auto">
            <a:xfrm>
              <a:off x="453" y="2988"/>
              <a:ext cx="758" cy="758"/>
            </a:xfrm>
            <a:prstGeom prst="ellipse">
              <a:avLst/>
            </a:prstGeom>
            <a:solidFill>
              <a:schemeClr val="tx2"/>
            </a:solidFill>
            <a:ln w="38100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58" name="Line 16"/>
            <p:cNvSpPr>
              <a:spLocks noChangeShapeType="1"/>
            </p:cNvSpPr>
            <p:nvPr/>
          </p:nvSpPr>
          <p:spPr bwMode="auto">
            <a:xfrm>
              <a:off x="828" y="3009"/>
              <a:ext cx="0" cy="7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59" name="Line 17"/>
            <p:cNvSpPr>
              <a:spLocks noChangeShapeType="1"/>
            </p:cNvSpPr>
            <p:nvPr/>
          </p:nvSpPr>
          <p:spPr bwMode="auto">
            <a:xfrm rot="-5400000">
              <a:off x="837" y="2985"/>
              <a:ext cx="0" cy="7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60" name="Arc 18"/>
            <p:cNvSpPr>
              <a:spLocks/>
            </p:cNvSpPr>
            <p:nvPr/>
          </p:nvSpPr>
          <p:spPr bwMode="auto">
            <a:xfrm rot="2801082">
              <a:off x="978" y="3229"/>
              <a:ext cx="284" cy="282"/>
            </a:xfrm>
            <a:custGeom>
              <a:avLst/>
              <a:gdLst>
                <a:gd name="T0" fmla="*/ 78 w 20622"/>
                <a:gd name="T1" fmla="*/ 0 h 20849"/>
                <a:gd name="T2" fmla="*/ 284 w 20622"/>
                <a:gd name="T3" fmla="*/ 195 h 20849"/>
                <a:gd name="T4" fmla="*/ 0 w 20622"/>
                <a:gd name="T5" fmla="*/ 282 h 20849"/>
                <a:gd name="T6" fmla="*/ 0 60000 65536"/>
                <a:gd name="T7" fmla="*/ 0 60000 65536"/>
                <a:gd name="T8" fmla="*/ 0 60000 65536"/>
                <a:gd name="T9" fmla="*/ 0 w 20622"/>
                <a:gd name="T10" fmla="*/ 0 h 20849"/>
                <a:gd name="T11" fmla="*/ 20622 w 20622"/>
                <a:gd name="T12" fmla="*/ 20849 h 208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22" h="20849" fill="none" extrusionOk="0">
                  <a:moveTo>
                    <a:pt x="5646" y="-1"/>
                  </a:moveTo>
                  <a:cubicBezTo>
                    <a:pt x="12775" y="1930"/>
                    <a:pt x="18424" y="7370"/>
                    <a:pt x="20621" y="14423"/>
                  </a:cubicBezTo>
                </a:path>
                <a:path w="20622" h="20849" stroke="0" extrusionOk="0">
                  <a:moveTo>
                    <a:pt x="5646" y="-1"/>
                  </a:moveTo>
                  <a:cubicBezTo>
                    <a:pt x="12775" y="1930"/>
                    <a:pt x="18424" y="7370"/>
                    <a:pt x="20621" y="14423"/>
                  </a:cubicBezTo>
                  <a:lnTo>
                    <a:pt x="0" y="20849"/>
                  </a:lnTo>
                  <a:close/>
                </a:path>
              </a:pathLst>
            </a:custGeom>
            <a:noFill/>
            <a:ln w="57150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61" name="Arc 19"/>
            <p:cNvSpPr>
              <a:spLocks/>
            </p:cNvSpPr>
            <p:nvPr/>
          </p:nvSpPr>
          <p:spPr bwMode="auto">
            <a:xfrm rot="18798918" flipH="1">
              <a:off x="403" y="3216"/>
              <a:ext cx="284" cy="282"/>
            </a:xfrm>
            <a:custGeom>
              <a:avLst/>
              <a:gdLst>
                <a:gd name="T0" fmla="*/ 78 w 20622"/>
                <a:gd name="T1" fmla="*/ 0 h 20849"/>
                <a:gd name="T2" fmla="*/ 284 w 20622"/>
                <a:gd name="T3" fmla="*/ 195 h 20849"/>
                <a:gd name="T4" fmla="*/ 0 w 20622"/>
                <a:gd name="T5" fmla="*/ 282 h 20849"/>
                <a:gd name="T6" fmla="*/ 0 60000 65536"/>
                <a:gd name="T7" fmla="*/ 0 60000 65536"/>
                <a:gd name="T8" fmla="*/ 0 60000 65536"/>
                <a:gd name="T9" fmla="*/ 0 w 20622"/>
                <a:gd name="T10" fmla="*/ 0 h 20849"/>
                <a:gd name="T11" fmla="*/ 20622 w 20622"/>
                <a:gd name="T12" fmla="*/ 20849 h 208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22" h="20849" fill="none" extrusionOk="0">
                  <a:moveTo>
                    <a:pt x="5646" y="-1"/>
                  </a:moveTo>
                  <a:cubicBezTo>
                    <a:pt x="12775" y="1930"/>
                    <a:pt x="18424" y="7370"/>
                    <a:pt x="20621" y="14423"/>
                  </a:cubicBezTo>
                </a:path>
                <a:path w="20622" h="20849" stroke="0" extrusionOk="0">
                  <a:moveTo>
                    <a:pt x="5646" y="-1"/>
                  </a:moveTo>
                  <a:cubicBezTo>
                    <a:pt x="12775" y="1930"/>
                    <a:pt x="18424" y="7370"/>
                    <a:pt x="20621" y="14423"/>
                  </a:cubicBezTo>
                  <a:lnTo>
                    <a:pt x="0" y="20849"/>
                  </a:lnTo>
                  <a:close/>
                </a:path>
              </a:pathLst>
            </a:custGeom>
            <a:noFill/>
            <a:ln w="57150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897" name="Text Box 20"/>
          <p:cNvSpPr txBox="1">
            <a:spLocks noChangeArrowheads="1"/>
          </p:cNvSpPr>
          <p:nvPr/>
        </p:nvSpPr>
        <p:spPr bwMode="auto">
          <a:xfrm>
            <a:off x="357188" y="4014252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2400" b="1">
                <a:latin typeface="Times New Roman" pitchFamily="18" charset="0"/>
              </a:rPr>
              <a:t>A</a:t>
            </a:r>
          </a:p>
        </p:txBody>
      </p:sp>
      <p:sp>
        <p:nvSpPr>
          <p:cNvPr id="37898" name="Text Box 21"/>
          <p:cNvSpPr txBox="1">
            <a:spLocks noChangeArrowheads="1"/>
          </p:cNvSpPr>
          <p:nvPr/>
        </p:nvSpPr>
        <p:spPr bwMode="auto">
          <a:xfrm>
            <a:off x="365125" y="5671602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2400" b="1">
                <a:latin typeface="Times New Roman" pitchFamily="18" charset="0"/>
              </a:rPr>
              <a:t>B</a:t>
            </a:r>
          </a:p>
        </p:txBody>
      </p:sp>
      <p:grpSp>
        <p:nvGrpSpPr>
          <p:cNvPr id="37899" name="Group 31"/>
          <p:cNvGrpSpPr>
            <a:grpSpLocks/>
          </p:cNvGrpSpPr>
          <p:nvPr/>
        </p:nvGrpSpPr>
        <p:grpSpPr bwMode="auto">
          <a:xfrm>
            <a:off x="544513" y="4749265"/>
            <a:ext cx="658812" cy="496887"/>
            <a:chOff x="166" y="3842"/>
            <a:chExt cx="415" cy="313"/>
          </a:xfrm>
        </p:grpSpPr>
        <p:sp>
          <p:nvSpPr>
            <p:cNvPr id="37955" name="AutoShape 15"/>
            <p:cNvSpPr>
              <a:spLocks noChangeArrowheads="1"/>
            </p:cNvSpPr>
            <p:nvPr/>
          </p:nvSpPr>
          <p:spPr bwMode="auto">
            <a:xfrm>
              <a:off x="194" y="3842"/>
              <a:ext cx="359" cy="131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56" name="Text Box 22"/>
            <p:cNvSpPr txBox="1">
              <a:spLocks noChangeArrowheads="1"/>
            </p:cNvSpPr>
            <p:nvPr/>
          </p:nvSpPr>
          <p:spPr bwMode="auto">
            <a:xfrm>
              <a:off x="166" y="3943"/>
              <a:ext cx="41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 sz="1600">
                  <a:solidFill>
                    <a:schemeClr val="bg1"/>
                  </a:solidFill>
                  <a:latin typeface="Times New Roman" pitchFamily="18" charset="0"/>
                </a:rPr>
                <a:t>Beam</a:t>
              </a:r>
            </a:p>
          </p:txBody>
        </p:sp>
      </p:grpSp>
      <p:sp>
        <p:nvSpPr>
          <p:cNvPr id="97303" name="Rectangle 23"/>
          <p:cNvSpPr>
            <a:spLocks noGrp="1" noChangeArrowheads="1"/>
          </p:cNvSpPr>
          <p:nvPr>
            <p:ph type="title"/>
          </p:nvPr>
        </p:nvSpPr>
        <p:spPr>
          <a:xfrm>
            <a:off x="917063" y="-8467"/>
            <a:ext cx="8531225" cy="90805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>Amplitude to Time Normalisation</a:t>
            </a:r>
          </a:p>
        </p:txBody>
      </p:sp>
      <p:sp>
        <p:nvSpPr>
          <p:cNvPr id="97305" name="Freeform 25"/>
          <p:cNvSpPr>
            <a:spLocks/>
          </p:cNvSpPr>
          <p:nvPr/>
        </p:nvSpPr>
        <p:spPr bwMode="auto">
          <a:xfrm>
            <a:off x="1233488" y="2452688"/>
            <a:ext cx="6764337" cy="420687"/>
          </a:xfrm>
          <a:custGeom>
            <a:avLst/>
            <a:gdLst>
              <a:gd name="T0" fmla="*/ 0 w 4261"/>
              <a:gd name="T1" fmla="*/ 176 h 265"/>
              <a:gd name="T2" fmla="*/ 936 w 4261"/>
              <a:gd name="T3" fmla="*/ 154 h 265"/>
              <a:gd name="T4" fmla="*/ 1413 w 4261"/>
              <a:gd name="T5" fmla="*/ 7 h 265"/>
              <a:gd name="T6" fmla="*/ 1798 w 4261"/>
              <a:gd name="T7" fmla="*/ 109 h 265"/>
              <a:gd name="T8" fmla="*/ 2280 w 4261"/>
              <a:gd name="T9" fmla="*/ 250 h 265"/>
              <a:gd name="T10" fmla="*/ 3249 w 4261"/>
              <a:gd name="T11" fmla="*/ 200 h 265"/>
              <a:gd name="T12" fmla="*/ 4261 w 4261"/>
              <a:gd name="T13" fmla="*/ 176 h 2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261"/>
              <a:gd name="T22" fmla="*/ 0 h 265"/>
              <a:gd name="T23" fmla="*/ 4261 w 4261"/>
              <a:gd name="T24" fmla="*/ 265 h 2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261" h="265">
                <a:moveTo>
                  <a:pt x="0" y="176"/>
                </a:moveTo>
                <a:cubicBezTo>
                  <a:pt x="155" y="172"/>
                  <a:pt x="701" y="182"/>
                  <a:pt x="936" y="154"/>
                </a:cubicBezTo>
                <a:cubicBezTo>
                  <a:pt x="1171" y="126"/>
                  <a:pt x="1269" y="14"/>
                  <a:pt x="1413" y="7"/>
                </a:cubicBezTo>
                <a:cubicBezTo>
                  <a:pt x="1557" y="0"/>
                  <a:pt x="1658" y="52"/>
                  <a:pt x="1798" y="109"/>
                </a:cubicBezTo>
                <a:cubicBezTo>
                  <a:pt x="1938" y="166"/>
                  <a:pt x="2038" y="235"/>
                  <a:pt x="2280" y="250"/>
                </a:cubicBezTo>
                <a:cubicBezTo>
                  <a:pt x="2522" y="265"/>
                  <a:pt x="2919" y="212"/>
                  <a:pt x="3249" y="200"/>
                </a:cubicBezTo>
                <a:cubicBezTo>
                  <a:pt x="3579" y="188"/>
                  <a:pt x="4050" y="181"/>
                  <a:pt x="4261" y="176"/>
                </a:cubicBezTo>
              </a:path>
            </a:pathLst>
          </a:cu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06" name="Freeform 26"/>
          <p:cNvSpPr>
            <a:spLocks/>
          </p:cNvSpPr>
          <p:nvPr/>
        </p:nvSpPr>
        <p:spPr bwMode="auto">
          <a:xfrm>
            <a:off x="1241425" y="1349375"/>
            <a:ext cx="6723063" cy="985838"/>
          </a:xfrm>
          <a:custGeom>
            <a:avLst/>
            <a:gdLst>
              <a:gd name="T0" fmla="*/ 0 w 4235"/>
              <a:gd name="T1" fmla="*/ 497 h 795"/>
              <a:gd name="T2" fmla="*/ 313 w 4235"/>
              <a:gd name="T3" fmla="*/ 497 h 795"/>
              <a:gd name="T4" fmla="*/ 626 w 4235"/>
              <a:gd name="T5" fmla="*/ 428 h 795"/>
              <a:gd name="T6" fmla="*/ 1090 w 4235"/>
              <a:gd name="T7" fmla="*/ 17 h 795"/>
              <a:gd name="T8" fmla="*/ 1475 w 4235"/>
              <a:gd name="T9" fmla="*/ 325 h 795"/>
              <a:gd name="T10" fmla="*/ 1957 w 4235"/>
              <a:gd name="T11" fmla="*/ 750 h 795"/>
              <a:gd name="T12" fmla="*/ 2926 w 4235"/>
              <a:gd name="T13" fmla="*/ 599 h 795"/>
              <a:gd name="T14" fmla="*/ 3465 w 4235"/>
              <a:gd name="T15" fmla="*/ 532 h 795"/>
              <a:gd name="T16" fmla="*/ 4235 w 4235"/>
              <a:gd name="T17" fmla="*/ 497 h 7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35"/>
              <a:gd name="T28" fmla="*/ 0 h 795"/>
              <a:gd name="T29" fmla="*/ 4235 w 4235"/>
              <a:gd name="T30" fmla="*/ 795 h 7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35" h="795">
                <a:moveTo>
                  <a:pt x="0" y="497"/>
                </a:moveTo>
                <a:lnTo>
                  <a:pt x="313" y="497"/>
                </a:lnTo>
                <a:cubicBezTo>
                  <a:pt x="415" y="491"/>
                  <a:pt x="497" y="508"/>
                  <a:pt x="626" y="428"/>
                </a:cubicBezTo>
                <a:cubicBezTo>
                  <a:pt x="741" y="347"/>
                  <a:pt x="949" y="34"/>
                  <a:pt x="1090" y="17"/>
                </a:cubicBezTo>
                <a:cubicBezTo>
                  <a:pt x="1231" y="0"/>
                  <a:pt x="1335" y="153"/>
                  <a:pt x="1475" y="325"/>
                </a:cubicBezTo>
                <a:cubicBezTo>
                  <a:pt x="1615" y="497"/>
                  <a:pt x="1715" y="705"/>
                  <a:pt x="1957" y="750"/>
                </a:cubicBezTo>
                <a:cubicBezTo>
                  <a:pt x="2199" y="795"/>
                  <a:pt x="2675" y="635"/>
                  <a:pt x="2926" y="599"/>
                </a:cubicBezTo>
                <a:cubicBezTo>
                  <a:pt x="3177" y="563"/>
                  <a:pt x="3247" y="549"/>
                  <a:pt x="3465" y="532"/>
                </a:cubicBezTo>
                <a:cubicBezTo>
                  <a:pt x="3683" y="515"/>
                  <a:pt x="4075" y="504"/>
                  <a:pt x="4235" y="497"/>
                </a:cubicBez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07" name="Freeform 27"/>
          <p:cNvSpPr>
            <a:spLocks/>
          </p:cNvSpPr>
          <p:nvPr/>
        </p:nvSpPr>
        <p:spPr bwMode="auto">
          <a:xfrm>
            <a:off x="1247775" y="1266825"/>
            <a:ext cx="6723063" cy="1136650"/>
          </a:xfrm>
          <a:custGeom>
            <a:avLst/>
            <a:gdLst>
              <a:gd name="T0" fmla="*/ 0 w 4235"/>
              <a:gd name="T1" fmla="*/ 545 h 897"/>
              <a:gd name="T2" fmla="*/ 313 w 4235"/>
              <a:gd name="T3" fmla="*/ 545 h 897"/>
              <a:gd name="T4" fmla="*/ 626 w 4235"/>
              <a:gd name="T5" fmla="*/ 476 h 897"/>
              <a:gd name="T6" fmla="*/ 977 w 4235"/>
              <a:gd name="T7" fmla="*/ 105 h 897"/>
              <a:gd name="T8" fmla="*/ 1157 w 4235"/>
              <a:gd name="T9" fmla="*/ 1 h 897"/>
              <a:gd name="T10" fmla="*/ 1358 w 4235"/>
              <a:gd name="T11" fmla="*/ 112 h 897"/>
              <a:gd name="T12" fmla="*/ 1712 w 4235"/>
              <a:gd name="T13" fmla="*/ 549 h 897"/>
              <a:gd name="T14" fmla="*/ 2212 w 4235"/>
              <a:gd name="T15" fmla="*/ 875 h 897"/>
              <a:gd name="T16" fmla="*/ 2934 w 4235"/>
              <a:gd name="T17" fmla="*/ 681 h 897"/>
              <a:gd name="T18" fmla="*/ 3433 w 4235"/>
              <a:gd name="T19" fmla="*/ 597 h 897"/>
              <a:gd name="T20" fmla="*/ 4235 w 4235"/>
              <a:gd name="T21" fmla="*/ 545 h 89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235"/>
              <a:gd name="T34" fmla="*/ 0 h 897"/>
              <a:gd name="T35" fmla="*/ 4235 w 4235"/>
              <a:gd name="T36" fmla="*/ 897 h 89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235" h="897">
                <a:moveTo>
                  <a:pt x="0" y="545"/>
                </a:moveTo>
                <a:lnTo>
                  <a:pt x="313" y="545"/>
                </a:lnTo>
                <a:cubicBezTo>
                  <a:pt x="415" y="539"/>
                  <a:pt x="497" y="556"/>
                  <a:pt x="626" y="476"/>
                </a:cubicBezTo>
                <a:cubicBezTo>
                  <a:pt x="741" y="395"/>
                  <a:pt x="888" y="184"/>
                  <a:pt x="977" y="105"/>
                </a:cubicBezTo>
                <a:cubicBezTo>
                  <a:pt x="1066" y="26"/>
                  <a:pt x="1094" y="0"/>
                  <a:pt x="1157" y="1"/>
                </a:cubicBezTo>
                <a:cubicBezTo>
                  <a:pt x="1220" y="2"/>
                  <a:pt x="1266" y="21"/>
                  <a:pt x="1358" y="112"/>
                </a:cubicBezTo>
                <a:cubicBezTo>
                  <a:pt x="1450" y="203"/>
                  <a:pt x="1580" y="396"/>
                  <a:pt x="1712" y="549"/>
                </a:cubicBezTo>
                <a:cubicBezTo>
                  <a:pt x="1840" y="690"/>
                  <a:pt x="2008" y="853"/>
                  <a:pt x="2212" y="875"/>
                </a:cubicBezTo>
                <a:cubicBezTo>
                  <a:pt x="2416" y="897"/>
                  <a:pt x="2730" y="727"/>
                  <a:pt x="2934" y="681"/>
                </a:cubicBezTo>
                <a:cubicBezTo>
                  <a:pt x="3138" y="635"/>
                  <a:pt x="3216" y="620"/>
                  <a:pt x="3433" y="597"/>
                </a:cubicBezTo>
                <a:cubicBezTo>
                  <a:pt x="3650" y="574"/>
                  <a:pt x="4068" y="556"/>
                  <a:pt x="4235" y="545"/>
                </a:cubicBezTo>
              </a:path>
            </a:pathLst>
          </a:cu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Freeform 43"/>
          <p:cNvSpPr>
            <a:spLocks/>
          </p:cNvSpPr>
          <p:nvPr/>
        </p:nvSpPr>
        <p:spPr bwMode="auto">
          <a:xfrm>
            <a:off x="901700" y="4257140"/>
            <a:ext cx="1562100" cy="484187"/>
          </a:xfrm>
          <a:custGeom>
            <a:avLst/>
            <a:gdLst>
              <a:gd name="T0" fmla="*/ 0 w 1485"/>
              <a:gd name="T1" fmla="*/ 111 h 111"/>
              <a:gd name="T2" fmla="*/ 0 w 1485"/>
              <a:gd name="T3" fmla="*/ 0 h 111"/>
              <a:gd name="T4" fmla="*/ 1485 w 1485"/>
              <a:gd name="T5" fmla="*/ 0 h 111"/>
              <a:gd name="T6" fmla="*/ 0 60000 65536"/>
              <a:gd name="T7" fmla="*/ 0 60000 65536"/>
              <a:gd name="T8" fmla="*/ 0 60000 65536"/>
              <a:gd name="T9" fmla="*/ 0 w 1485"/>
              <a:gd name="T10" fmla="*/ 0 h 111"/>
              <a:gd name="T11" fmla="*/ 1485 w 1485"/>
              <a:gd name="T12" fmla="*/ 111 h 11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5" h="111">
                <a:moveTo>
                  <a:pt x="0" y="111"/>
                </a:moveTo>
                <a:lnTo>
                  <a:pt x="0" y="0"/>
                </a:lnTo>
                <a:lnTo>
                  <a:pt x="1485" y="0"/>
                </a:lnTo>
              </a:path>
            </a:pathLst>
          </a:custGeom>
          <a:noFill/>
          <a:ln w="190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905" name="Group 50"/>
          <p:cNvGrpSpPr>
            <a:grpSpLocks/>
          </p:cNvGrpSpPr>
          <p:nvPr/>
        </p:nvGrpSpPr>
        <p:grpSpPr bwMode="auto">
          <a:xfrm>
            <a:off x="2368550" y="3661827"/>
            <a:ext cx="1035050" cy="1112838"/>
            <a:chOff x="2331" y="2484"/>
            <a:chExt cx="652" cy="701"/>
          </a:xfrm>
        </p:grpSpPr>
        <p:sp>
          <p:nvSpPr>
            <p:cNvPr id="37951" name="AutoShape 34"/>
            <p:cNvSpPr>
              <a:spLocks noChangeArrowheads="1"/>
            </p:cNvSpPr>
            <p:nvPr/>
          </p:nvSpPr>
          <p:spPr bwMode="auto">
            <a:xfrm>
              <a:off x="2331" y="2484"/>
              <a:ext cx="652" cy="701"/>
            </a:xfrm>
            <a:prstGeom prst="cube">
              <a:avLst>
                <a:gd name="adj" fmla="val 7000"/>
              </a:avLst>
            </a:prstGeom>
            <a:gradFill rotWithShape="1">
              <a:gsLst>
                <a:gs pos="0">
                  <a:srgbClr val="79975B"/>
                </a:gs>
                <a:gs pos="100000">
                  <a:srgbClr val="CCFF99"/>
                </a:gs>
              </a:gsLst>
              <a:lin ang="18900000" scaled="1"/>
            </a:gra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7952" name="Group 48"/>
            <p:cNvGrpSpPr>
              <a:grpSpLocks/>
            </p:cNvGrpSpPr>
            <p:nvPr/>
          </p:nvGrpSpPr>
          <p:grpSpPr bwMode="auto">
            <a:xfrm>
              <a:off x="2336" y="2634"/>
              <a:ext cx="590" cy="437"/>
              <a:chOff x="2336" y="2634"/>
              <a:chExt cx="590" cy="437"/>
            </a:xfrm>
          </p:grpSpPr>
          <p:sp>
            <p:nvSpPr>
              <p:cNvPr id="37953" name="Freeform 44"/>
              <p:cNvSpPr>
                <a:spLocks/>
              </p:cNvSpPr>
              <p:nvPr/>
            </p:nvSpPr>
            <p:spPr bwMode="auto">
              <a:xfrm>
                <a:off x="2537" y="2634"/>
                <a:ext cx="389" cy="437"/>
              </a:xfrm>
              <a:custGeom>
                <a:avLst/>
                <a:gdLst>
                  <a:gd name="T0" fmla="*/ 389 w 389"/>
                  <a:gd name="T1" fmla="*/ 0 h 347"/>
                  <a:gd name="T2" fmla="*/ 180 w 389"/>
                  <a:gd name="T3" fmla="*/ 0 h 347"/>
                  <a:gd name="T4" fmla="*/ 0 w 389"/>
                  <a:gd name="T5" fmla="*/ 180 h 347"/>
                  <a:gd name="T6" fmla="*/ 167 w 389"/>
                  <a:gd name="T7" fmla="*/ 347 h 347"/>
                  <a:gd name="T8" fmla="*/ 389 w 389"/>
                  <a:gd name="T9" fmla="*/ 347 h 3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347"/>
                  <a:gd name="T17" fmla="*/ 389 w 389"/>
                  <a:gd name="T18" fmla="*/ 347 h 3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347">
                    <a:moveTo>
                      <a:pt x="389" y="0"/>
                    </a:moveTo>
                    <a:lnTo>
                      <a:pt x="180" y="0"/>
                    </a:lnTo>
                    <a:lnTo>
                      <a:pt x="0" y="180"/>
                    </a:lnTo>
                    <a:lnTo>
                      <a:pt x="167" y="347"/>
                    </a:lnTo>
                    <a:lnTo>
                      <a:pt x="389" y="347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54" name="Line 46"/>
              <p:cNvSpPr>
                <a:spLocks noChangeShapeType="1"/>
              </p:cNvSpPr>
              <p:nvPr/>
            </p:nvSpPr>
            <p:spPr bwMode="auto">
              <a:xfrm flipH="1">
                <a:off x="2336" y="2859"/>
                <a:ext cx="201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7906" name="Freeform 49"/>
          <p:cNvSpPr>
            <a:spLocks/>
          </p:cNvSpPr>
          <p:nvPr/>
        </p:nvSpPr>
        <p:spPr bwMode="auto">
          <a:xfrm flipV="1">
            <a:off x="896938" y="5706527"/>
            <a:ext cx="2357437" cy="176213"/>
          </a:xfrm>
          <a:custGeom>
            <a:avLst/>
            <a:gdLst>
              <a:gd name="T0" fmla="*/ 0 w 1485"/>
              <a:gd name="T1" fmla="*/ 111 h 111"/>
              <a:gd name="T2" fmla="*/ 0 w 1485"/>
              <a:gd name="T3" fmla="*/ 0 h 111"/>
              <a:gd name="T4" fmla="*/ 1485 w 1485"/>
              <a:gd name="T5" fmla="*/ 0 h 111"/>
              <a:gd name="T6" fmla="*/ 0 60000 65536"/>
              <a:gd name="T7" fmla="*/ 0 60000 65536"/>
              <a:gd name="T8" fmla="*/ 0 60000 65536"/>
              <a:gd name="T9" fmla="*/ 0 w 1485"/>
              <a:gd name="T10" fmla="*/ 0 h 111"/>
              <a:gd name="T11" fmla="*/ 1485 w 1485"/>
              <a:gd name="T12" fmla="*/ 111 h 11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5" h="111">
                <a:moveTo>
                  <a:pt x="0" y="111"/>
                </a:moveTo>
                <a:lnTo>
                  <a:pt x="0" y="0"/>
                </a:lnTo>
                <a:lnTo>
                  <a:pt x="1485" y="0"/>
                </a:lnTo>
              </a:path>
            </a:pathLst>
          </a:custGeom>
          <a:noFill/>
          <a:ln w="190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907" name="Group 51"/>
          <p:cNvGrpSpPr>
            <a:grpSpLocks/>
          </p:cNvGrpSpPr>
          <p:nvPr/>
        </p:nvGrpSpPr>
        <p:grpSpPr bwMode="auto">
          <a:xfrm>
            <a:off x="2366963" y="5285840"/>
            <a:ext cx="1035050" cy="1112837"/>
            <a:chOff x="2331" y="2484"/>
            <a:chExt cx="652" cy="701"/>
          </a:xfrm>
        </p:grpSpPr>
        <p:sp>
          <p:nvSpPr>
            <p:cNvPr id="37947" name="AutoShape 52"/>
            <p:cNvSpPr>
              <a:spLocks noChangeArrowheads="1"/>
            </p:cNvSpPr>
            <p:nvPr/>
          </p:nvSpPr>
          <p:spPr bwMode="auto">
            <a:xfrm>
              <a:off x="2331" y="2484"/>
              <a:ext cx="652" cy="701"/>
            </a:xfrm>
            <a:prstGeom prst="cube">
              <a:avLst>
                <a:gd name="adj" fmla="val 7000"/>
              </a:avLst>
            </a:prstGeom>
            <a:gradFill rotWithShape="1">
              <a:gsLst>
                <a:gs pos="0">
                  <a:srgbClr val="79975B"/>
                </a:gs>
                <a:gs pos="100000">
                  <a:srgbClr val="CCFF99"/>
                </a:gs>
              </a:gsLst>
              <a:lin ang="18900000" scaled="1"/>
            </a:gra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7948" name="Group 53"/>
            <p:cNvGrpSpPr>
              <a:grpSpLocks/>
            </p:cNvGrpSpPr>
            <p:nvPr/>
          </p:nvGrpSpPr>
          <p:grpSpPr bwMode="auto">
            <a:xfrm>
              <a:off x="2336" y="2634"/>
              <a:ext cx="590" cy="437"/>
              <a:chOff x="2336" y="2634"/>
              <a:chExt cx="590" cy="437"/>
            </a:xfrm>
          </p:grpSpPr>
          <p:sp>
            <p:nvSpPr>
              <p:cNvPr id="37949" name="Freeform 54"/>
              <p:cNvSpPr>
                <a:spLocks/>
              </p:cNvSpPr>
              <p:nvPr/>
            </p:nvSpPr>
            <p:spPr bwMode="auto">
              <a:xfrm>
                <a:off x="2537" y="2634"/>
                <a:ext cx="389" cy="437"/>
              </a:xfrm>
              <a:custGeom>
                <a:avLst/>
                <a:gdLst>
                  <a:gd name="T0" fmla="*/ 389 w 389"/>
                  <a:gd name="T1" fmla="*/ 0 h 347"/>
                  <a:gd name="T2" fmla="*/ 180 w 389"/>
                  <a:gd name="T3" fmla="*/ 0 h 347"/>
                  <a:gd name="T4" fmla="*/ 0 w 389"/>
                  <a:gd name="T5" fmla="*/ 180 h 347"/>
                  <a:gd name="T6" fmla="*/ 167 w 389"/>
                  <a:gd name="T7" fmla="*/ 347 h 347"/>
                  <a:gd name="T8" fmla="*/ 389 w 389"/>
                  <a:gd name="T9" fmla="*/ 347 h 3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347"/>
                  <a:gd name="T17" fmla="*/ 389 w 389"/>
                  <a:gd name="T18" fmla="*/ 347 h 3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347">
                    <a:moveTo>
                      <a:pt x="389" y="0"/>
                    </a:moveTo>
                    <a:lnTo>
                      <a:pt x="180" y="0"/>
                    </a:lnTo>
                    <a:lnTo>
                      <a:pt x="0" y="180"/>
                    </a:lnTo>
                    <a:lnTo>
                      <a:pt x="167" y="347"/>
                    </a:lnTo>
                    <a:lnTo>
                      <a:pt x="389" y="347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50" name="Line 55"/>
              <p:cNvSpPr>
                <a:spLocks noChangeShapeType="1"/>
              </p:cNvSpPr>
              <p:nvPr/>
            </p:nvSpPr>
            <p:spPr bwMode="auto">
              <a:xfrm flipH="1">
                <a:off x="2336" y="2859"/>
                <a:ext cx="201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7908" name="AutoShape 57"/>
          <p:cNvSpPr>
            <a:spLocks noChangeArrowheads="1"/>
          </p:cNvSpPr>
          <p:nvPr/>
        </p:nvSpPr>
        <p:spPr bwMode="auto">
          <a:xfrm>
            <a:off x="6692900" y="3660240"/>
            <a:ext cx="1035050" cy="1112837"/>
          </a:xfrm>
          <a:prstGeom prst="cube">
            <a:avLst>
              <a:gd name="adj" fmla="val 7000"/>
            </a:avLst>
          </a:prstGeom>
          <a:gradFill rotWithShape="1">
            <a:gsLst>
              <a:gs pos="0">
                <a:srgbClr val="79975B"/>
              </a:gs>
              <a:gs pos="100000">
                <a:srgbClr val="CCFF99"/>
              </a:gs>
            </a:gsLst>
            <a:lin ang="18900000" scaled="1"/>
          </a:gra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909" name="Group 58"/>
          <p:cNvGrpSpPr>
            <a:grpSpLocks/>
          </p:cNvGrpSpPr>
          <p:nvPr/>
        </p:nvGrpSpPr>
        <p:grpSpPr bwMode="auto">
          <a:xfrm flipH="1">
            <a:off x="6700838" y="3898365"/>
            <a:ext cx="936625" cy="693737"/>
            <a:chOff x="2336" y="2634"/>
            <a:chExt cx="590" cy="437"/>
          </a:xfrm>
        </p:grpSpPr>
        <p:sp>
          <p:nvSpPr>
            <p:cNvPr id="37945" name="Freeform 59"/>
            <p:cNvSpPr>
              <a:spLocks/>
            </p:cNvSpPr>
            <p:nvPr/>
          </p:nvSpPr>
          <p:spPr bwMode="auto">
            <a:xfrm>
              <a:off x="2537" y="2634"/>
              <a:ext cx="389" cy="437"/>
            </a:xfrm>
            <a:custGeom>
              <a:avLst/>
              <a:gdLst>
                <a:gd name="T0" fmla="*/ 389 w 389"/>
                <a:gd name="T1" fmla="*/ 0 h 347"/>
                <a:gd name="T2" fmla="*/ 180 w 389"/>
                <a:gd name="T3" fmla="*/ 0 h 347"/>
                <a:gd name="T4" fmla="*/ 0 w 389"/>
                <a:gd name="T5" fmla="*/ 180 h 347"/>
                <a:gd name="T6" fmla="*/ 167 w 389"/>
                <a:gd name="T7" fmla="*/ 347 h 347"/>
                <a:gd name="T8" fmla="*/ 389 w 389"/>
                <a:gd name="T9" fmla="*/ 347 h 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9"/>
                <a:gd name="T16" fmla="*/ 0 h 347"/>
                <a:gd name="T17" fmla="*/ 389 w 389"/>
                <a:gd name="T18" fmla="*/ 347 h 3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9" h="347">
                  <a:moveTo>
                    <a:pt x="389" y="0"/>
                  </a:moveTo>
                  <a:lnTo>
                    <a:pt x="180" y="0"/>
                  </a:lnTo>
                  <a:lnTo>
                    <a:pt x="0" y="180"/>
                  </a:lnTo>
                  <a:lnTo>
                    <a:pt x="167" y="347"/>
                  </a:lnTo>
                  <a:lnTo>
                    <a:pt x="389" y="34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46" name="Line 60"/>
            <p:cNvSpPr>
              <a:spLocks noChangeShapeType="1"/>
            </p:cNvSpPr>
            <p:nvPr/>
          </p:nvSpPr>
          <p:spPr bwMode="auto">
            <a:xfrm flipH="1">
              <a:off x="2336" y="2859"/>
              <a:ext cx="201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910" name="Line 65"/>
          <p:cNvSpPr>
            <a:spLocks noChangeShapeType="1"/>
          </p:cNvSpPr>
          <p:nvPr/>
        </p:nvSpPr>
        <p:spPr bwMode="auto">
          <a:xfrm>
            <a:off x="3363913" y="3898365"/>
            <a:ext cx="3319462" cy="0"/>
          </a:xfrm>
          <a:prstGeom prst="lin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1" name="Line 66"/>
          <p:cNvSpPr>
            <a:spLocks noChangeShapeType="1"/>
          </p:cNvSpPr>
          <p:nvPr/>
        </p:nvSpPr>
        <p:spPr bwMode="auto">
          <a:xfrm>
            <a:off x="7691438" y="4258727"/>
            <a:ext cx="1443037" cy="0"/>
          </a:xfrm>
          <a:prstGeom prst="lin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2" name="Line 62"/>
          <p:cNvSpPr>
            <a:spLocks noChangeShapeType="1"/>
          </p:cNvSpPr>
          <p:nvPr/>
        </p:nvSpPr>
        <p:spPr bwMode="auto">
          <a:xfrm>
            <a:off x="3336925" y="5519202"/>
            <a:ext cx="850900" cy="0"/>
          </a:xfrm>
          <a:prstGeom prst="lin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AutoShape 37"/>
          <p:cNvSpPr>
            <a:spLocks noChangeArrowheads="1"/>
          </p:cNvSpPr>
          <p:nvPr/>
        </p:nvSpPr>
        <p:spPr bwMode="auto">
          <a:xfrm rot="5400000">
            <a:off x="4468018" y="4873884"/>
            <a:ext cx="506413" cy="1276350"/>
          </a:xfrm>
          <a:prstGeom prst="can">
            <a:avLst>
              <a:gd name="adj" fmla="val 33372"/>
            </a:avLst>
          </a:prstGeom>
          <a:gradFill rotWithShape="1">
            <a:gsLst>
              <a:gs pos="0">
                <a:srgbClr val="FF6600"/>
              </a:gs>
              <a:gs pos="100000">
                <a:srgbClr val="762F00"/>
              </a:gs>
            </a:gsLst>
            <a:lin ang="2700000" scaled="1"/>
          </a:gradFill>
          <a:ln w="127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4" name="Freeform 67"/>
          <p:cNvSpPr>
            <a:spLocks/>
          </p:cNvSpPr>
          <p:nvPr/>
        </p:nvSpPr>
        <p:spPr bwMode="auto">
          <a:xfrm>
            <a:off x="5267325" y="4593690"/>
            <a:ext cx="1408113" cy="923925"/>
          </a:xfrm>
          <a:custGeom>
            <a:avLst/>
            <a:gdLst>
              <a:gd name="T0" fmla="*/ 0 w 887"/>
              <a:gd name="T1" fmla="*/ 582 h 582"/>
              <a:gd name="T2" fmla="*/ 201 w 887"/>
              <a:gd name="T3" fmla="*/ 582 h 582"/>
              <a:gd name="T4" fmla="*/ 537 w 887"/>
              <a:gd name="T5" fmla="*/ 0 h 582"/>
              <a:gd name="T6" fmla="*/ 887 w 887"/>
              <a:gd name="T7" fmla="*/ 0 h 582"/>
              <a:gd name="T8" fmla="*/ 0 60000 65536"/>
              <a:gd name="T9" fmla="*/ 0 60000 65536"/>
              <a:gd name="T10" fmla="*/ 0 60000 65536"/>
              <a:gd name="T11" fmla="*/ 0 60000 65536"/>
              <a:gd name="T12" fmla="*/ 0 w 887"/>
              <a:gd name="T13" fmla="*/ 0 h 582"/>
              <a:gd name="T14" fmla="*/ 887 w 887"/>
              <a:gd name="T15" fmla="*/ 582 h 58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87" h="582">
                <a:moveTo>
                  <a:pt x="0" y="582"/>
                </a:moveTo>
                <a:lnTo>
                  <a:pt x="201" y="582"/>
                </a:lnTo>
                <a:lnTo>
                  <a:pt x="537" y="0"/>
                </a:lnTo>
                <a:lnTo>
                  <a:pt x="887" y="0"/>
                </a:lnTo>
              </a:path>
            </a:pathLst>
          </a:custGeom>
          <a:noFill/>
          <a:ln w="190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85"/>
          <p:cNvGrpSpPr>
            <a:grpSpLocks/>
          </p:cNvGrpSpPr>
          <p:nvPr/>
        </p:nvGrpSpPr>
        <p:grpSpPr bwMode="auto">
          <a:xfrm>
            <a:off x="3360738" y="4334927"/>
            <a:ext cx="5775325" cy="2035175"/>
            <a:chOff x="2117" y="2832"/>
            <a:chExt cx="3638" cy="1282"/>
          </a:xfrm>
        </p:grpSpPr>
        <p:sp>
          <p:nvSpPr>
            <p:cNvPr id="37936" name="Line 70"/>
            <p:cNvSpPr>
              <a:spLocks noChangeShapeType="1"/>
            </p:cNvSpPr>
            <p:nvPr/>
          </p:nvSpPr>
          <p:spPr bwMode="auto">
            <a:xfrm flipV="1">
              <a:off x="2117" y="2987"/>
              <a:ext cx="536" cy="0"/>
            </a:xfrm>
            <a:prstGeom prst="lin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7" name="AutoShape 71"/>
            <p:cNvSpPr>
              <a:spLocks noChangeArrowheads="1"/>
            </p:cNvSpPr>
            <p:nvPr/>
          </p:nvSpPr>
          <p:spPr bwMode="auto">
            <a:xfrm rot="16200000" flipV="1">
              <a:off x="2829" y="2590"/>
              <a:ext cx="319" cy="804"/>
            </a:xfrm>
            <a:prstGeom prst="can">
              <a:avLst>
                <a:gd name="adj" fmla="val 33372"/>
              </a:avLst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lin ang="2700000" scaled="1"/>
            </a:gradFill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8" name="Freeform 72"/>
            <p:cNvSpPr>
              <a:spLocks/>
            </p:cNvSpPr>
            <p:nvPr/>
          </p:nvSpPr>
          <p:spPr bwMode="auto">
            <a:xfrm flipV="1">
              <a:off x="3333" y="2988"/>
              <a:ext cx="887" cy="582"/>
            </a:xfrm>
            <a:custGeom>
              <a:avLst/>
              <a:gdLst>
                <a:gd name="T0" fmla="*/ 0 w 887"/>
                <a:gd name="T1" fmla="*/ 582 h 582"/>
                <a:gd name="T2" fmla="*/ 201 w 887"/>
                <a:gd name="T3" fmla="*/ 582 h 582"/>
                <a:gd name="T4" fmla="*/ 537 w 887"/>
                <a:gd name="T5" fmla="*/ 0 h 582"/>
                <a:gd name="T6" fmla="*/ 887 w 887"/>
                <a:gd name="T7" fmla="*/ 0 h 5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7"/>
                <a:gd name="T13" fmla="*/ 0 h 582"/>
                <a:gd name="T14" fmla="*/ 887 w 887"/>
                <a:gd name="T15" fmla="*/ 582 h 5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7" h="582">
                  <a:moveTo>
                    <a:pt x="0" y="582"/>
                  </a:moveTo>
                  <a:lnTo>
                    <a:pt x="201" y="582"/>
                  </a:lnTo>
                  <a:lnTo>
                    <a:pt x="537" y="0"/>
                  </a:lnTo>
                  <a:lnTo>
                    <a:pt x="887" y="0"/>
                  </a:lnTo>
                </a:path>
              </a:pathLst>
            </a:custGeom>
            <a:noFill/>
            <a:ln w="19050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9" name="AutoShape 74"/>
            <p:cNvSpPr>
              <a:spLocks noChangeArrowheads="1"/>
            </p:cNvSpPr>
            <p:nvPr/>
          </p:nvSpPr>
          <p:spPr bwMode="auto">
            <a:xfrm>
              <a:off x="4216" y="3413"/>
              <a:ext cx="652" cy="701"/>
            </a:xfrm>
            <a:prstGeom prst="cube">
              <a:avLst>
                <a:gd name="adj" fmla="val 7000"/>
              </a:avLst>
            </a:prstGeom>
            <a:gradFill rotWithShape="1">
              <a:gsLst>
                <a:gs pos="0">
                  <a:srgbClr val="79975B"/>
                </a:gs>
                <a:gs pos="100000">
                  <a:srgbClr val="CCFF99"/>
                </a:gs>
              </a:gsLst>
              <a:lin ang="18900000" scaled="1"/>
            </a:gra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7940" name="Group 75"/>
            <p:cNvGrpSpPr>
              <a:grpSpLocks/>
            </p:cNvGrpSpPr>
            <p:nvPr/>
          </p:nvGrpSpPr>
          <p:grpSpPr bwMode="auto">
            <a:xfrm flipH="1">
              <a:off x="4221" y="3563"/>
              <a:ext cx="590" cy="437"/>
              <a:chOff x="2336" y="2634"/>
              <a:chExt cx="590" cy="437"/>
            </a:xfrm>
          </p:grpSpPr>
          <p:sp>
            <p:nvSpPr>
              <p:cNvPr id="37943" name="Freeform 76"/>
              <p:cNvSpPr>
                <a:spLocks/>
              </p:cNvSpPr>
              <p:nvPr/>
            </p:nvSpPr>
            <p:spPr bwMode="auto">
              <a:xfrm>
                <a:off x="2537" y="2634"/>
                <a:ext cx="389" cy="437"/>
              </a:xfrm>
              <a:custGeom>
                <a:avLst/>
                <a:gdLst>
                  <a:gd name="T0" fmla="*/ 389 w 389"/>
                  <a:gd name="T1" fmla="*/ 0 h 347"/>
                  <a:gd name="T2" fmla="*/ 180 w 389"/>
                  <a:gd name="T3" fmla="*/ 0 h 347"/>
                  <a:gd name="T4" fmla="*/ 0 w 389"/>
                  <a:gd name="T5" fmla="*/ 180 h 347"/>
                  <a:gd name="T6" fmla="*/ 167 w 389"/>
                  <a:gd name="T7" fmla="*/ 347 h 347"/>
                  <a:gd name="T8" fmla="*/ 389 w 389"/>
                  <a:gd name="T9" fmla="*/ 347 h 3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347"/>
                  <a:gd name="T17" fmla="*/ 389 w 389"/>
                  <a:gd name="T18" fmla="*/ 347 h 3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347">
                    <a:moveTo>
                      <a:pt x="389" y="0"/>
                    </a:moveTo>
                    <a:lnTo>
                      <a:pt x="180" y="0"/>
                    </a:lnTo>
                    <a:lnTo>
                      <a:pt x="0" y="180"/>
                    </a:lnTo>
                    <a:lnTo>
                      <a:pt x="167" y="347"/>
                    </a:lnTo>
                    <a:lnTo>
                      <a:pt x="389" y="347"/>
                    </a:lnTo>
                  </a:path>
                </a:pathLst>
              </a:custGeom>
              <a:gradFill rotWithShape="1">
                <a:gsLst>
                  <a:gs pos="0">
                    <a:srgbClr val="79975B"/>
                  </a:gs>
                  <a:gs pos="100000">
                    <a:srgbClr val="CCFF99"/>
                  </a:gs>
                </a:gsLst>
                <a:lin ang="189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44" name="Line 77"/>
              <p:cNvSpPr>
                <a:spLocks noChangeShapeType="1"/>
              </p:cNvSpPr>
              <p:nvPr/>
            </p:nvSpPr>
            <p:spPr bwMode="auto">
              <a:xfrm flipH="1">
                <a:off x="2336" y="2859"/>
                <a:ext cx="201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7941" name="Line 78"/>
            <p:cNvSpPr>
              <a:spLocks noChangeShapeType="1"/>
            </p:cNvSpPr>
            <p:nvPr/>
          </p:nvSpPr>
          <p:spPr bwMode="auto">
            <a:xfrm>
              <a:off x="4846" y="3784"/>
              <a:ext cx="909" cy="0"/>
            </a:xfrm>
            <a:prstGeom prst="lin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42" name="Line 80"/>
            <p:cNvSpPr>
              <a:spLocks noChangeShapeType="1"/>
            </p:cNvSpPr>
            <p:nvPr/>
          </p:nvSpPr>
          <p:spPr bwMode="auto">
            <a:xfrm>
              <a:off x="2120" y="4009"/>
              <a:ext cx="2091" cy="0"/>
            </a:xfrm>
            <a:prstGeom prst="lin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7308" name="Freeform 28"/>
          <p:cNvSpPr>
            <a:spLocks/>
          </p:cNvSpPr>
          <p:nvPr/>
        </p:nvSpPr>
        <p:spPr bwMode="auto">
          <a:xfrm>
            <a:off x="903288" y="5628740"/>
            <a:ext cx="628650" cy="377825"/>
          </a:xfrm>
          <a:custGeom>
            <a:avLst/>
            <a:gdLst>
              <a:gd name="T0" fmla="*/ 0 w 4261"/>
              <a:gd name="T1" fmla="*/ 166 h 265"/>
              <a:gd name="T2" fmla="*/ 613 w 4261"/>
              <a:gd name="T3" fmla="*/ 154 h 265"/>
              <a:gd name="T4" fmla="*/ 1090 w 4261"/>
              <a:gd name="T5" fmla="*/ 7 h 265"/>
              <a:gd name="T6" fmla="*/ 1475 w 4261"/>
              <a:gd name="T7" fmla="*/ 109 h 265"/>
              <a:gd name="T8" fmla="*/ 1957 w 4261"/>
              <a:gd name="T9" fmla="*/ 250 h 265"/>
              <a:gd name="T10" fmla="*/ 2926 w 4261"/>
              <a:gd name="T11" fmla="*/ 200 h 265"/>
              <a:gd name="T12" fmla="*/ 4261 w 4261"/>
              <a:gd name="T13" fmla="*/ 173 h 2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261"/>
              <a:gd name="T22" fmla="*/ 0 h 265"/>
              <a:gd name="T23" fmla="*/ 4261 w 4261"/>
              <a:gd name="T24" fmla="*/ 265 h 2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261" h="265">
                <a:moveTo>
                  <a:pt x="0" y="166"/>
                </a:moveTo>
                <a:cubicBezTo>
                  <a:pt x="102" y="165"/>
                  <a:pt x="431" y="180"/>
                  <a:pt x="613" y="154"/>
                </a:cubicBezTo>
                <a:cubicBezTo>
                  <a:pt x="795" y="128"/>
                  <a:pt x="946" y="14"/>
                  <a:pt x="1090" y="7"/>
                </a:cubicBezTo>
                <a:cubicBezTo>
                  <a:pt x="1234" y="0"/>
                  <a:pt x="1335" y="52"/>
                  <a:pt x="1475" y="109"/>
                </a:cubicBezTo>
                <a:cubicBezTo>
                  <a:pt x="1615" y="166"/>
                  <a:pt x="1715" y="235"/>
                  <a:pt x="1957" y="250"/>
                </a:cubicBezTo>
                <a:cubicBezTo>
                  <a:pt x="2199" y="265"/>
                  <a:pt x="2542" y="213"/>
                  <a:pt x="2926" y="200"/>
                </a:cubicBezTo>
                <a:cubicBezTo>
                  <a:pt x="3310" y="187"/>
                  <a:pt x="3983" y="179"/>
                  <a:pt x="4261" y="173"/>
                </a:cubicBezTo>
              </a:path>
            </a:pathLst>
          </a:custGeom>
          <a:noFill/>
          <a:ln w="28575">
            <a:solidFill>
              <a:srgbClr val="FF33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10" name="Freeform 30"/>
          <p:cNvSpPr>
            <a:spLocks/>
          </p:cNvSpPr>
          <p:nvPr/>
        </p:nvSpPr>
        <p:spPr bwMode="auto">
          <a:xfrm>
            <a:off x="909638" y="3703102"/>
            <a:ext cx="620712" cy="889000"/>
          </a:xfrm>
          <a:custGeom>
            <a:avLst/>
            <a:gdLst>
              <a:gd name="T0" fmla="*/ 0 w 4235"/>
              <a:gd name="T1" fmla="*/ 497 h 795"/>
              <a:gd name="T2" fmla="*/ 313 w 4235"/>
              <a:gd name="T3" fmla="*/ 497 h 795"/>
              <a:gd name="T4" fmla="*/ 626 w 4235"/>
              <a:gd name="T5" fmla="*/ 428 h 795"/>
              <a:gd name="T6" fmla="*/ 1090 w 4235"/>
              <a:gd name="T7" fmla="*/ 17 h 795"/>
              <a:gd name="T8" fmla="*/ 1475 w 4235"/>
              <a:gd name="T9" fmla="*/ 325 h 795"/>
              <a:gd name="T10" fmla="*/ 1957 w 4235"/>
              <a:gd name="T11" fmla="*/ 750 h 795"/>
              <a:gd name="T12" fmla="*/ 2926 w 4235"/>
              <a:gd name="T13" fmla="*/ 599 h 795"/>
              <a:gd name="T14" fmla="*/ 3465 w 4235"/>
              <a:gd name="T15" fmla="*/ 532 h 795"/>
              <a:gd name="T16" fmla="*/ 4235 w 4235"/>
              <a:gd name="T17" fmla="*/ 497 h 7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35"/>
              <a:gd name="T28" fmla="*/ 0 h 795"/>
              <a:gd name="T29" fmla="*/ 4235 w 4235"/>
              <a:gd name="T30" fmla="*/ 795 h 7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35" h="795">
                <a:moveTo>
                  <a:pt x="0" y="497"/>
                </a:moveTo>
                <a:lnTo>
                  <a:pt x="313" y="497"/>
                </a:lnTo>
                <a:cubicBezTo>
                  <a:pt x="415" y="491"/>
                  <a:pt x="497" y="508"/>
                  <a:pt x="626" y="428"/>
                </a:cubicBezTo>
                <a:cubicBezTo>
                  <a:pt x="741" y="347"/>
                  <a:pt x="949" y="34"/>
                  <a:pt x="1090" y="17"/>
                </a:cubicBezTo>
                <a:cubicBezTo>
                  <a:pt x="1231" y="0"/>
                  <a:pt x="1335" y="153"/>
                  <a:pt x="1475" y="325"/>
                </a:cubicBezTo>
                <a:cubicBezTo>
                  <a:pt x="1615" y="497"/>
                  <a:pt x="1715" y="705"/>
                  <a:pt x="1957" y="750"/>
                </a:cubicBezTo>
                <a:cubicBezTo>
                  <a:pt x="2199" y="795"/>
                  <a:pt x="2675" y="635"/>
                  <a:pt x="2926" y="599"/>
                </a:cubicBezTo>
                <a:cubicBezTo>
                  <a:pt x="3177" y="563"/>
                  <a:pt x="3247" y="549"/>
                  <a:pt x="3465" y="532"/>
                </a:cubicBezTo>
                <a:cubicBezTo>
                  <a:pt x="3683" y="515"/>
                  <a:pt x="4075" y="504"/>
                  <a:pt x="4235" y="497"/>
                </a:cubicBezTo>
              </a:path>
            </a:pathLst>
          </a:custGeom>
          <a:noFill/>
          <a:ln w="28575">
            <a:solidFill>
              <a:srgbClr val="00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62" name="Freeform 82"/>
          <p:cNvSpPr>
            <a:spLocks/>
          </p:cNvSpPr>
          <p:nvPr/>
        </p:nvSpPr>
        <p:spPr bwMode="auto">
          <a:xfrm>
            <a:off x="2992438" y="3622140"/>
            <a:ext cx="620712" cy="446087"/>
          </a:xfrm>
          <a:custGeom>
            <a:avLst/>
            <a:gdLst>
              <a:gd name="T0" fmla="*/ 0 w 4235"/>
              <a:gd name="T1" fmla="*/ 497 h 795"/>
              <a:gd name="T2" fmla="*/ 313 w 4235"/>
              <a:gd name="T3" fmla="*/ 497 h 795"/>
              <a:gd name="T4" fmla="*/ 626 w 4235"/>
              <a:gd name="T5" fmla="*/ 428 h 795"/>
              <a:gd name="T6" fmla="*/ 1090 w 4235"/>
              <a:gd name="T7" fmla="*/ 17 h 795"/>
              <a:gd name="T8" fmla="*/ 1475 w 4235"/>
              <a:gd name="T9" fmla="*/ 325 h 795"/>
              <a:gd name="T10" fmla="*/ 1957 w 4235"/>
              <a:gd name="T11" fmla="*/ 750 h 795"/>
              <a:gd name="T12" fmla="*/ 2926 w 4235"/>
              <a:gd name="T13" fmla="*/ 599 h 795"/>
              <a:gd name="T14" fmla="*/ 3465 w 4235"/>
              <a:gd name="T15" fmla="*/ 532 h 795"/>
              <a:gd name="T16" fmla="*/ 4235 w 4235"/>
              <a:gd name="T17" fmla="*/ 497 h 7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35"/>
              <a:gd name="T28" fmla="*/ 0 h 795"/>
              <a:gd name="T29" fmla="*/ 4235 w 4235"/>
              <a:gd name="T30" fmla="*/ 795 h 7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35" h="795">
                <a:moveTo>
                  <a:pt x="0" y="497"/>
                </a:moveTo>
                <a:lnTo>
                  <a:pt x="313" y="497"/>
                </a:lnTo>
                <a:cubicBezTo>
                  <a:pt x="415" y="491"/>
                  <a:pt x="497" y="508"/>
                  <a:pt x="626" y="428"/>
                </a:cubicBezTo>
                <a:cubicBezTo>
                  <a:pt x="741" y="347"/>
                  <a:pt x="949" y="34"/>
                  <a:pt x="1090" y="17"/>
                </a:cubicBezTo>
                <a:cubicBezTo>
                  <a:pt x="1231" y="0"/>
                  <a:pt x="1335" y="153"/>
                  <a:pt x="1475" y="325"/>
                </a:cubicBezTo>
                <a:cubicBezTo>
                  <a:pt x="1615" y="497"/>
                  <a:pt x="1715" y="705"/>
                  <a:pt x="1957" y="750"/>
                </a:cubicBezTo>
                <a:cubicBezTo>
                  <a:pt x="2199" y="795"/>
                  <a:pt x="2675" y="635"/>
                  <a:pt x="2926" y="599"/>
                </a:cubicBezTo>
                <a:cubicBezTo>
                  <a:pt x="3177" y="563"/>
                  <a:pt x="3247" y="549"/>
                  <a:pt x="3465" y="532"/>
                </a:cubicBezTo>
                <a:cubicBezTo>
                  <a:pt x="3683" y="515"/>
                  <a:pt x="4075" y="504"/>
                  <a:pt x="4235" y="497"/>
                </a:cubicBezTo>
              </a:path>
            </a:pathLst>
          </a:custGeom>
          <a:noFill/>
          <a:ln w="28575">
            <a:solidFill>
              <a:srgbClr val="00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63" name="Freeform 83"/>
          <p:cNvSpPr>
            <a:spLocks/>
          </p:cNvSpPr>
          <p:nvPr/>
        </p:nvSpPr>
        <p:spPr bwMode="auto">
          <a:xfrm>
            <a:off x="2986088" y="5396965"/>
            <a:ext cx="628650" cy="190500"/>
          </a:xfrm>
          <a:custGeom>
            <a:avLst/>
            <a:gdLst>
              <a:gd name="T0" fmla="*/ 0 w 4261"/>
              <a:gd name="T1" fmla="*/ 166 h 265"/>
              <a:gd name="T2" fmla="*/ 613 w 4261"/>
              <a:gd name="T3" fmla="*/ 154 h 265"/>
              <a:gd name="T4" fmla="*/ 1090 w 4261"/>
              <a:gd name="T5" fmla="*/ 7 h 265"/>
              <a:gd name="T6" fmla="*/ 1475 w 4261"/>
              <a:gd name="T7" fmla="*/ 109 h 265"/>
              <a:gd name="T8" fmla="*/ 1957 w 4261"/>
              <a:gd name="T9" fmla="*/ 250 h 265"/>
              <a:gd name="T10" fmla="*/ 2926 w 4261"/>
              <a:gd name="T11" fmla="*/ 200 h 265"/>
              <a:gd name="T12" fmla="*/ 4261 w 4261"/>
              <a:gd name="T13" fmla="*/ 173 h 2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261"/>
              <a:gd name="T22" fmla="*/ 0 h 265"/>
              <a:gd name="T23" fmla="*/ 4261 w 4261"/>
              <a:gd name="T24" fmla="*/ 265 h 2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261" h="265">
                <a:moveTo>
                  <a:pt x="0" y="166"/>
                </a:moveTo>
                <a:cubicBezTo>
                  <a:pt x="102" y="165"/>
                  <a:pt x="431" y="180"/>
                  <a:pt x="613" y="154"/>
                </a:cubicBezTo>
                <a:cubicBezTo>
                  <a:pt x="795" y="128"/>
                  <a:pt x="946" y="14"/>
                  <a:pt x="1090" y="7"/>
                </a:cubicBezTo>
                <a:cubicBezTo>
                  <a:pt x="1234" y="0"/>
                  <a:pt x="1335" y="52"/>
                  <a:pt x="1475" y="109"/>
                </a:cubicBezTo>
                <a:cubicBezTo>
                  <a:pt x="1615" y="166"/>
                  <a:pt x="1715" y="235"/>
                  <a:pt x="1957" y="250"/>
                </a:cubicBezTo>
                <a:cubicBezTo>
                  <a:pt x="2199" y="265"/>
                  <a:pt x="2542" y="213"/>
                  <a:pt x="2926" y="200"/>
                </a:cubicBezTo>
                <a:cubicBezTo>
                  <a:pt x="3310" y="187"/>
                  <a:pt x="3983" y="179"/>
                  <a:pt x="4261" y="173"/>
                </a:cubicBezTo>
              </a:path>
            </a:pathLst>
          </a:custGeom>
          <a:noFill/>
          <a:ln w="28575">
            <a:solidFill>
              <a:srgbClr val="FF33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64" name="Freeform 84"/>
          <p:cNvSpPr>
            <a:spLocks/>
          </p:cNvSpPr>
          <p:nvPr/>
        </p:nvSpPr>
        <p:spPr bwMode="auto">
          <a:xfrm>
            <a:off x="7175500" y="3818990"/>
            <a:ext cx="742950" cy="690562"/>
          </a:xfrm>
          <a:custGeom>
            <a:avLst/>
            <a:gdLst>
              <a:gd name="T0" fmla="*/ 0 w 4235"/>
              <a:gd name="T1" fmla="*/ 497 h 795"/>
              <a:gd name="T2" fmla="*/ 313 w 4235"/>
              <a:gd name="T3" fmla="*/ 497 h 795"/>
              <a:gd name="T4" fmla="*/ 626 w 4235"/>
              <a:gd name="T5" fmla="*/ 428 h 795"/>
              <a:gd name="T6" fmla="*/ 1090 w 4235"/>
              <a:gd name="T7" fmla="*/ 17 h 795"/>
              <a:gd name="T8" fmla="*/ 1475 w 4235"/>
              <a:gd name="T9" fmla="*/ 325 h 795"/>
              <a:gd name="T10" fmla="*/ 1957 w 4235"/>
              <a:gd name="T11" fmla="*/ 750 h 795"/>
              <a:gd name="T12" fmla="*/ 2926 w 4235"/>
              <a:gd name="T13" fmla="*/ 599 h 795"/>
              <a:gd name="T14" fmla="*/ 3465 w 4235"/>
              <a:gd name="T15" fmla="*/ 532 h 795"/>
              <a:gd name="T16" fmla="*/ 4235 w 4235"/>
              <a:gd name="T17" fmla="*/ 497 h 7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35"/>
              <a:gd name="T28" fmla="*/ 0 h 795"/>
              <a:gd name="T29" fmla="*/ 4235 w 4235"/>
              <a:gd name="T30" fmla="*/ 795 h 7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35" h="795">
                <a:moveTo>
                  <a:pt x="0" y="497"/>
                </a:moveTo>
                <a:lnTo>
                  <a:pt x="313" y="497"/>
                </a:lnTo>
                <a:cubicBezTo>
                  <a:pt x="415" y="491"/>
                  <a:pt x="497" y="508"/>
                  <a:pt x="626" y="428"/>
                </a:cubicBezTo>
                <a:cubicBezTo>
                  <a:pt x="741" y="347"/>
                  <a:pt x="949" y="34"/>
                  <a:pt x="1090" y="17"/>
                </a:cubicBezTo>
                <a:cubicBezTo>
                  <a:pt x="1231" y="0"/>
                  <a:pt x="1335" y="153"/>
                  <a:pt x="1475" y="325"/>
                </a:cubicBezTo>
                <a:cubicBezTo>
                  <a:pt x="1615" y="497"/>
                  <a:pt x="1715" y="705"/>
                  <a:pt x="1957" y="750"/>
                </a:cubicBezTo>
                <a:cubicBezTo>
                  <a:pt x="2199" y="795"/>
                  <a:pt x="2675" y="635"/>
                  <a:pt x="2926" y="599"/>
                </a:cubicBezTo>
                <a:cubicBezTo>
                  <a:pt x="3177" y="563"/>
                  <a:pt x="3247" y="549"/>
                  <a:pt x="3465" y="532"/>
                </a:cubicBezTo>
                <a:cubicBezTo>
                  <a:pt x="3683" y="515"/>
                  <a:pt x="4075" y="504"/>
                  <a:pt x="4235" y="497"/>
                </a:cubicBezTo>
              </a:path>
            </a:pathLst>
          </a:cu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" name="Group 86"/>
          <p:cNvGrpSpPr>
            <a:grpSpLocks/>
          </p:cNvGrpSpPr>
          <p:nvPr/>
        </p:nvGrpSpPr>
        <p:grpSpPr bwMode="auto">
          <a:xfrm>
            <a:off x="3368675" y="4341277"/>
            <a:ext cx="5775325" cy="2035175"/>
            <a:chOff x="2117" y="2832"/>
            <a:chExt cx="3638" cy="1282"/>
          </a:xfrm>
        </p:grpSpPr>
        <p:sp>
          <p:nvSpPr>
            <p:cNvPr id="37927" name="Line 87"/>
            <p:cNvSpPr>
              <a:spLocks noChangeShapeType="1"/>
            </p:cNvSpPr>
            <p:nvPr/>
          </p:nvSpPr>
          <p:spPr bwMode="auto">
            <a:xfrm flipV="1">
              <a:off x="2117" y="2987"/>
              <a:ext cx="536" cy="0"/>
            </a:xfrm>
            <a:prstGeom prst="lin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8" name="AutoShape 88"/>
            <p:cNvSpPr>
              <a:spLocks noChangeArrowheads="1"/>
            </p:cNvSpPr>
            <p:nvPr/>
          </p:nvSpPr>
          <p:spPr bwMode="auto">
            <a:xfrm rot="16200000" flipV="1">
              <a:off x="2829" y="2590"/>
              <a:ext cx="319" cy="804"/>
            </a:xfrm>
            <a:prstGeom prst="can">
              <a:avLst>
                <a:gd name="adj" fmla="val 33372"/>
              </a:avLst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lin ang="2700000" scaled="1"/>
            </a:gradFill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9" name="Freeform 89"/>
            <p:cNvSpPr>
              <a:spLocks/>
            </p:cNvSpPr>
            <p:nvPr/>
          </p:nvSpPr>
          <p:spPr bwMode="auto">
            <a:xfrm flipV="1">
              <a:off x="3333" y="2988"/>
              <a:ext cx="887" cy="582"/>
            </a:xfrm>
            <a:custGeom>
              <a:avLst/>
              <a:gdLst>
                <a:gd name="T0" fmla="*/ 0 w 887"/>
                <a:gd name="T1" fmla="*/ 582 h 582"/>
                <a:gd name="T2" fmla="*/ 201 w 887"/>
                <a:gd name="T3" fmla="*/ 582 h 582"/>
                <a:gd name="T4" fmla="*/ 537 w 887"/>
                <a:gd name="T5" fmla="*/ 0 h 582"/>
                <a:gd name="T6" fmla="*/ 887 w 887"/>
                <a:gd name="T7" fmla="*/ 0 h 58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7"/>
                <a:gd name="T13" fmla="*/ 0 h 582"/>
                <a:gd name="T14" fmla="*/ 887 w 887"/>
                <a:gd name="T15" fmla="*/ 582 h 5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7" h="582">
                  <a:moveTo>
                    <a:pt x="0" y="582"/>
                  </a:moveTo>
                  <a:lnTo>
                    <a:pt x="201" y="582"/>
                  </a:lnTo>
                  <a:lnTo>
                    <a:pt x="537" y="0"/>
                  </a:lnTo>
                  <a:lnTo>
                    <a:pt x="887" y="0"/>
                  </a:lnTo>
                </a:path>
              </a:pathLst>
            </a:custGeom>
            <a:noFill/>
            <a:ln w="19050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0" name="AutoShape 90"/>
            <p:cNvSpPr>
              <a:spLocks noChangeArrowheads="1"/>
            </p:cNvSpPr>
            <p:nvPr/>
          </p:nvSpPr>
          <p:spPr bwMode="auto">
            <a:xfrm>
              <a:off x="4216" y="3413"/>
              <a:ext cx="652" cy="701"/>
            </a:xfrm>
            <a:prstGeom prst="cube">
              <a:avLst>
                <a:gd name="adj" fmla="val 7000"/>
              </a:avLst>
            </a:prstGeom>
            <a:gradFill rotWithShape="1">
              <a:gsLst>
                <a:gs pos="0">
                  <a:srgbClr val="79975B"/>
                </a:gs>
                <a:gs pos="100000">
                  <a:srgbClr val="CCFF99"/>
                </a:gs>
              </a:gsLst>
              <a:lin ang="18900000" scaled="1"/>
            </a:gra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7931" name="Group 91"/>
            <p:cNvGrpSpPr>
              <a:grpSpLocks/>
            </p:cNvGrpSpPr>
            <p:nvPr/>
          </p:nvGrpSpPr>
          <p:grpSpPr bwMode="auto">
            <a:xfrm flipH="1">
              <a:off x="4221" y="3563"/>
              <a:ext cx="590" cy="437"/>
              <a:chOff x="2336" y="2634"/>
              <a:chExt cx="590" cy="437"/>
            </a:xfrm>
          </p:grpSpPr>
          <p:sp>
            <p:nvSpPr>
              <p:cNvPr id="37934" name="Freeform 92"/>
              <p:cNvSpPr>
                <a:spLocks/>
              </p:cNvSpPr>
              <p:nvPr/>
            </p:nvSpPr>
            <p:spPr bwMode="auto">
              <a:xfrm>
                <a:off x="2537" y="2634"/>
                <a:ext cx="389" cy="437"/>
              </a:xfrm>
              <a:custGeom>
                <a:avLst/>
                <a:gdLst>
                  <a:gd name="T0" fmla="*/ 389 w 389"/>
                  <a:gd name="T1" fmla="*/ 0 h 347"/>
                  <a:gd name="T2" fmla="*/ 180 w 389"/>
                  <a:gd name="T3" fmla="*/ 0 h 347"/>
                  <a:gd name="T4" fmla="*/ 0 w 389"/>
                  <a:gd name="T5" fmla="*/ 180 h 347"/>
                  <a:gd name="T6" fmla="*/ 167 w 389"/>
                  <a:gd name="T7" fmla="*/ 347 h 347"/>
                  <a:gd name="T8" fmla="*/ 389 w 389"/>
                  <a:gd name="T9" fmla="*/ 347 h 3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347"/>
                  <a:gd name="T17" fmla="*/ 389 w 389"/>
                  <a:gd name="T18" fmla="*/ 347 h 3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347">
                    <a:moveTo>
                      <a:pt x="389" y="0"/>
                    </a:moveTo>
                    <a:lnTo>
                      <a:pt x="180" y="0"/>
                    </a:lnTo>
                    <a:lnTo>
                      <a:pt x="0" y="180"/>
                    </a:lnTo>
                    <a:lnTo>
                      <a:pt x="167" y="347"/>
                    </a:lnTo>
                    <a:lnTo>
                      <a:pt x="389" y="347"/>
                    </a:lnTo>
                  </a:path>
                </a:pathLst>
              </a:custGeom>
              <a:gradFill rotWithShape="1">
                <a:gsLst>
                  <a:gs pos="0">
                    <a:srgbClr val="79975B"/>
                  </a:gs>
                  <a:gs pos="100000">
                    <a:srgbClr val="CCFF99"/>
                  </a:gs>
                </a:gsLst>
                <a:lin ang="189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35" name="Line 93"/>
              <p:cNvSpPr>
                <a:spLocks noChangeShapeType="1"/>
              </p:cNvSpPr>
              <p:nvPr/>
            </p:nvSpPr>
            <p:spPr bwMode="auto">
              <a:xfrm flipH="1">
                <a:off x="2336" y="2859"/>
                <a:ext cx="201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7932" name="Line 94"/>
            <p:cNvSpPr>
              <a:spLocks noChangeShapeType="1"/>
            </p:cNvSpPr>
            <p:nvPr/>
          </p:nvSpPr>
          <p:spPr bwMode="auto">
            <a:xfrm>
              <a:off x="4846" y="3784"/>
              <a:ext cx="909" cy="0"/>
            </a:xfrm>
            <a:prstGeom prst="lin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3" name="Line 95"/>
            <p:cNvSpPr>
              <a:spLocks noChangeShapeType="1"/>
            </p:cNvSpPr>
            <p:nvPr/>
          </p:nvSpPr>
          <p:spPr bwMode="auto">
            <a:xfrm>
              <a:off x="2120" y="4009"/>
              <a:ext cx="2091" cy="0"/>
            </a:xfrm>
            <a:prstGeom prst="line">
              <a:avLst/>
            </a:prstGeom>
            <a:noFill/>
            <a:ln w="19050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922" name="Text Box 96"/>
          <p:cNvSpPr txBox="1">
            <a:spLocks noChangeArrowheads="1"/>
          </p:cNvSpPr>
          <p:nvPr/>
        </p:nvSpPr>
        <p:spPr bwMode="auto">
          <a:xfrm>
            <a:off x="2393950" y="4836577"/>
            <a:ext cx="89535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Splitter</a:t>
            </a:r>
          </a:p>
        </p:txBody>
      </p:sp>
      <p:sp>
        <p:nvSpPr>
          <p:cNvPr id="37923" name="Text Box 97"/>
          <p:cNvSpPr txBox="1">
            <a:spLocks noChangeArrowheads="1"/>
          </p:cNvSpPr>
          <p:nvPr/>
        </p:nvSpPr>
        <p:spPr bwMode="auto">
          <a:xfrm>
            <a:off x="4059238" y="4865152"/>
            <a:ext cx="130175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Delay lines</a:t>
            </a:r>
          </a:p>
        </p:txBody>
      </p:sp>
      <p:sp>
        <p:nvSpPr>
          <p:cNvPr id="37924" name="Text Box 98"/>
          <p:cNvSpPr txBox="1">
            <a:spLocks noChangeArrowheads="1"/>
          </p:cNvSpPr>
          <p:nvPr/>
        </p:nvSpPr>
        <p:spPr bwMode="auto">
          <a:xfrm>
            <a:off x="6611938" y="4831815"/>
            <a:ext cx="1174750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Combiner</a:t>
            </a:r>
          </a:p>
        </p:txBody>
      </p:sp>
      <p:sp>
        <p:nvSpPr>
          <p:cNvPr id="37925" name="Text Box 99"/>
          <p:cNvSpPr txBox="1">
            <a:spLocks noChangeArrowheads="1"/>
          </p:cNvSpPr>
          <p:nvPr/>
        </p:nvSpPr>
        <p:spPr bwMode="auto">
          <a:xfrm>
            <a:off x="401638" y="6154202"/>
            <a:ext cx="94615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Pick-up</a:t>
            </a:r>
          </a:p>
        </p:txBody>
      </p:sp>
      <p:sp>
        <p:nvSpPr>
          <p:cNvPr id="97380" name="Freeform 100"/>
          <p:cNvSpPr>
            <a:spLocks/>
          </p:cNvSpPr>
          <p:nvPr/>
        </p:nvSpPr>
        <p:spPr bwMode="auto">
          <a:xfrm>
            <a:off x="8256588" y="5422365"/>
            <a:ext cx="742950" cy="690562"/>
          </a:xfrm>
          <a:custGeom>
            <a:avLst/>
            <a:gdLst>
              <a:gd name="T0" fmla="*/ 0 w 4235"/>
              <a:gd name="T1" fmla="*/ 497 h 795"/>
              <a:gd name="T2" fmla="*/ 313 w 4235"/>
              <a:gd name="T3" fmla="*/ 497 h 795"/>
              <a:gd name="T4" fmla="*/ 626 w 4235"/>
              <a:gd name="T5" fmla="*/ 428 h 795"/>
              <a:gd name="T6" fmla="*/ 1090 w 4235"/>
              <a:gd name="T7" fmla="*/ 17 h 795"/>
              <a:gd name="T8" fmla="*/ 1475 w 4235"/>
              <a:gd name="T9" fmla="*/ 325 h 795"/>
              <a:gd name="T10" fmla="*/ 1957 w 4235"/>
              <a:gd name="T11" fmla="*/ 750 h 795"/>
              <a:gd name="T12" fmla="*/ 2926 w 4235"/>
              <a:gd name="T13" fmla="*/ 599 h 795"/>
              <a:gd name="T14" fmla="*/ 3465 w 4235"/>
              <a:gd name="T15" fmla="*/ 532 h 795"/>
              <a:gd name="T16" fmla="*/ 4235 w 4235"/>
              <a:gd name="T17" fmla="*/ 497 h 7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35"/>
              <a:gd name="T28" fmla="*/ 0 h 795"/>
              <a:gd name="T29" fmla="*/ 4235 w 4235"/>
              <a:gd name="T30" fmla="*/ 795 h 7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35" h="795">
                <a:moveTo>
                  <a:pt x="0" y="497"/>
                </a:moveTo>
                <a:lnTo>
                  <a:pt x="313" y="497"/>
                </a:lnTo>
                <a:cubicBezTo>
                  <a:pt x="415" y="491"/>
                  <a:pt x="497" y="508"/>
                  <a:pt x="626" y="428"/>
                </a:cubicBezTo>
                <a:cubicBezTo>
                  <a:pt x="741" y="347"/>
                  <a:pt x="949" y="34"/>
                  <a:pt x="1090" y="17"/>
                </a:cubicBezTo>
                <a:cubicBezTo>
                  <a:pt x="1231" y="0"/>
                  <a:pt x="1335" y="153"/>
                  <a:pt x="1475" y="325"/>
                </a:cubicBezTo>
                <a:cubicBezTo>
                  <a:pt x="1615" y="497"/>
                  <a:pt x="1715" y="705"/>
                  <a:pt x="1957" y="750"/>
                </a:cubicBezTo>
                <a:cubicBezTo>
                  <a:pt x="2199" y="795"/>
                  <a:pt x="2675" y="635"/>
                  <a:pt x="2926" y="599"/>
                </a:cubicBezTo>
                <a:cubicBezTo>
                  <a:pt x="3177" y="563"/>
                  <a:pt x="3247" y="549"/>
                  <a:pt x="3465" y="532"/>
                </a:cubicBezTo>
                <a:cubicBezTo>
                  <a:pt x="3683" y="515"/>
                  <a:pt x="4075" y="504"/>
                  <a:pt x="4235" y="497"/>
                </a:cubicBezTo>
              </a:path>
            </a:pathLst>
          </a:cu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9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 prLst="opacity: 0.4">
                                      <p:cBhvr rctx="IE">
                                        <p:cTn id="7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76521E-6 L 0.18872 -4.76521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73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291E-6 L 0.18733 -4.29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97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7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7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48439E-6 L 0.39809 -2.48439E-6 " pathEditMode="relative" rAng="0" ptsTypes="AA">
                                      <p:cBhvr>
                                        <p:cTn id="29" dur="5000" fill="hold"/>
                                        <p:tgtEl>
                                          <p:spTgt spid="97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51839E-6 L 0.24236 -3.51839E-6 L 0.3 -0.13486 L 0.34982 -0.13509 " pathEditMode="relative" rAng="0" ptsTypes="AAAA">
                                      <p:cBhvr>
                                        <p:cTn id="31" dur="5000" fill="hold"/>
                                        <p:tgtEl>
                                          <p:spTgt spid="97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-68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97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9730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97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9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809 -2.48439E-6 L 0.44809 0.04881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97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2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982 -0.13509 L 0.44687 -0.1841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97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94795E-6 L 2.5E-6 -0.1091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97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97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9730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2" dur="indefinite"/>
                                        <p:tgtEl>
                                          <p:spTgt spid="97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indefinite"/>
                                        <p:tgtEl>
                                          <p:spTgt spid="9730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5" dur="indefinite"/>
                                        <p:tgtEl>
                                          <p:spTgt spid="97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97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97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00"/>
                                        <p:tgtEl>
                                          <p:spTgt spid="9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3" presetClass="pat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614 0.00232 L 0.11841 0.00232 " pathEditMode="relative" rAng="0" ptsTypes="AA">
                                      <p:cBhvr>
                                        <p:cTn id="76" dur="1900" fill="hold"/>
                                        <p:tgtEl>
                                          <p:spTgt spid="97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7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04" grpId="0" animBg="1"/>
      <p:bldP spid="97304" grpId="1" animBg="1"/>
      <p:bldP spid="97305" grpId="0" animBg="1"/>
      <p:bldP spid="97305" grpId="1" animBg="1"/>
      <p:bldP spid="97305" grpId="2" animBg="1"/>
      <p:bldP spid="97306" grpId="0" animBg="1"/>
      <p:bldP spid="97306" grpId="1" animBg="1"/>
      <p:bldP spid="97307" grpId="0" animBg="1"/>
      <p:bldP spid="97308" grpId="0" animBg="1"/>
      <p:bldP spid="97308" grpId="1" animBg="1"/>
      <p:bldP spid="97310" grpId="0" animBg="1"/>
      <p:bldP spid="97310" grpId="1" animBg="1"/>
      <p:bldP spid="97362" grpId="0" animBg="1"/>
      <p:bldP spid="97362" grpId="1" animBg="1"/>
      <p:bldP spid="97362" grpId="2" animBg="1"/>
      <p:bldP spid="97362" grpId="3" animBg="1"/>
      <p:bldP spid="97363" grpId="0" animBg="1"/>
      <p:bldP spid="97363" grpId="1" animBg="1"/>
      <p:bldP spid="97363" grpId="2" animBg="1"/>
      <p:bldP spid="97363" grpId="3" animBg="1"/>
      <p:bldP spid="97364" grpId="0" animBg="1"/>
      <p:bldP spid="97364" grpId="1" animBg="1"/>
      <p:bldP spid="9738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995363"/>
            <a:ext cx="86169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1" name="Freeform 3"/>
          <p:cNvSpPr>
            <a:spLocks/>
          </p:cNvSpPr>
          <p:nvPr/>
        </p:nvSpPr>
        <p:spPr bwMode="auto">
          <a:xfrm>
            <a:off x="1258888" y="2459038"/>
            <a:ext cx="6764337" cy="420687"/>
          </a:xfrm>
          <a:custGeom>
            <a:avLst/>
            <a:gdLst>
              <a:gd name="T0" fmla="*/ 0 w 4261"/>
              <a:gd name="T1" fmla="*/ 166 h 265"/>
              <a:gd name="T2" fmla="*/ 613 w 4261"/>
              <a:gd name="T3" fmla="*/ 154 h 265"/>
              <a:gd name="T4" fmla="*/ 1090 w 4261"/>
              <a:gd name="T5" fmla="*/ 7 h 265"/>
              <a:gd name="T6" fmla="*/ 1475 w 4261"/>
              <a:gd name="T7" fmla="*/ 109 h 265"/>
              <a:gd name="T8" fmla="*/ 1957 w 4261"/>
              <a:gd name="T9" fmla="*/ 250 h 265"/>
              <a:gd name="T10" fmla="*/ 2926 w 4261"/>
              <a:gd name="T11" fmla="*/ 200 h 265"/>
              <a:gd name="T12" fmla="*/ 4261 w 4261"/>
              <a:gd name="T13" fmla="*/ 173 h 2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261"/>
              <a:gd name="T22" fmla="*/ 0 h 265"/>
              <a:gd name="T23" fmla="*/ 4261 w 4261"/>
              <a:gd name="T24" fmla="*/ 265 h 2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261" h="265">
                <a:moveTo>
                  <a:pt x="0" y="166"/>
                </a:moveTo>
                <a:cubicBezTo>
                  <a:pt x="102" y="165"/>
                  <a:pt x="431" y="180"/>
                  <a:pt x="613" y="154"/>
                </a:cubicBezTo>
                <a:cubicBezTo>
                  <a:pt x="795" y="128"/>
                  <a:pt x="946" y="14"/>
                  <a:pt x="1090" y="7"/>
                </a:cubicBezTo>
                <a:cubicBezTo>
                  <a:pt x="1234" y="0"/>
                  <a:pt x="1335" y="52"/>
                  <a:pt x="1475" y="109"/>
                </a:cubicBezTo>
                <a:cubicBezTo>
                  <a:pt x="1615" y="166"/>
                  <a:pt x="1715" y="235"/>
                  <a:pt x="1957" y="250"/>
                </a:cubicBezTo>
                <a:cubicBezTo>
                  <a:pt x="2199" y="265"/>
                  <a:pt x="2542" y="213"/>
                  <a:pt x="2926" y="200"/>
                </a:cubicBezTo>
                <a:cubicBezTo>
                  <a:pt x="3310" y="187"/>
                  <a:pt x="3983" y="179"/>
                  <a:pt x="4261" y="173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1239838" y="151765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38918" name="Text Box 5"/>
          <p:cNvSpPr txBox="1">
            <a:spLocks noChangeArrowheads="1"/>
          </p:cNvSpPr>
          <p:nvPr/>
        </p:nvSpPr>
        <p:spPr bwMode="auto">
          <a:xfrm>
            <a:off x="1243013" y="229076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>
                <a:solidFill>
                  <a:srgbClr val="FF33CC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99350" name="Rectangle 22"/>
          <p:cNvSpPr>
            <a:spLocks noGrp="1" noChangeArrowheads="1"/>
          </p:cNvSpPr>
          <p:nvPr>
            <p:ph type="title"/>
          </p:nvPr>
        </p:nvSpPr>
        <p:spPr>
          <a:xfrm>
            <a:off x="917063" y="0"/>
            <a:ext cx="8599487" cy="90805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>Amplitude to Time Normalisation</a:t>
            </a:r>
          </a:p>
        </p:txBody>
      </p:sp>
      <p:sp>
        <p:nvSpPr>
          <p:cNvPr id="99352" name="Freeform 24"/>
          <p:cNvSpPr>
            <a:spLocks/>
          </p:cNvSpPr>
          <p:nvPr/>
        </p:nvSpPr>
        <p:spPr bwMode="auto">
          <a:xfrm>
            <a:off x="1241425" y="1349375"/>
            <a:ext cx="6723063" cy="985838"/>
          </a:xfrm>
          <a:custGeom>
            <a:avLst/>
            <a:gdLst>
              <a:gd name="T0" fmla="*/ 0 w 4235"/>
              <a:gd name="T1" fmla="*/ 497 h 795"/>
              <a:gd name="T2" fmla="*/ 313 w 4235"/>
              <a:gd name="T3" fmla="*/ 497 h 795"/>
              <a:gd name="T4" fmla="*/ 626 w 4235"/>
              <a:gd name="T5" fmla="*/ 428 h 795"/>
              <a:gd name="T6" fmla="*/ 1090 w 4235"/>
              <a:gd name="T7" fmla="*/ 17 h 795"/>
              <a:gd name="T8" fmla="*/ 1475 w 4235"/>
              <a:gd name="T9" fmla="*/ 325 h 795"/>
              <a:gd name="T10" fmla="*/ 1957 w 4235"/>
              <a:gd name="T11" fmla="*/ 750 h 795"/>
              <a:gd name="T12" fmla="*/ 2926 w 4235"/>
              <a:gd name="T13" fmla="*/ 599 h 795"/>
              <a:gd name="T14" fmla="*/ 3465 w 4235"/>
              <a:gd name="T15" fmla="*/ 532 h 795"/>
              <a:gd name="T16" fmla="*/ 4235 w 4235"/>
              <a:gd name="T17" fmla="*/ 497 h 7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35"/>
              <a:gd name="T28" fmla="*/ 0 h 795"/>
              <a:gd name="T29" fmla="*/ 4235 w 4235"/>
              <a:gd name="T30" fmla="*/ 795 h 7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35" h="795">
                <a:moveTo>
                  <a:pt x="0" y="497"/>
                </a:moveTo>
                <a:lnTo>
                  <a:pt x="313" y="497"/>
                </a:lnTo>
                <a:cubicBezTo>
                  <a:pt x="415" y="491"/>
                  <a:pt x="497" y="508"/>
                  <a:pt x="626" y="428"/>
                </a:cubicBezTo>
                <a:cubicBezTo>
                  <a:pt x="741" y="347"/>
                  <a:pt x="949" y="34"/>
                  <a:pt x="1090" y="17"/>
                </a:cubicBezTo>
                <a:cubicBezTo>
                  <a:pt x="1231" y="0"/>
                  <a:pt x="1335" y="153"/>
                  <a:pt x="1475" y="325"/>
                </a:cubicBezTo>
                <a:cubicBezTo>
                  <a:pt x="1615" y="497"/>
                  <a:pt x="1715" y="705"/>
                  <a:pt x="1957" y="750"/>
                </a:cubicBezTo>
                <a:cubicBezTo>
                  <a:pt x="2199" y="795"/>
                  <a:pt x="2675" y="635"/>
                  <a:pt x="2926" y="599"/>
                </a:cubicBezTo>
                <a:cubicBezTo>
                  <a:pt x="3177" y="563"/>
                  <a:pt x="3247" y="549"/>
                  <a:pt x="3465" y="532"/>
                </a:cubicBezTo>
                <a:cubicBezTo>
                  <a:pt x="3683" y="515"/>
                  <a:pt x="4075" y="504"/>
                  <a:pt x="4235" y="497"/>
                </a:cubicBez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1" name="Freeform 25"/>
          <p:cNvSpPr>
            <a:spLocks/>
          </p:cNvSpPr>
          <p:nvPr/>
        </p:nvSpPr>
        <p:spPr bwMode="auto">
          <a:xfrm>
            <a:off x="1247775" y="1266825"/>
            <a:ext cx="6723063" cy="1136650"/>
          </a:xfrm>
          <a:custGeom>
            <a:avLst/>
            <a:gdLst>
              <a:gd name="T0" fmla="*/ 0 w 4235"/>
              <a:gd name="T1" fmla="*/ 545 h 897"/>
              <a:gd name="T2" fmla="*/ 313 w 4235"/>
              <a:gd name="T3" fmla="*/ 545 h 897"/>
              <a:gd name="T4" fmla="*/ 626 w 4235"/>
              <a:gd name="T5" fmla="*/ 476 h 897"/>
              <a:gd name="T6" fmla="*/ 977 w 4235"/>
              <a:gd name="T7" fmla="*/ 105 h 897"/>
              <a:gd name="T8" fmla="*/ 1157 w 4235"/>
              <a:gd name="T9" fmla="*/ 1 h 897"/>
              <a:gd name="T10" fmla="*/ 1358 w 4235"/>
              <a:gd name="T11" fmla="*/ 112 h 897"/>
              <a:gd name="T12" fmla="*/ 1712 w 4235"/>
              <a:gd name="T13" fmla="*/ 549 h 897"/>
              <a:gd name="T14" fmla="*/ 2212 w 4235"/>
              <a:gd name="T15" fmla="*/ 875 h 897"/>
              <a:gd name="T16" fmla="*/ 2934 w 4235"/>
              <a:gd name="T17" fmla="*/ 681 h 897"/>
              <a:gd name="T18" fmla="*/ 3433 w 4235"/>
              <a:gd name="T19" fmla="*/ 597 h 897"/>
              <a:gd name="T20" fmla="*/ 4235 w 4235"/>
              <a:gd name="T21" fmla="*/ 545 h 89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235"/>
              <a:gd name="T34" fmla="*/ 0 h 897"/>
              <a:gd name="T35" fmla="*/ 4235 w 4235"/>
              <a:gd name="T36" fmla="*/ 897 h 89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235" h="897">
                <a:moveTo>
                  <a:pt x="0" y="545"/>
                </a:moveTo>
                <a:lnTo>
                  <a:pt x="313" y="545"/>
                </a:lnTo>
                <a:cubicBezTo>
                  <a:pt x="415" y="539"/>
                  <a:pt x="497" y="556"/>
                  <a:pt x="626" y="476"/>
                </a:cubicBezTo>
                <a:cubicBezTo>
                  <a:pt x="741" y="395"/>
                  <a:pt x="888" y="184"/>
                  <a:pt x="977" y="105"/>
                </a:cubicBezTo>
                <a:cubicBezTo>
                  <a:pt x="1066" y="26"/>
                  <a:pt x="1094" y="0"/>
                  <a:pt x="1157" y="1"/>
                </a:cubicBezTo>
                <a:cubicBezTo>
                  <a:pt x="1220" y="2"/>
                  <a:pt x="1266" y="21"/>
                  <a:pt x="1358" y="112"/>
                </a:cubicBezTo>
                <a:cubicBezTo>
                  <a:pt x="1450" y="203"/>
                  <a:pt x="1580" y="396"/>
                  <a:pt x="1712" y="549"/>
                </a:cubicBezTo>
                <a:cubicBezTo>
                  <a:pt x="1840" y="690"/>
                  <a:pt x="2008" y="853"/>
                  <a:pt x="2212" y="875"/>
                </a:cubicBezTo>
                <a:cubicBezTo>
                  <a:pt x="2416" y="897"/>
                  <a:pt x="2730" y="727"/>
                  <a:pt x="2934" y="681"/>
                </a:cubicBezTo>
                <a:cubicBezTo>
                  <a:pt x="3138" y="635"/>
                  <a:pt x="3216" y="620"/>
                  <a:pt x="3433" y="597"/>
                </a:cubicBezTo>
                <a:cubicBezTo>
                  <a:pt x="3650" y="574"/>
                  <a:pt x="4068" y="556"/>
                  <a:pt x="4235" y="545"/>
                </a:cubicBezTo>
              </a:path>
            </a:pathLst>
          </a:cu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9405" name="Freeform 77"/>
          <p:cNvSpPr>
            <a:spLocks/>
          </p:cNvSpPr>
          <p:nvPr/>
        </p:nvSpPr>
        <p:spPr bwMode="auto">
          <a:xfrm>
            <a:off x="1239838" y="1676400"/>
            <a:ext cx="6764337" cy="420688"/>
          </a:xfrm>
          <a:custGeom>
            <a:avLst/>
            <a:gdLst>
              <a:gd name="T0" fmla="*/ 0 w 4261"/>
              <a:gd name="T1" fmla="*/ 176 h 265"/>
              <a:gd name="T2" fmla="*/ 936 w 4261"/>
              <a:gd name="T3" fmla="*/ 154 h 265"/>
              <a:gd name="T4" fmla="*/ 1413 w 4261"/>
              <a:gd name="T5" fmla="*/ 7 h 265"/>
              <a:gd name="T6" fmla="*/ 1798 w 4261"/>
              <a:gd name="T7" fmla="*/ 109 h 265"/>
              <a:gd name="T8" fmla="*/ 2280 w 4261"/>
              <a:gd name="T9" fmla="*/ 250 h 265"/>
              <a:gd name="T10" fmla="*/ 3249 w 4261"/>
              <a:gd name="T11" fmla="*/ 200 h 265"/>
              <a:gd name="T12" fmla="*/ 4261 w 4261"/>
              <a:gd name="T13" fmla="*/ 176 h 2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261"/>
              <a:gd name="T22" fmla="*/ 0 h 265"/>
              <a:gd name="T23" fmla="*/ 4261 w 4261"/>
              <a:gd name="T24" fmla="*/ 265 h 2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261" h="265">
                <a:moveTo>
                  <a:pt x="0" y="176"/>
                </a:moveTo>
                <a:cubicBezTo>
                  <a:pt x="155" y="172"/>
                  <a:pt x="701" y="182"/>
                  <a:pt x="936" y="154"/>
                </a:cubicBezTo>
                <a:cubicBezTo>
                  <a:pt x="1171" y="126"/>
                  <a:pt x="1269" y="14"/>
                  <a:pt x="1413" y="7"/>
                </a:cubicBezTo>
                <a:cubicBezTo>
                  <a:pt x="1557" y="0"/>
                  <a:pt x="1658" y="52"/>
                  <a:pt x="1798" y="109"/>
                </a:cubicBezTo>
                <a:cubicBezTo>
                  <a:pt x="1938" y="166"/>
                  <a:pt x="2038" y="235"/>
                  <a:pt x="2280" y="250"/>
                </a:cubicBezTo>
                <a:cubicBezTo>
                  <a:pt x="2522" y="265"/>
                  <a:pt x="2919" y="212"/>
                  <a:pt x="3249" y="200"/>
                </a:cubicBezTo>
                <a:cubicBezTo>
                  <a:pt x="3579" y="188"/>
                  <a:pt x="4050" y="181"/>
                  <a:pt x="4261" y="176"/>
                </a:cubicBezTo>
              </a:path>
            </a:pathLst>
          </a:cu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3" name="Text Box 79"/>
          <p:cNvSpPr txBox="1">
            <a:spLocks noChangeArrowheads="1"/>
          </p:cNvSpPr>
          <p:nvPr/>
        </p:nvSpPr>
        <p:spPr bwMode="auto">
          <a:xfrm>
            <a:off x="5524500" y="1193800"/>
            <a:ext cx="2132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2400" b="1">
                <a:solidFill>
                  <a:srgbClr val="CC3300"/>
                </a:solidFill>
                <a:latin typeface="Times New Roman" pitchFamily="18" charset="0"/>
              </a:rPr>
              <a:t>A + (B + 1.5ns)</a:t>
            </a:r>
          </a:p>
        </p:txBody>
      </p:sp>
      <p:pic>
        <p:nvPicPr>
          <p:cNvPr id="38924" name="Picture 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3" y="3907901"/>
            <a:ext cx="86169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409" name="Freeform 81"/>
          <p:cNvSpPr>
            <a:spLocks/>
          </p:cNvSpPr>
          <p:nvPr/>
        </p:nvSpPr>
        <p:spPr bwMode="auto">
          <a:xfrm>
            <a:off x="1254125" y="5371576"/>
            <a:ext cx="6764338" cy="420687"/>
          </a:xfrm>
          <a:custGeom>
            <a:avLst/>
            <a:gdLst>
              <a:gd name="T0" fmla="*/ 0 w 4261"/>
              <a:gd name="T1" fmla="*/ 166 h 265"/>
              <a:gd name="T2" fmla="*/ 613 w 4261"/>
              <a:gd name="T3" fmla="*/ 154 h 265"/>
              <a:gd name="T4" fmla="*/ 1090 w 4261"/>
              <a:gd name="T5" fmla="*/ 7 h 265"/>
              <a:gd name="T6" fmla="*/ 1475 w 4261"/>
              <a:gd name="T7" fmla="*/ 109 h 265"/>
              <a:gd name="T8" fmla="*/ 1957 w 4261"/>
              <a:gd name="T9" fmla="*/ 250 h 265"/>
              <a:gd name="T10" fmla="*/ 2926 w 4261"/>
              <a:gd name="T11" fmla="*/ 200 h 265"/>
              <a:gd name="T12" fmla="*/ 4261 w 4261"/>
              <a:gd name="T13" fmla="*/ 173 h 2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261"/>
              <a:gd name="T22" fmla="*/ 0 h 265"/>
              <a:gd name="T23" fmla="*/ 4261 w 4261"/>
              <a:gd name="T24" fmla="*/ 265 h 2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261" h="265">
                <a:moveTo>
                  <a:pt x="0" y="166"/>
                </a:moveTo>
                <a:cubicBezTo>
                  <a:pt x="102" y="165"/>
                  <a:pt x="431" y="180"/>
                  <a:pt x="613" y="154"/>
                </a:cubicBezTo>
                <a:cubicBezTo>
                  <a:pt x="795" y="128"/>
                  <a:pt x="946" y="14"/>
                  <a:pt x="1090" y="7"/>
                </a:cubicBezTo>
                <a:cubicBezTo>
                  <a:pt x="1234" y="0"/>
                  <a:pt x="1335" y="52"/>
                  <a:pt x="1475" y="109"/>
                </a:cubicBezTo>
                <a:cubicBezTo>
                  <a:pt x="1615" y="166"/>
                  <a:pt x="1715" y="235"/>
                  <a:pt x="1957" y="250"/>
                </a:cubicBezTo>
                <a:cubicBezTo>
                  <a:pt x="2199" y="265"/>
                  <a:pt x="2542" y="213"/>
                  <a:pt x="2926" y="200"/>
                </a:cubicBezTo>
                <a:cubicBezTo>
                  <a:pt x="3310" y="187"/>
                  <a:pt x="3983" y="179"/>
                  <a:pt x="4261" y="173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6" name="Text Box 82"/>
          <p:cNvSpPr txBox="1">
            <a:spLocks noChangeArrowheads="1"/>
          </p:cNvSpPr>
          <p:nvPr/>
        </p:nvSpPr>
        <p:spPr bwMode="auto">
          <a:xfrm>
            <a:off x="1235075" y="4430188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38927" name="Text Box 83"/>
          <p:cNvSpPr txBox="1">
            <a:spLocks noChangeArrowheads="1"/>
          </p:cNvSpPr>
          <p:nvPr/>
        </p:nvSpPr>
        <p:spPr bwMode="auto">
          <a:xfrm>
            <a:off x="1238250" y="5203301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>
                <a:solidFill>
                  <a:srgbClr val="FF33CC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99412" name="Freeform 84"/>
          <p:cNvSpPr>
            <a:spLocks/>
          </p:cNvSpPr>
          <p:nvPr/>
        </p:nvSpPr>
        <p:spPr bwMode="auto">
          <a:xfrm>
            <a:off x="1236663" y="4261913"/>
            <a:ext cx="6723062" cy="985838"/>
          </a:xfrm>
          <a:custGeom>
            <a:avLst/>
            <a:gdLst>
              <a:gd name="T0" fmla="*/ 0 w 4235"/>
              <a:gd name="T1" fmla="*/ 497 h 795"/>
              <a:gd name="T2" fmla="*/ 313 w 4235"/>
              <a:gd name="T3" fmla="*/ 497 h 795"/>
              <a:gd name="T4" fmla="*/ 626 w 4235"/>
              <a:gd name="T5" fmla="*/ 428 h 795"/>
              <a:gd name="T6" fmla="*/ 1090 w 4235"/>
              <a:gd name="T7" fmla="*/ 17 h 795"/>
              <a:gd name="T8" fmla="*/ 1475 w 4235"/>
              <a:gd name="T9" fmla="*/ 325 h 795"/>
              <a:gd name="T10" fmla="*/ 1957 w 4235"/>
              <a:gd name="T11" fmla="*/ 750 h 795"/>
              <a:gd name="T12" fmla="*/ 2926 w 4235"/>
              <a:gd name="T13" fmla="*/ 599 h 795"/>
              <a:gd name="T14" fmla="*/ 3465 w 4235"/>
              <a:gd name="T15" fmla="*/ 532 h 795"/>
              <a:gd name="T16" fmla="*/ 4235 w 4235"/>
              <a:gd name="T17" fmla="*/ 497 h 7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35"/>
              <a:gd name="T28" fmla="*/ 0 h 795"/>
              <a:gd name="T29" fmla="*/ 4235 w 4235"/>
              <a:gd name="T30" fmla="*/ 795 h 7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35" h="795">
                <a:moveTo>
                  <a:pt x="0" y="497"/>
                </a:moveTo>
                <a:lnTo>
                  <a:pt x="313" y="497"/>
                </a:lnTo>
                <a:cubicBezTo>
                  <a:pt x="415" y="491"/>
                  <a:pt x="497" y="508"/>
                  <a:pt x="626" y="428"/>
                </a:cubicBezTo>
                <a:cubicBezTo>
                  <a:pt x="741" y="347"/>
                  <a:pt x="949" y="34"/>
                  <a:pt x="1090" y="17"/>
                </a:cubicBezTo>
                <a:cubicBezTo>
                  <a:pt x="1231" y="0"/>
                  <a:pt x="1335" y="153"/>
                  <a:pt x="1475" y="325"/>
                </a:cubicBezTo>
                <a:cubicBezTo>
                  <a:pt x="1615" y="497"/>
                  <a:pt x="1715" y="705"/>
                  <a:pt x="1957" y="750"/>
                </a:cubicBezTo>
                <a:cubicBezTo>
                  <a:pt x="2199" y="795"/>
                  <a:pt x="2675" y="635"/>
                  <a:pt x="2926" y="599"/>
                </a:cubicBezTo>
                <a:cubicBezTo>
                  <a:pt x="3177" y="563"/>
                  <a:pt x="3247" y="549"/>
                  <a:pt x="3465" y="532"/>
                </a:cubicBezTo>
                <a:cubicBezTo>
                  <a:pt x="3683" y="515"/>
                  <a:pt x="4075" y="504"/>
                  <a:pt x="4235" y="497"/>
                </a:cubicBez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9" name="Freeform 85"/>
          <p:cNvSpPr>
            <a:spLocks/>
          </p:cNvSpPr>
          <p:nvPr/>
        </p:nvSpPr>
        <p:spPr bwMode="auto">
          <a:xfrm>
            <a:off x="1231900" y="4817538"/>
            <a:ext cx="6723063" cy="1265238"/>
          </a:xfrm>
          <a:custGeom>
            <a:avLst/>
            <a:gdLst>
              <a:gd name="T0" fmla="*/ 0 w 4235"/>
              <a:gd name="T1" fmla="*/ 512 h 797"/>
              <a:gd name="T2" fmla="*/ 313 w 4235"/>
              <a:gd name="T3" fmla="*/ 512 h 797"/>
              <a:gd name="T4" fmla="*/ 751 w 4235"/>
              <a:gd name="T5" fmla="*/ 461 h 797"/>
              <a:gd name="T6" fmla="*/ 1125 w 4235"/>
              <a:gd name="T7" fmla="*/ 80 h 797"/>
              <a:gd name="T8" fmla="*/ 1348 w 4235"/>
              <a:gd name="T9" fmla="*/ 24 h 797"/>
              <a:gd name="T10" fmla="*/ 1625 w 4235"/>
              <a:gd name="T11" fmla="*/ 239 h 797"/>
              <a:gd name="T12" fmla="*/ 1847 w 4235"/>
              <a:gd name="T13" fmla="*/ 524 h 797"/>
              <a:gd name="T14" fmla="*/ 2212 w 4235"/>
              <a:gd name="T15" fmla="*/ 775 h 797"/>
              <a:gd name="T16" fmla="*/ 2944 w 4235"/>
              <a:gd name="T17" fmla="*/ 656 h 797"/>
              <a:gd name="T18" fmla="*/ 3429 w 4235"/>
              <a:gd name="T19" fmla="*/ 565 h 797"/>
              <a:gd name="T20" fmla="*/ 4235 w 4235"/>
              <a:gd name="T21" fmla="*/ 512 h 79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235"/>
              <a:gd name="T34" fmla="*/ 0 h 797"/>
              <a:gd name="T35" fmla="*/ 4235 w 4235"/>
              <a:gd name="T36" fmla="*/ 797 h 79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235" h="797">
                <a:moveTo>
                  <a:pt x="0" y="512"/>
                </a:moveTo>
                <a:lnTo>
                  <a:pt x="313" y="512"/>
                </a:lnTo>
                <a:cubicBezTo>
                  <a:pt x="415" y="507"/>
                  <a:pt x="622" y="525"/>
                  <a:pt x="751" y="461"/>
                </a:cubicBezTo>
                <a:cubicBezTo>
                  <a:pt x="866" y="396"/>
                  <a:pt x="1036" y="143"/>
                  <a:pt x="1125" y="80"/>
                </a:cubicBezTo>
                <a:cubicBezTo>
                  <a:pt x="1222" y="6"/>
                  <a:pt x="1267" y="0"/>
                  <a:pt x="1348" y="24"/>
                </a:cubicBezTo>
                <a:cubicBezTo>
                  <a:pt x="1431" y="50"/>
                  <a:pt x="1555" y="142"/>
                  <a:pt x="1625" y="239"/>
                </a:cubicBezTo>
                <a:cubicBezTo>
                  <a:pt x="1695" y="336"/>
                  <a:pt x="1729" y="385"/>
                  <a:pt x="1847" y="524"/>
                </a:cubicBezTo>
                <a:cubicBezTo>
                  <a:pt x="1965" y="663"/>
                  <a:pt x="2029" y="753"/>
                  <a:pt x="2212" y="775"/>
                </a:cubicBezTo>
                <a:cubicBezTo>
                  <a:pt x="2395" y="797"/>
                  <a:pt x="2741" y="691"/>
                  <a:pt x="2944" y="656"/>
                </a:cubicBezTo>
                <a:cubicBezTo>
                  <a:pt x="3147" y="621"/>
                  <a:pt x="3214" y="589"/>
                  <a:pt x="3429" y="565"/>
                </a:cubicBezTo>
                <a:cubicBezTo>
                  <a:pt x="3644" y="541"/>
                  <a:pt x="4067" y="523"/>
                  <a:pt x="4235" y="512"/>
                </a:cubicBezTo>
              </a:path>
            </a:pathLst>
          </a:custGeom>
          <a:noFill/>
          <a:ln w="28575">
            <a:solidFill>
              <a:srgbClr val="99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0" name="Text Box 87"/>
          <p:cNvSpPr txBox="1">
            <a:spLocks noChangeArrowheads="1"/>
          </p:cNvSpPr>
          <p:nvPr/>
        </p:nvSpPr>
        <p:spPr bwMode="auto">
          <a:xfrm>
            <a:off x="5524500" y="4125388"/>
            <a:ext cx="2132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2400" b="1">
                <a:solidFill>
                  <a:srgbClr val="990099"/>
                </a:solidFill>
                <a:latin typeface="Times New Roman" pitchFamily="18" charset="0"/>
              </a:rPr>
              <a:t>B + (A + 1.5ns)</a:t>
            </a:r>
          </a:p>
        </p:txBody>
      </p:sp>
      <p:sp>
        <p:nvSpPr>
          <p:cNvPr id="99416" name="Freeform 88"/>
          <p:cNvSpPr>
            <a:spLocks/>
          </p:cNvSpPr>
          <p:nvPr/>
        </p:nvSpPr>
        <p:spPr bwMode="auto">
          <a:xfrm>
            <a:off x="1222375" y="5017563"/>
            <a:ext cx="6764338" cy="985838"/>
          </a:xfrm>
          <a:custGeom>
            <a:avLst/>
            <a:gdLst>
              <a:gd name="T0" fmla="*/ 0 w 4261"/>
              <a:gd name="T1" fmla="*/ 394 h 621"/>
              <a:gd name="T2" fmla="*/ 618 w 4261"/>
              <a:gd name="T3" fmla="*/ 388 h 621"/>
              <a:gd name="T4" fmla="*/ 931 w 4261"/>
              <a:gd name="T5" fmla="*/ 334 h 621"/>
              <a:gd name="T6" fmla="*/ 1395 w 4261"/>
              <a:gd name="T7" fmla="*/ 13 h 621"/>
              <a:gd name="T8" fmla="*/ 1780 w 4261"/>
              <a:gd name="T9" fmla="*/ 254 h 621"/>
              <a:gd name="T10" fmla="*/ 2262 w 4261"/>
              <a:gd name="T11" fmla="*/ 586 h 621"/>
              <a:gd name="T12" fmla="*/ 3231 w 4261"/>
              <a:gd name="T13" fmla="*/ 468 h 621"/>
              <a:gd name="T14" fmla="*/ 3770 w 4261"/>
              <a:gd name="T15" fmla="*/ 416 h 621"/>
              <a:gd name="T16" fmla="*/ 4261 w 4261"/>
              <a:gd name="T17" fmla="*/ 398 h 6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61"/>
              <a:gd name="T28" fmla="*/ 0 h 621"/>
              <a:gd name="T29" fmla="*/ 4261 w 4261"/>
              <a:gd name="T30" fmla="*/ 621 h 6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61" h="621">
                <a:moveTo>
                  <a:pt x="0" y="394"/>
                </a:moveTo>
                <a:lnTo>
                  <a:pt x="618" y="388"/>
                </a:lnTo>
                <a:cubicBezTo>
                  <a:pt x="720" y="384"/>
                  <a:pt x="802" y="397"/>
                  <a:pt x="931" y="334"/>
                </a:cubicBezTo>
                <a:cubicBezTo>
                  <a:pt x="1046" y="271"/>
                  <a:pt x="1254" y="27"/>
                  <a:pt x="1395" y="13"/>
                </a:cubicBezTo>
                <a:cubicBezTo>
                  <a:pt x="1536" y="0"/>
                  <a:pt x="1640" y="120"/>
                  <a:pt x="1780" y="254"/>
                </a:cubicBezTo>
                <a:cubicBezTo>
                  <a:pt x="1920" y="388"/>
                  <a:pt x="2020" y="551"/>
                  <a:pt x="2262" y="586"/>
                </a:cubicBezTo>
                <a:cubicBezTo>
                  <a:pt x="2504" y="621"/>
                  <a:pt x="2980" y="496"/>
                  <a:pt x="3231" y="468"/>
                </a:cubicBezTo>
                <a:cubicBezTo>
                  <a:pt x="3482" y="440"/>
                  <a:pt x="3598" y="428"/>
                  <a:pt x="3770" y="416"/>
                </a:cubicBezTo>
                <a:cubicBezTo>
                  <a:pt x="3942" y="404"/>
                  <a:pt x="4159" y="402"/>
                  <a:pt x="4261" y="398"/>
                </a:cubicBezTo>
              </a:path>
            </a:pathLst>
          </a:custGeom>
          <a:noFill/>
          <a:ln w="28575">
            <a:solidFill>
              <a:srgbClr val="3399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9422" name="Text Box 94"/>
          <p:cNvSpPr txBox="1">
            <a:spLocks noChangeArrowheads="1"/>
          </p:cNvSpPr>
          <p:nvPr/>
        </p:nvSpPr>
        <p:spPr bwMode="auto">
          <a:xfrm>
            <a:off x="652463" y="3473453"/>
            <a:ext cx="3270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2400" dirty="0" err="1">
                <a:latin typeface="Symbol" pitchFamily="18" charset="2"/>
              </a:rPr>
              <a:t>D</a:t>
            </a:r>
            <a:r>
              <a:rPr lang="en-GB" sz="2400" dirty="0" err="1"/>
              <a:t>t</a:t>
            </a:r>
            <a:r>
              <a:rPr lang="en-GB" sz="2400" dirty="0"/>
              <a:t> depends on position</a:t>
            </a:r>
            <a:endParaRPr lang="en-GB" sz="2400" u="sng" dirty="0"/>
          </a:p>
        </p:txBody>
      </p:sp>
      <p:sp>
        <p:nvSpPr>
          <p:cNvPr id="99423" name="Line 95"/>
          <p:cNvSpPr>
            <a:spLocks noChangeShapeType="1"/>
          </p:cNvSpPr>
          <p:nvPr/>
        </p:nvSpPr>
        <p:spPr bwMode="auto">
          <a:xfrm>
            <a:off x="3943350" y="3744916"/>
            <a:ext cx="198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99"/>
          <p:cNvGrpSpPr>
            <a:grpSpLocks/>
          </p:cNvGrpSpPr>
          <p:nvPr/>
        </p:nvGrpSpPr>
        <p:grpSpPr bwMode="auto">
          <a:xfrm>
            <a:off x="3897313" y="1196975"/>
            <a:ext cx="293687" cy="4983163"/>
            <a:chOff x="2455" y="754"/>
            <a:chExt cx="185" cy="3139"/>
          </a:xfrm>
        </p:grpSpPr>
        <p:grpSp>
          <p:nvGrpSpPr>
            <p:cNvPr id="38935" name="Group 98"/>
            <p:cNvGrpSpPr>
              <a:grpSpLocks/>
            </p:cNvGrpSpPr>
            <p:nvPr/>
          </p:nvGrpSpPr>
          <p:grpSpPr bwMode="auto">
            <a:xfrm>
              <a:off x="2455" y="754"/>
              <a:ext cx="185" cy="3139"/>
              <a:chOff x="2455" y="754"/>
              <a:chExt cx="185" cy="3139"/>
            </a:xfrm>
          </p:grpSpPr>
          <p:sp>
            <p:nvSpPr>
              <p:cNvPr id="38938" name="Line 89"/>
              <p:cNvSpPr>
                <a:spLocks noChangeShapeType="1"/>
              </p:cNvSpPr>
              <p:nvPr/>
            </p:nvSpPr>
            <p:spPr bwMode="auto">
              <a:xfrm>
                <a:off x="2483" y="756"/>
                <a:ext cx="0" cy="3137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9" name="Line 90"/>
              <p:cNvSpPr>
                <a:spLocks noChangeShapeType="1"/>
              </p:cNvSpPr>
              <p:nvPr/>
            </p:nvSpPr>
            <p:spPr bwMode="auto">
              <a:xfrm>
                <a:off x="2612" y="754"/>
                <a:ext cx="0" cy="3137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0" name="Oval 91"/>
              <p:cNvSpPr>
                <a:spLocks noChangeArrowheads="1"/>
              </p:cNvSpPr>
              <p:nvPr/>
            </p:nvSpPr>
            <p:spPr bwMode="auto">
              <a:xfrm>
                <a:off x="2455" y="1207"/>
                <a:ext cx="56" cy="56"/>
              </a:xfrm>
              <a:prstGeom prst="ellipse">
                <a:avLst/>
              </a:prstGeom>
              <a:gradFill rotWithShape="1">
                <a:gsLst>
                  <a:gs pos="0">
                    <a:srgbClr val="CC3300"/>
                  </a:gs>
                  <a:gs pos="100000">
                    <a:srgbClr val="5E1800"/>
                  </a:gs>
                </a:gsLst>
                <a:lin ang="18900000" scaled="1"/>
              </a:gradFill>
              <a:ln w="12700" algn="ctr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1" name="Oval 93"/>
              <p:cNvSpPr>
                <a:spLocks noChangeArrowheads="1"/>
              </p:cNvSpPr>
              <p:nvPr/>
            </p:nvSpPr>
            <p:spPr bwMode="auto">
              <a:xfrm>
                <a:off x="2584" y="3460"/>
                <a:ext cx="56" cy="56"/>
              </a:xfrm>
              <a:prstGeom prst="ellipse">
                <a:avLst/>
              </a:prstGeom>
              <a:solidFill>
                <a:srgbClr val="990099"/>
              </a:solidFill>
              <a:ln w="12700" algn="ctr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8936" name="Line 96"/>
            <p:cNvSpPr>
              <a:spLocks noChangeShapeType="1"/>
            </p:cNvSpPr>
            <p:nvPr/>
          </p:nvSpPr>
          <p:spPr bwMode="auto">
            <a:xfrm>
              <a:off x="2483" y="2211"/>
              <a:ext cx="0" cy="26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7" name="Line 97"/>
            <p:cNvSpPr>
              <a:spLocks noChangeShapeType="1"/>
            </p:cNvSpPr>
            <p:nvPr/>
          </p:nvSpPr>
          <p:spPr bwMode="auto">
            <a:xfrm>
              <a:off x="2612" y="2209"/>
              <a:ext cx="0" cy="26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98019953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9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9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422" grpId="0"/>
      <p:bldP spid="994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4000" dirty="0"/>
              <a:t>The Wide Band Time Normaliser</a:t>
            </a:r>
            <a:endParaRPr lang="en-GB" sz="4000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1138238"/>
            <a:ext cx="8616950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Oval 27"/>
          <p:cNvSpPr>
            <a:spLocks noChangeArrowheads="1"/>
          </p:cNvSpPr>
          <p:nvPr/>
        </p:nvSpPr>
        <p:spPr bwMode="auto">
          <a:xfrm>
            <a:off x="6064250" y="1550988"/>
            <a:ext cx="1203325" cy="1203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" name="AutoShape 28"/>
          <p:cNvSpPr>
            <a:spLocks noChangeArrowheads="1"/>
          </p:cNvSpPr>
          <p:nvPr/>
        </p:nvSpPr>
        <p:spPr bwMode="auto">
          <a:xfrm>
            <a:off x="6105525" y="2146300"/>
            <a:ext cx="569913" cy="207963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2" name="Line 29"/>
          <p:cNvSpPr>
            <a:spLocks noChangeShapeType="1"/>
          </p:cNvSpPr>
          <p:nvPr/>
        </p:nvSpPr>
        <p:spPr bwMode="auto">
          <a:xfrm>
            <a:off x="6659563" y="1584325"/>
            <a:ext cx="0" cy="117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 rot="-5400000">
            <a:off x="6673851" y="1546225"/>
            <a:ext cx="0" cy="117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4" name="Arc 31"/>
          <p:cNvSpPr>
            <a:spLocks/>
          </p:cNvSpPr>
          <p:nvPr/>
        </p:nvSpPr>
        <p:spPr bwMode="auto">
          <a:xfrm rot="-18798918">
            <a:off x="6897688" y="1933575"/>
            <a:ext cx="450850" cy="447675"/>
          </a:xfrm>
          <a:custGeom>
            <a:avLst/>
            <a:gdLst>
              <a:gd name="G0" fmla="+- 0 0 0"/>
              <a:gd name="G1" fmla="+- 20849 0 0"/>
              <a:gd name="G2" fmla="+- 21600 0 0"/>
              <a:gd name="T0" fmla="*/ 5646 w 20622"/>
              <a:gd name="T1" fmla="*/ 0 h 20849"/>
              <a:gd name="T2" fmla="*/ 20622 w 20622"/>
              <a:gd name="T3" fmla="*/ 14423 h 20849"/>
              <a:gd name="T4" fmla="*/ 0 w 20622"/>
              <a:gd name="T5" fmla="*/ 20849 h 20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22" h="20849" fill="none" extrusionOk="0">
                <a:moveTo>
                  <a:pt x="5646" y="-1"/>
                </a:moveTo>
                <a:cubicBezTo>
                  <a:pt x="12775" y="1930"/>
                  <a:pt x="18424" y="7370"/>
                  <a:pt x="20621" y="14423"/>
                </a:cubicBezTo>
              </a:path>
              <a:path w="20622" h="20849" stroke="0" extrusionOk="0">
                <a:moveTo>
                  <a:pt x="5646" y="-1"/>
                </a:moveTo>
                <a:cubicBezTo>
                  <a:pt x="12775" y="1930"/>
                  <a:pt x="18424" y="7370"/>
                  <a:pt x="20621" y="14423"/>
                </a:cubicBezTo>
                <a:lnTo>
                  <a:pt x="0" y="20849"/>
                </a:lnTo>
                <a:close/>
              </a:path>
            </a:pathLst>
          </a:custGeom>
          <a:noFill/>
          <a:ln w="571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5" name="Arc 32"/>
          <p:cNvSpPr>
            <a:spLocks/>
          </p:cNvSpPr>
          <p:nvPr/>
        </p:nvSpPr>
        <p:spPr bwMode="auto">
          <a:xfrm rot="18798918" flipH="1">
            <a:off x="5984876" y="1912937"/>
            <a:ext cx="450850" cy="447675"/>
          </a:xfrm>
          <a:custGeom>
            <a:avLst/>
            <a:gdLst>
              <a:gd name="G0" fmla="+- 0 0 0"/>
              <a:gd name="G1" fmla="+- 20849 0 0"/>
              <a:gd name="G2" fmla="+- 21600 0 0"/>
              <a:gd name="T0" fmla="*/ 5646 w 20622"/>
              <a:gd name="T1" fmla="*/ 0 h 20849"/>
              <a:gd name="T2" fmla="*/ 20622 w 20622"/>
              <a:gd name="T3" fmla="*/ 14423 h 20849"/>
              <a:gd name="T4" fmla="*/ 0 w 20622"/>
              <a:gd name="T5" fmla="*/ 20849 h 20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22" h="20849" fill="none" extrusionOk="0">
                <a:moveTo>
                  <a:pt x="5646" y="-1"/>
                </a:moveTo>
                <a:cubicBezTo>
                  <a:pt x="12775" y="1930"/>
                  <a:pt x="18424" y="7370"/>
                  <a:pt x="20621" y="14423"/>
                </a:cubicBezTo>
              </a:path>
              <a:path w="20622" h="20849" stroke="0" extrusionOk="0">
                <a:moveTo>
                  <a:pt x="5646" y="-1"/>
                </a:moveTo>
                <a:cubicBezTo>
                  <a:pt x="12775" y="1930"/>
                  <a:pt x="18424" y="7370"/>
                  <a:pt x="20621" y="14423"/>
                </a:cubicBezTo>
                <a:lnTo>
                  <a:pt x="0" y="20849"/>
                </a:lnTo>
                <a:close/>
              </a:path>
            </a:pathLst>
          </a:custGeom>
          <a:noFill/>
          <a:ln w="571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5675313" y="1885950"/>
            <a:ext cx="404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US" sz="2400" b="1" smtClean="0">
                <a:solidFill>
                  <a:srgbClr val="000022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37" name="Text Box 34"/>
          <p:cNvSpPr txBox="1">
            <a:spLocks noChangeArrowheads="1"/>
          </p:cNvSpPr>
          <p:nvPr/>
        </p:nvSpPr>
        <p:spPr bwMode="auto">
          <a:xfrm>
            <a:off x="7273925" y="1900238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US" sz="2400" b="1" smtClean="0">
                <a:solidFill>
                  <a:srgbClr val="000022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38" name="Line 35"/>
          <p:cNvSpPr>
            <a:spLocks noChangeShapeType="1"/>
          </p:cNvSpPr>
          <p:nvPr/>
        </p:nvSpPr>
        <p:spPr bwMode="auto">
          <a:xfrm>
            <a:off x="1263650" y="4529138"/>
            <a:ext cx="6745288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9" name="Line 36"/>
          <p:cNvSpPr>
            <a:spLocks noChangeShapeType="1"/>
          </p:cNvSpPr>
          <p:nvPr/>
        </p:nvSpPr>
        <p:spPr bwMode="auto">
          <a:xfrm>
            <a:off x="1255713" y="2962275"/>
            <a:ext cx="6745287" cy="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40" name="Text Box 52"/>
          <p:cNvSpPr txBox="1">
            <a:spLocks noChangeArrowheads="1"/>
          </p:cNvSpPr>
          <p:nvPr/>
        </p:nvSpPr>
        <p:spPr bwMode="auto">
          <a:xfrm>
            <a:off x="1206500" y="3019425"/>
            <a:ext cx="182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US" sz="2400" b="1" smtClean="0">
                <a:solidFill>
                  <a:srgbClr val="000022"/>
                </a:solidFill>
                <a:latin typeface="Times New Roman" pitchFamily="18" charset="0"/>
              </a:rPr>
              <a:t>A+(B+1.5ns)</a:t>
            </a:r>
          </a:p>
        </p:txBody>
      </p:sp>
      <p:sp>
        <p:nvSpPr>
          <p:cNvPr id="41" name="Text Box 53"/>
          <p:cNvSpPr txBox="1">
            <a:spLocks noChangeArrowheads="1"/>
          </p:cNvSpPr>
          <p:nvPr/>
        </p:nvSpPr>
        <p:spPr bwMode="auto">
          <a:xfrm>
            <a:off x="1214438" y="4019550"/>
            <a:ext cx="2593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400" b="1" smtClean="0">
                <a:solidFill>
                  <a:srgbClr val="000022"/>
                </a:solidFill>
                <a:latin typeface="Times New Roman" pitchFamily="18" charset="0"/>
              </a:rPr>
              <a:t>B+(A+1.5ns)+10ns</a:t>
            </a:r>
          </a:p>
        </p:txBody>
      </p:sp>
      <p:sp>
        <p:nvSpPr>
          <p:cNvPr id="42" name="AutoShape 54"/>
          <p:cNvSpPr>
            <a:spLocks noChangeArrowheads="1"/>
          </p:cNvSpPr>
          <p:nvPr/>
        </p:nvSpPr>
        <p:spPr bwMode="auto">
          <a:xfrm>
            <a:off x="6638925" y="2151063"/>
            <a:ext cx="569913" cy="207962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43" name="Group 61"/>
          <p:cNvGrpSpPr>
            <a:grpSpLocks/>
          </p:cNvGrpSpPr>
          <p:nvPr/>
        </p:nvGrpSpPr>
        <p:grpSpPr bwMode="auto">
          <a:xfrm>
            <a:off x="1211263" y="2028825"/>
            <a:ext cx="6815137" cy="3694113"/>
            <a:chOff x="763" y="1278"/>
            <a:chExt cx="4293" cy="2327"/>
          </a:xfrm>
        </p:grpSpPr>
        <p:sp>
          <p:nvSpPr>
            <p:cNvPr id="44" name="Freeform 4"/>
            <p:cNvSpPr>
              <a:spLocks/>
            </p:cNvSpPr>
            <p:nvPr/>
          </p:nvSpPr>
          <p:spPr bwMode="auto">
            <a:xfrm>
              <a:off x="763" y="1328"/>
              <a:ext cx="4247" cy="872"/>
            </a:xfrm>
            <a:custGeom>
              <a:avLst/>
              <a:gdLst>
                <a:gd name="T0" fmla="*/ 0 w 4247"/>
                <a:gd name="T1" fmla="*/ 527 h 872"/>
                <a:gd name="T2" fmla="*/ 172 w 4247"/>
                <a:gd name="T3" fmla="*/ 526 h 872"/>
                <a:gd name="T4" fmla="*/ 406 w 4247"/>
                <a:gd name="T5" fmla="*/ 526 h 872"/>
                <a:gd name="T6" fmla="*/ 478 w 4247"/>
                <a:gd name="T7" fmla="*/ 526 h 872"/>
                <a:gd name="T8" fmla="*/ 561 w 4247"/>
                <a:gd name="T9" fmla="*/ 511 h 872"/>
                <a:gd name="T10" fmla="*/ 652 w 4247"/>
                <a:gd name="T11" fmla="*/ 460 h 872"/>
                <a:gd name="T12" fmla="*/ 736 w 4247"/>
                <a:gd name="T13" fmla="*/ 376 h 872"/>
                <a:gd name="T14" fmla="*/ 880 w 4247"/>
                <a:gd name="T15" fmla="*/ 190 h 872"/>
                <a:gd name="T16" fmla="*/ 976 w 4247"/>
                <a:gd name="T17" fmla="*/ 82 h 872"/>
                <a:gd name="T18" fmla="*/ 1090 w 4247"/>
                <a:gd name="T19" fmla="*/ 16 h 872"/>
                <a:gd name="T20" fmla="*/ 1192 w 4247"/>
                <a:gd name="T21" fmla="*/ 5 h 872"/>
                <a:gd name="T22" fmla="*/ 1281 w 4247"/>
                <a:gd name="T23" fmla="*/ 45 h 872"/>
                <a:gd name="T24" fmla="*/ 1403 w 4247"/>
                <a:gd name="T25" fmla="*/ 168 h 872"/>
                <a:gd name="T26" fmla="*/ 1717 w 4247"/>
                <a:gd name="T27" fmla="*/ 572 h 872"/>
                <a:gd name="T28" fmla="*/ 1808 w 4247"/>
                <a:gd name="T29" fmla="*/ 683 h 872"/>
                <a:gd name="T30" fmla="*/ 1943 w 4247"/>
                <a:gd name="T31" fmla="*/ 780 h 872"/>
                <a:gd name="T32" fmla="*/ 2029 w 4247"/>
                <a:gd name="T33" fmla="*/ 827 h 872"/>
                <a:gd name="T34" fmla="*/ 2169 w 4247"/>
                <a:gd name="T35" fmla="*/ 867 h 872"/>
                <a:gd name="T36" fmla="*/ 2302 w 4247"/>
                <a:gd name="T37" fmla="*/ 860 h 872"/>
                <a:gd name="T38" fmla="*/ 2457 w 4247"/>
                <a:gd name="T39" fmla="*/ 820 h 872"/>
                <a:gd name="T40" fmla="*/ 2644 w 4247"/>
                <a:gd name="T41" fmla="*/ 763 h 872"/>
                <a:gd name="T42" fmla="*/ 2917 w 4247"/>
                <a:gd name="T43" fmla="*/ 675 h 872"/>
                <a:gd name="T44" fmla="*/ 3455 w 4247"/>
                <a:gd name="T45" fmla="*/ 555 h 872"/>
                <a:gd name="T46" fmla="*/ 4247 w 4247"/>
                <a:gd name="T47" fmla="*/ 535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47" h="872">
                  <a:moveTo>
                    <a:pt x="0" y="527"/>
                  </a:moveTo>
                  <a:cubicBezTo>
                    <a:pt x="27" y="527"/>
                    <a:pt x="104" y="526"/>
                    <a:pt x="172" y="526"/>
                  </a:cubicBezTo>
                  <a:cubicBezTo>
                    <a:pt x="240" y="526"/>
                    <a:pt x="355" y="526"/>
                    <a:pt x="406" y="526"/>
                  </a:cubicBezTo>
                  <a:cubicBezTo>
                    <a:pt x="457" y="526"/>
                    <a:pt x="452" y="528"/>
                    <a:pt x="478" y="526"/>
                  </a:cubicBezTo>
                  <a:cubicBezTo>
                    <a:pt x="504" y="524"/>
                    <a:pt x="532" y="522"/>
                    <a:pt x="561" y="511"/>
                  </a:cubicBezTo>
                  <a:cubicBezTo>
                    <a:pt x="590" y="500"/>
                    <a:pt x="623" y="482"/>
                    <a:pt x="652" y="460"/>
                  </a:cubicBezTo>
                  <a:cubicBezTo>
                    <a:pt x="681" y="438"/>
                    <a:pt x="698" y="421"/>
                    <a:pt x="736" y="376"/>
                  </a:cubicBezTo>
                  <a:cubicBezTo>
                    <a:pt x="774" y="331"/>
                    <a:pt x="840" y="239"/>
                    <a:pt x="880" y="190"/>
                  </a:cubicBezTo>
                  <a:cubicBezTo>
                    <a:pt x="920" y="141"/>
                    <a:pt x="941" y="111"/>
                    <a:pt x="976" y="82"/>
                  </a:cubicBezTo>
                  <a:cubicBezTo>
                    <a:pt x="1011" y="53"/>
                    <a:pt x="1054" y="29"/>
                    <a:pt x="1090" y="16"/>
                  </a:cubicBezTo>
                  <a:cubicBezTo>
                    <a:pt x="1126" y="3"/>
                    <a:pt x="1160" y="0"/>
                    <a:pt x="1192" y="5"/>
                  </a:cubicBezTo>
                  <a:cubicBezTo>
                    <a:pt x="1224" y="10"/>
                    <a:pt x="1246" y="18"/>
                    <a:pt x="1281" y="45"/>
                  </a:cubicBezTo>
                  <a:cubicBezTo>
                    <a:pt x="1316" y="72"/>
                    <a:pt x="1330" y="80"/>
                    <a:pt x="1403" y="168"/>
                  </a:cubicBezTo>
                  <a:cubicBezTo>
                    <a:pt x="1476" y="256"/>
                    <a:pt x="1650" y="486"/>
                    <a:pt x="1717" y="572"/>
                  </a:cubicBezTo>
                  <a:cubicBezTo>
                    <a:pt x="1784" y="658"/>
                    <a:pt x="1770" y="648"/>
                    <a:pt x="1808" y="683"/>
                  </a:cubicBezTo>
                  <a:cubicBezTo>
                    <a:pt x="1846" y="718"/>
                    <a:pt x="1906" y="756"/>
                    <a:pt x="1943" y="780"/>
                  </a:cubicBezTo>
                  <a:cubicBezTo>
                    <a:pt x="1980" y="804"/>
                    <a:pt x="1991" y="813"/>
                    <a:pt x="2029" y="827"/>
                  </a:cubicBezTo>
                  <a:cubicBezTo>
                    <a:pt x="2067" y="841"/>
                    <a:pt x="2124" y="862"/>
                    <a:pt x="2169" y="867"/>
                  </a:cubicBezTo>
                  <a:cubicBezTo>
                    <a:pt x="2214" y="872"/>
                    <a:pt x="2254" y="868"/>
                    <a:pt x="2302" y="860"/>
                  </a:cubicBezTo>
                  <a:cubicBezTo>
                    <a:pt x="2350" y="852"/>
                    <a:pt x="2400" y="836"/>
                    <a:pt x="2457" y="820"/>
                  </a:cubicBezTo>
                  <a:cubicBezTo>
                    <a:pt x="2514" y="803"/>
                    <a:pt x="2567" y="787"/>
                    <a:pt x="2644" y="763"/>
                  </a:cubicBezTo>
                  <a:cubicBezTo>
                    <a:pt x="2721" y="740"/>
                    <a:pt x="2782" y="710"/>
                    <a:pt x="2917" y="675"/>
                  </a:cubicBezTo>
                  <a:cubicBezTo>
                    <a:pt x="3052" y="640"/>
                    <a:pt x="3233" y="578"/>
                    <a:pt x="3455" y="555"/>
                  </a:cubicBezTo>
                  <a:cubicBezTo>
                    <a:pt x="3677" y="532"/>
                    <a:pt x="4082" y="539"/>
                    <a:pt x="4247" y="535"/>
                  </a:cubicBezTo>
                </a:path>
              </a:pathLst>
            </a:custGeom>
            <a:noFill/>
            <a:ln w="38100" cmpd="sng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 flipV="1">
              <a:off x="2455" y="1278"/>
              <a:ext cx="0" cy="192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46" name="Oval 24"/>
            <p:cNvSpPr>
              <a:spLocks noChangeArrowheads="1"/>
            </p:cNvSpPr>
            <p:nvPr/>
          </p:nvSpPr>
          <p:spPr bwMode="auto">
            <a:xfrm>
              <a:off x="2415" y="1818"/>
              <a:ext cx="76" cy="7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47" name="Freeform 39"/>
            <p:cNvSpPr>
              <a:spLocks/>
            </p:cNvSpPr>
            <p:nvPr/>
          </p:nvSpPr>
          <p:spPr bwMode="auto">
            <a:xfrm>
              <a:off x="785" y="2326"/>
              <a:ext cx="4271" cy="842"/>
            </a:xfrm>
            <a:custGeom>
              <a:avLst/>
              <a:gdLst>
                <a:gd name="T0" fmla="*/ 0 w 4271"/>
                <a:gd name="T1" fmla="*/ 526 h 844"/>
                <a:gd name="T2" fmla="*/ 2144 w 4271"/>
                <a:gd name="T3" fmla="*/ 530 h 844"/>
                <a:gd name="T4" fmla="*/ 2159 w 4271"/>
                <a:gd name="T5" fmla="*/ 530 h 844"/>
                <a:gd name="T6" fmla="*/ 2354 w 4271"/>
                <a:gd name="T7" fmla="*/ 538 h 844"/>
                <a:gd name="T8" fmla="*/ 2635 w 4271"/>
                <a:gd name="T9" fmla="*/ 499 h 844"/>
                <a:gd name="T10" fmla="*/ 2884 w 4271"/>
                <a:gd name="T11" fmla="*/ 390 h 844"/>
                <a:gd name="T12" fmla="*/ 3063 w 4271"/>
                <a:gd name="T13" fmla="*/ 203 h 844"/>
                <a:gd name="T14" fmla="*/ 3165 w 4271"/>
                <a:gd name="T15" fmla="*/ 86 h 844"/>
                <a:gd name="T16" fmla="*/ 3227 w 4271"/>
                <a:gd name="T17" fmla="*/ 32 h 844"/>
                <a:gd name="T18" fmla="*/ 3313 w 4271"/>
                <a:gd name="T19" fmla="*/ 0 h 844"/>
                <a:gd name="T20" fmla="*/ 3406 w 4271"/>
                <a:gd name="T21" fmla="*/ 32 h 844"/>
                <a:gd name="T22" fmla="*/ 3484 w 4271"/>
                <a:gd name="T23" fmla="*/ 102 h 844"/>
                <a:gd name="T24" fmla="*/ 3578 w 4271"/>
                <a:gd name="T25" fmla="*/ 187 h 844"/>
                <a:gd name="T26" fmla="*/ 3741 w 4271"/>
                <a:gd name="T27" fmla="*/ 413 h 844"/>
                <a:gd name="T28" fmla="*/ 3921 w 4271"/>
                <a:gd name="T29" fmla="*/ 632 h 844"/>
                <a:gd name="T30" fmla="*/ 4022 w 4271"/>
                <a:gd name="T31" fmla="*/ 725 h 844"/>
                <a:gd name="T32" fmla="*/ 4092 w 4271"/>
                <a:gd name="T33" fmla="*/ 780 h 844"/>
                <a:gd name="T34" fmla="*/ 4217 w 4271"/>
                <a:gd name="T35" fmla="*/ 834 h 844"/>
                <a:gd name="T36" fmla="*/ 4271 w 4271"/>
                <a:gd name="T37" fmla="*/ 842 h 844"/>
                <a:gd name="connsiteX0" fmla="*/ 0 w 10000"/>
                <a:gd name="connsiteY0" fmla="*/ 6232 h 9976"/>
                <a:gd name="connsiteX1" fmla="*/ 5020 w 10000"/>
                <a:gd name="connsiteY1" fmla="*/ 6280 h 9976"/>
                <a:gd name="connsiteX2" fmla="*/ 5055 w 10000"/>
                <a:gd name="connsiteY2" fmla="*/ 6280 h 9976"/>
                <a:gd name="connsiteX3" fmla="*/ 5512 w 10000"/>
                <a:gd name="connsiteY3" fmla="*/ 6374 h 9976"/>
                <a:gd name="connsiteX4" fmla="*/ 6170 w 10000"/>
                <a:gd name="connsiteY4" fmla="*/ 5912 h 9976"/>
                <a:gd name="connsiteX5" fmla="*/ 6753 w 10000"/>
                <a:gd name="connsiteY5" fmla="*/ 4621 h 9976"/>
                <a:gd name="connsiteX6" fmla="*/ 7172 w 10000"/>
                <a:gd name="connsiteY6" fmla="*/ 2405 h 9976"/>
                <a:gd name="connsiteX7" fmla="*/ 7410 w 10000"/>
                <a:gd name="connsiteY7" fmla="*/ 1019 h 9976"/>
                <a:gd name="connsiteX8" fmla="*/ 7556 w 10000"/>
                <a:gd name="connsiteY8" fmla="*/ 379 h 9976"/>
                <a:gd name="connsiteX9" fmla="*/ 7757 w 10000"/>
                <a:gd name="connsiteY9" fmla="*/ 0 h 9976"/>
                <a:gd name="connsiteX10" fmla="*/ 7975 w 10000"/>
                <a:gd name="connsiteY10" fmla="*/ 379 h 9976"/>
                <a:gd name="connsiteX11" fmla="*/ 8377 w 10000"/>
                <a:gd name="connsiteY11" fmla="*/ 2216 h 9976"/>
                <a:gd name="connsiteX12" fmla="*/ 8759 w 10000"/>
                <a:gd name="connsiteY12" fmla="*/ 4893 h 9976"/>
                <a:gd name="connsiteX13" fmla="*/ 9181 w 10000"/>
                <a:gd name="connsiteY13" fmla="*/ 7488 h 9976"/>
                <a:gd name="connsiteX14" fmla="*/ 9417 w 10000"/>
                <a:gd name="connsiteY14" fmla="*/ 8590 h 9976"/>
                <a:gd name="connsiteX15" fmla="*/ 9581 w 10000"/>
                <a:gd name="connsiteY15" fmla="*/ 9242 h 9976"/>
                <a:gd name="connsiteX16" fmla="*/ 9874 w 10000"/>
                <a:gd name="connsiteY16" fmla="*/ 9882 h 9976"/>
                <a:gd name="connsiteX17" fmla="*/ 10000 w 10000"/>
                <a:gd name="connsiteY17" fmla="*/ 9976 h 9976"/>
                <a:gd name="connsiteX0" fmla="*/ 0 w 10000"/>
                <a:gd name="connsiteY0" fmla="*/ 6247 h 10000"/>
                <a:gd name="connsiteX1" fmla="*/ 5020 w 10000"/>
                <a:gd name="connsiteY1" fmla="*/ 6295 h 10000"/>
                <a:gd name="connsiteX2" fmla="*/ 5512 w 10000"/>
                <a:gd name="connsiteY2" fmla="*/ 6389 h 10000"/>
                <a:gd name="connsiteX3" fmla="*/ 6170 w 10000"/>
                <a:gd name="connsiteY3" fmla="*/ 5926 h 10000"/>
                <a:gd name="connsiteX4" fmla="*/ 6753 w 10000"/>
                <a:gd name="connsiteY4" fmla="*/ 4632 h 10000"/>
                <a:gd name="connsiteX5" fmla="*/ 7172 w 10000"/>
                <a:gd name="connsiteY5" fmla="*/ 2411 h 10000"/>
                <a:gd name="connsiteX6" fmla="*/ 7410 w 10000"/>
                <a:gd name="connsiteY6" fmla="*/ 1021 h 10000"/>
                <a:gd name="connsiteX7" fmla="*/ 7556 w 10000"/>
                <a:gd name="connsiteY7" fmla="*/ 380 h 10000"/>
                <a:gd name="connsiteX8" fmla="*/ 7757 w 10000"/>
                <a:gd name="connsiteY8" fmla="*/ 0 h 10000"/>
                <a:gd name="connsiteX9" fmla="*/ 7975 w 10000"/>
                <a:gd name="connsiteY9" fmla="*/ 380 h 10000"/>
                <a:gd name="connsiteX10" fmla="*/ 8377 w 10000"/>
                <a:gd name="connsiteY10" fmla="*/ 2221 h 10000"/>
                <a:gd name="connsiteX11" fmla="*/ 8759 w 10000"/>
                <a:gd name="connsiteY11" fmla="*/ 4905 h 10000"/>
                <a:gd name="connsiteX12" fmla="*/ 9181 w 10000"/>
                <a:gd name="connsiteY12" fmla="*/ 7506 h 10000"/>
                <a:gd name="connsiteX13" fmla="*/ 9417 w 10000"/>
                <a:gd name="connsiteY13" fmla="*/ 8611 h 10000"/>
                <a:gd name="connsiteX14" fmla="*/ 9581 w 10000"/>
                <a:gd name="connsiteY14" fmla="*/ 9264 h 10000"/>
                <a:gd name="connsiteX15" fmla="*/ 9874 w 10000"/>
                <a:gd name="connsiteY15" fmla="*/ 9906 h 10000"/>
                <a:gd name="connsiteX16" fmla="*/ 10000 w 10000"/>
                <a:gd name="connsiteY16" fmla="*/ 10000 h 10000"/>
                <a:gd name="connsiteX0" fmla="*/ 0 w 10000"/>
                <a:gd name="connsiteY0" fmla="*/ 6247 h 10000"/>
                <a:gd name="connsiteX1" fmla="*/ 5020 w 10000"/>
                <a:gd name="connsiteY1" fmla="*/ 6295 h 10000"/>
                <a:gd name="connsiteX2" fmla="*/ 6170 w 10000"/>
                <a:gd name="connsiteY2" fmla="*/ 5926 h 10000"/>
                <a:gd name="connsiteX3" fmla="*/ 6753 w 10000"/>
                <a:gd name="connsiteY3" fmla="*/ 4632 h 10000"/>
                <a:gd name="connsiteX4" fmla="*/ 7172 w 10000"/>
                <a:gd name="connsiteY4" fmla="*/ 2411 h 10000"/>
                <a:gd name="connsiteX5" fmla="*/ 7410 w 10000"/>
                <a:gd name="connsiteY5" fmla="*/ 1021 h 10000"/>
                <a:gd name="connsiteX6" fmla="*/ 7556 w 10000"/>
                <a:gd name="connsiteY6" fmla="*/ 380 h 10000"/>
                <a:gd name="connsiteX7" fmla="*/ 7757 w 10000"/>
                <a:gd name="connsiteY7" fmla="*/ 0 h 10000"/>
                <a:gd name="connsiteX8" fmla="*/ 7975 w 10000"/>
                <a:gd name="connsiteY8" fmla="*/ 380 h 10000"/>
                <a:gd name="connsiteX9" fmla="*/ 8377 w 10000"/>
                <a:gd name="connsiteY9" fmla="*/ 2221 h 10000"/>
                <a:gd name="connsiteX10" fmla="*/ 8759 w 10000"/>
                <a:gd name="connsiteY10" fmla="*/ 4905 h 10000"/>
                <a:gd name="connsiteX11" fmla="*/ 9181 w 10000"/>
                <a:gd name="connsiteY11" fmla="*/ 7506 h 10000"/>
                <a:gd name="connsiteX12" fmla="*/ 9417 w 10000"/>
                <a:gd name="connsiteY12" fmla="*/ 8611 h 10000"/>
                <a:gd name="connsiteX13" fmla="*/ 9581 w 10000"/>
                <a:gd name="connsiteY13" fmla="*/ 9264 h 10000"/>
                <a:gd name="connsiteX14" fmla="*/ 9874 w 10000"/>
                <a:gd name="connsiteY14" fmla="*/ 9906 h 10000"/>
                <a:gd name="connsiteX15" fmla="*/ 10000 w 10000"/>
                <a:gd name="connsiteY15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00" h="10000">
                  <a:moveTo>
                    <a:pt x="0" y="6247"/>
                  </a:moveTo>
                  <a:lnTo>
                    <a:pt x="5020" y="6295"/>
                  </a:lnTo>
                  <a:cubicBezTo>
                    <a:pt x="6048" y="6242"/>
                    <a:pt x="5881" y="6203"/>
                    <a:pt x="6170" y="5926"/>
                  </a:cubicBezTo>
                  <a:cubicBezTo>
                    <a:pt x="6376" y="5630"/>
                    <a:pt x="6586" y="5214"/>
                    <a:pt x="6753" y="4632"/>
                  </a:cubicBezTo>
                  <a:cubicBezTo>
                    <a:pt x="6919" y="4050"/>
                    <a:pt x="7062" y="3016"/>
                    <a:pt x="7172" y="2411"/>
                  </a:cubicBezTo>
                  <a:cubicBezTo>
                    <a:pt x="7282" y="1805"/>
                    <a:pt x="7347" y="1366"/>
                    <a:pt x="7410" y="1021"/>
                  </a:cubicBezTo>
                  <a:cubicBezTo>
                    <a:pt x="7474" y="677"/>
                    <a:pt x="7497" y="546"/>
                    <a:pt x="7556" y="380"/>
                  </a:cubicBezTo>
                  <a:cubicBezTo>
                    <a:pt x="7614" y="214"/>
                    <a:pt x="7687" y="0"/>
                    <a:pt x="7757" y="0"/>
                  </a:cubicBezTo>
                  <a:cubicBezTo>
                    <a:pt x="7827" y="0"/>
                    <a:pt x="7872" y="10"/>
                    <a:pt x="7975" y="380"/>
                  </a:cubicBezTo>
                  <a:cubicBezTo>
                    <a:pt x="8078" y="750"/>
                    <a:pt x="8246" y="1468"/>
                    <a:pt x="8377" y="2221"/>
                  </a:cubicBezTo>
                  <a:cubicBezTo>
                    <a:pt x="8478" y="2839"/>
                    <a:pt x="8626" y="4027"/>
                    <a:pt x="8759" y="4905"/>
                  </a:cubicBezTo>
                  <a:cubicBezTo>
                    <a:pt x="8893" y="5784"/>
                    <a:pt x="9070" y="6889"/>
                    <a:pt x="9181" y="7506"/>
                  </a:cubicBezTo>
                  <a:cubicBezTo>
                    <a:pt x="9291" y="8123"/>
                    <a:pt x="9351" y="8314"/>
                    <a:pt x="9417" y="8611"/>
                  </a:cubicBezTo>
                  <a:cubicBezTo>
                    <a:pt x="9483" y="8907"/>
                    <a:pt x="9504" y="9050"/>
                    <a:pt x="9581" y="9264"/>
                  </a:cubicBezTo>
                  <a:cubicBezTo>
                    <a:pt x="9658" y="9478"/>
                    <a:pt x="9803" y="9786"/>
                    <a:pt x="9874" y="9906"/>
                  </a:cubicBezTo>
                  <a:cubicBezTo>
                    <a:pt x="9944" y="10024"/>
                    <a:pt x="9974" y="9977"/>
                    <a:pt x="10000" y="10000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48" name="Line 49"/>
            <p:cNvSpPr>
              <a:spLocks noChangeShapeType="1"/>
            </p:cNvSpPr>
            <p:nvPr/>
          </p:nvSpPr>
          <p:spPr bwMode="auto">
            <a:xfrm flipV="1">
              <a:off x="4629" y="2263"/>
              <a:ext cx="0" cy="9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49" name="Oval 51"/>
            <p:cNvSpPr>
              <a:spLocks noChangeArrowheads="1"/>
            </p:cNvSpPr>
            <p:nvPr/>
          </p:nvSpPr>
          <p:spPr bwMode="auto">
            <a:xfrm>
              <a:off x="4587" y="2812"/>
              <a:ext cx="76" cy="7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780" y="3305"/>
              <a:ext cx="4265" cy="300"/>
            </a:xfrm>
            <a:custGeom>
              <a:avLst/>
              <a:gdLst>
                <a:gd name="T0" fmla="*/ 0 w 4265"/>
                <a:gd name="T1" fmla="*/ 300 h 300"/>
                <a:gd name="T2" fmla="*/ 1680 w 4265"/>
                <a:gd name="T3" fmla="*/ 300 h 300"/>
                <a:gd name="T4" fmla="*/ 1680 w 4265"/>
                <a:gd name="T5" fmla="*/ 6 h 300"/>
                <a:gd name="T6" fmla="*/ 1729 w 4265"/>
                <a:gd name="T7" fmla="*/ 6 h 300"/>
                <a:gd name="T8" fmla="*/ 1729 w 4265"/>
                <a:gd name="T9" fmla="*/ 300 h 300"/>
                <a:gd name="T10" fmla="*/ 3851 w 4265"/>
                <a:gd name="T11" fmla="*/ 300 h 300"/>
                <a:gd name="T12" fmla="*/ 3851 w 4265"/>
                <a:gd name="T13" fmla="*/ 0 h 300"/>
                <a:gd name="T14" fmla="*/ 3900 w 4265"/>
                <a:gd name="T15" fmla="*/ 0 h 300"/>
                <a:gd name="T16" fmla="*/ 3900 w 4265"/>
                <a:gd name="T17" fmla="*/ 295 h 300"/>
                <a:gd name="T18" fmla="*/ 4265 w 4265"/>
                <a:gd name="T19" fmla="*/ 29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65" h="300">
                  <a:moveTo>
                    <a:pt x="0" y="300"/>
                  </a:moveTo>
                  <a:lnTo>
                    <a:pt x="1680" y="300"/>
                  </a:lnTo>
                  <a:lnTo>
                    <a:pt x="1680" y="6"/>
                  </a:lnTo>
                  <a:lnTo>
                    <a:pt x="1729" y="6"/>
                  </a:lnTo>
                  <a:lnTo>
                    <a:pt x="1729" y="300"/>
                  </a:lnTo>
                  <a:lnTo>
                    <a:pt x="3851" y="300"/>
                  </a:lnTo>
                  <a:lnTo>
                    <a:pt x="3851" y="0"/>
                  </a:lnTo>
                  <a:lnTo>
                    <a:pt x="3900" y="0"/>
                  </a:lnTo>
                  <a:lnTo>
                    <a:pt x="3900" y="295"/>
                  </a:lnTo>
                  <a:lnTo>
                    <a:pt x="4265" y="295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1" name="Group 62"/>
          <p:cNvGrpSpPr>
            <a:grpSpLocks/>
          </p:cNvGrpSpPr>
          <p:nvPr/>
        </p:nvGrpSpPr>
        <p:grpSpPr bwMode="auto">
          <a:xfrm>
            <a:off x="1228725" y="2028825"/>
            <a:ext cx="6780213" cy="3641725"/>
            <a:chOff x="774" y="1278"/>
            <a:chExt cx="4271" cy="2294"/>
          </a:xfrm>
        </p:grpSpPr>
        <p:sp>
          <p:nvSpPr>
            <p:cNvPr id="52" name="Freeform 16"/>
            <p:cNvSpPr>
              <a:spLocks/>
            </p:cNvSpPr>
            <p:nvPr/>
          </p:nvSpPr>
          <p:spPr bwMode="auto">
            <a:xfrm>
              <a:off x="774" y="1336"/>
              <a:ext cx="4255" cy="850"/>
            </a:xfrm>
            <a:custGeom>
              <a:avLst/>
              <a:gdLst>
                <a:gd name="T0" fmla="*/ 0 w 4255"/>
                <a:gd name="T1" fmla="*/ 530 h 850"/>
                <a:gd name="T2" fmla="*/ 172 w 4255"/>
                <a:gd name="T3" fmla="*/ 530 h 850"/>
                <a:gd name="T4" fmla="*/ 187 w 4255"/>
                <a:gd name="T5" fmla="*/ 530 h 850"/>
                <a:gd name="T6" fmla="*/ 382 w 4255"/>
                <a:gd name="T7" fmla="*/ 538 h 850"/>
                <a:gd name="T8" fmla="*/ 663 w 4255"/>
                <a:gd name="T9" fmla="*/ 499 h 850"/>
                <a:gd name="T10" fmla="*/ 912 w 4255"/>
                <a:gd name="T11" fmla="*/ 390 h 850"/>
                <a:gd name="T12" fmla="*/ 1091 w 4255"/>
                <a:gd name="T13" fmla="*/ 203 h 850"/>
                <a:gd name="T14" fmla="*/ 1193 w 4255"/>
                <a:gd name="T15" fmla="*/ 86 h 850"/>
                <a:gd name="T16" fmla="*/ 1255 w 4255"/>
                <a:gd name="T17" fmla="*/ 32 h 850"/>
                <a:gd name="T18" fmla="*/ 1341 w 4255"/>
                <a:gd name="T19" fmla="*/ 0 h 850"/>
                <a:gd name="T20" fmla="*/ 1434 w 4255"/>
                <a:gd name="T21" fmla="*/ 32 h 850"/>
                <a:gd name="T22" fmla="*/ 1512 w 4255"/>
                <a:gd name="T23" fmla="*/ 102 h 850"/>
                <a:gd name="T24" fmla="*/ 1606 w 4255"/>
                <a:gd name="T25" fmla="*/ 187 h 850"/>
                <a:gd name="T26" fmla="*/ 1769 w 4255"/>
                <a:gd name="T27" fmla="*/ 413 h 850"/>
                <a:gd name="T28" fmla="*/ 1949 w 4255"/>
                <a:gd name="T29" fmla="*/ 632 h 850"/>
                <a:gd name="T30" fmla="*/ 2050 w 4255"/>
                <a:gd name="T31" fmla="*/ 725 h 850"/>
                <a:gd name="T32" fmla="*/ 2120 w 4255"/>
                <a:gd name="T33" fmla="*/ 780 h 850"/>
                <a:gd name="T34" fmla="*/ 2245 w 4255"/>
                <a:gd name="T35" fmla="*/ 834 h 850"/>
                <a:gd name="T36" fmla="*/ 2369 w 4255"/>
                <a:gd name="T37" fmla="*/ 850 h 850"/>
                <a:gd name="T38" fmla="*/ 2517 w 4255"/>
                <a:gd name="T39" fmla="*/ 834 h 850"/>
                <a:gd name="T40" fmla="*/ 2712 w 4255"/>
                <a:gd name="T41" fmla="*/ 787 h 850"/>
                <a:gd name="T42" fmla="*/ 2923 w 4255"/>
                <a:gd name="T43" fmla="*/ 725 h 850"/>
                <a:gd name="T44" fmla="*/ 3102 w 4255"/>
                <a:gd name="T45" fmla="*/ 670 h 850"/>
                <a:gd name="T46" fmla="*/ 3640 w 4255"/>
                <a:gd name="T47" fmla="*/ 550 h 850"/>
                <a:gd name="T48" fmla="*/ 4255 w 4255"/>
                <a:gd name="T49" fmla="*/ 52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5" h="850">
                  <a:moveTo>
                    <a:pt x="0" y="530"/>
                  </a:moveTo>
                  <a:cubicBezTo>
                    <a:pt x="29" y="530"/>
                    <a:pt x="141" y="530"/>
                    <a:pt x="172" y="530"/>
                  </a:cubicBezTo>
                  <a:cubicBezTo>
                    <a:pt x="203" y="530"/>
                    <a:pt x="152" y="529"/>
                    <a:pt x="187" y="530"/>
                  </a:cubicBezTo>
                  <a:cubicBezTo>
                    <a:pt x="222" y="531"/>
                    <a:pt x="303" y="543"/>
                    <a:pt x="382" y="538"/>
                  </a:cubicBezTo>
                  <a:cubicBezTo>
                    <a:pt x="461" y="533"/>
                    <a:pt x="575" y="524"/>
                    <a:pt x="663" y="499"/>
                  </a:cubicBezTo>
                  <a:cubicBezTo>
                    <a:pt x="751" y="474"/>
                    <a:pt x="841" y="439"/>
                    <a:pt x="912" y="390"/>
                  </a:cubicBezTo>
                  <a:cubicBezTo>
                    <a:pt x="983" y="341"/>
                    <a:pt x="1044" y="254"/>
                    <a:pt x="1091" y="203"/>
                  </a:cubicBezTo>
                  <a:cubicBezTo>
                    <a:pt x="1138" y="152"/>
                    <a:pt x="1166" y="115"/>
                    <a:pt x="1193" y="86"/>
                  </a:cubicBezTo>
                  <a:cubicBezTo>
                    <a:pt x="1220" y="57"/>
                    <a:pt x="1230" y="46"/>
                    <a:pt x="1255" y="32"/>
                  </a:cubicBezTo>
                  <a:cubicBezTo>
                    <a:pt x="1280" y="18"/>
                    <a:pt x="1311" y="0"/>
                    <a:pt x="1341" y="0"/>
                  </a:cubicBezTo>
                  <a:cubicBezTo>
                    <a:pt x="1371" y="0"/>
                    <a:pt x="1405" y="15"/>
                    <a:pt x="1434" y="32"/>
                  </a:cubicBezTo>
                  <a:cubicBezTo>
                    <a:pt x="1463" y="49"/>
                    <a:pt x="1483" y="76"/>
                    <a:pt x="1512" y="102"/>
                  </a:cubicBezTo>
                  <a:cubicBezTo>
                    <a:pt x="1541" y="128"/>
                    <a:pt x="1563" y="135"/>
                    <a:pt x="1606" y="187"/>
                  </a:cubicBezTo>
                  <a:cubicBezTo>
                    <a:pt x="1649" y="239"/>
                    <a:pt x="1712" y="339"/>
                    <a:pt x="1769" y="413"/>
                  </a:cubicBezTo>
                  <a:cubicBezTo>
                    <a:pt x="1826" y="487"/>
                    <a:pt x="1902" y="580"/>
                    <a:pt x="1949" y="632"/>
                  </a:cubicBezTo>
                  <a:cubicBezTo>
                    <a:pt x="1996" y="684"/>
                    <a:pt x="2022" y="700"/>
                    <a:pt x="2050" y="725"/>
                  </a:cubicBezTo>
                  <a:cubicBezTo>
                    <a:pt x="2078" y="750"/>
                    <a:pt x="2087" y="762"/>
                    <a:pt x="2120" y="780"/>
                  </a:cubicBezTo>
                  <a:cubicBezTo>
                    <a:pt x="2153" y="798"/>
                    <a:pt x="2204" y="822"/>
                    <a:pt x="2245" y="834"/>
                  </a:cubicBezTo>
                  <a:cubicBezTo>
                    <a:pt x="2286" y="846"/>
                    <a:pt x="2324" y="850"/>
                    <a:pt x="2369" y="850"/>
                  </a:cubicBezTo>
                  <a:cubicBezTo>
                    <a:pt x="2414" y="850"/>
                    <a:pt x="2460" y="845"/>
                    <a:pt x="2517" y="834"/>
                  </a:cubicBezTo>
                  <a:cubicBezTo>
                    <a:pt x="2574" y="823"/>
                    <a:pt x="2644" y="805"/>
                    <a:pt x="2712" y="787"/>
                  </a:cubicBezTo>
                  <a:cubicBezTo>
                    <a:pt x="2780" y="769"/>
                    <a:pt x="2858" y="745"/>
                    <a:pt x="2923" y="725"/>
                  </a:cubicBezTo>
                  <a:cubicBezTo>
                    <a:pt x="2988" y="705"/>
                    <a:pt x="2983" y="699"/>
                    <a:pt x="3102" y="670"/>
                  </a:cubicBezTo>
                  <a:cubicBezTo>
                    <a:pt x="3221" y="641"/>
                    <a:pt x="3448" y="574"/>
                    <a:pt x="3640" y="550"/>
                  </a:cubicBezTo>
                  <a:cubicBezTo>
                    <a:pt x="3832" y="526"/>
                    <a:pt x="4127" y="529"/>
                    <a:pt x="4255" y="523"/>
                  </a:cubicBezTo>
                </a:path>
              </a:pathLst>
            </a:custGeom>
            <a:noFill/>
            <a:ln w="38100" cmpd="sng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53" name="Line 21"/>
            <p:cNvSpPr>
              <a:spLocks noChangeShapeType="1"/>
            </p:cNvSpPr>
            <p:nvPr/>
          </p:nvSpPr>
          <p:spPr bwMode="auto">
            <a:xfrm flipV="1">
              <a:off x="2629" y="1278"/>
              <a:ext cx="0" cy="1926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54" name="Oval 25"/>
            <p:cNvSpPr>
              <a:spLocks noChangeArrowheads="1"/>
            </p:cNvSpPr>
            <p:nvPr/>
          </p:nvSpPr>
          <p:spPr bwMode="auto">
            <a:xfrm>
              <a:off x="2587" y="1827"/>
              <a:ext cx="76" cy="76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780" y="2335"/>
              <a:ext cx="4265" cy="873"/>
            </a:xfrm>
            <a:custGeom>
              <a:avLst/>
              <a:gdLst>
                <a:gd name="T0" fmla="*/ 0 w 4265"/>
                <a:gd name="T1" fmla="*/ 512 h 873"/>
                <a:gd name="T2" fmla="*/ 2171 w 4265"/>
                <a:gd name="T3" fmla="*/ 526 h 873"/>
                <a:gd name="T4" fmla="*/ 2405 w 4265"/>
                <a:gd name="T5" fmla="*/ 526 h 873"/>
                <a:gd name="T6" fmla="*/ 2477 w 4265"/>
                <a:gd name="T7" fmla="*/ 526 h 873"/>
                <a:gd name="T8" fmla="*/ 2560 w 4265"/>
                <a:gd name="T9" fmla="*/ 511 h 873"/>
                <a:gd name="T10" fmla="*/ 2651 w 4265"/>
                <a:gd name="T11" fmla="*/ 460 h 873"/>
                <a:gd name="T12" fmla="*/ 2735 w 4265"/>
                <a:gd name="T13" fmla="*/ 376 h 873"/>
                <a:gd name="T14" fmla="*/ 2879 w 4265"/>
                <a:gd name="T15" fmla="*/ 190 h 873"/>
                <a:gd name="T16" fmla="*/ 2975 w 4265"/>
                <a:gd name="T17" fmla="*/ 82 h 873"/>
                <a:gd name="T18" fmla="*/ 3089 w 4265"/>
                <a:gd name="T19" fmla="*/ 16 h 873"/>
                <a:gd name="T20" fmla="*/ 3191 w 4265"/>
                <a:gd name="T21" fmla="*/ 5 h 873"/>
                <a:gd name="T22" fmla="*/ 3280 w 4265"/>
                <a:gd name="T23" fmla="*/ 45 h 873"/>
                <a:gd name="T24" fmla="*/ 3402 w 4265"/>
                <a:gd name="T25" fmla="*/ 168 h 873"/>
                <a:gd name="T26" fmla="*/ 3716 w 4265"/>
                <a:gd name="T27" fmla="*/ 572 h 873"/>
                <a:gd name="T28" fmla="*/ 3807 w 4265"/>
                <a:gd name="T29" fmla="*/ 683 h 873"/>
                <a:gd name="T30" fmla="*/ 3942 w 4265"/>
                <a:gd name="T31" fmla="*/ 780 h 873"/>
                <a:gd name="T32" fmla="*/ 4028 w 4265"/>
                <a:gd name="T33" fmla="*/ 827 h 873"/>
                <a:gd name="T34" fmla="*/ 4168 w 4265"/>
                <a:gd name="T35" fmla="*/ 867 h 873"/>
                <a:gd name="T36" fmla="*/ 4265 w 4265"/>
                <a:gd name="T37" fmla="*/ 866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65" h="873">
                  <a:moveTo>
                    <a:pt x="0" y="512"/>
                  </a:moveTo>
                  <a:cubicBezTo>
                    <a:pt x="362" y="512"/>
                    <a:pt x="1770" y="524"/>
                    <a:pt x="2171" y="526"/>
                  </a:cubicBezTo>
                  <a:cubicBezTo>
                    <a:pt x="2572" y="528"/>
                    <a:pt x="2354" y="526"/>
                    <a:pt x="2405" y="526"/>
                  </a:cubicBezTo>
                  <a:cubicBezTo>
                    <a:pt x="2456" y="526"/>
                    <a:pt x="2451" y="528"/>
                    <a:pt x="2477" y="526"/>
                  </a:cubicBezTo>
                  <a:cubicBezTo>
                    <a:pt x="2503" y="524"/>
                    <a:pt x="2531" y="522"/>
                    <a:pt x="2560" y="511"/>
                  </a:cubicBezTo>
                  <a:cubicBezTo>
                    <a:pt x="2589" y="500"/>
                    <a:pt x="2622" y="482"/>
                    <a:pt x="2651" y="460"/>
                  </a:cubicBezTo>
                  <a:cubicBezTo>
                    <a:pt x="2680" y="438"/>
                    <a:pt x="2697" y="421"/>
                    <a:pt x="2735" y="376"/>
                  </a:cubicBezTo>
                  <a:cubicBezTo>
                    <a:pt x="2773" y="331"/>
                    <a:pt x="2839" y="239"/>
                    <a:pt x="2879" y="190"/>
                  </a:cubicBezTo>
                  <a:cubicBezTo>
                    <a:pt x="2919" y="141"/>
                    <a:pt x="2940" y="111"/>
                    <a:pt x="2975" y="82"/>
                  </a:cubicBezTo>
                  <a:cubicBezTo>
                    <a:pt x="3010" y="53"/>
                    <a:pt x="3053" y="29"/>
                    <a:pt x="3089" y="16"/>
                  </a:cubicBezTo>
                  <a:cubicBezTo>
                    <a:pt x="3125" y="3"/>
                    <a:pt x="3159" y="0"/>
                    <a:pt x="3191" y="5"/>
                  </a:cubicBezTo>
                  <a:cubicBezTo>
                    <a:pt x="3223" y="10"/>
                    <a:pt x="3245" y="18"/>
                    <a:pt x="3280" y="45"/>
                  </a:cubicBezTo>
                  <a:cubicBezTo>
                    <a:pt x="3315" y="72"/>
                    <a:pt x="3329" y="80"/>
                    <a:pt x="3402" y="168"/>
                  </a:cubicBezTo>
                  <a:cubicBezTo>
                    <a:pt x="3475" y="256"/>
                    <a:pt x="3649" y="486"/>
                    <a:pt x="3716" y="572"/>
                  </a:cubicBezTo>
                  <a:cubicBezTo>
                    <a:pt x="3783" y="658"/>
                    <a:pt x="3769" y="648"/>
                    <a:pt x="3807" y="683"/>
                  </a:cubicBezTo>
                  <a:cubicBezTo>
                    <a:pt x="3845" y="718"/>
                    <a:pt x="3905" y="756"/>
                    <a:pt x="3942" y="780"/>
                  </a:cubicBezTo>
                  <a:cubicBezTo>
                    <a:pt x="3979" y="804"/>
                    <a:pt x="3990" y="813"/>
                    <a:pt x="4028" y="827"/>
                  </a:cubicBezTo>
                  <a:cubicBezTo>
                    <a:pt x="4066" y="841"/>
                    <a:pt x="4129" y="861"/>
                    <a:pt x="4168" y="867"/>
                  </a:cubicBezTo>
                  <a:cubicBezTo>
                    <a:pt x="4207" y="873"/>
                    <a:pt x="4245" y="866"/>
                    <a:pt x="4265" y="866"/>
                  </a:cubicBezTo>
                </a:path>
              </a:pathLst>
            </a:custGeom>
            <a:noFill/>
            <a:ln w="38100" cmpd="sng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56" name="Line 48"/>
            <p:cNvSpPr>
              <a:spLocks noChangeShapeType="1"/>
            </p:cNvSpPr>
            <p:nvPr/>
          </p:nvSpPr>
          <p:spPr bwMode="auto">
            <a:xfrm flipV="1">
              <a:off x="4455" y="2263"/>
              <a:ext cx="0" cy="961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57" name="Oval 50"/>
            <p:cNvSpPr>
              <a:spLocks noChangeArrowheads="1"/>
            </p:cNvSpPr>
            <p:nvPr/>
          </p:nvSpPr>
          <p:spPr bwMode="auto">
            <a:xfrm>
              <a:off x="4415" y="2803"/>
              <a:ext cx="76" cy="76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780" y="3261"/>
              <a:ext cx="4254" cy="311"/>
            </a:xfrm>
            <a:custGeom>
              <a:avLst/>
              <a:gdLst>
                <a:gd name="T0" fmla="*/ 0 w 4254"/>
                <a:gd name="T1" fmla="*/ 311 h 311"/>
                <a:gd name="T2" fmla="*/ 1854 w 4254"/>
                <a:gd name="T3" fmla="*/ 311 h 311"/>
                <a:gd name="T4" fmla="*/ 1854 w 4254"/>
                <a:gd name="T5" fmla="*/ 0 h 311"/>
                <a:gd name="T6" fmla="*/ 1904 w 4254"/>
                <a:gd name="T7" fmla="*/ 0 h 311"/>
                <a:gd name="T8" fmla="*/ 1904 w 4254"/>
                <a:gd name="T9" fmla="*/ 311 h 311"/>
                <a:gd name="T10" fmla="*/ 3687 w 4254"/>
                <a:gd name="T11" fmla="*/ 311 h 311"/>
                <a:gd name="T12" fmla="*/ 3687 w 4254"/>
                <a:gd name="T13" fmla="*/ 6 h 311"/>
                <a:gd name="T14" fmla="*/ 3742 w 4254"/>
                <a:gd name="T15" fmla="*/ 6 h 311"/>
                <a:gd name="T16" fmla="*/ 3742 w 4254"/>
                <a:gd name="T17" fmla="*/ 311 h 311"/>
                <a:gd name="T18" fmla="*/ 4254 w 4254"/>
                <a:gd name="T1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4" h="311">
                  <a:moveTo>
                    <a:pt x="0" y="311"/>
                  </a:moveTo>
                  <a:lnTo>
                    <a:pt x="1854" y="311"/>
                  </a:lnTo>
                  <a:lnTo>
                    <a:pt x="1854" y="0"/>
                  </a:lnTo>
                  <a:lnTo>
                    <a:pt x="1904" y="0"/>
                  </a:lnTo>
                  <a:lnTo>
                    <a:pt x="1904" y="311"/>
                  </a:lnTo>
                  <a:lnTo>
                    <a:pt x="3687" y="311"/>
                  </a:lnTo>
                  <a:lnTo>
                    <a:pt x="3687" y="6"/>
                  </a:lnTo>
                  <a:lnTo>
                    <a:pt x="3742" y="6"/>
                  </a:lnTo>
                  <a:lnTo>
                    <a:pt x="3742" y="311"/>
                  </a:lnTo>
                  <a:lnTo>
                    <a:pt x="4254" y="311"/>
                  </a:lnTo>
                </a:path>
              </a:pathLst>
            </a:custGeom>
            <a:noFill/>
            <a:ln w="28575" cmpd="sng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59" name="Text Box 60"/>
          <p:cNvSpPr txBox="1">
            <a:spLocks noChangeArrowheads="1"/>
          </p:cNvSpPr>
          <p:nvPr/>
        </p:nvSpPr>
        <p:spPr bwMode="auto">
          <a:xfrm>
            <a:off x="1276350" y="5167313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US" sz="2400" b="1" smtClean="0">
                <a:solidFill>
                  <a:srgbClr val="000022"/>
                </a:solidFill>
                <a:latin typeface="Times New Roman" pitchFamily="18" charset="0"/>
              </a:rPr>
              <a:t>System output</a:t>
            </a:r>
            <a:endParaRPr lang="en-GB" altLang="en-US" sz="2400" smtClean="0">
              <a:solidFill>
                <a:srgbClr val="000022"/>
              </a:solidFill>
              <a:latin typeface="Times New Roman" pitchFamily="18" charset="0"/>
            </a:endParaRPr>
          </a:p>
        </p:txBody>
      </p:sp>
      <p:sp>
        <p:nvSpPr>
          <p:cNvPr id="60" name="Text Box 64"/>
          <p:cNvSpPr txBox="1">
            <a:spLocks noChangeArrowheads="1"/>
          </p:cNvSpPr>
          <p:nvPr/>
        </p:nvSpPr>
        <p:spPr bwMode="auto">
          <a:xfrm>
            <a:off x="4262438" y="4889500"/>
            <a:ext cx="2730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US" sz="2400" smtClean="0">
                <a:solidFill>
                  <a:srgbClr val="000022"/>
                </a:solidFill>
                <a:latin typeface="Times New Roman" pitchFamily="18" charset="0"/>
              </a:rPr>
              <a:t>Interval = 10 </a:t>
            </a:r>
            <a:r>
              <a:rPr lang="en-GB" altLang="en-US" sz="2400" smtClean="0">
                <a:solidFill>
                  <a:srgbClr val="000022"/>
                </a:solidFill>
                <a:latin typeface="Times New Roman" pitchFamily="18" charset="0"/>
                <a:sym typeface="Symbol" pitchFamily="18" charset="2"/>
              </a:rPr>
              <a:t> </a:t>
            </a:r>
            <a:r>
              <a:rPr lang="en-GB" altLang="en-US" sz="2400" smtClean="0">
                <a:solidFill>
                  <a:srgbClr val="000022"/>
                </a:solidFill>
                <a:latin typeface="Times New Roman" pitchFamily="18" charset="0"/>
              </a:rPr>
              <a:t>1.5ns</a:t>
            </a:r>
          </a:p>
        </p:txBody>
      </p:sp>
    </p:spTree>
    <p:extLst>
      <p:ext uri="{BB962C8B-B14F-4D97-AF65-F5344CB8AC3E}">
        <p14:creationId xmlns:p14="http://schemas.microsoft.com/office/powerpoint/2010/main" val="1942253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2" grpId="0" animBg="1"/>
      <p:bldP spid="6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LHC BPM Acquisition Electronics</a:t>
            </a:r>
            <a:endParaRPr lang="en-GB" sz="4000" dirty="0"/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79388" y="1169979"/>
            <a:ext cx="4316412" cy="5127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lang="en-US" sz="3600" kern="1200" dirty="0" smtClean="0">
                <a:solidFill>
                  <a:srgbClr val="C4D030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en-GB" sz="800" dirty="0" smtClean="0">
              <a:solidFill>
                <a:srgbClr val="66FF33"/>
              </a:solidFill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dirty="0" smtClean="0">
                <a:solidFill>
                  <a:srgbClr val="66FF33"/>
                </a:solidFill>
              </a:rPr>
              <a:t>Advantages</a:t>
            </a:r>
          </a:p>
          <a:p>
            <a:pPr eaLnBrk="1" hangingPunct="1">
              <a:lnSpc>
                <a:spcPct val="90000"/>
              </a:lnSpc>
            </a:pPr>
            <a:endParaRPr lang="en-GB" sz="800" dirty="0" smtClean="0"/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Fast normalisation (&lt; 25ns)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kern="0" dirty="0" smtClean="0"/>
              <a:t>bunch to bunch measurement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Signal dynamic independent of the number of bunches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kern="0" dirty="0" smtClean="0"/>
              <a:t>Input dynamic range ~45 dB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kern="0" dirty="0" smtClean="0"/>
              <a:t>No need for gain selection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Reduced number of channels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kern="0" dirty="0" smtClean="0"/>
              <a:t>normalisation at the front-end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~10 dB compression of the position dynamic due to the recombination of signals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Independent of external timing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Time encoding allows fibre optic transmission to be used</a:t>
            </a:r>
          </a:p>
          <a:p>
            <a:pPr eaLnBrk="1" hangingPunct="1">
              <a:lnSpc>
                <a:spcPct val="90000"/>
              </a:lnSpc>
            </a:pPr>
            <a:endParaRPr lang="en-GB" sz="2000" dirty="0"/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4648200" y="1157279"/>
            <a:ext cx="4316413" cy="5140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lang="en-US" sz="3600" kern="1200" dirty="0" smtClean="0">
                <a:solidFill>
                  <a:srgbClr val="C4D030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en-GB" sz="800" dirty="0" smtClean="0"/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dirty="0" smtClean="0">
                <a:solidFill>
                  <a:srgbClr val="FF99FF"/>
                </a:solidFill>
              </a:rPr>
              <a:t>Limitations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en-GB" sz="800" dirty="0" smtClean="0">
              <a:solidFill>
                <a:srgbClr val="FF99F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/>
              <a:t>R</a:t>
            </a:r>
            <a:r>
              <a:rPr lang="en-GB" sz="2000" dirty="0" smtClean="0"/>
              <a:t>eserved for beams with empty RF buckets between bunches e.g.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kern="0" dirty="0" smtClean="0"/>
              <a:t>LHC 400MHz RF but 25ns spacing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kern="0" dirty="0" smtClean="0"/>
              <a:t>1 bunch every 10 buckets filled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Tight time adjustment required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No Intensity information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Needs two sensitivity threshold settings to avoid spurious triggers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Propagation delay stability and switching time uncertainty  are the limiting performance factors</a:t>
            </a:r>
          </a:p>
          <a:p>
            <a:pPr eaLnBrk="1" hangingPunct="1">
              <a:lnSpc>
                <a:spcPct val="90000"/>
              </a:lnSpc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43710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4000" dirty="0"/>
              <a:t>LHC Beam Position System Layout</a:t>
            </a:r>
            <a:endParaRPr lang="en-GB" sz="4000" dirty="0"/>
          </a:p>
        </p:txBody>
      </p:sp>
      <p:pic>
        <p:nvPicPr>
          <p:cNvPr id="3" name="Picture 12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86" y="992192"/>
            <a:ext cx="8081119" cy="552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9683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4000" dirty="0"/>
              <a:t>The LHC BPM Acquisition System</a:t>
            </a:r>
            <a:endParaRPr lang="en-GB" sz="4000" dirty="0"/>
          </a:p>
        </p:txBody>
      </p:sp>
      <p:pic>
        <p:nvPicPr>
          <p:cNvPr id="4" name="Picture 5" descr="lay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32" y="1614488"/>
            <a:ext cx="4533900" cy="477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1748895" y="1581150"/>
            <a:ext cx="7518400" cy="1449388"/>
            <a:chOff x="1123" y="996"/>
            <a:chExt cx="4736" cy="913"/>
          </a:xfrm>
        </p:grpSpPr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1123" y="1336"/>
              <a:ext cx="524" cy="573"/>
            </a:xfrm>
            <a:prstGeom prst="ellips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+mn-lt"/>
              </a:endParaRP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V="1">
              <a:off x="1632" y="1172"/>
              <a:ext cx="1450" cy="38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+mn-lt"/>
              </a:endParaRP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3082" y="996"/>
              <a:ext cx="2777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GB" altLang="en-US" sz="2400" smtClean="0">
                  <a:solidFill>
                    <a:srgbClr val="FFFFCC"/>
                  </a:solidFill>
                  <a:latin typeface="+mn-lt"/>
                </a:rPr>
                <a:t>70MHz Low Pass Filters</a:t>
              </a:r>
            </a:p>
            <a:p>
              <a:pPr algn="l"/>
              <a:r>
                <a:rPr lang="en-GB" altLang="en-US" sz="2400" smtClean="0">
                  <a:solidFill>
                    <a:srgbClr val="FFFFCC"/>
                  </a:solidFill>
                  <a:latin typeface="+mn-lt"/>
                </a:rPr>
                <a:t>Supplied by TRIUMF (Canada)</a:t>
              </a:r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96307" y="2016125"/>
            <a:ext cx="8939213" cy="2513013"/>
            <a:chOff x="82" y="1270"/>
            <a:chExt cx="5631" cy="1583"/>
          </a:xfrm>
        </p:grpSpPr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3083" y="2156"/>
              <a:ext cx="263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GB" altLang="en-US" sz="2400" smtClean="0">
                  <a:solidFill>
                    <a:srgbClr val="FFFFCC"/>
                  </a:solidFill>
                  <a:latin typeface="+mn-lt"/>
                </a:rPr>
                <a:t>Single-Mode Fibre-Optic Link</a:t>
              </a: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82" y="1270"/>
              <a:ext cx="982" cy="1583"/>
            </a:xfrm>
            <a:prstGeom prst="ellips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+mn-lt"/>
              </a:endParaRPr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1059" y="2068"/>
              <a:ext cx="2023" cy="22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+mn-lt"/>
              </a:endParaRPr>
            </a:p>
          </p:txBody>
        </p:sp>
      </p:grpSp>
      <p:grpSp>
        <p:nvGrpSpPr>
          <p:cNvPr id="13" name="Group 40"/>
          <p:cNvGrpSpPr>
            <a:grpSpLocks/>
          </p:cNvGrpSpPr>
          <p:nvPr/>
        </p:nvGrpSpPr>
        <p:grpSpPr bwMode="auto">
          <a:xfrm>
            <a:off x="4314294" y="4367213"/>
            <a:ext cx="4092574" cy="1477962"/>
            <a:chOff x="2663" y="2822"/>
            <a:chExt cx="2578" cy="931"/>
          </a:xfrm>
        </p:grpSpPr>
        <p:sp>
          <p:nvSpPr>
            <p:cNvPr id="14" name="Text Box 26"/>
            <p:cNvSpPr txBox="1">
              <a:spLocks noChangeArrowheads="1"/>
            </p:cNvSpPr>
            <p:nvPr/>
          </p:nvSpPr>
          <p:spPr bwMode="auto">
            <a:xfrm>
              <a:off x="3031" y="2822"/>
              <a:ext cx="2210" cy="9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400" smtClean="0">
                  <a:solidFill>
                    <a:srgbClr val="FFCC00"/>
                  </a:solidFill>
                  <a:latin typeface="+mn-lt"/>
                </a:rPr>
                <a:t>VME based</a:t>
              </a:r>
            </a:p>
            <a:p>
              <a:r>
                <a:rPr lang="en-GB" altLang="en-US" sz="2400" smtClean="0">
                  <a:solidFill>
                    <a:srgbClr val="FFCC00"/>
                  </a:solidFill>
                  <a:latin typeface="+mn-lt"/>
                </a:rPr>
                <a:t>Digital Acquisition Board</a:t>
              </a:r>
            </a:p>
            <a:p>
              <a:r>
                <a:rPr lang="en-GB" altLang="en-US" sz="2400" smtClean="0">
                  <a:solidFill>
                    <a:srgbClr val="FFCC00"/>
                  </a:solidFill>
                  <a:latin typeface="+mn-lt"/>
                </a:rPr>
                <a:t>TRIUMF (Canada)</a:t>
              </a:r>
            </a:p>
            <a:p>
              <a:r>
                <a:rPr lang="en-GB" altLang="en-US" smtClean="0">
                  <a:solidFill>
                    <a:srgbClr val="FFFFCC"/>
                  </a:solidFill>
                  <a:latin typeface="+mn-lt"/>
                </a:rPr>
                <a:t>(2 x 12bit 40MHz Acq)</a:t>
              </a:r>
            </a:p>
          </p:txBody>
        </p:sp>
        <p:sp>
          <p:nvSpPr>
            <p:cNvPr id="15" name="Line 27"/>
            <p:cNvSpPr>
              <a:spLocks noChangeShapeType="1"/>
            </p:cNvSpPr>
            <p:nvPr/>
          </p:nvSpPr>
          <p:spPr bwMode="auto">
            <a:xfrm>
              <a:off x="2663" y="2929"/>
              <a:ext cx="419" cy="245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+mn-lt"/>
              </a:endParaRPr>
            </a:p>
          </p:txBody>
        </p:sp>
      </p:grpSp>
      <p:grpSp>
        <p:nvGrpSpPr>
          <p:cNvPr id="16" name="Group 41"/>
          <p:cNvGrpSpPr>
            <a:grpSpLocks/>
          </p:cNvGrpSpPr>
          <p:nvPr/>
        </p:nvGrpSpPr>
        <p:grpSpPr bwMode="auto">
          <a:xfrm>
            <a:off x="2017182" y="4951413"/>
            <a:ext cx="6430963" cy="1616075"/>
            <a:chOff x="1292" y="3119"/>
            <a:chExt cx="4051" cy="1018"/>
          </a:xfrm>
        </p:grpSpPr>
        <p:sp>
          <p:nvSpPr>
            <p:cNvPr id="17" name="Oval 15"/>
            <p:cNvSpPr>
              <a:spLocks noChangeArrowheads="1"/>
            </p:cNvSpPr>
            <p:nvPr/>
          </p:nvSpPr>
          <p:spPr bwMode="auto">
            <a:xfrm>
              <a:off x="1292" y="3119"/>
              <a:ext cx="1457" cy="873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+mn-lt"/>
              </a:endParaRPr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auto">
            <a:xfrm>
              <a:off x="3189" y="3672"/>
              <a:ext cx="2154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400" smtClean="0">
                  <a:solidFill>
                    <a:srgbClr val="FFCC00"/>
                  </a:solidFill>
                  <a:latin typeface="+mn-lt"/>
                </a:rPr>
                <a:t>WBTN Mezzanine Card</a:t>
              </a:r>
            </a:p>
            <a:p>
              <a:r>
                <a:rPr lang="en-GB" altLang="en-US" smtClean="0">
                  <a:solidFill>
                    <a:srgbClr val="FFFFCC"/>
                  </a:solidFill>
                  <a:latin typeface="+mn-lt"/>
                </a:rPr>
                <a:t>(10bit digitisation at 40MHz)</a:t>
              </a:r>
            </a:p>
          </p:txBody>
        </p:sp>
        <p:sp>
          <p:nvSpPr>
            <p:cNvPr id="19" name="Line 28"/>
            <p:cNvSpPr>
              <a:spLocks noChangeShapeType="1"/>
            </p:cNvSpPr>
            <p:nvPr/>
          </p:nvSpPr>
          <p:spPr bwMode="auto">
            <a:xfrm>
              <a:off x="2744" y="3574"/>
              <a:ext cx="338" cy="293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+mn-lt"/>
              </a:endParaRPr>
            </a:p>
          </p:txBody>
        </p:sp>
      </p:grpSp>
      <p:grpSp>
        <p:nvGrpSpPr>
          <p:cNvPr id="20" name="Group 42"/>
          <p:cNvGrpSpPr>
            <a:grpSpLocks/>
          </p:cNvGrpSpPr>
          <p:nvPr/>
        </p:nvGrpSpPr>
        <p:grpSpPr bwMode="auto">
          <a:xfrm>
            <a:off x="3871382" y="2436814"/>
            <a:ext cx="5238750" cy="830263"/>
            <a:chOff x="2460" y="1535"/>
            <a:chExt cx="3300" cy="523"/>
          </a:xfrm>
        </p:grpSpPr>
        <p:sp>
          <p:nvSpPr>
            <p:cNvPr id="21" name="Line 11"/>
            <p:cNvSpPr>
              <a:spLocks noChangeShapeType="1"/>
            </p:cNvSpPr>
            <p:nvPr/>
          </p:nvSpPr>
          <p:spPr bwMode="auto">
            <a:xfrm flipV="1">
              <a:off x="2639" y="1674"/>
              <a:ext cx="443" cy="8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+mn-lt"/>
              </a:endParaRPr>
            </a:p>
          </p:txBody>
        </p:sp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2460" y="1614"/>
              <a:ext cx="196" cy="355"/>
            </a:xfrm>
            <a:prstGeom prst="ellips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+mn-lt"/>
              </a:endParaRPr>
            </a:p>
          </p:txBody>
        </p:sp>
        <p:sp>
          <p:nvSpPr>
            <p:cNvPr id="23" name="Text Box 29"/>
            <p:cNvSpPr txBox="1">
              <a:spLocks noChangeArrowheads="1"/>
            </p:cNvSpPr>
            <p:nvPr/>
          </p:nvSpPr>
          <p:spPr bwMode="auto">
            <a:xfrm>
              <a:off x="3082" y="1535"/>
              <a:ext cx="2678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en-US" sz="2400" smtClean="0">
                  <a:solidFill>
                    <a:srgbClr val="FFFFCC"/>
                  </a:solidFill>
                  <a:latin typeface="+mn-lt"/>
                </a:rPr>
                <a:t>1310nm Diode Laser Transmitter</a:t>
              </a:r>
            </a:p>
          </p:txBody>
        </p:sp>
      </p:grpSp>
      <p:grpSp>
        <p:nvGrpSpPr>
          <p:cNvPr id="24" name="Group 38"/>
          <p:cNvGrpSpPr>
            <a:grpSpLocks/>
          </p:cNvGrpSpPr>
          <p:nvPr/>
        </p:nvGrpSpPr>
        <p:grpSpPr bwMode="auto">
          <a:xfrm>
            <a:off x="2599795" y="1114425"/>
            <a:ext cx="6257925" cy="720725"/>
            <a:chOff x="1659" y="702"/>
            <a:chExt cx="3942" cy="454"/>
          </a:xfrm>
        </p:grpSpPr>
        <p:sp>
          <p:nvSpPr>
            <p:cNvPr id="25" name="Text Box 24"/>
            <p:cNvSpPr txBox="1">
              <a:spLocks noChangeArrowheads="1"/>
            </p:cNvSpPr>
            <p:nvPr/>
          </p:nvSpPr>
          <p:spPr bwMode="auto">
            <a:xfrm>
              <a:off x="3082" y="702"/>
              <a:ext cx="251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GB" altLang="en-US" sz="2400" smtClean="0">
                  <a:solidFill>
                    <a:srgbClr val="FFCC00"/>
                  </a:solidFill>
                  <a:latin typeface="+mn-lt"/>
                </a:rPr>
                <a:t>Very Front-End WBTN Card</a:t>
              </a:r>
            </a:p>
          </p:txBody>
        </p:sp>
        <p:sp>
          <p:nvSpPr>
            <p:cNvPr id="26" name="Line 30"/>
            <p:cNvSpPr>
              <a:spLocks noChangeShapeType="1"/>
            </p:cNvSpPr>
            <p:nvPr/>
          </p:nvSpPr>
          <p:spPr bwMode="auto">
            <a:xfrm flipV="1">
              <a:off x="1659" y="862"/>
              <a:ext cx="1423" cy="294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 smtClean="0">
                <a:solidFill>
                  <a:srgbClr val="FFFFCC"/>
                </a:solidFill>
                <a:latin typeface="+mn-lt"/>
              </a:endParaRPr>
            </a:p>
          </p:txBody>
        </p:sp>
      </p:grpSp>
      <p:sp>
        <p:nvSpPr>
          <p:cNvPr id="27" name="Line 31"/>
          <p:cNvSpPr>
            <a:spLocks noChangeShapeType="1"/>
          </p:cNvSpPr>
          <p:nvPr/>
        </p:nvSpPr>
        <p:spPr bwMode="auto">
          <a:xfrm>
            <a:off x="5115982" y="4025900"/>
            <a:ext cx="3228975" cy="0"/>
          </a:xfrm>
          <a:prstGeom prst="line">
            <a:avLst/>
          </a:prstGeom>
          <a:noFill/>
          <a:ln w="9525">
            <a:solidFill>
              <a:srgbClr val="00FF00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>
            <a:off x="5115982" y="3322638"/>
            <a:ext cx="3228975" cy="0"/>
          </a:xfrm>
          <a:prstGeom prst="line">
            <a:avLst/>
          </a:prstGeom>
          <a:noFill/>
          <a:ln w="9525">
            <a:solidFill>
              <a:srgbClr val="00FF00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29" name="AutoShape 33"/>
          <p:cNvSpPr>
            <a:spLocks noChangeArrowheads="1"/>
          </p:cNvSpPr>
          <p:nvPr/>
        </p:nvSpPr>
        <p:spPr bwMode="auto">
          <a:xfrm>
            <a:off x="6562195" y="2968625"/>
            <a:ext cx="190500" cy="338138"/>
          </a:xfrm>
          <a:prstGeom prst="upArrow">
            <a:avLst>
              <a:gd name="adj1" fmla="val 50000"/>
              <a:gd name="adj2" fmla="val 44375"/>
            </a:avLst>
          </a:prstGeom>
          <a:solidFill>
            <a:srgbClr val="00FF00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6800320" y="2895600"/>
            <a:ext cx="11158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US" sz="2400" smtClean="0">
                <a:solidFill>
                  <a:srgbClr val="00FF00"/>
                </a:solidFill>
                <a:latin typeface="+mn-lt"/>
              </a:rPr>
              <a:t>Tunnel</a:t>
            </a:r>
          </a:p>
        </p:txBody>
      </p:sp>
      <p:sp>
        <p:nvSpPr>
          <p:cNvPr id="31" name="AutoShape 35"/>
          <p:cNvSpPr>
            <a:spLocks noChangeArrowheads="1"/>
          </p:cNvSpPr>
          <p:nvPr/>
        </p:nvSpPr>
        <p:spPr bwMode="auto">
          <a:xfrm flipV="1">
            <a:off x="6563782" y="4038600"/>
            <a:ext cx="190500" cy="338138"/>
          </a:xfrm>
          <a:prstGeom prst="upArrow">
            <a:avLst>
              <a:gd name="adj1" fmla="val 50000"/>
              <a:gd name="adj2" fmla="val 44375"/>
            </a:avLst>
          </a:prstGeom>
          <a:solidFill>
            <a:srgbClr val="00FF00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smtClean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32" name="Text Box 36"/>
          <p:cNvSpPr txBox="1">
            <a:spLocks noChangeArrowheads="1"/>
          </p:cNvSpPr>
          <p:nvPr/>
        </p:nvSpPr>
        <p:spPr bwMode="auto">
          <a:xfrm>
            <a:off x="6800320" y="3983038"/>
            <a:ext cx="12458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US" sz="2400" smtClean="0">
                <a:solidFill>
                  <a:srgbClr val="00FF00"/>
                </a:solidFill>
                <a:latin typeface="+mn-lt"/>
              </a:rPr>
              <a:t>Surface</a:t>
            </a:r>
          </a:p>
        </p:txBody>
      </p:sp>
    </p:spTree>
    <p:extLst>
      <p:ext uri="{BB962C8B-B14F-4D97-AF65-F5344CB8AC3E}">
        <p14:creationId xmlns:p14="http://schemas.microsoft.com/office/powerpoint/2010/main" val="766129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WBTN - Linearity v Intensity</a:t>
            </a:r>
            <a:endParaRPr lang="en-GB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1065213"/>
            <a:ext cx="8745537" cy="53689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149725" y="1085850"/>
            <a:ext cx="47763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US" sz="2400" dirty="0" smtClean="0">
                <a:solidFill>
                  <a:srgbClr val="220011"/>
                </a:solidFill>
                <a:latin typeface="+mn-lt"/>
              </a:rPr>
              <a:t>For LHC Arc BPMs 1% ~ 130</a:t>
            </a:r>
            <a:r>
              <a:rPr lang="en-GB" altLang="en-US" sz="2400" dirty="0" smtClean="0">
                <a:solidFill>
                  <a:srgbClr val="220011"/>
                </a:solidFill>
                <a:latin typeface="Symbol" panose="05050102010706020507" pitchFamily="18" charset="2"/>
              </a:rPr>
              <a:t>m</a:t>
            </a:r>
            <a:r>
              <a:rPr lang="en-GB" altLang="en-US" sz="2400" dirty="0" smtClean="0">
                <a:solidFill>
                  <a:srgbClr val="220011"/>
                </a:solidFill>
                <a:latin typeface="+mn-lt"/>
              </a:rPr>
              <a:t>m </a:t>
            </a:r>
          </a:p>
        </p:txBody>
      </p:sp>
    </p:spTree>
    <p:extLst>
      <p:ext uri="{BB962C8B-B14F-4D97-AF65-F5344CB8AC3E}">
        <p14:creationId xmlns:p14="http://schemas.microsoft.com/office/powerpoint/2010/main" val="761156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WBTN - Linearity v </a:t>
            </a:r>
            <a:r>
              <a:rPr lang="en-GB" altLang="en-US" dirty="0" smtClean="0"/>
              <a:t>Position</a:t>
            </a:r>
            <a:endParaRPr lang="en-GB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149725" y="1085850"/>
            <a:ext cx="441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US" sz="2400" dirty="0" smtClean="0">
                <a:solidFill>
                  <a:srgbClr val="220011"/>
                </a:solidFill>
                <a:latin typeface="Times New Roman" pitchFamily="18" charset="0"/>
              </a:rPr>
              <a:t>For LHC Arc BPMs 1% ~ 130</a:t>
            </a:r>
            <a:r>
              <a:rPr lang="en-GB" altLang="en-US" sz="2400" dirty="0" smtClean="0">
                <a:solidFill>
                  <a:srgbClr val="220011"/>
                </a:solidFill>
                <a:latin typeface="Symbol" pitchFamily="18" charset="2"/>
              </a:rPr>
              <a:t>m</a:t>
            </a:r>
            <a:r>
              <a:rPr lang="en-GB" altLang="en-US" sz="2400" dirty="0" smtClean="0">
                <a:solidFill>
                  <a:srgbClr val="220011"/>
                </a:solidFill>
                <a:latin typeface="Times New Roman" pitchFamily="18" charset="0"/>
              </a:rPr>
              <a:t>m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1316038"/>
            <a:ext cx="8461375" cy="51943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158192" y="1212855"/>
            <a:ext cx="47763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US" sz="2400" dirty="0" smtClean="0">
                <a:solidFill>
                  <a:srgbClr val="220011"/>
                </a:solidFill>
                <a:latin typeface="+mn-lt"/>
              </a:rPr>
              <a:t>For LHC Arc BPMs 1% ~ 130</a:t>
            </a:r>
            <a:r>
              <a:rPr lang="en-GB" altLang="en-US" sz="2400" dirty="0" smtClean="0">
                <a:solidFill>
                  <a:srgbClr val="220011"/>
                </a:solidFill>
                <a:latin typeface="Symbol" panose="05050102010706020507" pitchFamily="18" charset="2"/>
              </a:rPr>
              <a:t>m</a:t>
            </a:r>
            <a:r>
              <a:rPr lang="en-GB" altLang="en-US" sz="2400" dirty="0" smtClean="0">
                <a:solidFill>
                  <a:srgbClr val="220011"/>
                </a:solidFill>
                <a:latin typeface="+mn-lt"/>
              </a:rPr>
              <a:t>m </a:t>
            </a:r>
          </a:p>
        </p:txBody>
      </p:sp>
    </p:spTree>
    <p:extLst>
      <p:ext uri="{BB962C8B-B14F-4D97-AF65-F5344CB8AC3E}">
        <p14:creationId xmlns:p14="http://schemas.microsoft.com/office/powerpoint/2010/main" val="2304183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More  Measurements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250" y="3597006"/>
            <a:ext cx="4052807" cy="546369"/>
          </a:xfrm>
        </p:spPr>
        <p:txBody>
          <a:bodyPr/>
          <a:lstStyle/>
          <a:p>
            <a:pPr eaLnBrk="1" hangingPunct="1"/>
            <a:r>
              <a:rPr lang="en-US" dirty="0" smtClean="0"/>
              <a:t>Machine Chromaticity</a:t>
            </a:r>
          </a:p>
        </p:txBody>
      </p:sp>
      <p:sp>
        <p:nvSpPr>
          <p:cNvPr id="59" name="Content Placeholder 58"/>
          <p:cNvSpPr>
            <a:spLocks noGrp="1"/>
          </p:cNvSpPr>
          <p:nvPr>
            <p:ph sz="half" idx="2"/>
          </p:nvPr>
        </p:nvSpPr>
        <p:spPr>
          <a:xfrm>
            <a:off x="83250" y="972467"/>
            <a:ext cx="4038600" cy="949325"/>
          </a:xfrm>
        </p:spPr>
        <p:txBody>
          <a:bodyPr/>
          <a:lstStyle/>
          <a:p>
            <a:r>
              <a:rPr lang="en-US" dirty="0" smtClean="0"/>
              <a:t>Machine Tune</a:t>
            </a:r>
            <a:endParaRPr lang="en-US" dirty="0"/>
          </a:p>
        </p:txBody>
      </p:sp>
      <p:sp>
        <p:nvSpPr>
          <p:cNvPr id="117764" name="Freeform 4"/>
          <p:cNvSpPr>
            <a:spLocks/>
          </p:cNvSpPr>
          <p:nvPr/>
        </p:nvSpPr>
        <p:spPr bwMode="auto">
          <a:xfrm>
            <a:off x="717550" y="2227749"/>
            <a:ext cx="3635375" cy="336550"/>
          </a:xfrm>
          <a:custGeom>
            <a:avLst/>
            <a:gdLst>
              <a:gd name="T0" fmla="*/ 0 w 2290"/>
              <a:gd name="T1" fmla="*/ 212 h 212"/>
              <a:gd name="T2" fmla="*/ 264 w 2290"/>
              <a:gd name="T3" fmla="*/ 97 h 212"/>
              <a:gd name="T4" fmla="*/ 739 w 2290"/>
              <a:gd name="T5" fmla="*/ 173 h 212"/>
              <a:gd name="T6" fmla="*/ 1171 w 2290"/>
              <a:gd name="T7" fmla="*/ 1 h 212"/>
              <a:gd name="T8" fmla="*/ 1603 w 2290"/>
              <a:gd name="T9" fmla="*/ 178 h 212"/>
              <a:gd name="T10" fmla="*/ 2112 w 2290"/>
              <a:gd name="T11" fmla="*/ 106 h 212"/>
              <a:gd name="T12" fmla="*/ 2290 w 2290"/>
              <a:gd name="T13" fmla="*/ 202 h 2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90"/>
              <a:gd name="T22" fmla="*/ 0 h 212"/>
              <a:gd name="T23" fmla="*/ 2290 w 2290"/>
              <a:gd name="T24" fmla="*/ 212 h 2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90" h="212">
                <a:moveTo>
                  <a:pt x="0" y="212"/>
                </a:moveTo>
                <a:cubicBezTo>
                  <a:pt x="45" y="193"/>
                  <a:pt x="141" y="103"/>
                  <a:pt x="264" y="97"/>
                </a:cubicBezTo>
                <a:cubicBezTo>
                  <a:pt x="387" y="91"/>
                  <a:pt x="588" y="189"/>
                  <a:pt x="739" y="173"/>
                </a:cubicBezTo>
                <a:cubicBezTo>
                  <a:pt x="890" y="157"/>
                  <a:pt x="1027" y="0"/>
                  <a:pt x="1171" y="1"/>
                </a:cubicBezTo>
                <a:cubicBezTo>
                  <a:pt x="1315" y="2"/>
                  <a:pt x="1446" y="161"/>
                  <a:pt x="1603" y="178"/>
                </a:cubicBezTo>
                <a:cubicBezTo>
                  <a:pt x="1760" y="195"/>
                  <a:pt x="1998" y="102"/>
                  <a:pt x="2112" y="106"/>
                </a:cubicBezTo>
                <a:cubicBezTo>
                  <a:pt x="2226" y="110"/>
                  <a:pt x="2253" y="182"/>
                  <a:pt x="2290" y="20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arrow" w="med" len="med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Freeform 5"/>
          <p:cNvSpPr>
            <a:spLocks/>
          </p:cNvSpPr>
          <p:nvPr/>
        </p:nvSpPr>
        <p:spPr bwMode="auto">
          <a:xfrm>
            <a:off x="720725" y="2351574"/>
            <a:ext cx="3543300" cy="250825"/>
          </a:xfrm>
          <a:custGeom>
            <a:avLst/>
            <a:gdLst>
              <a:gd name="T0" fmla="*/ 0 w 2232"/>
              <a:gd name="T1" fmla="*/ 158 h 158"/>
              <a:gd name="T2" fmla="*/ 715 w 2232"/>
              <a:gd name="T3" fmla="*/ 25 h 158"/>
              <a:gd name="T4" fmla="*/ 1137 w 2232"/>
              <a:gd name="T5" fmla="*/ 5 h 158"/>
              <a:gd name="T6" fmla="*/ 1569 w 2232"/>
              <a:gd name="T7" fmla="*/ 28 h 158"/>
              <a:gd name="T8" fmla="*/ 2049 w 2232"/>
              <a:gd name="T9" fmla="*/ 98 h 158"/>
              <a:gd name="T10" fmla="*/ 2232 w 2232"/>
              <a:gd name="T11" fmla="*/ 144 h 1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32"/>
              <a:gd name="T19" fmla="*/ 0 h 158"/>
              <a:gd name="T20" fmla="*/ 2232 w 2232"/>
              <a:gd name="T21" fmla="*/ 158 h 15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32" h="158">
                <a:moveTo>
                  <a:pt x="0" y="158"/>
                </a:moveTo>
                <a:cubicBezTo>
                  <a:pt x="120" y="136"/>
                  <a:pt x="526" y="50"/>
                  <a:pt x="715" y="25"/>
                </a:cubicBezTo>
                <a:cubicBezTo>
                  <a:pt x="904" y="0"/>
                  <a:pt x="995" y="5"/>
                  <a:pt x="1137" y="5"/>
                </a:cubicBezTo>
                <a:cubicBezTo>
                  <a:pt x="1279" y="6"/>
                  <a:pt x="1417" y="13"/>
                  <a:pt x="1569" y="28"/>
                </a:cubicBezTo>
                <a:cubicBezTo>
                  <a:pt x="1721" y="43"/>
                  <a:pt x="1939" y="78"/>
                  <a:pt x="2049" y="98"/>
                </a:cubicBezTo>
                <a:cubicBezTo>
                  <a:pt x="2159" y="117"/>
                  <a:pt x="2195" y="130"/>
                  <a:pt x="2232" y="144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arrow" w="med" len="med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27" name="Group 6"/>
          <p:cNvGrpSpPr>
            <a:grpSpLocks/>
          </p:cNvGrpSpPr>
          <p:nvPr/>
        </p:nvGrpSpPr>
        <p:grpSpPr bwMode="auto">
          <a:xfrm>
            <a:off x="903288" y="1713399"/>
            <a:ext cx="3397250" cy="1452562"/>
            <a:chOff x="742" y="1214"/>
            <a:chExt cx="2140" cy="915"/>
          </a:xfrm>
        </p:grpSpPr>
        <p:sp>
          <p:nvSpPr>
            <p:cNvPr id="30751" name="Text Box 7"/>
            <p:cNvSpPr txBox="1">
              <a:spLocks noChangeArrowheads="1"/>
            </p:cNvSpPr>
            <p:nvPr/>
          </p:nvSpPr>
          <p:spPr bwMode="auto">
            <a:xfrm>
              <a:off x="1654" y="1214"/>
              <a:ext cx="259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Times New Roman" pitchFamily="18" charset="0"/>
                </a:rPr>
                <a:t>QF</a:t>
              </a:r>
            </a:p>
          </p:txBody>
        </p:sp>
        <p:sp>
          <p:nvSpPr>
            <p:cNvPr id="30752" name="Oval 8"/>
            <p:cNvSpPr>
              <a:spLocks noChangeArrowheads="1"/>
            </p:cNvSpPr>
            <p:nvPr/>
          </p:nvSpPr>
          <p:spPr bwMode="auto">
            <a:xfrm rot="-697117">
              <a:off x="867" y="1481"/>
              <a:ext cx="88" cy="47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3" name="Oval 9"/>
            <p:cNvSpPr>
              <a:spLocks noChangeArrowheads="1"/>
            </p:cNvSpPr>
            <p:nvPr/>
          </p:nvSpPr>
          <p:spPr bwMode="auto">
            <a:xfrm>
              <a:off x="1731" y="1385"/>
              <a:ext cx="88" cy="47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4" name="Oval 10"/>
            <p:cNvSpPr>
              <a:spLocks noChangeArrowheads="1"/>
            </p:cNvSpPr>
            <p:nvPr/>
          </p:nvSpPr>
          <p:spPr bwMode="auto">
            <a:xfrm rot="697117" flipH="1">
              <a:off x="2634" y="1481"/>
              <a:ext cx="88" cy="47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755" name="Group 11"/>
            <p:cNvGrpSpPr>
              <a:grpSpLocks/>
            </p:cNvGrpSpPr>
            <p:nvPr/>
          </p:nvGrpSpPr>
          <p:grpSpPr bwMode="auto">
            <a:xfrm rot="-249174">
              <a:off x="1299" y="1404"/>
              <a:ext cx="87" cy="485"/>
              <a:chOff x="1728" y="1152"/>
              <a:chExt cx="144" cy="480"/>
            </a:xfrm>
          </p:grpSpPr>
          <p:sp>
            <p:nvSpPr>
              <p:cNvPr id="30775" name="Line 12"/>
              <p:cNvSpPr>
                <a:spLocks noChangeShapeType="1"/>
              </p:cNvSpPr>
              <p:nvPr/>
            </p:nvSpPr>
            <p:spPr bwMode="auto">
              <a:xfrm>
                <a:off x="1728" y="1152"/>
                <a:ext cx="14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6" name="Line 13"/>
              <p:cNvSpPr>
                <a:spLocks noChangeShapeType="1"/>
              </p:cNvSpPr>
              <p:nvPr/>
            </p:nvSpPr>
            <p:spPr bwMode="auto">
              <a:xfrm>
                <a:off x="1728" y="1632"/>
                <a:ext cx="14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7" name="Freeform 14"/>
              <p:cNvSpPr>
                <a:spLocks/>
              </p:cNvSpPr>
              <p:nvPr/>
            </p:nvSpPr>
            <p:spPr bwMode="auto">
              <a:xfrm>
                <a:off x="1728" y="1152"/>
                <a:ext cx="48" cy="480"/>
              </a:xfrm>
              <a:custGeom>
                <a:avLst/>
                <a:gdLst>
                  <a:gd name="T0" fmla="*/ 0 w 48"/>
                  <a:gd name="T1" fmla="*/ 0 h 480"/>
                  <a:gd name="T2" fmla="*/ 48 w 48"/>
                  <a:gd name="T3" fmla="*/ 240 h 480"/>
                  <a:gd name="T4" fmla="*/ 0 w 48"/>
                  <a:gd name="T5" fmla="*/ 480 h 480"/>
                  <a:gd name="T6" fmla="*/ 0 60000 65536"/>
                  <a:gd name="T7" fmla="*/ 0 60000 65536"/>
                  <a:gd name="T8" fmla="*/ 0 60000 65536"/>
                  <a:gd name="T9" fmla="*/ 0 w 48"/>
                  <a:gd name="T10" fmla="*/ 0 h 480"/>
                  <a:gd name="T11" fmla="*/ 48 w 48"/>
                  <a:gd name="T12" fmla="*/ 480 h 4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" h="480">
                    <a:moveTo>
                      <a:pt x="0" y="0"/>
                    </a:moveTo>
                    <a:cubicBezTo>
                      <a:pt x="24" y="80"/>
                      <a:pt x="48" y="160"/>
                      <a:pt x="48" y="240"/>
                    </a:cubicBezTo>
                    <a:cubicBezTo>
                      <a:pt x="48" y="320"/>
                      <a:pt x="24" y="400"/>
                      <a:pt x="0" y="48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8" name="Freeform 15"/>
              <p:cNvSpPr>
                <a:spLocks/>
              </p:cNvSpPr>
              <p:nvPr/>
            </p:nvSpPr>
            <p:spPr bwMode="auto">
              <a:xfrm>
                <a:off x="1824" y="1152"/>
                <a:ext cx="48" cy="480"/>
              </a:xfrm>
              <a:custGeom>
                <a:avLst/>
                <a:gdLst>
                  <a:gd name="T0" fmla="*/ 48 w 48"/>
                  <a:gd name="T1" fmla="*/ 0 h 480"/>
                  <a:gd name="T2" fmla="*/ 0 w 48"/>
                  <a:gd name="T3" fmla="*/ 240 h 480"/>
                  <a:gd name="T4" fmla="*/ 48 w 48"/>
                  <a:gd name="T5" fmla="*/ 480 h 480"/>
                  <a:gd name="T6" fmla="*/ 0 60000 65536"/>
                  <a:gd name="T7" fmla="*/ 0 60000 65536"/>
                  <a:gd name="T8" fmla="*/ 0 60000 65536"/>
                  <a:gd name="T9" fmla="*/ 0 w 48"/>
                  <a:gd name="T10" fmla="*/ 0 h 480"/>
                  <a:gd name="T11" fmla="*/ 48 w 48"/>
                  <a:gd name="T12" fmla="*/ 480 h 4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" h="480">
                    <a:moveTo>
                      <a:pt x="48" y="0"/>
                    </a:moveTo>
                    <a:cubicBezTo>
                      <a:pt x="24" y="80"/>
                      <a:pt x="0" y="160"/>
                      <a:pt x="0" y="240"/>
                    </a:cubicBezTo>
                    <a:cubicBezTo>
                      <a:pt x="0" y="320"/>
                      <a:pt x="24" y="400"/>
                      <a:pt x="48" y="48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56" name="Group 16"/>
            <p:cNvGrpSpPr>
              <a:grpSpLocks/>
            </p:cNvGrpSpPr>
            <p:nvPr/>
          </p:nvGrpSpPr>
          <p:grpSpPr bwMode="auto">
            <a:xfrm rot="249174" flipH="1">
              <a:off x="2168" y="1399"/>
              <a:ext cx="87" cy="485"/>
              <a:chOff x="1728" y="1152"/>
              <a:chExt cx="144" cy="480"/>
            </a:xfrm>
          </p:grpSpPr>
          <p:sp>
            <p:nvSpPr>
              <p:cNvPr id="30771" name="Line 17"/>
              <p:cNvSpPr>
                <a:spLocks noChangeShapeType="1"/>
              </p:cNvSpPr>
              <p:nvPr/>
            </p:nvSpPr>
            <p:spPr bwMode="auto">
              <a:xfrm>
                <a:off x="1728" y="1152"/>
                <a:ext cx="14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2" name="Line 18"/>
              <p:cNvSpPr>
                <a:spLocks noChangeShapeType="1"/>
              </p:cNvSpPr>
              <p:nvPr/>
            </p:nvSpPr>
            <p:spPr bwMode="auto">
              <a:xfrm>
                <a:off x="1728" y="1632"/>
                <a:ext cx="14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3" name="Freeform 19"/>
              <p:cNvSpPr>
                <a:spLocks/>
              </p:cNvSpPr>
              <p:nvPr/>
            </p:nvSpPr>
            <p:spPr bwMode="auto">
              <a:xfrm>
                <a:off x="1728" y="1152"/>
                <a:ext cx="48" cy="480"/>
              </a:xfrm>
              <a:custGeom>
                <a:avLst/>
                <a:gdLst>
                  <a:gd name="T0" fmla="*/ 0 w 48"/>
                  <a:gd name="T1" fmla="*/ 0 h 480"/>
                  <a:gd name="T2" fmla="*/ 48 w 48"/>
                  <a:gd name="T3" fmla="*/ 240 h 480"/>
                  <a:gd name="T4" fmla="*/ 0 w 48"/>
                  <a:gd name="T5" fmla="*/ 480 h 480"/>
                  <a:gd name="T6" fmla="*/ 0 60000 65536"/>
                  <a:gd name="T7" fmla="*/ 0 60000 65536"/>
                  <a:gd name="T8" fmla="*/ 0 60000 65536"/>
                  <a:gd name="T9" fmla="*/ 0 w 48"/>
                  <a:gd name="T10" fmla="*/ 0 h 480"/>
                  <a:gd name="T11" fmla="*/ 48 w 48"/>
                  <a:gd name="T12" fmla="*/ 480 h 4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" h="480">
                    <a:moveTo>
                      <a:pt x="0" y="0"/>
                    </a:moveTo>
                    <a:cubicBezTo>
                      <a:pt x="24" y="80"/>
                      <a:pt x="48" y="160"/>
                      <a:pt x="48" y="240"/>
                    </a:cubicBezTo>
                    <a:cubicBezTo>
                      <a:pt x="48" y="320"/>
                      <a:pt x="24" y="400"/>
                      <a:pt x="0" y="48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4" name="Freeform 20"/>
              <p:cNvSpPr>
                <a:spLocks/>
              </p:cNvSpPr>
              <p:nvPr/>
            </p:nvSpPr>
            <p:spPr bwMode="auto">
              <a:xfrm>
                <a:off x="1824" y="1152"/>
                <a:ext cx="48" cy="480"/>
              </a:xfrm>
              <a:custGeom>
                <a:avLst/>
                <a:gdLst>
                  <a:gd name="T0" fmla="*/ 48 w 48"/>
                  <a:gd name="T1" fmla="*/ 0 h 480"/>
                  <a:gd name="T2" fmla="*/ 0 w 48"/>
                  <a:gd name="T3" fmla="*/ 240 h 480"/>
                  <a:gd name="T4" fmla="*/ 48 w 48"/>
                  <a:gd name="T5" fmla="*/ 480 h 480"/>
                  <a:gd name="T6" fmla="*/ 0 60000 65536"/>
                  <a:gd name="T7" fmla="*/ 0 60000 65536"/>
                  <a:gd name="T8" fmla="*/ 0 60000 65536"/>
                  <a:gd name="T9" fmla="*/ 0 w 48"/>
                  <a:gd name="T10" fmla="*/ 0 h 480"/>
                  <a:gd name="T11" fmla="*/ 48 w 48"/>
                  <a:gd name="T12" fmla="*/ 480 h 4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" h="480">
                    <a:moveTo>
                      <a:pt x="48" y="0"/>
                    </a:moveTo>
                    <a:cubicBezTo>
                      <a:pt x="24" y="80"/>
                      <a:pt x="0" y="160"/>
                      <a:pt x="0" y="240"/>
                    </a:cubicBezTo>
                    <a:cubicBezTo>
                      <a:pt x="0" y="320"/>
                      <a:pt x="24" y="400"/>
                      <a:pt x="48" y="48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57" name="Rectangle 21"/>
            <p:cNvSpPr>
              <a:spLocks noChangeArrowheads="1"/>
            </p:cNvSpPr>
            <p:nvPr/>
          </p:nvSpPr>
          <p:spPr bwMode="auto">
            <a:xfrm>
              <a:off x="1635" y="1385"/>
              <a:ext cx="48" cy="480"/>
            </a:xfrm>
            <a:prstGeom prst="rect">
              <a:avLst/>
            </a:prstGeom>
            <a:solidFill>
              <a:srgbClr val="CC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8" name="Rectangle 22"/>
            <p:cNvSpPr>
              <a:spLocks noChangeArrowheads="1"/>
            </p:cNvSpPr>
            <p:nvPr/>
          </p:nvSpPr>
          <p:spPr bwMode="auto">
            <a:xfrm rot="751795">
              <a:off x="2556" y="1462"/>
              <a:ext cx="48" cy="480"/>
            </a:xfrm>
            <a:prstGeom prst="rect">
              <a:avLst/>
            </a:prstGeom>
            <a:solidFill>
              <a:srgbClr val="CC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9" name="Rectangle 23"/>
            <p:cNvSpPr>
              <a:spLocks noChangeArrowheads="1"/>
            </p:cNvSpPr>
            <p:nvPr/>
          </p:nvSpPr>
          <p:spPr bwMode="auto">
            <a:xfrm rot="20848205" flipH="1">
              <a:off x="790" y="1496"/>
              <a:ext cx="48" cy="480"/>
            </a:xfrm>
            <a:prstGeom prst="rect">
              <a:avLst/>
            </a:prstGeom>
            <a:solidFill>
              <a:srgbClr val="CC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0" name="Rectangle 24"/>
            <p:cNvSpPr>
              <a:spLocks noChangeArrowheads="1"/>
            </p:cNvSpPr>
            <p:nvPr/>
          </p:nvSpPr>
          <p:spPr bwMode="auto">
            <a:xfrm rot="-316413">
              <a:off x="1223" y="1414"/>
              <a:ext cx="48" cy="480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1" name="Rectangle 25"/>
            <p:cNvSpPr>
              <a:spLocks noChangeArrowheads="1"/>
            </p:cNvSpPr>
            <p:nvPr/>
          </p:nvSpPr>
          <p:spPr bwMode="auto">
            <a:xfrm rot="316413" flipH="1">
              <a:off x="2096" y="1400"/>
              <a:ext cx="48" cy="480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2" name="Text Box 26"/>
            <p:cNvSpPr txBox="1">
              <a:spLocks noChangeArrowheads="1"/>
            </p:cNvSpPr>
            <p:nvPr/>
          </p:nvSpPr>
          <p:spPr bwMode="auto">
            <a:xfrm>
              <a:off x="742" y="1313"/>
              <a:ext cx="259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Times New Roman" pitchFamily="18" charset="0"/>
                </a:rPr>
                <a:t>QF</a:t>
              </a:r>
            </a:p>
          </p:txBody>
        </p:sp>
        <p:sp>
          <p:nvSpPr>
            <p:cNvPr id="30763" name="Text Box 27"/>
            <p:cNvSpPr txBox="1">
              <a:spLocks noChangeArrowheads="1"/>
            </p:cNvSpPr>
            <p:nvPr/>
          </p:nvSpPr>
          <p:spPr bwMode="auto">
            <a:xfrm>
              <a:off x="2623" y="1304"/>
              <a:ext cx="259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Times New Roman" pitchFamily="18" charset="0"/>
                </a:rPr>
                <a:t>QF</a:t>
              </a:r>
            </a:p>
          </p:txBody>
        </p:sp>
        <p:sp>
          <p:nvSpPr>
            <p:cNvPr id="30764" name="Text Box 28"/>
            <p:cNvSpPr txBox="1">
              <a:spLocks noChangeArrowheads="1"/>
            </p:cNvSpPr>
            <p:nvPr/>
          </p:nvSpPr>
          <p:spPr bwMode="auto">
            <a:xfrm>
              <a:off x="2115" y="1227"/>
              <a:ext cx="278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Times New Roman" pitchFamily="18" charset="0"/>
                </a:rPr>
                <a:t>QD</a:t>
              </a:r>
            </a:p>
          </p:txBody>
        </p:sp>
        <p:sp>
          <p:nvSpPr>
            <p:cNvPr id="30765" name="Text Box 29"/>
            <p:cNvSpPr txBox="1">
              <a:spLocks noChangeArrowheads="1"/>
            </p:cNvSpPr>
            <p:nvPr/>
          </p:nvSpPr>
          <p:spPr bwMode="auto">
            <a:xfrm>
              <a:off x="1198" y="1231"/>
              <a:ext cx="278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Times New Roman" pitchFamily="18" charset="0"/>
                </a:rPr>
                <a:t>QD</a:t>
              </a:r>
            </a:p>
          </p:txBody>
        </p:sp>
        <p:sp>
          <p:nvSpPr>
            <p:cNvPr id="30766" name="Text Box 30"/>
            <p:cNvSpPr txBox="1">
              <a:spLocks noChangeArrowheads="1"/>
            </p:cNvSpPr>
            <p:nvPr/>
          </p:nvSpPr>
          <p:spPr bwMode="auto">
            <a:xfrm>
              <a:off x="2403" y="1913"/>
              <a:ext cx="240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Times New Roman" pitchFamily="18" charset="0"/>
                </a:rPr>
                <a:t>SF</a:t>
              </a:r>
            </a:p>
          </p:txBody>
        </p:sp>
        <p:sp>
          <p:nvSpPr>
            <p:cNvPr id="30767" name="Text Box 31"/>
            <p:cNvSpPr txBox="1">
              <a:spLocks noChangeArrowheads="1"/>
            </p:cNvSpPr>
            <p:nvPr/>
          </p:nvSpPr>
          <p:spPr bwMode="auto">
            <a:xfrm>
              <a:off x="1544" y="1836"/>
              <a:ext cx="240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Times New Roman" pitchFamily="18" charset="0"/>
                </a:rPr>
                <a:t>SF</a:t>
              </a:r>
            </a:p>
          </p:txBody>
        </p:sp>
        <p:sp>
          <p:nvSpPr>
            <p:cNvPr id="30768" name="Text Box 32"/>
            <p:cNvSpPr txBox="1">
              <a:spLocks noChangeArrowheads="1"/>
            </p:cNvSpPr>
            <p:nvPr/>
          </p:nvSpPr>
          <p:spPr bwMode="auto">
            <a:xfrm>
              <a:off x="767" y="1937"/>
              <a:ext cx="240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Times New Roman" pitchFamily="18" charset="0"/>
                </a:rPr>
                <a:t>SF</a:t>
              </a:r>
            </a:p>
          </p:txBody>
        </p:sp>
        <p:sp>
          <p:nvSpPr>
            <p:cNvPr id="30769" name="Text Box 33"/>
            <p:cNvSpPr txBox="1">
              <a:spLocks noChangeArrowheads="1"/>
            </p:cNvSpPr>
            <p:nvPr/>
          </p:nvSpPr>
          <p:spPr bwMode="auto">
            <a:xfrm>
              <a:off x="1146" y="1865"/>
              <a:ext cx="259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Times New Roman" pitchFamily="18" charset="0"/>
                </a:rPr>
                <a:t>SD</a:t>
              </a:r>
            </a:p>
          </p:txBody>
        </p:sp>
        <p:sp>
          <p:nvSpPr>
            <p:cNvPr id="30770" name="Text Box 34"/>
            <p:cNvSpPr txBox="1">
              <a:spLocks noChangeArrowheads="1"/>
            </p:cNvSpPr>
            <p:nvPr/>
          </p:nvSpPr>
          <p:spPr bwMode="auto">
            <a:xfrm>
              <a:off x="1952" y="1850"/>
              <a:ext cx="259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Times New Roman" pitchFamily="18" charset="0"/>
                </a:rPr>
                <a:t>SD</a:t>
              </a:r>
            </a:p>
          </p:txBody>
        </p:sp>
      </p:grpSp>
      <p:sp>
        <p:nvSpPr>
          <p:cNvPr id="117795" name="Text Box 35"/>
          <p:cNvSpPr txBox="1">
            <a:spLocks noChangeArrowheads="1"/>
          </p:cNvSpPr>
          <p:nvPr/>
        </p:nvSpPr>
        <p:spPr bwMode="auto">
          <a:xfrm>
            <a:off x="5694390" y="3905330"/>
            <a:ext cx="32623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Spread in the Machine Tune due to Particle Energy Spread</a:t>
            </a:r>
          </a:p>
          <a:p>
            <a:r>
              <a:rPr lang="en-US" sz="2000" dirty="0">
                <a:solidFill>
                  <a:srgbClr val="33CCFF"/>
                </a:solidFill>
              </a:rPr>
              <a:t>Controlled by </a:t>
            </a:r>
            <a:r>
              <a:rPr lang="en-US" sz="2000" dirty="0" err="1">
                <a:solidFill>
                  <a:srgbClr val="33CCFF"/>
                </a:solidFill>
              </a:rPr>
              <a:t>Sextupole</a:t>
            </a:r>
            <a:r>
              <a:rPr lang="en-US" sz="2000" dirty="0">
                <a:solidFill>
                  <a:srgbClr val="33CCFF"/>
                </a:solidFill>
              </a:rPr>
              <a:t> magnets</a:t>
            </a:r>
          </a:p>
        </p:txBody>
      </p:sp>
      <p:sp>
        <p:nvSpPr>
          <p:cNvPr id="30729" name="Text Box 36"/>
          <p:cNvSpPr txBox="1">
            <a:spLocks noChangeArrowheads="1"/>
          </p:cNvSpPr>
          <p:nvPr/>
        </p:nvSpPr>
        <p:spPr bwMode="auto">
          <a:xfrm>
            <a:off x="5348022" y="1602701"/>
            <a:ext cx="360868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Characteristic Frequency</a:t>
            </a:r>
          </a:p>
          <a:p>
            <a:r>
              <a:rPr lang="en-US" sz="2400" dirty="0"/>
              <a:t>of the </a:t>
            </a:r>
            <a:r>
              <a:rPr lang="en-US" sz="2400" dirty="0" smtClean="0"/>
              <a:t>Magnetic </a:t>
            </a:r>
            <a:r>
              <a:rPr lang="en-US" sz="2400" dirty="0"/>
              <a:t>Lattice</a:t>
            </a:r>
          </a:p>
          <a:p>
            <a:r>
              <a:rPr lang="en-US" sz="2000" dirty="0">
                <a:solidFill>
                  <a:srgbClr val="33CCFF"/>
                </a:solidFill>
              </a:rPr>
              <a:t>Given by the strength of the</a:t>
            </a:r>
          </a:p>
          <a:p>
            <a:r>
              <a:rPr lang="en-US" sz="2000" dirty="0" err="1">
                <a:solidFill>
                  <a:srgbClr val="33CCFF"/>
                </a:solidFill>
              </a:rPr>
              <a:t>Quadrupole</a:t>
            </a:r>
            <a:r>
              <a:rPr lang="en-US" sz="2000" dirty="0">
                <a:solidFill>
                  <a:srgbClr val="33CCFF"/>
                </a:solidFill>
              </a:rPr>
              <a:t> magnets</a:t>
            </a:r>
          </a:p>
        </p:txBody>
      </p:sp>
      <p:grpSp>
        <p:nvGrpSpPr>
          <p:cNvPr id="5" name="Group 59"/>
          <p:cNvGrpSpPr>
            <a:grpSpLocks/>
          </p:cNvGrpSpPr>
          <p:nvPr/>
        </p:nvGrpSpPr>
        <p:grpSpPr bwMode="auto">
          <a:xfrm>
            <a:off x="142875" y="4143375"/>
            <a:ext cx="6027738" cy="2409825"/>
            <a:chOff x="-79" y="2646"/>
            <a:chExt cx="3797" cy="1518"/>
          </a:xfrm>
        </p:grpSpPr>
        <p:sp>
          <p:nvSpPr>
            <p:cNvPr id="30732" name="Rectangle 39"/>
            <p:cNvSpPr>
              <a:spLocks noChangeArrowheads="1"/>
            </p:cNvSpPr>
            <p:nvPr/>
          </p:nvSpPr>
          <p:spPr bwMode="auto">
            <a:xfrm>
              <a:off x="0" y="2678"/>
              <a:ext cx="123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 sz="2000" dirty="0"/>
                <a:t>Optics Analogy:</a:t>
              </a:r>
            </a:p>
          </p:txBody>
        </p:sp>
        <p:sp>
          <p:nvSpPr>
            <p:cNvPr id="30733" name="Rectangle 40"/>
            <p:cNvSpPr>
              <a:spLocks noChangeArrowheads="1"/>
            </p:cNvSpPr>
            <p:nvPr/>
          </p:nvSpPr>
          <p:spPr bwMode="auto">
            <a:xfrm>
              <a:off x="-79" y="3756"/>
              <a:ext cx="1814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dirty="0"/>
                <a:t>Achromatic incident light</a:t>
              </a:r>
            </a:p>
            <a:p>
              <a:r>
                <a:rPr lang="en-US" dirty="0">
                  <a:solidFill>
                    <a:srgbClr val="33CCFF"/>
                  </a:solidFill>
                </a:rPr>
                <a:t>[Spread in particle energy]</a:t>
              </a:r>
            </a:p>
          </p:txBody>
        </p:sp>
        <p:sp>
          <p:nvSpPr>
            <p:cNvPr id="30734" name="Freeform 42"/>
            <p:cNvSpPr>
              <a:spLocks/>
            </p:cNvSpPr>
            <p:nvPr/>
          </p:nvSpPr>
          <p:spPr bwMode="auto">
            <a:xfrm>
              <a:off x="724" y="3149"/>
              <a:ext cx="1061" cy="631"/>
            </a:xfrm>
            <a:custGeom>
              <a:avLst/>
              <a:gdLst>
                <a:gd name="T0" fmla="*/ 144 w 1104"/>
                <a:gd name="T1" fmla="*/ 0 h 768"/>
                <a:gd name="T2" fmla="*/ 48 w 1104"/>
                <a:gd name="T3" fmla="*/ 96 h 768"/>
                <a:gd name="T4" fmla="*/ 96 w 1104"/>
                <a:gd name="T5" fmla="*/ 192 h 768"/>
                <a:gd name="T6" fmla="*/ 48 w 1104"/>
                <a:gd name="T7" fmla="*/ 192 h 768"/>
                <a:gd name="T8" fmla="*/ 96 w 1104"/>
                <a:gd name="T9" fmla="*/ 288 h 768"/>
                <a:gd name="T10" fmla="*/ 48 w 1104"/>
                <a:gd name="T11" fmla="*/ 336 h 768"/>
                <a:gd name="T12" fmla="*/ 96 w 1104"/>
                <a:gd name="T13" fmla="*/ 384 h 768"/>
                <a:gd name="T14" fmla="*/ 48 w 1104"/>
                <a:gd name="T15" fmla="*/ 432 h 768"/>
                <a:gd name="T16" fmla="*/ 96 w 1104"/>
                <a:gd name="T17" fmla="*/ 480 h 768"/>
                <a:gd name="T18" fmla="*/ 48 w 1104"/>
                <a:gd name="T19" fmla="*/ 576 h 768"/>
                <a:gd name="T20" fmla="*/ 96 w 1104"/>
                <a:gd name="T21" fmla="*/ 624 h 768"/>
                <a:gd name="T22" fmla="*/ 48 w 1104"/>
                <a:gd name="T23" fmla="*/ 672 h 768"/>
                <a:gd name="T24" fmla="*/ 96 w 1104"/>
                <a:gd name="T25" fmla="*/ 720 h 768"/>
                <a:gd name="T26" fmla="*/ 0 w 1104"/>
                <a:gd name="T27" fmla="*/ 768 h 768"/>
                <a:gd name="T28" fmla="*/ 1104 w 1104"/>
                <a:gd name="T29" fmla="*/ 768 h 768"/>
                <a:gd name="T30" fmla="*/ 1104 w 1104"/>
                <a:gd name="T31" fmla="*/ 0 h 768"/>
                <a:gd name="T32" fmla="*/ 144 w 1104"/>
                <a:gd name="T33" fmla="*/ 0 h 7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04"/>
                <a:gd name="T52" fmla="*/ 0 h 768"/>
                <a:gd name="T53" fmla="*/ 1104 w 1104"/>
                <a:gd name="T54" fmla="*/ 768 h 7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04" h="768">
                  <a:moveTo>
                    <a:pt x="144" y="0"/>
                  </a:moveTo>
                  <a:lnTo>
                    <a:pt x="48" y="96"/>
                  </a:lnTo>
                  <a:lnTo>
                    <a:pt x="96" y="192"/>
                  </a:lnTo>
                  <a:lnTo>
                    <a:pt x="48" y="192"/>
                  </a:lnTo>
                  <a:lnTo>
                    <a:pt x="96" y="288"/>
                  </a:lnTo>
                  <a:lnTo>
                    <a:pt x="48" y="336"/>
                  </a:lnTo>
                  <a:lnTo>
                    <a:pt x="96" y="384"/>
                  </a:lnTo>
                  <a:lnTo>
                    <a:pt x="48" y="432"/>
                  </a:lnTo>
                  <a:lnTo>
                    <a:pt x="96" y="480"/>
                  </a:lnTo>
                  <a:lnTo>
                    <a:pt x="48" y="576"/>
                  </a:lnTo>
                  <a:lnTo>
                    <a:pt x="96" y="624"/>
                  </a:lnTo>
                  <a:lnTo>
                    <a:pt x="48" y="672"/>
                  </a:lnTo>
                  <a:lnTo>
                    <a:pt x="96" y="720"/>
                  </a:lnTo>
                  <a:lnTo>
                    <a:pt x="0" y="768"/>
                  </a:lnTo>
                  <a:lnTo>
                    <a:pt x="1104" y="768"/>
                  </a:lnTo>
                  <a:lnTo>
                    <a:pt x="110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2700000" scaled="1"/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5" name="Line 43"/>
            <p:cNvSpPr>
              <a:spLocks noChangeShapeType="1"/>
            </p:cNvSpPr>
            <p:nvPr/>
          </p:nvSpPr>
          <p:spPr bwMode="auto">
            <a:xfrm>
              <a:off x="1785" y="3148"/>
              <a:ext cx="784" cy="31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6" name="Line 44"/>
            <p:cNvSpPr>
              <a:spLocks noChangeShapeType="1"/>
            </p:cNvSpPr>
            <p:nvPr/>
          </p:nvSpPr>
          <p:spPr bwMode="auto">
            <a:xfrm flipV="1">
              <a:off x="1785" y="3463"/>
              <a:ext cx="784" cy="317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7" name="Line 45"/>
            <p:cNvSpPr>
              <a:spLocks noChangeShapeType="1"/>
            </p:cNvSpPr>
            <p:nvPr/>
          </p:nvSpPr>
          <p:spPr bwMode="auto">
            <a:xfrm>
              <a:off x="1785" y="3306"/>
              <a:ext cx="784" cy="157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8" name="Line 46"/>
            <p:cNvSpPr>
              <a:spLocks noChangeShapeType="1"/>
            </p:cNvSpPr>
            <p:nvPr/>
          </p:nvSpPr>
          <p:spPr bwMode="auto">
            <a:xfrm flipV="1">
              <a:off x="1785" y="3463"/>
              <a:ext cx="784" cy="158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9" name="Line 47"/>
            <p:cNvSpPr>
              <a:spLocks noChangeShapeType="1"/>
            </p:cNvSpPr>
            <p:nvPr/>
          </p:nvSpPr>
          <p:spPr bwMode="auto">
            <a:xfrm>
              <a:off x="1785" y="3148"/>
              <a:ext cx="1153" cy="315"/>
            </a:xfrm>
            <a:prstGeom prst="line">
              <a:avLst/>
            </a:prstGeom>
            <a:noFill/>
            <a:ln w="12700">
              <a:solidFill>
                <a:srgbClr val="00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0" name="Line 48"/>
            <p:cNvSpPr>
              <a:spLocks noChangeShapeType="1"/>
            </p:cNvSpPr>
            <p:nvPr/>
          </p:nvSpPr>
          <p:spPr bwMode="auto">
            <a:xfrm flipV="1">
              <a:off x="1785" y="3463"/>
              <a:ext cx="1153" cy="317"/>
            </a:xfrm>
            <a:prstGeom prst="line">
              <a:avLst/>
            </a:prstGeom>
            <a:noFill/>
            <a:ln w="12700">
              <a:solidFill>
                <a:srgbClr val="00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1" name="Line 49"/>
            <p:cNvSpPr>
              <a:spLocks noChangeShapeType="1"/>
            </p:cNvSpPr>
            <p:nvPr/>
          </p:nvSpPr>
          <p:spPr bwMode="auto">
            <a:xfrm>
              <a:off x="1785" y="3306"/>
              <a:ext cx="1153" cy="157"/>
            </a:xfrm>
            <a:prstGeom prst="line">
              <a:avLst/>
            </a:prstGeom>
            <a:noFill/>
            <a:ln w="12700">
              <a:solidFill>
                <a:srgbClr val="00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2" name="Line 50"/>
            <p:cNvSpPr>
              <a:spLocks noChangeShapeType="1"/>
            </p:cNvSpPr>
            <p:nvPr/>
          </p:nvSpPr>
          <p:spPr bwMode="auto">
            <a:xfrm flipV="1">
              <a:off x="1785" y="3463"/>
              <a:ext cx="1153" cy="158"/>
            </a:xfrm>
            <a:prstGeom prst="line">
              <a:avLst/>
            </a:prstGeom>
            <a:noFill/>
            <a:ln w="12700">
              <a:solidFill>
                <a:srgbClr val="00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3" name="Line 51"/>
            <p:cNvSpPr>
              <a:spLocks noChangeShapeType="1"/>
            </p:cNvSpPr>
            <p:nvPr/>
          </p:nvSpPr>
          <p:spPr bwMode="auto">
            <a:xfrm>
              <a:off x="1785" y="3148"/>
              <a:ext cx="1476" cy="31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4" name="Line 52"/>
            <p:cNvSpPr>
              <a:spLocks noChangeShapeType="1"/>
            </p:cNvSpPr>
            <p:nvPr/>
          </p:nvSpPr>
          <p:spPr bwMode="auto">
            <a:xfrm flipV="1">
              <a:off x="1785" y="3463"/>
              <a:ext cx="1476" cy="31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5" name="Line 53"/>
            <p:cNvSpPr>
              <a:spLocks noChangeShapeType="1"/>
            </p:cNvSpPr>
            <p:nvPr/>
          </p:nvSpPr>
          <p:spPr bwMode="auto">
            <a:xfrm>
              <a:off x="1785" y="3306"/>
              <a:ext cx="1476" cy="15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6" name="Line 54"/>
            <p:cNvSpPr>
              <a:spLocks noChangeShapeType="1"/>
            </p:cNvSpPr>
            <p:nvPr/>
          </p:nvSpPr>
          <p:spPr bwMode="auto">
            <a:xfrm flipV="1">
              <a:off x="1785" y="3463"/>
              <a:ext cx="1476" cy="15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7" name="Oval 55"/>
            <p:cNvSpPr>
              <a:spLocks noChangeArrowheads="1"/>
            </p:cNvSpPr>
            <p:nvPr/>
          </p:nvSpPr>
          <p:spPr bwMode="auto">
            <a:xfrm>
              <a:off x="1743" y="3032"/>
              <a:ext cx="131" cy="82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8" name="AutoShape 56"/>
            <p:cNvSpPr>
              <a:spLocks noChangeArrowheads="1"/>
            </p:cNvSpPr>
            <p:nvPr/>
          </p:nvSpPr>
          <p:spPr bwMode="auto">
            <a:xfrm>
              <a:off x="912" y="3348"/>
              <a:ext cx="731" cy="191"/>
            </a:xfrm>
            <a:prstGeom prst="rightArrow">
              <a:avLst>
                <a:gd name="adj1" fmla="val 50000"/>
                <a:gd name="adj2" fmla="val 191379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9" name="Rectangle 57"/>
            <p:cNvSpPr>
              <a:spLocks noChangeArrowheads="1"/>
            </p:cNvSpPr>
            <p:nvPr/>
          </p:nvSpPr>
          <p:spPr bwMode="auto">
            <a:xfrm>
              <a:off x="1322" y="2646"/>
              <a:ext cx="957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dirty="0"/>
                <a:t>Lens</a:t>
              </a:r>
            </a:p>
            <a:p>
              <a:r>
                <a:rPr lang="en-US" dirty="0">
                  <a:solidFill>
                    <a:srgbClr val="33CCFF"/>
                  </a:solidFill>
                </a:rPr>
                <a:t>[</a:t>
              </a:r>
              <a:r>
                <a:rPr lang="en-US" dirty="0" err="1">
                  <a:solidFill>
                    <a:srgbClr val="33CCFF"/>
                  </a:solidFill>
                </a:rPr>
                <a:t>Quadrupole</a:t>
              </a:r>
              <a:r>
                <a:rPr lang="en-US" dirty="0">
                  <a:solidFill>
                    <a:srgbClr val="33CCFF"/>
                  </a:solidFill>
                </a:rPr>
                <a:t>]</a:t>
              </a:r>
            </a:p>
          </p:txBody>
        </p:sp>
        <p:sp>
          <p:nvSpPr>
            <p:cNvPr id="30750" name="Rectangle 58"/>
            <p:cNvSpPr>
              <a:spLocks noChangeArrowheads="1"/>
            </p:cNvSpPr>
            <p:nvPr/>
          </p:nvSpPr>
          <p:spPr bwMode="auto">
            <a:xfrm>
              <a:off x="2442" y="3580"/>
              <a:ext cx="1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dirty="0"/>
                <a:t>Focal length is</a:t>
              </a:r>
            </a:p>
            <a:p>
              <a:r>
                <a:rPr lang="en-US" dirty="0"/>
                <a:t>energy dependent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65229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 autoUpdateAnimBg="0"/>
      <p:bldP spid="117764" grpId="0" animBg="1"/>
      <p:bldP spid="117795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BPM System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27" y="1009526"/>
            <a:ext cx="8652933" cy="187615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Threading the first pilot bunch round the </a:t>
            </a:r>
            <a:r>
              <a:rPr lang="en-US" dirty="0" smtClean="0"/>
              <a:t>LHC</a:t>
            </a:r>
          </a:p>
          <a:p>
            <a:pPr lvl="1"/>
            <a:r>
              <a:rPr lang="en-US" dirty="0" smtClean="0"/>
              <a:t>Trajectory</a:t>
            </a:r>
          </a:p>
          <a:p>
            <a:pPr lvl="2"/>
            <a:r>
              <a:rPr lang="en-US" dirty="0" smtClean="0"/>
              <a:t>using </a:t>
            </a:r>
            <a:r>
              <a:rPr lang="en-US" dirty="0"/>
              <a:t>BPMs one beam at a time, one hour per </a:t>
            </a:r>
            <a:r>
              <a:rPr lang="en-US" dirty="0" smtClean="0"/>
              <a:t>beam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ach bar represents one BPM horizontal or vertical channel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ipole corrector magnets used to </a:t>
            </a:r>
            <a:r>
              <a:rPr lang="en-US" dirty="0" err="1" smtClean="0"/>
              <a:t>optimise</a:t>
            </a:r>
            <a:r>
              <a:rPr lang="en-US" dirty="0" smtClean="0"/>
              <a:t> trajectory</a:t>
            </a:r>
          </a:p>
          <a:p>
            <a:pPr lvl="2"/>
            <a:endParaRPr lang="en-US" dirty="0"/>
          </a:p>
          <a:p>
            <a:endParaRPr lang="en-GB" dirty="0"/>
          </a:p>
        </p:txBody>
      </p:sp>
      <p:pic>
        <p:nvPicPr>
          <p:cNvPr id="5" name="Picture 4" descr="Threading.1.TDI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Threading.2.IR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Threading.3.IR6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Threading.4.IR6c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Threading.5.IR5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Threading.6.IR5c1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Threading.7.IR5c2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Threading.8.IR5c3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Threading.9.IR5c4.g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hreading.10.IR5c5.gi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Threading.11.IR4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Threading.12.IR3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Threading.13.IR3c1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Threading.14.IR3c2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Threading.15.IR3c3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Threading.16.IR3c4.gif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Threading.17.IR3c5.gif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5" descr="Threading.18.IR2.gif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Threading.19.IR2c1.gif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Threading.20.IR2c2.gif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Threading.21.IR2c3.gif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3" descr="Threading.22.IR1.gif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Threading.23.IR1c1.gif"/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" descr="Threading.24.IR1c2.gif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Threading.25.IR1c3.gif"/>
          <p:cNvPicPr>
            <a:picLocks noChangeAspect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Threading.26.IR1c4.gif"/>
          <p:cNvPicPr>
            <a:picLocks noChangeAspect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Threading.27.IR8.gif"/>
          <p:cNvPicPr>
            <a:picLocks noChangeAspect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0" y="2955925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" name="Group 8"/>
          <p:cNvGrpSpPr>
            <a:grpSpLocks/>
          </p:cNvGrpSpPr>
          <p:nvPr/>
        </p:nvGrpSpPr>
        <p:grpSpPr bwMode="auto">
          <a:xfrm>
            <a:off x="68263" y="3152775"/>
            <a:ext cx="4991100" cy="3433763"/>
            <a:chOff x="-413" y="-240"/>
            <a:chExt cx="7798" cy="5451"/>
          </a:xfrm>
        </p:grpSpPr>
        <p:pic>
          <p:nvPicPr>
            <p:cNvPr id="34" name="Picture 9"/>
            <p:cNvPicPr>
              <a:picLocks noChangeAspect="1" noChangeArrowheads="1"/>
            </p:cNvPicPr>
            <p:nvPr/>
          </p:nvPicPr>
          <p:blipFill>
            <a:blip r:embed="rId29" cstate="print"/>
            <a:srcRect l="4369" t="9586" r="2528" b="8849"/>
            <a:stretch>
              <a:fillRect/>
            </a:stretch>
          </p:blipFill>
          <p:spPr bwMode="auto">
            <a:xfrm>
              <a:off x="-413" y="-240"/>
              <a:ext cx="7798" cy="545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35" name="Rectangle 10"/>
            <p:cNvSpPr>
              <a:spLocks/>
            </p:cNvSpPr>
            <p:nvPr/>
          </p:nvSpPr>
          <p:spPr bwMode="auto">
            <a:xfrm>
              <a:off x="-204" y="-62"/>
              <a:ext cx="2582" cy="3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600" b="1" i="1">
                  <a:solidFill>
                    <a:srgbClr val="FFFFFF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  <a:sym typeface="Helvetica" pitchFamily="34" charset="0"/>
                </a:rPr>
                <a:t>Courtesy of CMS</a:t>
              </a:r>
            </a:p>
          </p:txBody>
        </p:sp>
      </p:grpSp>
      <p:grpSp>
        <p:nvGrpSpPr>
          <p:cNvPr id="36" name="Group 68"/>
          <p:cNvGrpSpPr>
            <a:grpSpLocks/>
          </p:cNvGrpSpPr>
          <p:nvPr/>
        </p:nvGrpSpPr>
        <p:grpSpPr bwMode="auto">
          <a:xfrm>
            <a:off x="4524375" y="3151188"/>
            <a:ext cx="4581525" cy="3429000"/>
            <a:chOff x="4524375" y="3150429"/>
            <a:chExt cx="4581524" cy="3429862"/>
          </a:xfrm>
        </p:grpSpPr>
        <p:pic>
          <p:nvPicPr>
            <p:cNvPr id="37" name="Picture 9"/>
            <p:cNvPicPr>
              <a:picLocks noChangeAspect="1" noChangeArrowheads="1"/>
            </p:cNvPicPr>
            <p:nvPr/>
          </p:nvPicPr>
          <p:blipFill>
            <a:blip r:embed="rId30" cstate="print"/>
            <a:srcRect l="5241" t="1308" r="2438" b="3911"/>
            <a:stretch>
              <a:fillRect/>
            </a:stretch>
          </p:blipFill>
          <p:spPr bwMode="auto">
            <a:xfrm>
              <a:off x="4524375" y="3150429"/>
              <a:ext cx="4581524" cy="34298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38" name="Rectangle 10"/>
            <p:cNvSpPr>
              <a:spLocks/>
            </p:cNvSpPr>
            <p:nvPr/>
          </p:nvSpPr>
          <p:spPr bwMode="auto">
            <a:xfrm>
              <a:off x="7469317" y="5252500"/>
              <a:ext cx="1621470" cy="215444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400" b="1" i="1">
                  <a:solidFill>
                    <a:schemeClr val="bg1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  <a:sym typeface="Helvetica" pitchFamily="34" charset="0"/>
                </a:rPr>
                <a:t>Courtesy of ATLAS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1208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BPM System </a:t>
            </a:r>
            <a:r>
              <a:rPr lang="en-GB" dirty="0" smtClean="0"/>
              <a:t>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049868"/>
            <a:ext cx="8813800" cy="197273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On line analysis of BPM Data</a:t>
            </a:r>
          </a:p>
          <a:p>
            <a:pPr lvl="1"/>
            <a:r>
              <a:rPr lang="en-GB" dirty="0"/>
              <a:t>Powerful on-line </a:t>
            </a:r>
            <a:r>
              <a:rPr lang="en-GB" dirty="0" smtClean="0"/>
              <a:t>tools</a:t>
            </a:r>
            <a:endParaRPr lang="en-GB" dirty="0"/>
          </a:p>
          <a:p>
            <a:pPr lvl="1"/>
            <a:r>
              <a:rPr lang="en-GB" dirty="0"/>
              <a:t>Polarity errors easily identified with 45</a:t>
            </a:r>
            <a:r>
              <a:rPr lang="en-GB" dirty="0">
                <a:latin typeface="Symbol" panose="05050102010706020507" pitchFamily="18" charset="2"/>
              </a:rPr>
              <a:t></a:t>
            </a:r>
            <a:r>
              <a:rPr lang="en-GB" dirty="0"/>
              <a:t> BPM sampling</a:t>
            </a:r>
          </a:p>
          <a:p>
            <a:pPr lvl="1"/>
            <a:r>
              <a:rPr lang="en-GB" dirty="0"/>
              <a:t>Quick indication of phase advance </a:t>
            </a:r>
            <a:r>
              <a:rPr lang="en-GB" dirty="0" smtClean="0"/>
              <a:t>errors</a:t>
            </a:r>
          </a:p>
          <a:p>
            <a:pPr lvl="1"/>
            <a:r>
              <a:rPr lang="en-GB" dirty="0" smtClean="0"/>
              <a:t>Used to verify optics functions &amp; matching from transfer lines into ring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81" y="2926811"/>
            <a:ext cx="7443788" cy="3309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68339" y="3501123"/>
            <a:ext cx="1672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Optics phase error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568339" y="5163668"/>
            <a:ext cx="1672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BPM polarity error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127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6069913" y="1286944"/>
            <a:ext cx="2807440" cy="372533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Machine </a:t>
            </a:r>
            <a:r>
              <a:rPr lang="en-US" sz="4000" dirty="0" err="1"/>
              <a:t>Optimisation</a:t>
            </a:r>
            <a:r>
              <a:rPr lang="en-US" sz="4000" dirty="0"/>
              <a:t> - Feedbacks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998" y="1134538"/>
            <a:ext cx="5308599" cy="354753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Opted for central global feedback system regrouping:</a:t>
            </a:r>
          </a:p>
          <a:p>
            <a:pPr lvl="1"/>
            <a:r>
              <a:rPr lang="en-US" dirty="0"/>
              <a:t>Orbit, energy, tune (operational)</a:t>
            </a:r>
          </a:p>
          <a:p>
            <a:pPr lvl="1"/>
            <a:r>
              <a:rPr lang="en-US" dirty="0"/>
              <a:t>Chromaticity, coupling (tested)</a:t>
            </a:r>
          </a:p>
          <a:p>
            <a:r>
              <a:rPr lang="en-US" dirty="0"/>
              <a:t>Initial requirements:</a:t>
            </a:r>
          </a:p>
          <a:p>
            <a:pPr lvl="1"/>
            <a:r>
              <a:rPr lang="en-US" dirty="0"/>
              <a:t>Chromaticity expected to be most critical parameter for real-time control</a:t>
            </a:r>
          </a:p>
          <a:p>
            <a:pPr lvl="1"/>
            <a:r>
              <a:rPr lang="en-US" dirty="0" smtClean="0"/>
              <a:t>BUT</a:t>
            </a:r>
            <a:endParaRPr lang="en-US" dirty="0"/>
          </a:p>
          <a:p>
            <a:pPr lvl="2"/>
            <a:r>
              <a:rPr lang="en-US" dirty="0"/>
              <a:t>Large losses during early ramps changed focus to tune followed by orbit feedback</a:t>
            </a:r>
          </a:p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45534" y="4351868"/>
            <a:ext cx="8652932" cy="220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lang="en-US" sz="3600" kern="1200" dirty="0" smtClean="0">
                <a:solidFill>
                  <a:srgbClr val="C4D030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dirty="0"/>
              <a:t>Orbit-Feedback is </a:t>
            </a:r>
            <a:r>
              <a:rPr lang="en-GB" dirty="0" smtClean="0"/>
              <a:t>largest &amp; most </a:t>
            </a:r>
            <a:r>
              <a:rPr lang="en-GB" dirty="0"/>
              <a:t>complex LHC feedback:</a:t>
            </a:r>
          </a:p>
          <a:p>
            <a:pPr lvl="1"/>
            <a:r>
              <a:rPr lang="en-GB" dirty="0"/>
              <a:t>1088 BPMs → 2176+ readings @ 25 Hz from 68 front-ends</a:t>
            </a:r>
          </a:p>
          <a:p>
            <a:pPr lvl="1"/>
            <a:r>
              <a:rPr lang="en-GB" dirty="0"/>
              <a:t>530 correction dipole magnets/plane, distributed over ~50 </a:t>
            </a:r>
            <a:r>
              <a:rPr lang="en-GB" dirty="0" smtClean="0"/>
              <a:t>front-ends</a:t>
            </a:r>
          </a:p>
          <a:p>
            <a:pPr lvl="1"/>
            <a:r>
              <a:rPr lang="en-GB" dirty="0" smtClean="0"/>
              <a:t>Closed Loop Bandwidth of 1Hz</a:t>
            </a:r>
            <a:endParaRPr lang="en-GB" dirty="0"/>
          </a:p>
          <a:p>
            <a:r>
              <a:rPr lang="en-GB" dirty="0"/>
              <a:t>Total &gt;3500 devices involved</a:t>
            </a:r>
          </a:p>
          <a:p>
            <a:pPr lvl="1"/>
            <a:r>
              <a:rPr lang="en-GB" dirty="0"/>
              <a:t>more than half the LHC is controlled by beam based feedbacks</a:t>
            </a:r>
            <a:r>
              <a:rPr lang="en-GB" dirty="0" smtClean="0"/>
              <a:t>!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9913" y="1528245"/>
            <a:ext cx="2807440" cy="260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73014" y="1251476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Orbit Feedback Controller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343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Orbit Stability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956731"/>
            <a:ext cx="8652933" cy="56726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Earth Tides dominate during </a:t>
            </a:r>
            <a:r>
              <a:rPr lang="en-US" dirty="0" smtClean="0"/>
              <a:t>Physics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695" b="1291"/>
          <a:stretch/>
        </p:blipFill>
        <p:spPr bwMode="auto">
          <a:xfrm>
            <a:off x="423339" y="1498600"/>
            <a:ext cx="8449596" cy="5063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0818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Orbit Stability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1049867"/>
            <a:ext cx="8652933" cy="1752600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Important for collimation and collision process</a:t>
            </a:r>
          </a:p>
          <a:p>
            <a:r>
              <a:rPr lang="en-GB" dirty="0"/>
              <a:t>LHC does not work without orbit feedback</a:t>
            </a:r>
          </a:p>
          <a:p>
            <a:r>
              <a:rPr lang="en-GB" dirty="0"/>
              <a:t>Main limitations</a:t>
            </a:r>
          </a:p>
          <a:p>
            <a:pPr lvl="1"/>
            <a:r>
              <a:rPr lang="en-GB" dirty="0"/>
              <a:t>Temperature dependence of electronics</a:t>
            </a:r>
          </a:p>
          <a:p>
            <a:pPr lvl="1"/>
            <a:r>
              <a:rPr lang="en-GB" dirty="0"/>
              <a:t>Linearity and directivity of </a:t>
            </a:r>
            <a:r>
              <a:rPr lang="en-GB" dirty="0" err="1"/>
              <a:t>stripline</a:t>
            </a:r>
            <a:r>
              <a:rPr lang="en-GB" dirty="0"/>
              <a:t> couplers near the interaction </a:t>
            </a:r>
            <a:r>
              <a:rPr lang="en-GB" dirty="0" smtClean="0"/>
              <a:t>points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518" y="2862313"/>
            <a:ext cx="4403725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710" y="3636880"/>
            <a:ext cx="4265612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31275" y="2852159"/>
            <a:ext cx="4279047" cy="685316"/>
          </a:xfrm>
          <a:prstGeom prst="rect">
            <a:avLst/>
          </a:prstGeom>
          <a:solidFill>
            <a:srgbClr val="DCE6F2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dirty="0">
                <a:solidFill>
                  <a:prstClr val="black"/>
                </a:solidFill>
                <a:latin typeface="Calibri" pitchFamily="-111" charset="0"/>
              </a:rPr>
              <a:t>Orbit correction at IP to bring beams </a:t>
            </a:r>
            <a:r>
              <a:rPr lang="en-US" sz="1600" dirty="0" smtClean="0">
                <a:solidFill>
                  <a:prstClr val="black"/>
                </a:solidFill>
                <a:latin typeface="Calibri" pitchFamily="-111" charset="0"/>
              </a:rPr>
              <a:t>head-on</a:t>
            </a:r>
            <a:endParaRPr lang="en-US" sz="1600" dirty="0">
              <a:solidFill>
                <a:prstClr val="black"/>
              </a:solidFill>
              <a:latin typeface="Calibri" pitchFamily="-111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dirty="0">
                <a:solidFill>
                  <a:prstClr val="black"/>
                </a:solidFill>
                <a:latin typeface="Calibri" pitchFamily="-111" charset="0"/>
              </a:rPr>
              <a:t>Slow drift over </a:t>
            </a:r>
            <a:r>
              <a:rPr lang="en-US" sz="1600" dirty="0" smtClean="0">
                <a:solidFill>
                  <a:prstClr val="black"/>
                </a:solidFill>
                <a:latin typeface="Calibri" pitchFamily="-111" charset="0"/>
              </a:rPr>
              <a:t>year </a:t>
            </a:r>
            <a:r>
              <a:rPr lang="en-US" sz="1600" dirty="0" smtClean="0">
                <a:solidFill>
                  <a:prstClr val="black"/>
                </a:solidFill>
                <a:latin typeface="Calibri" pitchFamily="-111" charset="0"/>
                <a:sym typeface="Wingdings" pitchFamily="-111" charset="2"/>
              </a:rPr>
              <a:t>not </a:t>
            </a:r>
            <a:r>
              <a:rPr lang="en-US" sz="1600" dirty="0">
                <a:solidFill>
                  <a:prstClr val="black"/>
                </a:solidFill>
                <a:latin typeface="Calibri" pitchFamily="-111" charset="0"/>
                <a:sym typeface="Wingdings" pitchFamily="-111" charset="2"/>
              </a:rPr>
              <a:t>corrected by </a:t>
            </a:r>
            <a:r>
              <a:rPr lang="en-US" sz="1600" dirty="0" err="1" smtClean="0">
                <a:solidFill>
                  <a:prstClr val="black"/>
                </a:solidFill>
                <a:latin typeface="Calibri" pitchFamily="-111" charset="0"/>
                <a:sym typeface="Wingdings" pitchFamily="-111" charset="2"/>
              </a:rPr>
              <a:t>feedforward</a:t>
            </a:r>
            <a:endParaRPr lang="en-GB" sz="1600" dirty="0">
              <a:solidFill>
                <a:prstClr val="black"/>
              </a:solidFill>
              <a:latin typeface="Calibri" pitchFamily="-111" charset="0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74564" y="6018555"/>
            <a:ext cx="45100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eaLnBrk="1" fontAlgn="auto" hangingPunct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800" dirty="0" smtClean="0">
                <a:latin typeface="Calibri" pitchFamily="-111" charset="0"/>
              </a:rPr>
              <a:t>Fill to fill </a:t>
            </a:r>
            <a:r>
              <a:rPr lang="en-US" sz="1800" dirty="0">
                <a:latin typeface="Calibri" pitchFamily="-111" charset="0"/>
              </a:rPr>
              <a:t>difference is very </a:t>
            </a:r>
            <a:r>
              <a:rPr lang="en-US" sz="1800" dirty="0" smtClean="0">
                <a:latin typeface="Calibri" pitchFamily="-111" charset="0"/>
              </a:rPr>
              <a:t>small</a:t>
            </a:r>
            <a:endParaRPr lang="en-GB" sz="1800" dirty="0">
              <a:latin typeface="Calibri" pitchFamily="-111" charset="0"/>
            </a:endParaRPr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>
            <a:off x="4102631" y="3723749"/>
            <a:ext cx="0" cy="1356168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9"/>
          <p:cNvSpPr txBox="1"/>
          <p:nvPr/>
        </p:nvSpPr>
        <p:spPr>
          <a:xfrm>
            <a:off x="3202518" y="4377799"/>
            <a:ext cx="900113" cy="400050"/>
          </a:xfrm>
          <a:prstGeom prst="rect">
            <a:avLst/>
          </a:prstGeom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>
                <a:solidFill>
                  <a:prstClr val="black"/>
                </a:solidFill>
                <a:latin typeface="Calibri" pitchFamily="-111" charset="0"/>
              </a:rPr>
              <a:t>80 </a:t>
            </a:r>
            <a:r>
              <a:rPr lang="en-US" sz="2000">
                <a:solidFill>
                  <a:prstClr val="black"/>
                </a:solidFill>
                <a:latin typeface="Symbol" pitchFamily="-111" charset="2"/>
              </a:rPr>
              <a:t>m</a:t>
            </a:r>
            <a:r>
              <a:rPr lang="en-US" sz="2000">
                <a:solidFill>
                  <a:prstClr val="black"/>
                </a:solidFill>
                <a:latin typeface="Calibri" pitchFamily="-111" charset="0"/>
              </a:rPr>
              <a:t>m</a:t>
            </a:r>
            <a:endParaRPr lang="en-GB" sz="2000">
              <a:solidFill>
                <a:prstClr val="black"/>
              </a:solidFill>
              <a:latin typeface="Calibri" pitchFamily="-111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523443" y="4584174"/>
            <a:ext cx="12557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dirty="0">
                <a:solidFill>
                  <a:prstClr val="black"/>
                </a:solidFill>
                <a:latin typeface="Calibri" pitchFamily="-111" charset="0"/>
              </a:rPr>
              <a:t>7 </a:t>
            </a:r>
            <a:r>
              <a:rPr lang="en-US" sz="2000" dirty="0">
                <a:solidFill>
                  <a:prstClr val="black"/>
                </a:solidFill>
                <a:latin typeface="Symbol" pitchFamily="-111" charset="2"/>
              </a:rPr>
              <a:t>m</a:t>
            </a:r>
            <a:r>
              <a:rPr lang="en-US" sz="2000" dirty="0">
                <a:solidFill>
                  <a:prstClr val="black"/>
                </a:solidFill>
                <a:latin typeface="Calibri" pitchFamily="-111" charset="0"/>
              </a:rPr>
              <a:t>m </a:t>
            </a:r>
            <a:r>
              <a:rPr lang="en-US" sz="2000" dirty="0" err="1">
                <a:solidFill>
                  <a:prstClr val="black"/>
                </a:solidFill>
                <a:latin typeface="Calibri" pitchFamily="-111" charset="0"/>
              </a:rPr>
              <a:t>rms</a:t>
            </a:r>
            <a:endParaRPr lang="en-GB" sz="2000" dirty="0">
              <a:solidFill>
                <a:prstClr val="black"/>
              </a:solidFill>
              <a:latin typeface="Calibri" pitchFamily="-111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8369" y="3166541"/>
            <a:ext cx="1498011" cy="321733"/>
          </a:xfrm>
          <a:prstGeom prst="rect">
            <a:avLst/>
          </a:prstGeom>
        </p:spPr>
        <p:txBody>
          <a:bodyPr vert="horz" wrap="none" lIns="45720" tIns="0" rIns="45720" bIns="0" rtlCol="0" anchor="t">
            <a:norm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55A0"/>
                </a:solidFill>
                <a:latin typeface="Arial"/>
              </a:rPr>
              <a:t>2012 data</a:t>
            </a:r>
          </a:p>
        </p:txBody>
      </p:sp>
    </p:spTree>
    <p:extLst>
      <p:ext uri="{BB962C8B-B14F-4D97-AF65-F5344CB8AC3E}">
        <p14:creationId xmlns:p14="http://schemas.microsoft.com/office/powerpoint/2010/main" val="3929530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Orbit Stability 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1049867"/>
            <a:ext cx="8652933" cy="2006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Systematic </a:t>
            </a:r>
            <a:r>
              <a:rPr lang="en-US" dirty="0"/>
              <a:t>BPM reading dependence on temperature</a:t>
            </a:r>
          </a:p>
          <a:p>
            <a:pPr lvl="1"/>
            <a:r>
              <a:rPr lang="en-US" dirty="0"/>
              <a:t>Initially caused drifts up to 300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on long-term orbit</a:t>
            </a:r>
          </a:p>
          <a:p>
            <a:pPr lvl="1"/>
            <a:r>
              <a:rPr lang="en-US" dirty="0"/>
              <a:t>Suppressed to the order of 100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by</a:t>
            </a:r>
          </a:p>
          <a:p>
            <a:pPr lvl="2"/>
            <a:r>
              <a:rPr lang="en-US" dirty="0"/>
              <a:t>Calibration before each fill</a:t>
            </a:r>
          </a:p>
          <a:p>
            <a:pPr lvl="2"/>
            <a:r>
              <a:rPr lang="en-US" dirty="0"/>
              <a:t>Temperature compensation of each individual BPM channel</a:t>
            </a:r>
          </a:p>
          <a:p>
            <a:pPr lvl="1"/>
            <a:r>
              <a:rPr lang="en-US" dirty="0" smtClean="0"/>
              <a:t>During LS1 </a:t>
            </a:r>
            <a:r>
              <a:rPr lang="en-US" dirty="0"/>
              <a:t>- </a:t>
            </a:r>
            <a:r>
              <a:rPr lang="en-US" dirty="0" smtClean="0"/>
              <a:t>placed </a:t>
            </a:r>
            <a:r>
              <a:rPr lang="en-US" dirty="0"/>
              <a:t>electronics in temperature controlled racks</a:t>
            </a:r>
          </a:p>
          <a:p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 t="1208" b="1707"/>
          <a:stretch>
            <a:fillRect/>
          </a:stretch>
        </p:blipFill>
        <p:spPr bwMode="auto">
          <a:xfrm>
            <a:off x="162989" y="2965365"/>
            <a:ext cx="8802930" cy="356243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7149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Improving the LHC BPM System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1049867"/>
            <a:ext cx="8652933" cy="2378339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Collimators with Embedded </a:t>
            </a:r>
            <a:r>
              <a:rPr lang="en-GB" dirty="0" smtClean="0"/>
              <a:t>BPMs</a:t>
            </a:r>
          </a:p>
          <a:p>
            <a:pPr lvl="1"/>
            <a:r>
              <a:rPr lang="en-GB" dirty="0" smtClean="0"/>
              <a:t>18 </a:t>
            </a:r>
            <a:r>
              <a:rPr lang="en-GB" dirty="0"/>
              <a:t>tertiary collimators now equipped with BPM buttons</a:t>
            </a:r>
          </a:p>
          <a:p>
            <a:pPr lvl="1"/>
            <a:r>
              <a:rPr lang="en-GB" dirty="0"/>
              <a:t>Readout via high resolution Diode Orbit electronics</a:t>
            </a:r>
          </a:p>
          <a:p>
            <a:pPr lvl="2"/>
            <a:r>
              <a:rPr lang="en-GB" dirty="0"/>
              <a:t>Compensated diode peak </a:t>
            </a:r>
            <a:r>
              <a:rPr lang="en-GB" dirty="0" smtClean="0"/>
              <a:t>detectors</a:t>
            </a:r>
          </a:p>
          <a:p>
            <a:pPr lvl="2"/>
            <a:r>
              <a:rPr lang="en-GB" dirty="0"/>
              <a:t>R</a:t>
            </a:r>
            <a:r>
              <a:rPr lang="en-GB" dirty="0" smtClean="0"/>
              <a:t>esolution </a:t>
            </a:r>
            <a:r>
              <a:rPr lang="en-GB" dirty="0"/>
              <a:t>&lt;100nm for centred beams</a:t>
            </a:r>
          </a:p>
          <a:p>
            <a:pPr lvl="1"/>
            <a:r>
              <a:rPr lang="en-GB" dirty="0"/>
              <a:t>Allows fast, parallel alignment</a:t>
            </a:r>
          </a:p>
          <a:p>
            <a:pPr lvl="2"/>
            <a:r>
              <a:rPr lang="en-GB" dirty="0"/>
              <a:t>&lt; 20 s </a:t>
            </a:r>
            <a:r>
              <a:rPr lang="en-GB" dirty="0" smtClean="0"/>
              <a:t>without </a:t>
            </a:r>
            <a:r>
              <a:rPr lang="en-GB" dirty="0"/>
              <a:t>touching </a:t>
            </a:r>
            <a:r>
              <a:rPr lang="en-GB" dirty="0" smtClean="0"/>
              <a:t>beam</a:t>
            </a:r>
            <a:endParaRPr lang="en-GB" dirty="0"/>
          </a:p>
          <a:p>
            <a:pPr lvl="2"/>
            <a:r>
              <a:rPr lang="en-GB" dirty="0"/>
              <a:t>2 orders of magnitude faster than BLM </a:t>
            </a:r>
            <a:r>
              <a:rPr lang="en-GB" dirty="0" smtClean="0"/>
              <a:t>method</a:t>
            </a:r>
            <a:endParaRPr lang="en-GB" dirty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72" y="3428206"/>
            <a:ext cx="5699125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" t="3640" b="-1"/>
          <a:stretch/>
        </p:blipFill>
        <p:spPr bwMode="auto">
          <a:xfrm>
            <a:off x="6138333" y="2121849"/>
            <a:ext cx="2870200" cy="1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858" y="4045480"/>
            <a:ext cx="2987675" cy="249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7660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1149" y="0"/>
            <a:ext cx="8229600" cy="8286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Typical LHC Instruments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5731" y="1081626"/>
            <a:ext cx="8509000" cy="572558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Beam Position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electrostatic or electromagnetic pick-ups and related electronics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Beam Intensity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beam current transformers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Beam Profile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screens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wire scanners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synchrotron light monitors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/>
              <a:t>ionisation</a:t>
            </a:r>
            <a:r>
              <a:rPr lang="en-US" sz="2000" dirty="0" smtClean="0"/>
              <a:t> monitors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Beam Loss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/>
              <a:t>ionisation</a:t>
            </a:r>
            <a:r>
              <a:rPr lang="en-US" sz="2000" dirty="0" smtClean="0"/>
              <a:t> chambers and solid-state detectors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Machine Tune and Chromaticity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ym typeface="Wingdings" pitchFamily="2" charset="2"/>
              </a:rPr>
              <a:t>base </a:t>
            </a:r>
            <a:r>
              <a:rPr lang="en-US" sz="2000" dirty="0">
                <a:sym typeface="Wingdings" pitchFamily="2" charset="2"/>
              </a:rPr>
              <a:t>band tune measurement system</a:t>
            </a:r>
            <a:endParaRPr lang="en-US" sz="2000" dirty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Other Monitors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sym typeface="Wingdings" pitchFamily="2" charset="2"/>
              </a:rPr>
              <a:t>Luminosity, </a:t>
            </a:r>
            <a:r>
              <a:rPr lang="en-US" sz="2000" dirty="0" err="1">
                <a:sym typeface="Wingdings" pitchFamily="2" charset="2"/>
              </a:rPr>
              <a:t>schottky</a:t>
            </a:r>
            <a:r>
              <a:rPr lang="en-US" sz="2000" dirty="0">
                <a:sym typeface="Wingdings" pitchFamily="2" charset="2"/>
              </a:rPr>
              <a:t>, abort gap, instability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825790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7" dur="indefinite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10" dur="indefinite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13" dur="indefinite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16" dur="indefinite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19" dur="indefinite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22" dur="indefinite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25" dur="indefinite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28" dur="indefinite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31" dur="indefinite"/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198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198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/>
          <p:cNvSpPr/>
          <p:nvPr/>
        </p:nvSpPr>
        <p:spPr bwMode="auto">
          <a:xfrm>
            <a:off x="833718" y="1021976"/>
            <a:ext cx="7543800" cy="5378824"/>
          </a:xfrm>
          <a:prstGeom prst="round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 (Fast) </a:t>
            </a:r>
            <a:r>
              <a:rPr lang="en-US" dirty="0"/>
              <a:t>Current Transformers</a:t>
            </a:r>
            <a:endParaRPr lang="en-GB" dirty="0"/>
          </a:p>
        </p:txBody>
      </p:sp>
      <p:pic>
        <p:nvPicPr>
          <p:cNvPr id="27" name="Picture 2" descr="G:\Workspaces\w\wct\doc\reports\03_kt_day_form\fig\bct\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621" y="1483216"/>
            <a:ext cx="3889375" cy="457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G:\Workspaces\w\wct\doc\reports\03_kt_day_form\fig\bct\0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933" y="1933932"/>
            <a:ext cx="2419350" cy="365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G:\Workspaces\w\wct\doc\reports\03_kt_day_form\fig\bct\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075" y="2897853"/>
            <a:ext cx="6673850" cy="173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 descr=" 47"/>
          <p:cNvGrpSpPr/>
          <p:nvPr/>
        </p:nvGrpSpPr>
        <p:grpSpPr>
          <a:xfrm>
            <a:off x="2137719" y="3544114"/>
            <a:ext cx="5858183" cy="430887"/>
            <a:chOff x="2137719" y="3234833"/>
            <a:chExt cx="5858183" cy="430887"/>
          </a:xfrm>
        </p:grpSpPr>
        <p:sp>
          <p:nvSpPr>
            <p:cNvPr id="30" name="Right Arrow 29"/>
            <p:cNvSpPr/>
            <p:nvPr/>
          </p:nvSpPr>
          <p:spPr>
            <a:xfrm>
              <a:off x="2137719" y="3292169"/>
              <a:ext cx="4868562" cy="316217"/>
            </a:xfrm>
            <a:prstGeom prst="rightArrow">
              <a:avLst>
                <a:gd name="adj1" fmla="val 43333"/>
                <a:gd name="adj2" fmla="val 93334"/>
              </a:avLst>
            </a:prstGeom>
            <a:solidFill>
              <a:srgbClr val="0055A0">
                <a:lumMod val="20000"/>
                <a:lumOff val="80000"/>
              </a:srgbClr>
            </a:solidFill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06282" y="3234833"/>
              <a:ext cx="98962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Beam</a:t>
              </a:r>
            </a:p>
          </p:txBody>
        </p:sp>
      </p:grpSp>
      <p:grpSp>
        <p:nvGrpSpPr>
          <p:cNvPr id="32" name="Group 31" descr=" 63"/>
          <p:cNvGrpSpPr/>
          <p:nvPr/>
        </p:nvGrpSpPr>
        <p:grpSpPr>
          <a:xfrm>
            <a:off x="1567312" y="1418153"/>
            <a:ext cx="4292645" cy="4479342"/>
            <a:chOff x="-1214724" y="2616180"/>
            <a:chExt cx="8198334" cy="1587556"/>
          </a:xfrm>
        </p:grpSpPr>
        <p:cxnSp>
          <p:nvCxnSpPr>
            <p:cNvPr id="33" name="Straight Arrow Connector 32"/>
            <p:cNvCxnSpPr/>
            <p:nvPr/>
          </p:nvCxnSpPr>
          <p:spPr>
            <a:xfrm flipH="1">
              <a:off x="2137719" y="2685996"/>
              <a:ext cx="477443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>
            <a:xfrm flipH="1">
              <a:off x="2209171" y="4203736"/>
              <a:ext cx="477443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-1214724" y="2616180"/>
              <a:ext cx="2428090" cy="152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</a:rPr>
                <a:t>Image</a:t>
              </a:r>
            </a:p>
          </p:txBody>
        </p:sp>
      </p:grpSp>
      <p:grpSp>
        <p:nvGrpSpPr>
          <p:cNvPr id="38" name="Group 37" descr=" 46"/>
          <p:cNvGrpSpPr/>
          <p:nvPr/>
        </p:nvGrpSpPr>
        <p:grpSpPr>
          <a:xfrm>
            <a:off x="1072779" y="3005684"/>
            <a:ext cx="5910831" cy="1507257"/>
            <a:chOff x="1072779" y="2685996"/>
            <a:chExt cx="5910831" cy="1517740"/>
          </a:xfrm>
        </p:grpSpPr>
        <p:cxnSp>
          <p:nvCxnSpPr>
            <p:cNvPr id="39" name="Straight Arrow Connector 38"/>
            <p:cNvCxnSpPr/>
            <p:nvPr/>
          </p:nvCxnSpPr>
          <p:spPr>
            <a:xfrm flipH="1">
              <a:off x="2137719" y="2685996"/>
              <a:ext cx="4774439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2209171" y="4203736"/>
              <a:ext cx="4774439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072779" y="2813803"/>
              <a:ext cx="1204128" cy="430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200" b="1" dirty="0" smtClean="0">
                  <a:solidFill>
                    <a:srgbClr val="C00000"/>
                  </a:solidFill>
                </a:rPr>
                <a:t>Image</a:t>
              </a:r>
              <a:endParaRPr lang="en-GB" sz="22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6" name="Picture 2" descr="G:\Workspaces\w\wct\doc\reports\03_kt_day_form\fig\bct\0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141" y="2897852"/>
            <a:ext cx="2395538" cy="173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3389972" y="1996702"/>
            <a:ext cx="2404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Core </a:t>
            </a:r>
            <a:r>
              <a:rPr lang="en-US" b="1" dirty="0">
                <a:solidFill>
                  <a:schemeClr val="bg1"/>
                </a:solidFill>
              </a:rPr>
              <a:t>of high</a:t>
            </a:r>
          </a:p>
          <a:p>
            <a:pPr eaLnBrk="1" hangingPunct="1"/>
            <a:r>
              <a:rPr lang="en-US" b="1" dirty="0">
                <a:solidFill>
                  <a:schemeClr val="bg1"/>
                </a:solidFill>
              </a:rPr>
              <a:t>relative permeability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185646" y="4841130"/>
            <a:ext cx="24204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b="1" dirty="0" err="1">
                <a:solidFill>
                  <a:schemeClr val="bg1"/>
                </a:solidFill>
              </a:rPr>
              <a:t>CoFe</a:t>
            </a:r>
            <a:r>
              <a:rPr lang="en-US" b="1" dirty="0">
                <a:solidFill>
                  <a:schemeClr val="bg1"/>
                </a:solidFill>
              </a:rPr>
              <a:t> based amorphous alloy </a:t>
            </a:r>
            <a:r>
              <a:rPr lang="en-US" b="1" dirty="0" err="1">
                <a:solidFill>
                  <a:schemeClr val="bg1"/>
                </a:solidFill>
              </a:rPr>
              <a:t>Vitrovac</a:t>
            </a:r>
            <a:r>
              <a:rPr lang="en-US" b="1" dirty="0">
                <a:solidFill>
                  <a:schemeClr val="bg1"/>
                </a:solidFill>
              </a:rPr>
              <a:t>: </a:t>
            </a:r>
            <a:r>
              <a:rPr lang="en-US" b="1" dirty="0" err="1">
                <a:solidFill>
                  <a:schemeClr val="bg1"/>
                </a:solidFill>
                <a:cs typeface="Arial" charset="0"/>
              </a:rPr>
              <a:t>μ</a:t>
            </a:r>
            <a:r>
              <a:rPr lang="en-US" b="1" baseline="-25000" dirty="0" err="1">
                <a:solidFill>
                  <a:schemeClr val="bg1"/>
                </a:solidFill>
                <a:cs typeface="Arial" charset="0"/>
              </a:rPr>
              <a:t>r</a:t>
            </a:r>
            <a:r>
              <a:rPr lang="en-US" b="1" dirty="0">
                <a:solidFill>
                  <a:schemeClr val="bg1"/>
                </a:solidFill>
                <a:cs typeface="Arial" charset="0"/>
              </a:rPr>
              <a:t>= </a:t>
            </a:r>
            <a:r>
              <a:rPr lang="en-US" b="1" dirty="0" smtClean="0">
                <a:solidFill>
                  <a:schemeClr val="bg1"/>
                </a:solidFill>
                <a:cs typeface="Arial" charset="0"/>
              </a:rPr>
              <a:t>10</a:t>
            </a:r>
            <a:r>
              <a:rPr lang="en-US" b="1" baseline="30000" dirty="0" smtClean="0">
                <a:solidFill>
                  <a:schemeClr val="bg1"/>
                </a:solidFill>
                <a:cs typeface="Arial" charset="0"/>
              </a:rPr>
              <a:t>5</a:t>
            </a:r>
            <a:endParaRPr lang="en-US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354909" y="2829485"/>
            <a:ext cx="2404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sz="1600" b="1" dirty="0" smtClean="0">
                <a:solidFill>
                  <a:schemeClr val="bg1"/>
                </a:solidFill>
              </a:rPr>
              <a:t>Ceramic Gap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73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2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ounded Rectangle 67"/>
          <p:cNvSpPr/>
          <p:nvPr/>
        </p:nvSpPr>
        <p:spPr bwMode="auto">
          <a:xfrm>
            <a:off x="201706" y="954741"/>
            <a:ext cx="8794376" cy="5526741"/>
          </a:xfrm>
          <a:prstGeom prst="round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 (Fast) </a:t>
            </a:r>
            <a:r>
              <a:rPr lang="en-US" dirty="0"/>
              <a:t>Current Transformers</a:t>
            </a:r>
            <a:endParaRPr lang="en-GB" dirty="0"/>
          </a:p>
        </p:txBody>
      </p:sp>
      <p:pic>
        <p:nvPicPr>
          <p:cNvPr id="36" name="Picture 3" descr="G:\Workspaces\w\wct\doc\reports\03_kt_day_form\fig\bct\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649" y="1072015"/>
            <a:ext cx="5248275" cy="524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Oval 36" descr=" 48"/>
          <p:cNvSpPr/>
          <p:nvPr/>
        </p:nvSpPr>
        <p:spPr>
          <a:xfrm>
            <a:off x="3695726" y="1349092"/>
            <a:ext cx="4694122" cy="4694122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Oval 37" descr=" 49"/>
          <p:cNvSpPr/>
          <p:nvPr/>
        </p:nvSpPr>
        <p:spPr>
          <a:xfrm>
            <a:off x="3953731" y="1605526"/>
            <a:ext cx="4198188" cy="4198188"/>
          </a:xfrm>
          <a:prstGeom prst="ellipse">
            <a:avLst/>
          </a:prstGeom>
          <a:solidFill>
            <a:srgbClr val="9DBDAD"/>
          </a:solidFill>
          <a:ln w="28575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Oval 38" descr=" 50"/>
          <p:cNvSpPr/>
          <p:nvPr/>
        </p:nvSpPr>
        <p:spPr>
          <a:xfrm>
            <a:off x="4728882" y="2372210"/>
            <a:ext cx="2647886" cy="2647886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Oval 39" descr=" 51"/>
          <p:cNvSpPr/>
          <p:nvPr/>
        </p:nvSpPr>
        <p:spPr>
          <a:xfrm>
            <a:off x="4965949" y="2619301"/>
            <a:ext cx="2173752" cy="2173752"/>
          </a:xfrm>
          <a:prstGeom prst="ellipse">
            <a:avLst/>
          </a:prstGeom>
          <a:solidFill>
            <a:srgbClr val="FFC000"/>
          </a:solidFill>
          <a:ln w="28575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Oval 40" descr=" 52"/>
          <p:cNvSpPr/>
          <p:nvPr/>
        </p:nvSpPr>
        <p:spPr>
          <a:xfrm>
            <a:off x="5114008" y="2757336"/>
            <a:ext cx="1894568" cy="1894568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rgbClr val="4D4D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Oval 41" descr=" 53"/>
          <p:cNvSpPr/>
          <p:nvPr/>
        </p:nvSpPr>
        <p:spPr>
          <a:xfrm flipV="1">
            <a:off x="5863415" y="3516781"/>
            <a:ext cx="358744" cy="358744"/>
          </a:xfrm>
          <a:prstGeom prst="ellipse">
            <a:avLst/>
          </a:prstGeom>
          <a:solidFill>
            <a:srgbClr val="0055A0">
              <a:lumMod val="40000"/>
              <a:lumOff val="60000"/>
            </a:srgbClr>
          </a:solidFill>
          <a:ln w="28575" cap="flat" cmpd="sng" algn="ctr">
            <a:solidFill>
              <a:srgbClr val="0055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TextBox 42" descr=" 54"/>
          <p:cNvSpPr txBox="1"/>
          <p:nvPr/>
        </p:nvSpPr>
        <p:spPr>
          <a:xfrm>
            <a:off x="5566482" y="3804000"/>
            <a:ext cx="9896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200" b="1" dirty="0" smtClean="0">
                <a:solidFill>
                  <a:srgbClr val="0055A0"/>
                </a:solidFill>
                <a:latin typeface="Arial"/>
              </a:rPr>
              <a:t>Beam</a:t>
            </a:r>
            <a:endParaRPr lang="en-GB" sz="2200" b="1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44" name="Group 43" descr=" 76"/>
          <p:cNvGrpSpPr/>
          <p:nvPr/>
        </p:nvGrpSpPr>
        <p:grpSpPr>
          <a:xfrm>
            <a:off x="4337235" y="1980564"/>
            <a:ext cx="3439648" cy="3439646"/>
            <a:chOff x="4256553" y="1980564"/>
            <a:chExt cx="3439648" cy="3439646"/>
          </a:xfrm>
        </p:grpSpPr>
        <p:sp>
          <p:nvSpPr>
            <p:cNvPr id="45" name="Arc 44"/>
            <p:cNvSpPr/>
            <p:nvPr/>
          </p:nvSpPr>
          <p:spPr>
            <a:xfrm>
              <a:off x="4256553" y="1980564"/>
              <a:ext cx="3439648" cy="3439646"/>
            </a:xfrm>
            <a:prstGeom prst="arc">
              <a:avLst>
                <a:gd name="adj1" fmla="val 14330386"/>
                <a:gd name="adj2" fmla="val 2597817"/>
              </a:avLst>
            </a:prstGeom>
            <a:noFill/>
            <a:ln w="57150" cap="flat" cmpd="sng" algn="ctr">
              <a:solidFill>
                <a:srgbClr val="405E4F"/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657940" y="4742250"/>
              <a:ext cx="98962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05E4F"/>
                  </a:solidFill>
                  <a:effectLst/>
                  <a:uLnTx/>
                  <a:uFillTx/>
                  <a:latin typeface="Arial"/>
                </a:rPr>
                <a:t>B</a:t>
              </a:r>
              <a:r>
                <a:rPr kumimoji="0" lang="en-GB" sz="22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405E4F"/>
                  </a:solidFill>
                  <a:effectLst/>
                  <a:uLnTx/>
                  <a:uFillTx/>
                  <a:latin typeface="Arial"/>
                </a:rPr>
                <a:t>B</a:t>
              </a:r>
            </a:p>
          </p:txBody>
        </p:sp>
      </p:grpSp>
      <p:grpSp>
        <p:nvGrpSpPr>
          <p:cNvPr id="47" name="Group 46" descr=" 67"/>
          <p:cNvGrpSpPr/>
          <p:nvPr/>
        </p:nvGrpSpPr>
        <p:grpSpPr>
          <a:xfrm>
            <a:off x="2434415" y="3632200"/>
            <a:ext cx="2987199" cy="1710267"/>
            <a:chOff x="2353733" y="3632200"/>
            <a:chExt cx="2987199" cy="1710267"/>
          </a:xfrm>
        </p:grpSpPr>
        <p:sp>
          <p:nvSpPr>
            <p:cNvPr id="48" name="Arc 47"/>
            <p:cNvSpPr/>
            <p:nvPr/>
          </p:nvSpPr>
          <p:spPr>
            <a:xfrm>
              <a:off x="3784593" y="3711516"/>
              <a:ext cx="956733" cy="358744"/>
            </a:xfrm>
            <a:prstGeom prst="arc">
              <a:avLst>
                <a:gd name="adj1" fmla="val 20676215"/>
                <a:gd name="adj2" fmla="val 11682907"/>
              </a:avLst>
            </a:prstGeom>
            <a:noFill/>
            <a:ln w="38100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Arc 48"/>
            <p:cNvSpPr/>
            <p:nvPr/>
          </p:nvSpPr>
          <p:spPr>
            <a:xfrm rot="21145673">
              <a:off x="3835389" y="3965520"/>
              <a:ext cx="956733" cy="358744"/>
            </a:xfrm>
            <a:prstGeom prst="arc">
              <a:avLst>
                <a:gd name="adj1" fmla="val 20676215"/>
                <a:gd name="adj2" fmla="val 11682907"/>
              </a:avLst>
            </a:prstGeom>
            <a:noFill/>
            <a:ln w="38100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Arc 49"/>
            <p:cNvSpPr/>
            <p:nvPr/>
          </p:nvSpPr>
          <p:spPr>
            <a:xfrm rot="20818764">
              <a:off x="3903119" y="4211057"/>
              <a:ext cx="956733" cy="358744"/>
            </a:xfrm>
            <a:prstGeom prst="arc">
              <a:avLst>
                <a:gd name="adj1" fmla="val 20676215"/>
                <a:gd name="adj2" fmla="val 11682907"/>
              </a:avLst>
            </a:prstGeom>
            <a:noFill/>
            <a:ln w="38100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1" name="Arc 50"/>
            <p:cNvSpPr/>
            <p:nvPr/>
          </p:nvSpPr>
          <p:spPr>
            <a:xfrm rot="20326514">
              <a:off x="4037644" y="4455598"/>
              <a:ext cx="956733" cy="358744"/>
            </a:xfrm>
            <a:prstGeom prst="arc">
              <a:avLst>
                <a:gd name="adj1" fmla="val 20676215"/>
                <a:gd name="adj2" fmla="val 11682907"/>
              </a:avLst>
            </a:prstGeom>
            <a:noFill/>
            <a:ln w="38100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" name="Arc 51"/>
            <p:cNvSpPr/>
            <p:nvPr/>
          </p:nvSpPr>
          <p:spPr>
            <a:xfrm rot="19860104">
              <a:off x="4190044" y="4667267"/>
              <a:ext cx="956733" cy="358744"/>
            </a:xfrm>
            <a:prstGeom prst="arc">
              <a:avLst>
                <a:gd name="adj1" fmla="val 20676215"/>
                <a:gd name="adj2" fmla="val 11682907"/>
              </a:avLst>
            </a:prstGeom>
            <a:noFill/>
            <a:ln w="38100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3" name="Arc 52"/>
            <p:cNvSpPr/>
            <p:nvPr/>
          </p:nvSpPr>
          <p:spPr>
            <a:xfrm rot="19368904">
              <a:off x="4384199" y="4844387"/>
              <a:ext cx="956733" cy="358744"/>
            </a:xfrm>
            <a:prstGeom prst="arc">
              <a:avLst>
                <a:gd name="adj1" fmla="val 20676215"/>
                <a:gd name="adj2" fmla="val 10411137"/>
              </a:avLst>
            </a:prstGeom>
            <a:noFill/>
            <a:ln w="38100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4" name="Straight Connector 53"/>
            <p:cNvCxnSpPr>
              <a:stCxn id="53" idx="2"/>
            </p:cNvCxnSpPr>
            <p:nvPr/>
          </p:nvCxnSpPr>
          <p:spPr>
            <a:xfrm flipH="1">
              <a:off x="2353733" y="5341893"/>
              <a:ext cx="2175527" cy="574"/>
            </a:xfrm>
            <a:prstGeom prst="line">
              <a:avLst/>
            </a:prstGeom>
            <a:noFill/>
            <a:ln w="38100" cap="flat" cmpd="sng" algn="ctr">
              <a:solidFill>
                <a:srgbClr val="7030A0"/>
              </a:solidFill>
              <a:prstDash val="soli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>
            <a:xfrm flipV="1">
              <a:off x="2353733" y="3632200"/>
              <a:ext cx="1521272" cy="258688"/>
            </a:xfrm>
            <a:prstGeom prst="line">
              <a:avLst/>
            </a:prstGeom>
            <a:noFill/>
            <a:ln w="38100" cap="flat" cmpd="sng" algn="ctr">
              <a:solidFill>
                <a:srgbClr val="7030A0"/>
              </a:solidFill>
              <a:prstDash val="solid"/>
            </a:ln>
            <a:effectLst/>
          </p:spPr>
        </p:cxnSp>
      </p:grpSp>
      <p:grpSp>
        <p:nvGrpSpPr>
          <p:cNvPr id="56" name="Group 55" descr=" 68"/>
          <p:cNvGrpSpPr/>
          <p:nvPr/>
        </p:nvGrpSpPr>
        <p:grpSpPr>
          <a:xfrm>
            <a:off x="2249401" y="3904047"/>
            <a:ext cx="370028" cy="1438420"/>
            <a:chOff x="2168719" y="3904047"/>
            <a:chExt cx="370028" cy="1438420"/>
          </a:xfrm>
        </p:grpSpPr>
        <p:cxnSp>
          <p:nvCxnSpPr>
            <p:cNvPr id="57" name="Straight Connector 56"/>
            <p:cNvCxnSpPr/>
            <p:nvPr/>
          </p:nvCxnSpPr>
          <p:spPr>
            <a:xfrm flipV="1">
              <a:off x="2353733" y="3904047"/>
              <a:ext cx="0" cy="1438420"/>
            </a:xfrm>
            <a:prstGeom prst="line">
              <a:avLst/>
            </a:prstGeom>
            <a:noFill/>
            <a:ln w="38100" cap="flat" cmpd="sng" algn="ctr">
              <a:solidFill>
                <a:srgbClr val="7030A0"/>
              </a:solidFill>
              <a:prstDash val="solid"/>
            </a:ln>
            <a:effectLst/>
          </p:spPr>
        </p:cxnSp>
        <p:sp>
          <p:nvSpPr>
            <p:cNvPr id="58" name="Rectangle 57"/>
            <p:cNvSpPr/>
            <p:nvPr/>
          </p:nvSpPr>
          <p:spPr>
            <a:xfrm>
              <a:off x="2168719" y="4209659"/>
              <a:ext cx="370028" cy="827196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9" name="Group 58" descr=" 71"/>
          <p:cNvGrpSpPr/>
          <p:nvPr/>
        </p:nvGrpSpPr>
        <p:grpSpPr>
          <a:xfrm rot="16200000">
            <a:off x="742727" y="4177573"/>
            <a:ext cx="1634853" cy="870775"/>
            <a:chOff x="4655563" y="907225"/>
            <a:chExt cx="1634853" cy="870775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4655563" y="1778000"/>
              <a:ext cx="1491238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61" name="TextBox 60"/>
            <p:cNvSpPr txBox="1"/>
            <p:nvPr/>
          </p:nvSpPr>
          <p:spPr>
            <a:xfrm rot="5400000">
              <a:off x="5661811" y="1104943"/>
              <a:ext cx="82632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</a:rPr>
                <a:t>V</a:t>
              </a:r>
              <a:r>
                <a:rPr kumimoji="0" lang="en-GB" sz="22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</a:rPr>
                <a:t>BCT</a:t>
              </a:r>
            </a:p>
          </p:txBody>
        </p:sp>
      </p:grpSp>
      <p:grpSp>
        <p:nvGrpSpPr>
          <p:cNvPr id="62" name="Group 61" descr=" 77"/>
          <p:cNvGrpSpPr/>
          <p:nvPr/>
        </p:nvGrpSpPr>
        <p:grpSpPr>
          <a:xfrm>
            <a:off x="2597688" y="3210687"/>
            <a:ext cx="826324" cy="662102"/>
            <a:chOff x="2517006" y="3210687"/>
            <a:chExt cx="826324" cy="662102"/>
          </a:xfrm>
        </p:grpSpPr>
        <p:sp>
          <p:nvSpPr>
            <p:cNvPr id="63" name="Isosceles Triangle 62"/>
            <p:cNvSpPr/>
            <p:nvPr/>
          </p:nvSpPr>
          <p:spPr>
            <a:xfrm rot="15569060">
              <a:off x="2851600" y="3726489"/>
              <a:ext cx="157137" cy="135463"/>
            </a:xfrm>
            <a:prstGeom prst="triangle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517006" y="3210687"/>
              <a:ext cx="82632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</a:rPr>
                <a:t>i</a:t>
              </a:r>
              <a:r>
                <a:rPr kumimoji="0" lang="en-GB" sz="2200" b="1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</a:rPr>
                <a:t>BCT</a:t>
              </a:r>
              <a:endParaRPr kumimoji="0" lang="en-GB" sz="22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</a:endParaRPr>
            </a:p>
          </p:txBody>
        </p:sp>
      </p:grpSp>
      <p:cxnSp>
        <p:nvCxnSpPr>
          <p:cNvPr id="65" name="Straight Connector 64" descr=" 79"/>
          <p:cNvCxnSpPr>
            <a:stCxn id="42" idx="3"/>
            <a:endCxn id="42" idx="7"/>
          </p:cNvCxnSpPr>
          <p:nvPr/>
        </p:nvCxnSpPr>
        <p:spPr>
          <a:xfrm>
            <a:off x="5915952" y="3569318"/>
            <a:ext cx="253670" cy="253670"/>
          </a:xfrm>
          <a:prstGeom prst="line">
            <a:avLst/>
          </a:prstGeom>
          <a:noFill/>
          <a:ln w="28575" cap="flat" cmpd="sng" algn="ctr">
            <a:solidFill>
              <a:srgbClr val="0055A0"/>
            </a:solidFill>
            <a:prstDash val="solid"/>
          </a:ln>
          <a:effectLst/>
        </p:spPr>
      </p:cxnSp>
      <p:cxnSp>
        <p:nvCxnSpPr>
          <p:cNvPr id="66" name="Straight Connector 65" descr=" 80"/>
          <p:cNvCxnSpPr>
            <a:stCxn id="42" idx="1"/>
            <a:endCxn id="42" idx="5"/>
          </p:cNvCxnSpPr>
          <p:nvPr/>
        </p:nvCxnSpPr>
        <p:spPr>
          <a:xfrm flipV="1">
            <a:off x="5915952" y="3569318"/>
            <a:ext cx="253670" cy="253670"/>
          </a:xfrm>
          <a:prstGeom prst="line">
            <a:avLst/>
          </a:prstGeom>
          <a:noFill/>
          <a:ln w="28575" cap="flat" cmpd="sng" algn="ctr">
            <a:solidFill>
              <a:srgbClr val="0055A0"/>
            </a:solidFill>
            <a:prstDash val="solid"/>
          </a:ln>
          <a:effectLst/>
        </p:spPr>
      </p:cxnSp>
      <p:pic>
        <p:nvPicPr>
          <p:cNvPr id="67" name="Picture 2" descr="G:\Workspaces\w\wct\doc\reports\03_kt_day_form\fig\bct\0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36" y="1150938"/>
            <a:ext cx="2816225" cy="248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849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1149" y="0"/>
            <a:ext cx="8229600" cy="8286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Typical LHC Instruments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5731" y="1081626"/>
            <a:ext cx="8509000" cy="572558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Beam Position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electrostatic or electromagnetic pick-ups and related electronics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Beam Intensity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beam current transformers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Beam Profile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screens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wire scanners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synchrotron light monitors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/>
              <a:t>ionisation</a:t>
            </a:r>
            <a:r>
              <a:rPr lang="en-US" sz="2000" dirty="0" smtClean="0"/>
              <a:t> monitors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Beam Loss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/>
              <a:t>ionisation</a:t>
            </a:r>
            <a:r>
              <a:rPr lang="en-US" sz="2000" dirty="0" smtClean="0"/>
              <a:t> chambers and solid-state detectors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Machine Tune and Chromaticity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ym typeface="Wingdings" pitchFamily="2" charset="2"/>
              </a:rPr>
              <a:t>base </a:t>
            </a:r>
            <a:r>
              <a:rPr lang="en-US" sz="2000" dirty="0">
                <a:sym typeface="Wingdings" pitchFamily="2" charset="2"/>
              </a:rPr>
              <a:t>band tune measurement system</a:t>
            </a:r>
            <a:endParaRPr lang="en-US" sz="2000" dirty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Other Monitors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ym typeface="Wingdings" pitchFamily="2" charset="2"/>
              </a:rPr>
              <a:t>Luminosity, </a:t>
            </a:r>
            <a:r>
              <a:rPr lang="en-US" sz="2000" dirty="0" err="1" smtClean="0">
                <a:sym typeface="Wingdings" pitchFamily="2" charset="2"/>
              </a:rPr>
              <a:t>schottky</a:t>
            </a:r>
            <a:r>
              <a:rPr lang="en-US" sz="2000" dirty="0" smtClean="0">
                <a:sym typeface="Wingdings" pitchFamily="2" charset="2"/>
              </a:rPr>
              <a:t>, abort gap, instability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13957" y="1557866"/>
            <a:ext cx="800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Today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84816" y="3251200"/>
            <a:ext cx="119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Tomorrow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1165" y="491066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Friday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1014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7" dur="indefinite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10" dur="indefinite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13" dur="indefinite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16" dur="indefinite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19" dur="indefinite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22" dur="indefinite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25" dur="indefinite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28" dur="indefinite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31" dur="indefinite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34" dur="indefinite"/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198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37" dur="indefinite"/>
                                        <p:tgtEl>
                                          <p:spTgt spid="1198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40" dur="indefinite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43" dur="indefinite"/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22340" y="58205"/>
            <a:ext cx="8534929" cy="6762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Fast Beam Current Transformer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75" y="5673725"/>
            <a:ext cx="3690938" cy="8112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500MHz Bandwidth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Low droop (&lt; 0.2%/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s)</a:t>
            </a:r>
          </a:p>
        </p:txBody>
      </p:sp>
      <p:pic>
        <p:nvPicPr>
          <p:cNvPr id="43013" name="Picture 4" descr="FCT_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488" y="941388"/>
            <a:ext cx="7940675" cy="45862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708150" y="3208338"/>
            <a:ext cx="5824538" cy="696912"/>
            <a:chOff x="1076" y="2021"/>
            <a:chExt cx="3669" cy="439"/>
          </a:xfrm>
        </p:grpSpPr>
        <p:sp>
          <p:nvSpPr>
            <p:cNvPr id="43029" name="Line 6"/>
            <p:cNvSpPr>
              <a:spLocks noChangeShapeType="1"/>
            </p:cNvSpPr>
            <p:nvPr/>
          </p:nvSpPr>
          <p:spPr bwMode="auto">
            <a:xfrm>
              <a:off x="1076" y="2021"/>
              <a:ext cx="3669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30" name="Text Box 7"/>
            <p:cNvSpPr txBox="1">
              <a:spLocks noChangeArrowheads="1"/>
            </p:cNvSpPr>
            <p:nvPr/>
          </p:nvSpPr>
          <p:spPr bwMode="auto">
            <a:xfrm>
              <a:off x="3993" y="2172"/>
              <a:ext cx="67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009900"/>
                  </a:solidFill>
                  <a:latin typeface="Times New Roman" pitchFamily="18" charset="0"/>
                </a:rPr>
                <a:t>BEAM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419225" y="1008063"/>
            <a:ext cx="6915150" cy="958850"/>
            <a:chOff x="894" y="635"/>
            <a:chExt cx="4356" cy="604"/>
          </a:xfrm>
        </p:grpSpPr>
        <p:sp>
          <p:nvSpPr>
            <p:cNvPr id="43027" name="Freeform 9"/>
            <p:cNvSpPr>
              <a:spLocks/>
            </p:cNvSpPr>
            <p:nvPr/>
          </p:nvSpPr>
          <p:spPr bwMode="auto">
            <a:xfrm>
              <a:off x="978" y="723"/>
              <a:ext cx="4272" cy="516"/>
            </a:xfrm>
            <a:custGeom>
              <a:avLst/>
              <a:gdLst>
                <a:gd name="T0" fmla="*/ 4272 w 4272"/>
                <a:gd name="T1" fmla="*/ 516 h 516"/>
                <a:gd name="T2" fmla="*/ 2870 w 4272"/>
                <a:gd name="T3" fmla="*/ 516 h 516"/>
                <a:gd name="T4" fmla="*/ 2870 w 4272"/>
                <a:gd name="T5" fmla="*/ 274 h 516"/>
                <a:gd name="T6" fmla="*/ 2342 w 4272"/>
                <a:gd name="T7" fmla="*/ 274 h 516"/>
                <a:gd name="T8" fmla="*/ 2342 w 4272"/>
                <a:gd name="T9" fmla="*/ 0 h 516"/>
                <a:gd name="T10" fmla="*/ 1850 w 4272"/>
                <a:gd name="T11" fmla="*/ 0 h 516"/>
                <a:gd name="T12" fmla="*/ 1850 w 4272"/>
                <a:gd name="T13" fmla="*/ 274 h 516"/>
                <a:gd name="T14" fmla="*/ 949 w 4272"/>
                <a:gd name="T15" fmla="*/ 274 h 516"/>
                <a:gd name="T16" fmla="*/ 949 w 4272"/>
                <a:gd name="T17" fmla="*/ 507 h 516"/>
                <a:gd name="T18" fmla="*/ 0 w 4272"/>
                <a:gd name="T19" fmla="*/ 505 h 5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72"/>
                <a:gd name="T31" fmla="*/ 0 h 516"/>
                <a:gd name="T32" fmla="*/ 4272 w 4272"/>
                <a:gd name="T33" fmla="*/ 516 h 5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72" h="516">
                  <a:moveTo>
                    <a:pt x="4272" y="516"/>
                  </a:moveTo>
                  <a:lnTo>
                    <a:pt x="2870" y="516"/>
                  </a:lnTo>
                  <a:lnTo>
                    <a:pt x="2870" y="274"/>
                  </a:lnTo>
                  <a:lnTo>
                    <a:pt x="2342" y="274"/>
                  </a:lnTo>
                  <a:lnTo>
                    <a:pt x="2342" y="0"/>
                  </a:lnTo>
                  <a:lnTo>
                    <a:pt x="1850" y="0"/>
                  </a:lnTo>
                  <a:lnTo>
                    <a:pt x="1850" y="274"/>
                  </a:lnTo>
                  <a:lnTo>
                    <a:pt x="949" y="274"/>
                  </a:lnTo>
                  <a:lnTo>
                    <a:pt x="949" y="507"/>
                  </a:lnTo>
                  <a:lnTo>
                    <a:pt x="0" y="505"/>
                  </a:lnTo>
                </a:path>
              </a:pathLst>
            </a:custGeom>
            <a:noFill/>
            <a:ln w="57150">
              <a:solidFill>
                <a:srgbClr val="FF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8" name="Text Box 10"/>
            <p:cNvSpPr txBox="1">
              <a:spLocks noChangeArrowheads="1"/>
            </p:cNvSpPr>
            <p:nvPr/>
          </p:nvSpPr>
          <p:spPr bwMode="auto">
            <a:xfrm>
              <a:off x="894" y="635"/>
              <a:ext cx="70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00FF"/>
                  </a:solidFill>
                  <a:latin typeface="Times New Roman" pitchFamily="18" charset="0"/>
                </a:rPr>
                <a:t>Image</a:t>
              </a:r>
            </a:p>
            <a:p>
              <a:r>
                <a:rPr lang="en-US" sz="2400">
                  <a:solidFill>
                    <a:srgbClr val="FF00FF"/>
                  </a:solidFill>
                  <a:latin typeface="Times New Roman" pitchFamily="18" charset="0"/>
                </a:rPr>
                <a:t>Current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4360863" y="1938338"/>
            <a:ext cx="3917950" cy="3494087"/>
            <a:chOff x="2747" y="1221"/>
            <a:chExt cx="2468" cy="2201"/>
          </a:xfrm>
        </p:grpSpPr>
        <p:sp>
          <p:nvSpPr>
            <p:cNvPr id="43024" name="Text Box 12"/>
            <p:cNvSpPr txBox="1">
              <a:spLocks noChangeArrowheads="1"/>
            </p:cNvSpPr>
            <p:nvPr/>
          </p:nvSpPr>
          <p:spPr bwMode="auto">
            <a:xfrm>
              <a:off x="2747" y="1221"/>
              <a:ext cx="91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latin typeface="Times New Roman" pitchFamily="18" charset="0"/>
                </a:rPr>
                <a:t>Ceramic Gap</a:t>
              </a:r>
            </a:p>
          </p:txBody>
        </p:sp>
        <p:sp>
          <p:nvSpPr>
            <p:cNvPr id="43025" name="Text Box 13"/>
            <p:cNvSpPr txBox="1">
              <a:spLocks noChangeArrowheads="1"/>
            </p:cNvSpPr>
            <p:nvPr/>
          </p:nvSpPr>
          <p:spPr bwMode="auto">
            <a:xfrm>
              <a:off x="4038" y="2845"/>
              <a:ext cx="1177" cy="57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chemeClr val="bg2"/>
                  </a:solidFill>
                  <a:latin typeface="Times New Roman" pitchFamily="18" charset="0"/>
                </a:rPr>
                <a:t>80nm Ti Coating</a:t>
              </a:r>
            </a:p>
            <a:p>
              <a:pPr>
                <a:buFont typeface="Symbol" pitchFamily="18" charset="2"/>
                <a:buChar char="Þ"/>
              </a:pPr>
              <a:r>
                <a:rPr lang="en-GB">
                  <a:solidFill>
                    <a:schemeClr val="bg2"/>
                  </a:solidFill>
                  <a:latin typeface="Times New Roman" pitchFamily="18" charset="0"/>
                </a:rPr>
                <a:t>20</a:t>
              </a:r>
              <a:r>
                <a:rPr lang="en-GB">
                  <a:solidFill>
                    <a:schemeClr val="bg2"/>
                  </a:solidFill>
                  <a:latin typeface="Symbol" pitchFamily="18" charset="2"/>
                </a:rPr>
                <a:t>W </a:t>
              </a:r>
              <a:r>
                <a:rPr lang="en-GB">
                  <a:solidFill>
                    <a:schemeClr val="bg2"/>
                  </a:solidFill>
                  <a:latin typeface="Times New Roman" pitchFamily="18" charset="0"/>
                </a:rPr>
                <a:t>to improve</a:t>
              </a:r>
            </a:p>
            <a:p>
              <a:pPr>
                <a:buFont typeface="Symbol" pitchFamily="18" charset="2"/>
                <a:buNone/>
              </a:pPr>
              <a:r>
                <a:rPr lang="en-GB">
                  <a:solidFill>
                    <a:schemeClr val="bg2"/>
                  </a:solidFill>
                  <a:latin typeface="Times New Roman" pitchFamily="18" charset="0"/>
                </a:rPr>
                <a:t>impedance</a:t>
              </a:r>
            </a:p>
          </p:txBody>
        </p:sp>
        <p:sp>
          <p:nvSpPr>
            <p:cNvPr id="43026" name="Freeform 14"/>
            <p:cNvSpPr>
              <a:spLocks/>
            </p:cNvSpPr>
            <p:nvPr/>
          </p:nvSpPr>
          <p:spPr bwMode="auto">
            <a:xfrm>
              <a:off x="3168" y="2537"/>
              <a:ext cx="1119" cy="332"/>
            </a:xfrm>
            <a:custGeom>
              <a:avLst/>
              <a:gdLst>
                <a:gd name="T0" fmla="*/ 1119 w 1119"/>
                <a:gd name="T1" fmla="*/ 332 h 332"/>
                <a:gd name="T2" fmla="*/ 429 w 1119"/>
                <a:gd name="T3" fmla="*/ 12 h 332"/>
                <a:gd name="T4" fmla="*/ 0 w 1119"/>
                <a:gd name="T5" fmla="*/ 261 h 332"/>
                <a:gd name="T6" fmla="*/ 0 60000 65536"/>
                <a:gd name="T7" fmla="*/ 0 60000 65536"/>
                <a:gd name="T8" fmla="*/ 0 60000 65536"/>
                <a:gd name="T9" fmla="*/ 0 w 1119"/>
                <a:gd name="T10" fmla="*/ 0 h 332"/>
                <a:gd name="T11" fmla="*/ 1119 w 1119"/>
                <a:gd name="T12" fmla="*/ 332 h 3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19" h="332">
                  <a:moveTo>
                    <a:pt x="1119" y="332"/>
                  </a:moveTo>
                  <a:cubicBezTo>
                    <a:pt x="867" y="178"/>
                    <a:pt x="615" y="24"/>
                    <a:pt x="429" y="12"/>
                  </a:cubicBezTo>
                  <a:cubicBezTo>
                    <a:pt x="243" y="0"/>
                    <a:pt x="71" y="219"/>
                    <a:pt x="0" y="261"/>
                  </a:cubicBezTo>
                </a:path>
              </a:pathLst>
            </a:custGeom>
            <a:noFill/>
            <a:ln w="28575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4994275" y="989013"/>
            <a:ext cx="3246438" cy="822325"/>
            <a:chOff x="3146" y="623"/>
            <a:chExt cx="2045" cy="518"/>
          </a:xfrm>
        </p:grpSpPr>
        <p:sp>
          <p:nvSpPr>
            <p:cNvPr id="43022" name="Text Box 16"/>
            <p:cNvSpPr txBox="1">
              <a:spLocks noChangeArrowheads="1"/>
            </p:cNvSpPr>
            <p:nvPr/>
          </p:nvSpPr>
          <p:spPr bwMode="auto">
            <a:xfrm>
              <a:off x="4110" y="623"/>
              <a:ext cx="1081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sz="2400">
                  <a:solidFill>
                    <a:srgbClr val="FF0000"/>
                  </a:solidFill>
                  <a:latin typeface="Times New Roman" pitchFamily="18" charset="0"/>
                </a:rPr>
                <a:t>1:40 Passive</a:t>
              </a:r>
            </a:p>
            <a:p>
              <a:r>
                <a:rPr kumimoji="1" lang="en-US" sz="2400">
                  <a:solidFill>
                    <a:srgbClr val="FF0000"/>
                  </a:solidFill>
                  <a:latin typeface="Times New Roman" pitchFamily="18" charset="0"/>
                </a:rPr>
                <a:t>Transformer</a:t>
              </a:r>
            </a:p>
          </p:txBody>
        </p:sp>
        <p:sp>
          <p:nvSpPr>
            <p:cNvPr id="43023" name="Line 17"/>
            <p:cNvSpPr>
              <a:spLocks noChangeShapeType="1"/>
            </p:cNvSpPr>
            <p:nvPr/>
          </p:nvSpPr>
          <p:spPr bwMode="auto">
            <a:xfrm flipV="1">
              <a:off x="3146" y="788"/>
              <a:ext cx="962" cy="109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582613" y="4813300"/>
            <a:ext cx="4625975" cy="679450"/>
            <a:chOff x="367" y="3032"/>
            <a:chExt cx="2914" cy="428"/>
          </a:xfrm>
        </p:grpSpPr>
        <p:sp>
          <p:nvSpPr>
            <p:cNvPr id="43019" name="Freeform 19"/>
            <p:cNvSpPr>
              <a:spLocks/>
            </p:cNvSpPr>
            <p:nvPr/>
          </p:nvSpPr>
          <p:spPr bwMode="auto">
            <a:xfrm>
              <a:off x="2884" y="3032"/>
              <a:ext cx="397" cy="280"/>
            </a:xfrm>
            <a:custGeom>
              <a:avLst/>
              <a:gdLst>
                <a:gd name="T0" fmla="*/ 1 w 397"/>
                <a:gd name="T1" fmla="*/ 11 h 280"/>
                <a:gd name="T2" fmla="*/ 3 w 397"/>
                <a:gd name="T3" fmla="*/ 270 h 280"/>
                <a:gd name="T4" fmla="*/ 114 w 397"/>
                <a:gd name="T5" fmla="*/ 280 h 280"/>
                <a:gd name="T6" fmla="*/ 397 w 397"/>
                <a:gd name="T7" fmla="*/ 273 h 280"/>
                <a:gd name="T8" fmla="*/ 385 w 397"/>
                <a:gd name="T9" fmla="*/ 26 h 280"/>
                <a:gd name="T10" fmla="*/ 310 w 397"/>
                <a:gd name="T11" fmla="*/ 6 h 280"/>
                <a:gd name="T12" fmla="*/ 1 w 397"/>
                <a:gd name="T13" fmla="*/ 11 h 2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7"/>
                <a:gd name="T22" fmla="*/ 0 h 280"/>
                <a:gd name="T23" fmla="*/ 397 w 397"/>
                <a:gd name="T24" fmla="*/ 280 h 2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7" h="280">
                  <a:moveTo>
                    <a:pt x="1" y="11"/>
                  </a:moveTo>
                  <a:cubicBezTo>
                    <a:pt x="2" y="97"/>
                    <a:pt x="0" y="184"/>
                    <a:pt x="3" y="270"/>
                  </a:cubicBezTo>
                  <a:cubicBezTo>
                    <a:pt x="47" y="269"/>
                    <a:pt x="74" y="270"/>
                    <a:pt x="114" y="280"/>
                  </a:cubicBezTo>
                  <a:cubicBezTo>
                    <a:pt x="208" y="278"/>
                    <a:pt x="303" y="275"/>
                    <a:pt x="397" y="273"/>
                  </a:cubicBezTo>
                  <a:cubicBezTo>
                    <a:pt x="387" y="191"/>
                    <a:pt x="390" y="109"/>
                    <a:pt x="385" y="26"/>
                  </a:cubicBezTo>
                  <a:cubicBezTo>
                    <a:pt x="383" y="0"/>
                    <a:pt x="310" y="6"/>
                    <a:pt x="310" y="6"/>
                  </a:cubicBezTo>
                  <a:cubicBezTo>
                    <a:pt x="212" y="10"/>
                    <a:pt x="96" y="34"/>
                    <a:pt x="1" y="11"/>
                  </a:cubicBezTo>
                  <a:close/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20" name="Line 20"/>
            <p:cNvSpPr>
              <a:spLocks noChangeShapeType="1"/>
            </p:cNvSpPr>
            <p:nvPr/>
          </p:nvSpPr>
          <p:spPr bwMode="auto">
            <a:xfrm flipV="1">
              <a:off x="2027" y="3221"/>
              <a:ext cx="834" cy="111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21" name="Text Box 21"/>
            <p:cNvSpPr txBox="1">
              <a:spLocks noChangeArrowheads="1"/>
            </p:cNvSpPr>
            <p:nvPr/>
          </p:nvSpPr>
          <p:spPr bwMode="auto">
            <a:xfrm>
              <a:off x="367" y="3172"/>
              <a:ext cx="16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009900"/>
                  </a:solidFill>
                  <a:latin typeface="Times New Roman" pitchFamily="18" charset="0"/>
                </a:rPr>
                <a:t>Calibration winding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58923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7" grpId="0" build="p" autoUpdateAnimBg="0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26659" y="134183"/>
            <a:ext cx="8186057" cy="662894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FBCT Acquisition Electronics</a:t>
            </a:r>
          </a:p>
        </p:txBody>
      </p:sp>
      <p:pic>
        <p:nvPicPr>
          <p:cNvPr id="44036" name="Picture 3" descr="D021"/>
          <p:cNvPicPr>
            <a:picLocks noChangeAspect="1" noChangeArrowheads="1"/>
          </p:cNvPicPr>
          <p:nvPr/>
        </p:nvPicPr>
        <p:blipFill>
          <a:blip r:embed="rId3" cstate="print"/>
          <a:srcRect r="15053"/>
          <a:stretch>
            <a:fillRect/>
          </a:stretch>
        </p:blipFill>
        <p:spPr bwMode="auto">
          <a:xfrm>
            <a:off x="120650" y="1090613"/>
            <a:ext cx="4999038" cy="497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 Box 4"/>
          <p:cNvSpPr txBox="1">
            <a:spLocks noChangeArrowheads="1"/>
          </p:cNvSpPr>
          <p:nvPr/>
        </p:nvSpPr>
        <p:spPr bwMode="auto">
          <a:xfrm>
            <a:off x="1300163" y="4706938"/>
            <a:ext cx="354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FBCT Signal after 200m of Cable</a:t>
            </a:r>
          </a:p>
        </p:txBody>
      </p:sp>
      <p:sp>
        <p:nvSpPr>
          <p:cNvPr id="44038" name="Text Box 5"/>
          <p:cNvSpPr txBox="1">
            <a:spLocks noChangeArrowheads="1"/>
          </p:cNvSpPr>
          <p:nvPr/>
        </p:nvSpPr>
        <p:spPr bwMode="auto">
          <a:xfrm>
            <a:off x="1323975" y="1519238"/>
            <a:ext cx="191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Integrator Output</a:t>
            </a:r>
          </a:p>
        </p:txBody>
      </p:sp>
      <p:sp>
        <p:nvSpPr>
          <p:cNvPr id="44039" name="Line 6"/>
          <p:cNvSpPr>
            <a:spLocks noChangeShapeType="1"/>
          </p:cNvSpPr>
          <p:nvPr/>
        </p:nvSpPr>
        <p:spPr bwMode="auto">
          <a:xfrm flipV="1">
            <a:off x="1690688" y="2354263"/>
            <a:ext cx="1554162" cy="8461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0" name="Line 7"/>
          <p:cNvSpPr>
            <a:spLocks noChangeShapeType="1"/>
          </p:cNvSpPr>
          <p:nvPr/>
        </p:nvSpPr>
        <p:spPr bwMode="auto">
          <a:xfrm flipV="1">
            <a:off x="2495550" y="2243138"/>
            <a:ext cx="1587500" cy="8540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1" name="Line 8"/>
          <p:cNvSpPr>
            <a:spLocks noChangeShapeType="1"/>
          </p:cNvSpPr>
          <p:nvPr/>
        </p:nvSpPr>
        <p:spPr bwMode="auto">
          <a:xfrm flipV="1">
            <a:off x="3365500" y="2232025"/>
            <a:ext cx="1397000" cy="8112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2" name="Text Box 9"/>
          <p:cNvSpPr txBox="1">
            <a:spLocks noChangeArrowheads="1"/>
          </p:cNvSpPr>
          <p:nvPr/>
        </p:nvSpPr>
        <p:spPr bwMode="auto">
          <a:xfrm>
            <a:off x="287338" y="6065838"/>
            <a:ext cx="6945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Data taken on LHC type beams at the CERN-SPS</a:t>
            </a:r>
          </a:p>
        </p:txBody>
      </p:sp>
      <p:sp>
        <p:nvSpPr>
          <p:cNvPr id="44043" name="Line 10"/>
          <p:cNvSpPr>
            <a:spLocks noChangeShapeType="1"/>
          </p:cNvSpPr>
          <p:nvPr/>
        </p:nvSpPr>
        <p:spPr bwMode="auto">
          <a:xfrm>
            <a:off x="1635125" y="3724275"/>
            <a:ext cx="871538" cy="0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4" name="Text Box 11"/>
          <p:cNvSpPr txBox="1">
            <a:spLocks noChangeArrowheads="1"/>
          </p:cNvSpPr>
          <p:nvPr/>
        </p:nvSpPr>
        <p:spPr bwMode="auto">
          <a:xfrm>
            <a:off x="1658938" y="3262313"/>
            <a:ext cx="760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9900"/>
                </a:solidFill>
                <a:latin typeface="Times New Roman" pitchFamily="18" charset="0"/>
              </a:rPr>
              <a:t>25ns</a:t>
            </a:r>
          </a:p>
        </p:txBody>
      </p:sp>
      <p:pic>
        <p:nvPicPr>
          <p:cNvPr id="44045" name="Picture 12" descr="FCT_Assembly"/>
          <p:cNvPicPr>
            <a:picLocks noChangeAspect="1" noChangeArrowheads="1"/>
          </p:cNvPicPr>
          <p:nvPr/>
        </p:nvPicPr>
        <p:blipFill>
          <a:blip r:embed="rId4" cstate="print"/>
          <a:srcRect l="14325" r="11180"/>
          <a:stretch>
            <a:fillRect/>
          </a:stretch>
        </p:blipFill>
        <p:spPr bwMode="auto">
          <a:xfrm>
            <a:off x="5199063" y="1622425"/>
            <a:ext cx="3944937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36247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532" y="0"/>
            <a:ext cx="8263467" cy="889000"/>
          </a:xfrm>
        </p:spPr>
        <p:txBody>
          <a:bodyPr/>
          <a:lstStyle/>
          <a:p>
            <a:r>
              <a:rPr lang="en-GB" sz="3600" dirty="0" smtClean="0"/>
              <a:t>Bunch by bunch intensity measurement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7423" y="1049868"/>
            <a:ext cx="8840682" cy="123697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Extensively used to understand loss mechanisms</a:t>
            </a:r>
          </a:p>
          <a:p>
            <a:pPr lvl="1"/>
            <a:r>
              <a:rPr lang="en-GB" dirty="0" smtClean="0"/>
              <a:t>Example for intensity loss due to electron cloud instabilities</a:t>
            </a:r>
          </a:p>
          <a:p>
            <a:pPr lvl="2"/>
            <a:r>
              <a:rPr lang="en-GB" dirty="0" smtClean="0"/>
              <a:t>Effect of scrubbing in reducing the effect clearly visible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2" y="2286841"/>
            <a:ext cx="8840683" cy="4248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5762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7534" y="157163"/>
            <a:ext cx="8229600" cy="620712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>The DC transformer</a:t>
            </a: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 flipV="1">
            <a:off x="4235450" y="3951288"/>
            <a:ext cx="0" cy="2454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2601913" y="5265738"/>
            <a:ext cx="31035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Freeform 6"/>
          <p:cNvSpPr>
            <a:spLocks/>
          </p:cNvSpPr>
          <p:nvPr/>
        </p:nvSpPr>
        <p:spPr bwMode="auto">
          <a:xfrm>
            <a:off x="2647950" y="4189413"/>
            <a:ext cx="2927350" cy="2133600"/>
          </a:xfrm>
          <a:custGeom>
            <a:avLst/>
            <a:gdLst>
              <a:gd name="T0" fmla="*/ 2311 w 2311"/>
              <a:gd name="T1" fmla="*/ 0 h 1497"/>
              <a:gd name="T2" fmla="*/ 1396 w 2311"/>
              <a:gd name="T3" fmla="*/ 42 h 1497"/>
              <a:gd name="T4" fmla="*/ 1171 w 2311"/>
              <a:gd name="T5" fmla="*/ 148 h 1497"/>
              <a:gd name="T6" fmla="*/ 1075 w 2311"/>
              <a:gd name="T7" fmla="*/ 369 h 1497"/>
              <a:gd name="T8" fmla="*/ 989 w 2311"/>
              <a:gd name="T9" fmla="*/ 722 h 1497"/>
              <a:gd name="T10" fmla="*/ 790 w 2311"/>
              <a:gd name="T11" fmla="*/ 1233 h 1497"/>
              <a:gd name="T12" fmla="*/ 470 w 2311"/>
              <a:gd name="T13" fmla="*/ 1419 h 1497"/>
              <a:gd name="T14" fmla="*/ 279 w 2311"/>
              <a:gd name="T15" fmla="*/ 1463 h 1497"/>
              <a:gd name="T16" fmla="*/ 35 w 2311"/>
              <a:gd name="T17" fmla="*/ 1486 h 1497"/>
              <a:gd name="T18" fmla="*/ 489 w 2311"/>
              <a:gd name="T19" fmla="*/ 1495 h 1497"/>
              <a:gd name="T20" fmla="*/ 924 w 2311"/>
              <a:gd name="T21" fmla="*/ 1475 h 1497"/>
              <a:gd name="T22" fmla="*/ 1289 w 2311"/>
              <a:gd name="T23" fmla="*/ 1392 h 1497"/>
              <a:gd name="T24" fmla="*/ 1475 w 2311"/>
              <a:gd name="T25" fmla="*/ 1066 h 1497"/>
              <a:gd name="T26" fmla="*/ 1654 w 2311"/>
              <a:gd name="T27" fmla="*/ 336 h 1497"/>
              <a:gd name="T28" fmla="*/ 1958 w 2311"/>
              <a:gd name="T29" fmla="*/ 69 h 1497"/>
              <a:gd name="T30" fmla="*/ 2293 w 2311"/>
              <a:gd name="T31" fmla="*/ 0 h 149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311"/>
              <a:gd name="T49" fmla="*/ 0 h 1497"/>
              <a:gd name="T50" fmla="*/ 2311 w 2311"/>
              <a:gd name="T51" fmla="*/ 1497 h 149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311" h="1497">
                <a:moveTo>
                  <a:pt x="2311" y="0"/>
                </a:moveTo>
                <a:cubicBezTo>
                  <a:pt x="2159" y="7"/>
                  <a:pt x="1586" y="17"/>
                  <a:pt x="1396" y="42"/>
                </a:cubicBezTo>
                <a:cubicBezTo>
                  <a:pt x="1205" y="68"/>
                  <a:pt x="1223" y="94"/>
                  <a:pt x="1171" y="148"/>
                </a:cubicBezTo>
                <a:cubicBezTo>
                  <a:pt x="1118" y="202"/>
                  <a:pt x="1105" y="273"/>
                  <a:pt x="1075" y="369"/>
                </a:cubicBezTo>
                <a:cubicBezTo>
                  <a:pt x="1044" y="464"/>
                  <a:pt x="1036" y="578"/>
                  <a:pt x="989" y="722"/>
                </a:cubicBezTo>
                <a:cubicBezTo>
                  <a:pt x="942" y="867"/>
                  <a:pt x="876" y="1117"/>
                  <a:pt x="790" y="1233"/>
                </a:cubicBezTo>
                <a:cubicBezTo>
                  <a:pt x="703" y="1349"/>
                  <a:pt x="554" y="1382"/>
                  <a:pt x="470" y="1419"/>
                </a:cubicBezTo>
                <a:cubicBezTo>
                  <a:pt x="385" y="1457"/>
                  <a:pt x="351" y="1452"/>
                  <a:pt x="279" y="1463"/>
                </a:cubicBezTo>
                <a:cubicBezTo>
                  <a:pt x="207" y="1475"/>
                  <a:pt x="0" y="1481"/>
                  <a:pt x="35" y="1486"/>
                </a:cubicBezTo>
                <a:cubicBezTo>
                  <a:pt x="70" y="1491"/>
                  <a:pt x="341" y="1497"/>
                  <a:pt x="489" y="1495"/>
                </a:cubicBezTo>
                <a:cubicBezTo>
                  <a:pt x="637" y="1493"/>
                  <a:pt x="791" y="1492"/>
                  <a:pt x="924" y="1475"/>
                </a:cubicBezTo>
                <a:cubicBezTo>
                  <a:pt x="1057" y="1458"/>
                  <a:pt x="1197" y="1460"/>
                  <a:pt x="1289" y="1392"/>
                </a:cubicBezTo>
                <a:cubicBezTo>
                  <a:pt x="1381" y="1324"/>
                  <a:pt x="1414" y="1242"/>
                  <a:pt x="1475" y="1066"/>
                </a:cubicBezTo>
                <a:cubicBezTo>
                  <a:pt x="1536" y="890"/>
                  <a:pt x="1574" y="502"/>
                  <a:pt x="1654" y="336"/>
                </a:cubicBezTo>
                <a:cubicBezTo>
                  <a:pt x="1734" y="170"/>
                  <a:pt x="1851" y="125"/>
                  <a:pt x="1958" y="69"/>
                </a:cubicBezTo>
                <a:cubicBezTo>
                  <a:pt x="2065" y="13"/>
                  <a:pt x="2223" y="14"/>
                  <a:pt x="2293" y="0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3773488" y="3813175"/>
            <a:ext cx="354012" cy="3952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2000">
                <a:latin typeface="Times New Roman" pitchFamily="18" charset="0"/>
              </a:rPr>
              <a:t>B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5446713" y="5302250"/>
            <a:ext cx="2682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2000">
                <a:latin typeface="Times New Roman" pitchFamily="18" charset="0"/>
              </a:rPr>
              <a:t>I</a:t>
            </a:r>
          </a:p>
        </p:txBody>
      </p:sp>
      <p:sp>
        <p:nvSpPr>
          <p:cNvPr id="46089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173566" y="1227676"/>
            <a:ext cx="8970433" cy="2565401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AC transformers can be extended to very low frequency but not to DC ( no </a:t>
            </a:r>
            <a:r>
              <a:rPr lang="en-GB" dirty="0" err="1" smtClean="0"/>
              <a:t>dI</a:t>
            </a:r>
            <a:r>
              <a:rPr lang="en-GB" dirty="0" smtClean="0"/>
              <a:t>/</a:t>
            </a:r>
            <a:r>
              <a:rPr lang="en-GB" dirty="0" err="1" smtClean="0"/>
              <a:t>dt</a:t>
            </a:r>
            <a:r>
              <a:rPr lang="en-GB" dirty="0" smtClean="0"/>
              <a:t> ! )</a:t>
            </a:r>
          </a:p>
          <a:p>
            <a:pPr lvl="6">
              <a:lnSpc>
                <a:spcPct val="90000"/>
              </a:lnSpc>
            </a:pPr>
            <a:endParaRPr lang="en-GB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DC measurement is required in storage rings</a:t>
            </a:r>
          </a:p>
          <a:p>
            <a:pPr lvl="8">
              <a:lnSpc>
                <a:spcPct val="90000"/>
              </a:lnSpc>
            </a:pPr>
            <a:endParaRPr lang="en-GB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To do this: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 Take advantage of non-linear magnetisation curve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 Use 2 identical cores modulated with opposite polarities</a:t>
            </a:r>
          </a:p>
        </p:txBody>
      </p:sp>
    </p:spTree>
    <p:extLst>
      <p:ext uri="{BB962C8B-B14F-4D97-AF65-F5344CB8AC3E}">
        <p14:creationId xmlns:p14="http://schemas.microsoft.com/office/powerpoint/2010/main" val="1817599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Line 2"/>
          <p:cNvSpPr>
            <a:spLocks noChangeShapeType="1"/>
          </p:cNvSpPr>
          <p:nvPr/>
        </p:nvSpPr>
        <p:spPr bwMode="auto">
          <a:xfrm>
            <a:off x="6492875" y="1619250"/>
            <a:ext cx="263525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title"/>
          </p:nvPr>
        </p:nvSpPr>
        <p:spPr>
          <a:xfrm>
            <a:off x="930279" y="-59277"/>
            <a:ext cx="8283575" cy="93027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DCCT Principle – Case 1: no beam</a:t>
            </a:r>
          </a:p>
        </p:txBody>
      </p:sp>
      <p:sp>
        <p:nvSpPr>
          <p:cNvPr id="47109" name="Line 4"/>
          <p:cNvSpPr>
            <a:spLocks noChangeShapeType="1"/>
          </p:cNvSpPr>
          <p:nvPr/>
        </p:nvSpPr>
        <p:spPr bwMode="auto">
          <a:xfrm>
            <a:off x="4633913" y="1474788"/>
            <a:ext cx="1587" cy="29035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0" name="Line 5"/>
          <p:cNvSpPr>
            <a:spLocks noChangeShapeType="1"/>
          </p:cNvSpPr>
          <p:nvPr/>
        </p:nvSpPr>
        <p:spPr bwMode="auto">
          <a:xfrm rot="5400000" flipH="1">
            <a:off x="4614069" y="788194"/>
            <a:ext cx="1588" cy="4184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Freeform 6"/>
          <p:cNvSpPr>
            <a:spLocks/>
          </p:cNvSpPr>
          <p:nvPr/>
        </p:nvSpPr>
        <p:spPr bwMode="auto">
          <a:xfrm>
            <a:off x="2740025" y="1619250"/>
            <a:ext cx="3736975" cy="2640013"/>
          </a:xfrm>
          <a:custGeom>
            <a:avLst/>
            <a:gdLst>
              <a:gd name="T0" fmla="*/ 144 w 2832"/>
              <a:gd name="T1" fmla="*/ 2208 h 2208"/>
              <a:gd name="T2" fmla="*/ 1008 w 2832"/>
              <a:gd name="T3" fmla="*/ 2208 h 2208"/>
              <a:gd name="T4" fmla="*/ 2832 w 2832"/>
              <a:gd name="T5" fmla="*/ 0 h 2208"/>
              <a:gd name="T6" fmla="*/ 1824 w 2832"/>
              <a:gd name="T7" fmla="*/ 0 h 2208"/>
              <a:gd name="T8" fmla="*/ 0 w 2832"/>
              <a:gd name="T9" fmla="*/ 2208 h 2208"/>
              <a:gd name="T10" fmla="*/ 192 w 2832"/>
              <a:gd name="T11" fmla="*/ 2208 h 22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32"/>
              <a:gd name="T19" fmla="*/ 0 h 2208"/>
              <a:gd name="T20" fmla="*/ 2832 w 2832"/>
              <a:gd name="T21" fmla="*/ 2208 h 22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32" h="2208">
                <a:moveTo>
                  <a:pt x="144" y="2208"/>
                </a:moveTo>
                <a:lnTo>
                  <a:pt x="1008" y="2208"/>
                </a:lnTo>
                <a:lnTo>
                  <a:pt x="2832" y="0"/>
                </a:lnTo>
                <a:lnTo>
                  <a:pt x="1824" y="0"/>
                </a:lnTo>
                <a:lnTo>
                  <a:pt x="0" y="2208"/>
                </a:lnTo>
                <a:lnTo>
                  <a:pt x="192" y="2208"/>
                </a:lnTo>
              </a:path>
            </a:pathLst>
          </a:cu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2823" name="Oval 7"/>
          <p:cNvSpPr>
            <a:spLocks noChangeArrowheads="1"/>
          </p:cNvSpPr>
          <p:nvPr/>
        </p:nvSpPr>
        <p:spPr bwMode="auto">
          <a:xfrm>
            <a:off x="4572000" y="3582988"/>
            <a:ext cx="127000" cy="1143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2824" name="Oval 8"/>
          <p:cNvSpPr>
            <a:spLocks noChangeArrowheads="1"/>
          </p:cNvSpPr>
          <p:nvPr/>
        </p:nvSpPr>
        <p:spPr bwMode="auto">
          <a:xfrm>
            <a:off x="4575175" y="2132013"/>
            <a:ext cx="127000" cy="114300"/>
          </a:xfrm>
          <a:prstGeom prst="ellipse">
            <a:avLst/>
          </a:prstGeom>
          <a:solidFill>
            <a:srgbClr val="33CCFF"/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4" name="Line 9"/>
          <p:cNvSpPr>
            <a:spLocks noChangeShapeType="1"/>
          </p:cNvSpPr>
          <p:nvPr/>
        </p:nvSpPr>
        <p:spPr bwMode="auto">
          <a:xfrm>
            <a:off x="1204913" y="4759325"/>
            <a:ext cx="0" cy="1638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5" name="Line 10"/>
          <p:cNvSpPr>
            <a:spLocks noChangeShapeType="1"/>
          </p:cNvSpPr>
          <p:nvPr/>
        </p:nvSpPr>
        <p:spPr bwMode="auto">
          <a:xfrm>
            <a:off x="1212850" y="5662613"/>
            <a:ext cx="7678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2827" name="Freeform 11"/>
          <p:cNvSpPr>
            <a:spLocks/>
          </p:cNvSpPr>
          <p:nvPr/>
        </p:nvSpPr>
        <p:spPr bwMode="auto">
          <a:xfrm>
            <a:off x="1201738" y="4972050"/>
            <a:ext cx="7027862" cy="1390650"/>
          </a:xfrm>
          <a:custGeom>
            <a:avLst/>
            <a:gdLst>
              <a:gd name="T0" fmla="*/ 0 w 4427"/>
              <a:gd name="T1" fmla="*/ 434 h 876"/>
              <a:gd name="T2" fmla="*/ 1121 w 4427"/>
              <a:gd name="T3" fmla="*/ 0 h 876"/>
              <a:gd name="T4" fmla="*/ 3322 w 4427"/>
              <a:gd name="T5" fmla="*/ 876 h 876"/>
              <a:gd name="T6" fmla="*/ 4427 w 4427"/>
              <a:gd name="T7" fmla="*/ 434 h 876"/>
              <a:gd name="T8" fmla="*/ 0 60000 65536"/>
              <a:gd name="T9" fmla="*/ 0 60000 65536"/>
              <a:gd name="T10" fmla="*/ 0 60000 65536"/>
              <a:gd name="T11" fmla="*/ 0 60000 65536"/>
              <a:gd name="T12" fmla="*/ 0 w 4427"/>
              <a:gd name="T13" fmla="*/ 0 h 876"/>
              <a:gd name="T14" fmla="*/ 4427 w 4427"/>
              <a:gd name="T15" fmla="*/ 876 h 8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27" h="876">
                <a:moveTo>
                  <a:pt x="0" y="434"/>
                </a:moveTo>
                <a:lnTo>
                  <a:pt x="1121" y="0"/>
                </a:lnTo>
                <a:lnTo>
                  <a:pt x="3322" y="876"/>
                </a:lnTo>
                <a:lnTo>
                  <a:pt x="4427" y="434"/>
                </a:ln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2828" name="Freeform 12"/>
          <p:cNvSpPr>
            <a:spLocks/>
          </p:cNvSpPr>
          <p:nvPr/>
        </p:nvSpPr>
        <p:spPr bwMode="auto">
          <a:xfrm flipV="1">
            <a:off x="1216025" y="4973638"/>
            <a:ext cx="7027863" cy="1390650"/>
          </a:xfrm>
          <a:custGeom>
            <a:avLst/>
            <a:gdLst>
              <a:gd name="T0" fmla="*/ 0 w 4427"/>
              <a:gd name="T1" fmla="*/ 434 h 876"/>
              <a:gd name="T2" fmla="*/ 1121 w 4427"/>
              <a:gd name="T3" fmla="*/ 0 h 876"/>
              <a:gd name="T4" fmla="*/ 3322 w 4427"/>
              <a:gd name="T5" fmla="*/ 876 h 876"/>
              <a:gd name="T6" fmla="*/ 4427 w 4427"/>
              <a:gd name="T7" fmla="*/ 434 h 876"/>
              <a:gd name="T8" fmla="*/ 0 60000 65536"/>
              <a:gd name="T9" fmla="*/ 0 60000 65536"/>
              <a:gd name="T10" fmla="*/ 0 60000 65536"/>
              <a:gd name="T11" fmla="*/ 0 60000 65536"/>
              <a:gd name="T12" fmla="*/ 0 w 4427"/>
              <a:gd name="T13" fmla="*/ 0 h 876"/>
              <a:gd name="T14" fmla="*/ 4427 w 4427"/>
              <a:gd name="T15" fmla="*/ 876 h 8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27" h="876">
                <a:moveTo>
                  <a:pt x="0" y="434"/>
                </a:moveTo>
                <a:lnTo>
                  <a:pt x="1121" y="0"/>
                </a:lnTo>
                <a:lnTo>
                  <a:pt x="3322" y="876"/>
                </a:lnTo>
                <a:lnTo>
                  <a:pt x="4427" y="434"/>
                </a:lnTo>
              </a:path>
            </a:pathLst>
          </a:custGeom>
          <a:noFill/>
          <a:ln w="38100">
            <a:solidFill>
              <a:srgbClr val="33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8" name="Line 13"/>
          <p:cNvSpPr>
            <a:spLocks noChangeShapeType="1"/>
          </p:cNvSpPr>
          <p:nvPr/>
        </p:nvSpPr>
        <p:spPr bwMode="auto">
          <a:xfrm>
            <a:off x="2470150" y="4260850"/>
            <a:ext cx="263525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9" name="Text Box 14"/>
          <p:cNvSpPr txBox="1">
            <a:spLocks noChangeArrowheads="1"/>
          </p:cNvSpPr>
          <p:nvPr/>
        </p:nvSpPr>
        <p:spPr bwMode="auto">
          <a:xfrm>
            <a:off x="6383338" y="2928938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I</a:t>
            </a:r>
          </a:p>
        </p:txBody>
      </p:sp>
      <p:sp>
        <p:nvSpPr>
          <p:cNvPr id="47120" name="Text Box 15"/>
          <p:cNvSpPr txBox="1">
            <a:spLocks noChangeArrowheads="1"/>
          </p:cNvSpPr>
          <p:nvPr/>
        </p:nvSpPr>
        <p:spPr bwMode="auto">
          <a:xfrm>
            <a:off x="4102100" y="136366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47121" name="Text Box 16"/>
          <p:cNvSpPr txBox="1">
            <a:spLocks noChangeArrowheads="1"/>
          </p:cNvSpPr>
          <p:nvPr/>
        </p:nvSpPr>
        <p:spPr bwMode="auto">
          <a:xfrm>
            <a:off x="4965700" y="3819525"/>
            <a:ext cx="4146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dirty="0">
                <a:solidFill>
                  <a:srgbClr val="FFFF00"/>
                </a:solidFill>
              </a:rPr>
              <a:t>Modulation Current - Core 1</a:t>
            </a:r>
          </a:p>
          <a:p>
            <a:pPr algn="l"/>
            <a:r>
              <a:rPr lang="en-US" sz="2400" dirty="0">
                <a:solidFill>
                  <a:srgbClr val="33CCFF"/>
                </a:solidFill>
              </a:rPr>
              <a:t>Modulation Current - Core 2</a:t>
            </a:r>
            <a:endParaRPr lang="en-US" sz="2400" dirty="0"/>
          </a:p>
        </p:txBody>
      </p:sp>
      <p:sp>
        <p:nvSpPr>
          <p:cNvPr id="47122" name="Text Box 17"/>
          <p:cNvSpPr txBox="1">
            <a:spLocks noChangeArrowheads="1"/>
          </p:cNvSpPr>
          <p:nvPr/>
        </p:nvSpPr>
        <p:spPr bwMode="auto">
          <a:xfrm>
            <a:off x="693738" y="4446588"/>
            <a:ext cx="466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I</a:t>
            </a:r>
            <a:r>
              <a:rPr lang="en-US" sz="2400" baseline="-25000">
                <a:latin typeface="Times New Roman" pitchFamily="18" charset="0"/>
              </a:rPr>
              <a:t>M</a:t>
            </a:r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8462963" y="5661025"/>
            <a:ext cx="26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</a:t>
            </a:r>
          </a:p>
        </p:txBody>
      </p:sp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460375" y="1423988"/>
            <a:ext cx="27098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Hysteresis loop</a:t>
            </a:r>
          </a:p>
          <a:p>
            <a:r>
              <a:rPr lang="en-US" sz="2400"/>
              <a:t>of modulator cores</a:t>
            </a:r>
          </a:p>
        </p:txBody>
      </p:sp>
    </p:spTree>
    <p:extLst>
      <p:ext uri="{BB962C8B-B14F-4D97-AF65-F5344CB8AC3E}">
        <p14:creationId xmlns:p14="http://schemas.microsoft.com/office/powerpoint/2010/main" val="8150981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069 L 0.19983 -0.29541 L 0.23004 -0.29541 L 0.05469 -0.29541 L -0.20833 0.09036 L -0.23437 0.09036 L -0.06163 0.09036 L -4.44444E-6 0.00069 Z " pathEditMode="relative" rAng="0" ptsTypes="AAAAAAAA">
                                      <p:cBhvr>
                                        <p:cTn id="6" dur="10000" fill="hold"/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0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33E-6 L -0.20695 0.29981 L -0.23299 0.30167 L -0.06164 0.29981 L 0.19982 -0.08411 L 0.22725 -0.08411 L 0.05468 -0.08411 L 4.44444E-6 2.3633E-6 Z " pathEditMode="relative" rAng="0" ptsTypes="AAAAAAAA">
                                      <p:cBhvr>
                                        <p:cTn id="8" dur="10000" fill="hold"/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109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0"/>
                                        <p:tgtEl>
                                          <p:spTgt spid="162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0"/>
                                        <p:tgtEl>
                                          <p:spTgt spid="16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3" grpId="0" animBg="1"/>
      <p:bldP spid="162824" grpId="0" animBg="1"/>
      <p:bldP spid="162827" grpId="0" animBg="1"/>
      <p:bldP spid="16282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938594" y="123295"/>
            <a:ext cx="8229601" cy="62071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DCCT Principle – Case 1: no beam</a:t>
            </a:r>
          </a:p>
        </p:txBody>
      </p:sp>
      <p:sp>
        <p:nvSpPr>
          <p:cNvPr id="10245" name="Line 3"/>
          <p:cNvSpPr>
            <a:spLocks noChangeShapeType="1"/>
          </p:cNvSpPr>
          <p:nvPr/>
        </p:nvSpPr>
        <p:spPr bwMode="auto">
          <a:xfrm>
            <a:off x="4633913" y="1474788"/>
            <a:ext cx="1587" cy="29035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Line 4"/>
          <p:cNvSpPr>
            <a:spLocks noChangeShapeType="1"/>
          </p:cNvSpPr>
          <p:nvPr/>
        </p:nvSpPr>
        <p:spPr bwMode="auto">
          <a:xfrm rot="5400000" flipH="1">
            <a:off x="4614069" y="788194"/>
            <a:ext cx="1588" cy="4184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Freeform 5"/>
          <p:cNvSpPr>
            <a:spLocks/>
          </p:cNvSpPr>
          <p:nvPr/>
        </p:nvSpPr>
        <p:spPr bwMode="auto">
          <a:xfrm>
            <a:off x="2740025" y="1619250"/>
            <a:ext cx="3736975" cy="2640013"/>
          </a:xfrm>
          <a:custGeom>
            <a:avLst/>
            <a:gdLst>
              <a:gd name="T0" fmla="*/ 144 w 2832"/>
              <a:gd name="T1" fmla="*/ 2208 h 2208"/>
              <a:gd name="T2" fmla="*/ 1008 w 2832"/>
              <a:gd name="T3" fmla="*/ 2208 h 2208"/>
              <a:gd name="T4" fmla="*/ 2832 w 2832"/>
              <a:gd name="T5" fmla="*/ 0 h 2208"/>
              <a:gd name="T6" fmla="*/ 1824 w 2832"/>
              <a:gd name="T7" fmla="*/ 0 h 2208"/>
              <a:gd name="T8" fmla="*/ 0 w 2832"/>
              <a:gd name="T9" fmla="*/ 2208 h 2208"/>
              <a:gd name="T10" fmla="*/ 192 w 2832"/>
              <a:gd name="T11" fmla="*/ 2208 h 22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32"/>
              <a:gd name="T19" fmla="*/ 0 h 2208"/>
              <a:gd name="T20" fmla="*/ 2832 w 2832"/>
              <a:gd name="T21" fmla="*/ 2208 h 22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32" h="2208">
                <a:moveTo>
                  <a:pt x="144" y="2208"/>
                </a:moveTo>
                <a:lnTo>
                  <a:pt x="1008" y="2208"/>
                </a:lnTo>
                <a:lnTo>
                  <a:pt x="2832" y="0"/>
                </a:lnTo>
                <a:lnTo>
                  <a:pt x="1824" y="0"/>
                </a:lnTo>
                <a:lnTo>
                  <a:pt x="0" y="2208"/>
                </a:lnTo>
                <a:lnTo>
                  <a:pt x="192" y="2208"/>
                </a:lnTo>
              </a:path>
            </a:pathLst>
          </a:cu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870" name="Oval 6"/>
          <p:cNvSpPr>
            <a:spLocks noChangeArrowheads="1"/>
          </p:cNvSpPr>
          <p:nvPr/>
        </p:nvSpPr>
        <p:spPr bwMode="auto">
          <a:xfrm>
            <a:off x="4572000" y="3582988"/>
            <a:ext cx="127000" cy="1143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871" name="Oval 7"/>
          <p:cNvSpPr>
            <a:spLocks noChangeArrowheads="1"/>
          </p:cNvSpPr>
          <p:nvPr/>
        </p:nvSpPr>
        <p:spPr bwMode="auto">
          <a:xfrm>
            <a:off x="4575175" y="2132013"/>
            <a:ext cx="127000" cy="114300"/>
          </a:xfrm>
          <a:prstGeom prst="ellipse">
            <a:avLst/>
          </a:prstGeom>
          <a:solidFill>
            <a:srgbClr val="33CCFF"/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Line 8"/>
          <p:cNvSpPr>
            <a:spLocks noChangeShapeType="1"/>
          </p:cNvSpPr>
          <p:nvPr/>
        </p:nvSpPr>
        <p:spPr bwMode="auto">
          <a:xfrm>
            <a:off x="2470150" y="4260850"/>
            <a:ext cx="263525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Line 9"/>
          <p:cNvSpPr>
            <a:spLocks noChangeShapeType="1"/>
          </p:cNvSpPr>
          <p:nvPr/>
        </p:nvSpPr>
        <p:spPr bwMode="auto">
          <a:xfrm>
            <a:off x="6492875" y="1619250"/>
            <a:ext cx="263525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Line 10"/>
          <p:cNvSpPr>
            <a:spLocks noChangeShapeType="1"/>
          </p:cNvSpPr>
          <p:nvPr/>
        </p:nvSpPr>
        <p:spPr bwMode="auto">
          <a:xfrm>
            <a:off x="1204913" y="4759325"/>
            <a:ext cx="0" cy="1638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Line 11"/>
          <p:cNvSpPr>
            <a:spLocks noChangeShapeType="1"/>
          </p:cNvSpPr>
          <p:nvPr/>
        </p:nvSpPr>
        <p:spPr bwMode="auto">
          <a:xfrm>
            <a:off x="1212850" y="5662613"/>
            <a:ext cx="7678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876" name="Freeform 12"/>
          <p:cNvSpPr>
            <a:spLocks/>
          </p:cNvSpPr>
          <p:nvPr/>
        </p:nvSpPr>
        <p:spPr bwMode="auto">
          <a:xfrm>
            <a:off x="1201738" y="4972050"/>
            <a:ext cx="7027862" cy="1390650"/>
          </a:xfrm>
          <a:custGeom>
            <a:avLst/>
            <a:gdLst>
              <a:gd name="T0" fmla="*/ 0 w 4427"/>
              <a:gd name="T1" fmla="*/ 434 h 876"/>
              <a:gd name="T2" fmla="*/ 1121 w 4427"/>
              <a:gd name="T3" fmla="*/ 0 h 876"/>
              <a:gd name="T4" fmla="*/ 3322 w 4427"/>
              <a:gd name="T5" fmla="*/ 876 h 876"/>
              <a:gd name="T6" fmla="*/ 4427 w 4427"/>
              <a:gd name="T7" fmla="*/ 434 h 876"/>
              <a:gd name="T8" fmla="*/ 0 60000 65536"/>
              <a:gd name="T9" fmla="*/ 0 60000 65536"/>
              <a:gd name="T10" fmla="*/ 0 60000 65536"/>
              <a:gd name="T11" fmla="*/ 0 60000 65536"/>
              <a:gd name="T12" fmla="*/ 0 w 4427"/>
              <a:gd name="T13" fmla="*/ 0 h 876"/>
              <a:gd name="T14" fmla="*/ 4427 w 4427"/>
              <a:gd name="T15" fmla="*/ 876 h 8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27" h="876">
                <a:moveTo>
                  <a:pt x="0" y="434"/>
                </a:moveTo>
                <a:lnTo>
                  <a:pt x="1121" y="0"/>
                </a:lnTo>
                <a:lnTo>
                  <a:pt x="3322" y="876"/>
                </a:lnTo>
                <a:lnTo>
                  <a:pt x="4427" y="434"/>
                </a:lnTo>
              </a:path>
            </a:pathLst>
          </a:custGeom>
          <a:noFill/>
          <a:ln w="38100">
            <a:solidFill>
              <a:srgbClr val="FFFF00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877" name="Freeform 13"/>
          <p:cNvSpPr>
            <a:spLocks/>
          </p:cNvSpPr>
          <p:nvPr/>
        </p:nvSpPr>
        <p:spPr bwMode="auto">
          <a:xfrm flipV="1">
            <a:off x="1216025" y="4973638"/>
            <a:ext cx="7027863" cy="1390650"/>
          </a:xfrm>
          <a:custGeom>
            <a:avLst/>
            <a:gdLst>
              <a:gd name="T0" fmla="*/ 0 w 4427"/>
              <a:gd name="T1" fmla="*/ 434 h 876"/>
              <a:gd name="T2" fmla="*/ 1121 w 4427"/>
              <a:gd name="T3" fmla="*/ 0 h 876"/>
              <a:gd name="T4" fmla="*/ 3322 w 4427"/>
              <a:gd name="T5" fmla="*/ 876 h 876"/>
              <a:gd name="T6" fmla="*/ 4427 w 4427"/>
              <a:gd name="T7" fmla="*/ 434 h 876"/>
              <a:gd name="T8" fmla="*/ 0 60000 65536"/>
              <a:gd name="T9" fmla="*/ 0 60000 65536"/>
              <a:gd name="T10" fmla="*/ 0 60000 65536"/>
              <a:gd name="T11" fmla="*/ 0 60000 65536"/>
              <a:gd name="T12" fmla="*/ 0 w 4427"/>
              <a:gd name="T13" fmla="*/ 0 h 876"/>
              <a:gd name="T14" fmla="*/ 4427 w 4427"/>
              <a:gd name="T15" fmla="*/ 876 h 8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27" h="876">
                <a:moveTo>
                  <a:pt x="0" y="434"/>
                </a:moveTo>
                <a:lnTo>
                  <a:pt x="1121" y="0"/>
                </a:lnTo>
                <a:lnTo>
                  <a:pt x="3322" y="876"/>
                </a:lnTo>
                <a:lnTo>
                  <a:pt x="4427" y="434"/>
                </a:lnTo>
              </a:path>
            </a:pathLst>
          </a:custGeom>
          <a:noFill/>
          <a:ln w="38100">
            <a:solidFill>
              <a:srgbClr val="33CCFF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878" name="Line 14"/>
          <p:cNvSpPr>
            <a:spLocks noChangeShapeType="1"/>
          </p:cNvSpPr>
          <p:nvPr/>
        </p:nvSpPr>
        <p:spPr bwMode="auto">
          <a:xfrm>
            <a:off x="1201738" y="5661025"/>
            <a:ext cx="70405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879" name="Freeform 15"/>
          <p:cNvSpPr>
            <a:spLocks/>
          </p:cNvSpPr>
          <p:nvPr/>
        </p:nvSpPr>
        <p:spPr bwMode="auto">
          <a:xfrm>
            <a:off x="1201738" y="4948238"/>
            <a:ext cx="6977062" cy="1439862"/>
          </a:xfrm>
          <a:custGeom>
            <a:avLst/>
            <a:gdLst>
              <a:gd name="T0" fmla="*/ 0 w 4395"/>
              <a:gd name="T1" fmla="*/ 8 h 907"/>
              <a:gd name="T2" fmla="*/ 979 w 4395"/>
              <a:gd name="T3" fmla="*/ 15 h 907"/>
              <a:gd name="T4" fmla="*/ 979 w 4395"/>
              <a:gd name="T5" fmla="*/ 434 h 907"/>
              <a:gd name="T6" fmla="*/ 1784 w 4395"/>
              <a:gd name="T7" fmla="*/ 442 h 907"/>
              <a:gd name="T8" fmla="*/ 1792 w 4395"/>
              <a:gd name="T9" fmla="*/ 907 h 907"/>
              <a:gd name="T10" fmla="*/ 3133 w 4395"/>
              <a:gd name="T11" fmla="*/ 891 h 907"/>
              <a:gd name="T12" fmla="*/ 3133 w 4395"/>
              <a:gd name="T13" fmla="*/ 442 h 907"/>
              <a:gd name="T14" fmla="*/ 3954 w 4395"/>
              <a:gd name="T15" fmla="*/ 442 h 907"/>
              <a:gd name="T16" fmla="*/ 3954 w 4395"/>
              <a:gd name="T17" fmla="*/ 8 h 907"/>
              <a:gd name="T18" fmla="*/ 4395 w 4395"/>
              <a:gd name="T19" fmla="*/ 0 h 9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395"/>
              <a:gd name="T31" fmla="*/ 0 h 907"/>
              <a:gd name="T32" fmla="*/ 4395 w 4395"/>
              <a:gd name="T33" fmla="*/ 907 h 90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395" h="907">
                <a:moveTo>
                  <a:pt x="0" y="8"/>
                </a:moveTo>
                <a:lnTo>
                  <a:pt x="979" y="15"/>
                </a:lnTo>
                <a:lnTo>
                  <a:pt x="979" y="434"/>
                </a:lnTo>
                <a:lnTo>
                  <a:pt x="1784" y="442"/>
                </a:lnTo>
                <a:lnTo>
                  <a:pt x="1792" y="907"/>
                </a:lnTo>
                <a:lnTo>
                  <a:pt x="3133" y="891"/>
                </a:lnTo>
                <a:lnTo>
                  <a:pt x="3133" y="442"/>
                </a:lnTo>
                <a:lnTo>
                  <a:pt x="3954" y="442"/>
                </a:lnTo>
                <a:lnTo>
                  <a:pt x="3954" y="8"/>
                </a:lnTo>
                <a:lnTo>
                  <a:pt x="4395" y="0"/>
                </a:lnTo>
              </a:path>
            </a:pathLst>
          </a:custGeom>
          <a:noFill/>
          <a:ln w="38100">
            <a:solidFill>
              <a:srgbClr val="FFFF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880" name="Freeform 16"/>
          <p:cNvSpPr>
            <a:spLocks/>
          </p:cNvSpPr>
          <p:nvPr/>
        </p:nvSpPr>
        <p:spPr bwMode="auto">
          <a:xfrm>
            <a:off x="1203325" y="4948238"/>
            <a:ext cx="6975475" cy="1393825"/>
          </a:xfrm>
          <a:custGeom>
            <a:avLst/>
            <a:gdLst>
              <a:gd name="T0" fmla="*/ 0 w 4394"/>
              <a:gd name="T1" fmla="*/ 878 h 878"/>
              <a:gd name="T2" fmla="*/ 970 w 4394"/>
              <a:gd name="T3" fmla="*/ 868 h 878"/>
              <a:gd name="T4" fmla="*/ 970 w 4394"/>
              <a:gd name="T5" fmla="*/ 442 h 878"/>
              <a:gd name="T6" fmla="*/ 1791 w 4394"/>
              <a:gd name="T7" fmla="*/ 442 h 878"/>
              <a:gd name="T8" fmla="*/ 1791 w 4394"/>
              <a:gd name="T9" fmla="*/ 0 h 878"/>
              <a:gd name="T10" fmla="*/ 3140 w 4394"/>
              <a:gd name="T11" fmla="*/ 0 h 878"/>
              <a:gd name="T12" fmla="*/ 3140 w 4394"/>
              <a:gd name="T13" fmla="*/ 434 h 878"/>
              <a:gd name="T14" fmla="*/ 3945 w 4394"/>
              <a:gd name="T15" fmla="*/ 442 h 878"/>
              <a:gd name="T16" fmla="*/ 3945 w 4394"/>
              <a:gd name="T17" fmla="*/ 876 h 878"/>
              <a:gd name="T18" fmla="*/ 4394 w 4394"/>
              <a:gd name="T19" fmla="*/ 868 h 87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394"/>
              <a:gd name="T31" fmla="*/ 0 h 878"/>
              <a:gd name="T32" fmla="*/ 4394 w 4394"/>
              <a:gd name="T33" fmla="*/ 878 h 87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394" h="878">
                <a:moveTo>
                  <a:pt x="0" y="878"/>
                </a:moveTo>
                <a:lnTo>
                  <a:pt x="970" y="868"/>
                </a:lnTo>
                <a:lnTo>
                  <a:pt x="970" y="442"/>
                </a:lnTo>
                <a:lnTo>
                  <a:pt x="1791" y="442"/>
                </a:lnTo>
                <a:lnTo>
                  <a:pt x="1791" y="0"/>
                </a:lnTo>
                <a:lnTo>
                  <a:pt x="3140" y="0"/>
                </a:lnTo>
                <a:lnTo>
                  <a:pt x="3140" y="434"/>
                </a:lnTo>
                <a:lnTo>
                  <a:pt x="3945" y="442"/>
                </a:lnTo>
                <a:lnTo>
                  <a:pt x="3945" y="876"/>
                </a:lnTo>
                <a:lnTo>
                  <a:pt x="4394" y="868"/>
                </a:lnTo>
              </a:path>
            </a:pathLst>
          </a:custGeom>
          <a:noFill/>
          <a:ln w="38100">
            <a:solidFill>
              <a:srgbClr val="33CCFF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9" name="Text Box 17"/>
          <p:cNvSpPr txBox="1">
            <a:spLocks noChangeArrowheads="1"/>
          </p:cNvSpPr>
          <p:nvPr/>
        </p:nvSpPr>
        <p:spPr bwMode="auto">
          <a:xfrm>
            <a:off x="6383338" y="2928938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I</a:t>
            </a:r>
          </a:p>
        </p:txBody>
      </p:sp>
      <p:sp>
        <p:nvSpPr>
          <p:cNvPr id="10260" name="Text Box 18"/>
          <p:cNvSpPr txBox="1">
            <a:spLocks noChangeArrowheads="1"/>
          </p:cNvSpPr>
          <p:nvPr/>
        </p:nvSpPr>
        <p:spPr bwMode="auto">
          <a:xfrm>
            <a:off x="4102100" y="136366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B</a:t>
            </a:r>
          </a:p>
        </p:txBody>
      </p:sp>
      <p:graphicFrame>
        <p:nvGraphicFramePr>
          <p:cNvPr id="10242" name="Object 19"/>
          <p:cNvGraphicFramePr>
            <a:graphicFrameLocks noGrp="1" noChangeAspect="1"/>
          </p:cNvGraphicFramePr>
          <p:nvPr>
            <p:ph sz="half" idx="2"/>
          </p:nvPr>
        </p:nvGraphicFramePr>
        <p:xfrm>
          <a:off x="223838" y="1392238"/>
          <a:ext cx="1668462" cy="1262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4" name="Equation" r:id="rId4" imgW="520560" imgH="393480" progId="Equation.3">
                  <p:embed/>
                </p:oleObj>
              </mc:Choice>
              <mc:Fallback>
                <p:oleObj name="Equation" r:id="rId4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8" y="1392238"/>
                        <a:ext cx="1668462" cy="126206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1" name="Text Box 20"/>
          <p:cNvSpPr txBox="1">
            <a:spLocks noChangeArrowheads="1"/>
          </p:cNvSpPr>
          <p:nvPr/>
        </p:nvSpPr>
        <p:spPr bwMode="auto">
          <a:xfrm>
            <a:off x="725488" y="4446588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V</a:t>
            </a:r>
            <a:endParaRPr lang="en-US" sz="2400" baseline="-25000">
              <a:latin typeface="Times New Roman" pitchFamily="18" charset="0"/>
            </a:endParaRPr>
          </a:p>
        </p:txBody>
      </p:sp>
      <p:sp>
        <p:nvSpPr>
          <p:cNvPr id="10262" name="Text Box 21"/>
          <p:cNvSpPr txBox="1">
            <a:spLocks noChangeArrowheads="1"/>
          </p:cNvSpPr>
          <p:nvPr/>
        </p:nvSpPr>
        <p:spPr bwMode="auto">
          <a:xfrm>
            <a:off x="8462963" y="5661025"/>
            <a:ext cx="26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</a:t>
            </a:r>
          </a:p>
        </p:txBody>
      </p:sp>
      <p:sp>
        <p:nvSpPr>
          <p:cNvPr id="10263" name="Text Box 22"/>
          <p:cNvSpPr txBox="1">
            <a:spLocks noChangeArrowheads="1"/>
          </p:cNvSpPr>
          <p:nvPr/>
        </p:nvSpPr>
        <p:spPr bwMode="auto">
          <a:xfrm>
            <a:off x="5200650" y="3476625"/>
            <a:ext cx="35157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dirty="0">
                <a:solidFill>
                  <a:srgbClr val="FFFF00"/>
                </a:solidFill>
              </a:rPr>
              <a:t>dB/</a:t>
            </a:r>
            <a:r>
              <a:rPr lang="en-US" sz="2400" dirty="0" err="1">
                <a:solidFill>
                  <a:srgbClr val="FFFF00"/>
                </a:solidFill>
              </a:rPr>
              <a:t>dt</a:t>
            </a:r>
            <a:r>
              <a:rPr lang="en-US" sz="2400" dirty="0">
                <a:solidFill>
                  <a:srgbClr val="FFFF00"/>
                </a:solidFill>
              </a:rPr>
              <a:t> - Core 1 (V1)</a:t>
            </a:r>
          </a:p>
          <a:p>
            <a:pPr algn="l"/>
            <a:r>
              <a:rPr lang="en-US" sz="2400" dirty="0">
                <a:solidFill>
                  <a:srgbClr val="33CCFF"/>
                </a:solidFill>
              </a:rPr>
              <a:t>dB/</a:t>
            </a:r>
            <a:r>
              <a:rPr lang="en-US" sz="2400" dirty="0" err="1">
                <a:solidFill>
                  <a:srgbClr val="33CCFF"/>
                </a:solidFill>
              </a:rPr>
              <a:t>dt</a:t>
            </a:r>
            <a:r>
              <a:rPr lang="en-US" sz="2400" dirty="0">
                <a:solidFill>
                  <a:srgbClr val="33CCFF"/>
                </a:solidFill>
              </a:rPr>
              <a:t> - Core 2 (V2)</a:t>
            </a:r>
          </a:p>
          <a:p>
            <a:pPr algn="l"/>
            <a:r>
              <a:rPr lang="en-US" sz="2400" dirty="0">
                <a:solidFill>
                  <a:srgbClr val="FF0000"/>
                </a:solidFill>
              </a:rPr>
              <a:t>Output voltage = V</a:t>
            </a:r>
            <a:r>
              <a:rPr lang="en-US" sz="2400" baseline="-25000" dirty="0">
                <a:solidFill>
                  <a:srgbClr val="FF0000"/>
                </a:solidFill>
              </a:rPr>
              <a:t>1</a:t>
            </a:r>
            <a:r>
              <a:rPr lang="en-US" sz="2400" dirty="0">
                <a:solidFill>
                  <a:srgbClr val="FF0000"/>
                </a:solidFill>
              </a:rPr>
              <a:t> – V</a:t>
            </a:r>
            <a:r>
              <a:rPr lang="en-US" sz="2400" baseline="-25000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938529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069 L 0.19983 -0.29541 L 0.23004 -0.29541 L 0.05469 -0.29541 L -0.20833 0.09036 L -0.23437 0.09036 L -0.06163 0.09036 L -4.44444E-6 0.00069 Z " pathEditMode="relative" rAng="0" ptsTypes="AAAAAAAA">
                                      <p:cBhvr>
                                        <p:cTn id="6" dur="10000" fill="hold"/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0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33E-6 L -0.20695 0.29981 L -0.23299 0.30167 L -0.06164 0.29981 L 0.19982 -0.08411 L 0.22725 -0.08411 L 0.05468 -0.08411 L 4.44444E-6 2.3633E-6 Z " pathEditMode="relative" rAng="0" ptsTypes="AAAAAAAA">
                                      <p:cBhvr>
                                        <p:cTn id="8" dur="10000" fill="hold"/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109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0"/>
                                        <p:tgtEl>
                                          <p:spTgt spid="164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0"/>
                                        <p:tgtEl>
                                          <p:spTgt spid="164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0"/>
                                        <p:tgtEl>
                                          <p:spTgt spid="164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0"/>
                                        <p:tgtEl>
                                          <p:spTgt spid="164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0"/>
                                        <p:tgtEl>
                                          <p:spTgt spid="164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0" grpId="0" animBg="1"/>
      <p:bldP spid="164871" grpId="0" animBg="1"/>
      <p:bldP spid="164876" grpId="0" animBg="1"/>
      <p:bldP spid="164877" grpId="0" animBg="1"/>
      <p:bldP spid="164878" grpId="0" animBg="1"/>
      <p:bldP spid="164879" grpId="0" animBg="1"/>
      <p:bldP spid="16488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19673" y="15341"/>
            <a:ext cx="8585201" cy="80645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DCCT Principle – Case 2: with beam</a:t>
            </a:r>
          </a:p>
        </p:txBody>
      </p:sp>
      <p:sp>
        <p:nvSpPr>
          <p:cNvPr id="48132" name="Line 3"/>
          <p:cNvSpPr>
            <a:spLocks noChangeShapeType="1"/>
          </p:cNvSpPr>
          <p:nvPr/>
        </p:nvSpPr>
        <p:spPr bwMode="auto">
          <a:xfrm>
            <a:off x="4633913" y="1474788"/>
            <a:ext cx="1587" cy="29035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3" name="Line 4"/>
          <p:cNvSpPr>
            <a:spLocks noChangeShapeType="1"/>
          </p:cNvSpPr>
          <p:nvPr/>
        </p:nvSpPr>
        <p:spPr bwMode="auto">
          <a:xfrm rot="5400000" flipH="1">
            <a:off x="4927600" y="474663"/>
            <a:ext cx="1588" cy="48117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4" name="Freeform 5"/>
          <p:cNvSpPr>
            <a:spLocks/>
          </p:cNvSpPr>
          <p:nvPr/>
        </p:nvSpPr>
        <p:spPr bwMode="auto">
          <a:xfrm>
            <a:off x="2740025" y="1619250"/>
            <a:ext cx="3736975" cy="2640013"/>
          </a:xfrm>
          <a:custGeom>
            <a:avLst/>
            <a:gdLst>
              <a:gd name="T0" fmla="*/ 144 w 2832"/>
              <a:gd name="T1" fmla="*/ 2208 h 2208"/>
              <a:gd name="T2" fmla="*/ 1008 w 2832"/>
              <a:gd name="T3" fmla="*/ 2208 h 2208"/>
              <a:gd name="T4" fmla="*/ 2832 w 2832"/>
              <a:gd name="T5" fmla="*/ 0 h 2208"/>
              <a:gd name="T6" fmla="*/ 1824 w 2832"/>
              <a:gd name="T7" fmla="*/ 0 h 2208"/>
              <a:gd name="T8" fmla="*/ 0 w 2832"/>
              <a:gd name="T9" fmla="*/ 2208 h 2208"/>
              <a:gd name="T10" fmla="*/ 192 w 2832"/>
              <a:gd name="T11" fmla="*/ 2208 h 22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32"/>
              <a:gd name="T19" fmla="*/ 0 h 2208"/>
              <a:gd name="T20" fmla="*/ 2832 w 2832"/>
              <a:gd name="T21" fmla="*/ 2208 h 22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32" h="2208">
                <a:moveTo>
                  <a:pt x="144" y="2208"/>
                </a:moveTo>
                <a:lnTo>
                  <a:pt x="1008" y="2208"/>
                </a:lnTo>
                <a:lnTo>
                  <a:pt x="2832" y="0"/>
                </a:lnTo>
                <a:lnTo>
                  <a:pt x="1824" y="0"/>
                </a:lnTo>
                <a:lnTo>
                  <a:pt x="0" y="2208"/>
                </a:lnTo>
                <a:lnTo>
                  <a:pt x="192" y="2208"/>
                </a:lnTo>
              </a:path>
            </a:pathLst>
          </a:cu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6918" name="Oval 6"/>
          <p:cNvSpPr>
            <a:spLocks noChangeArrowheads="1"/>
          </p:cNvSpPr>
          <p:nvPr/>
        </p:nvSpPr>
        <p:spPr bwMode="auto">
          <a:xfrm>
            <a:off x="4835525" y="3282950"/>
            <a:ext cx="127000" cy="1143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6919" name="Oval 7"/>
          <p:cNvSpPr>
            <a:spLocks noChangeArrowheads="1"/>
          </p:cNvSpPr>
          <p:nvPr/>
        </p:nvSpPr>
        <p:spPr bwMode="auto">
          <a:xfrm>
            <a:off x="4840288" y="1808163"/>
            <a:ext cx="127000" cy="114300"/>
          </a:xfrm>
          <a:prstGeom prst="ellipse">
            <a:avLst/>
          </a:prstGeom>
          <a:solidFill>
            <a:srgbClr val="33CCFF"/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7" name="Line 8"/>
          <p:cNvSpPr>
            <a:spLocks noChangeShapeType="1"/>
          </p:cNvSpPr>
          <p:nvPr/>
        </p:nvSpPr>
        <p:spPr bwMode="auto">
          <a:xfrm>
            <a:off x="4910138" y="1416050"/>
            <a:ext cx="0" cy="2405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8" name="Line 9"/>
          <p:cNvSpPr>
            <a:spLocks noChangeShapeType="1"/>
          </p:cNvSpPr>
          <p:nvPr/>
        </p:nvSpPr>
        <p:spPr bwMode="auto">
          <a:xfrm>
            <a:off x="6488113" y="1616075"/>
            <a:ext cx="539750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9" name="Line 10"/>
          <p:cNvSpPr>
            <a:spLocks noChangeShapeType="1"/>
          </p:cNvSpPr>
          <p:nvPr/>
        </p:nvSpPr>
        <p:spPr bwMode="auto">
          <a:xfrm>
            <a:off x="2470150" y="4260850"/>
            <a:ext cx="263525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0" name="Line 11"/>
          <p:cNvSpPr>
            <a:spLocks noChangeShapeType="1"/>
          </p:cNvSpPr>
          <p:nvPr/>
        </p:nvSpPr>
        <p:spPr bwMode="auto">
          <a:xfrm>
            <a:off x="1204913" y="4759325"/>
            <a:ext cx="0" cy="1638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1" name="Line 12"/>
          <p:cNvSpPr>
            <a:spLocks noChangeShapeType="1"/>
          </p:cNvSpPr>
          <p:nvPr/>
        </p:nvSpPr>
        <p:spPr bwMode="auto">
          <a:xfrm>
            <a:off x="1212850" y="5662613"/>
            <a:ext cx="7678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6925" name="Freeform 13"/>
          <p:cNvSpPr>
            <a:spLocks/>
          </p:cNvSpPr>
          <p:nvPr/>
        </p:nvSpPr>
        <p:spPr bwMode="auto">
          <a:xfrm>
            <a:off x="1201738" y="4972050"/>
            <a:ext cx="7027862" cy="1390650"/>
          </a:xfrm>
          <a:custGeom>
            <a:avLst/>
            <a:gdLst>
              <a:gd name="T0" fmla="*/ 0 w 4427"/>
              <a:gd name="T1" fmla="*/ 434 h 876"/>
              <a:gd name="T2" fmla="*/ 1121 w 4427"/>
              <a:gd name="T3" fmla="*/ 0 h 876"/>
              <a:gd name="T4" fmla="*/ 3322 w 4427"/>
              <a:gd name="T5" fmla="*/ 876 h 876"/>
              <a:gd name="T6" fmla="*/ 4427 w 4427"/>
              <a:gd name="T7" fmla="*/ 434 h 876"/>
              <a:gd name="T8" fmla="*/ 0 60000 65536"/>
              <a:gd name="T9" fmla="*/ 0 60000 65536"/>
              <a:gd name="T10" fmla="*/ 0 60000 65536"/>
              <a:gd name="T11" fmla="*/ 0 60000 65536"/>
              <a:gd name="T12" fmla="*/ 0 w 4427"/>
              <a:gd name="T13" fmla="*/ 0 h 876"/>
              <a:gd name="T14" fmla="*/ 4427 w 4427"/>
              <a:gd name="T15" fmla="*/ 876 h 8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27" h="876">
                <a:moveTo>
                  <a:pt x="0" y="434"/>
                </a:moveTo>
                <a:lnTo>
                  <a:pt x="1121" y="0"/>
                </a:lnTo>
                <a:lnTo>
                  <a:pt x="3322" y="876"/>
                </a:lnTo>
                <a:lnTo>
                  <a:pt x="4427" y="434"/>
                </a:lnTo>
              </a:path>
            </a:pathLst>
          </a:custGeom>
          <a:noFill/>
          <a:ln w="38100">
            <a:solidFill>
              <a:srgbClr val="FFFF00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6926" name="Freeform 14"/>
          <p:cNvSpPr>
            <a:spLocks/>
          </p:cNvSpPr>
          <p:nvPr/>
        </p:nvSpPr>
        <p:spPr bwMode="auto">
          <a:xfrm flipV="1">
            <a:off x="1216025" y="4973638"/>
            <a:ext cx="7027863" cy="1390650"/>
          </a:xfrm>
          <a:custGeom>
            <a:avLst/>
            <a:gdLst>
              <a:gd name="T0" fmla="*/ 0 w 4427"/>
              <a:gd name="T1" fmla="*/ 434 h 876"/>
              <a:gd name="T2" fmla="*/ 1121 w 4427"/>
              <a:gd name="T3" fmla="*/ 0 h 876"/>
              <a:gd name="T4" fmla="*/ 3322 w 4427"/>
              <a:gd name="T5" fmla="*/ 876 h 876"/>
              <a:gd name="T6" fmla="*/ 4427 w 4427"/>
              <a:gd name="T7" fmla="*/ 434 h 876"/>
              <a:gd name="T8" fmla="*/ 0 60000 65536"/>
              <a:gd name="T9" fmla="*/ 0 60000 65536"/>
              <a:gd name="T10" fmla="*/ 0 60000 65536"/>
              <a:gd name="T11" fmla="*/ 0 60000 65536"/>
              <a:gd name="T12" fmla="*/ 0 w 4427"/>
              <a:gd name="T13" fmla="*/ 0 h 876"/>
              <a:gd name="T14" fmla="*/ 4427 w 4427"/>
              <a:gd name="T15" fmla="*/ 876 h 8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27" h="876">
                <a:moveTo>
                  <a:pt x="0" y="434"/>
                </a:moveTo>
                <a:lnTo>
                  <a:pt x="1121" y="0"/>
                </a:lnTo>
                <a:lnTo>
                  <a:pt x="3322" y="876"/>
                </a:lnTo>
                <a:lnTo>
                  <a:pt x="4427" y="434"/>
                </a:lnTo>
              </a:path>
            </a:pathLst>
          </a:custGeom>
          <a:noFill/>
          <a:ln w="38100">
            <a:solidFill>
              <a:srgbClr val="33CCFF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6927" name="Freeform 15"/>
          <p:cNvSpPr>
            <a:spLocks/>
          </p:cNvSpPr>
          <p:nvPr/>
        </p:nvSpPr>
        <p:spPr bwMode="auto">
          <a:xfrm>
            <a:off x="1201738" y="4948238"/>
            <a:ext cx="6977062" cy="1439862"/>
          </a:xfrm>
          <a:custGeom>
            <a:avLst/>
            <a:gdLst>
              <a:gd name="T0" fmla="*/ 0 w 4395"/>
              <a:gd name="T1" fmla="*/ 8 h 907"/>
              <a:gd name="T2" fmla="*/ 821 w 4395"/>
              <a:gd name="T3" fmla="*/ 15 h 907"/>
              <a:gd name="T4" fmla="*/ 821 w 4395"/>
              <a:gd name="T5" fmla="*/ 442 h 907"/>
              <a:gd name="T6" fmla="*/ 1957 w 4395"/>
              <a:gd name="T7" fmla="*/ 442 h 907"/>
              <a:gd name="T8" fmla="*/ 1957 w 4395"/>
              <a:gd name="T9" fmla="*/ 907 h 907"/>
              <a:gd name="T10" fmla="*/ 3314 w 4395"/>
              <a:gd name="T11" fmla="*/ 899 h 907"/>
              <a:gd name="T12" fmla="*/ 3307 w 4395"/>
              <a:gd name="T13" fmla="*/ 457 h 907"/>
              <a:gd name="T14" fmla="*/ 3843 w 4395"/>
              <a:gd name="T15" fmla="*/ 434 h 907"/>
              <a:gd name="T16" fmla="*/ 3843 w 4395"/>
              <a:gd name="T17" fmla="*/ 0 h 907"/>
              <a:gd name="T18" fmla="*/ 4395 w 4395"/>
              <a:gd name="T19" fmla="*/ 0 h 9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395"/>
              <a:gd name="T31" fmla="*/ 0 h 907"/>
              <a:gd name="T32" fmla="*/ 4395 w 4395"/>
              <a:gd name="T33" fmla="*/ 907 h 90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395" h="907">
                <a:moveTo>
                  <a:pt x="0" y="8"/>
                </a:moveTo>
                <a:lnTo>
                  <a:pt x="821" y="15"/>
                </a:lnTo>
                <a:lnTo>
                  <a:pt x="821" y="442"/>
                </a:lnTo>
                <a:lnTo>
                  <a:pt x="1957" y="442"/>
                </a:lnTo>
                <a:lnTo>
                  <a:pt x="1957" y="907"/>
                </a:lnTo>
                <a:lnTo>
                  <a:pt x="3314" y="899"/>
                </a:lnTo>
                <a:lnTo>
                  <a:pt x="3307" y="457"/>
                </a:lnTo>
                <a:lnTo>
                  <a:pt x="3843" y="434"/>
                </a:lnTo>
                <a:lnTo>
                  <a:pt x="3843" y="0"/>
                </a:lnTo>
                <a:lnTo>
                  <a:pt x="4395" y="0"/>
                </a:lnTo>
              </a:path>
            </a:pathLst>
          </a:custGeom>
          <a:noFill/>
          <a:ln w="38100">
            <a:solidFill>
              <a:srgbClr val="FFFF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6928" name="Freeform 16"/>
          <p:cNvSpPr>
            <a:spLocks/>
          </p:cNvSpPr>
          <p:nvPr/>
        </p:nvSpPr>
        <p:spPr bwMode="auto">
          <a:xfrm flipV="1">
            <a:off x="1203325" y="4949825"/>
            <a:ext cx="6975475" cy="1427163"/>
          </a:xfrm>
          <a:custGeom>
            <a:avLst/>
            <a:gdLst>
              <a:gd name="T0" fmla="*/ 0 w 4394"/>
              <a:gd name="T1" fmla="*/ 5 h 899"/>
              <a:gd name="T2" fmla="*/ 1120 w 4394"/>
              <a:gd name="T3" fmla="*/ 0 h 899"/>
              <a:gd name="T4" fmla="*/ 1112 w 4394"/>
              <a:gd name="T5" fmla="*/ 441 h 899"/>
              <a:gd name="T6" fmla="*/ 1617 w 4394"/>
              <a:gd name="T7" fmla="*/ 449 h 899"/>
              <a:gd name="T8" fmla="*/ 1623 w 4394"/>
              <a:gd name="T9" fmla="*/ 891 h 899"/>
              <a:gd name="T10" fmla="*/ 2990 w 4394"/>
              <a:gd name="T11" fmla="*/ 899 h 899"/>
              <a:gd name="T12" fmla="*/ 2998 w 4394"/>
              <a:gd name="T13" fmla="*/ 441 h 899"/>
              <a:gd name="T14" fmla="*/ 4166 w 4394"/>
              <a:gd name="T15" fmla="*/ 441 h 899"/>
              <a:gd name="T16" fmla="*/ 4174 w 4394"/>
              <a:gd name="T17" fmla="*/ 7 h 899"/>
              <a:gd name="T18" fmla="*/ 4394 w 4394"/>
              <a:gd name="T19" fmla="*/ 15 h 89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394"/>
              <a:gd name="T31" fmla="*/ 0 h 899"/>
              <a:gd name="T32" fmla="*/ 4394 w 4394"/>
              <a:gd name="T33" fmla="*/ 899 h 89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394" h="899">
                <a:moveTo>
                  <a:pt x="0" y="5"/>
                </a:moveTo>
                <a:lnTo>
                  <a:pt x="1120" y="0"/>
                </a:lnTo>
                <a:lnTo>
                  <a:pt x="1112" y="441"/>
                </a:lnTo>
                <a:lnTo>
                  <a:pt x="1617" y="449"/>
                </a:lnTo>
                <a:lnTo>
                  <a:pt x="1623" y="891"/>
                </a:lnTo>
                <a:lnTo>
                  <a:pt x="2990" y="899"/>
                </a:lnTo>
                <a:lnTo>
                  <a:pt x="2998" y="441"/>
                </a:lnTo>
                <a:lnTo>
                  <a:pt x="4166" y="441"/>
                </a:lnTo>
                <a:lnTo>
                  <a:pt x="4174" y="7"/>
                </a:lnTo>
                <a:lnTo>
                  <a:pt x="4394" y="15"/>
                </a:lnTo>
              </a:path>
            </a:pathLst>
          </a:custGeom>
          <a:noFill/>
          <a:ln w="38100">
            <a:solidFill>
              <a:srgbClr val="33CCFF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6929" name="Freeform 17"/>
          <p:cNvSpPr>
            <a:spLocks/>
          </p:cNvSpPr>
          <p:nvPr/>
        </p:nvSpPr>
        <p:spPr bwMode="auto">
          <a:xfrm>
            <a:off x="1201738" y="4948307"/>
            <a:ext cx="7040562" cy="1443633"/>
          </a:xfrm>
          <a:custGeom>
            <a:avLst/>
            <a:gdLst>
              <a:gd name="T0" fmla="*/ 0 w 4435"/>
              <a:gd name="T1" fmla="*/ 453 h 919"/>
              <a:gd name="T2" fmla="*/ 813 w 4435"/>
              <a:gd name="T3" fmla="*/ 453 h 919"/>
              <a:gd name="T4" fmla="*/ 824 w 4435"/>
              <a:gd name="T5" fmla="*/ 0 h 919"/>
              <a:gd name="T6" fmla="*/ 1118 w 4435"/>
              <a:gd name="T7" fmla="*/ 12 h 919"/>
              <a:gd name="T8" fmla="*/ 1121 w 4435"/>
              <a:gd name="T9" fmla="*/ 438 h 919"/>
              <a:gd name="T10" fmla="*/ 1618 w 4435"/>
              <a:gd name="T11" fmla="*/ 446 h 919"/>
              <a:gd name="T12" fmla="*/ 1631 w 4435"/>
              <a:gd name="T13" fmla="*/ 896 h 919"/>
              <a:gd name="T14" fmla="*/ 1964 w 4435"/>
              <a:gd name="T15" fmla="*/ 894 h 919"/>
              <a:gd name="T16" fmla="*/ 1957 w 4435"/>
              <a:gd name="T17" fmla="*/ 453 h 919"/>
              <a:gd name="T18" fmla="*/ 2999 w 4435"/>
              <a:gd name="T19" fmla="*/ 446 h 919"/>
              <a:gd name="T20" fmla="*/ 2999 w 4435"/>
              <a:gd name="T21" fmla="*/ 919 h 919"/>
              <a:gd name="T22" fmla="*/ 3314 w 4435"/>
              <a:gd name="T23" fmla="*/ 903 h 919"/>
              <a:gd name="T24" fmla="*/ 3314 w 4435"/>
              <a:gd name="T25" fmla="*/ 446 h 919"/>
              <a:gd name="T26" fmla="*/ 3843 w 4435"/>
              <a:gd name="T27" fmla="*/ 446 h 919"/>
              <a:gd name="T28" fmla="*/ 3843 w 4435"/>
              <a:gd name="T29" fmla="*/ 4 h 919"/>
              <a:gd name="T30" fmla="*/ 4167 w 4435"/>
              <a:gd name="T31" fmla="*/ 4 h 919"/>
              <a:gd name="T32" fmla="*/ 4167 w 4435"/>
              <a:gd name="T33" fmla="*/ 453 h 919"/>
              <a:gd name="T34" fmla="*/ 4435 w 4435"/>
              <a:gd name="T35" fmla="*/ 453 h 91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435"/>
              <a:gd name="T55" fmla="*/ 0 h 919"/>
              <a:gd name="T56" fmla="*/ 4435 w 4435"/>
              <a:gd name="T57" fmla="*/ 919 h 919"/>
              <a:gd name="connsiteX0" fmla="*/ 0 w 10000"/>
              <a:gd name="connsiteY0" fmla="*/ 4929 h 10000"/>
              <a:gd name="connsiteX1" fmla="*/ 1845 w 10000"/>
              <a:gd name="connsiteY1" fmla="*/ 4929 h 10000"/>
              <a:gd name="connsiteX2" fmla="*/ 1858 w 10000"/>
              <a:gd name="connsiteY2" fmla="*/ 0 h 10000"/>
              <a:gd name="connsiteX3" fmla="*/ 2521 w 10000"/>
              <a:gd name="connsiteY3" fmla="*/ 131 h 10000"/>
              <a:gd name="connsiteX4" fmla="*/ 2528 w 10000"/>
              <a:gd name="connsiteY4" fmla="*/ 4766 h 10000"/>
              <a:gd name="connsiteX5" fmla="*/ 3648 w 10000"/>
              <a:gd name="connsiteY5" fmla="*/ 4853 h 10000"/>
              <a:gd name="connsiteX6" fmla="*/ 3678 w 10000"/>
              <a:gd name="connsiteY6" fmla="*/ 9750 h 10000"/>
              <a:gd name="connsiteX7" fmla="*/ 4428 w 10000"/>
              <a:gd name="connsiteY7" fmla="*/ 9728 h 10000"/>
              <a:gd name="connsiteX8" fmla="*/ 4413 w 10000"/>
              <a:gd name="connsiteY8" fmla="*/ 4929 h 10000"/>
              <a:gd name="connsiteX9" fmla="*/ 6762 w 10000"/>
              <a:gd name="connsiteY9" fmla="*/ 4853 h 10000"/>
              <a:gd name="connsiteX10" fmla="*/ 6762 w 10000"/>
              <a:gd name="connsiteY10" fmla="*/ 10000 h 10000"/>
              <a:gd name="connsiteX11" fmla="*/ 7472 w 10000"/>
              <a:gd name="connsiteY11" fmla="*/ 9826 h 10000"/>
              <a:gd name="connsiteX12" fmla="*/ 7472 w 10000"/>
              <a:gd name="connsiteY12" fmla="*/ 4853 h 10000"/>
              <a:gd name="connsiteX13" fmla="*/ 8665 w 10000"/>
              <a:gd name="connsiteY13" fmla="*/ 4853 h 10000"/>
              <a:gd name="connsiteX14" fmla="*/ 8665 w 10000"/>
              <a:gd name="connsiteY14" fmla="*/ 44 h 10000"/>
              <a:gd name="connsiteX15" fmla="*/ 9396 w 10000"/>
              <a:gd name="connsiteY15" fmla="*/ 44 h 10000"/>
              <a:gd name="connsiteX16" fmla="*/ 9396 w 10000"/>
              <a:gd name="connsiteY16" fmla="*/ 4929 h 10000"/>
              <a:gd name="connsiteX17" fmla="*/ 10000 w 10000"/>
              <a:gd name="connsiteY17" fmla="*/ 4929 h 10000"/>
              <a:gd name="connsiteX0" fmla="*/ 0 w 10000"/>
              <a:gd name="connsiteY0" fmla="*/ 4929 h 10000"/>
              <a:gd name="connsiteX1" fmla="*/ 1872 w 10000"/>
              <a:gd name="connsiteY1" fmla="*/ 4962 h 10000"/>
              <a:gd name="connsiteX2" fmla="*/ 1858 w 10000"/>
              <a:gd name="connsiteY2" fmla="*/ 0 h 10000"/>
              <a:gd name="connsiteX3" fmla="*/ 2521 w 10000"/>
              <a:gd name="connsiteY3" fmla="*/ 131 h 10000"/>
              <a:gd name="connsiteX4" fmla="*/ 2528 w 10000"/>
              <a:gd name="connsiteY4" fmla="*/ 4766 h 10000"/>
              <a:gd name="connsiteX5" fmla="*/ 3648 w 10000"/>
              <a:gd name="connsiteY5" fmla="*/ 4853 h 10000"/>
              <a:gd name="connsiteX6" fmla="*/ 3678 w 10000"/>
              <a:gd name="connsiteY6" fmla="*/ 9750 h 10000"/>
              <a:gd name="connsiteX7" fmla="*/ 4428 w 10000"/>
              <a:gd name="connsiteY7" fmla="*/ 9728 h 10000"/>
              <a:gd name="connsiteX8" fmla="*/ 4413 w 10000"/>
              <a:gd name="connsiteY8" fmla="*/ 4929 h 10000"/>
              <a:gd name="connsiteX9" fmla="*/ 6762 w 10000"/>
              <a:gd name="connsiteY9" fmla="*/ 4853 h 10000"/>
              <a:gd name="connsiteX10" fmla="*/ 6762 w 10000"/>
              <a:gd name="connsiteY10" fmla="*/ 10000 h 10000"/>
              <a:gd name="connsiteX11" fmla="*/ 7472 w 10000"/>
              <a:gd name="connsiteY11" fmla="*/ 9826 h 10000"/>
              <a:gd name="connsiteX12" fmla="*/ 7472 w 10000"/>
              <a:gd name="connsiteY12" fmla="*/ 4853 h 10000"/>
              <a:gd name="connsiteX13" fmla="*/ 8665 w 10000"/>
              <a:gd name="connsiteY13" fmla="*/ 4853 h 10000"/>
              <a:gd name="connsiteX14" fmla="*/ 8665 w 10000"/>
              <a:gd name="connsiteY14" fmla="*/ 44 h 10000"/>
              <a:gd name="connsiteX15" fmla="*/ 9396 w 10000"/>
              <a:gd name="connsiteY15" fmla="*/ 44 h 10000"/>
              <a:gd name="connsiteX16" fmla="*/ 9396 w 10000"/>
              <a:gd name="connsiteY16" fmla="*/ 4929 h 10000"/>
              <a:gd name="connsiteX17" fmla="*/ 10000 w 10000"/>
              <a:gd name="connsiteY17" fmla="*/ 4929 h 10000"/>
              <a:gd name="connsiteX0" fmla="*/ 0 w 10000"/>
              <a:gd name="connsiteY0" fmla="*/ 4929 h 10000"/>
              <a:gd name="connsiteX1" fmla="*/ 1838 w 10000"/>
              <a:gd name="connsiteY1" fmla="*/ 4978 h 10000"/>
              <a:gd name="connsiteX2" fmla="*/ 1858 w 10000"/>
              <a:gd name="connsiteY2" fmla="*/ 0 h 10000"/>
              <a:gd name="connsiteX3" fmla="*/ 2521 w 10000"/>
              <a:gd name="connsiteY3" fmla="*/ 131 h 10000"/>
              <a:gd name="connsiteX4" fmla="*/ 2528 w 10000"/>
              <a:gd name="connsiteY4" fmla="*/ 4766 h 10000"/>
              <a:gd name="connsiteX5" fmla="*/ 3648 w 10000"/>
              <a:gd name="connsiteY5" fmla="*/ 4853 h 10000"/>
              <a:gd name="connsiteX6" fmla="*/ 3678 w 10000"/>
              <a:gd name="connsiteY6" fmla="*/ 9750 h 10000"/>
              <a:gd name="connsiteX7" fmla="*/ 4428 w 10000"/>
              <a:gd name="connsiteY7" fmla="*/ 9728 h 10000"/>
              <a:gd name="connsiteX8" fmla="*/ 4413 w 10000"/>
              <a:gd name="connsiteY8" fmla="*/ 4929 h 10000"/>
              <a:gd name="connsiteX9" fmla="*/ 6762 w 10000"/>
              <a:gd name="connsiteY9" fmla="*/ 4853 h 10000"/>
              <a:gd name="connsiteX10" fmla="*/ 6762 w 10000"/>
              <a:gd name="connsiteY10" fmla="*/ 10000 h 10000"/>
              <a:gd name="connsiteX11" fmla="*/ 7472 w 10000"/>
              <a:gd name="connsiteY11" fmla="*/ 9826 h 10000"/>
              <a:gd name="connsiteX12" fmla="*/ 7472 w 10000"/>
              <a:gd name="connsiteY12" fmla="*/ 4853 h 10000"/>
              <a:gd name="connsiteX13" fmla="*/ 8665 w 10000"/>
              <a:gd name="connsiteY13" fmla="*/ 4853 h 10000"/>
              <a:gd name="connsiteX14" fmla="*/ 8665 w 10000"/>
              <a:gd name="connsiteY14" fmla="*/ 44 h 10000"/>
              <a:gd name="connsiteX15" fmla="*/ 9396 w 10000"/>
              <a:gd name="connsiteY15" fmla="*/ 44 h 10000"/>
              <a:gd name="connsiteX16" fmla="*/ 9396 w 10000"/>
              <a:gd name="connsiteY16" fmla="*/ 4929 h 10000"/>
              <a:gd name="connsiteX17" fmla="*/ 10000 w 10000"/>
              <a:gd name="connsiteY17" fmla="*/ 4929 h 10000"/>
              <a:gd name="connsiteX0" fmla="*/ 0 w 10000"/>
              <a:gd name="connsiteY0" fmla="*/ 4929 h 10000"/>
              <a:gd name="connsiteX1" fmla="*/ 1858 w 10000"/>
              <a:gd name="connsiteY1" fmla="*/ 4978 h 10000"/>
              <a:gd name="connsiteX2" fmla="*/ 1858 w 10000"/>
              <a:gd name="connsiteY2" fmla="*/ 0 h 10000"/>
              <a:gd name="connsiteX3" fmla="*/ 2521 w 10000"/>
              <a:gd name="connsiteY3" fmla="*/ 131 h 10000"/>
              <a:gd name="connsiteX4" fmla="*/ 2528 w 10000"/>
              <a:gd name="connsiteY4" fmla="*/ 4766 h 10000"/>
              <a:gd name="connsiteX5" fmla="*/ 3648 w 10000"/>
              <a:gd name="connsiteY5" fmla="*/ 4853 h 10000"/>
              <a:gd name="connsiteX6" fmla="*/ 3678 w 10000"/>
              <a:gd name="connsiteY6" fmla="*/ 9750 h 10000"/>
              <a:gd name="connsiteX7" fmla="*/ 4428 w 10000"/>
              <a:gd name="connsiteY7" fmla="*/ 9728 h 10000"/>
              <a:gd name="connsiteX8" fmla="*/ 4413 w 10000"/>
              <a:gd name="connsiteY8" fmla="*/ 4929 h 10000"/>
              <a:gd name="connsiteX9" fmla="*/ 6762 w 10000"/>
              <a:gd name="connsiteY9" fmla="*/ 4853 h 10000"/>
              <a:gd name="connsiteX10" fmla="*/ 6762 w 10000"/>
              <a:gd name="connsiteY10" fmla="*/ 10000 h 10000"/>
              <a:gd name="connsiteX11" fmla="*/ 7472 w 10000"/>
              <a:gd name="connsiteY11" fmla="*/ 9826 h 10000"/>
              <a:gd name="connsiteX12" fmla="*/ 7472 w 10000"/>
              <a:gd name="connsiteY12" fmla="*/ 4853 h 10000"/>
              <a:gd name="connsiteX13" fmla="*/ 8665 w 10000"/>
              <a:gd name="connsiteY13" fmla="*/ 4853 h 10000"/>
              <a:gd name="connsiteX14" fmla="*/ 8665 w 10000"/>
              <a:gd name="connsiteY14" fmla="*/ 44 h 10000"/>
              <a:gd name="connsiteX15" fmla="*/ 9396 w 10000"/>
              <a:gd name="connsiteY15" fmla="*/ 44 h 10000"/>
              <a:gd name="connsiteX16" fmla="*/ 9396 w 10000"/>
              <a:gd name="connsiteY16" fmla="*/ 4929 h 10000"/>
              <a:gd name="connsiteX17" fmla="*/ 10000 w 10000"/>
              <a:gd name="connsiteY17" fmla="*/ 4929 h 10000"/>
              <a:gd name="connsiteX0" fmla="*/ 0 w 10000"/>
              <a:gd name="connsiteY0" fmla="*/ 4929 h 10000"/>
              <a:gd name="connsiteX1" fmla="*/ 1841 w 10000"/>
              <a:gd name="connsiteY1" fmla="*/ 4978 h 10000"/>
              <a:gd name="connsiteX2" fmla="*/ 1858 w 10000"/>
              <a:gd name="connsiteY2" fmla="*/ 0 h 10000"/>
              <a:gd name="connsiteX3" fmla="*/ 2521 w 10000"/>
              <a:gd name="connsiteY3" fmla="*/ 131 h 10000"/>
              <a:gd name="connsiteX4" fmla="*/ 2528 w 10000"/>
              <a:gd name="connsiteY4" fmla="*/ 4766 h 10000"/>
              <a:gd name="connsiteX5" fmla="*/ 3648 w 10000"/>
              <a:gd name="connsiteY5" fmla="*/ 4853 h 10000"/>
              <a:gd name="connsiteX6" fmla="*/ 3678 w 10000"/>
              <a:gd name="connsiteY6" fmla="*/ 9750 h 10000"/>
              <a:gd name="connsiteX7" fmla="*/ 4428 w 10000"/>
              <a:gd name="connsiteY7" fmla="*/ 9728 h 10000"/>
              <a:gd name="connsiteX8" fmla="*/ 4413 w 10000"/>
              <a:gd name="connsiteY8" fmla="*/ 4929 h 10000"/>
              <a:gd name="connsiteX9" fmla="*/ 6762 w 10000"/>
              <a:gd name="connsiteY9" fmla="*/ 4853 h 10000"/>
              <a:gd name="connsiteX10" fmla="*/ 6762 w 10000"/>
              <a:gd name="connsiteY10" fmla="*/ 10000 h 10000"/>
              <a:gd name="connsiteX11" fmla="*/ 7472 w 10000"/>
              <a:gd name="connsiteY11" fmla="*/ 9826 h 10000"/>
              <a:gd name="connsiteX12" fmla="*/ 7472 w 10000"/>
              <a:gd name="connsiteY12" fmla="*/ 4853 h 10000"/>
              <a:gd name="connsiteX13" fmla="*/ 8665 w 10000"/>
              <a:gd name="connsiteY13" fmla="*/ 4853 h 10000"/>
              <a:gd name="connsiteX14" fmla="*/ 8665 w 10000"/>
              <a:gd name="connsiteY14" fmla="*/ 44 h 10000"/>
              <a:gd name="connsiteX15" fmla="*/ 9396 w 10000"/>
              <a:gd name="connsiteY15" fmla="*/ 44 h 10000"/>
              <a:gd name="connsiteX16" fmla="*/ 9396 w 10000"/>
              <a:gd name="connsiteY16" fmla="*/ 4929 h 10000"/>
              <a:gd name="connsiteX17" fmla="*/ 10000 w 10000"/>
              <a:gd name="connsiteY17" fmla="*/ 4929 h 10000"/>
              <a:gd name="connsiteX0" fmla="*/ 0 w 10000"/>
              <a:gd name="connsiteY0" fmla="*/ 4929 h 10000"/>
              <a:gd name="connsiteX1" fmla="*/ 1858 w 10000"/>
              <a:gd name="connsiteY1" fmla="*/ 4913 h 10000"/>
              <a:gd name="connsiteX2" fmla="*/ 1858 w 10000"/>
              <a:gd name="connsiteY2" fmla="*/ 0 h 10000"/>
              <a:gd name="connsiteX3" fmla="*/ 2521 w 10000"/>
              <a:gd name="connsiteY3" fmla="*/ 131 h 10000"/>
              <a:gd name="connsiteX4" fmla="*/ 2528 w 10000"/>
              <a:gd name="connsiteY4" fmla="*/ 4766 h 10000"/>
              <a:gd name="connsiteX5" fmla="*/ 3648 w 10000"/>
              <a:gd name="connsiteY5" fmla="*/ 4853 h 10000"/>
              <a:gd name="connsiteX6" fmla="*/ 3678 w 10000"/>
              <a:gd name="connsiteY6" fmla="*/ 9750 h 10000"/>
              <a:gd name="connsiteX7" fmla="*/ 4428 w 10000"/>
              <a:gd name="connsiteY7" fmla="*/ 9728 h 10000"/>
              <a:gd name="connsiteX8" fmla="*/ 4413 w 10000"/>
              <a:gd name="connsiteY8" fmla="*/ 4929 h 10000"/>
              <a:gd name="connsiteX9" fmla="*/ 6762 w 10000"/>
              <a:gd name="connsiteY9" fmla="*/ 4853 h 10000"/>
              <a:gd name="connsiteX10" fmla="*/ 6762 w 10000"/>
              <a:gd name="connsiteY10" fmla="*/ 10000 h 10000"/>
              <a:gd name="connsiteX11" fmla="*/ 7472 w 10000"/>
              <a:gd name="connsiteY11" fmla="*/ 9826 h 10000"/>
              <a:gd name="connsiteX12" fmla="*/ 7472 w 10000"/>
              <a:gd name="connsiteY12" fmla="*/ 4853 h 10000"/>
              <a:gd name="connsiteX13" fmla="*/ 8665 w 10000"/>
              <a:gd name="connsiteY13" fmla="*/ 4853 h 10000"/>
              <a:gd name="connsiteX14" fmla="*/ 8665 w 10000"/>
              <a:gd name="connsiteY14" fmla="*/ 44 h 10000"/>
              <a:gd name="connsiteX15" fmla="*/ 9396 w 10000"/>
              <a:gd name="connsiteY15" fmla="*/ 44 h 10000"/>
              <a:gd name="connsiteX16" fmla="*/ 9396 w 10000"/>
              <a:gd name="connsiteY16" fmla="*/ 4929 h 10000"/>
              <a:gd name="connsiteX17" fmla="*/ 10000 w 10000"/>
              <a:gd name="connsiteY17" fmla="*/ 4929 h 10000"/>
              <a:gd name="connsiteX0" fmla="*/ 0 w 10000"/>
              <a:gd name="connsiteY0" fmla="*/ 4885 h 9956"/>
              <a:gd name="connsiteX1" fmla="*/ 1858 w 10000"/>
              <a:gd name="connsiteY1" fmla="*/ 4869 h 9956"/>
              <a:gd name="connsiteX2" fmla="*/ 1855 w 10000"/>
              <a:gd name="connsiteY2" fmla="*/ 103 h 9956"/>
              <a:gd name="connsiteX3" fmla="*/ 2521 w 10000"/>
              <a:gd name="connsiteY3" fmla="*/ 87 h 9956"/>
              <a:gd name="connsiteX4" fmla="*/ 2528 w 10000"/>
              <a:gd name="connsiteY4" fmla="*/ 4722 h 9956"/>
              <a:gd name="connsiteX5" fmla="*/ 3648 w 10000"/>
              <a:gd name="connsiteY5" fmla="*/ 4809 h 9956"/>
              <a:gd name="connsiteX6" fmla="*/ 3678 w 10000"/>
              <a:gd name="connsiteY6" fmla="*/ 9706 h 9956"/>
              <a:gd name="connsiteX7" fmla="*/ 4428 w 10000"/>
              <a:gd name="connsiteY7" fmla="*/ 9684 h 9956"/>
              <a:gd name="connsiteX8" fmla="*/ 4413 w 10000"/>
              <a:gd name="connsiteY8" fmla="*/ 4885 h 9956"/>
              <a:gd name="connsiteX9" fmla="*/ 6762 w 10000"/>
              <a:gd name="connsiteY9" fmla="*/ 4809 h 9956"/>
              <a:gd name="connsiteX10" fmla="*/ 6762 w 10000"/>
              <a:gd name="connsiteY10" fmla="*/ 9956 h 9956"/>
              <a:gd name="connsiteX11" fmla="*/ 7472 w 10000"/>
              <a:gd name="connsiteY11" fmla="*/ 9782 h 9956"/>
              <a:gd name="connsiteX12" fmla="*/ 7472 w 10000"/>
              <a:gd name="connsiteY12" fmla="*/ 4809 h 9956"/>
              <a:gd name="connsiteX13" fmla="*/ 8665 w 10000"/>
              <a:gd name="connsiteY13" fmla="*/ 4809 h 9956"/>
              <a:gd name="connsiteX14" fmla="*/ 8665 w 10000"/>
              <a:gd name="connsiteY14" fmla="*/ 0 h 9956"/>
              <a:gd name="connsiteX15" fmla="*/ 9396 w 10000"/>
              <a:gd name="connsiteY15" fmla="*/ 0 h 9956"/>
              <a:gd name="connsiteX16" fmla="*/ 9396 w 10000"/>
              <a:gd name="connsiteY16" fmla="*/ 4885 h 9956"/>
              <a:gd name="connsiteX17" fmla="*/ 10000 w 10000"/>
              <a:gd name="connsiteY17" fmla="*/ 4885 h 9956"/>
              <a:gd name="connsiteX0" fmla="*/ 0 w 10000"/>
              <a:gd name="connsiteY0" fmla="*/ 4907 h 10000"/>
              <a:gd name="connsiteX1" fmla="*/ 1844 w 10000"/>
              <a:gd name="connsiteY1" fmla="*/ 4907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8 w 10000"/>
              <a:gd name="connsiteY4" fmla="*/ 4743 h 10000"/>
              <a:gd name="connsiteX5" fmla="*/ 3648 w 10000"/>
              <a:gd name="connsiteY5" fmla="*/ 4830 h 10000"/>
              <a:gd name="connsiteX6" fmla="*/ 3678 w 10000"/>
              <a:gd name="connsiteY6" fmla="*/ 9749 h 10000"/>
              <a:gd name="connsiteX7" fmla="*/ 4428 w 10000"/>
              <a:gd name="connsiteY7" fmla="*/ 9727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4 w 10000"/>
              <a:gd name="connsiteY1" fmla="*/ 4907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8 w 10000"/>
              <a:gd name="connsiteY4" fmla="*/ 4743 h 10000"/>
              <a:gd name="connsiteX5" fmla="*/ 3648 w 10000"/>
              <a:gd name="connsiteY5" fmla="*/ 4830 h 10000"/>
              <a:gd name="connsiteX6" fmla="*/ 3678 w 10000"/>
              <a:gd name="connsiteY6" fmla="*/ 9749 h 10000"/>
              <a:gd name="connsiteX7" fmla="*/ 4428 w 10000"/>
              <a:gd name="connsiteY7" fmla="*/ 9727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8 w 10000"/>
              <a:gd name="connsiteY4" fmla="*/ 4743 h 10000"/>
              <a:gd name="connsiteX5" fmla="*/ 3648 w 10000"/>
              <a:gd name="connsiteY5" fmla="*/ 4830 h 10000"/>
              <a:gd name="connsiteX6" fmla="*/ 3678 w 10000"/>
              <a:gd name="connsiteY6" fmla="*/ 9749 h 10000"/>
              <a:gd name="connsiteX7" fmla="*/ 4428 w 10000"/>
              <a:gd name="connsiteY7" fmla="*/ 9727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78 w 10000"/>
              <a:gd name="connsiteY6" fmla="*/ 9749 h 10000"/>
              <a:gd name="connsiteX7" fmla="*/ 4428 w 10000"/>
              <a:gd name="connsiteY7" fmla="*/ 9727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765 h 10000"/>
              <a:gd name="connsiteX7" fmla="*/ 4428 w 10000"/>
              <a:gd name="connsiteY7" fmla="*/ 9727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765 h 10000"/>
              <a:gd name="connsiteX7" fmla="*/ 4414 w 10000"/>
              <a:gd name="connsiteY7" fmla="*/ 9743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978 h 10000"/>
              <a:gd name="connsiteX7" fmla="*/ 4414 w 10000"/>
              <a:gd name="connsiteY7" fmla="*/ 9743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978 h 10000"/>
              <a:gd name="connsiteX7" fmla="*/ 4414 w 10000"/>
              <a:gd name="connsiteY7" fmla="*/ 9858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863 h 10000"/>
              <a:gd name="connsiteX7" fmla="*/ 4414 w 10000"/>
              <a:gd name="connsiteY7" fmla="*/ 9858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863 h 10000"/>
              <a:gd name="connsiteX7" fmla="*/ 4411 w 10000"/>
              <a:gd name="connsiteY7" fmla="*/ 9956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863 h 10000"/>
              <a:gd name="connsiteX7" fmla="*/ 4421 w 10000"/>
              <a:gd name="connsiteY7" fmla="*/ 9890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863 h 10000"/>
              <a:gd name="connsiteX7" fmla="*/ 4401 w 10000"/>
              <a:gd name="connsiteY7" fmla="*/ 9890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863 h 10000"/>
              <a:gd name="connsiteX7" fmla="*/ 4411 w 10000"/>
              <a:gd name="connsiteY7" fmla="*/ 9906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863 h 10000"/>
              <a:gd name="connsiteX7" fmla="*/ 4421 w 10000"/>
              <a:gd name="connsiteY7" fmla="*/ 9906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863 h 10000"/>
              <a:gd name="connsiteX7" fmla="*/ 4411 w 10000"/>
              <a:gd name="connsiteY7" fmla="*/ 9906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863 h 10000"/>
              <a:gd name="connsiteX7" fmla="*/ 4414 w 10000"/>
              <a:gd name="connsiteY7" fmla="*/ 9890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863 h 10000"/>
              <a:gd name="connsiteX7" fmla="*/ 4414 w 10000"/>
              <a:gd name="connsiteY7" fmla="*/ 9890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64 w 10000"/>
              <a:gd name="connsiteY6" fmla="*/ 9863 h 10000"/>
              <a:gd name="connsiteX7" fmla="*/ 4414 w 10000"/>
              <a:gd name="connsiteY7" fmla="*/ 9939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10000"/>
              <a:gd name="connsiteX1" fmla="*/ 1851 w 10000"/>
              <a:gd name="connsiteY1" fmla="*/ 4858 h 10000"/>
              <a:gd name="connsiteX2" fmla="*/ 1855 w 10000"/>
              <a:gd name="connsiteY2" fmla="*/ 103 h 10000"/>
              <a:gd name="connsiteX3" fmla="*/ 2521 w 10000"/>
              <a:gd name="connsiteY3" fmla="*/ 87 h 10000"/>
              <a:gd name="connsiteX4" fmla="*/ 2521 w 10000"/>
              <a:gd name="connsiteY4" fmla="*/ 4825 h 10000"/>
              <a:gd name="connsiteX5" fmla="*/ 3648 w 10000"/>
              <a:gd name="connsiteY5" fmla="*/ 4830 h 10000"/>
              <a:gd name="connsiteX6" fmla="*/ 3654 w 10000"/>
              <a:gd name="connsiteY6" fmla="*/ 9929 h 10000"/>
              <a:gd name="connsiteX7" fmla="*/ 4414 w 10000"/>
              <a:gd name="connsiteY7" fmla="*/ 9939 h 10000"/>
              <a:gd name="connsiteX8" fmla="*/ 4413 w 10000"/>
              <a:gd name="connsiteY8" fmla="*/ 4907 h 10000"/>
              <a:gd name="connsiteX9" fmla="*/ 6762 w 10000"/>
              <a:gd name="connsiteY9" fmla="*/ 4830 h 10000"/>
              <a:gd name="connsiteX10" fmla="*/ 6762 w 10000"/>
              <a:gd name="connsiteY10" fmla="*/ 10000 h 10000"/>
              <a:gd name="connsiteX11" fmla="*/ 7472 w 10000"/>
              <a:gd name="connsiteY11" fmla="*/ 9825 h 10000"/>
              <a:gd name="connsiteX12" fmla="*/ 7472 w 10000"/>
              <a:gd name="connsiteY12" fmla="*/ 4830 h 10000"/>
              <a:gd name="connsiteX13" fmla="*/ 8665 w 10000"/>
              <a:gd name="connsiteY13" fmla="*/ 483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07 h 10000"/>
              <a:gd name="connsiteX17" fmla="*/ 10000 w 10000"/>
              <a:gd name="connsiteY17" fmla="*/ 4907 h 10000"/>
              <a:gd name="connsiteX0" fmla="*/ 0 w 10000"/>
              <a:gd name="connsiteY0" fmla="*/ 4907 h 9939"/>
              <a:gd name="connsiteX1" fmla="*/ 1851 w 10000"/>
              <a:gd name="connsiteY1" fmla="*/ 4858 h 9939"/>
              <a:gd name="connsiteX2" fmla="*/ 1855 w 10000"/>
              <a:gd name="connsiteY2" fmla="*/ 103 h 9939"/>
              <a:gd name="connsiteX3" fmla="*/ 2521 w 10000"/>
              <a:gd name="connsiteY3" fmla="*/ 87 h 9939"/>
              <a:gd name="connsiteX4" fmla="*/ 2521 w 10000"/>
              <a:gd name="connsiteY4" fmla="*/ 4825 h 9939"/>
              <a:gd name="connsiteX5" fmla="*/ 3648 w 10000"/>
              <a:gd name="connsiteY5" fmla="*/ 4830 h 9939"/>
              <a:gd name="connsiteX6" fmla="*/ 3654 w 10000"/>
              <a:gd name="connsiteY6" fmla="*/ 9929 h 9939"/>
              <a:gd name="connsiteX7" fmla="*/ 4414 w 10000"/>
              <a:gd name="connsiteY7" fmla="*/ 9939 h 9939"/>
              <a:gd name="connsiteX8" fmla="*/ 4413 w 10000"/>
              <a:gd name="connsiteY8" fmla="*/ 4907 h 9939"/>
              <a:gd name="connsiteX9" fmla="*/ 6762 w 10000"/>
              <a:gd name="connsiteY9" fmla="*/ 4830 h 9939"/>
              <a:gd name="connsiteX10" fmla="*/ 6762 w 10000"/>
              <a:gd name="connsiteY10" fmla="*/ 9852 h 9939"/>
              <a:gd name="connsiteX11" fmla="*/ 7472 w 10000"/>
              <a:gd name="connsiteY11" fmla="*/ 9825 h 9939"/>
              <a:gd name="connsiteX12" fmla="*/ 7472 w 10000"/>
              <a:gd name="connsiteY12" fmla="*/ 4830 h 9939"/>
              <a:gd name="connsiteX13" fmla="*/ 8665 w 10000"/>
              <a:gd name="connsiteY13" fmla="*/ 4830 h 9939"/>
              <a:gd name="connsiteX14" fmla="*/ 8665 w 10000"/>
              <a:gd name="connsiteY14" fmla="*/ 0 h 9939"/>
              <a:gd name="connsiteX15" fmla="*/ 9396 w 10000"/>
              <a:gd name="connsiteY15" fmla="*/ 0 h 9939"/>
              <a:gd name="connsiteX16" fmla="*/ 9396 w 10000"/>
              <a:gd name="connsiteY16" fmla="*/ 4907 h 9939"/>
              <a:gd name="connsiteX17" fmla="*/ 10000 w 10000"/>
              <a:gd name="connsiteY17" fmla="*/ 4907 h 9939"/>
              <a:gd name="connsiteX0" fmla="*/ 0 w 10000"/>
              <a:gd name="connsiteY0" fmla="*/ 4937 h 10000"/>
              <a:gd name="connsiteX1" fmla="*/ 1851 w 10000"/>
              <a:gd name="connsiteY1" fmla="*/ 4888 h 10000"/>
              <a:gd name="connsiteX2" fmla="*/ 1855 w 10000"/>
              <a:gd name="connsiteY2" fmla="*/ 104 h 10000"/>
              <a:gd name="connsiteX3" fmla="*/ 2521 w 10000"/>
              <a:gd name="connsiteY3" fmla="*/ 88 h 10000"/>
              <a:gd name="connsiteX4" fmla="*/ 2521 w 10000"/>
              <a:gd name="connsiteY4" fmla="*/ 4855 h 10000"/>
              <a:gd name="connsiteX5" fmla="*/ 3648 w 10000"/>
              <a:gd name="connsiteY5" fmla="*/ 4860 h 10000"/>
              <a:gd name="connsiteX6" fmla="*/ 3654 w 10000"/>
              <a:gd name="connsiteY6" fmla="*/ 9990 h 10000"/>
              <a:gd name="connsiteX7" fmla="*/ 4414 w 10000"/>
              <a:gd name="connsiteY7" fmla="*/ 10000 h 10000"/>
              <a:gd name="connsiteX8" fmla="*/ 4413 w 10000"/>
              <a:gd name="connsiteY8" fmla="*/ 4937 h 10000"/>
              <a:gd name="connsiteX9" fmla="*/ 6762 w 10000"/>
              <a:gd name="connsiteY9" fmla="*/ 4860 h 10000"/>
              <a:gd name="connsiteX10" fmla="*/ 6762 w 10000"/>
              <a:gd name="connsiteY10" fmla="*/ 9978 h 10000"/>
              <a:gd name="connsiteX11" fmla="*/ 7472 w 10000"/>
              <a:gd name="connsiteY11" fmla="*/ 9885 h 10000"/>
              <a:gd name="connsiteX12" fmla="*/ 7472 w 10000"/>
              <a:gd name="connsiteY12" fmla="*/ 4860 h 10000"/>
              <a:gd name="connsiteX13" fmla="*/ 8665 w 10000"/>
              <a:gd name="connsiteY13" fmla="*/ 486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37 h 10000"/>
              <a:gd name="connsiteX17" fmla="*/ 10000 w 10000"/>
              <a:gd name="connsiteY17" fmla="*/ 4937 h 10000"/>
              <a:gd name="connsiteX0" fmla="*/ 0 w 10000"/>
              <a:gd name="connsiteY0" fmla="*/ 4937 h 10000"/>
              <a:gd name="connsiteX1" fmla="*/ 1851 w 10000"/>
              <a:gd name="connsiteY1" fmla="*/ 4888 h 10000"/>
              <a:gd name="connsiteX2" fmla="*/ 1855 w 10000"/>
              <a:gd name="connsiteY2" fmla="*/ 104 h 10000"/>
              <a:gd name="connsiteX3" fmla="*/ 2521 w 10000"/>
              <a:gd name="connsiteY3" fmla="*/ 88 h 10000"/>
              <a:gd name="connsiteX4" fmla="*/ 2521 w 10000"/>
              <a:gd name="connsiteY4" fmla="*/ 4855 h 10000"/>
              <a:gd name="connsiteX5" fmla="*/ 3648 w 10000"/>
              <a:gd name="connsiteY5" fmla="*/ 4860 h 10000"/>
              <a:gd name="connsiteX6" fmla="*/ 3654 w 10000"/>
              <a:gd name="connsiteY6" fmla="*/ 9990 h 10000"/>
              <a:gd name="connsiteX7" fmla="*/ 4414 w 10000"/>
              <a:gd name="connsiteY7" fmla="*/ 10000 h 10000"/>
              <a:gd name="connsiteX8" fmla="*/ 4413 w 10000"/>
              <a:gd name="connsiteY8" fmla="*/ 4937 h 10000"/>
              <a:gd name="connsiteX9" fmla="*/ 6762 w 10000"/>
              <a:gd name="connsiteY9" fmla="*/ 4860 h 10000"/>
              <a:gd name="connsiteX10" fmla="*/ 6762 w 10000"/>
              <a:gd name="connsiteY10" fmla="*/ 9929 h 10000"/>
              <a:gd name="connsiteX11" fmla="*/ 7472 w 10000"/>
              <a:gd name="connsiteY11" fmla="*/ 9885 h 10000"/>
              <a:gd name="connsiteX12" fmla="*/ 7472 w 10000"/>
              <a:gd name="connsiteY12" fmla="*/ 4860 h 10000"/>
              <a:gd name="connsiteX13" fmla="*/ 8665 w 10000"/>
              <a:gd name="connsiteY13" fmla="*/ 486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37 h 10000"/>
              <a:gd name="connsiteX17" fmla="*/ 10000 w 10000"/>
              <a:gd name="connsiteY17" fmla="*/ 4937 h 10000"/>
              <a:gd name="connsiteX0" fmla="*/ 0 w 10000"/>
              <a:gd name="connsiteY0" fmla="*/ 4937 h 10000"/>
              <a:gd name="connsiteX1" fmla="*/ 1851 w 10000"/>
              <a:gd name="connsiteY1" fmla="*/ 4888 h 10000"/>
              <a:gd name="connsiteX2" fmla="*/ 1855 w 10000"/>
              <a:gd name="connsiteY2" fmla="*/ 104 h 10000"/>
              <a:gd name="connsiteX3" fmla="*/ 2521 w 10000"/>
              <a:gd name="connsiteY3" fmla="*/ 88 h 10000"/>
              <a:gd name="connsiteX4" fmla="*/ 2521 w 10000"/>
              <a:gd name="connsiteY4" fmla="*/ 4855 h 10000"/>
              <a:gd name="connsiteX5" fmla="*/ 3648 w 10000"/>
              <a:gd name="connsiteY5" fmla="*/ 4860 h 10000"/>
              <a:gd name="connsiteX6" fmla="*/ 3654 w 10000"/>
              <a:gd name="connsiteY6" fmla="*/ 9990 h 10000"/>
              <a:gd name="connsiteX7" fmla="*/ 4414 w 10000"/>
              <a:gd name="connsiteY7" fmla="*/ 10000 h 10000"/>
              <a:gd name="connsiteX8" fmla="*/ 4413 w 10000"/>
              <a:gd name="connsiteY8" fmla="*/ 4937 h 10000"/>
              <a:gd name="connsiteX9" fmla="*/ 6762 w 10000"/>
              <a:gd name="connsiteY9" fmla="*/ 4860 h 10000"/>
              <a:gd name="connsiteX10" fmla="*/ 6762 w 10000"/>
              <a:gd name="connsiteY10" fmla="*/ 9929 h 10000"/>
              <a:gd name="connsiteX11" fmla="*/ 7472 w 10000"/>
              <a:gd name="connsiteY11" fmla="*/ 9885 h 10000"/>
              <a:gd name="connsiteX12" fmla="*/ 7465 w 10000"/>
              <a:gd name="connsiteY12" fmla="*/ 4959 h 10000"/>
              <a:gd name="connsiteX13" fmla="*/ 8665 w 10000"/>
              <a:gd name="connsiteY13" fmla="*/ 486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37 h 10000"/>
              <a:gd name="connsiteX17" fmla="*/ 10000 w 10000"/>
              <a:gd name="connsiteY17" fmla="*/ 4937 h 10000"/>
              <a:gd name="connsiteX0" fmla="*/ 0 w 10000"/>
              <a:gd name="connsiteY0" fmla="*/ 4937 h 10000"/>
              <a:gd name="connsiteX1" fmla="*/ 1851 w 10000"/>
              <a:gd name="connsiteY1" fmla="*/ 4888 h 10000"/>
              <a:gd name="connsiteX2" fmla="*/ 1855 w 10000"/>
              <a:gd name="connsiteY2" fmla="*/ 104 h 10000"/>
              <a:gd name="connsiteX3" fmla="*/ 2521 w 10000"/>
              <a:gd name="connsiteY3" fmla="*/ 88 h 10000"/>
              <a:gd name="connsiteX4" fmla="*/ 2521 w 10000"/>
              <a:gd name="connsiteY4" fmla="*/ 4855 h 10000"/>
              <a:gd name="connsiteX5" fmla="*/ 3648 w 10000"/>
              <a:gd name="connsiteY5" fmla="*/ 4860 h 10000"/>
              <a:gd name="connsiteX6" fmla="*/ 3654 w 10000"/>
              <a:gd name="connsiteY6" fmla="*/ 9990 h 10000"/>
              <a:gd name="connsiteX7" fmla="*/ 4414 w 10000"/>
              <a:gd name="connsiteY7" fmla="*/ 10000 h 10000"/>
              <a:gd name="connsiteX8" fmla="*/ 4413 w 10000"/>
              <a:gd name="connsiteY8" fmla="*/ 4937 h 10000"/>
              <a:gd name="connsiteX9" fmla="*/ 6762 w 10000"/>
              <a:gd name="connsiteY9" fmla="*/ 4860 h 10000"/>
              <a:gd name="connsiteX10" fmla="*/ 6762 w 10000"/>
              <a:gd name="connsiteY10" fmla="*/ 9929 h 10000"/>
              <a:gd name="connsiteX11" fmla="*/ 7472 w 10000"/>
              <a:gd name="connsiteY11" fmla="*/ 9885 h 10000"/>
              <a:gd name="connsiteX12" fmla="*/ 7455 w 10000"/>
              <a:gd name="connsiteY12" fmla="*/ 4959 h 10000"/>
              <a:gd name="connsiteX13" fmla="*/ 8665 w 10000"/>
              <a:gd name="connsiteY13" fmla="*/ 486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37 h 10000"/>
              <a:gd name="connsiteX17" fmla="*/ 10000 w 10000"/>
              <a:gd name="connsiteY17" fmla="*/ 4937 h 10000"/>
              <a:gd name="connsiteX0" fmla="*/ 0 w 10000"/>
              <a:gd name="connsiteY0" fmla="*/ 4937 h 10000"/>
              <a:gd name="connsiteX1" fmla="*/ 1851 w 10000"/>
              <a:gd name="connsiteY1" fmla="*/ 4888 h 10000"/>
              <a:gd name="connsiteX2" fmla="*/ 1855 w 10000"/>
              <a:gd name="connsiteY2" fmla="*/ 104 h 10000"/>
              <a:gd name="connsiteX3" fmla="*/ 2521 w 10000"/>
              <a:gd name="connsiteY3" fmla="*/ 88 h 10000"/>
              <a:gd name="connsiteX4" fmla="*/ 2521 w 10000"/>
              <a:gd name="connsiteY4" fmla="*/ 4855 h 10000"/>
              <a:gd name="connsiteX5" fmla="*/ 3648 w 10000"/>
              <a:gd name="connsiteY5" fmla="*/ 4860 h 10000"/>
              <a:gd name="connsiteX6" fmla="*/ 3654 w 10000"/>
              <a:gd name="connsiteY6" fmla="*/ 9990 h 10000"/>
              <a:gd name="connsiteX7" fmla="*/ 4414 w 10000"/>
              <a:gd name="connsiteY7" fmla="*/ 10000 h 10000"/>
              <a:gd name="connsiteX8" fmla="*/ 4413 w 10000"/>
              <a:gd name="connsiteY8" fmla="*/ 4937 h 10000"/>
              <a:gd name="connsiteX9" fmla="*/ 6762 w 10000"/>
              <a:gd name="connsiteY9" fmla="*/ 4860 h 10000"/>
              <a:gd name="connsiteX10" fmla="*/ 6762 w 10000"/>
              <a:gd name="connsiteY10" fmla="*/ 9929 h 10000"/>
              <a:gd name="connsiteX11" fmla="*/ 7472 w 10000"/>
              <a:gd name="connsiteY11" fmla="*/ 9885 h 10000"/>
              <a:gd name="connsiteX12" fmla="*/ 7465 w 10000"/>
              <a:gd name="connsiteY12" fmla="*/ 4959 h 10000"/>
              <a:gd name="connsiteX13" fmla="*/ 8665 w 10000"/>
              <a:gd name="connsiteY13" fmla="*/ 4860 h 10000"/>
              <a:gd name="connsiteX14" fmla="*/ 8665 w 10000"/>
              <a:gd name="connsiteY14" fmla="*/ 0 h 10000"/>
              <a:gd name="connsiteX15" fmla="*/ 9396 w 10000"/>
              <a:gd name="connsiteY15" fmla="*/ 0 h 10000"/>
              <a:gd name="connsiteX16" fmla="*/ 9396 w 10000"/>
              <a:gd name="connsiteY16" fmla="*/ 4937 h 10000"/>
              <a:gd name="connsiteX17" fmla="*/ 10000 w 10000"/>
              <a:gd name="connsiteY17" fmla="*/ 493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000" h="10000">
                <a:moveTo>
                  <a:pt x="0" y="4937"/>
                </a:moveTo>
                <a:lnTo>
                  <a:pt x="1851" y="4888"/>
                </a:lnTo>
                <a:cubicBezTo>
                  <a:pt x="1855" y="3227"/>
                  <a:pt x="1851" y="1765"/>
                  <a:pt x="1855" y="104"/>
                </a:cubicBezTo>
                <a:lnTo>
                  <a:pt x="2521" y="88"/>
                </a:lnTo>
                <a:cubicBezTo>
                  <a:pt x="2523" y="1649"/>
                  <a:pt x="2519" y="3293"/>
                  <a:pt x="2521" y="4855"/>
                </a:cubicBezTo>
                <a:lnTo>
                  <a:pt x="3648" y="4860"/>
                </a:lnTo>
                <a:cubicBezTo>
                  <a:pt x="3658" y="6509"/>
                  <a:pt x="3644" y="8341"/>
                  <a:pt x="3654" y="9990"/>
                </a:cubicBezTo>
                <a:lnTo>
                  <a:pt x="4414" y="10000"/>
                </a:lnTo>
                <a:cubicBezTo>
                  <a:pt x="4409" y="8383"/>
                  <a:pt x="4418" y="6554"/>
                  <a:pt x="4413" y="4937"/>
                </a:cubicBezTo>
                <a:lnTo>
                  <a:pt x="6762" y="4860"/>
                </a:lnTo>
                <a:lnTo>
                  <a:pt x="6762" y="9929"/>
                </a:lnTo>
                <a:lnTo>
                  <a:pt x="7472" y="9885"/>
                </a:lnTo>
                <a:cubicBezTo>
                  <a:pt x="7470" y="8243"/>
                  <a:pt x="7467" y="6601"/>
                  <a:pt x="7465" y="4959"/>
                </a:cubicBezTo>
                <a:lnTo>
                  <a:pt x="8665" y="4860"/>
                </a:lnTo>
                <a:lnTo>
                  <a:pt x="8665" y="0"/>
                </a:lnTo>
                <a:lnTo>
                  <a:pt x="9396" y="0"/>
                </a:lnTo>
                <a:lnTo>
                  <a:pt x="9396" y="4937"/>
                </a:lnTo>
                <a:lnTo>
                  <a:pt x="10000" y="4937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8147" name="Text Box 18"/>
          <p:cNvSpPr txBox="1">
            <a:spLocks noChangeArrowheads="1"/>
          </p:cNvSpPr>
          <p:nvPr/>
        </p:nvSpPr>
        <p:spPr bwMode="auto">
          <a:xfrm>
            <a:off x="222250" y="1498600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/>
              <a:t>Beam Current I</a:t>
            </a:r>
            <a:r>
              <a:rPr lang="en-US" sz="2800" baseline="-25000"/>
              <a:t>B</a:t>
            </a:r>
          </a:p>
        </p:txBody>
      </p:sp>
      <p:sp>
        <p:nvSpPr>
          <p:cNvPr id="48148" name="Text Box 19"/>
          <p:cNvSpPr txBox="1">
            <a:spLocks noChangeArrowheads="1"/>
          </p:cNvSpPr>
          <p:nvPr/>
        </p:nvSpPr>
        <p:spPr bwMode="auto">
          <a:xfrm>
            <a:off x="725488" y="4446588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V</a:t>
            </a:r>
            <a:endParaRPr lang="en-US" sz="2400" baseline="-25000">
              <a:latin typeface="Times New Roman" pitchFamily="18" charset="0"/>
            </a:endParaRPr>
          </a:p>
        </p:txBody>
      </p:sp>
      <p:sp>
        <p:nvSpPr>
          <p:cNvPr id="48149" name="Text Box 20"/>
          <p:cNvSpPr txBox="1">
            <a:spLocks noChangeArrowheads="1"/>
          </p:cNvSpPr>
          <p:nvPr/>
        </p:nvSpPr>
        <p:spPr bwMode="auto">
          <a:xfrm>
            <a:off x="8462963" y="5661025"/>
            <a:ext cx="26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</a:t>
            </a:r>
          </a:p>
        </p:txBody>
      </p:sp>
      <p:sp>
        <p:nvSpPr>
          <p:cNvPr id="48150" name="Rectangle 21"/>
          <p:cNvSpPr>
            <a:spLocks noChangeArrowheads="1"/>
          </p:cNvSpPr>
          <p:nvPr/>
        </p:nvSpPr>
        <p:spPr bwMode="auto">
          <a:xfrm>
            <a:off x="4687888" y="3767138"/>
            <a:ext cx="496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 I</a:t>
            </a:r>
            <a:r>
              <a:rPr lang="en-US" sz="2400" baseline="-25000">
                <a:latin typeface="Times New Roman" pitchFamily="18" charset="0"/>
              </a:rPr>
              <a:t>B</a:t>
            </a:r>
          </a:p>
        </p:txBody>
      </p:sp>
      <p:sp>
        <p:nvSpPr>
          <p:cNvPr id="48156" name="Text Box 24"/>
          <p:cNvSpPr txBox="1">
            <a:spLocks noChangeArrowheads="1"/>
          </p:cNvSpPr>
          <p:nvPr/>
        </p:nvSpPr>
        <p:spPr bwMode="auto">
          <a:xfrm>
            <a:off x="-11642" y="3033987"/>
            <a:ext cx="24817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C4D030"/>
                </a:solidFill>
                <a:latin typeface="Arial" pitchFamily="34" charset="0"/>
              </a:rPr>
              <a:t>Output signal is </a:t>
            </a:r>
            <a:r>
              <a:rPr lang="en-US" sz="2000" dirty="0" smtClean="0">
                <a:solidFill>
                  <a:srgbClr val="C4D030"/>
                </a:solidFill>
                <a:latin typeface="Arial" pitchFamily="34" charset="0"/>
              </a:rPr>
              <a:t>at TWICE</a:t>
            </a:r>
            <a:endParaRPr lang="en-US" sz="2000" dirty="0">
              <a:solidFill>
                <a:srgbClr val="C4D030"/>
              </a:solidFill>
              <a:latin typeface="Arial" pitchFamily="34" charset="0"/>
            </a:endParaRPr>
          </a:p>
          <a:p>
            <a:r>
              <a:rPr lang="en-US" sz="2000" dirty="0">
                <a:solidFill>
                  <a:srgbClr val="C4D030"/>
                </a:solidFill>
                <a:latin typeface="Arial" pitchFamily="34" charset="0"/>
              </a:rPr>
              <a:t>the modulation frequency</a:t>
            </a:r>
          </a:p>
        </p:txBody>
      </p:sp>
      <p:sp>
        <p:nvSpPr>
          <p:cNvPr id="48152" name="Text Box 25"/>
          <p:cNvSpPr txBox="1">
            <a:spLocks noChangeArrowheads="1"/>
          </p:cNvSpPr>
          <p:nvPr/>
        </p:nvSpPr>
        <p:spPr bwMode="auto">
          <a:xfrm>
            <a:off x="5514975" y="3417888"/>
            <a:ext cx="35157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dirty="0">
                <a:solidFill>
                  <a:srgbClr val="FFFF00"/>
                </a:solidFill>
              </a:rPr>
              <a:t>dB/</a:t>
            </a:r>
            <a:r>
              <a:rPr lang="en-US" sz="2400" dirty="0" err="1">
                <a:solidFill>
                  <a:srgbClr val="FFFF00"/>
                </a:solidFill>
              </a:rPr>
              <a:t>dt</a:t>
            </a:r>
            <a:r>
              <a:rPr lang="en-US" sz="2400" dirty="0">
                <a:solidFill>
                  <a:srgbClr val="FFFF00"/>
                </a:solidFill>
              </a:rPr>
              <a:t> - Core 1 (V1)</a:t>
            </a:r>
          </a:p>
          <a:p>
            <a:pPr algn="l"/>
            <a:r>
              <a:rPr lang="en-US" sz="2400" dirty="0">
                <a:solidFill>
                  <a:srgbClr val="33CCFF"/>
                </a:solidFill>
              </a:rPr>
              <a:t>dB/</a:t>
            </a:r>
            <a:r>
              <a:rPr lang="en-US" sz="2400" dirty="0" err="1">
                <a:solidFill>
                  <a:srgbClr val="33CCFF"/>
                </a:solidFill>
              </a:rPr>
              <a:t>dt</a:t>
            </a:r>
            <a:r>
              <a:rPr lang="en-US" sz="2400" dirty="0">
                <a:solidFill>
                  <a:srgbClr val="33CCFF"/>
                </a:solidFill>
              </a:rPr>
              <a:t> - Core 2 (V2)</a:t>
            </a:r>
          </a:p>
          <a:p>
            <a:pPr algn="l"/>
            <a:r>
              <a:rPr lang="en-US" sz="2400" dirty="0">
                <a:solidFill>
                  <a:srgbClr val="FF0000"/>
                </a:solidFill>
              </a:rPr>
              <a:t>Output voltage = V</a:t>
            </a:r>
            <a:r>
              <a:rPr lang="en-US" sz="2400" baseline="-25000" dirty="0">
                <a:solidFill>
                  <a:srgbClr val="FF0000"/>
                </a:solidFill>
              </a:rPr>
              <a:t>1</a:t>
            </a:r>
            <a:r>
              <a:rPr lang="en-US" sz="2400" dirty="0">
                <a:solidFill>
                  <a:srgbClr val="FF0000"/>
                </a:solidFill>
              </a:rPr>
              <a:t> – V</a:t>
            </a:r>
            <a:r>
              <a:rPr lang="en-US" sz="2400" baseline="-25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8153" name="Text Box 26"/>
          <p:cNvSpPr txBox="1">
            <a:spLocks noChangeArrowheads="1"/>
          </p:cNvSpPr>
          <p:nvPr/>
        </p:nvSpPr>
        <p:spPr bwMode="auto">
          <a:xfrm>
            <a:off x="7023100" y="2928938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I</a:t>
            </a:r>
          </a:p>
        </p:txBody>
      </p:sp>
      <p:sp>
        <p:nvSpPr>
          <p:cNvPr id="48154" name="Text Box 27"/>
          <p:cNvSpPr txBox="1">
            <a:spLocks noChangeArrowheads="1"/>
          </p:cNvSpPr>
          <p:nvPr/>
        </p:nvSpPr>
        <p:spPr bwMode="auto">
          <a:xfrm>
            <a:off x="4127500" y="13144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4041258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5848E-6 L 0.17101 -0.25139 L 0.23143 -0.25162 L 0.02657 -0.25186 L -0.23437 0.13438 L -0.08975 0.13392 L -3.88889E-6 1.5848E-6 Z " pathEditMode="relative" rAng="0" ptsTypes="AAAAAAA">
                                      <p:cBhvr>
                                        <p:cTn id="6" dur="100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5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81742E-6 L -0.23628 0.34755 L -0.0894 0.34592 L 0.17188 -0.03823 L 0.22952 -0.03823 L 0.02691 -0.038 L -4.72222E-6 -2.81742E-6 Z " pathEditMode="relative" rAng="0" ptsTypes="AAAAAAA">
                                      <p:cBhvr>
                                        <p:cTn id="8" dur="10000" fill="hold"/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15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0"/>
                                        <p:tgtEl>
                                          <p:spTgt spid="166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0"/>
                                        <p:tgtEl>
                                          <p:spTgt spid="166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0"/>
                                        <p:tgtEl>
                                          <p:spTgt spid="166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0"/>
                                        <p:tgtEl>
                                          <p:spTgt spid="166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0"/>
                                        <p:tgtEl>
                                          <p:spTgt spid="166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8" grpId="0" animBg="1"/>
      <p:bldP spid="166919" grpId="0" animBg="1"/>
      <p:bldP spid="166925" grpId="0" animBg="1"/>
      <p:bldP spid="166926" grpId="0" animBg="1"/>
      <p:bldP spid="166927" grpId="0" animBg="1"/>
      <p:bldP spid="166928" grpId="0" animBg="1"/>
      <p:bldP spid="166929" grpId="0" animBg="1"/>
      <p:bldP spid="4815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69"/>
          <p:cNvSpPr>
            <a:spLocks noChangeArrowheads="1"/>
          </p:cNvSpPr>
          <p:nvPr/>
        </p:nvSpPr>
        <p:spPr bwMode="auto">
          <a:xfrm rot="16200000" flipH="1">
            <a:off x="4151992" y="2140872"/>
            <a:ext cx="86754" cy="4709317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Rectangle 69"/>
          <p:cNvSpPr>
            <a:spLocks noChangeArrowheads="1"/>
          </p:cNvSpPr>
          <p:nvPr/>
        </p:nvSpPr>
        <p:spPr bwMode="auto">
          <a:xfrm rot="16200000" flipH="1">
            <a:off x="4902880" y="1551628"/>
            <a:ext cx="85164" cy="6514307"/>
          </a:xfrm>
          <a:prstGeom prst="rect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49155" name="Line 68"/>
          <p:cNvSpPr>
            <a:spLocks noChangeShapeType="1"/>
          </p:cNvSpPr>
          <p:nvPr/>
        </p:nvSpPr>
        <p:spPr bwMode="auto">
          <a:xfrm>
            <a:off x="7640638" y="1881713"/>
            <a:ext cx="0" cy="850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6" name="Line 67"/>
          <p:cNvSpPr>
            <a:spLocks noChangeShapeType="1"/>
          </p:cNvSpPr>
          <p:nvPr/>
        </p:nvSpPr>
        <p:spPr bwMode="auto">
          <a:xfrm>
            <a:off x="6413500" y="1534051"/>
            <a:ext cx="542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7" name="Line 61"/>
          <p:cNvSpPr>
            <a:spLocks noChangeShapeType="1"/>
          </p:cNvSpPr>
          <p:nvPr/>
        </p:nvSpPr>
        <p:spPr bwMode="auto">
          <a:xfrm flipV="1">
            <a:off x="3481388" y="1703913"/>
            <a:ext cx="9525" cy="784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Line 65"/>
          <p:cNvSpPr>
            <a:spLocks noChangeShapeType="1"/>
          </p:cNvSpPr>
          <p:nvPr/>
        </p:nvSpPr>
        <p:spPr bwMode="auto">
          <a:xfrm>
            <a:off x="1817688" y="1287988"/>
            <a:ext cx="37544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9" name="Line 36"/>
          <p:cNvSpPr>
            <a:spLocks noChangeShapeType="1"/>
          </p:cNvSpPr>
          <p:nvPr/>
        </p:nvSpPr>
        <p:spPr bwMode="auto">
          <a:xfrm flipV="1">
            <a:off x="5522913" y="2931051"/>
            <a:ext cx="3175" cy="806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0" name="Line 32"/>
          <p:cNvSpPr>
            <a:spLocks noChangeShapeType="1"/>
          </p:cNvSpPr>
          <p:nvPr/>
        </p:nvSpPr>
        <p:spPr bwMode="auto">
          <a:xfrm flipV="1">
            <a:off x="2719388" y="3367613"/>
            <a:ext cx="1587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3486" y="150813"/>
            <a:ext cx="7772400" cy="67627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>Zero Flux DCCT Schematic</a:t>
            </a:r>
          </a:p>
        </p:txBody>
      </p:sp>
      <p:grpSp>
        <p:nvGrpSpPr>
          <p:cNvPr id="49166" name="Group 13"/>
          <p:cNvGrpSpPr>
            <a:grpSpLocks/>
          </p:cNvGrpSpPr>
          <p:nvPr/>
        </p:nvGrpSpPr>
        <p:grpSpPr bwMode="auto">
          <a:xfrm>
            <a:off x="1422400" y="3613676"/>
            <a:ext cx="1677988" cy="1916112"/>
            <a:chOff x="1440" y="1440"/>
            <a:chExt cx="1056" cy="1200"/>
          </a:xfrm>
        </p:grpSpPr>
        <p:sp>
          <p:nvSpPr>
            <p:cNvPr id="49226" name="AutoShape 14"/>
            <p:cNvSpPr>
              <a:spLocks noChangeArrowheads="1"/>
            </p:cNvSpPr>
            <p:nvPr/>
          </p:nvSpPr>
          <p:spPr bwMode="auto">
            <a:xfrm>
              <a:off x="1632" y="1440"/>
              <a:ext cx="864" cy="1200"/>
            </a:xfrm>
            <a:custGeom>
              <a:avLst/>
              <a:gdLst>
                <a:gd name="T0" fmla="*/ 432 w 21600"/>
                <a:gd name="T1" fmla="*/ 0 h 21600"/>
                <a:gd name="T2" fmla="*/ 127 w 21600"/>
                <a:gd name="T3" fmla="*/ 176 h 21600"/>
                <a:gd name="T4" fmla="*/ 0 w 21600"/>
                <a:gd name="T5" fmla="*/ 600 h 21600"/>
                <a:gd name="T6" fmla="*/ 127 w 21600"/>
                <a:gd name="T7" fmla="*/ 1024 h 21600"/>
                <a:gd name="T8" fmla="*/ 432 w 21600"/>
                <a:gd name="T9" fmla="*/ 1200 h 21600"/>
                <a:gd name="T10" fmla="*/ 737 w 21600"/>
                <a:gd name="T11" fmla="*/ 1024 h 21600"/>
                <a:gd name="T12" fmla="*/ 864 w 21600"/>
                <a:gd name="T13" fmla="*/ 600 h 21600"/>
                <a:gd name="T14" fmla="*/ 737 w 21600"/>
                <a:gd name="T15" fmla="*/ 17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5 w 21600"/>
                <a:gd name="T25" fmla="*/ 3168 h 21600"/>
                <a:gd name="T26" fmla="*/ 18425 w 21600"/>
                <a:gd name="T27" fmla="*/ 1843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27" name="AutoShape 15"/>
            <p:cNvSpPr>
              <a:spLocks noChangeArrowheads="1"/>
            </p:cNvSpPr>
            <p:nvPr/>
          </p:nvSpPr>
          <p:spPr bwMode="auto">
            <a:xfrm>
              <a:off x="1440" y="1440"/>
              <a:ext cx="864" cy="1200"/>
            </a:xfrm>
            <a:custGeom>
              <a:avLst/>
              <a:gdLst>
                <a:gd name="T0" fmla="*/ 432 w 21600"/>
                <a:gd name="T1" fmla="*/ 0 h 21600"/>
                <a:gd name="T2" fmla="*/ 127 w 21600"/>
                <a:gd name="T3" fmla="*/ 176 h 21600"/>
                <a:gd name="T4" fmla="*/ 0 w 21600"/>
                <a:gd name="T5" fmla="*/ 600 h 21600"/>
                <a:gd name="T6" fmla="*/ 127 w 21600"/>
                <a:gd name="T7" fmla="*/ 1024 h 21600"/>
                <a:gd name="T8" fmla="*/ 432 w 21600"/>
                <a:gd name="T9" fmla="*/ 1200 h 21600"/>
                <a:gd name="T10" fmla="*/ 737 w 21600"/>
                <a:gd name="T11" fmla="*/ 1024 h 21600"/>
                <a:gd name="T12" fmla="*/ 864 w 21600"/>
                <a:gd name="T13" fmla="*/ 600 h 21600"/>
                <a:gd name="T14" fmla="*/ 737 w 21600"/>
                <a:gd name="T15" fmla="*/ 17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5 w 21600"/>
                <a:gd name="T25" fmla="*/ 3168 h 21600"/>
                <a:gd name="T26" fmla="*/ 18425 w 21600"/>
                <a:gd name="T27" fmla="*/ 1843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167" name="Group 16"/>
          <p:cNvGrpSpPr>
            <a:grpSpLocks/>
          </p:cNvGrpSpPr>
          <p:nvPr/>
        </p:nvGrpSpPr>
        <p:grpSpPr bwMode="auto">
          <a:xfrm>
            <a:off x="4244975" y="3613676"/>
            <a:ext cx="1677988" cy="1916112"/>
            <a:chOff x="1440" y="1440"/>
            <a:chExt cx="1056" cy="1200"/>
          </a:xfrm>
        </p:grpSpPr>
        <p:sp>
          <p:nvSpPr>
            <p:cNvPr id="49224" name="AutoShape 17"/>
            <p:cNvSpPr>
              <a:spLocks noChangeArrowheads="1"/>
            </p:cNvSpPr>
            <p:nvPr/>
          </p:nvSpPr>
          <p:spPr bwMode="auto">
            <a:xfrm>
              <a:off x="1632" y="1440"/>
              <a:ext cx="864" cy="1200"/>
            </a:xfrm>
            <a:custGeom>
              <a:avLst/>
              <a:gdLst>
                <a:gd name="T0" fmla="*/ 432 w 21600"/>
                <a:gd name="T1" fmla="*/ 0 h 21600"/>
                <a:gd name="T2" fmla="*/ 127 w 21600"/>
                <a:gd name="T3" fmla="*/ 176 h 21600"/>
                <a:gd name="T4" fmla="*/ 0 w 21600"/>
                <a:gd name="T5" fmla="*/ 600 h 21600"/>
                <a:gd name="T6" fmla="*/ 127 w 21600"/>
                <a:gd name="T7" fmla="*/ 1024 h 21600"/>
                <a:gd name="T8" fmla="*/ 432 w 21600"/>
                <a:gd name="T9" fmla="*/ 1200 h 21600"/>
                <a:gd name="T10" fmla="*/ 737 w 21600"/>
                <a:gd name="T11" fmla="*/ 1024 h 21600"/>
                <a:gd name="T12" fmla="*/ 864 w 21600"/>
                <a:gd name="T13" fmla="*/ 600 h 21600"/>
                <a:gd name="T14" fmla="*/ 737 w 21600"/>
                <a:gd name="T15" fmla="*/ 17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5 w 21600"/>
                <a:gd name="T25" fmla="*/ 3168 h 21600"/>
                <a:gd name="T26" fmla="*/ 18425 w 21600"/>
                <a:gd name="T27" fmla="*/ 1843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25" name="AutoShape 18"/>
            <p:cNvSpPr>
              <a:spLocks noChangeArrowheads="1"/>
            </p:cNvSpPr>
            <p:nvPr/>
          </p:nvSpPr>
          <p:spPr bwMode="auto">
            <a:xfrm>
              <a:off x="1440" y="1440"/>
              <a:ext cx="864" cy="1200"/>
            </a:xfrm>
            <a:custGeom>
              <a:avLst/>
              <a:gdLst>
                <a:gd name="T0" fmla="*/ 432 w 21600"/>
                <a:gd name="T1" fmla="*/ 0 h 21600"/>
                <a:gd name="T2" fmla="*/ 127 w 21600"/>
                <a:gd name="T3" fmla="*/ 176 h 21600"/>
                <a:gd name="T4" fmla="*/ 0 w 21600"/>
                <a:gd name="T5" fmla="*/ 600 h 21600"/>
                <a:gd name="T6" fmla="*/ 127 w 21600"/>
                <a:gd name="T7" fmla="*/ 1024 h 21600"/>
                <a:gd name="T8" fmla="*/ 432 w 21600"/>
                <a:gd name="T9" fmla="*/ 1200 h 21600"/>
                <a:gd name="T10" fmla="*/ 737 w 21600"/>
                <a:gd name="T11" fmla="*/ 1024 h 21600"/>
                <a:gd name="T12" fmla="*/ 864 w 21600"/>
                <a:gd name="T13" fmla="*/ 600 h 21600"/>
                <a:gd name="T14" fmla="*/ 737 w 21600"/>
                <a:gd name="T15" fmla="*/ 17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5 w 21600"/>
                <a:gd name="T25" fmla="*/ 3168 h 21600"/>
                <a:gd name="T26" fmla="*/ 18425 w 21600"/>
                <a:gd name="T27" fmla="*/ 1843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9170" name="Line 22"/>
          <p:cNvSpPr>
            <a:spLocks noChangeShapeType="1"/>
          </p:cNvSpPr>
          <p:nvPr/>
        </p:nvSpPr>
        <p:spPr bwMode="auto">
          <a:xfrm>
            <a:off x="1373188" y="4842401"/>
            <a:ext cx="915987" cy="1587"/>
          </a:xfrm>
          <a:prstGeom prst="line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49177" name="Freeform 29"/>
          <p:cNvSpPr>
            <a:spLocks/>
          </p:cNvSpPr>
          <p:nvPr/>
        </p:nvSpPr>
        <p:spPr bwMode="auto">
          <a:xfrm>
            <a:off x="1822450" y="3405713"/>
            <a:ext cx="454025" cy="879475"/>
          </a:xfrm>
          <a:custGeom>
            <a:avLst/>
            <a:gdLst>
              <a:gd name="T0" fmla="*/ 0 w 286"/>
              <a:gd name="T1" fmla="*/ 0 h 554"/>
              <a:gd name="T2" fmla="*/ 35 w 286"/>
              <a:gd name="T3" fmla="*/ 447 h 554"/>
              <a:gd name="T4" fmla="*/ 167 w 286"/>
              <a:gd name="T5" fmla="*/ 549 h 554"/>
              <a:gd name="T6" fmla="*/ 286 w 286"/>
              <a:gd name="T7" fmla="*/ 478 h 554"/>
              <a:gd name="T8" fmla="*/ 0 60000 65536"/>
              <a:gd name="T9" fmla="*/ 0 60000 65536"/>
              <a:gd name="T10" fmla="*/ 0 60000 65536"/>
              <a:gd name="T11" fmla="*/ 0 60000 65536"/>
              <a:gd name="T12" fmla="*/ 0 w 286"/>
              <a:gd name="T13" fmla="*/ 0 h 554"/>
              <a:gd name="T14" fmla="*/ 286 w 286"/>
              <a:gd name="T15" fmla="*/ 554 h 5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6" h="554">
                <a:moveTo>
                  <a:pt x="0" y="0"/>
                </a:moveTo>
                <a:cubicBezTo>
                  <a:pt x="6" y="74"/>
                  <a:pt x="7" y="355"/>
                  <a:pt x="35" y="447"/>
                </a:cubicBezTo>
                <a:cubicBezTo>
                  <a:pt x="63" y="539"/>
                  <a:pt x="125" y="544"/>
                  <a:pt x="167" y="549"/>
                </a:cubicBezTo>
                <a:cubicBezTo>
                  <a:pt x="209" y="554"/>
                  <a:pt x="261" y="493"/>
                  <a:pt x="286" y="47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8" name="Freeform 30"/>
          <p:cNvSpPr>
            <a:spLocks/>
          </p:cNvSpPr>
          <p:nvPr/>
        </p:nvSpPr>
        <p:spPr bwMode="auto">
          <a:xfrm>
            <a:off x="1958975" y="3543826"/>
            <a:ext cx="360363" cy="692150"/>
          </a:xfrm>
          <a:custGeom>
            <a:avLst/>
            <a:gdLst>
              <a:gd name="T0" fmla="*/ 227 w 227"/>
              <a:gd name="T1" fmla="*/ 49 h 436"/>
              <a:gd name="T2" fmla="*/ 104 w 227"/>
              <a:gd name="T3" fmla="*/ 13 h 436"/>
              <a:gd name="T4" fmla="*/ 10 w 227"/>
              <a:gd name="T5" fmla="*/ 124 h 436"/>
              <a:gd name="T6" fmla="*/ 45 w 227"/>
              <a:gd name="T7" fmla="*/ 373 h 436"/>
              <a:gd name="T8" fmla="*/ 142 w 227"/>
              <a:gd name="T9" fmla="*/ 432 h 436"/>
              <a:gd name="T10" fmla="*/ 215 w 227"/>
              <a:gd name="T11" fmla="*/ 397 h 4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7"/>
              <a:gd name="T19" fmla="*/ 0 h 436"/>
              <a:gd name="T20" fmla="*/ 227 w 227"/>
              <a:gd name="T21" fmla="*/ 436 h 4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7" h="436">
                <a:moveTo>
                  <a:pt x="227" y="49"/>
                </a:moveTo>
                <a:cubicBezTo>
                  <a:pt x="207" y="43"/>
                  <a:pt x="140" y="0"/>
                  <a:pt x="104" y="13"/>
                </a:cubicBezTo>
                <a:cubicBezTo>
                  <a:pt x="68" y="26"/>
                  <a:pt x="20" y="64"/>
                  <a:pt x="10" y="124"/>
                </a:cubicBezTo>
                <a:cubicBezTo>
                  <a:pt x="0" y="184"/>
                  <a:pt x="22" y="322"/>
                  <a:pt x="45" y="373"/>
                </a:cubicBezTo>
                <a:cubicBezTo>
                  <a:pt x="67" y="424"/>
                  <a:pt x="114" y="428"/>
                  <a:pt x="142" y="432"/>
                </a:cubicBezTo>
                <a:cubicBezTo>
                  <a:pt x="170" y="436"/>
                  <a:pt x="200" y="404"/>
                  <a:pt x="215" y="397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9" name="Freeform 31"/>
          <p:cNvSpPr>
            <a:spLocks/>
          </p:cNvSpPr>
          <p:nvPr/>
        </p:nvSpPr>
        <p:spPr bwMode="auto">
          <a:xfrm>
            <a:off x="2095500" y="3520013"/>
            <a:ext cx="419100" cy="722313"/>
          </a:xfrm>
          <a:custGeom>
            <a:avLst/>
            <a:gdLst>
              <a:gd name="T0" fmla="*/ 264 w 264"/>
              <a:gd name="T1" fmla="*/ 64 h 455"/>
              <a:gd name="T2" fmla="*/ 210 w 264"/>
              <a:gd name="T3" fmla="*/ 7 h 455"/>
              <a:gd name="T4" fmla="*/ 94 w 264"/>
              <a:gd name="T5" fmla="*/ 22 h 455"/>
              <a:gd name="T6" fmla="*/ 15 w 264"/>
              <a:gd name="T7" fmla="*/ 103 h 455"/>
              <a:gd name="T8" fmla="*/ 6 w 264"/>
              <a:gd name="T9" fmla="*/ 183 h 455"/>
              <a:gd name="T10" fmla="*/ 9 w 264"/>
              <a:gd name="T11" fmla="*/ 298 h 455"/>
              <a:gd name="T12" fmla="*/ 24 w 264"/>
              <a:gd name="T13" fmla="*/ 388 h 455"/>
              <a:gd name="T14" fmla="*/ 77 w 264"/>
              <a:gd name="T15" fmla="*/ 447 h 455"/>
              <a:gd name="T16" fmla="*/ 147 w 264"/>
              <a:gd name="T17" fmla="*/ 436 h 45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64"/>
              <a:gd name="T28" fmla="*/ 0 h 455"/>
              <a:gd name="T29" fmla="*/ 264 w 264"/>
              <a:gd name="T30" fmla="*/ 455 h 45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64" h="455">
                <a:moveTo>
                  <a:pt x="264" y="64"/>
                </a:moveTo>
                <a:cubicBezTo>
                  <a:pt x="255" y="54"/>
                  <a:pt x="238" y="14"/>
                  <a:pt x="210" y="7"/>
                </a:cubicBezTo>
                <a:cubicBezTo>
                  <a:pt x="182" y="0"/>
                  <a:pt x="127" y="7"/>
                  <a:pt x="94" y="22"/>
                </a:cubicBezTo>
                <a:cubicBezTo>
                  <a:pt x="62" y="38"/>
                  <a:pt x="30" y="76"/>
                  <a:pt x="15" y="103"/>
                </a:cubicBezTo>
                <a:cubicBezTo>
                  <a:pt x="0" y="130"/>
                  <a:pt x="7" y="150"/>
                  <a:pt x="6" y="183"/>
                </a:cubicBezTo>
                <a:cubicBezTo>
                  <a:pt x="5" y="216"/>
                  <a:pt x="6" y="264"/>
                  <a:pt x="9" y="298"/>
                </a:cubicBezTo>
                <a:cubicBezTo>
                  <a:pt x="13" y="332"/>
                  <a:pt x="13" y="363"/>
                  <a:pt x="24" y="388"/>
                </a:cubicBezTo>
                <a:cubicBezTo>
                  <a:pt x="36" y="413"/>
                  <a:pt x="57" y="439"/>
                  <a:pt x="77" y="447"/>
                </a:cubicBezTo>
                <a:cubicBezTo>
                  <a:pt x="97" y="455"/>
                  <a:pt x="133" y="438"/>
                  <a:pt x="147" y="436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0" name="Freeform 33"/>
          <p:cNvSpPr>
            <a:spLocks/>
          </p:cNvSpPr>
          <p:nvPr/>
        </p:nvSpPr>
        <p:spPr bwMode="auto">
          <a:xfrm>
            <a:off x="4624388" y="3364438"/>
            <a:ext cx="442912" cy="944563"/>
          </a:xfrm>
          <a:custGeom>
            <a:avLst/>
            <a:gdLst>
              <a:gd name="T0" fmla="*/ 0 w 279"/>
              <a:gd name="T1" fmla="*/ 0 h 595"/>
              <a:gd name="T2" fmla="*/ 36 w 279"/>
              <a:gd name="T3" fmla="*/ 476 h 595"/>
              <a:gd name="T4" fmla="*/ 168 w 279"/>
              <a:gd name="T5" fmla="*/ 584 h 595"/>
              <a:gd name="T6" fmla="*/ 279 w 279"/>
              <a:gd name="T7" fmla="*/ 543 h 595"/>
              <a:gd name="T8" fmla="*/ 0 60000 65536"/>
              <a:gd name="T9" fmla="*/ 0 60000 65536"/>
              <a:gd name="T10" fmla="*/ 0 60000 65536"/>
              <a:gd name="T11" fmla="*/ 0 60000 65536"/>
              <a:gd name="T12" fmla="*/ 0 w 279"/>
              <a:gd name="T13" fmla="*/ 0 h 595"/>
              <a:gd name="T14" fmla="*/ 279 w 279"/>
              <a:gd name="T15" fmla="*/ 595 h 5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9" h="595">
                <a:moveTo>
                  <a:pt x="0" y="0"/>
                </a:moveTo>
                <a:cubicBezTo>
                  <a:pt x="6" y="78"/>
                  <a:pt x="8" y="379"/>
                  <a:pt x="36" y="476"/>
                </a:cubicBezTo>
                <a:cubicBezTo>
                  <a:pt x="64" y="573"/>
                  <a:pt x="127" y="573"/>
                  <a:pt x="168" y="584"/>
                </a:cubicBezTo>
                <a:cubicBezTo>
                  <a:pt x="208" y="595"/>
                  <a:pt x="256" y="551"/>
                  <a:pt x="279" y="543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1" name="Freeform 34"/>
          <p:cNvSpPr>
            <a:spLocks/>
          </p:cNvSpPr>
          <p:nvPr/>
        </p:nvSpPr>
        <p:spPr bwMode="auto">
          <a:xfrm>
            <a:off x="4783138" y="3543826"/>
            <a:ext cx="355600" cy="706437"/>
          </a:xfrm>
          <a:custGeom>
            <a:avLst/>
            <a:gdLst>
              <a:gd name="T0" fmla="*/ 224 w 224"/>
              <a:gd name="T1" fmla="*/ 52 h 445"/>
              <a:gd name="T2" fmla="*/ 101 w 224"/>
              <a:gd name="T3" fmla="*/ 13 h 445"/>
              <a:gd name="T4" fmla="*/ 9 w 224"/>
              <a:gd name="T5" fmla="*/ 133 h 445"/>
              <a:gd name="T6" fmla="*/ 44 w 224"/>
              <a:gd name="T7" fmla="*/ 382 h 445"/>
              <a:gd name="T8" fmla="*/ 141 w 224"/>
              <a:gd name="T9" fmla="*/ 441 h 445"/>
              <a:gd name="T10" fmla="*/ 224 w 224"/>
              <a:gd name="T11" fmla="*/ 406 h 4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4"/>
              <a:gd name="T19" fmla="*/ 0 h 445"/>
              <a:gd name="T20" fmla="*/ 224 w 224"/>
              <a:gd name="T21" fmla="*/ 445 h 44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4" h="445">
                <a:moveTo>
                  <a:pt x="224" y="52"/>
                </a:moveTo>
                <a:cubicBezTo>
                  <a:pt x="206" y="28"/>
                  <a:pt x="137" y="0"/>
                  <a:pt x="101" y="13"/>
                </a:cubicBezTo>
                <a:cubicBezTo>
                  <a:pt x="65" y="26"/>
                  <a:pt x="18" y="72"/>
                  <a:pt x="9" y="133"/>
                </a:cubicBezTo>
                <a:cubicBezTo>
                  <a:pt x="0" y="194"/>
                  <a:pt x="21" y="331"/>
                  <a:pt x="44" y="382"/>
                </a:cubicBezTo>
                <a:cubicBezTo>
                  <a:pt x="66" y="433"/>
                  <a:pt x="111" y="437"/>
                  <a:pt x="141" y="441"/>
                </a:cubicBezTo>
                <a:cubicBezTo>
                  <a:pt x="171" y="445"/>
                  <a:pt x="207" y="413"/>
                  <a:pt x="224" y="406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2" name="Freeform 35"/>
          <p:cNvSpPr>
            <a:spLocks/>
          </p:cNvSpPr>
          <p:nvPr/>
        </p:nvSpPr>
        <p:spPr bwMode="auto">
          <a:xfrm>
            <a:off x="4911725" y="3537476"/>
            <a:ext cx="431800" cy="741362"/>
          </a:xfrm>
          <a:custGeom>
            <a:avLst/>
            <a:gdLst>
              <a:gd name="T0" fmla="*/ 272 w 272"/>
              <a:gd name="T1" fmla="*/ 53 h 467"/>
              <a:gd name="T2" fmla="*/ 214 w 272"/>
              <a:gd name="T3" fmla="*/ 5 h 467"/>
              <a:gd name="T4" fmla="*/ 98 w 272"/>
              <a:gd name="T5" fmla="*/ 20 h 467"/>
              <a:gd name="T6" fmla="*/ 19 w 272"/>
              <a:gd name="T7" fmla="*/ 101 h 467"/>
              <a:gd name="T8" fmla="*/ 2 w 272"/>
              <a:gd name="T9" fmla="*/ 188 h 467"/>
              <a:gd name="T10" fmla="*/ 5 w 272"/>
              <a:gd name="T11" fmla="*/ 296 h 467"/>
              <a:gd name="T12" fmla="*/ 28 w 272"/>
              <a:gd name="T13" fmla="*/ 386 h 467"/>
              <a:gd name="T14" fmla="*/ 86 w 272"/>
              <a:gd name="T15" fmla="*/ 458 h 467"/>
              <a:gd name="T16" fmla="*/ 167 w 272"/>
              <a:gd name="T17" fmla="*/ 440 h 46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72"/>
              <a:gd name="T28" fmla="*/ 0 h 467"/>
              <a:gd name="T29" fmla="*/ 272 w 272"/>
              <a:gd name="T30" fmla="*/ 467 h 46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72" h="467">
                <a:moveTo>
                  <a:pt x="272" y="53"/>
                </a:moveTo>
                <a:cubicBezTo>
                  <a:pt x="263" y="32"/>
                  <a:pt x="243" y="10"/>
                  <a:pt x="214" y="5"/>
                </a:cubicBezTo>
                <a:cubicBezTo>
                  <a:pt x="185" y="0"/>
                  <a:pt x="131" y="5"/>
                  <a:pt x="98" y="20"/>
                </a:cubicBezTo>
                <a:cubicBezTo>
                  <a:pt x="66" y="36"/>
                  <a:pt x="35" y="73"/>
                  <a:pt x="19" y="101"/>
                </a:cubicBezTo>
                <a:cubicBezTo>
                  <a:pt x="3" y="129"/>
                  <a:pt x="4" y="156"/>
                  <a:pt x="2" y="188"/>
                </a:cubicBezTo>
                <a:cubicBezTo>
                  <a:pt x="0" y="220"/>
                  <a:pt x="1" y="263"/>
                  <a:pt x="5" y="296"/>
                </a:cubicBezTo>
                <a:cubicBezTo>
                  <a:pt x="9" y="329"/>
                  <a:pt x="15" y="359"/>
                  <a:pt x="28" y="386"/>
                </a:cubicBezTo>
                <a:cubicBezTo>
                  <a:pt x="41" y="413"/>
                  <a:pt x="63" y="449"/>
                  <a:pt x="86" y="458"/>
                </a:cubicBezTo>
                <a:cubicBezTo>
                  <a:pt x="109" y="467"/>
                  <a:pt x="152" y="461"/>
                  <a:pt x="167" y="44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3" name="Text Box 37"/>
          <p:cNvSpPr txBox="1">
            <a:spLocks noChangeArrowheads="1"/>
          </p:cNvSpPr>
          <p:nvPr/>
        </p:nvSpPr>
        <p:spPr bwMode="auto">
          <a:xfrm>
            <a:off x="6375400" y="3875613"/>
            <a:ext cx="781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dirty="0"/>
              <a:t>Beam</a:t>
            </a:r>
          </a:p>
        </p:txBody>
      </p:sp>
      <p:sp>
        <p:nvSpPr>
          <p:cNvPr id="49184" name="Text Box 38"/>
          <p:cNvSpPr txBox="1">
            <a:spLocks noChangeArrowheads="1"/>
          </p:cNvSpPr>
          <p:nvPr/>
        </p:nvSpPr>
        <p:spPr bwMode="auto">
          <a:xfrm>
            <a:off x="3736975" y="5872688"/>
            <a:ext cx="5130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en-GB" sz="2000" dirty="0"/>
              <a:t>Compensation </a:t>
            </a:r>
            <a:r>
              <a:rPr lang="en-GB" sz="2000" dirty="0" smtClean="0"/>
              <a:t>current  </a:t>
            </a:r>
            <a:r>
              <a:rPr lang="en-GB" sz="2000" dirty="0" err="1"/>
              <a:t>I</a:t>
            </a:r>
            <a:r>
              <a:rPr lang="en-GB" sz="2000" baseline="-25000" dirty="0" err="1"/>
              <a:t>feedback</a:t>
            </a:r>
            <a:r>
              <a:rPr lang="en-GB" sz="2000" baseline="-25000" dirty="0"/>
              <a:t> </a:t>
            </a:r>
            <a:r>
              <a:rPr lang="en-GB" sz="2000" baseline="-25000" dirty="0" smtClean="0"/>
              <a:t> </a:t>
            </a:r>
            <a:r>
              <a:rPr lang="en-GB" sz="2000" dirty="0" smtClean="0"/>
              <a:t>=  </a:t>
            </a:r>
            <a:r>
              <a:rPr lang="en-GB" sz="2000" dirty="0"/>
              <a:t>- </a:t>
            </a:r>
            <a:r>
              <a:rPr lang="en-GB" sz="2400" dirty="0" err="1"/>
              <a:t>I</a:t>
            </a:r>
            <a:r>
              <a:rPr lang="en-GB" sz="2400" baseline="-25000" dirty="0" err="1"/>
              <a:t>beam</a:t>
            </a:r>
            <a:endParaRPr lang="en-GB" sz="2400" baseline="-25000" dirty="0"/>
          </a:p>
        </p:txBody>
      </p:sp>
      <p:sp>
        <p:nvSpPr>
          <p:cNvPr id="49185" name="Rectangle 39"/>
          <p:cNvSpPr>
            <a:spLocks noChangeArrowheads="1"/>
          </p:cNvSpPr>
          <p:nvPr/>
        </p:nvSpPr>
        <p:spPr bwMode="auto">
          <a:xfrm>
            <a:off x="2674938" y="2367488"/>
            <a:ext cx="1616075" cy="615950"/>
          </a:xfrm>
          <a:prstGeom prst="rect">
            <a:avLst/>
          </a:prstGeom>
          <a:gradFill flip="none" rotWithShape="1">
            <a:gsLst>
              <a:gs pos="52000">
                <a:srgbClr val="92D050"/>
              </a:gs>
              <a:gs pos="100000">
                <a:srgbClr val="FF8200"/>
              </a:gs>
            </a:gsLst>
            <a:lin ang="16200000" scaled="1"/>
            <a:tileRect/>
          </a:gra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GB" dirty="0">
                <a:solidFill>
                  <a:schemeClr val="bg1"/>
                </a:solidFill>
              </a:rPr>
              <a:t>Modulator</a:t>
            </a:r>
          </a:p>
        </p:txBody>
      </p:sp>
      <p:sp>
        <p:nvSpPr>
          <p:cNvPr id="49186" name="Text Box 40"/>
          <p:cNvSpPr txBox="1">
            <a:spLocks noChangeArrowheads="1"/>
          </p:cNvSpPr>
          <p:nvPr/>
        </p:nvSpPr>
        <p:spPr bwMode="auto">
          <a:xfrm>
            <a:off x="1001713" y="5648057"/>
            <a:ext cx="15890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sz="2000"/>
              <a:t>V = R </a:t>
            </a:r>
            <a:r>
              <a:rPr lang="en-GB" sz="2000">
                <a:sym typeface="Symbol" pitchFamily="18" charset="2"/>
              </a:rPr>
              <a:t> </a:t>
            </a:r>
            <a:r>
              <a:rPr lang="en-GB" sz="2000"/>
              <a:t>I</a:t>
            </a:r>
            <a:r>
              <a:rPr lang="en-GB" sz="2000" baseline="-25000"/>
              <a:t>beam</a:t>
            </a:r>
            <a:endParaRPr lang="en-GB" sz="2000"/>
          </a:p>
        </p:txBody>
      </p:sp>
      <p:sp>
        <p:nvSpPr>
          <p:cNvPr id="49187" name="Rectangle 41"/>
          <p:cNvSpPr>
            <a:spLocks noChangeArrowheads="1"/>
          </p:cNvSpPr>
          <p:nvPr/>
        </p:nvSpPr>
        <p:spPr bwMode="auto">
          <a:xfrm>
            <a:off x="6375400" y="2729438"/>
            <a:ext cx="2465388" cy="528638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93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eaLnBrk="1" hangingPunct="1"/>
            <a:r>
              <a:rPr lang="en-GB">
                <a:solidFill>
                  <a:schemeClr val="bg1"/>
                </a:solidFill>
              </a:rPr>
              <a:t>Power supply</a:t>
            </a:r>
          </a:p>
        </p:txBody>
      </p:sp>
      <p:sp>
        <p:nvSpPr>
          <p:cNvPr id="49188" name="Line 42"/>
          <p:cNvSpPr>
            <a:spLocks noChangeShapeType="1"/>
          </p:cNvSpPr>
          <p:nvPr/>
        </p:nvSpPr>
        <p:spPr bwMode="auto">
          <a:xfrm>
            <a:off x="2717800" y="3363909"/>
            <a:ext cx="1908175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89" name="Line 43"/>
          <p:cNvSpPr>
            <a:spLocks noChangeShapeType="1"/>
          </p:cNvSpPr>
          <p:nvPr/>
        </p:nvSpPr>
        <p:spPr bwMode="auto">
          <a:xfrm flipV="1">
            <a:off x="3484563" y="2961742"/>
            <a:ext cx="1587" cy="400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90" name="Rectangle 44"/>
          <p:cNvSpPr>
            <a:spLocks noChangeArrowheads="1"/>
          </p:cNvSpPr>
          <p:nvPr/>
        </p:nvSpPr>
        <p:spPr bwMode="auto">
          <a:xfrm flipH="1">
            <a:off x="749300" y="4781017"/>
            <a:ext cx="95250" cy="1418695"/>
          </a:xfrm>
          <a:prstGeom prst="rect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49191" name="Rectangle 45"/>
          <p:cNvSpPr>
            <a:spLocks noChangeArrowheads="1"/>
          </p:cNvSpPr>
          <p:nvPr/>
        </p:nvSpPr>
        <p:spPr bwMode="auto">
          <a:xfrm>
            <a:off x="631825" y="5426601"/>
            <a:ext cx="320675" cy="561975"/>
          </a:xfrm>
          <a:prstGeom prst="rect">
            <a:avLst/>
          </a:prstGeom>
          <a:gradFill flip="none" rotWithShape="1">
            <a:gsLst>
              <a:gs pos="52000">
                <a:srgbClr val="33CCFF"/>
              </a:gs>
              <a:gs pos="100000">
                <a:srgbClr val="FF8200"/>
              </a:gs>
            </a:gsLst>
            <a:lin ang="16200000" scaled="1"/>
            <a:tileRect/>
          </a:gra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9192" name="Line 46"/>
          <p:cNvSpPr>
            <a:spLocks noChangeShapeType="1"/>
          </p:cNvSpPr>
          <p:nvPr/>
        </p:nvSpPr>
        <p:spPr bwMode="auto">
          <a:xfrm flipV="1">
            <a:off x="477838" y="6199713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49193" name="Line 47"/>
          <p:cNvSpPr>
            <a:spLocks noChangeShapeType="1"/>
          </p:cNvSpPr>
          <p:nvPr/>
        </p:nvSpPr>
        <p:spPr bwMode="auto">
          <a:xfrm>
            <a:off x="568325" y="6337826"/>
            <a:ext cx="4889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49194" name="Line 48"/>
          <p:cNvSpPr>
            <a:spLocks noChangeShapeType="1"/>
          </p:cNvSpPr>
          <p:nvPr/>
        </p:nvSpPr>
        <p:spPr bwMode="auto">
          <a:xfrm flipV="1">
            <a:off x="690563" y="6458476"/>
            <a:ext cx="2143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49196" name="Text Box 50"/>
          <p:cNvSpPr txBox="1">
            <a:spLocks noChangeArrowheads="1"/>
          </p:cNvSpPr>
          <p:nvPr/>
        </p:nvSpPr>
        <p:spPr bwMode="auto">
          <a:xfrm>
            <a:off x="201613" y="5477401"/>
            <a:ext cx="3683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r-CH" sz="2000"/>
              <a:t>R</a:t>
            </a:r>
            <a:endParaRPr lang="en-GB" sz="2000"/>
          </a:p>
        </p:txBody>
      </p:sp>
      <p:sp>
        <p:nvSpPr>
          <p:cNvPr id="49197" name="AutoShape 51"/>
          <p:cNvSpPr>
            <a:spLocks noChangeArrowheads="1"/>
          </p:cNvSpPr>
          <p:nvPr/>
        </p:nvSpPr>
        <p:spPr bwMode="auto">
          <a:xfrm rot="5400000">
            <a:off x="5472112" y="1078439"/>
            <a:ext cx="1057275" cy="914400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52000">
                <a:srgbClr val="92D050"/>
              </a:gs>
              <a:gs pos="100000">
                <a:srgbClr val="FF8200"/>
              </a:gs>
            </a:gsLst>
            <a:lin ang="10800000" scaled="1"/>
            <a:tileRect/>
          </a:gra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9198" name="Line 53"/>
          <p:cNvSpPr>
            <a:spLocks noChangeShapeType="1"/>
          </p:cNvSpPr>
          <p:nvPr/>
        </p:nvSpPr>
        <p:spPr bwMode="auto">
          <a:xfrm flipH="1">
            <a:off x="4956175" y="2938988"/>
            <a:ext cx="5667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99" name="Line 54"/>
          <p:cNvSpPr>
            <a:spLocks noChangeShapeType="1"/>
          </p:cNvSpPr>
          <p:nvPr/>
        </p:nvSpPr>
        <p:spPr bwMode="auto">
          <a:xfrm>
            <a:off x="1160463" y="4302648"/>
            <a:ext cx="1114425" cy="0"/>
          </a:xfrm>
          <a:prstGeom prst="line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49201" name="Line 56"/>
          <p:cNvSpPr>
            <a:spLocks noChangeShapeType="1"/>
          </p:cNvSpPr>
          <p:nvPr/>
        </p:nvSpPr>
        <p:spPr bwMode="auto">
          <a:xfrm flipH="1" flipV="1">
            <a:off x="1822450" y="1283226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2" name="Line 57"/>
          <p:cNvSpPr>
            <a:spLocks noChangeShapeType="1"/>
          </p:cNvSpPr>
          <p:nvPr/>
        </p:nvSpPr>
        <p:spPr bwMode="auto">
          <a:xfrm flipV="1">
            <a:off x="4962525" y="1815038"/>
            <a:ext cx="0" cy="1123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3" name="Line 60"/>
          <p:cNvSpPr>
            <a:spLocks noChangeShapeType="1"/>
          </p:cNvSpPr>
          <p:nvPr/>
        </p:nvSpPr>
        <p:spPr bwMode="auto">
          <a:xfrm>
            <a:off x="1825625" y="2070626"/>
            <a:ext cx="4016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4" name="Line 62"/>
          <p:cNvSpPr>
            <a:spLocks noChangeShapeType="1"/>
          </p:cNvSpPr>
          <p:nvPr/>
        </p:nvSpPr>
        <p:spPr bwMode="auto">
          <a:xfrm>
            <a:off x="4679950" y="2059513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5" name="Line 63"/>
          <p:cNvSpPr>
            <a:spLocks noChangeShapeType="1"/>
          </p:cNvSpPr>
          <p:nvPr/>
        </p:nvSpPr>
        <p:spPr bwMode="auto">
          <a:xfrm>
            <a:off x="2797175" y="2061101"/>
            <a:ext cx="1314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6" name="Line 64"/>
          <p:cNvSpPr>
            <a:spLocks noChangeShapeType="1"/>
          </p:cNvSpPr>
          <p:nvPr/>
        </p:nvSpPr>
        <p:spPr bwMode="auto">
          <a:xfrm>
            <a:off x="4962525" y="1818213"/>
            <a:ext cx="5778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207" name="Rectangle 66"/>
          <p:cNvSpPr>
            <a:spLocks noChangeArrowheads="1"/>
          </p:cNvSpPr>
          <p:nvPr/>
        </p:nvSpPr>
        <p:spPr bwMode="auto">
          <a:xfrm>
            <a:off x="6902450" y="1224488"/>
            <a:ext cx="1701800" cy="704850"/>
          </a:xfrm>
          <a:prstGeom prst="rect">
            <a:avLst/>
          </a:prstGeom>
          <a:gradFill flip="none" rotWithShape="1">
            <a:gsLst>
              <a:gs pos="52000">
                <a:srgbClr val="92D050"/>
              </a:gs>
              <a:gs pos="100000">
                <a:srgbClr val="FF8200"/>
              </a:gs>
            </a:gsLst>
            <a:lin ang="16200000" scaled="1"/>
            <a:tileRect/>
          </a:gra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GB">
                <a:solidFill>
                  <a:schemeClr val="bg1"/>
                </a:solidFill>
                <a:latin typeface="+mn-lt"/>
              </a:rPr>
              <a:t>Synchronous</a:t>
            </a:r>
          </a:p>
          <a:p>
            <a:r>
              <a:rPr lang="en-GB">
                <a:solidFill>
                  <a:schemeClr val="bg1"/>
                </a:solidFill>
                <a:latin typeface="+mn-lt"/>
              </a:rPr>
              <a:t>detector</a:t>
            </a:r>
          </a:p>
        </p:txBody>
      </p:sp>
      <p:sp>
        <p:nvSpPr>
          <p:cNvPr id="49208" name="Rectangle 69"/>
          <p:cNvSpPr>
            <a:spLocks noChangeArrowheads="1"/>
          </p:cNvSpPr>
          <p:nvPr/>
        </p:nvSpPr>
        <p:spPr bwMode="auto">
          <a:xfrm flipH="1">
            <a:off x="8149167" y="3251196"/>
            <a:ext cx="79375" cy="1584325"/>
          </a:xfrm>
          <a:prstGeom prst="rect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9209" name="Group 79"/>
          <p:cNvGrpSpPr>
            <a:grpSpLocks/>
          </p:cNvGrpSpPr>
          <p:nvPr/>
        </p:nvGrpSpPr>
        <p:grpSpPr bwMode="auto">
          <a:xfrm>
            <a:off x="3181350" y="1462613"/>
            <a:ext cx="609600" cy="258763"/>
            <a:chOff x="2028" y="809"/>
            <a:chExt cx="384" cy="163"/>
          </a:xfrm>
        </p:grpSpPr>
        <p:sp>
          <p:nvSpPr>
            <p:cNvPr id="49221" name="Line 71"/>
            <p:cNvSpPr>
              <a:spLocks noChangeShapeType="1"/>
            </p:cNvSpPr>
            <p:nvPr/>
          </p:nvSpPr>
          <p:spPr bwMode="auto">
            <a:xfrm>
              <a:off x="2028" y="972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22" name="Line 72"/>
            <p:cNvSpPr>
              <a:spLocks noChangeShapeType="1"/>
            </p:cNvSpPr>
            <p:nvPr/>
          </p:nvSpPr>
          <p:spPr bwMode="auto">
            <a:xfrm flipV="1">
              <a:off x="2066" y="885"/>
              <a:ext cx="30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23" name="Line 73"/>
            <p:cNvSpPr>
              <a:spLocks noChangeShapeType="1"/>
            </p:cNvSpPr>
            <p:nvPr/>
          </p:nvSpPr>
          <p:spPr bwMode="auto">
            <a:xfrm>
              <a:off x="2153" y="809"/>
              <a:ext cx="13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9210" name="Line 74"/>
          <p:cNvSpPr>
            <a:spLocks noChangeShapeType="1"/>
          </p:cNvSpPr>
          <p:nvPr/>
        </p:nvSpPr>
        <p:spPr bwMode="auto">
          <a:xfrm>
            <a:off x="3651236" y="3569222"/>
            <a:ext cx="4651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49211" name="Line 75"/>
          <p:cNvSpPr>
            <a:spLocks noChangeShapeType="1"/>
          </p:cNvSpPr>
          <p:nvPr/>
        </p:nvSpPr>
        <p:spPr bwMode="auto">
          <a:xfrm flipH="1">
            <a:off x="2868084" y="3569222"/>
            <a:ext cx="4667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49212" name="Text Box 76"/>
          <p:cNvSpPr txBox="1">
            <a:spLocks noChangeArrowheads="1"/>
          </p:cNvSpPr>
          <p:nvPr/>
        </p:nvSpPr>
        <p:spPr bwMode="auto">
          <a:xfrm>
            <a:off x="6030913" y="866771"/>
            <a:ext cx="9080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r-CH" sz="2000" dirty="0"/>
              <a:t>V</a:t>
            </a:r>
            <a:r>
              <a:rPr lang="fr-CH" sz="2000" baseline="-25000" dirty="0"/>
              <a:t>a </a:t>
            </a:r>
            <a:r>
              <a:rPr lang="fr-CH" sz="2000" dirty="0"/>
              <a:t>- </a:t>
            </a:r>
            <a:r>
              <a:rPr lang="fr-CH" sz="2000" dirty="0" err="1"/>
              <a:t>V</a:t>
            </a:r>
            <a:r>
              <a:rPr lang="fr-CH" sz="2000" baseline="-25000" dirty="0" err="1"/>
              <a:t>b</a:t>
            </a:r>
            <a:endParaRPr lang="en-GB" sz="2000" dirty="0"/>
          </a:p>
        </p:txBody>
      </p:sp>
      <p:sp>
        <p:nvSpPr>
          <p:cNvPr id="49213" name="Text Box 77"/>
          <p:cNvSpPr txBox="1">
            <a:spLocks noChangeArrowheads="1"/>
          </p:cNvSpPr>
          <p:nvPr/>
        </p:nvSpPr>
        <p:spPr bwMode="auto">
          <a:xfrm>
            <a:off x="5057249" y="1861075"/>
            <a:ext cx="4460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r-CH" sz="2000" dirty="0" err="1"/>
              <a:t>V</a:t>
            </a:r>
            <a:r>
              <a:rPr lang="fr-CH" sz="2000" baseline="-25000" dirty="0" err="1"/>
              <a:t>b</a:t>
            </a:r>
            <a:endParaRPr lang="en-GB" sz="2000" dirty="0"/>
          </a:p>
        </p:txBody>
      </p:sp>
      <p:sp>
        <p:nvSpPr>
          <p:cNvPr id="49214" name="Text Box 78"/>
          <p:cNvSpPr txBox="1">
            <a:spLocks noChangeArrowheads="1"/>
          </p:cNvSpPr>
          <p:nvPr/>
        </p:nvSpPr>
        <p:spPr bwMode="auto">
          <a:xfrm>
            <a:off x="1294083" y="1882768"/>
            <a:ext cx="4460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r-CH" sz="2000" dirty="0"/>
              <a:t>V</a:t>
            </a:r>
            <a:r>
              <a:rPr lang="fr-CH" sz="2000" baseline="-25000" dirty="0"/>
              <a:t>a</a:t>
            </a:r>
            <a:endParaRPr lang="en-GB" sz="2000" dirty="0"/>
          </a:p>
        </p:txBody>
      </p:sp>
      <p:sp>
        <p:nvSpPr>
          <p:cNvPr id="49215" name="Rectangle 58"/>
          <p:cNvSpPr>
            <a:spLocks noChangeArrowheads="1"/>
          </p:cNvSpPr>
          <p:nvPr/>
        </p:nvSpPr>
        <p:spPr bwMode="auto">
          <a:xfrm>
            <a:off x="4106863" y="1948388"/>
            <a:ext cx="593725" cy="225425"/>
          </a:xfrm>
          <a:prstGeom prst="rect">
            <a:avLst/>
          </a:prstGeom>
          <a:gradFill flip="none" rotWithShape="1">
            <a:gsLst>
              <a:gs pos="52000">
                <a:srgbClr val="33CCFF"/>
              </a:gs>
              <a:gs pos="100000">
                <a:srgbClr val="FF8200"/>
              </a:gs>
            </a:gsLst>
            <a:lin ang="16200000" scaled="1"/>
            <a:tileRect/>
          </a:gra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solidFill>
                <a:schemeClr val="bg1"/>
              </a:solidFill>
              <a:latin typeface="+mn-lt"/>
            </a:endParaRPr>
          </a:p>
        </p:txBody>
      </p:sp>
      <p:sp>
        <p:nvSpPr>
          <p:cNvPr id="49216" name="Rectangle 59"/>
          <p:cNvSpPr>
            <a:spLocks noChangeArrowheads="1"/>
          </p:cNvSpPr>
          <p:nvPr/>
        </p:nvSpPr>
        <p:spPr bwMode="auto">
          <a:xfrm>
            <a:off x="2211388" y="1953151"/>
            <a:ext cx="593725" cy="225425"/>
          </a:xfrm>
          <a:prstGeom prst="rect">
            <a:avLst/>
          </a:prstGeom>
          <a:gradFill flip="none" rotWithShape="1">
            <a:gsLst>
              <a:gs pos="52000">
                <a:srgbClr val="33CCFF"/>
              </a:gs>
              <a:gs pos="100000">
                <a:srgbClr val="FF8200"/>
              </a:gs>
            </a:gsLst>
            <a:lin ang="16200000" scaled="1"/>
            <a:tileRect/>
          </a:gradFill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solidFill>
                <a:schemeClr val="bg1"/>
              </a:solidFill>
              <a:latin typeface="+mn-lt"/>
            </a:endParaRPr>
          </a:p>
        </p:txBody>
      </p:sp>
      <p:sp>
        <p:nvSpPr>
          <p:cNvPr id="49219" name="AutoShape 81"/>
          <p:cNvSpPr>
            <a:spLocks noChangeArrowheads="1"/>
          </p:cNvSpPr>
          <p:nvPr/>
        </p:nvSpPr>
        <p:spPr bwMode="auto">
          <a:xfrm flipV="1">
            <a:off x="641350" y="4986863"/>
            <a:ext cx="300038" cy="314325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rgbClr val="FF0000"/>
              </a:gs>
              <a:gs pos="93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eaLnBrk="1" hangingPunct="1"/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49220" name="AutoShape 82"/>
          <p:cNvSpPr>
            <a:spLocks noChangeArrowheads="1"/>
          </p:cNvSpPr>
          <p:nvPr/>
        </p:nvSpPr>
        <p:spPr bwMode="auto">
          <a:xfrm flipV="1">
            <a:off x="8024813" y="3802588"/>
            <a:ext cx="300037" cy="314325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rgbClr val="FF0000"/>
              </a:gs>
              <a:gs pos="93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eaLnBrk="1" hangingPunct="1"/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97" name="AutoShape 10"/>
          <p:cNvSpPr>
            <a:spLocks noChangeArrowheads="1"/>
          </p:cNvSpPr>
          <p:nvPr/>
        </p:nvSpPr>
        <p:spPr bwMode="auto">
          <a:xfrm rot="5400000" flipV="1">
            <a:off x="7046119" y="4664570"/>
            <a:ext cx="300038" cy="314325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rgbClr val="FF0000"/>
              </a:gs>
              <a:gs pos="93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eaLnBrk="1" hangingPunct="1"/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99" name="Rectangle 69"/>
          <p:cNvSpPr>
            <a:spLocks noChangeArrowheads="1"/>
          </p:cNvSpPr>
          <p:nvPr/>
        </p:nvSpPr>
        <p:spPr bwMode="auto">
          <a:xfrm rot="16200000" flipH="1">
            <a:off x="4452819" y="4261496"/>
            <a:ext cx="85166" cy="1094574"/>
          </a:xfrm>
          <a:prstGeom prst="rect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AutoShape 10"/>
          <p:cNvSpPr>
            <a:spLocks noChangeArrowheads="1"/>
          </p:cNvSpPr>
          <p:nvPr/>
        </p:nvSpPr>
        <p:spPr bwMode="auto">
          <a:xfrm rot="5400000" flipV="1">
            <a:off x="3798094" y="4656104"/>
            <a:ext cx="300038" cy="314325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rgbClr val="FF0000"/>
              </a:gs>
              <a:gs pos="93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eaLnBrk="1" hangingPunct="1"/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1" name="Rectangle 69"/>
          <p:cNvSpPr>
            <a:spLocks noChangeArrowheads="1"/>
          </p:cNvSpPr>
          <p:nvPr/>
        </p:nvSpPr>
        <p:spPr bwMode="auto">
          <a:xfrm rot="16200000" flipH="1">
            <a:off x="1431942" y="4095716"/>
            <a:ext cx="86756" cy="1435101"/>
          </a:xfrm>
          <a:prstGeom prst="rect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Line 22"/>
          <p:cNvSpPr>
            <a:spLocks noChangeShapeType="1"/>
          </p:cNvSpPr>
          <p:nvPr/>
        </p:nvSpPr>
        <p:spPr bwMode="auto">
          <a:xfrm>
            <a:off x="1525589" y="4528355"/>
            <a:ext cx="915987" cy="1587"/>
          </a:xfrm>
          <a:prstGeom prst="line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Rectangle 69"/>
          <p:cNvSpPr>
            <a:spLocks noChangeArrowheads="1"/>
          </p:cNvSpPr>
          <p:nvPr/>
        </p:nvSpPr>
        <p:spPr bwMode="auto">
          <a:xfrm rot="16200000" flipH="1">
            <a:off x="4359551" y="3703367"/>
            <a:ext cx="86752" cy="1584325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Rectangle 69"/>
          <p:cNvSpPr>
            <a:spLocks noChangeArrowheads="1"/>
          </p:cNvSpPr>
          <p:nvPr/>
        </p:nvSpPr>
        <p:spPr bwMode="auto">
          <a:xfrm rot="16200000" flipH="1">
            <a:off x="1584343" y="3781670"/>
            <a:ext cx="86756" cy="1435101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AutoShape 82"/>
          <p:cNvSpPr>
            <a:spLocks noChangeArrowheads="1"/>
          </p:cNvSpPr>
          <p:nvPr/>
        </p:nvSpPr>
        <p:spPr bwMode="auto">
          <a:xfrm rot="16200000" flipV="1">
            <a:off x="6547506" y="4235989"/>
            <a:ext cx="373853" cy="516995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04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LHC DCCT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1049867"/>
            <a:ext cx="3423487" cy="504613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AC core added to extend bandwidth</a:t>
            </a:r>
          </a:p>
          <a:p>
            <a:pPr lvl="1"/>
            <a:r>
              <a:rPr lang="en-GB" dirty="0" smtClean="0"/>
              <a:t>Up to 1.5kHz</a:t>
            </a:r>
          </a:p>
          <a:p>
            <a:r>
              <a:rPr lang="en-GB" dirty="0" smtClean="0"/>
              <a:t>Modulation </a:t>
            </a:r>
            <a:r>
              <a:rPr lang="en-GB" dirty="0"/>
              <a:t>frequency of 212Hz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hosen </a:t>
            </a:r>
            <a:r>
              <a:rPr lang="en-GB" dirty="0"/>
              <a:t>to </a:t>
            </a:r>
            <a:r>
              <a:rPr lang="en-GB" dirty="0" smtClean="0"/>
              <a:t>avoid beating with harmonics of mains</a:t>
            </a:r>
          </a:p>
          <a:p>
            <a:r>
              <a:rPr lang="en-GB" dirty="0" smtClean="0"/>
              <a:t>Intensity range</a:t>
            </a:r>
          </a:p>
          <a:p>
            <a:pPr lvl="1"/>
            <a:r>
              <a:rPr lang="en-GB" dirty="0" smtClean="0"/>
              <a:t>From </a:t>
            </a:r>
            <a:r>
              <a:rPr lang="el-GR" dirty="0" smtClean="0"/>
              <a:t>~</a:t>
            </a:r>
            <a:r>
              <a:rPr lang="el-GR" dirty="0"/>
              <a:t>3μ</a:t>
            </a:r>
            <a:r>
              <a:rPr lang="en-GB" dirty="0"/>
              <a:t>A to ~</a:t>
            </a:r>
            <a:r>
              <a:rPr lang="en-GB" dirty="0" smtClean="0"/>
              <a:t>900mA</a:t>
            </a:r>
          </a:p>
          <a:p>
            <a:pPr lvl="1"/>
            <a:r>
              <a:rPr lang="en-GB" dirty="0" smtClean="0"/>
              <a:t>Now covered by single 24bit ADC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753" y="1075764"/>
            <a:ext cx="5259497" cy="5184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7460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LHC BCTs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</a:t>
            </a:r>
            <a:r>
              <a:rPr lang="en-GB" dirty="0" smtClean="0"/>
              <a:t>isual diagnostics for intensity &amp; lifetime</a:t>
            </a:r>
            <a:endParaRPr lang="en-GB" dirty="0"/>
          </a:p>
        </p:txBody>
      </p:sp>
      <p:pic>
        <p:nvPicPr>
          <p:cNvPr id="14340" name="Picture 4" descr="http://elogbook.cern.ch/eLogbook/attach_reader?attach_id=12543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2" y="2022476"/>
            <a:ext cx="4525432" cy="398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elogbook.cern.ch/eLogbook/attach_reader?attach_id=12549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537" y="2022477"/>
            <a:ext cx="4424643" cy="398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48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Position </a:t>
            </a:r>
            <a:r>
              <a:rPr lang="en-US" altLang="en-US" dirty="0"/>
              <a:t>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1049867"/>
            <a:ext cx="8652933" cy="5486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Main </a:t>
            </a:r>
            <a:r>
              <a:rPr lang="en-US" altLang="en-US" dirty="0" smtClean="0"/>
              <a:t>functionalities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Orbit </a:t>
            </a:r>
            <a:r>
              <a:rPr lang="en-US" altLang="en-US" dirty="0"/>
              <a:t>measurements and single turn </a:t>
            </a:r>
            <a:r>
              <a:rPr lang="en-US" altLang="en-US" dirty="0" smtClean="0"/>
              <a:t>trajectories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Feedback to align and stabilize beams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Position </a:t>
            </a:r>
            <a:r>
              <a:rPr lang="en-US" altLang="en-US" dirty="0" smtClean="0"/>
              <a:t>interlock </a:t>
            </a:r>
            <a:r>
              <a:rPr lang="en-US" altLang="en-US" sz="2800" dirty="0" smtClean="0"/>
              <a:t>to </a:t>
            </a:r>
            <a:r>
              <a:rPr lang="en-US" altLang="en-US" sz="2800" dirty="0"/>
              <a:t>dump the beam if deviating</a:t>
            </a:r>
          </a:p>
          <a:p>
            <a:pPr lvl="8"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Secondary functionalities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Measurements </a:t>
            </a:r>
            <a:r>
              <a:rPr lang="en-US" altLang="en-US" dirty="0"/>
              <a:t>of lattice parameters: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Turn-by-turn on a single monitor: </a:t>
            </a:r>
          </a:p>
          <a:p>
            <a:pPr lvl="3">
              <a:lnSpc>
                <a:spcPct val="90000"/>
              </a:lnSpc>
            </a:pPr>
            <a:r>
              <a:rPr lang="en-US" altLang="en-US" dirty="0" err="1"/>
              <a:t>Betatron</a:t>
            </a:r>
            <a:r>
              <a:rPr lang="en-US" altLang="en-US" dirty="0"/>
              <a:t> oscillation, beam response, transfer function</a:t>
            </a:r>
            <a:r>
              <a:rPr lang="en-US" altLang="en-US" dirty="0">
                <a:solidFill>
                  <a:srgbClr val="33CCFF"/>
                </a:solidFill>
              </a:rPr>
              <a:t> 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Turn-by-turn on the whole monitors:</a:t>
            </a:r>
          </a:p>
          <a:p>
            <a:pPr lvl="3">
              <a:lnSpc>
                <a:spcPct val="90000"/>
              </a:lnSpc>
            </a:pPr>
            <a:r>
              <a:rPr lang="en-US" altLang="en-US" dirty="0"/>
              <a:t>Phase advance, phase change, optics checks, local chromaticity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Averaged read out: </a:t>
            </a:r>
          </a:p>
          <a:p>
            <a:pPr lvl="3">
              <a:lnSpc>
                <a:spcPct val="90000"/>
              </a:lnSpc>
            </a:pPr>
            <a:r>
              <a:rPr lang="en-US" altLang="en-US" dirty="0"/>
              <a:t>Energy calibration, Machine impedance </a:t>
            </a:r>
            <a:endParaRPr lang="en-US" altLang="en-US" sz="1700" dirty="0"/>
          </a:p>
        </p:txBody>
      </p:sp>
    </p:spTree>
    <p:extLst>
      <p:ext uri="{BB962C8B-B14F-4D97-AF65-F5344CB8AC3E}">
        <p14:creationId xmlns:p14="http://schemas.microsoft.com/office/powerpoint/2010/main" val="1900743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BCT Error Sources &amp; their Mitigation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939796"/>
            <a:ext cx="8652933" cy="235297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Bunch pattern dependence &amp; saturation of the DCCT</a:t>
            </a:r>
          </a:p>
          <a:p>
            <a:pPr lvl="1"/>
            <a:r>
              <a:rPr lang="en-GB" dirty="0"/>
              <a:t>Modified DCCT feedback loop, wall-current bypass &amp; front-end amplifiers</a:t>
            </a:r>
          </a:p>
          <a:p>
            <a:pPr lvl="1"/>
            <a:r>
              <a:rPr lang="en-GB" dirty="0"/>
              <a:t>Uncertainty in the absolute DCCT calibration now at the 0.1% level</a:t>
            </a:r>
            <a:endParaRPr lang="en-US" dirty="0"/>
          </a:p>
          <a:p>
            <a:r>
              <a:rPr lang="en-GB" dirty="0"/>
              <a:t>Satellite bunches and </a:t>
            </a:r>
            <a:r>
              <a:rPr lang="en-GB" dirty="0" err="1"/>
              <a:t>unbunched</a:t>
            </a:r>
            <a:r>
              <a:rPr lang="en-GB" dirty="0"/>
              <a:t> beam</a:t>
            </a:r>
          </a:p>
          <a:p>
            <a:pPr lvl="1"/>
            <a:r>
              <a:rPr lang="en-GB" dirty="0"/>
              <a:t>Produces uncertainty in cross-calibration of FBCT with DCCT</a:t>
            </a:r>
          </a:p>
          <a:p>
            <a:pPr lvl="1"/>
            <a:r>
              <a:rPr lang="en-GB" dirty="0"/>
              <a:t>LDM &amp; data from experiments used to ensure this is well below 1%</a:t>
            </a:r>
          </a:p>
          <a:p>
            <a:endParaRPr lang="en-GB" dirty="0"/>
          </a:p>
        </p:txBody>
      </p:sp>
      <p:pic>
        <p:nvPicPr>
          <p:cNvPr id="4" name="Picture 2" descr="TUPD69_fi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64" y="3158064"/>
            <a:ext cx="4563067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4707466" y="3166533"/>
            <a:ext cx="4368807" cy="3378200"/>
            <a:chOff x="4707466" y="3166533"/>
            <a:chExt cx="4368807" cy="3378200"/>
          </a:xfrm>
        </p:grpSpPr>
        <p:sp>
          <p:nvSpPr>
            <p:cNvPr id="6" name="Rectangle 5"/>
            <p:cNvSpPr/>
            <p:nvPr/>
          </p:nvSpPr>
          <p:spPr bwMode="auto">
            <a:xfrm>
              <a:off x="4707466" y="3166533"/>
              <a:ext cx="4368807" cy="3378200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pic>
          <p:nvPicPr>
            <p:cNvPr id="7" name="Picture 6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72872" y="3402843"/>
              <a:ext cx="4261061" cy="2906596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7349066" y="3403600"/>
              <a:ext cx="12747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914306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000000"/>
                  </a:solidFill>
                  <a:latin typeface="Arial"/>
                </a:rPr>
                <a:t>Main Peak</a:t>
              </a:r>
            </a:p>
            <a:p>
              <a:pPr defTabSz="914306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000000"/>
                  </a:solidFill>
                  <a:latin typeface="Arial"/>
                </a:rPr>
                <a:t>at 10</a:t>
              </a:r>
              <a:r>
                <a:rPr lang="en-US" baseline="30000" dirty="0" smtClean="0">
                  <a:solidFill>
                    <a:srgbClr val="000000"/>
                  </a:solidFill>
                  <a:latin typeface="Arial"/>
                </a:rPr>
                <a:t>5</a:t>
              </a:r>
              <a:endParaRPr lang="en-US" baseline="30000" dirty="0">
                <a:solidFill>
                  <a:srgbClr val="00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9775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889000"/>
          </a:xfrm>
        </p:spPr>
        <p:txBody>
          <a:bodyPr/>
          <a:lstStyle/>
          <a:p>
            <a:r>
              <a:rPr lang="en-US" sz="3600" dirty="0"/>
              <a:t>BCT Error Sources &amp; their Mitigation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1049867"/>
            <a:ext cx="8652933" cy="1904997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Bunch length dependence of the fast BCT</a:t>
            </a:r>
          </a:p>
          <a:p>
            <a:pPr lvl="1"/>
            <a:r>
              <a:rPr lang="en-GB" dirty="0"/>
              <a:t>Mitigated with 70MHz LP filters - still allows bunch-by-bunch measurement</a:t>
            </a:r>
          </a:p>
          <a:p>
            <a:r>
              <a:rPr lang="en-GB" dirty="0"/>
              <a:t>Bunch position dependence of the fast BCTs</a:t>
            </a:r>
          </a:p>
          <a:p>
            <a:pPr lvl="1"/>
            <a:r>
              <a:rPr lang="en-GB" dirty="0"/>
              <a:t>At 1% per mm this effect was not at all expected</a:t>
            </a:r>
          </a:p>
          <a:p>
            <a:pPr lvl="2"/>
            <a:r>
              <a:rPr lang="en-GB" dirty="0"/>
              <a:t>Found to come from commercial toroid used - new monitor under development</a:t>
            </a:r>
          </a:p>
          <a:p>
            <a:pPr lvl="1"/>
            <a:r>
              <a:rPr lang="en-GB" dirty="0"/>
              <a:t>Fortunately orbit is kept sufficiently stable &amp; limits effect to well below 1%</a:t>
            </a:r>
            <a:endParaRPr lang="en-US" dirty="0"/>
          </a:p>
          <a:p>
            <a:endParaRPr lang="en-GB" dirty="0"/>
          </a:p>
        </p:txBody>
      </p:sp>
      <p:pic>
        <p:nvPicPr>
          <p:cNvPr id="4" name="Picture 2" descr="TUPD69_fig4_db"/>
          <p:cNvPicPr>
            <a:picLocks noChangeAspect="1" noChangeArrowheads="1"/>
          </p:cNvPicPr>
          <p:nvPr/>
        </p:nvPicPr>
        <p:blipFill>
          <a:blip r:embed="rId2" cstate="print"/>
          <a:srcRect t="6013" r="6905" b="4008"/>
          <a:stretch>
            <a:fillRect/>
          </a:stretch>
        </p:blipFill>
        <p:spPr bwMode="auto">
          <a:xfrm>
            <a:off x="211671" y="2946397"/>
            <a:ext cx="3946378" cy="361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TUPD69_fig3_hs"/>
          <p:cNvPicPr>
            <a:picLocks noChangeAspect="1" noChangeArrowheads="1"/>
          </p:cNvPicPr>
          <p:nvPr/>
        </p:nvPicPr>
        <p:blipFill>
          <a:blip r:embed="rId3" cstate="print"/>
          <a:srcRect l="4024" t="4173" r="5307" b="2888"/>
          <a:stretch>
            <a:fillRect/>
          </a:stretch>
        </p:blipFill>
        <p:spPr bwMode="auto">
          <a:xfrm>
            <a:off x="4707466" y="2954864"/>
            <a:ext cx="4174068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8019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BCT Error Sources &amp; their Mitigation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1193802"/>
            <a:ext cx="8830733" cy="16764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Essential for Absolute Luminosity Determination</a:t>
            </a:r>
          </a:p>
          <a:p>
            <a:pPr lvl="1"/>
            <a:r>
              <a:rPr lang="en-GB" dirty="0" smtClean="0"/>
              <a:t>Important </a:t>
            </a:r>
            <a:r>
              <a:rPr lang="en-GB" dirty="0"/>
              <a:t>progress made in understanding many error sources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unch </a:t>
            </a:r>
            <a:r>
              <a:rPr lang="en-GB" dirty="0"/>
              <a:t>population uncertainties </a:t>
            </a:r>
            <a:r>
              <a:rPr lang="en-GB" dirty="0" smtClean="0"/>
              <a:t>now in </a:t>
            </a:r>
            <a:r>
              <a:rPr lang="en-GB" dirty="0"/>
              <a:t>line with other experimental sources for absolute luminosity determination</a:t>
            </a:r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-4333"/>
          <a:stretch>
            <a:fillRect/>
          </a:stretch>
        </p:blipFill>
        <p:spPr bwMode="auto">
          <a:xfrm>
            <a:off x="16934" y="2760133"/>
            <a:ext cx="4706222" cy="347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HC-BCTDCvsBCTFR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66735" y="2946400"/>
            <a:ext cx="4301066" cy="3251199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 bwMode="auto">
          <a:xfrm>
            <a:off x="5240868" y="3752137"/>
            <a:ext cx="3268134" cy="2132188"/>
          </a:xfrm>
          <a:custGeom>
            <a:avLst/>
            <a:gdLst>
              <a:gd name="connsiteX0" fmla="*/ 0 w 3733800"/>
              <a:gd name="connsiteY0" fmla="*/ 166512 h 2630312"/>
              <a:gd name="connsiteX1" fmla="*/ 431800 w 3733800"/>
              <a:gd name="connsiteY1" fmla="*/ 174978 h 2630312"/>
              <a:gd name="connsiteX2" fmla="*/ 1447800 w 3733800"/>
              <a:gd name="connsiteY2" fmla="*/ 1216378 h 2630312"/>
              <a:gd name="connsiteX3" fmla="*/ 2336800 w 3733800"/>
              <a:gd name="connsiteY3" fmla="*/ 1859845 h 2630312"/>
              <a:gd name="connsiteX4" fmla="*/ 3733800 w 3733800"/>
              <a:gd name="connsiteY4" fmla="*/ 2630312 h 2630312"/>
              <a:gd name="connsiteX0" fmla="*/ 0 w 3733800"/>
              <a:gd name="connsiteY0" fmla="*/ 183445 h 2647245"/>
              <a:gd name="connsiteX1" fmla="*/ 499533 w 3733800"/>
              <a:gd name="connsiteY1" fmla="*/ 174978 h 2647245"/>
              <a:gd name="connsiteX2" fmla="*/ 1447800 w 3733800"/>
              <a:gd name="connsiteY2" fmla="*/ 1233311 h 2647245"/>
              <a:gd name="connsiteX3" fmla="*/ 2336800 w 3733800"/>
              <a:gd name="connsiteY3" fmla="*/ 1876778 h 2647245"/>
              <a:gd name="connsiteX4" fmla="*/ 3733800 w 3733800"/>
              <a:gd name="connsiteY4" fmla="*/ 2647245 h 2647245"/>
              <a:gd name="connsiteX0" fmla="*/ 0 w 3733800"/>
              <a:gd name="connsiteY0" fmla="*/ 83256 h 2547056"/>
              <a:gd name="connsiteX1" fmla="*/ 499533 w 3733800"/>
              <a:gd name="connsiteY1" fmla="*/ 74789 h 2547056"/>
              <a:gd name="connsiteX2" fmla="*/ 1447800 w 3733800"/>
              <a:gd name="connsiteY2" fmla="*/ 1133122 h 2547056"/>
              <a:gd name="connsiteX3" fmla="*/ 2336800 w 3733800"/>
              <a:gd name="connsiteY3" fmla="*/ 1776589 h 2547056"/>
              <a:gd name="connsiteX4" fmla="*/ 3733800 w 3733800"/>
              <a:gd name="connsiteY4" fmla="*/ 2547056 h 2547056"/>
              <a:gd name="connsiteX0" fmla="*/ 0 w 3733800"/>
              <a:gd name="connsiteY0" fmla="*/ 8467 h 2472267"/>
              <a:gd name="connsiteX1" fmla="*/ 499533 w 3733800"/>
              <a:gd name="connsiteY1" fmla="*/ 0 h 2472267"/>
              <a:gd name="connsiteX2" fmla="*/ 1447800 w 3733800"/>
              <a:gd name="connsiteY2" fmla="*/ 1058333 h 2472267"/>
              <a:gd name="connsiteX3" fmla="*/ 2336800 w 3733800"/>
              <a:gd name="connsiteY3" fmla="*/ 1701800 h 2472267"/>
              <a:gd name="connsiteX4" fmla="*/ 3733800 w 3733800"/>
              <a:gd name="connsiteY4" fmla="*/ 2472267 h 2472267"/>
              <a:gd name="connsiteX0" fmla="*/ 0 w 3733800"/>
              <a:gd name="connsiteY0" fmla="*/ 16934 h 2480734"/>
              <a:gd name="connsiteX1" fmla="*/ 16934 w 3733800"/>
              <a:gd name="connsiteY1" fmla="*/ 0 h 2480734"/>
              <a:gd name="connsiteX2" fmla="*/ 499533 w 3733800"/>
              <a:gd name="connsiteY2" fmla="*/ 8467 h 2480734"/>
              <a:gd name="connsiteX3" fmla="*/ 1447800 w 3733800"/>
              <a:gd name="connsiteY3" fmla="*/ 1066800 h 2480734"/>
              <a:gd name="connsiteX4" fmla="*/ 2336800 w 3733800"/>
              <a:gd name="connsiteY4" fmla="*/ 1710267 h 2480734"/>
              <a:gd name="connsiteX5" fmla="*/ 3733800 w 3733800"/>
              <a:gd name="connsiteY5" fmla="*/ 2480734 h 2480734"/>
              <a:gd name="connsiteX0" fmla="*/ 0 w 3733800"/>
              <a:gd name="connsiteY0" fmla="*/ 183445 h 2647245"/>
              <a:gd name="connsiteX1" fmla="*/ 16934 w 3733800"/>
              <a:gd name="connsiteY1" fmla="*/ 166511 h 2647245"/>
              <a:gd name="connsiteX2" fmla="*/ 499533 w 3733800"/>
              <a:gd name="connsiteY2" fmla="*/ 174978 h 2647245"/>
              <a:gd name="connsiteX3" fmla="*/ 1447800 w 3733800"/>
              <a:gd name="connsiteY3" fmla="*/ 1233311 h 2647245"/>
              <a:gd name="connsiteX4" fmla="*/ 2336800 w 3733800"/>
              <a:gd name="connsiteY4" fmla="*/ 1876778 h 2647245"/>
              <a:gd name="connsiteX5" fmla="*/ 3733800 w 3733800"/>
              <a:gd name="connsiteY5" fmla="*/ 2647245 h 2647245"/>
              <a:gd name="connsiteX0" fmla="*/ 0 w 3733800"/>
              <a:gd name="connsiteY0" fmla="*/ 16934 h 2480734"/>
              <a:gd name="connsiteX1" fmla="*/ 16934 w 3733800"/>
              <a:gd name="connsiteY1" fmla="*/ 0 h 2480734"/>
              <a:gd name="connsiteX2" fmla="*/ 499533 w 3733800"/>
              <a:gd name="connsiteY2" fmla="*/ 8467 h 2480734"/>
              <a:gd name="connsiteX3" fmla="*/ 1447800 w 3733800"/>
              <a:gd name="connsiteY3" fmla="*/ 1066800 h 2480734"/>
              <a:gd name="connsiteX4" fmla="*/ 2336800 w 3733800"/>
              <a:gd name="connsiteY4" fmla="*/ 1710267 h 2480734"/>
              <a:gd name="connsiteX5" fmla="*/ 3733800 w 3733800"/>
              <a:gd name="connsiteY5" fmla="*/ 2480734 h 2480734"/>
              <a:gd name="connsiteX0" fmla="*/ 0 w 3733800"/>
              <a:gd name="connsiteY0" fmla="*/ 16934 h 2480734"/>
              <a:gd name="connsiteX1" fmla="*/ 16934 w 3733800"/>
              <a:gd name="connsiteY1" fmla="*/ 0 h 2480734"/>
              <a:gd name="connsiteX2" fmla="*/ 499533 w 3733800"/>
              <a:gd name="connsiteY2" fmla="*/ 0 h 2480734"/>
              <a:gd name="connsiteX3" fmla="*/ 1447800 w 3733800"/>
              <a:gd name="connsiteY3" fmla="*/ 1066800 h 2480734"/>
              <a:gd name="connsiteX4" fmla="*/ 2336800 w 3733800"/>
              <a:gd name="connsiteY4" fmla="*/ 1710267 h 2480734"/>
              <a:gd name="connsiteX5" fmla="*/ 3733800 w 3733800"/>
              <a:gd name="connsiteY5" fmla="*/ 2480734 h 2480734"/>
              <a:gd name="connsiteX0" fmla="*/ 0 w 3733800"/>
              <a:gd name="connsiteY0" fmla="*/ 33868 h 2497668"/>
              <a:gd name="connsiteX1" fmla="*/ 16934 w 3733800"/>
              <a:gd name="connsiteY1" fmla="*/ 16934 h 2497668"/>
              <a:gd name="connsiteX2" fmla="*/ 499533 w 3733800"/>
              <a:gd name="connsiteY2" fmla="*/ 16934 h 2497668"/>
              <a:gd name="connsiteX3" fmla="*/ 1447800 w 3733800"/>
              <a:gd name="connsiteY3" fmla="*/ 1083734 h 2497668"/>
              <a:gd name="connsiteX4" fmla="*/ 2336800 w 3733800"/>
              <a:gd name="connsiteY4" fmla="*/ 1727201 h 2497668"/>
              <a:gd name="connsiteX5" fmla="*/ 3733800 w 3733800"/>
              <a:gd name="connsiteY5" fmla="*/ 2497668 h 2497668"/>
              <a:gd name="connsiteX0" fmla="*/ 0 w 3733800"/>
              <a:gd name="connsiteY0" fmla="*/ 143934 h 2607734"/>
              <a:gd name="connsiteX1" fmla="*/ 16934 w 3733800"/>
              <a:gd name="connsiteY1" fmla="*/ 127000 h 2607734"/>
              <a:gd name="connsiteX2" fmla="*/ 499533 w 3733800"/>
              <a:gd name="connsiteY2" fmla="*/ 127000 h 2607734"/>
              <a:gd name="connsiteX3" fmla="*/ 575734 w 3733800"/>
              <a:gd name="connsiteY3" fmla="*/ 177800 h 2607734"/>
              <a:gd name="connsiteX4" fmla="*/ 1447800 w 3733800"/>
              <a:gd name="connsiteY4" fmla="*/ 1193800 h 2607734"/>
              <a:gd name="connsiteX5" fmla="*/ 2336800 w 3733800"/>
              <a:gd name="connsiteY5" fmla="*/ 1837267 h 2607734"/>
              <a:gd name="connsiteX6" fmla="*/ 3733800 w 3733800"/>
              <a:gd name="connsiteY6" fmla="*/ 2607734 h 2607734"/>
              <a:gd name="connsiteX0" fmla="*/ 0 w 3733800"/>
              <a:gd name="connsiteY0" fmla="*/ 142523 h 2606323"/>
              <a:gd name="connsiteX1" fmla="*/ 16934 w 3733800"/>
              <a:gd name="connsiteY1" fmla="*/ 125589 h 2606323"/>
              <a:gd name="connsiteX2" fmla="*/ 406400 w 3733800"/>
              <a:gd name="connsiteY2" fmla="*/ 134056 h 2606323"/>
              <a:gd name="connsiteX3" fmla="*/ 575734 w 3733800"/>
              <a:gd name="connsiteY3" fmla="*/ 176389 h 2606323"/>
              <a:gd name="connsiteX4" fmla="*/ 1447800 w 3733800"/>
              <a:gd name="connsiteY4" fmla="*/ 1192389 h 2606323"/>
              <a:gd name="connsiteX5" fmla="*/ 2336800 w 3733800"/>
              <a:gd name="connsiteY5" fmla="*/ 1835856 h 2606323"/>
              <a:gd name="connsiteX6" fmla="*/ 3733800 w 3733800"/>
              <a:gd name="connsiteY6" fmla="*/ 2606323 h 2606323"/>
              <a:gd name="connsiteX0" fmla="*/ 0 w 3733800"/>
              <a:gd name="connsiteY0" fmla="*/ 142523 h 2606323"/>
              <a:gd name="connsiteX1" fmla="*/ 16934 w 3733800"/>
              <a:gd name="connsiteY1" fmla="*/ 125589 h 2606323"/>
              <a:gd name="connsiteX2" fmla="*/ 406400 w 3733800"/>
              <a:gd name="connsiteY2" fmla="*/ 134056 h 2606323"/>
              <a:gd name="connsiteX3" fmla="*/ 575734 w 3733800"/>
              <a:gd name="connsiteY3" fmla="*/ 176389 h 2606323"/>
              <a:gd name="connsiteX4" fmla="*/ 1447800 w 3733800"/>
              <a:gd name="connsiteY4" fmla="*/ 1192389 h 2606323"/>
              <a:gd name="connsiteX5" fmla="*/ 2336800 w 3733800"/>
              <a:gd name="connsiteY5" fmla="*/ 1835856 h 2606323"/>
              <a:gd name="connsiteX6" fmla="*/ 3733800 w 3733800"/>
              <a:gd name="connsiteY6" fmla="*/ 2606323 h 2606323"/>
              <a:gd name="connsiteX0" fmla="*/ 0 w 3733800"/>
              <a:gd name="connsiteY0" fmla="*/ 40923 h 2504723"/>
              <a:gd name="connsiteX1" fmla="*/ 16934 w 3733800"/>
              <a:gd name="connsiteY1" fmla="*/ 23989 h 2504723"/>
              <a:gd name="connsiteX2" fmla="*/ 406400 w 3733800"/>
              <a:gd name="connsiteY2" fmla="*/ 32456 h 2504723"/>
              <a:gd name="connsiteX3" fmla="*/ 575734 w 3733800"/>
              <a:gd name="connsiteY3" fmla="*/ 74789 h 2504723"/>
              <a:gd name="connsiteX4" fmla="*/ 1447800 w 3733800"/>
              <a:gd name="connsiteY4" fmla="*/ 1090789 h 2504723"/>
              <a:gd name="connsiteX5" fmla="*/ 2336800 w 3733800"/>
              <a:gd name="connsiteY5" fmla="*/ 1734256 h 2504723"/>
              <a:gd name="connsiteX6" fmla="*/ 3733800 w 3733800"/>
              <a:gd name="connsiteY6" fmla="*/ 2504723 h 2504723"/>
              <a:gd name="connsiteX0" fmla="*/ 0 w 3666067"/>
              <a:gd name="connsiteY0" fmla="*/ 40923 h 2436989"/>
              <a:gd name="connsiteX1" fmla="*/ 16934 w 3666067"/>
              <a:gd name="connsiteY1" fmla="*/ 23989 h 2436989"/>
              <a:gd name="connsiteX2" fmla="*/ 406400 w 3666067"/>
              <a:gd name="connsiteY2" fmla="*/ 32456 h 2436989"/>
              <a:gd name="connsiteX3" fmla="*/ 575734 w 3666067"/>
              <a:gd name="connsiteY3" fmla="*/ 74789 h 2436989"/>
              <a:gd name="connsiteX4" fmla="*/ 1447800 w 3666067"/>
              <a:gd name="connsiteY4" fmla="*/ 1090789 h 2436989"/>
              <a:gd name="connsiteX5" fmla="*/ 2336800 w 3666067"/>
              <a:gd name="connsiteY5" fmla="*/ 1734256 h 2436989"/>
              <a:gd name="connsiteX6" fmla="*/ 3666067 w 3666067"/>
              <a:gd name="connsiteY6" fmla="*/ 2436989 h 2436989"/>
              <a:gd name="connsiteX0" fmla="*/ 0 w 3666067"/>
              <a:gd name="connsiteY0" fmla="*/ 40923 h 2436989"/>
              <a:gd name="connsiteX1" fmla="*/ 16934 w 3666067"/>
              <a:gd name="connsiteY1" fmla="*/ 23989 h 2436989"/>
              <a:gd name="connsiteX2" fmla="*/ 406400 w 3666067"/>
              <a:gd name="connsiteY2" fmla="*/ 32456 h 2436989"/>
              <a:gd name="connsiteX3" fmla="*/ 575734 w 3666067"/>
              <a:gd name="connsiteY3" fmla="*/ 74789 h 2436989"/>
              <a:gd name="connsiteX4" fmla="*/ 1447800 w 3666067"/>
              <a:gd name="connsiteY4" fmla="*/ 1090789 h 2436989"/>
              <a:gd name="connsiteX5" fmla="*/ 2336800 w 3666067"/>
              <a:gd name="connsiteY5" fmla="*/ 1691922 h 2436989"/>
              <a:gd name="connsiteX6" fmla="*/ 3666067 w 3666067"/>
              <a:gd name="connsiteY6" fmla="*/ 2436989 h 2436989"/>
              <a:gd name="connsiteX0" fmla="*/ 0 w 3666067"/>
              <a:gd name="connsiteY0" fmla="*/ 40923 h 2451105"/>
              <a:gd name="connsiteX1" fmla="*/ 16934 w 3666067"/>
              <a:gd name="connsiteY1" fmla="*/ 23989 h 2451105"/>
              <a:gd name="connsiteX2" fmla="*/ 406400 w 3666067"/>
              <a:gd name="connsiteY2" fmla="*/ 32456 h 2451105"/>
              <a:gd name="connsiteX3" fmla="*/ 575734 w 3666067"/>
              <a:gd name="connsiteY3" fmla="*/ 74789 h 2451105"/>
              <a:gd name="connsiteX4" fmla="*/ 1447800 w 3666067"/>
              <a:gd name="connsiteY4" fmla="*/ 1090789 h 2451105"/>
              <a:gd name="connsiteX5" fmla="*/ 2336800 w 3666067"/>
              <a:gd name="connsiteY5" fmla="*/ 1691922 h 2451105"/>
              <a:gd name="connsiteX6" fmla="*/ 3403601 w 3666067"/>
              <a:gd name="connsiteY6" fmla="*/ 2326927 h 2451105"/>
              <a:gd name="connsiteX7" fmla="*/ 3666067 w 3666067"/>
              <a:gd name="connsiteY7" fmla="*/ 2436989 h 2451105"/>
              <a:gd name="connsiteX0" fmla="*/ 0 w 3666067"/>
              <a:gd name="connsiteY0" fmla="*/ 40923 h 2436989"/>
              <a:gd name="connsiteX1" fmla="*/ 16934 w 3666067"/>
              <a:gd name="connsiteY1" fmla="*/ 23989 h 2436989"/>
              <a:gd name="connsiteX2" fmla="*/ 406400 w 3666067"/>
              <a:gd name="connsiteY2" fmla="*/ 32456 h 2436989"/>
              <a:gd name="connsiteX3" fmla="*/ 575734 w 3666067"/>
              <a:gd name="connsiteY3" fmla="*/ 74789 h 2436989"/>
              <a:gd name="connsiteX4" fmla="*/ 1447800 w 3666067"/>
              <a:gd name="connsiteY4" fmla="*/ 1090789 h 2436989"/>
              <a:gd name="connsiteX5" fmla="*/ 2336800 w 3666067"/>
              <a:gd name="connsiteY5" fmla="*/ 1691922 h 2436989"/>
              <a:gd name="connsiteX6" fmla="*/ 3666067 w 3666067"/>
              <a:gd name="connsiteY6" fmla="*/ 2436989 h 2436989"/>
              <a:gd name="connsiteX0" fmla="*/ 0 w 3896079"/>
              <a:gd name="connsiteY0" fmla="*/ 40923 h 2436989"/>
              <a:gd name="connsiteX1" fmla="*/ 16934 w 3896079"/>
              <a:gd name="connsiteY1" fmla="*/ 23989 h 2436989"/>
              <a:gd name="connsiteX2" fmla="*/ 406400 w 3896079"/>
              <a:gd name="connsiteY2" fmla="*/ 32456 h 2436989"/>
              <a:gd name="connsiteX3" fmla="*/ 575734 w 3896079"/>
              <a:gd name="connsiteY3" fmla="*/ 74789 h 2436989"/>
              <a:gd name="connsiteX4" fmla="*/ 1447800 w 3896079"/>
              <a:gd name="connsiteY4" fmla="*/ 1090789 h 2436989"/>
              <a:gd name="connsiteX5" fmla="*/ 2336800 w 3896079"/>
              <a:gd name="connsiteY5" fmla="*/ 1691922 h 2436989"/>
              <a:gd name="connsiteX6" fmla="*/ 3674534 w 3896079"/>
              <a:gd name="connsiteY6" fmla="*/ 2242261 h 2436989"/>
              <a:gd name="connsiteX7" fmla="*/ 3666067 w 3896079"/>
              <a:gd name="connsiteY7" fmla="*/ 2436989 h 2436989"/>
              <a:gd name="connsiteX0" fmla="*/ 0 w 3666067"/>
              <a:gd name="connsiteY0" fmla="*/ 40923 h 2436989"/>
              <a:gd name="connsiteX1" fmla="*/ 16934 w 3666067"/>
              <a:gd name="connsiteY1" fmla="*/ 23989 h 2436989"/>
              <a:gd name="connsiteX2" fmla="*/ 406400 w 3666067"/>
              <a:gd name="connsiteY2" fmla="*/ 32456 h 2436989"/>
              <a:gd name="connsiteX3" fmla="*/ 575734 w 3666067"/>
              <a:gd name="connsiteY3" fmla="*/ 74789 h 2436989"/>
              <a:gd name="connsiteX4" fmla="*/ 1447800 w 3666067"/>
              <a:gd name="connsiteY4" fmla="*/ 1090789 h 2436989"/>
              <a:gd name="connsiteX5" fmla="*/ 2336800 w 3666067"/>
              <a:gd name="connsiteY5" fmla="*/ 1691922 h 2436989"/>
              <a:gd name="connsiteX6" fmla="*/ 3666067 w 3666067"/>
              <a:gd name="connsiteY6" fmla="*/ 2436989 h 2436989"/>
              <a:gd name="connsiteX0" fmla="*/ 0 w 3674534"/>
              <a:gd name="connsiteY0" fmla="*/ 40923 h 2301522"/>
              <a:gd name="connsiteX1" fmla="*/ 16934 w 3674534"/>
              <a:gd name="connsiteY1" fmla="*/ 23989 h 2301522"/>
              <a:gd name="connsiteX2" fmla="*/ 406400 w 3674534"/>
              <a:gd name="connsiteY2" fmla="*/ 32456 h 2301522"/>
              <a:gd name="connsiteX3" fmla="*/ 575734 w 3674534"/>
              <a:gd name="connsiteY3" fmla="*/ 74789 h 2301522"/>
              <a:gd name="connsiteX4" fmla="*/ 1447800 w 3674534"/>
              <a:gd name="connsiteY4" fmla="*/ 1090789 h 2301522"/>
              <a:gd name="connsiteX5" fmla="*/ 2336800 w 3674534"/>
              <a:gd name="connsiteY5" fmla="*/ 1691922 h 2301522"/>
              <a:gd name="connsiteX6" fmla="*/ 3674534 w 3674534"/>
              <a:gd name="connsiteY6" fmla="*/ 2301522 h 2301522"/>
              <a:gd name="connsiteX0" fmla="*/ 0 w 3674534"/>
              <a:gd name="connsiteY0" fmla="*/ 40923 h 2301522"/>
              <a:gd name="connsiteX1" fmla="*/ 16934 w 3674534"/>
              <a:gd name="connsiteY1" fmla="*/ 23989 h 2301522"/>
              <a:gd name="connsiteX2" fmla="*/ 406400 w 3674534"/>
              <a:gd name="connsiteY2" fmla="*/ 32456 h 2301522"/>
              <a:gd name="connsiteX3" fmla="*/ 575734 w 3674534"/>
              <a:gd name="connsiteY3" fmla="*/ 74789 h 2301522"/>
              <a:gd name="connsiteX4" fmla="*/ 1447800 w 3674534"/>
              <a:gd name="connsiteY4" fmla="*/ 1090789 h 2301522"/>
              <a:gd name="connsiteX5" fmla="*/ 2336800 w 3674534"/>
              <a:gd name="connsiteY5" fmla="*/ 1691922 h 2301522"/>
              <a:gd name="connsiteX6" fmla="*/ 3674534 w 3674534"/>
              <a:gd name="connsiteY6" fmla="*/ 2301522 h 2301522"/>
              <a:gd name="connsiteX0" fmla="*/ 0 w 3268134"/>
              <a:gd name="connsiteY0" fmla="*/ 40923 h 2132188"/>
              <a:gd name="connsiteX1" fmla="*/ 16934 w 3268134"/>
              <a:gd name="connsiteY1" fmla="*/ 23989 h 2132188"/>
              <a:gd name="connsiteX2" fmla="*/ 406400 w 3268134"/>
              <a:gd name="connsiteY2" fmla="*/ 32456 h 2132188"/>
              <a:gd name="connsiteX3" fmla="*/ 575734 w 3268134"/>
              <a:gd name="connsiteY3" fmla="*/ 74789 h 2132188"/>
              <a:gd name="connsiteX4" fmla="*/ 1447800 w 3268134"/>
              <a:gd name="connsiteY4" fmla="*/ 1090789 h 2132188"/>
              <a:gd name="connsiteX5" fmla="*/ 2336800 w 3268134"/>
              <a:gd name="connsiteY5" fmla="*/ 1691922 h 2132188"/>
              <a:gd name="connsiteX6" fmla="*/ 3268134 w 3268134"/>
              <a:gd name="connsiteY6" fmla="*/ 2132188 h 21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68134" h="2132188">
                <a:moveTo>
                  <a:pt x="0" y="40923"/>
                </a:moveTo>
                <a:lnTo>
                  <a:pt x="16934" y="23989"/>
                </a:lnTo>
                <a:cubicBezTo>
                  <a:pt x="177800" y="23989"/>
                  <a:pt x="245534" y="15522"/>
                  <a:pt x="406400" y="32456"/>
                </a:cubicBezTo>
                <a:cubicBezTo>
                  <a:pt x="499533" y="40923"/>
                  <a:pt x="393701" y="0"/>
                  <a:pt x="575734" y="74789"/>
                </a:cubicBezTo>
                <a:cubicBezTo>
                  <a:pt x="749301" y="251178"/>
                  <a:pt x="1154289" y="821267"/>
                  <a:pt x="1447800" y="1090789"/>
                </a:cubicBezTo>
                <a:cubicBezTo>
                  <a:pt x="1741311" y="1360311"/>
                  <a:pt x="2033411" y="1518355"/>
                  <a:pt x="2336800" y="1691922"/>
                </a:cubicBezTo>
                <a:cubicBezTo>
                  <a:pt x="2640189" y="1865489"/>
                  <a:pt x="2982736" y="2010833"/>
                  <a:pt x="3268134" y="2132188"/>
                </a:cubicBezTo>
              </a:path>
            </a:pathLst>
          </a:custGeom>
          <a:noFill/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6197601" y="3149601"/>
            <a:ext cx="2827862" cy="2269058"/>
          </a:xfrm>
          <a:custGeom>
            <a:avLst/>
            <a:gdLst>
              <a:gd name="connsiteX0" fmla="*/ 0 w 3733800"/>
              <a:gd name="connsiteY0" fmla="*/ 166512 h 2630312"/>
              <a:gd name="connsiteX1" fmla="*/ 431800 w 3733800"/>
              <a:gd name="connsiteY1" fmla="*/ 174978 h 2630312"/>
              <a:gd name="connsiteX2" fmla="*/ 1447800 w 3733800"/>
              <a:gd name="connsiteY2" fmla="*/ 1216378 h 2630312"/>
              <a:gd name="connsiteX3" fmla="*/ 2336800 w 3733800"/>
              <a:gd name="connsiteY3" fmla="*/ 1859845 h 2630312"/>
              <a:gd name="connsiteX4" fmla="*/ 3733800 w 3733800"/>
              <a:gd name="connsiteY4" fmla="*/ 2630312 h 2630312"/>
              <a:gd name="connsiteX0" fmla="*/ 0 w 3733800"/>
              <a:gd name="connsiteY0" fmla="*/ 183445 h 2647245"/>
              <a:gd name="connsiteX1" fmla="*/ 499533 w 3733800"/>
              <a:gd name="connsiteY1" fmla="*/ 174978 h 2647245"/>
              <a:gd name="connsiteX2" fmla="*/ 1447800 w 3733800"/>
              <a:gd name="connsiteY2" fmla="*/ 1233311 h 2647245"/>
              <a:gd name="connsiteX3" fmla="*/ 2336800 w 3733800"/>
              <a:gd name="connsiteY3" fmla="*/ 1876778 h 2647245"/>
              <a:gd name="connsiteX4" fmla="*/ 3733800 w 3733800"/>
              <a:gd name="connsiteY4" fmla="*/ 2647245 h 2647245"/>
              <a:gd name="connsiteX0" fmla="*/ 0 w 3733800"/>
              <a:gd name="connsiteY0" fmla="*/ 83256 h 2547056"/>
              <a:gd name="connsiteX1" fmla="*/ 499533 w 3733800"/>
              <a:gd name="connsiteY1" fmla="*/ 74789 h 2547056"/>
              <a:gd name="connsiteX2" fmla="*/ 1447800 w 3733800"/>
              <a:gd name="connsiteY2" fmla="*/ 1133122 h 2547056"/>
              <a:gd name="connsiteX3" fmla="*/ 2336800 w 3733800"/>
              <a:gd name="connsiteY3" fmla="*/ 1776589 h 2547056"/>
              <a:gd name="connsiteX4" fmla="*/ 3733800 w 3733800"/>
              <a:gd name="connsiteY4" fmla="*/ 2547056 h 2547056"/>
              <a:gd name="connsiteX0" fmla="*/ 0 w 3733800"/>
              <a:gd name="connsiteY0" fmla="*/ 8467 h 2472267"/>
              <a:gd name="connsiteX1" fmla="*/ 499533 w 3733800"/>
              <a:gd name="connsiteY1" fmla="*/ 0 h 2472267"/>
              <a:gd name="connsiteX2" fmla="*/ 1447800 w 3733800"/>
              <a:gd name="connsiteY2" fmla="*/ 1058333 h 2472267"/>
              <a:gd name="connsiteX3" fmla="*/ 2336800 w 3733800"/>
              <a:gd name="connsiteY3" fmla="*/ 1701800 h 2472267"/>
              <a:gd name="connsiteX4" fmla="*/ 3733800 w 3733800"/>
              <a:gd name="connsiteY4" fmla="*/ 2472267 h 2472267"/>
              <a:gd name="connsiteX0" fmla="*/ 0 w 3733800"/>
              <a:gd name="connsiteY0" fmla="*/ 16934 h 2480734"/>
              <a:gd name="connsiteX1" fmla="*/ 16934 w 3733800"/>
              <a:gd name="connsiteY1" fmla="*/ 0 h 2480734"/>
              <a:gd name="connsiteX2" fmla="*/ 499533 w 3733800"/>
              <a:gd name="connsiteY2" fmla="*/ 8467 h 2480734"/>
              <a:gd name="connsiteX3" fmla="*/ 1447800 w 3733800"/>
              <a:gd name="connsiteY3" fmla="*/ 1066800 h 2480734"/>
              <a:gd name="connsiteX4" fmla="*/ 2336800 w 3733800"/>
              <a:gd name="connsiteY4" fmla="*/ 1710267 h 2480734"/>
              <a:gd name="connsiteX5" fmla="*/ 3733800 w 3733800"/>
              <a:gd name="connsiteY5" fmla="*/ 2480734 h 2480734"/>
              <a:gd name="connsiteX0" fmla="*/ 0 w 3733800"/>
              <a:gd name="connsiteY0" fmla="*/ 183445 h 2647245"/>
              <a:gd name="connsiteX1" fmla="*/ 16934 w 3733800"/>
              <a:gd name="connsiteY1" fmla="*/ 166511 h 2647245"/>
              <a:gd name="connsiteX2" fmla="*/ 499533 w 3733800"/>
              <a:gd name="connsiteY2" fmla="*/ 174978 h 2647245"/>
              <a:gd name="connsiteX3" fmla="*/ 1447800 w 3733800"/>
              <a:gd name="connsiteY3" fmla="*/ 1233311 h 2647245"/>
              <a:gd name="connsiteX4" fmla="*/ 2336800 w 3733800"/>
              <a:gd name="connsiteY4" fmla="*/ 1876778 h 2647245"/>
              <a:gd name="connsiteX5" fmla="*/ 3733800 w 3733800"/>
              <a:gd name="connsiteY5" fmla="*/ 2647245 h 2647245"/>
              <a:gd name="connsiteX0" fmla="*/ 0 w 3733800"/>
              <a:gd name="connsiteY0" fmla="*/ 16934 h 2480734"/>
              <a:gd name="connsiteX1" fmla="*/ 16934 w 3733800"/>
              <a:gd name="connsiteY1" fmla="*/ 0 h 2480734"/>
              <a:gd name="connsiteX2" fmla="*/ 499533 w 3733800"/>
              <a:gd name="connsiteY2" fmla="*/ 8467 h 2480734"/>
              <a:gd name="connsiteX3" fmla="*/ 1447800 w 3733800"/>
              <a:gd name="connsiteY3" fmla="*/ 1066800 h 2480734"/>
              <a:gd name="connsiteX4" fmla="*/ 2336800 w 3733800"/>
              <a:gd name="connsiteY4" fmla="*/ 1710267 h 2480734"/>
              <a:gd name="connsiteX5" fmla="*/ 3733800 w 3733800"/>
              <a:gd name="connsiteY5" fmla="*/ 2480734 h 2480734"/>
              <a:gd name="connsiteX0" fmla="*/ 0 w 3733800"/>
              <a:gd name="connsiteY0" fmla="*/ 16934 h 2480734"/>
              <a:gd name="connsiteX1" fmla="*/ 16934 w 3733800"/>
              <a:gd name="connsiteY1" fmla="*/ 0 h 2480734"/>
              <a:gd name="connsiteX2" fmla="*/ 499533 w 3733800"/>
              <a:gd name="connsiteY2" fmla="*/ 0 h 2480734"/>
              <a:gd name="connsiteX3" fmla="*/ 1447800 w 3733800"/>
              <a:gd name="connsiteY3" fmla="*/ 1066800 h 2480734"/>
              <a:gd name="connsiteX4" fmla="*/ 2336800 w 3733800"/>
              <a:gd name="connsiteY4" fmla="*/ 1710267 h 2480734"/>
              <a:gd name="connsiteX5" fmla="*/ 3733800 w 3733800"/>
              <a:gd name="connsiteY5" fmla="*/ 2480734 h 2480734"/>
              <a:gd name="connsiteX0" fmla="*/ 0 w 3733800"/>
              <a:gd name="connsiteY0" fmla="*/ 33868 h 2497668"/>
              <a:gd name="connsiteX1" fmla="*/ 16934 w 3733800"/>
              <a:gd name="connsiteY1" fmla="*/ 16934 h 2497668"/>
              <a:gd name="connsiteX2" fmla="*/ 499533 w 3733800"/>
              <a:gd name="connsiteY2" fmla="*/ 16934 h 2497668"/>
              <a:gd name="connsiteX3" fmla="*/ 1447800 w 3733800"/>
              <a:gd name="connsiteY3" fmla="*/ 1083734 h 2497668"/>
              <a:gd name="connsiteX4" fmla="*/ 2336800 w 3733800"/>
              <a:gd name="connsiteY4" fmla="*/ 1727201 h 2497668"/>
              <a:gd name="connsiteX5" fmla="*/ 3733800 w 3733800"/>
              <a:gd name="connsiteY5" fmla="*/ 2497668 h 2497668"/>
              <a:gd name="connsiteX0" fmla="*/ 0 w 3733800"/>
              <a:gd name="connsiteY0" fmla="*/ 143934 h 2607734"/>
              <a:gd name="connsiteX1" fmla="*/ 16934 w 3733800"/>
              <a:gd name="connsiteY1" fmla="*/ 127000 h 2607734"/>
              <a:gd name="connsiteX2" fmla="*/ 499533 w 3733800"/>
              <a:gd name="connsiteY2" fmla="*/ 127000 h 2607734"/>
              <a:gd name="connsiteX3" fmla="*/ 575734 w 3733800"/>
              <a:gd name="connsiteY3" fmla="*/ 177800 h 2607734"/>
              <a:gd name="connsiteX4" fmla="*/ 1447800 w 3733800"/>
              <a:gd name="connsiteY4" fmla="*/ 1193800 h 2607734"/>
              <a:gd name="connsiteX5" fmla="*/ 2336800 w 3733800"/>
              <a:gd name="connsiteY5" fmla="*/ 1837267 h 2607734"/>
              <a:gd name="connsiteX6" fmla="*/ 3733800 w 3733800"/>
              <a:gd name="connsiteY6" fmla="*/ 2607734 h 2607734"/>
              <a:gd name="connsiteX0" fmla="*/ 0 w 3733800"/>
              <a:gd name="connsiteY0" fmla="*/ 142523 h 2606323"/>
              <a:gd name="connsiteX1" fmla="*/ 16934 w 3733800"/>
              <a:gd name="connsiteY1" fmla="*/ 125589 h 2606323"/>
              <a:gd name="connsiteX2" fmla="*/ 406400 w 3733800"/>
              <a:gd name="connsiteY2" fmla="*/ 134056 h 2606323"/>
              <a:gd name="connsiteX3" fmla="*/ 575734 w 3733800"/>
              <a:gd name="connsiteY3" fmla="*/ 176389 h 2606323"/>
              <a:gd name="connsiteX4" fmla="*/ 1447800 w 3733800"/>
              <a:gd name="connsiteY4" fmla="*/ 1192389 h 2606323"/>
              <a:gd name="connsiteX5" fmla="*/ 2336800 w 3733800"/>
              <a:gd name="connsiteY5" fmla="*/ 1835856 h 2606323"/>
              <a:gd name="connsiteX6" fmla="*/ 3733800 w 3733800"/>
              <a:gd name="connsiteY6" fmla="*/ 2606323 h 2606323"/>
              <a:gd name="connsiteX0" fmla="*/ 0 w 3733800"/>
              <a:gd name="connsiteY0" fmla="*/ 142523 h 2606323"/>
              <a:gd name="connsiteX1" fmla="*/ 16934 w 3733800"/>
              <a:gd name="connsiteY1" fmla="*/ 125589 h 2606323"/>
              <a:gd name="connsiteX2" fmla="*/ 406400 w 3733800"/>
              <a:gd name="connsiteY2" fmla="*/ 134056 h 2606323"/>
              <a:gd name="connsiteX3" fmla="*/ 575734 w 3733800"/>
              <a:gd name="connsiteY3" fmla="*/ 176389 h 2606323"/>
              <a:gd name="connsiteX4" fmla="*/ 1447800 w 3733800"/>
              <a:gd name="connsiteY4" fmla="*/ 1192389 h 2606323"/>
              <a:gd name="connsiteX5" fmla="*/ 2336800 w 3733800"/>
              <a:gd name="connsiteY5" fmla="*/ 1835856 h 2606323"/>
              <a:gd name="connsiteX6" fmla="*/ 3733800 w 3733800"/>
              <a:gd name="connsiteY6" fmla="*/ 2606323 h 2606323"/>
              <a:gd name="connsiteX0" fmla="*/ 0 w 3733800"/>
              <a:gd name="connsiteY0" fmla="*/ 40923 h 2504723"/>
              <a:gd name="connsiteX1" fmla="*/ 16934 w 3733800"/>
              <a:gd name="connsiteY1" fmla="*/ 23989 h 2504723"/>
              <a:gd name="connsiteX2" fmla="*/ 406400 w 3733800"/>
              <a:gd name="connsiteY2" fmla="*/ 32456 h 2504723"/>
              <a:gd name="connsiteX3" fmla="*/ 575734 w 3733800"/>
              <a:gd name="connsiteY3" fmla="*/ 74789 h 2504723"/>
              <a:gd name="connsiteX4" fmla="*/ 1447800 w 3733800"/>
              <a:gd name="connsiteY4" fmla="*/ 1090789 h 2504723"/>
              <a:gd name="connsiteX5" fmla="*/ 2336800 w 3733800"/>
              <a:gd name="connsiteY5" fmla="*/ 1734256 h 2504723"/>
              <a:gd name="connsiteX6" fmla="*/ 3733800 w 3733800"/>
              <a:gd name="connsiteY6" fmla="*/ 2504723 h 2504723"/>
              <a:gd name="connsiteX0" fmla="*/ 0 w 3733800"/>
              <a:gd name="connsiteY0" fmla="*/ 25401 h 2489201"/>
              <a:gd name="connsiteX1" fmla="*/ 16934 w 3733800"/>
              <a:gd name="connsiteY1" fmla="*/ 8467 h 2489201"/>
              <a:gd name="connsiteX2" fmla="*/ 406400 w 3733800"/>
              <a:gd name="connsiteY2" fmla="*/ 16934 h 2489201"/>
              <a:gd name="connsiteX3" fmla="*/ 770467 w 3733800"/>
              <a:gd name="connsiteY3" fmla="*/ 279400 h 2489201"/>
              <a:gd name="connsiteX4" fmla="*/ 1447800 w 3733800"/>
              <a:gd name="connsiteY4" fmla="*/ 1075267 h 2489201"/>
              <a:gd name="connsiteX5" fmla="*/ 2336800 w 3733800"/>
              <a:gd name="connsiteY5" fmla="*/ 1718734 h 2489201"/>
              <a:gd name="connsiteX6" fmla="*/ 3733800 w 3733800"/>
              <a:gd name="connsiteY6" fmla="*/ 2489201 h 2489201"/>
              <a:gd name="connsiteX0" fmla="*/ 0 w 3733800"/>
              <a:gd name="connsiteY0" fmla="*/ 69131 h 2532931"/>
              <a:gd name="connsiteX1" fmla="*/ 16934 w 3733800"/>
              <a:gd name="connsiteY1" fmla="*/ 52197 h 2532931"/>
              <a:gd name="connsiteX2" fmla="*/ 406400 w 3733800"/>
              <a:gd name="connsiteY2" fmla="*/ 60664 h 2532931"/>
              <a:gd name="connsiteX3" fmla="*/ 406406 w 3733800"/>
              <a:gd name="connsiteY3" fmla="*/ 43744 h 2532931"/>
              <a:gd name="connsiteX4" fmla="*/ 770467 w 3733800"/>
              <a:gd name="connsiteY4" fmla="*/ 323130 h 2532931"/>
              <a:gd name="connsiteX5" fmla="*/ 1447800 w 3733800"/>
              <a:gd name="connsiteY5" fmla="*/ 1118997 h 2532931"/>
              <a:gd name="connsiteX6" fmla="*/ 2336800 w 3733800"/>
              <a:gd name="connsiteY6" fmla="*/ 1762464 h 2532931"/>
              <a:gd name="connsiteX7" fmla="*/ 3733800 w 3733800"/>
              <a:gd name="connsiteY7" fmla="*/ 2532931 h 2532931"/>
              <a:gd name="connsiteX0" fmla="*/ 0 w 3733800"/>
              <a:gd name="connsiteY0" fmla="*/ 25401 h 2489201"/>
              <a:gd name="connsiteX1" fmla="*/ 16934 w 3733800"/>
              <a:gd name="connsiteY1" fmla="*/ 8467 h 2489201"/>
              <a:gd name="connsiteX2" fmla="*/ 406400 w 3733800"/>
              <a:gd name="connsiteY2" fmla="*/ 16934 h 2489201"/>
              <a:gd name="connsiteX3" fmla="*/ 770467 w 3733800"/>
              <a:gd name="connsiteY3" fmla="*/ 279400 h 2489201"/>
              <a:gd name="connsiteX4" fmla="*/ 1447800 w 3733800"/>
              <a:gd name="connsiteY4" fmla="*/ 1075267 h 2489201"/>
              <a:gd name="connsiteX5" fmla="*/ 2336800 w 3733800"/>
              <a:gd name="connsiteY5" fmla="*/ 1718734 h 2489201"/>
              <a:gd name="connsiteX6" fmla="*/ 3733800 w 3733800"/>
              <a:gd name="connsiteY6" fmla="*/ 2489201 h 2489201"/>
              <a:gd name="connsiteX0" fmla="*/ 0 w 3733800"/>
              <a:gd name="connsiteY0" fmla="*/ 16934 h 2480734"/>
              <a:gd name="connsiteX1" fmla="*/ 16934 w 3733800"/>
              <a:gd name="connsiteY1" fmla="*/ 0 h 2480734"/>
              <a:gd name="connsiteX2" fmla="*/ 770467 w 3733800"/>
              <a:gd name="connsiteY2" fmla="*/ 270933 h 2480734"/>
              <a:gd name="connsiteX3" fmla="*/ 1447800 w 3733800"/>
              <a:gd name="connsiteY3" fmla="*/ 1066800 h 2480734"/>
              <a:gd name="connsiteX4" fmla="*/ 2336800 w 3733800"/>
              <a:gd name="connsiteY4" fmla="*/ 1710267 h 2480734"/>
              <a:gd name="connsiteX5" fmla="*/ 3733800 w 3733800"/>
              <a:gd name="connsiteY5" fmla="*/ 2480734 h 2480734"/>
              <a:gd name="connsiteX0" fmla="*/ 0 w 3733800"/>
              <a:gd name="connsiteY0" fmla="*/ 0 h 2463800"/>
              <a:gd name="connsiteX1" fmla="*/ 770467 w 3733800"/>
              <a:gd name="connsiteY1" fmla="*/ 253999 h 2463800"/>
              <a:gd name="connsiteX2" fmla="*/ 1447800 w 3733800"/>
              <a:gd name="connsiteY2" fmla="*/ 1049866 h 2463800"/>
              <a:gd name="connsiteX3" fmla="*/ 2336800 w 3733800"/>
              <a:gd name="connsiteY3" fmla="*/ 1693333 h 2463800"/>
              <a:gd name="connsiteX4" fmla="*/ 3733800 w 3733800"/>
              <a:gd name="connsiteY4" fmla="*/ 2463800 h 2463800"/>
              <a:gd name="connsiteX0" fmla="*/ 0 w 3733800"/>
              <a:gd name="connsiteY0" fmla="*/ 0 h 2463800"/>
              <a:gd name="connsiteX1" fmla="*/ 1447800 w 3733800"/>
              <a:gd name="connsiteY1" fmla="*/ 1049866 h 2463800"/>
              <a:gd name="connsiteX2" fmla="*/ 2336800 w 3733800"/>
              <a:gd name="connsiteY2" fmla="*/ 1693333 h 2463800"/>
              <a:gd name="connsiteX3" fmla="*/ 3733800 w 3733800"/>
              <a:gd name="connsiteY3" fmla="*/ 2463800 h 2463800"/>
              <a:gd name="connsiteX0" fmla="*/ 0 w 2904067"/>
              <a:gd name="connsiteY0" fmla="*/ 0 h 2150533"/>
              <a:gd name="connsiteX1" fmla="*/ 618067 w 2904067"/>
              <a:gd name="connsiteY1" fmla="*/ 736599 h 2150533"/>
              <a:gd name="connsiteX2" fmla="*/ 1507067 w 2904067"/>
              <a:gd name="connsiteY2" fmla="*/ 1380066 h 2150533"/>
              <a:gd name="connsiteX3" fmla="*/ 2904067 w 2904067"/>
              <a:gd name="connsiteY3" fmla="*/ 2150533 h 2150533"/>
              <a:gd name="connsiteX0" fmla="*/ 0 w 2904067"/>
              <a:gd name="connsiteY0" fmla="*/ 0 h 2150533"/>
              <a:gd name="connsiteX1" fmla="*/ 818048 w 2904067"/>
              <a:gd name="connsiteY1" fmla="*/ 913136 h 2150533"/>
              <a:gd name="connsiteX2" fmla="*/ 1507067 w 2904067"/>
              <a:gd name="connsiteY2" fmla="*/ 1380066 h 2150533"/>
              <a:gd name="connsiteX3" fmla="*/ 2904067 w 2904067"/>
              <a:gd name="connsiteY3" fmla="*/ 2150533 h 215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4067" h="2150533">
                <a:moveTo>
                  <a:pt x="0" y="0"/>
                </a:moveTo>
                <a:lnTo>
                  <a:pt x="818048" y="913136"/>
                </a:lnTo>
                <a:cubicBezTo>
                  <a:pt x="1079103" y="1153025"/>
                  <a:pt x="1159397" y="1173833"/>
                  <a:pt x="1507067" y="1380066"/>
                </a:cubicBezTo>
                <a:cubicBezTo>
                  <a:pt x="1854737" y="1586299"/>
                  <a:pt x="2396067" y="1883127"/>
                  <a:pt x="2904067" y="2150533"/>
                </a:cubicBezTo>
              </a:path>
            </a:pathLst>
          </a:custGeom>
          <a:noFill/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6668" y="542713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1430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FFFF"/>
                </a:solidFill>
                <a:latin typeface="Arial"/>
              </a:rPr>
              <a:t>1%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5486401" y="5621866"/>
            <a:ext cx="389467" cy="0"/>
          </a:xfrm>
          <a:prstGeom prst="line">
            <a:avLst/>
          </a:pr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54134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10915" y="1285937"/>
            <a:ext cx="9044840" cy="527572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This was an overview of the LHC Beam Position and Beam Intensity Measurement systems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Both systems have undergone upgrades during LS1</a:t>
            </a:r>
          </a:p>
          <a:p>
            <a:pPr lvl="1"/>
            <a:r>
              <a:rPr lang="en-US" dirty="0" smtClean="0"/>
              <a:t>BPM system</a:t>
            </a:r>
          </a:p>
          <a:p>
            <a:pPr lvl="2"/>
            <a:r>
              <a:rPr lang="en-US" dirty="0" smtClean="0"/>
              <a:t>Temperature controlled racks for electronics in all surface buildings</a:t>
            </a:r>
          </a:p>
          <a:p>
            <a:pPr lvl="2"/>
            <a:r>
              <a:rPr lang="en-US" dirty="0" smtClean="0"/>
              <a:t>Addition of BPMs embedded in collimators with their own dedicated, high resolution acquisition system</a:t>
            </a:r>
          </a:p>
          <a:p>
            <a:pPr lvl="1"/>
            <a:r>
              <a:rPr lang="en-US" dirty="0" smtClean="0"/>
              <a:t>Fast BCT system</a:t>
            </a:r>
          </a:p>
          <a:p>
            <a:pPr lvl="2"/>
            <a:r>
              <a:rPr lang="en-US" dirty="0" smtClean="0"/>
              <a:t>2 new types of toroid installed for testing to try and overcome bunch length and position dependency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Tomorrow you will see how we measure the beam profile in the LHC</a:t>
            </a:r>
          </a:p>
          <a:p>
            <a:pPr lvl="1"/>
            <a:r>
              <a:rPr lang="en-US" dirty="0" smtClean="0"/>
              <a:t>Essential to calculate the beam size &amp; determine beam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8077200" cy="889000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4733497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267" y="922862"/>
            <a:ext cx="8652933" cy="573193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My thanks for today’s slides, data &amp; general input go to:</a:t>
            </a:r>
          </a:p>
          <a:p>
            <a:pPr lvl="1"/>
            <a:r>
              <a:rPr lang="en-GB" dirty="0" smtClean="0"/>
              <a:t>David Belohrad</a:t>
            </a:r>
          </a:p>
          <a:p>
            <a:pPr lvl="1"/>
            <a:r>
              <a:rPr lang="en-GB" dirty="0" smtClean="0"/>
              <a:t>Christian </a:t>
            </a:r>
            <a:r>
              <a:rPr lang="en-GB" dirty="0" err="1" smtClean="0"/>
              <a:t>Boccard</a:t>
            </a:r>
            <a:endParaRPr lang="en-GB" dirty="0" smtClean="0"/>
          </a:p>
          <a:p>
            <a:pPr lvl="1"/>
            <a:r>
              <a:rPr lang="en-GB" dirty="0" smtClean="0"/>
              <a:t>Daniel </a:t>
            </a:r>
            <a:r>
              <a:rPr lang="en-GB" dirty="0" err="1" smtClean="0"/>
              <a:t>Cocq</a:t>
            </a:r>
            <a:endParaRPr lang="en-GB" dirty="0" smtClean="0"/>
          </a:p>
          <a:p>
            <a:pPr lvl="1"/>
            <a:r>
              <a:rPr lang="en-GB" dirty="0" smtClean="0"/>
              <a:t>Eva </a:t>
            </a:r>
            <a:r>
              <a:rPr lang="en-GB" dirty="0" err="1"/>
              <a:t>Calvo</a:t>
            </a:r>
            <a:r>
              <a:rPr lang="en-GB" dirty="0"/>
              <a:t> </a:t>
            </a:r>
            <a:r>
              <a:rPr lang="en-GB" dirty="0" err="1"/>
              <a:t>Giraldo</a:t>
            </a:r>
            <a:endParaRPr lang="en-GB" dirty="0"/>
          </a:p>
          <a:p>
            <a:pPr lvl="1"/>
            <a:r>
              <a:rPr lang="en-GB" dirty="0" smtClean="0"/>
              <a:t>Marek </a:t>
            </a:r>
            <a:r>
              <a:rPr lang="en-GB" dirty="0" err="1" smtClean="0"/>
              <a:t>Gasior</a:t>
            </a:r>
            <a:endParaRPr lang="en-GB" dirty="0"/>
          </a:p>
          <a:p>
            <a:pPr lvl="1"/>
            <a:r>
              <a:rPr lang="en-GB" dirty="0" smtClean="0"/>
              <a:t>Jean-Jacques Gras</a:t>
            </a:r>
          </a:p>
          <a:p>
            <a:pPr lvl="1"/>
            <a:r>
              <a:rPr lang="en-GB" dirty="0" smtClean="0"/>
              <a:t>Heinz </a:t>
            </a:r>
            <a:r>
              <a:rPr lang="en-GB" dirty="0" err="1" smtClean="0"/>
              <a:t>Jakob</a:t>
            </a:r>
            <a:endParaRPr lang="en-GB" dirty="0" smtClean="0"/>
          </a:p>
          <a:p>
            <a:pPr lvl="1"/>
            <a:r>
              <a:rPr lang="en-GB" dirty="0" smtClean="0"/>
              <a:t>Michal Krupa</a:t>
            </a:r>
          </a:p>
          <a:p>
            <a:pPr lvl="1"/>
            <a:r>
              <a:rPr lang="en-GB" dirty="0" smtClean="0"/>
              <a:t>Thibaut Lefevre</a:t>
            </a:r>
          </a:p>
          <a:p>
            <a:pPr lvl="1"/>
            <a:r>
              <a:rPr lang="en-GB" dirty="0" smtClean="0"/>
              <a:t>Patrick </a:t>
            </a:r>
            <a:r>
              <a:rPr lang="en-GB" dirty="0" err="1" smtClean="0"/>
              <a:t>Odier</a:t>
            </a:r>
            <a:endParaRPr lang="en-GB" dirty="0" smtClean="0"/>
          </a:p>
          <a:p>
            <a:pPr lvl="1"/>
            <a:r>
              <a:rPr lang="en-GB" dirty="0" smtClean="0"/>
              <a:t>Jean-Pierre </a:t>
            </a:r>
            <a:r>
              <a:rPr lang="en-GB" dirty="0" err="1" smtClean="0"/>
              <a:t>Papis</a:t>
            </a:r>
            <a:endParaRPr lang="en-GB" dirty="0" smtClean="0"/>
          </a:p>
          <a:p>
            <a:pPr lvl="1"/>
            <a:r>
              <a:rPr lang="en-GB" dirty="0" smtClean="0"/>
              <a:t>Hermann </a:t>
            </a:r>
            <a:r>
              <a:rPr lang="en-GB" dirty="0" err="1" smtClean="0"/>
              <a:t>Schmickler</a:t>
            </a:r>
            <a:endParaRPr lang="en-GB" dirty="0" smtClean="0"/>
          </a:p>
          <a:p>
            <a:pPr lvl="1"/>
            <a:r>
              <a:rPr lang="en-GB" dirty="0" smtClean="0"/>
              <a:t>Ralph Steinhagen</a:t>
            </a:r>
          </a:p>
          <a:p>
            <a:pPr lvl="1"/>
            <a:r>
              <a:rPr lang="en-GB" dirty="0" err="1" smtClean="0"/>
              <a:t>Jorg</a:t>
            </a:r>
            <a:r>
              <a:rPr lang="en-GB" dirty="0" smtClean="0"/>
              <a:t> </a:t>
            </a:r>
            <a:r>
              <a:rPr lang="en-GB" dirty="0" err="1" smtClean="0"/>
              <a:t>Wenninger</a:t>
            </a:r>
            <a:endParaRPr lang="en-GB" dirty="0" smtClean="0"/>
          </a:p>
          <a:p>
            <a:pPr lvl="1"/>
            <a:r>
              <a:rPr lang="en-GB" dirty="0" err="1" smtClean="0"/>
              <a:t>Guiseppe</a:t>
            </a:r>
            <a:r>
              <a:rPr lang="en-GB" dirty="0" smtClean="0"/>
              <a:t> </a:t>
            </a:r>
            <a:r>
              <a:rPr lang="en-GB" dirty="0" err="1" smtClean="0"/>
              <a:t>Vismara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I would also like to thank the whole of the CERN Beam Instrumentation Group and our external collaborators for their hard work over many years to make these systems operational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30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Electromagnetic Fields &amp; Relativity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795" y="5554135"/>
            <a:ext cx="8652933" cy="98213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LHC Case – relativistic protons</a:t>
            </a:r>
          </a:p>
          <a:p>
            <a:pPr lvl="1"/>
            <a:r>
              <a:rPr lang="en-GB" dirty="0"/>
              <a:t>Electric &amp; magnetic </a:t>
            </a:r>
            <a:r>
              <a:rPr lang="en-GB" dirty="0" smtClean="0"/>
              <a:t>fields </a:t>
            </a:r>
            <a:r>
              <a:rPr lang="en-GB" dirty="0"/>
              <a:t>transverse to the direction of </a:t>
            </a:r>
            <a:r>
              <a:rPr lang="en-GB" dirty="0" smtClean="0"/>
              <a:t>motion</a:t>
            </a:r>
          </a:p>
          <a:p>
            <a:pPr lvl="1"/>
            <a:r>
              <a:rPr lang="en-GB" dirty="0" smtClean="0"/>
              <a:t>Can be considered as a TEM wave</a:t>
            </a:r>
            <a:endParaRPr lang="en-GB" dirty="0"/>
          </a:p>
          <a:p>
            <a:endParaRPr lang="en-GB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06648" y="2091361"/>
            <a:ext cx="2944813" cy="2943225"/>
            <a:chOff x="194" y="283"/>
            <a:chExt cx="1855" cy="1854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1130" y="941"/>
              <a:ext cx="919" cy="1148"/>
              <a:chOff x="1130" y="941"/>
              <a:chExt cx="919" cy="1148"/>
            </a:xfrm>
          </p:grpSpPr>
          <p:sp>
            <p:nvSpPr>
              <p:cNvPr id="28" name="Line 6"/>
              <p:cNvSpPr>
                <a:spLocks noChangeShapeType="1"/>
              </p:cNvSpPr>
              <p:nvPr/>
            </p:nvSpPr>
            <p:spPr bwMode="auto">
              <a:xfrm>
                <a:off x="1130" y="1208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9" name="Line 7"/>
              <p:cNvSpPr>
                <a:spLocks noChangeShapeType="1"/>
              </p:cNvSpPr>
              <p:nvPr/>
            </p:nvSpPr>
            <p:spPr bwMode="auto">
              <a:xfrm rot="-4500000">
                <a:off x="1413" y="693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0" name="Line 8"/>
              <p:cNvSpPr>
                <a:spLocks noChangeShapeType="1"/>
              </p:cNvSpPr>
              <p:nvPr/>
            </p:nvSpPr>
            <p:spPr bwMode="auto">
              <a:xfrm rot="-3600000">
                <a:off x="1416" y="824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1" name="Line 9"/>
              <p:cNvSpPr>
                <a:spLocks noChangeShapeType="1"/>
              </p:cNvSpPr>
              <p:nvPr/>
            </p:nvSpPr>
            <p:spPr bwMode="auto">
              <a:xfrm rot="-2700000">
                <a:off x="1385" y="942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2" name="Line 10"/>
              <p:cNvSpPr>
                <a:spLocks noChangeShapeType="1"/>
              </p:cNvSpPr>
              <p:nvPr/>
            </p:nvSpPr>
            <p:spPr bwMode="auto">
              <a:xfrm rot="-900000">
                <a:off x="1238" y="1131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3" name="Line 11"/>
              <p:cNvSpPr>
                <a:spLocks noChangeShapeType="1"/>
              </p:cNvSpPr>
              <p:nvPr/>
            </p:nvSpPr>
            <p:spPr bwMode="auto">
              <a:xfrm rot="-1800000">
                <a:off x="1319" y="1049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6" name="Group 12"/>
            <p:cNvGrpSpPr>
              <a:grpSpLocks/>
            </p:cNvGrpSpPr>
            <p:nvPr/>
          </p:nvGrpSpPr>
          <p:grpSpPr bwMode="auto">
            <a:xfrm rot="16200000">
              <a:off x="974" y="169"/>
              <a:ext cx="919" cy="1148"/>
              <a:chOff x="1130" y="941"/>
              <a:chExt cx="919" cy="1148"/>
            </a:xfrm>
          </p:grpSpPr>
          <p:sp>
            <p:nvSpPr>
              <p:cNvPr id="22" name="Line 13"/>
              <p:cNvSpPr>
                <a:spLocks noChangeShapeType="1"/>
              </p:cNvSpPr>
              <p:nvPr/>
            </p:nvSpPr>
            <p:spPr bwMode="auto">
              <a:xfrm>
                <a:off x="1130" y="1208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3" name="Line 14"/>
              <p:cNvSpPr>
                <a:spLocks noChangeShapeType="1"/>
              </p:cNvSpPr>
              <p:nvPr/>
            </p:nvSpPr>
            <p:spPr bwMode="auto">
              <a:xfrm rot="-4500000">
                <a:off x="1413" y="693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" name="Line 15"/>
              <p:cNvSpPr>
                <a:spLocks noChangeShapeType="1"/>
              </p:cNvSpPr>
              <p:nvPr/>
            </p:nvSpPr>
            <p:spPr bwMode="auto">
              <a:xfrm rot="-3600000">
                <a:off x="1416" y="824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5" name="Line 16"/>
              <p:cNvSpPr>
                <a:spLocks noChangeShapeType="1"/>
              </p:cNvSpPr>
              <p:nvPr/>
            </p:nvSpPr>
            <p:spPr bwMode="auto">
              <a:xfrm rot="-2700000">
                <a:off x="1385" y="942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 rot="-900000">
                <a:off x="1238" y="1131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7" name="Line 18"/>
              <p:cNvSpPr>
                <a:spLocks noChangeShapeType="1"/>
              </p:cNvSpPr>
              <p:nvPr/>
            </p:nvSpPr>
            <p:spPr bwMode="auto">
              <a:xfrm rot="-1800000">
                <a:off x="1319" y="1049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 rot="10800000">
              <a:off x="194" y="335"/>
              <a:ext cx="919" cy="1148"/>
              <a:chOff x="1130" y="941"/>
              <a:chExt cx="919" cy="1148"/>
            </a:xfrm>
          </p:grpSpPr>
          <p:sp>
            <p:nvSpPr>
              <p:cNvPr id="16" name="Line 20"/>
              <p:cNvSpPr>
                <a:spLocks noChangeShapeType="1"/>
              </p:cNvSpPr>
              <p:nvPr/>
            </p:nvSpPr>
            <p:spPr bwMode="auto">
              <a:xfrm>
                <a:off x="1130" y="1208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7" name="Line 21"/>
              <p:cNvSpPr>
                <a:spLocks noChangeShapeType="1"/>
              </p:cNvSpPr>
              <p:nvPr/>
            </p:nvSpPr>
            <p:spPr bwMode="auto">
              <a:xfrm rot="-4500000">
                <a:off x="1413" y="693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8" name="Line 22"/>
              <p:cNvSpPr>
                <a:spLocks noChangeShapeType="1"/>
              </p:cNvSpPr>
              <p:nvPr/>
            </p:nvSpPr>
            <p:spPr bwMode="auto">
              <a:xfrm rot="-3600000">
                <a:off x="1416" y="824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9" name="Line 23"/>
              <p:cNvSpPr>
                <a:spLocks noChangeShapeType="1"/>
              </p:cNvSpPr>
              <p:nvPr/>
            </p:nvSpPr>
            <p:spPr bwMode="auto">
              <a:xfrm rot="-2700000">
                <a:off x="1385" y="942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0" name="Line 24"/>
              <p:cNvSpPr>
                <a:spLocks noChangeShapeType="1"/>
              </p:cNvSpPr>
              <p:nvPr/>
            </p:nvSpPr>
            <p:spPr bwMode="auto">
              <a:xfrm rot="-900000">
                <a:off x="1238" y="1131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1" name="Line 25"/>
              <p:cNvSpPr>
                <a:spLocks noChangeShapeType="1"/>
              </p:cNvSpPr>
              <p:nvPr/>
            </p:nvSpPr>
            <p:spPr bwMode="auto">
              <a:xfrm rot="-1800000">
                <a:off x="1319" y="1049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8" name="Group 26"/>
            <p:cNvGrpSpPr>
              <a:grpSpLocks/>
            </p:cNvGrpSpPr>
            <p:nvPr/>
          </p:nvGrpSpPr>
          <p:grpSpPr bwMode="auto">
            <a:xfrm rot="5400000">
              <a:off x="359" y="1104"/>
              <a:ext cx="919" cy="1148"/>
              <a:chOff x="1130" y="941"/>
              <a:chExt cx="919" cy="1148"/>
            </a:xfrm>
          </p:grpSpPr>
          <p:sp>
            <p:nvSpPr>
              <p:cNvPr id="10" name="Line 27"/>
              <p:cNvSpPr>
                <a:spLocks noChangeShapeType="1"/>
              </p:cNvSpPr>
              <p:nvPr/>
            </p:nvSpPr>
            <p:spPr bwMode="auto">
              <a:xfrm>
                <a:off x="1130" y="1208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" name="Line 28"/>
              <p:cNvSpPr>
                <a:spLocks noChangeShapeType="1"/>
              </p:cNvSpPr>
              <p:nvPr/>
            </p:nvSpPr>
            <p:spPr bwMode="auto">
              <a:xfrm rot="-4500000">
                <a:off x="1413" y="693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" name="Line 29"/>
              <p:cNvSpPr>
                <a:spLocks noChangeShapeType="1"/>
              </p:cNvSpPr>
              <p:nvPr/>
            </p:nvSpPr>
            <p:spPr bwMode="auto">
              <a:xfrm rot="-3600000">
                <a:off x="1416" y="824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" name="Line 30"/>
              <p:cNvSpPr>
                <a:spLocks noChangeShapeType="1"/>
              </p:cNvSpPr>
              <p:nvPr/>
            </p:nvSpPr>
            <p:spPr bwMode="auto">
              <a:xfrm rot="-2700000">
                <a:off x="1385" y="942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4" name="Line 31"/>
              <p:cNvSpPr>
                <a:spLocks noChangeShapeType="1"/>
              </p:cNvSpPr>
              <p:nvPr/>
            </p:nvSpPr>
            <p:spPr bwMode="auto">
              <a:xfrm rot="-900000">
                <a:off x="1238" y="1131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5" name="Line 32"/>
              <p:cNvSpPr>
                <a:spLocks noChangeShapeType="1"/>
              </p:cNvSpPr>
              <p:nvPr/>
            </p:nvSpPr>
            <p:spPr bwMode="auto">
              <a:xfrm rot="-1800000">
                <a:off x="1319" y="1049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mtClean="0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9" name="Oval 33"/>
            <p:cNvSpPr>
              <a:spLocks noChangeArrowheads="1"/>
            </p:cNvSpPr>
            <p:nvPr/>
          </p:nvSpPr>
          <p:spPr bwMode="auto">
            <a:xfrm>
              <a:off x="1082" y="1165"/>
              <a:ext cx="96" cy="96"/>
            </a:xfrm>
            <a:prstGeom prst="ellipse">
              <a:avLst/>
            </a:prstGeom>
            <a:solidFill>
              <a:srgbClr val="00FFFF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hangingPunct="1"/>
              <a:r>
                <a:rPr lang="en-US" altLang="en-US" dirty="0" smtClean="0">
                  <a:solidFill>
                    <a:srgbClr val="FFFFFF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4543970" y="1938436"/>
            <a:ext cx="1046692" cy="3243263"/>
            <a:chOff x="4550832" y="1438365"/>
            <a:chExt cx="1046692" cy="3243263"/>
          </a:xfrm>
        </p:grpSpPr>
        <p:pic>
          <p:nvPicPr>
            <p:cNvPr id="1331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0832" y="1438365"/>
              <a:ext cx="1046692" cy="3243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Oval 33"/>
            <p:cNvSpPr>
              <a:spLocks noChangeArrowheads="1"/>
            </p:cNvSpPr>
            <p:nvPr/>
          </p:nvSpPr>
          <p:spPr bwMode="auto">
            <a:xfrm>
              <a:off x="4997978" y="2988342"/>
              <a:ext cx="152400" cy="152400"/>
            </a:xfrm>
            <a:prstGeom prst="ellipse">
              <a:avLst/>
            </a:prstGeom>
            <a:solidFill>
              <a:srgbClr val="00FFFF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hangingPunct="1"/>
              <a:r>
                <a:rPr lang="en-US" altLang="en-US" dirty="0" smtClean="0">
                  <a:solidFill>
                    <a:srgbClr val="FFFFFF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7456929" y="1830485"/>
            <a:ext cx="1320117" cy="3461285"/>
            <a:chOff x="7514590" y="1378743"/>
            <a:chExt cx="1320117" cy="3461285"/>
          </a:xfrm>
        </p:grpSpPr>
        <p:grpSp>
          <p:nvGrpSpPr>
            <p:cNvPr id="280" name="Group 279"/>
            <p:cNvGrpSpPr/>
            <p:nvPr/>
          </p:nvGrpSpPr>
          <p:grpSpPr>
            <a:xfrm>
              <a:off x="7568527" y="1378743"/>
              <a:ext cx="199415" cy="3419475"/>
              <a:chOff x="7568527" y="1378743"/>
              <a:chExt cx="199415" cy="3419475"/>
            </a:xfrm>
          </p:grpSpPr>
          <p:pic>
            <p:nvPicPr>
              <p:cNvPr id="13316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68527" y="1378743"/>
                <a:ext cx="199415" cy="3419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89" name="Oval 33"/>
              <p:cNvSpPr>
                <a:spLocks noChangeArrowheads="1"/>
              </p:cNvSpPr>
              <p:nvPr/>
            </p:nvSpPr>
            <p:spPr bwMode="auto">
              <a:xfrm>
                <a:off x="7592034" y="3044470"/>
                <a:ext cx="152400" cy="152400"/>
              </a:xfrm>
              <a:prstGeom prst="ellipse">
                <a:avLst/>
              </a:prstGeom>
              <a:solidFill>
                <a:srgbClr val="00FFFF"/>
              </a:solidFill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eaLnBrk="1" hangingPunct="1"/>
                <a:r>
                  <a:rPr lang="en-US" altLang="en-US" dirty="0" smtClean="0">
                    <a:solidFill>
                      <a:srgbClr val="FFFFFF"/>
                    </a:solidFill>
                    <a:latin typeface="Arial" pitchFamily="34" charset="0"/>
                  </a:rPr>
                  <a:t>+</a:t>
                </a:r>
              </a:p>
            </p:txBody>
          </p:sp>
        </p:grpSp>
        <p:sp>
          <p:nvSpPr>
            <p:cNvPr id="281" name="Line 47"/>
            <p:cNvSpPr>
              <a:spLocks noChangeShapeType="1"/>
            </p:cNvSpPr>
            <p:nvPr/>
          </p:nvSpPr>
          <p:spPr bwMode="auto">
            <a:xfrm flipH="1">
              <a:off x="7514590" y="3185322"/>
              <a:ext cx="146050" cy="15001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282" name="Line 48"/>
            <p:cNvSpPr>
              <a:spLocks noChangeShapeType="1"/>
            </p:cNvSpPr>
            <p:nvPr/>
          </p:nvSpPr>
          <p:spPr bwMode="auto">
            <a:xfrm>
              <a:off x="7679690" y="3178972"/>
              <a:ext cx="146050" cy="15001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283" name="Arc 49"/>
            <p:cNvSpPr>
              <a:spLocks/>
            </p:cNvSpPr>
            <p:nvPr/>
          </p:nvSpPr>
          <p:spPr bwMode="auto">
            <a:xfrm rot="8981829">
              <a:off x="7527290" y="4632065"/>
              <a:ext cx="304800" cy="2079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mtClean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284" name="Text Box 50"/>
            <p:cNvSpPr txBox="1">
              <a:spLocks noChangeArrowheads="1"/>
            </p:cNvSpPr>
            <p:nvPr/>
          </p:nvSpPr>
          <p:spPr bwMode="auto">
            <a:xfrm>
              <a:off x="7859760" y="4314035"/>
              <a:ext cx="974947" cy="4770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2500" dirty="0">
                  <a:solidFill>
                    <a:srgbClr val="C4D030"/>
                  </a:solidFill>
                  <a:latin typeface="Arial" pitchFamily="34" charset="0"/>
                </a:rPr>
                <a:t>1/(</a:t>
              </a:r>
              <a:r>
                <a:rPr lang="en-US" altLang="en-US" sz="2500" dirty="0" err="1">
                  <a:solidFill>
                    <a:srgbClr val="C4D030"/>
                  </a:solidFill>
                  <a:latin typeface="Symbol" panose="05050102010706020507" pitchFamily="18" charset="2"/>
                </a:rPr>
                <a:t>bg</a:t>
              </a:r>
              <a:r>
                <a:rPr lang="en-US" altLang="en-US" sz="2500" dirty="0">
                  <a:solidFill>
                    <a:srgbClr val="C4D030"/>
                  </a:solidFill>
                  <a:latin typeface="Arial" pitchFamily="34" charset="0"/>
                </a:rPr>
                <a:t>)</a:t>
              </a:r>
            </a:p>
          </p:txBody>
        </p:sp>
      </p:grpSp>
      <p:sp>
        <p:nvSpPr>
          <p:cNvPr id="285" name="Text Box 42"/>
          <p:cNvSpPr txBox="1">
            <a:spLocks noChangeArrowheads="1"/>
          </p:cNvSpPr>
          <p:nvPr/>
        </p:nvSpPr>
        <p:spPr bwMode="auto">
          <a:xfrm>
            <a:off x="1013461" y="1153052"/>
            <a:ext cx="1805301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500" dirty="0">
                <a:solidFill>
                  <a:srgbClr val="C4D030"/>
                </a:solidFill>
                <a:latin typeface="Arial" pitchFamily="34" charset="0"/>
              </a:rPr>
              <a:t>Static Point</a:t>
            </a:r>
          </a:p>
          <a:p>
            <a:r>
              <a:rPr lang="en-US" altLang="en-US" sz="2500" dirty="0">
                <a:solidFill>
                  <a:srgbClr val="C4D030"/>
                </a:solidFill>
                <a:latin typeface="Arial" pitchFamily="34" charset="0"/>
              </a:rPr>
              <a:t>Charge</a:t>
            </a:r>
          </a:p>
        </p:txBody>
      </p:sp>
      <p:sp>
        <p:nvSpPr>
          <p:cNvPr id="286" name="Text Box 43"/>
          <p:cNvSpPr txBox="1">
            <a:spLocks noChangeArrowheads="1"/>
          </p:cNvSpPr>
          <p:nvPr/>
        </p:nvSpPr>
        <p:spPr bwMode="auto">
          <a:xfrm>
            <a:off x="4066543" y="1153052"/>
            <a:ext cx="203613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500">
                <a:solidFill>
                  <a:srgbClr val="C4D030"/>
                </a:solidFill>
                <a:latin typeface="Arial" pitchFamily="34" charset="0"/>
              </a:defRPr>
            </a:lvl1pPr>
          </a:lstStyle>
          <a:p>
            <a:r>
              <a:rPr lang="en-US" altLang="en-US" dirty="0"/>
              <a:t>Moving Point</a:t>
            </a:r>
          </a:p>
          <a:p>
            <a:r>
              <a:rPr lang="en-US" altLang="en-US" dirty="0"/>
              <a:t>Charge</a:t>
            </a:r>
          </a:p>
        </p:txBody>
      </p:sp>
      <p:sp>
        <p:nvSpPr>
          <p:cNvPr id="287" name="Text Box 44"/>
          <p:cNvSpPr txBox="1">
            <a:spLocks noChangeArrowheads="1"/>
          </p:cNvSpPr>
          <p:nvPr/>
        </p:nvSpPr>
        <p:spPr bwMode="auto">
          <a:xfrm>
            <a:off x="6520694" y="1153052"/>
            <a:ext cx="2320116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500">
                <a:solidFill>
                  <a:srgbClr val="C4D030"/>
                </a:solidFill>
                <a:latin typeface="Arial" pitchFamily="34" charset="0"/>
              </a:defRPr>
            </a:lvl1pPr>
          </a:lstStyle>
          <a:p>
            <a:r>
              <a:rPr lang="en-US" altLang="en-US" dirty="0" smtClean="0"/>
              <a:t>Relativistic</a:t>
            </a:r>
          </a:p>
          <a:p>
            <a:r>
              <a:rPr lang="en-US" altLang="en-US" dirty="0" smtClean="0"/>
              <a:t>Point Charge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4713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Measuring Beam Position – The Principle</a:t>
            </a:r>
          </a:p>
        </p:txBody>
      </p:sp>
      <p:sp>
        <p:nvSpPr>
          <p:cNvPr id="204803" name="Rectangle 3"/>
          <p:cNvSpPr>
            <a:spLocks noChangeArrowheads="1"/>
          </p:cNvSpPr>
          <p:nvPr/>
        </p:nvSpPr>
        <p:spPr bwMode="auto">
          <a:xfrm>
            <a:off x="134938" y="2989263"/>
            <a:ext cx="8902700" cy="30559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136525" y="2989263"/>
            <a:ext cx="8894763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2700000" algn="ctr" rotWithShape="0">
              <a:schemeClr val="bg2">
                <a:alpha val="50000"/>
              </a:schemeClr>
            </a:outerShdw>
          </a:effectLst>
        </p:spPr>
        <p:txBody>
          <a:bodyPr wrap="none" lIns="46800" tIns="36000" rIns="72000" b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4808" name="Rectangle 8"/>
          <p:cNvSpPr>
            <a:spLocks noChangeArrowheads="1"/>
          </p:cNvSpPr>
          <p:nvPr/>
        </p:nvSpPr>
        <p:spPr bwMode="auto">
          <a:xfrm flipV="1">
            <a:off x="134938" y="5572125"/>
            <a:ext cx="8896350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4822" name="Oval 22"/>
          <p:cNvSpPr>
            <a:spLocks noChangeArrowheads="1"/>
          </p:cNvSpPr>
          <p:nvPr/>
        </p:nvSpPr>
        <p:spPr bwMode="auto">
          <a:xfrm>
            <a:off x="204788" y="30892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776" name="Oval 23"/>
          <p:cNvSpPr>
            <a:spLocks noChangeArrowheads="1"/>
          </p:cNvSpPr>
          <p:nvPr/>
        </p:nvSpPr>
        <p:spPr bwMode="auto">
          <a:xfrm>
            <a:off x="854075" y="3302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777" name="Oval 24"/>
          <p:cNvSpPr>
            <a:spLocks noChangeArrowheads="1"/>
          </p:cNvSpPr>
          <p:nvPr/>
        </p:nvSpPr>
        <p:spPr bwMode="auto">
          <a:xfrm>
            <a:off x="1260475" y="33035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778" name="Oval 25"/>
          <p:cNvSpPr>
            <a:spLocks noChangeArrowheads="1"/>
          </p:cNvSpPr>
          <p:nvPr/>
        </p:nvSpPr>
        <p:spPr bwMode="auto">
          <a:xfrm>
            <a:off x="1639888" y="33051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779" name="Oval 26"/>
          <p:cNvSpPr>
            <a:spLocks noChangeArrowheads="1"/>
          </p:cNvSpPr>
          <p:nvPr/>
        </p:nvSpPr>
        <p:spPr bwMode="auto">
          <a:xfrm>
            <a:off x="2466975" y="33004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4828" name="Oval 28"/>
          <p:cNvSpPr>
            <a:spLocks noChangeArrowheads="1"/>
          </p:cNvSpPr>
          <p:nvPr/>
        </p:nvSpPr>
        <p:spPr bwMode="auto">
          <a:xfrm>
            <a:off x="142875" y="32718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32781" name="Oval 29"/>
          <p:cNvSpPr>
            <a:spLocks noChangeArrowheads="1"/>
          </p:cNvSpPr>
          <p:nvPr/>
        </p:nvSpPr>
        <p:spPr bwMode="auto">
          <a:xfrm>
            <a:off x="360363" y="30083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 dirty="0"/>
              <a:t>+</a:t>
            </a:r>
          </a:p>
        </p:txBody>
      </p:sp>
      <p:sp>
        <p:nvSpPr>
          <p:cNvPr id="32782" name="Oval 30"/>
          <p:cNvSpPr>
            <a:spLocks noChangeArrowheads="1"/>
          </p:cNvSpPr>
          <p:nvPr/>
        </p:nvSpPr>
        <p:spPr bwMode="auto">
          <a:xfrm>
            <a:off x="2136775" y="29972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32783" name="Oval 31"/>
          <p:cNvSpPr>
            <a:spLocks noChangeArrowheads="1"/>
          </p:cNvSpPr>
          <p:nvPr/>
        </p:nvSpPr>
        <p:spPr bwMode="auto">
          <a:xfrm>
            <a:off x="3014663" y="30083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-3498850" y="3986213"/>
            <a:ext cx="3394075" cy="698500"/>
            <a:chOff x="1722" y="11792"/>
            <a:chExt cx="3025" cy="772"/>
          </a:xfrm>
        </p:grpSpPr>
        <p:grpSp>
          <p:nvGrpSpPr>
            <p:cNvPr id="32865" name="Group 39"/>
            <p:cNvGrpSpPr>
              <a:grpSpLocks/>
            </p:cNvGrpSpPr>
            <p:nvPr/>
          </p:nvGrpSpPr>
          <p:grpSpPr bwMode="auto">
            <a:xfrm>
              <a:off x="2010" y="11792"/>
              <a:ext cx="2737" cy="772"/>
              <a:chOff x="2010" y="11792"/>
              <a:chExt cx="2737" cy="772"/>
            </a:xfrm>
          </p:grpSpPr>
          <p:sp>
            <p:nvSpPr>
              <p:cNvPr id="204840" name="Freeform 40"/>
              <p:cNvSpPr>
                <a:spLocks/>
              </p:cNvSpPr>
              <p:nvPr/>
            </p:nvSpPr>
            <p:spPr bwMode="auto">
              <a:xfrm>
                <a:off x="2011" y="11792"/>
                <a:ext cx="2736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vert="wordArtVert" lIns="36000" tIns="21600" anchor="ctr" anchorCtr="1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4841" name="Oval 41"/>
              <p:cNvSpPr>
                <a:spLocks noChangeAspect="1" noChangeArrowheads="1"/>
              </p:cNvSpPr>
              <p:nvPr/>
            </p:nvSpPr>
            <p:spPr bwMode="auto">
              <a:xfrm>
                <a:off x="2578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42" name="Oval 42"/>
              <p:cNvSpPr>
                <a:spLocks noChangeAspect="1" noChangeArrowheads="1"/>
              </p:cNvSpPr>
              <p:nvPr/>
            </p:nvSpPr>
            <p:spPr bwMode="auto">
              <a:xfrm>
                <a:off x="2528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43" name="Oval 43"/>
              <p:cNvSpPr>
                <a:spLocks noChangeAspect="1" noChangeArrowheads="1"/>
              </p:cNvSpPr>
              <p:nvPr/>
            </p:nvSpPr>
            <p:spPr bwMode="auto">
              <a:xfrm>
                <a:off x="2804" y="1218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44" name="Oval 44"/>
              <p:cNvSpPr>
                <a:spLocks noChangeAspect="1" noChangeArrowheads="1"/>
              </p:cNvSpPr>
              <p:nvPr/>
            </p:nvSpPr>
            <p:spPr bwMode="auto">
              <a:xfrm>
                <a:off x="2885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45" name="Oval 45"/>
              <p:cNvSpPr>
                <a:spLocks noChangeAspect="1" noChangeArrowheads="1"/>
              </p:cNvSpPr>
              <p:nvPr/>
            </p:nvSpPr>
            <p:spPr bwMode="auto">
              <a:xfrm>
                <a:off x="2902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46" name="Oval 46"/>
              <p:cNvSpPr>
                <a:spLocks noChangeAspect="1" noChangeArrowheads="1"/>
              </p:cNvSpPr>
              <p:nvPr/>
            </p:nvSpPr>
            <p:spPr bwMode="auto">
              <a:xfrm>
                <a:off x="2998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47" name="Oval 47"/>
              <p:cNvSpPr>
                <a:spLocks noChangeAspect="1" noChangeArrowheads="1"/>
              </p:cNvSpPr>
              <p:nvPr/>
            </p:nvSpPr>
            <p:spPr bwMode="auto">
              <a:xfrm>
                <a:off x="3079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48" name="Oval 48"/>
              <p:cNvSpPr>
                <a:spLocks noChangeAspect="1" noChangeArrowheads="1"/>
              </p:cNvSpPr>
              <p:nvPr/>
            </p:nvSpPr>
            <p:spPr bwMode="auto">
              <a:xfrm>
                <a:off x="3161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49" name="Oval 49"/>
              <p:cNvSpPr>
                <a:spLocks noChangeAspect="1" noChangeArrowheads="1"/>
              </p:cNvSpPr>
              <p:nvPr/>
            </p:nvSpPr>
            <p:spPr bwMode="auto">
              <a:xfrm>
                <a:off x="3290" y="118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50" name="Oval 50"/>
              <p:cNvSpPr>
                <a:spLocks noChangeAspect="1" noChangeArrowheads="1"/>
              </p:cNvSpPr>
              <p:nvPr/>
            </p:nvSpPr>
            <p:spPr bwMode="auto">
              <a:xfrm>
                <a:off x="3209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51" name="Oval 51"/>
              <p:cNvSpPr>
                <a:spLocks noChangeAspect="1" noChangeArrowheads="1"/>
              </p:cNvSpPr>
              <p:nvPr/>
            </p:nvSpPr>
            <p:spPr bwMode="auto">
              <a:xfrm>
                <a:off x="246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52" name="Oval 52"/>
              <p:cNvSpPr>
                <a:spLocks noChangeAspect="1" noChangeArrowheads="1"/>
              </p:cNvSpPr>
              <p:nvPr/>
            </p:nvSpPr>
            <p:spPr bwMode="auto">
              <a:xfrm>
                <a:off x="2772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53" name="Oval 53"/>
              <p:cNvSpPr>
                <a:spLocks noChangeAspect="1" noChangeArrowheads="1"/>
              </p:cNvSpPr>
              <p:nvPr/>
            </p:nvSpPr>
            <p:spPr bwMode="auto">
              <a:xfrm>
                <a:off x="2837" y="12278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54" name="Oval 54"/>
              <p:cNvSpPr>
                <a:spLocks noChangeAspect="1" noChangeArrowheads="1"/>
              </p:cNvSpPr>
              <p:nvPr/>
            </p:nvSpPr>
            <p:spPr bwMode="auto">
              <a:xfrm>
                <a:off x="2707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55" name="Oval 55"/>
              <p:cNvSpPr>
                <a:spLocks noChangeAspect="1" noChangeArrowheads="1"/>
              </p:cNvSpPr>
              <p:nvPr/>
            </p:nvSpPr>
            <p:spPr bwMode="auto">
              <a:xfrm>
                <a:off x="2998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56" name="Oval 56"/>
              <p:cNvSpPr>
                <a:spLocks noChangeAspect="1" noChangeArrowheads="1"/>
              </p:cNvSpPr>
              <p:nvPr/>
            </p:nvSpPr>
            <p:spPr bwMode="auto">
              <a:xfrm>
                <a:off x="3031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57" name="Oval 57"/>
              <p:cNvSpPr>
                <a:spLocks noChangeAspect="1" noChangeArrowheads="1"/>
              </p:cNvSpPr>
              <p:nvPr/>
            </p:nvSpPr>
            <p:spPr bwMode="auto">
              <a:xfrm>
                <a:off x="3096" y="119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58" name="Oval 58"/>
              <p:cNvSpPr>
                <a:spLocks noChangeAspect="1" noChangeArrowheads="1"/>
              </p:cNvSpPr>
              <p:nvPr/>
            </p:nvSpPr>
            <p:spPr bwMode="auto">
              <a:xfrm>
                <a:off x="3242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59" name="Oval 59"/>
              <p:cNvSpPr>
                <a:spLocks noChangeAspect="1" noChangeArrowheads="1"/>
              </p:cNvSpPr>
              <p:nvPr/>
            </p:nvSpPr>
            <p:spPr bwMode="auto">
              <a:xfrm>
                <a:off x="3242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60" name="Oval 60"/>
              <p:cNvSpPr>
                <a:spLocks noChangeAspect="1" noChangeArrowheads="1"/>
              </p:cNvSpPr>
              <p:nvPr/>
            </p:nvSpPr>
            <p:spPr bwMode="auto">
              <a:xfrm>
                <a:off x="2415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61" name="Oval 61"/>
              <p:cNvSpPr>
                <a:spLocks noChangeAspect="1" noChangeArrowheads="1"/>
              </p:cNvSpPr>
              <p:nvPr/>
            </p:nvSpPr>
            <p:spPr bwMode="auto">
              <a:xfrm>
                <a:off x="2204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62" name="Oval 62"/>
              <p:cNvSpPr>
                <a:spLocks noChangeAspect="1" noChangeArrowheads="1"/>
              </p:cNvSpPr>
              <p:nvPr/>
            </p:nvSpPr>
            <p:spPr bwMode="auto">
              <a:xfrm>
                <a:off x="277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63" name="Oval 63"/>
              <p:cNvSpPr>
                <a:spLocks noChangeAspect="1" noChangeArrowheads="1"/>
              </p:cNvSpPr>
              <p:nvPr/>
            </p:nvSpPr>
            <p:spPr bwMode="auto">
              <a:xfrm>
                <a:off x="2933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64" name="Oval 64"/>
              <p:cNvSpPr>
                <a:spLocks noChangeAspect="1" noChangeArrowheads="1"/>
              </p:cNvSpPr>
              <p:nvPr/>
            </p:nvSpPr>
            <p:spPr bwMode="auto">
              <a:xfrm>
                <a:off x="2983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65" name="Oval 65"/>
              <p:cNvSpPr>
                <a:spLocks noChangeAspect="1" noChangeArrowheads="1"/>
              </p:cNvSpPr>
              <p:nvPr/>
            </p:nvSpPr>
            <p:spPr bwMode="auto">
              <a:xfrm>
                <a:off x="3079" y="1239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66" name="Oval 66"/>
              <p:cNvSpPr>
                <a:spLocks noChangeAspect="1" noChangeArrowheads="1"/>
              </p:cNvSpPr>
              <p:nvPr/>
            </p:nvSpPr>
            <p:spPr bwMode="auto">
              <a:xfrm>
                <a:off x="3192" y="12141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67" name="Oval 67"/>
              <p:cNvSpPr>
                <a:spLocks noChangeAspect="1" noChangeArrowheads="1"/>
              </p:cNvSpPr>
              <p:nvPr/>
            </p:nvSpPr>
            <p:spPr bwMode="auto">
              <a:xfrm>
                <a:off x="3209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68" name="Oval 68"/>
              <p:cNvSpPr>
                <a:spLocks noChangeAspect="1" noChangeArrowheads="1"/>
              </p:cNvSpPr>
              <p:nvPr/>
            </p:nvSpPr>
            <p:spPr bwMode="auto">
              <a:xfrm>
                <a:off x="3387" y="11913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69" name="Oval 69"/>
              <p:cNvSpPr>
                <a:spLocks noChangeAspect="1" noChangeArrowheads="1"/>
              </p:cNvSpPr>
              <p:nvPr/>
            </p:nvSpPr>
            <p:spPr bwMode="auto">
              <a:xfrm>
                <a:off x="3420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70" name="Oval 70"/>
              <p:cNvSpPr>
                <a:spLocks noChangeAspect="1" noChangeArrowheads="1"/>
              </p:cNvSpPr>
              <p:nvPr/>
            </p:nvSpPr>
            <p:spPr bwMode="auto">
              <a:xfrm>
                <a:off x="2335" y="12125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71" name="Oval 71"/>
              <p:cNvSpPr>
                <a:spLocks noChangeAspect="1" noChangeArrowheads="1"/>
              </p:cNvSpPr>
              <p:nvPr/>
            </p:nvSpPr>
            <p:spPr bwMode="auto">
              <a:xfrm>
                <a:off x="267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72" name="Oval 72"/>
              <p:cNvSpPr>
                <a:spLocks noChangeAspect="1" noChangeArrowheads="1"/>
              </p:cNvSpPr>
              <p:nvPr/>
            </p:nvSpPr>
            <p:spPr bwMode="auto">
              <a:xfrm>
                <a:off x="2674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73" name="Oval 73"/>
              <p:cNvSpPr>
                <a:spLocks noChangeAspect="1" noChangeArrowheads="1"/>
              </p:cNvSpPr>
              <p:nvPr/>
            </p:nvSpPr>
            <p:spPr bwMode="auto">
              <a:xfrm>
                <a:off x="2950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74" name="Oval 74"/>
              <p:cNvSpPr>
                <a:spLocks noChangeAspect="1" noChangeArrowheads="1"/>
              </p:cNvSpPr>
              <p:nvPr/>
            </p:nvSpPr>
            <p:spPr bwMode="auto">
              <a:xfrm>
                <a:off x="3096" y="12308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75" name="Oval 75"/>
              <p:cNvSpPr>
                <a:spLocks noChangeAspect="1" noChangeArrowheads="1"/>
              </p:cNvSpPr>
              <p:nvPr/>
            </p:nvSpPr>
            <p:spPr bwMode="auto">
              <a:xfrm>
                <a:off x="314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76" name="Oval 76"/>
              <p:cNvSpPr>
                <a:spLocks noChangeAspect="1" noChangeArrowheads="1"/>
              </p:cNvSpPr>
              <p:nvPr/>
            </p:nvSpPr>
            <p:spPr bwMode="auto">
              <a:xfrm>
                <a:off x="3290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77" name="Oval 77"/>
              <p:cNvSpPr>
                <a:spLocks noChangeAspect="1" noChangeArrowheads="1"/>
              </p:cNvSpPr>
              <p:nvPr/>
            </p:nvSpPr>
            <p:spPr bwMode="auto">
              <a:xfrm>
                <a:off x="3322" y="12217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78" name="Oval 78"/>
              <p:cNvSpPr>
                <a:spLocks noChangeAspect="1" noChangeArrowheads="1"/>
              </p:cNvSpPr>
              <p:nvPr/>
            </p:nvSpPr>
            <p:spPr bwMode="auto">
              <a:xfrm>
                <a:off x="3420" y="12490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79" name="Oval 79"/>
              <p:cNvSpPr>
                <a:spLocks noChangeAspect="1" noChangeArrowheads="1"/>
              </p:cNvSpPr>
              <p:nvPr/>
            </p:nvSpPr>
            <p:spPr bwMode="auto">
              <a:xfrm>
                <a:off x="3387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80" name="Oval 80"/>
              <p:cNvSpPr>
                <a:spLocks noChangeAspect="1" noChangeArrowheads="1"/>
              </p:cNvSpPr>
              <p:nvPr/>
            </p:nvSpPr>
            <p:spPr bwMode="auto">
              <a:xfrm flipH="1">
                <a:off x="4149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81" name="Oval 81"/>
              <p:cNvSpPr>
                <a:spLocks noChangeAspect="1" noChangeArrowheads="1"/>
              </p:cNvSpPr>
              <p:nvPr/>
            </p:nvSpPr>
            <p:spPr bwMode="auto">
              <a:xfrm flipH="1">
                <a:off x="4197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82" name="Oval 82"/>
              <p:cNvSpPr>
                <a:spLocks noChangeAspect="1" noChangeArrowheads="1"/>
              </p:cNvSpPr>
              <p:nvPr/>
            </p:nvSpPr>
            <p:spPr bwMode="auto">
              <a:xfrm flipH="1">
                <a:off x="3921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83" name="Oval 83"/>
              <p:cNvSpPr>
                <a:spLocks noChangeAspect="1" noChangeArrowheads="1"/>
              </p:cNvSpPr>
              <p:nvPr/>
            </p:nvSpPr>
            <p:spPr bwMode="auto">
              <a:xfrm flipH="1">
                <a:off x="3840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84" name="Oval 84"/>
              <p:cNvSpPr>
                <a:spLocks noChangeAspect="1" noChangeArrowheads="1"/>
              </p:cNvSpPr>
              <p:nvPr/>
            </p:nvSpPr>
            <p:spPr bwMode="auto">
              <a:xfrm flipH="1">
                <a:off x="3825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85" name="Oval 85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86" name="Oval 86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203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87" name="Oval 87"/>
              <p:cNvSpPr>
                <a:spLocks noChangeAspect="1" noChangeArrowheads="1"/>
              </p:cNvSpPr>
              <p:nvPr/>
            </p:nvSpPr>
            <p:spPr bwMode="auto">
              <a:xfrm flipH="1">
                <a:off x="3566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88" name="Oval 88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1822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89" name="Oval 89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90" name="Oval 90"/>
              <p:cNvSpPr>
                <a:spLocks noChangeAspect="1" noChangeArrowheads="1"/>
              </p:cNvSpPr>
              <p:nvPr/>
            </p:nvSpPr>
            <p:spPr bwMode="auto">
              <a:xfrm flipH="1">
                <a:off x="426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91" name="Oval 91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92" name="Oval 92"/>
              <p:cNvSpPr>
                <a:spLocks noChangeAspect="1" noChangeArrowheads="1"/>
              </p:cNvSpPr>
              <p:nvPr/>
            </p:nvSpPr>
            <p:spPr bwMode="auto">
              <a:xfrm flipH="1">
                <a:off x="3890" y="12278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93" name="Oval 93"/>
              <p:cNvSpPr>
                <a:spLocks noChangeAspect="1" noChangeArrowheads="1"/>
              </p:cNvSpPr>
              <p:nvPr/>
            </p:nvSpPr>
            <p:spPr bwMode="auto">
              <a:xfrm flipH="1">
                <a:off x="4018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94" name="Oval 94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95" name="Oval 95"/>
              <p:cNvSpPr>
                <a:spLocks noChangeAspect="1" noChangeArrowheads="1"/>
              </p:cNvSpPr>
              <p:nvPr/>
            </p:nvSpPr>
            <p:spPr bwMode="auto">
              <a:xfrm flipH="1">
                <a:off x="3694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96" name="Oval 96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1945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97" name="Oval 97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98" name="Oval 98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899" name="Oval 99"/>
              <p:cNvSpPr>
                <a:spLocks noChangeAspect="1" noChangeArrowheads="1"/>
              </p:cNvSpPr>
              <p:nvPr/>
            </p:nvSpPr>
            <p:spPr bwMode="auto">
              <a:xfrm flipH="1">
                <a:off x="3355" y="1232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00" name="Oval 100"/>
              <p:cNvSpPr>
                <a:spLocks noChangeAspect="1" noChangeArrowheads="1"/>
              </p:cNvSpPr>
              <p:nvPr/>
            </p:nvSpPr>
            <p:spPr bwMode="auto">
              <a:xfrm flipH="1">
                <a:off x="4310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01" name="Oval 101"/>
              <p:cNvSpPr>
                <a:spLocks noChangeAspect="1" noChangeArrowheads="1"/>
              </p:cNvSpPr>
              <p:nvPr/>
            </p:nvSpPr>
            <p:spPr bwMode="auto">
              <a:xfrm flipH="1">
                <a:off x="4506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02" name="Oval 102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03" name="Oval 103"/>
              <p:cNvSpPr>
                <a:spLocks noChangeAspect="1" noChangeArrowheads="1"/>
              </p:cNvSpPr>
              <p:nvPr/>
            </p:nvSpPr>
            <p:spPr bwMode="auto">
              <a:xfrm flipH="1">
                <a:off x="3791" y="12187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04" name="Oval 104"/>
              <p:cNvSpPr>
                <a:spLocks noChangeAspect="1" noChangeArrowheads="1"/>
              </p:cNvSpPr>
              <p:nvPr/>
            </p:nvSpPr>
            <p:spPr bwMode="auto">
              <a:xfrm flipH="1">
                <a:off x="3744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05" name="Oval 105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06" name="Oval 106"/>
              <p:cNvSpPr>
                <a:spLocks noChangeAspect="1" noChangeArrowheads="1"/>
              </p:cNvSpPr>
              <p:nvPr/>
            </p:nvSpPr>
            <p:spPr bwMode="auto">
              <a:xfrm flipH="1">
                <a:off x="3532" y="12141"/>
                <a:ext cx="79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07" name="Oval 107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08" name="Oval 108"/>
              <p:cNvSpPr>
                <a:spLocks noChangeAspect="1" noChangeArrowheads="1"/>
              </p:cNvSpPr>
              <p:nvPr/>
            </p:nvSpPr>
            <p:spPr bwMode="auto">
              <a:xfrm flipH="1">
                <a:off x="3338" y="1198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09" name="Oval 109"/>
              <p:cNvSpPr>
                <a:spLocks noChangeAspect="1" noChangeArrowheads="1"/>
              </p:cNvSpPr>
              <p:nvPr/>
            </p:nvSpPr>
            <p:spPr bwMode="auto">
              <a:xfrm flipH="1">
                <a:off x="4390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10" name="Oval 110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11" name="Oval 111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12" name="Oval 112"/>
              <p:cNvSpPr>
                <a:spLocks noChangeAspect="1" noChangeArrowheads="1"/>
              </p:cNvSpPr>
              <p:nvPr/>
            </p:nvSpPr>
            <p:spPr bwMode="auto">
              <a:xfrm flipH="1">
                <a:off x="3775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13" name="Oval 113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2308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14" name="Oval 114"/>
              <p:cNvSpPr>
                <a:spLocks noChangeAspect="1" noChangeArrowheads="1"/>
              </p:cNvSpPr>
              <p:nvPr/>
            </p:nvSpPr>
            <p:spPr bwMode="auto">
              <a:xfrm flipH="1">
                <a:off x="358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15" name="Oval 115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16" name="Oval 116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4917" name="Oval 117"/>
              <p:cNvSpPr>
                <a:spLocks noChangeAspect="1" noChangeArrowheads="1"/>
              </p:cNvSpPr>
              <p:nvPr/>
            </p:nvSpPr>
            <p:spPr bwMode="auto">
              <a:xfrm flipH="1">
                <a:off x="3307" y="1246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36000" tIns="21600" anchor="ctr" anchorCtr="1"/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</p:grpSp>
        <p:grpSp>
          <p:nvGrpSpPr>
            <p:cNvPr id="32866" name="Group 118"/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32867" name="Group 119"/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32872" name="Line 120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36000" tIns="21600" anchor="ctr" anchorCtr="1"/>
                <a:lstStyle/>
                <a:p>
                  <a:endParaRPr lang="en-US"/>
                </a:p>
              </p:txBody>
            </p:sp>
            <p:sp>
              <p:nvSpPr>
                <p:cNvPr id="32873" name="Line 121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36000" tIns="21600" anchor="ctr" anchorCtr="1"/>
                <a:lstStyle/>
                <a:p>
                  <a:endParaRPr lang="en-US"/>
                </a:p>
              </p:txBody>
            </p:sp>
            <p:sp>
              <p:nvSpPr>
                <p:cNvPr id="32874" name="Line 122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36000" tIns="21600"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32868" name="Group 123"/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32869" name="Line 124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36000" tIns="21600" anchor="ctr" anchorCtr="1"/>
                <a:lstStyle/>
                <a:p>
                  <a:endParaRPr lang="en-US"/>
                </a:p>
              </p:txBody>
            </p:sp>
            <p:sp>
              <p:nvSpPr>
                <p:cNvPr id="32870" name="Line 125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36000" tIns="21600" anchor="ctr" anchorCtr="1"/>
                <a:lstStyle/>
                <a:p>
                  <a:endParaRPr lang="en-US"/>
                </a:p>
              </p:txBody>
            </p:sp>
            <p:sp>
              <p:nvSpPr>
                <p:cNvPr id="32871" name="Line 126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36000" tIns="21600" anchor="ctr" anchorCtr="1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04927" name="Oval 127"/>
          <p:cNvSpPr>
            <a:spLocks noChangeArrowheads="1"/>
          </p:cNvSpPr>
          <p:nvPr/>
        </p:nvSpPr>
        <p:spPr bwMode="auto">
          <a:xfrm>
            <a:off x="622300" y="3175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4928" name="Oval 128"/>
          <p:cNvSpPr>
            <a:spLocks noChangeArrowheads="1"/>
          </p:cNvSpPr>
          <p:nvPr/>
        </p:nvSpPr>
        <p:spPr bwMode="auto">
          <a:xfrm>
            <a:off x="400050" y="32210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4929" name="Oval 129"/>
          <p:cNvSpPr>
            <a:spLocks noChangeArrowheads="1"/>
          </p:cNvSpPr>
          <p:nvPr/>
        </p:nvSpPr>
        <p:spPr bwMode="auto">
          <a:xfrm>
            <a:off x="874713" y="310356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4930" name="Oval 130"/>
          <p:cNvSpPr>
            <a:spLocks noChangeArrowheads="1"/>
          </p:cNvSpPr>
          <p:nvPr/>
        </p:nvSpPr>
        <p:spPr bwMode="auto">
          <a:xfrm>
            <a:off x="1046163" y="33004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4931" name="Oval 131"/>
          <p:cNvSpPr>
            <a:spLocks noChangeArrowheads="1"/>
          </p:cNvSpPr>
          <p:nvPr/>
        </p:nvSpPr>
        <p:spPr bwMode="auto">
          <a:xfrm>
            <a:off x="1241425" y="3165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4932" name="Oval 132"/>
          <p:cNvSpPr>
            <a:spLocks noChangeArrowheads="1"/>
          </p:cNvSpPr>
          <p:nvPr/>
        </p:nvSpPr>
        <p:spPr bwMode="auto">
          <a:xfrm>
            <a:off x="1060450" y="30797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4933" name="Oval 133"/>
          <p:cNvSpPr>
            <a:spLocks noChangeArrowheads="1"/>
          </p:cNvSpPr>
          <p:nvPr/>
        </p:nvSpPr>
        <p:spPr bwMode="auto">
          <a:xfrm>
            <a:off x="1425575" y="30861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4934" name="Oval 134"/>
          <p:cNvSpPr>
            <a:spLocks noChangeArrowheads="1"/>
          </p:cNvSpPr>
          <p:nvPr/>
        </p:nvSpPr>
        <p:spPr bwMode="auto">
          <a:xfrm>
            <a:off x="1463675" y="32273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4935" name="Oval 135"/>
          <p:cNvSpPr>
            <a:spLocks noChangeArrowheads="1"/>
          </p:cNvSpPr>
          <p:nvPr/>
        </p:nvSpPr>
        <p:spPr bwMode="auto">
          <a:xfrm>
            <a:off x="1817688" y="31432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4936" name="Oval 136"/>
          <p:cNvSpPr>
            <a:spLocks noChangeArrowheads="1"/>
          </p:cNvSpPr>
          <p:nvPr/>
        </p:nvSpPr>
        <p:spPr bwMode="auto">
          <a:xfrm>
            <a:off x="1677988" y="30956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4937" name="Oval 137"/>
          <p:cNvSpPr>
            <a:spLocks noChangeArrowheads="1"/>
          </p:cNvSpPr>
          <p:nvPr/>
        </p:nvSpPr>
        <p:spPr bwMode="auto">
          <a:xfrm>
            <a:off x="1919288" y="32877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4938" name="Oval 138"/>
          <p:cNvSpPr>
            <a:spLocks noChangeArrowheads="1"/>
          </p:cNvSpPr>
          <p:nvPr/>
        </p:nvSpPr>
        <p:spPr bwMode="auto">
          <a:xfrm>
            <a:off x="1970088" y="30083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4939" name="Oval 139"/>
          <p:cNvSpPr>
            <a:spLocks noChangeArrowheads="1"/>
          </p:cNvSpPr>
          <p:nvPr/>
        </p:nvSpPr>
        <p:spPr bwMode="auto">
          <a:xfrm>
            <a:off x="2135188" y="32194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4940" name="Oval 140"/>
          <p:cNvSpPr>
            <a:spLocks noChangeArrowheads="1"/>
          </p:cNvSpPr>
          <p:nvPr/>
        </p:nvSpPr>
        <p:spPr bwMode="auto">
          <a:xfrm>
            <a:off x="2314575" y="32512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4941" name="Oval 141"/>
          <p:cNvSpPr>
            <a:spLocks noChangeArrowheads="1"/>
          </p:cNvSpPr>
          <p:nvPr/>
        </p:nvSpPr>
        <p:spPr bwMode="auto">
          <a:xfrm>
            <a:off x="2314575" y="3048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4942" name="Oval 142"/>
          <p:cNvSpPr>
            <a:spLocks noChangeArrowheads="1"/>
          </p:cNvSpPr>
          <p:nvPr/>
        </p:nvSpPr>
        <p:spPr bwMode="auto">
          <a:xfrm>
            <a:off x="625475" y="30130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4943" name="Oval 143"/>
          <p:cNvSpPr>
            <a:spLocks noChangeArrowheads="1"/>
          </p:cNvSpPr>
          <p:nvPr/>
        </p:nvSpPr>
        <p:spPr bwMode="auto">
          <a:xfrm>
            <a:off x="2484438" y="309086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4944" name="Oval 144"/>
          <p:cNvSpPr>
            <a:spLocks noChangeArrowheads="1"/>
          </p:cNvSpPr>
          <p:nvPr/>
        </p:nvSpPr>
        <p:spPr bwMode="auto">
          <a:xfrm>
            <a:off x="2647950" y="32845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4945" name="Oval 145"/>
          <p:cNvSpPr>
            <a:spLocks noChangeArrowheads="1"/>
          </p:cNvSpPr>
          <p:nvPr/>
        </p:nvSpPr>
        <p:spPr bwMode="auto">
          <a:xfrm>
            <a:off x="2681288" y="31115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4946" name="Oval 146"/>
          <p:cNvSpPr>
            <a:spLocks noChangeArrowheads="1"/>
          </p:cNvSpPr>
          <p:nvPr/>
        </p:nvSpPr>
        <p:spPr bwMode="auto">
          <a:xfrm>
            <a:off x="2833688" y="317976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4947" name="Oval 147"/>
          <p:cNvSpPr>
            <a:spLocks noChangeArrowheads="1"/>
          </p:cNvSpPr>
          <p:nvPr/>
        </p:nvSpPr>
        <p:spPr bwMode="auto">
          <a:xfrm>
            <a:off x="3057525" y="32146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4948" name="Oval 148"/>
          <p:cNvSpPr>
            <a:spLocks noChangeArrowheads="1"/>
          </p:cNvSpPr>
          <p:nvPr/>
        </p:nvSpPr>
        <p:spPr bwMode="auto">
          <a:xfrm>
            <a:off x="2868613" y="30114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075" name="Oval 275"/>
          <p:cNvSpPr>
            <a:spLocks noChangeArrowheads="1"/>
          </p:cNvSpPr>
          <p:nvPr/>
        </p:nvSpPr>
        <p:spPr bwMode="auto">
          <a:xfrm>
            <a:off x="3267075" y="30876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808" name="Oval 276"/>
          <p:cNvSpPr>
            <a:spLocks noChangeArrowheads="1"/>
          </p:cNvSpPr>
          <p:nvPr/>
        </p:nvSpPr>
        <p:spPr bwMode="auto">
          <a:xfrm>
            <a:off x="3916363" y="33004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809" name="Oval 277"/>
          <p:cNvSpPr>
            <a:spLocks noChangeArrowheads="1"/>
          </p:cNvSpPr>
          <p:nvPr/>
        </p:nvSpPr>
        <p:spPr bwMode="auto">
          <a:xfrm>
            <a:off x="4322763" y="33020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810" name="Oval 278"/>
          <p:cNvSpPr>
            <a:spLocks noChangeArrowheads="1"/>
          </p:cNvSpPr>
          <p:nvPr/>
        </p:nvSpPr>
        <p:spPr bwMode="auto">
          <a:xfrm>
            <a:off x="4702175" y="33035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811" name="Oval 279"/>
          <p:cNvSpPr>
            <a:spLocks noChangeArrowheads="1"/>
          </p:cNvSpPr>
          <p:nvPr/>
        </p:nvSpPr>
        <p:spPr bwMode="auto">
          <a:xfrm>
            <a:off x="5529263" y="3298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080" name="Oval 280"/>
          <p:cNvSpPr>
            <a:spLocks noChangeArrowheads="1"/>
          </p:cNvSpPr>
          <p:nvPr/>
        </p:nvSpPr>
        <p:spPr bwMode="auto">
          <a:xfrm>
            <a:off x="3205163" y="32702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32813" name="Oval 281"/>
          <p:cNvSpPr>
            <a:spLocks noChangeArrowheads="1"/>
          </p:cNvSpPr>
          <p:nvPr/>
        </p:nvSpPr>
        <p:spPr bwMode="auto">
          <a:xfrm>
            <a:off x="3422650" y="30067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32814" name="Oval 282"/>
          <p:cNvSpPr>
            <a:spLocks noChangeArrowheads="1"/>
          </p:cNvSpPr>
          <p:nvPr/>
        </p:nvSpPr>
        <p:spPr bwMode="auto">
          <a:xfrm>
            <a:off x="5199063" y="29956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32815" name="Oval 283"/>
          <p:cNvSpPr>
            <a:spLocks noChangeArrowheads="1"/>
          </p:cNvSpPr>
          <p:nvPr/>
        </p:nvSpPr>
        <p:spPr bwMode="auto">
          <a:xfrm>
            <a:off x="6076950" y="30067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084" name="Oval 284"/>
          <p:cNvSpPr>
            <a:spLocks noChangeArrowheads="1"/>
          </p:cNvSpPr>
          <p:nvPr/>
        </p:nvSpPr>
        <p:spPr bwMode="auto">
          <a:xfrm>
            <a:off x="3684588" y="31734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085" name="Oval 285"/>
          <p:cNvSpPr>
            <a:spLocks noChangeArrowheads="1"/>
          </p:cNvSpPr>
          <p:nvPr/>
        </p:nvSpPr>
        <p:spPr bwMode="auto">
          <a:xfrm>
            <a:off x="3462338" y="32194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086" name="Oval 286"/>
          <p:cNvSpPr>
            <a:spLocks noChangeArrowheads="1"/>
          </p:cNvSpPr>
          <p:nvPr/>
        </p:nvSpPr>
        <p:spPr bwMode="auto">
          <a:xfrm>
            <a:off x="3937000" y="31019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087" name="Oval 287"/>
          <p:cNvSpPr>
            <a:spLocks noChangeArrowheads="1"/>
          </p:cNvSpPr>
          <p:nvPr/>
        </p:nvSpPr>
        <p:spPr bwMode="auto">
          <a:xfrm>
            <a:off x="4108450" y="32988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088" name="Oval 288"/>
          <p:cNvSpPr>
            <a:spLocks noChangeArrowheads="1"/>
          </p:cNvSpPr>
          <p:nvPr/>
        </p:nvSpPr>
        <p:spPr bwMode="auto">
          <a:xfrm>
            <a:off x="4303713" y="3163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089" name="Oval 289"/>
          <p:cNvSpPr>
            <a:spLocks noChangeArrowheads="1"/>
          </p:cNvSpPr>
          <p:nvPr/>
        </p:nvSpPr>
        <p:spPr bwMode="auto">
          <a:xfrm>
            <a:off x="4122738" y="30781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090" name="Oval 290"/>
          <p:cNvSpPr>
            <a:spLocks noChangeArrowheads="1"/>
          </p:cNvSpPr>
          <p:nvPr/>
        </p:nvSpPr>
        <p:spPr bwMode="auto">
          <a:xfrm>
            <a:off x="4487863" y="30845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091" name="Oval 291"/>
          <p:cNvSpPr>
            <a:spLocks noChangeArrowheads="1"/>
          </p:cNvSpPr>
          <p:nvPr/>
        </p:nvSpPr>
        <p:spPr bwMode="auto">
          <a:xfrm>
            <a:off x="4525963" y="322580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092" name="Oval 292"/>
          <p:cNvSpPr>
            <a:spLocks noChangeArrowheads="1"/>
          </p:cNvSpPr>
          <p:nvPr/>
        </p:nvSpPr>
        <p:spPr bwMode="auto">
          <a:xfrm>
            <a:off x="4879975" y="31416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093" name="Oval 293"/>
          <p:cNvSpPr>
            <a:spLocks noChangeArrowheads="1"/>
          </p:cNvSpPr>
          <p:nvPr/>
        </p:nvSpPr>
        <p:spPr bwMode="auto">
          <a:xfrm>
            <a:off x="4740275" y="30940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094" name="Oval 294"/>
          <p:cNvSpPr>
            <a:spLocks noChangeArrowheads="1"/>
          </p:cNvSpPr>
          <p:nvPr/>
        </p:nvSpPr>
        <p:spPr bwMode="auto">
          <a:xfrm>
            <a:off x="4981575" y="32861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095" name="Oval 295"/>
          <p:cNvSpPr>
            <a:spLocks noChangeArrowheads="1"/>
          </p:cNvSpPr>
          <p:nvPr/>
        </p:nvSpPr>
        <p:spPr bwMode="auto">
          <a:xfrm>
            <a:off x="5032375" y="30067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096" name="Oval 296"/>
          <p:cNvSpPr>
            <a:spLocks noChangeArrowheads="1"/>
          </p:cNvSpPr>
          <p:nvPr/>
        </p:nvSpPr>
        <p:spPr bwMode="auto">
          <a:xfrm>
            <a:off x="5197475" y="32178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097" name="Oval 297"/>
          <p:cNvSpPr>
            <a:spLocks noChangeArrowheads="1"/>
          </p:cNvSpPr>
          <p:nvPr/>
        </p:nvSpPr>
        <p:spPr bwMode="auto">
          <a:xfrm>
            <a:off x="5376863" y="32496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098" name="Oval 298"/>
          <p:cNvSpPr>
            <a:spLocks noChangeArrowheads="1"/>
          </p:cNvSpPr>
          <p:nvPr/>
        </p:nvSpPr>
        <p:spPr bwMode="auto">
          <a:xfrm>
            <a:off x="5376863" y="30464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099" name="Oval 299"/>
          <p:cNvSpPr>
            <a:spLocks noChangeArrowheads="1"/>
          </p:cNvSpPr>
          <p:nvPr/>
        </p:nvSpPr>
        <p:spPr bwMode="auto">
          <a:xfrm>
            <a:off x="3687763" y="30114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00" name="Oval 300"/>
          <p:cNvSpPr>
            <a:spLocks noChangeArrowheads="1"/>
          </p:cNvSpPr>
          <p:nvPr/>
        </p:nvSpPr>
        <p:spPr bwMode="auto">
          <a:xfrm>
            <a:off x="5546725" y="30892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01" name="Oval 301"/>
          <p:cNvSpPr>
            <a:spLocks noChangeArrowheads="1"/>
          </p:cNvSpPr>
          <p:nvPr/>
        </p:nvSpPr>
        <p:spPr bwMode="auto">
          <a:xfrm>
            <a:off x="5710238" y="32829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02" name="Oval 302"/>
          <p:cNvSpPr>
            <a:spLocks noChangeArrowheads="1"/>
          </p:cNvSpPr>
          <p:nvPr/>
        </p:nvSpPr>
        <p:spPr bwMode="auto">
          <a:xfrm>
            <a:off x="5743575" y="31099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03" name="Oval 303"/>
          <p:cNvSpPr>
            <a:spLocks noChangeArrowheads="1"/>
          </p:cNvSpPr>
          <p:nvPr/>
        </p:nvSpPr>
        <p:spPr bwMode="auto">
          <a:xfrm>
            <a:off x="5895975" y="31781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04" name="Oval 304"/>
          <p:cNvSpPr>
            <a:spLocks noChangeArrowheads="1"/>
          </p:cNvSpPr>
          <p:nvPr/>
        </p:nvSpPr>
        <p:spPr bwMode="auto">
          <a:xfrm>
            <a:off x="6119813" y="32131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05" name="Oval 305"/>
          <p:cNvSpPr>
            <a:spLocks noChangeArrowheads="1"/>
          </p:cNvSpPr>
          <p:nvPr/>
        </p:nvSpPr>
        <p:spPr bwMode="auto">
          <a:xfrm>
            <a:off x="5930900" y="30099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06" name="Oval 306"/>
          <p:cNvSpPr>
            <a:spLocks noChangeArrowheads="1"/>
          </p:cNvSpPr>
          <p:nvPr/>
        </p:nvSpPr>
        <p:spPr bwMode="auto">
          <a:xfrm>
            <a:off x="6340475" y="30861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839" name="Oval 307"/>
          <p:cNvSpPr>
            <a:spLocks noChangeArrowheads="1"/>
          </p:cNvSpPr>
          <p:nvPr/>
        </p:nvSpPr>
        <p:spPr bwMode="auto">
          <a:xfrm>
            <a:off x="6989763" y="3298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840" name="Oval 308"/>
          <p:cNvSpPr>
            <a:spLocks noChangeArrowheads="1"/>
          </p:cNvSpPr>
          <p:nvPr/>
        </p:nvSpPr>
        <p:spPr bwMode="auto">
          <a:xfrm>
            <a:off x="7396163" y="33004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841" name="Oval 309"/>
          <p:cNvSpPr>
            <a:spLocks noChangeArrowheads="1"/>
          </p:cNvSpPr>
          <p:nvPr/>
        </p:nvSpPr>
        <p:spPr bwMode="auto">
          <a:xfrm>
            <a:off x="7775575" y="3302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2842" name="Oval 310"/>
          <p:cNvSpPr>
            <a:spLocks noChangeArrowheads="1"/>
          </p:cNvSpPr>
          <p:nvPr/>
        </p:nvSpPr>
        <p:spPr bwMode="auto">
          <a:xfrm>
            <a:off x="86026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11" name="Oval 311"/>
          <p:cNvSpPr>
            <a:spLocks noChangeArrowheads="1"/>
          </p:cNvSpPr>
          <p:nvPr/>
        </p:nvSpPr>
        <p:spPr bwMode="auto">
          <a:xfrm>
            <a:off x="6278563" y="326866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32844" name="Oval 312"/>
          <p:cNvSpPr>
            <a:spLocks noChangeArrowheads="1"/>
          </p:cNvSpPr>
          <p:nvPr/>
        </p:nvSpPr>
        <p:spPr bwMode="auto">
          <a:xfrm>
            <a:off x="6496050" y="30051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32845" name="Oval 313"/>
          <p:cNvSpPr>
            <a:spLocks noChangeArrowheads="1"/>
          </p:cNvSpPr>
          <p:nvPr/>
        </p:nvSpPr>
        <p:spPr bwMode="auto">
          <a:xfrm>
            <a:off x="8272463" y="29940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15" name="Oval 315"/>
          <p:cNvSpPr>
            <a:spLocks noChangeArrowheads="1"/>
          </p:cNvSpPr>
          <p:nvPr/>
        </p:nvSpPr>
        <p:spPr bwMode="auto">
          <a:xfrm>
            <a:off x="6757988" y="3171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16" name="Oval 316"/>
          <p:cNvSpPr>
            <a:spLocks noChangeArrowheads="1"/>
          </p:cNvSpPr>
          <p:nvPr/>
        </p:nvSpPr>
        <p:spPr bwMode="auto">
          <a:xfrm>
            <a:off x="6535738" y="32178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17" name="Oval 317"/>
          <p:cNvSpPr>
            <a:spLocks noChangeArrowheads="1"/>
          </p:cNvSpPr>
          <p:nvPr/>
        </p:nvSpPr>
        <p:spPr bwMode="auto">
          <a:xfrm>
            <a:off x="7010400" y="31003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18" name="Oval 318"/>
          <p:cNvSpPr>
            <a:spLocks noChangeArrowheads="1"/>
          </p:cNvSpPr>
          <p:nvPr/>
        </p:nvSpPr>
        <p:spPr bwMode="auto">
          <a:xfrm>
            <a:off x="7181850" y="32972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19" name="Oval 319"/>
          <p:cNvSpPr>
            <a:spLocks noChangeArrowheads="1"/>
          </p:cNvSpPr>
          <p:nvPr/>
        </p:nvSpPr>
        <p:spPr bwMode="auto">
          <a:xfrm>
            <a:off x="7377113" y="316230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20" name="Oval 320"/>
          <p:cNvSpPr>
            <a:spLocks noChangeArrowheads="1"/>
          </p:cNvSpPr>
          <p:nvPr/>
        </p:nvSpPr>
        <p:spPr bwMode="auto">
          <a:xfrm>
            <a:off x="7196138" y="30765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21" name="Oval 321"/>
          <p:cNvSpPr>
            <a:spLocks noChangeArrowheads="1"/>
          </p:cNvSpPr>
          <p:nvPr/>
        </p:nvSpPr>
        <p:spPr bwMode="auto">
          <a:xfrm>
            <a:off x="7561263" y="30829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22" name="Oval 322"/>
          <p:cNvSpPr>
            <a:spLocks noChangeArrowheads="1"/>
          </p:cNvSpPr>
          <p:nvPr/>
        </p:nvSpPr>
        <p:spPr bwMode="auto">
          <a:xfrm>
            <a:off x="7599363" y="32242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23" name="Oval 323"/>
          <p:cNvSpPr>
            <a:spLocks noChangeArrowheads="1"/>
          </p:cNvSpPr>
          <p:nvPr/>
        </p:nvSpPr>
        <p:spPr bwMode="auto">
          <a:xfrm>
            <a:off x="7953375" y="31400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24" name="Oval 324"/>
          <p:cNvSpPr>
            <a:spLocks noChangeArrowheads="1"/>
          </p:cNvSpPr>
          <p:nvPr/>
        </p:nvSpPr>
        <p:spPr bwMode="auto">
          <a:xfrm>
            <a:off x="7813675" y="309245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25" name="Oval 325"/>
          <p:cNvSpPr>
            <a:spLocks noChangeArrowheads="1"/>
          </p:cNvSpPr>
          <p:nvPr/>
        </p:nvSpPr>
        <p:spPr bwMode="auto">
          <a:xfrm>
            <a:off x="8054975" y="32845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26" name="Oval 326"/>
          <p:cNvSpPr>
            <a:spLocks noChangeArrowheads="1"/>
          </p:cNvSpPr>
          <p:nvPr/>
        </p:nvSpPr>
        <p:spPr bwMode="auto">
          <a:xfrm>
            <a:off x="8105775" y="30051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27" name="Oval 327"/>
          <p:cNvSpPr>
            <a:spLocks noChangeArrowheads="1"/>
          </p:cNvSpPr>
          <p:nvPr/>
        </p:nvSpPr>
        <p:spPr bwMode="auto">
          <a:xfrm>
            <a:off x="8270875" y="32162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28" name="Oval 328"/>
          <p:cNvSpPr>
            <a:spLocks noChangeArrowheads="1"/>
          </p:cNvSpPr>
          <p:nvPr/>
        </p:nvSpPr>
        <p:spPr bwMode="auto">
          <a:xfrm>
            <a:off x="8450263" y="32480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29" name="Oval 329"/>
          <p:cNvSpPr>
            <a:spLocks noChangeArrowheads="1"/>
          </p:cNvSpPr>
          <p:nvPr/>
        </p:nvSpPr>
        <p:spPr bwMode="auto">
          <a:xfrm>
            <a:off x="8450263" y="3044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30" name="Oval 330"/>
          <p:cNvSpPr>
            <a:spLocks noChangeArrowheads="1"/>
          </p:cNvSpPr>
          <p:nvPr/>
        </p:nvSpPr>
        <p:spPr bwMode="auto">
          <a:xfrm>
            <a:off x="6761163" y="30099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5131" name="Oval 331"/>
          <p:cNvSpPr>
            <a:spLocks noChangeArrowheads="1"/>
          </p:cNvSpPr>
          <p:nvPr/>
        </p:nvSpPr>
        <p:spPr bwMode="auto">
          <a:xfrm>
            <a:off x="8620125" y="30876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32" name="Oval 332"/>
          <p:cNvSpPr>
            <a:spLocks noChangeArrowheads="1"/>
          </p:cNvSpPr>
          <p:nvPr/>
        </p:nvSpPr>
        <p:spPr bwMode="auto">
          <a:xfrm>
            <a:off x="8783638" y="328136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/>
              <a:t>+</a:t>
            </a:r>
          </a:p>
        </p:txBody>
      </p:sp>
      <p:sp>
        <p:nvSpPr>
          <p:cNvPr id="205133" name="Oval 333"/>
          <p:cNvSpPr>
            <a:spLocks noChangeArrowheads="1"/>
          </p:cNvSpPr>
          <p:nvPr/>
        </p:nvSpPr>
        <p:spPr bwMode="auto">
          <a:xfrm>
            <a:off x="8816975" y="31083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72000" b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102862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05575E-6 L 1.39132 -3.05575E-6 " pathEditMode="relative" rAng="0" ptsTypes="AA">
                                      <p:cBhvr>
                                        <p:cTn id="6" dur="1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48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48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49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49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49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49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049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49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049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49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49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49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049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49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4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49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49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49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049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049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049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49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049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49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1.38889E-6 3.79135E-6 L 0.00104 -0.04095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05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05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05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4" presetClass="path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05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05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05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4" presetClass="path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05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05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4" presetClass="path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05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05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05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4" presetClass="path" presetSubtype="0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05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05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4" presetClass="path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05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05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05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205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0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05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05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205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grpId="0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05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4" presetClass="path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205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42" presetClass="path" presetSubtype="0" accel="50000" decel="50000" fill="hold" grpId="0" nodeType="withEffect">
                                  <p:stCondLst>
                                    <p:cond delay="86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05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42" presetClass="path" presetSubtype="0" accel="50000" decel="5000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05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64" presetClass="path" presetSubtype="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05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42" presetClass="path" presetSubtype="0" accel="50000" decel="5000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05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42" presetClass="path" presetSubtype="0" accel="50000" decel="50000" fill="hold" grpId="0" nodeType="withEffect">
                                  <p:stCondLst>
                                    <p:cond delay="92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205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4" presetClass="path" presetSubtype="0" fill="hold" grpId="0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05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decel="50000" fill="hold" grpId="0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20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64" presetClass="path" presetSubtype="0" fill="hold" grpId="0" nodeType="withEffect">
                                  <p:stCondLst>
                                    <p:cond delay="96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205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64" presetClass="path" presetSubtype="0" fill="hold" grpId="0" nodeType="withEffect">
                                  <p:stCondLst>
                                    <p:cond delay="9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205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42" presetClass="path" presetSubtype="0" accel="50000" decel="50000" fill="hold" grpId="0" nodeType="withEffect">
                                  <p:stCondLst>
                                    <p:cond delay="9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05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64" presetClass="path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205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2" presetClass="path" presetSubtype="0" accel="50000" decel="50000" fill="hold" grpId="0" nodeType="withEffect">
                                  <p:stCondLst>
                                    <p:cond delay="102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205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64" presetClass="path" presetSubtype="0" fill="hold" grpId="0" nodeType="withEffect">
                                  <p:stCondLst>
                                    <p:cond delay="104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20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64" presetClass="path" presetSubtype="0" fill="hold" grpId="0" nodeType="withEffect">
                                  <p:stCondLst>
                                    <p:cond delay="106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20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2" presetClass="path" presetSubtype="0" accel="50000" decel="50000" fill="hold" grpId="0" nodeType="withEffect">
                                  <p:stCondLst>
                                    <p:cond delay="108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20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64" presetClass="path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20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42" presetClass="path" presetSubtype="0" accel="50000" decel="50000" fill="hold" grpId="0" nodeType="withEffect">
                                  <p:stCondLst>
                                    <p:cond delay="112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20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42" presetClass="path" presetSubtype="0" accel="50000" decel="50000" fill="hold" grpId="0" nodeType="withEffect">
                                  <p:stCondLst>
                                    <p:cond delay="114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20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4" presetClass="path" presetSubtype="0" fill="hold" grpId="0" nodeType="withEffect">
                                  <p:stCondLst>
                                    <p:cond delay="116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20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2" presetClass="path" presetSubtype="0" accel="50000" decel="50000" fill="hold" grpId="0" nodeType="withEffect">
                                  <p:stCondLst>
                                    <p:cond delay="118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205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4" presetClass="path" presetSubtype="0" fill="hold" grpId="0" nodeType="withEffect">
                                  <p:stCondLst>
                                    <p:cond delay="119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205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64" presetClass="path" presetSubtype="0" fill="hold" grpId="0" nodeType="withEffect">
                                  <p:stCondLst>
                                    <p:cond delay="122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20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42" presetClass="path" presetSubtype="0" accel="50000" decel="50000" fill="hold" grpId="0" nodeType="withEffect">
                                  <p:stCondLst>
                                    <p:cond delay="1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205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2048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2048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2049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2049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2049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42" presetClass="path" presetSubtype="0" accel="50000" decel="5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2049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2049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2049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2049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64" presetClass="path" presetSubtype="0" accel="50000" decel="5000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64" dur="2000" fill="hold"/>
                                        <p:tgtEl>
                                          <p:spTgt spid="2049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66" dur="2000" fill="hold"/>
                                        <p:tgtEl>
                                          <p:spTgt spid="2049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42" presetClass="path" presetSubtype="0" accel="50000" decel="5000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68" dur="2000" fill="hold"/>
                                        <p:tgtEl>
                                          <p:spTgt spid="2049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70" dur="2000" fill="hold"/>
                                        <p:tgtEl>
                                          <p:spTgt spid="2049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72" dur="2000" fill="hold"/>
                                        <p:tgtEl>
                                          <p:spTgt spid="2049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64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204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76" dur="2000" fill="hold"/>
                                        <p:tgtEl>
                                          <p:spTgt spid="2049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2049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64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180" dur="2000" fill="hold"/>
                                        <p:tgtEl>
                                          <p:spTgt spid="2049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2049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42" presetClass="path" presetSubtype="0" accel="50000" decel="5000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2049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2049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42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2049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64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2049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92" dur="2000" fill="hold"/>
                                        <p:tgtEl>
                                          <p:spTgt spid="2049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42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0.00104 -0.04095 L 0.00052 3.79135E-6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205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64" presetClass="path" presetSubtype="0" accel="50000" decel="50000" fill="hold" grpId="1" nodeType="withEffect">
                                  <p:stCondLst>
                                    <p:cond delay="86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96" dur="2000" fill="hold"/>
                                        <p:tgtEl>
                                          <p:spTgt spid="205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64" presetClass="path" presetSubtype="0" accel="50000" decel="50000" fill="hold" grpId="1" nodeType="withEffect">
                                  <p:stCondLst>
                                    <p:cond delay="88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98" dur="2000" fill="hold"/>
                                        <p:tgtEl>
                                          <p:spTgt spid="205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42" presetClass="path" presetSubtype="0" accel="50000" decel="5000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205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64" presetClass="path" presetSubtype="0" accel="50000" decel="5000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205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42" presetClass="path" presetSubtype="0" accel="50000" decel="50000" fill="hold" grpId="1" nodeType="withEffect">
                                  <p:stCondLst>
                                    <p:cond delay="92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04" dur="2000" fill="hold"/>
                                        <p:tgtEl>
                                          <p:spTgt spid="205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42" presetClass="path" presetSubtype="0" accel="50000" decel="50000" fill="hold" grpId="1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06" dur="2000" fill="hold"/>
                                        <p:tgtEl>
                                          <p:spTgt spid="205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64" presetClass="path" presetSubtype="0" accel="50000" decel="50000" fill="hold" grpId="1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08" dur="2000" fill="hold"/>
                                        <p:tgtEl>
                                          <p:spTgt spid="205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42" presetClass="path" presetSubtype="0" accel="50000" decel="50000" fill="hold" grpId="1" nodeType="withEffect">
                                  <p:stCondLst>
                                    <p:cond delay="96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10" dur="2000" fill="hold"/>
                                        <p:tgtEl>
                                          <p:spTgt spid="205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64" presetClass="path" presetSubtype="0" accel="50000" decel="50000" fill="hold" grpId="1" nodeType="withEffect">
                                  <p:stCondLst>
                                    <p:cond delay="9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12" dur="2000" fill="hold"/>
                                        <p:tgtEl>
                                          <p:spTgt spid="205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42" presetClass="path" presetSubtype="0" accel="50000" decel="5000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14" dur="2000" fill="hold"/>
                                        <p:tgtEl>
                                          <p:spTgt spid="205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1" nodeType="withEffect">
                                  <p:stCondLst>
                                    <p:cond delay="102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205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64" presetClass="path" presetSubtype="0" accel="50000" decel="50000" fill="hold" grpId="1" nodeType="withEffect">
                                  <p:stCondLst>
                                    <p:cond delay="104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18" dur="2000" fill="hold"/>
                                        <p:tgtEl>
                                          <p:spTgt spid="205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42" presetClass="path" presetSubtype="0" accel="50000" decel="50000" fill="hold" grpId="1" nodeType="withEffect">
                                  <p:stCondLst>
                                    <p:cond delay="106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20" dur="2000" fill="hold"/>
                                        <p:tgtEl>
                                          <p:spTgt spid="205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64" presetClass="path" presetSubtype="0" accel="50000" decel="50000" fill="hold" grpId="1" nodeType="withEffect">
                                  <p:stCondLst>
                                    <p:cond delay="108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22" dur="2000" fill="hold"/>
                                        <p:tgtEl>
                                          <p:spTgt spid="205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64" presetClass="path" presetSubtype="0" accel="50000" decel="50000" fill="hold" grpId="1" nodeType="withEffect">
                                  <p:stCondLst>
                                    <p:cond delay="11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24" dur="2000" fill="hold"/>
                                        <p:tgtEl>
                                          <p:spTgt spid="205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42" presetClass="path" presetSubtype="0" accel="50000" decel="50000" fill="hold" grpId="1" nodeType="withEffect">
                                  <p:stCondLst>
                                    <p:cond delay="112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26" dur="2000" fill="hold"/>
                                        <p:tgtEl>
                                          <p:spTgt spid="205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64" presetClass="path" presetSubtype="0" accel="50000" decel="50000" fill="hold" grpId="1" nodeType="withEffect">
                                  <p:stCondLst>
                                    <p:cond delay="112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228" dur="2000" fill="hold"/>
                                        <p:tgtEl>
                                          <p:spTgt spid="205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42" presetClass="path" presetSubtype="0" accel="50000" decel="50000" fill="hold" grpId="1" nodeType="withEffect">
                                  <p:stCondLst>
                                    <p:cond delay="114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30" dur="2000" fill="hold"/>
                                        <p:tgtEl>
                                          <p:spTgt spid="205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42" presetClass="path" presetSubtype="0" accel="50000" decel="50000" fill="hold" grpId="1" nodeType="withEffect">
                                  <p:stCondLst>
                                    <p:cond delay="116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205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64" presetClass="path" presetSubtype="0" accel="50000" decel="50000" fill="hold" grpId="1" nodeType="withEffect">
                                  <p:stCondLst>
                                    <p:cond delay="11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34" dur="2000" fill="hold"/>
                                        <p:tgtEl>
                                          <p:spTgt spid="205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42" presetClass="path" presetSubtype="0" accel="50000" decel="5000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36" dur="2000" fill="hold"/>
                                        <p:tgtEl>
                                          <p:spTgt spid="205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64" presetClass="path" presetSubtype="0" accel="50000" decel="5000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38" dur="2000" fill="hold"/>
                                        <p:tgtEl>
                                          <p:spTgt spid="205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64" presetClass="path" presetSubtype="0" accel="50000" decel="5000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40" dur="2000" fill="hold"/>
                                        <p:tgtEl>
                                          <p:spTgt spid="205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42" presetClass="path" presetSubtype="0" accel="50000" decel="5000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42" dur="2000" fill="hold"/>
                                        <p:tgtEl>
                                          <p:spTgt spid="205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64" presetClass="path" presetSubtype="0" accel="50000" decel="50000" fill="hold" grpId="1" nodeType="withEffect">
                                  <p:stCondLst>
                                    <p:cond delay="12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205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64" presetClass="path" presetSubtype="0" accel="50000" decel="50000" fill="hold" grpId="1" nodeType="withEffect">
                                  <p:stCondLst>
                                    <p:cond delay="12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205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64" presetClass="path" presetSubtype="0" accel="50000" decel="50000" fill="hold" grpId="1" nodeType="withEffect">
                                  <p:stCondLst>
                                    <p:cond delay="124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48" dur="2000" fill="hold"/>
                                        <p:tgtEl>
                                          <p:spTgt spid="20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42" presetClass="path" presetSubtype="0" accel="50000" decel="50000" fill="hold" grpId="1" nodeType="withEffect">
                                  <p:stCondLst>
                                    <p:cond delay="126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205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42" presetClass="path" presetSubtype="0" accel="50000" decel="50000" fill="hold" grpId="1" nodeType="withEffect">
                                  <p:stCondLst>
                                    <p:cond delay="12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52" dur="2000" fill="hold"/>
                                        <p:tgtEl>
                                          <p:spTgt spid="205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42" presetClass="path" presetSubtype="0" accel="50000" decel="5000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54" dur="2000" fill="hold"/>
                                        <p:tgtEl>
                                          <p:spTgt spid="205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64" presetClass="path" presetSubtype="0" accel="50000" decel="5000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56" dur="2000" fill="hold"/>
                                        <p:tgtEl>
                                          <p:spTgt spid="205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42" presetClass="path" presetSubtype="0" accel="50000" decel="50000" fill="hold" grpId="1" nodeType="withEffect">
                                  <p:stCondLst>
                                    <p:cond delay="13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58" dur="2000" fill="hold"/>
                                        <p:tgtEl>
                                          <p:spTgt spid="205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64" presetClass="path" presetSubtype="0" accel="50000" decel="50000" fill="hold" grpId="1" nodeType="withEffect">
                                  <p:stCondLst>
                                    <p:cond delay="134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60" dur="2000" fill="hold"/>
                                        <p:tgtEl>
                                          <p:spTgt spid="205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42" presetClass="path" presetSubtype="0" accel="50000" decel="50000" fill="hold" grpId="1" nodeType="withEffect">
                                  <p:stCondLst>
                                    <p:cond delay="13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62" dur="2000" fill="hold"/>
                                        <p:tgtEl>
                                          <p:spTgt spid="20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42" presetClass="path" presetSubtype="0" accel="50000" decel="50000" fill="hold" grpId="1" nodeType="withEffect">
                                  <p:stCondLst>
                                    <p:cond delay="13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64" dur="2000" fill="hold"/>
                                        <p:tgtEl>
                                          <p:spTgt spid="20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64" presetClass="path" presetSubtype="0" accel="50000" decel="50000" fill="hold" grpId="1" nodeType="withEffect">
                                  <p:stCondLst>
                                    <p:cond delay="14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66" dur="2000" fill="hold"/>
                                        <p:tgtEl>
                                          <p:spTgt spid="20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42" presetClass="path" presetSubtype="0" accel="50000" decel="50000" fill="hold" grpId="1" nodeType="withEffect">
                                  <p:stCondLst>
                                    <p:cond delay="142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68" dur="2000" fill="hold"/>
                                        <p:tgtEl>
                                          <p:spTgt spid="20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64" presetClass="path" presetSubtype="0" accel="50000" decel="50000" fill="hold" grpId="1" nodeType="withEffect">
                                  <p:stCondLst>
                                    <p:cond delay="14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70" dur="2000" fill="hold"/>
                                        <p:tgtEl>
                                          <p:spTgt spid="20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64" presetClass="path" presetSubtype="0" accel="50000" decel="50000" fill="hold" grpId="1" nodeType="withEffect">
                                  <p:stCondLst>
                                    <p:cond delay="14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72" dur="2000" fill="hold"/>
                                        <p:tgtEl>
                                          <p:spTgt spid="20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42" presetClass="path" presetSubtype="0" accel="50000" decel="50000" fill="hold" grpId="1" nodeType="withEffect">
                                  <p:stCondLst>
                                    <p:cond delay="14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74" dur="2000" fill="hold"/>
                                        <p:tgtEl>
                                          <p:spTgt spid="20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64" presetClass="path" presetSubtype="0" accel="50000" decel="50000" fill="hold" grpId="1" nodeType="withEffect">
                                  <p:stCondLst>
                                    <p:cond delay="146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205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42" presetClass="path" presetSubtype="0" accel="50000" decel="50000" fill="hold" grpId="1" nodeType="withEffect">
                                  <p:stCondLst>
                                    <p:cond delay="14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205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42" presetClass="path" presetSubtype="0" accel="50000" decel="50000" fill="hold" grpId="1" nodeType="withEffect">
                                  <p:stCondLst>
                                    <p:cond delay="149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80" dur="2000" fill="hold"/>
                                        <p:tgtEl>
                                          <p:spTgt spid="20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64" presetClass="path" presetSubtype="0" accel="50000" decel="50000" fill="hold" grpId="1" nodeType="withEffect">
                                  <p:stCondLst>
                                    <p:cond delay="152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205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2" grpId="0" animBg="1"/>
      <p:bldP spid="204822" grpId="1" animBg="1"/>
      <p:bldP spid="204828" grpId="0" animBg="1"/>
      <p:bldP spid="204828" grpId="1" animBg="1"/>
      <p:bldP spid="204927" grpId="0" animBg="1"/>
      <p:bldP spid="204927" grpId="1" animBg="1"/>
      <p:bldP spid="204928" grpId="0" animBg="1"/>
      <p:bldP spid="204928" grpId="1" animBg="1"/>
      <p:bldP spid="204929" grpId="0" animBg="1"/>
      <p:bldP spid="204929" grpId="1" animBg="1"/>
      <p:bldP spid="204930" grpId="0" animBg="1"/>
      <p:bldP spid="204930" grpId="1" animBg="1"/>
      <p:bldP spid="204931" grpId="0" animBg="1"/>
      <p:bldP spid="204931" grpId="1" animBg="1"/>
      <p:bldP spid="204932" grpId="0" animBg="1"/>
      <p:bldP spid="204932" grpId="1" animBg="1"/>
      <p:bldP spid="204933" grpId="0" animBg="1"/>
      <p:bldP spid="204933" grpId="1" animBg="1"/>
      <p:bldP spid="204934" grpId="0" animBg="1"/>
      <p:bldP spid="204934" grpId="1" animBg="1"/>
      <p:bldP spid="204935" grpId="0" animBg="1"/>
      <p:bldP spid="204935" grpId="1" animBg="1"/>
      <p:bldP spid="204936" grpId="0" animBg="1"/>
      <p:bldP spid="204936" grpId="1" animBg="1"/>
      <p:bldP spid="204937" grpId="0" animBg="1"/>
      <p:bldP spid="204937" grpId="1" animBg="1"/>
      <p:bldP spid="204938" grpId="0" animBg="1"/>
      <p:bldP spid="204938" grpId="1" animBg="1"/>
      <p:bldP spid="204939" grpId="0" animBg="1"/>
      <p:bldP spid="204939" grpId="1" animBg="1"/>
      <p:bldP spid="204940" grpId="0" animBg="1"/>
      <p:bldP spid="204940" grpId="1" animBg="1"/>
      <p:bldP spid="204941" grpId="0" animBg="1"/>
      <p:bldP spid="204941" grpId="1" animBg="1"/>
      <p:bldP spid="204942" grpId="0" animBg="1"/>
      <p:bldP spid="204942" grpId="1" animBg="1"/>
      <p:bldP spid="204943" grpId="0" animBg="1"/>
      <p:bldP spid="204943" grpId="1" animBg="1"/>
      <p:bldP spid="204944" grpId="0" animBg="1"/>
      <p:bldP spid="204944" grpId="1" animBg="1"/>
      <p:bldP spid="204945" grpId="0" animBg="1"/>
      <p:bldP spid="204945" grpId="1" animBg="1"/>
      <p:bldP spid="204946" grpId="0" animBg="1"/>
      <p:bldP spid="204946" grpId="1" animBg="1"/>
      <p:bldP spid="204947" grpId="0" animBg="1"/>
      <p:bldP spid="204947" grpId="1" animBg="1"/>
      <p:bldP spid="204948" grpId="0" animBg="1"/>
      <p:bldP spid="204948" grpId="1" animBg="1"/>
      <p:bldP spid="205075" grpId="0" animBg="1"/>
      <p:bldP spid="205075" grpId="1" animBg="1"/>
      <p:bldP spid="205080" grpId="0" animBg="1"/>
      <p:bldP spid="205080" grpId="1" animBg="1"/>
      <p:bldP spid="205084" grpId="0" animBg="1"/>
      <p:bldP spid="205084" grpId="1" animBg="1"/>
      <p:bldP spid="205085" grpId="0" animBg="1"/>
      <p:bldP spid="205085" grpId="1" animBg="1"/>
      <p:bldP spid="205086" grpId="0" animBg="1"/>
      <p:bldP spid="205086" grpId="1" animBg="1"/>
      <p:bldP spid="205087" grpId="0" animBg="1"/>
      <p:bldP spid="205087" grpId="1" animBg="1"/>
      <p:bldP spid="205088" grpId="0" animBg="1"/>
      <p:bldP spid="205088" grpId="1" animBg="1"/>
      <p:bldP spid="205089" grpId="0" animBg="1"/>
      <p:bldP spid="205089" grpId="1" animBg="1"/>
      <p:bldP spid="205090" grpId="0" animBg="1"/>
      <p:bldP spid="205090" grpId="1" animBg="1"/>
      <p:bldP spid="205091" grpId="0" animBg="1"/>
      <p:bldP spid="205091" grpId="1" animBg="1"/>
      <p:bldP spid="205092" grpId="0" animBg="1"/>
      <p:bldP spid="205092" grpId="1" animBg="1"/>
      <p:bldP spid="205093" grpId="0" animBg="1"/>
      <p:bldP spid="205093" grpId="1" animBg="1"/>
      <p:bldP spid="205094" grpId="0" animBg="1"/>
      <p:bldP spid="205094" grpId="1" animBg="1"/>
      <p:bldP spid="205095" grpId="0" animBg="1"/>
      <p:bldP spid="205095" grpId="1" animBg="1"/>
      <p:bldP spid="205096" grpId="0" animBg="1"/>
      <p:bldP spid="205096" grpId="1" animBg="1"/>
      <p:bldP spid="205097" grpId="0" animBg="1"/>
      <p:bldP spid="205097" grpId="1" animBg="1"/>
      <p:bldP spid="205098" grpId="0" animBg="1"/>
      <p:bldP spid="205098" grpId="1" animBg="1"/>
      <p:bldP spid="205099" grpId="0" animBg="1"/>
      <p:bldP spid="205099" grpId="1" animBg="1"/>
      <p:bldP spid="205100" grpId="0" animBg="1"/>
      <p:bldP spid="205100" grpId="1" animBg="1"/>
      <p:bldP spid="205101" grpId="0" animBg="1"/>
      <p:bldP spid="205101" grpId="1" animBg="1"/>
      <p:bldP spid="205102" grpId="0" animBg="1"/>
      <p:bldP spid="205102" grpId="1" animBg="1"/>
      <p:bldP spid="205103" grpId="0" animBg="1"/>
      <p:bldP spid="205103" grpId="1" animBg="1"/>
      <p:bldP spid="205104" grpId="0" animBg="1"/>
      <p:bldP spid="205104" grpId="1" animBg="1"/>
      <p:bldP spid="205105" grpId="0" animBg="1"/>
      <p:bldP spid="205105" grpId="1" animBg="1"/>
      <p:bldP spid="205106" grpId="0" animBg="1"/>
      <p:bldP spid="205106" grpId="1" animBg="1"/>
      <p:bldP spid="205111" grpId="0" animBg="1"/>
      <p:bldP spid="205111" grpId="1" animBg="1"/>
      <p:bldP spid="205115" grpId="0" animBg="1"/>
      <p:bldP spid="205115" grpId="1" animBg="1"/>
      <p:bldP spid="205116" grpId="0" animBg="1"/>
      <p:bldP spid="205116" grpId="1" animBg="1"/>
      <p:bldP spid="205117" grpId="0" animBg="1"/>
      <p:bldP spid="205117" grpId="1" animBg="1"/>
      <p:bldP spid="205118" grpId="0" animBg="1"/>
      <p:bldP spid="205118" grpId="1" animBg="1"/>
      <p:bldP spid="205119" grpId="0" animBg="1"/>
      <p:bldP spid="205119" grpId="1" animBg="1"/>
      <p:bldP spid="205120" grpId="0" animBg="1"/>
      <p:bldP spid="205120" grpId="1" animBg="1"/>
      <p:bldP spid="205121" grpId="0" animBg="1"/>
      <p:bldP spid="205121" grpId="1" animBg="1"/>
      <p:bldP spid="205122" grpId="0" animBg="1"/>
      <p:bldP spid="205122" grpId="1" animBg="1"/>
      <p:bldP spid="205123" grpId="0" animBg="1"/>
      <p:bldP spid="205123" grpId="1" animBg="1"/>
      <p:bldP spid="205124" grpId="0" animBg="1"/>
      <p:bldP spid="205124" grpId="1" animBg="1"/>
      <p:bldP spid="205125" grpId="0" animBg="1"/>
      <p:bldP spid="205125" grpId="1" animBg="1"/>
      <p:bldP spid="205126" grpId="0" animBg="1"/>
      <p:bldP spid="205126" grpId="1" animBg="1"/>
      <p:bldP spid="205127" grpId="0" animBg="1"/>
      <p:bldP spid="205127" grpId="1" animBg="1"/>
      <p:bldP spid="205128" grpId="0" animBg="1"/>
      <p:bldP spid="205128" grpId="1" animBg="1"/>
      <p:bldP spid="205129" grpId="0" animBg="1"/>
      <p:bldP spid="205129" grpId="1" animBg="1"/>
      <p:bldP spid="205130" grpId="0" animBg="1"/>
      <p:bldP spid="205130" grpId="1" animBg="1"/>
      <p:bldP spid="205131" grpId="0" animBg="1"/>
      <p:bldP spid="205131" grpId="1" animBg="1"/>
      <p:bldP spid="205132" grpId="0" animBg="1"/>
      <p:bldP spid="205132" grpId="1" animBg="1"/>
      <p:bldP spid="205133" grpId="0" animBg="1"/>
      <p:bldP spid="20513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136525" y="2982913"/>
            <a:ext cx="8902700" cy="30559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899" name="Rectangle 3"/>
          <p:cNvSpPr>
            <a:spLocks noChangeArrowheads="1"/>
          </p:cNvSpPr>
          <p:nvPr/>
        </p:nvSpPr>
        <p:spPr bwMode="auto">
          <a:xfrm>
            <a:off x="136525" y="2982913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2700000" algn="ctr" rotWithShape="0">
              <a:schemeClr val="bg2">
                <a:alpha val="50000"/>
              </a:schemeClr>
            </a:outerShdw>
          </a:effectLst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3225800" y="2982913"/>
            <a:ext cx="1309688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46800" tIns="36000" anchor="ctr"/>
          <a:lstStyle/>
          <a:p>
            <a:endParaRPr lang="en-US"/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4640263" y="2982913"/>
            <a:ext cx="1309687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902" name="Rectangle 6"/>
          <p:cNvSpPr>
            <a:spLocks noChangeArrowheads="1"/>
          </p:cNvSpPr>
          <p:nvPr/>
        </p:nvSpPr>
        <p:spPr bwMode="auto">
          <a:xfrm>
            <a:off x="5949950" y="2982913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50800" dir="2700000" algn="ctr" rotWithShape="0">
              <a:schemeClr val="bg2">
                <a:alpha val="50000"/>
              </a:schemeClr>
            </a:outerShdw>
          </a:effectLst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03" name="Rectangle 7"/>
          <p:cNvSpPr>
            <a:spLocks noChangeArrowheads="1"/>
          </p:cNvSpPr>
          <p:nvPr/>
        </p:nvSpPr>
        <p:spPr bwMode="auto">
          <a:xfrm flipV="1">
            <a:off x="136525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04" name="Rectangle 8"/>
          <p:cNvSpPr>
            <a:spLocks noChangeArrowheads="1"/>
          </p:cNvSpPr>
          <p:nvPr/>
        </p:nvSpPr>
        <p:spPr bwMode="auto">
          <a:xfrm flipV="1">
            <a:off x="3225800" y="5995988"/>
            <a:ext cx="1309688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05" name="Rectangle 9"/>
          <p:cNvSpPr>
            <a:spLocks noChangeArrowheads="1"/>
          </p:cNvSpPr>
          <p:nvPr/>
        </p:nvSpPr>
        <p:spPr bwMode="auto">
          <a:xfrm flipV="1">
            <a:off x="4640263" y="5989638"/>
            <a:ext cx="1309687" cy="49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06" name="Rectangle 10"/>
          <p:cNvSpPr>
            <a:spLocks noChangeArrowheads="1"/>
          </p:cNvSpPr>
          <p:nvPr/>
        </p:nvSpPr>
        <p:spPr bwMode="auto">
          <a:xfrm flipV="1">
            <a:off x="5949950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4828" name="AutoShape 14"/>
          <p:cNvSpPr>
            <a:spLocks noChangeArrowheads="1"/>
          </p:cNvSpPr>
          <p:nvPr/>
        </p:nvSpPr>
        <p:spPr bwMode="auto">
          <a:xfrm flipV="1">
            <a:off x="4548188" y="982663"/>
            <a:ext cx="84137" cy="2247900"/>
          </a:xfrm>
          <a:prstGeom prst="can">
            <a:avLst>
              <a:gd name="adj" fmla="val 99447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911" name="Oval 15"/>
          <p:cNvSpPr>
            <a:spLocks noChangeArrowheads="1"/>
          </p:cNvSpPr>
          <p:nvPr/>
        </p:nvSpPr>
        <p:spPr bwMode="auto">
          <a:xfrm>
            <a:off x="3384550" y="3154363"/>
            <a:ext cx="2406650" cy="3016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12" name="AutoShape 16"/>
          <p:cNvSpPr>
            <a:spLocks noChangeArrowheads="1"/>
          </p:cNvSpPr>
          <p:nvPr/>
        </p:nvSpPr>
        <p:spPr bwMode="auto">
          <a:xfrm flipV="1">
            <a:off x="4535488" y="5824538"/>
            <a:ext cx="104775" cy="774700"/>
          </a:xfrm>
          <a:prstGeom prst="can">
            <a:avLst>
              <a:gd name="adj" fmla="val 41933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13" name="Oval 17"/>
          <p:cNvSpPr>
            <a:spLocks noChangeArrowheads="1"/>
          </p:cNvSpPr>
          <p:nvPr/>
        </p:nvSpPr>
        <p:spPr bwMode="auto">
          <a:xfrm flipV="1">
            <a:off x="3384550" y="5565775"/>
            <a:ext cx="2406650" cy="3016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8914" name="Rectangle 18"/>
          <p:cNvSpPr>
            <a:spLocks noGrp="1" noChangeArrowheads="1"/>
          </p:cNvSpPr>
          <p:nvPr>
            <p:ph type="title"/>
          </p:nvPr>
        </p:nvSpPr>
        <p:spPr>
          <a:xfrm>
            <a:off x="988219" y="115619"/>
            <a:ext cx="8229600" cy="62071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Electrostatic</a:t>
            </a:r>
            <a:r>
              <a:rPr lang="en-US" sz="3200" dirty="0" smtClean="0"/>
              <a:t> Monitor – The Principle</a:t>
            </a:r>
          </a:p>
        </p:txBody>
      </p:sp>
      <p:sp>
        <p:nvSpPr>
          <p:cNvPr id="208915" name="Oval 19"/>
          <p:cNvSpPr>
            <a:spLocks noChangeArrowheads="1"/>
          </p:cNvSpPr>
          <p:nvPr/>
        </p:nvSpPr>
        <p:spPr bwMode="auto">
          <a:xfrm>
            <a:off x="231775" y="30829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34" name="Oval 20"/>
          <p:cNvSpPr>
            <a:spLocks noChangeArrowheads="1"/>
          </p:cNvSpPr>
          <p:nvPr/>
        </p:nvSpPr>
        <p:spPr bwMode="auto">
          <a:xfrm>
            <a:off x="8810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35" name="Oval 21"/>
          <p:cNvSpPr>
            <a:spLocks noChangeArrowheads="1"/>
          </p:cNvSpPr>
          <p:nvPr/>
        </p:nvSpPr>
        <p:spPr bwMode="auto">
          <a:xfrm>
            <a:off x="12874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36" name="Oval 22"/>
          <p:cNvSpPr>
            <a:spLocks noChangeArrowheads="1"/>
          </p:cNvSpPr>
          <p:nvPr/>
        </p:nvSpPr>
        <p:spPr bwMode="auto">
          <a:xfrm>
            <a:off x="1666875" y="32988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37" name="Oval 23"/>
          <p:cNvSpPr>
            <a:spLocks noChangeArrowheads="1"/>
          </p:cNvSpPr>
          <p:nvPr/>
        </p:nvSpPr>
        <p:spPr bwMode="auto">
          <a:xfrm>
            <a:off x="2493963" y="32940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8920" name="Oval 24"/>
          <p:cNvSpPr>
            <a:spLocks noChangeArrowheads="1"/>
          </p:cNvSpPr>
          <p:nvPr/>
        </p:nvSpPr>
        <p:spPr bwMode="auto">
          <a:xfrm>
            <a:off x="169863" y="32654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39" name="Oval 25"/>
          <p:cNvSpPr>
            <a:spLocks noChangeArrowheads="1"/>
          </p:cNvSpPr>
          <p:nvPr/>
        </p:nvSpPr>
        <p:spPr bwMode="auto">
          <a:xfrm>
            <a:off x="3873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40" name="Oval 26"/>
          <p:cNvSpPr>
            <a:spLocks noChangeArrowheads="1"/>
          </p:cNvSpPr>
          <p:nvPr/>
        </p:nvSpPr>
        <p:spPr bwMode="auto">
          <a:xfrm>
            <a:off x="2163763" y="2990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41" name="Oval 27"/>
          <p:cNvSpPr>
            <a:spLocks noChangeArrowheads="1"/>
          </p:cNvSpPr>
          <p:nvPr/>
        </p:nvSpPr>
        <p:spPr bwMode="auto">
          <a:xfrm>
            <a:off x="30416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-3471863" y="3979863"/>
            <a:ext cx="3394075" cy="698500"/>
            <a:chOff x="1722" y="11792"/>
            <a:chExt cx="3025" cy="772"/>
          </a:xfrm>
        </p:grpSpPr>
        <p:grpSp>
          <p:nvGrpSpPr>
            <p:cNvPr id="34984" name="Group 29"/>
            <p:cNvGrpSpPr>
              <a:grpSpLocks/>
            </p:cNvGrpSpPr>
            <p:nvPr/>
          </p:nvGrpSpPr>
          <p:grpSpPr bwMode="auto">
            <a:xfrm>
              <a:off x="2011" y="11792"/>
              <a:ext cx="2736" cy="772"/>
              <a:chOff x="2011" y="11792"/>
              <a:chExt cx="2736" cy="772"/>
            </a:xfrm>
          </p:grpSpPr>
          <p:sp>
            <p:nvSpPr>
              <p:cNvPr id="208926" name="Freeform 30"/>
              <p:cNvSpPr>
                <a:spLocks/>
              </p:cNvSpPr>
              <p:nvPr/>
            </p:nvSpPr>
            <p:spPr bwMode="auto">
              <a:xfrm>
                <a:off x="2011" y="11792"/>
                <a:ext cx="2736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vert="wordArtVert" lIns="28800" tIns="18000" anchor="ctr" anchorCtr="0">
                <a:noAutofit/>
              </a:bodyPr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8927" name="Oval 31"/>
              <p:cNvSpPr>
                <a:spLocks noChangeAspect="1" noChangeArrowheads="1"/>
              </p:cNvSpPr>
              <p:nvPr/>
            </p:nvSpPr>
            <p:spPr bwMode="auto">
              <a:xfrm>
                <a:off x="2578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28" name="Oval 32"/>
              <p:cNvSpPr>
                <a:spLocks noChangeAspect="1" noChangeArrowheads="1"/>
              </p:cNvSpPr>
              <p:nvPr/>
            </p:nvSpPr>
            <p:spPr bwMode="auto">
              <a:xfrm>
                <a:off x="2528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29" name="Oval 33"/>
              <p:cNvSpPr>
                <a:spLocks noChangeAspect="1" noChangeArrowheads="1"/>
              </p:cNvSpPr>
              <p:nvPr/>
            </p:nvSpPr>
            <p:spPr bwMode="auto">
              <a:xfrm>
                <a:off x="2804" y="1218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0" name="Oval 34"/>
              <p:cNvSpPr>
                <a:spLocks noChangeAspect="1" noChangeArrowheads="1"/>
              </p:cNvSpPr>
              <p:nvPr/>
            </p:nvSpPr>
            <p:spPr bwMode="auto">
              <a:xfrm>
                <a:off x="2885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1" name="Oval 35"/>
              <p:cNvSpPr>
                <a:spLocks noChangeAspect="1" noChangeArrowheads="1"/>
              </p:cNvSpPr>
              <p:nvPr/>
            </p:nvSpPr>
            <p:spPr bwMode="auto">
              <a:xfrm>
                <a:off x="2902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2" name="Oval 36"/>
              <p:cNvSpPr>
                <a:spLocks noChangeAspect="1" noChangeArrowheads="1"/>
              </p:cNvSpPr>
              <p:nvPr/>
            </p:nvSpPr>
            <p:spPr bwMode="auto">
              <a:xfrm>
                <a:off x="2998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3" name="Oval 37"/>
              <p:cNvSpPr>
                <a:spLocks noChangeAspect="1" noChangeArrowheads="1"/>
              </p:cNvSpPr>
              <p:nvPr/>
            </p:nvSpPr>
            <p:spPr bwMode="auto">
              <a:xfrm>
                <a:off x="3079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4" name="Oval 38"/>
              <p:cNvSpPr>
                <a:spLocks noChangeAspect="1" noChangeArrowheads="1"/>
              </p:cNvSpPr>
              <p:nvPr/>
            </p:nvSpPr>
            <p:spPr bwMode="auto">
              <a:xfrm>
                <a:off x="3161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5" name="Oval 39"/>
              <p:cNvSpPr>
                <a:spLocks noChangeAspect="1" noChangeArrowheads="1"/>
              </p:cNvSpPr>
              <p:nvPr/>
            </p:nvSpPr>
            <p:spPr bwMode="auto">
              <a:xfrm>
                <a:off x="3290" y="118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6" name="Oval 40"/>
              <p:cNvSpPr>
                <a:spLocks noChangeAspect="1" noChangeArrowheads="1"/>
              </p:cNvSpPr>
              <p:nvPr/>
            </p:nvSpPr>
            <p:spPr bwMode="auto">
              <a:xfrm>
                <a:off x="3209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7" name="Oval 41"/>
              <p:cNvSpPr>
                <a:spLocks noChangeAspect="1" noChangeArrowheads="1"/>
              </p:cNvSpPr>
              <p:nvPr/>
            </p:nvSpPr>
            <p:spPr bwMode="auto">
              <a:xfrm>
                <a:off x="246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8" name="Oval 42"/>
              <p:cNvSpPr>
                <a:spLocks noChangeAspect="1" noChangeArrowheads="1"/>
              </p:cNvSpPr>
              <p:nvPr/>
            </p:nvSpPr>
            <p:spPr bwMode="auto">
              <a:xfrm>
                <a:off x="2772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39" name="Oval 43"/>
              <p:cNvSpPr>
                <a:spLocks noChangeAspect="1" noChangeArrowheads="1"/>
              </p:cNvSpPr>
              <p:nvPr/>
            </p:nvSpPr>
            <p:spPr bwMode="auto">
              <a:xfrm>
                <a:off x="2837" y="12278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0" name="Oval 44"/>
              <p:cNvSpPr>
                <a:spLocks noChangeAspect="1" noChangeArrowheads="1"/>
              </p:cNvSpPr>
              <p:nvPr/>
            </p:nvSpPr>
            <p:spPr bwMode="auto">
              <a:xfrm>
                <a:off x="2707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1" name="Oval 45"/>
              <p:cNvSpPr>
                <a:spLocks noChangeAspect="1" noChangeArrowheads="1"/>
              </p:cNvSpPr>
              <p:nvPr/>
            </p:nvSpPr>
            <p:spPr bwMode="auto">
              <a:xfrm>
                <a:off x="2998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2" name="Oval 46"/>
              <p:cNvSpPr>
                <a:spLocks noChangeAspect="1" noChangeArrowheads="1"/>
              </p:cNvSpPr>
              <p:nvPr/>
            </p:nvSpPr>
            <p:spPr bwMode="auto">
              <a:xfrm>
                <a:off x="3031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3" name="Oval 47"/>
              <p:cNvSpPr>
                <a:spLocks noChangeAspect="1" noChangeArrowheads="1"/>
              </p:cNvSpPr>
              <p:nvPr/>
            </p:nvSpPr>
            <p:spPr bwMode="auto">
              <a:xfrm>
                <a:off x="3096" y="119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4" name="Oval 48"/>
              <p:cNvSpPr>
                <a:spLocks noChangeAspect="1" noChangeArrowheads="1"/>
              </p:cNvSpPr>
              <p:nvPr/>
            </p:nvSpPr>
            <p:spPr bwMode="auto">
              <a:xfrm>
                <a:off x="3242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5" name="Oval 49"/>
              <p:cNvSpPr>
                <a:spLocks noChangeAspect="1" noChangeArrowheads="1"/>
              </p:cNvSpPr>
              <p:nvPr/>
            </p:nvSpPr>
            <p:spPr bwMode="auto">
              <a:xfrm>
                <a:off x="3242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6" name="Oval 50"/>
              <p:cNvSpPr>
                <a:spLocks noChangeAspect="1" noChangeArrowheads="1"/>
              </p:cNvSpPr>
              <p:nvPr/>
            </p:nvSpPr>
            <p:spPr bwMode="auto">
              <a:xfrm>
                <a:off x="2415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7" name="Oval 51"/>
              <p:cNvSpPr>
                <a:spLocks noChangeAspect="1" noChangeArrowheads="1"/>
              </p:cNvSpPr>
              <p:nvPr/>
            </p:nvSpPr>
            <p:spPr bwMode="auto">
              <a:xfrm>
                <a:off x="2217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8" name="Oval 52"/>
              <p:cNvSpPr>
                <a:spLocks noChangeAspect="1" noChangeArrowheads="1"/>
              </p:cNvSpPr>
              <p:nvPr/>
            </p:nvSpPr>
            <p:spPr bwMode="auto">
              <a:xfrm>
                <a:off x="277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49" name="Oval 53"/>
              <p:cNvSpPr>
                <a:spLocks noChangeAspect="1" noChangeArrowheads="1"/>
              </p:cNvSpPr>
              <p:nvPr/>
            </p:nvSpPr>
            <p:spPr bwMode="auto">
              <a:xfrm>
                <a:off x="2933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0" name="Oval 54"/>
              <p:cNvSpPr>
                <a:spLocks noChangeAspect="1" noChangeArrowheads="1"/>
              </p:cNvSpPr>
              <p:nvPr/>
            </p:nvSpPr>
            <p:spPr bwMode="auto">
              <a:xfrm>
                <a:off x="2983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1" name="Oval 55"/>
              <p:cNvSpPr>
                <a:spLocks noChangeAspect="1" noChangeArrowheads="1"/>
              </p:cNvSpPr>
              <p:nvPr/>
            </p:nvSpPr>
            <p:spPr bwMode="auto">
              <a:xfrm>
                <a:off x="3079" y="1239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2" name="Oval 56"/>
              <p:cNvSpPr>
                <a:spLocks noChangeAspect="1" noChangeArrowheads="1"/>
              </p:cNvSpPr>
              <p:nvPr/>
            </p:nvSpPr>
            <p:spPr bwMode="auto">
              <a:xfrm>
                <a:off x="3192" y="12141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3" name="Oval 57"/>
              <p:cNvSpPr>
                <a:spLocks noChangeAspect="1" noChangeArrowheads="1"/>
              </p:cNvSpPr>
              <p:nvPr/>
            </p:nvSpPr>
            <p:spPr bwMode="auto">
              <a:xfrm>
                <a:off x="3209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4" name="Oval 58"/>
              <p:cNvSpPr>
                <a:spLocks noChangeAspect="1" noChangeArrowheads="1"/>
              </p:cNvSpPr>
              <p:nvPr/>
            </p:nvSpPr>
            <p:spPr bwMode="auto">
              <a:xfrm>
                <a:off x="3387" y="11913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5" name="Oval 59"/>
              <p:cNvSpPr>
                <a:spLocks noChangeAspect="1" noChangeArrowheads="1"/>
              </p:cNvSpPr>
              <p:nvPr/>
            </p:nvSpPr>
            <p:spPr bwMode="auto">
              <a:xfrm>
                <a:off x="3420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6" name="Oval 60"/>
              <p:cNvSpPr>
                <a:spLocks noChangeAspect="1" noChangeArrowheads="1"/>
              </p:cNvSpPr>
              <p:nvPr/>
            </p:nvSpPr>
            <p:spPr bwMode="auto">
              <a:xfrm>
                <a:off x="2335" y="12125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7" name="Oval 61"/>
              <p:cNvSpPr>
                <a:spLocks noChangeAspect="1" noChangeArrowheads="1"/>
              </p:cNvSpPr>
              <p:nvPr/>
            </p:nvSpPr>
            <p:spPr bwMode="auto">
              <a:xfrm>
                <a:off x="267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8" name="Oval 62"/>
              <p:cNvSpPr>
                <a:spLocks noChangeAspect="1" noChangeArrowheads="1"/>
              </p:cNvSpPr>
              <p:nvPr/>
            </p:nvSpPr>
            <p:spPr bwMode="auto">
              <a:xfrm>
                <a:off x="2674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59" name="Oval 63"/>
              <p:cNvSpPr>
                <a:spLocks noChangeAspect="1" noChangeArrowheads="1"/>
              </p:cNvSpPr>
              <p:nvPr/>
            </p:nvSpPr>
            <p:spPr bwMode="auto">
              <a:xfrm>
                <a:off x="2950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0" name="Oval 64"/>
              <p:cNvSpPr>
                <a:spLocks noChangeAspect="1" noChangeArrowheads="1"/>
              </p:cNvSpPr>
              <p:nvPr/>
            </p:nvSpPr>
            <p:spPr bwMode="auto">
              <a:xfrm>
                <a:off x="3096" y="12308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1" name="Oval 65"/>
              <p:cNvSpPr>
                <a:spLocks noChangeAspect="1" noChangeArrowheads="1"/>
              </p:cNvSpPr>
              <p:nvPr/>
            </p:nvSpPr>
            <p:spPr bwMode="auto">
              <a:xfrm>
                <a:off x="314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2" name="Oval 66"/>
              <p:cNvSpPr>
                <a:spLocks noChangeAspect="1" noChangeArrowheads="1"/>
              </p:cNvSpPr>
              <p:nvPr/>
            </p:nvSpPr>
            <p:spPr bwMode="auto">
              <a:xfrm>
                <a:off x="3290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3" name="Oval 67"/>
              <p:cNvSpPr>
                <a:spLocks noChangeAspect="1" noChangeArrowheads="1"/>
              </p:cNvSpPr>
              <p:nvPr/>
            </p:nvSpPr>
            <p:spPr bwMode="auto">
              <a:xfrm>
                <a:off x="3322" y="12217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4" name="Oval 68"/>
              <p:cNvSpPr>
                <a:spLocks noChangeAspect="1" noChangeArrowheads="1"/>
              </p:cNvSpPr>
              <p:nvPr/>
            </p:nvSpPr>
            <p:spPr bwMode="auto">
              <a:xfrm>
                <a:off x="3420" y="12490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5" name="Oval 69"/>
              <p:cNvSpPr>
                <a:spLocks noChangeAspect="1" noChangeArrowheads="1"/>
              </p:cNvSpPr>
              <p:nvPr/>
            </p:nvSpPr>
            <p:spPr bwMode="auto">
              <a:xfrm>
                <a:off x="3387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6" name="Oval 70"/>
              <p:cNvSpPr>
                <a:spLocks noChangeAspect="1" noChangeArrowheads="1"/>
              </p:cNvSpPr>
              <p:nvPr/>
            </p:nvSpPr>
            <p:spPr bwMode="auto">
              <a:xfrm flipH="1">
                <a:off x="4149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7" name="Oval 71"/>
              <p:cNvSpPr>
                <a:spLocks noChangeAspect="1" noChangeArrowheads="1"/>
              </p:cNvSpPr>
              <p:nvPr/>
            </p:nvSpPr>
            <p:spPr bwMode="auto">
              <a:xfrm flipH="1">
                <a:off x="4197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8" name="Oval 72"/>
              <p:cNvSpPr>
                <a:spLocks noChangeAspect="1" noChangeArrowheads="1"/>
              </p:cNvSpPr>
              <p:nvPr/>
            </p:nvSpPr>
            <p:spPr bwMode="auto">
              <a:xfrm flipH="1">
                <a:off x="3921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69" name="Oval 73"/>
              <p:cNvSpPr>
                <a:spLocks noChangeAspect="1" noChangeArrowheads="1"/>
              </p:cNvSpPr>
              <p:nvPr/>
            </p:nvSpPr>
            <p:spPr bwMode="auto">
              <a:xfrm flipH="1">
                <a:off x="3840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0" name="Oval 74"/>
              <p:cNvSpPr>
                <a:spLocks noChangeAspect="1" noChangeArrowheads="1"/>
              </p:cNvSpPr>
              <p:nvPr/>
            </p:nvSpPr>
            <p:spPr bwMode="auto">
              <a:xfrm flipH="1">
                <a:off x="3825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1" name="Oval 75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2" name="Oval 76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203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3" name="Oval 77"/>
              <p:cNvSpPr>
                <a:spLocks noChangeAspect="1" noChangeArrowheads="1"/>
              </p:cNvSpPr>
              <p:nvPr/>
            </p:nvSpPr>
            <p:spPr bwMode="auto">
              <a:xfrm flipH="1">
                <a:off x="3566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4" name="Oval 78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1822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5" name="Oval 79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6" name="Oval 80"/>
              <p:cNvSpPr>
                <a:spLocks noChangeAspect="1" noChangeArrowheads="1"/>
              </p:cNvSpPr>
              <p:nvPr/>
            </p:nvSpPr>
            <p:spPr bwMode="auto">
              <a:xfrm flipH="1">
                <a:off x="426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7" name="Oval 81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8" name="Oval 82"/>
              <p:cNvSpPr>
                <a:spLocks noChangeAspect="1" noChangeArrowheads="1"/>
              </p:cNvSpPr>
              <p:nvPr/>
            </p:nvSpPr>
            <p:spPr bwMode="auto">
              <a:xfrm flipH="1">
                <a:off x="3890" y="12278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79" name="Oval 83"/>
              <p:cNvSpPr>
                <a:spLocks noChangeAspect="1" noChangeArrowheads="1"/>
              </p:cNvSpPr>
              <p:nvPr/>
            </p:nvSpPr>
            <p:spPr bwMode="auto">
              <a:xfrm flipH="1">
                <a:off x="4018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0" name="Oval 84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1" name="Oval 85"/>
              <p:cNvSpPr>
                <a:spLocks noChangeAspect="1" noChangeArrowheads="1"/>
              </p:cNvSpPr>
              <p:nvPr/>
            </p:nvSpPr>
            <p:spPr bwMode="auto">
              <a:xfrm flipH="1">
                <a:off x="3694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2" name="Oval 86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1945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3" name="Oval 87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4" name="Oval 88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5" name="Oval 89"/>
              <p:cNvSpPr>
                <a:spLocks noChangeAspect="1" noChangeArrowheads="1"/>
              </p:cNvSpPr>
              <p:nvPr/>
            </p:nvSpPr>
            <p:spPr bwMode="auto">
              <a:xfrm flipH="1">
                <a:off x="3355" y="1232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6" name="Oval 90"/>
              <p:cNvSpPr>
                <a:spLocks noChangeAspect="1" noChangeArrowheads="1"/>
              </p:cNvSpPr>
              <p:nvPr/>
            </p:nvSpPr>
            <p:spPr bwMode="auto">
              <a:xfrm flipH="1">
                <a:off x="4310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7" name="Oval 91"/>
              <p:cNvSpPr>
                <a:spLocks noChangeAspect="1" noChangeArrowheads="1"/>
              </p:cNvSpPr>
              <p:nvPr/>
            </p:nvSpPr>
            <p:spPr bwMode="auto">
              <a:xfrm flipH="1">
                <a:off x="4506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8" name="Oval 92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89" name="Oval 93"/>
              <p:cNvSpPr>
                <a:spLocks noChangeAspect="1" noChangeArrowheads="1"/>
              </p:cNvSpPr>
              <p:nvPr/>
            </p:nvSpPr>
            <p:spPr bwMode="auto">
              <a:xfrm flipH="1">
                <a:off x="3791" y="12187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0" name="Oval 94"/>
              <p:cNvSpPr>
                <a:spLocks noChangeAspect="1" noChangeArrowheads="1"/>
              </p:cNvSpPr>
              <p:nvPr/>
            </p:nvSpPr>
            <p:spPr bwMode="auto">
              <a:xfrm flipH="1">
                <a:off x="3744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1" name="Oval 95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2" name="Oval 96"/>
              <p:cNvSpPr>
                <a:spLocks noChangeAspect="1" noChangeArrowheads="1"/>
              </p:cNvSpPr>
              <p:nvPr/>
            </p:nvSpPr>
            <p:spPr bwMode="auto">
              <a:xfrm flipH="1">
                <a:off x="3532" y="12141"/>
                <a:ext cx="79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3" name="Oval 97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4" name="Oval 98"/>
              <p:cNvSpPr>
                <a:spLocks noChangeAspect="1" noChangeArrowheads="1"/>
              </p:cNvSpPr>
              <p:nvPr/>
            </p:nvSpPr>
            <p:spPr bwMode="auto">
              <a:xfrm flipH="1">
                <a:off x="3338" y="1198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5" name="Oval 99"/>
              <p:cNvSpPr>
                <a:spLocks noChangeAspect="1" noChangeArrowheads="1"/>
              </p:cNvSpPr>
              <p:nvPr/>
            </p:nvSpPr>
            <p:spPr bwMode="auto">
              <a:xfrm flipH="1">
                <a:off x="4390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6" name="Oval 100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7" name="Oval 101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8" name="Oval 102"/>
              <p:cNvSpPr>
                <a:spLocks noChangeAspect="1" noChangeArrowheads="1"/>
              </p:cNvSpPr>
              <p:nvPr/>
            </p:nvSpPr>
            <p:spPr bwMode="auto">
              <a:xfrm flipH="1">
                <a:off x="3775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8999" name="Oval 103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2308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0" name="Oval 104"/>
              <p:cNvSpPr>
                <a:spLocks noChangeAspect="1" noChangeArrowheads="1"/>
              </p:cNvSpPr>
              <p:nvPr/>
            </p:nvSpPr>
            <p:spPr bwMode="auto">
              <a:xfrm flipH="1">
                <a:off x="358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1" name="Oval 105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2" name="Oval 106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09003" name="Oval 107"/>
              <p:cNvSpPr>
                <a:spLocks noChangeAspect="1" noChangeArrowheads="1"/>
              </p:cNvSpPr>
              <p:nvPr/>
            </p:nvSpPr>
            <p:spPr bwMode="auto">
              <a:xfrm flipH="1">
                <a:off x="3307" y="1246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</p:grpSp>
        <p:grpSp>
          <p:nvGrpSpPr>
            <p:cNvPr id="34985" name="Group 108"/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34986" name="Group 109"/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34991" name="Line 110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92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93" name="Line 112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4987" name="Group 113"/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34988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89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990" name="Line 116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09013" name="Oval 117"/>
          <p:cNvSpPr>
            <a:spLocks noChangeArrowheads="1"/>
          </p:cNvSpPr>
          <p:nvPr/>
        </p:nvSpPr>
        <p:spPr bwMode="auto">
          <a:xfrm>
            <a:off x="649288" y="3168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14" name="Oval 118"/>
          <p:cNvSpPr>
            <a:spLocks noChangeArrowheads="1"/>
          </p:cNvSpPr>
          <p:nvPr/>
        </p:nvSpPr>
        <p:spPr bwMode="auto">
          <a:xfrm>
            <a:off x="427038" y="32146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15" name="Oval 119"/>
          <p:cNvSpPr>
            <a:spLocks noChangeArrowheads="1"/>
          </p:cNvSpPr>
          <p:nvPr/>
        </p:nvSpPr>
        <p:spPr bwMode="auto">
          <a:xfrm>
            <a:off x="901700" y="30972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16" name="Oval 120"/>
          <p:cNvSpPr>
            <a:spLocks noChangeArrowheads="1"/>
          </p:cNvSpPr>
          <p:nvPr/>
        </p:nvSpPr>
        <p:spPr bwMode="auto">
          <a:xfrm>
            <a:off x="107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17" name="Oval 121"/>
          <p:cNvSpPr>
            <a:spLocks noChangeArrowheads="1"/>
          </p:cNvSpPr>
          <p:nvPr/>
        </p:nvSpPr>
        <p:spPr bwMode="auto">
          <a:xfrm>
            <a:off x="1268413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18" name="Oval 122"/>
          <p:cNvSpPr>
            <a:spLocks noChangeArrowheads="1"/>
          </p:cNvSpPr>
          <p:nvPr/>
        </p:nvSpPr>
        <p:spPr bwMode="auto">
          <a:xfrm>
            <a:off x="1087438" y="30734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19" name="Oval 123"/>
          <p:cNvSpPr>
            <a:spLocks noChangeArrowheads="1"/>
          </p:cNvSpPr>
          <p:nvPr/>
        </p:nvSpPr>
        <p:spPr bwMode="auto">
          <a:xfrm>
            <a:off x="14525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0" name="Oval 124"/>
          <p:cNvSpPr>
            <a:spLocks noChangeArrowheads="1"/>
          </p:cNvSpPr>
          <p:nvPr/>
        </p:nvSpPr>
        <p:spPr bwMode="auto">
          <a:xfrm>
            <a:off x="1490663" y="3221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21" name="Oval 125"/>
          <p:cNvSpPr>
            <a:spLocks noChangeArrowheads="1"/>
          </p:cNvSpPr>
          <p:nvPr/>
        </p:nvSpPr>
        <p:spPr bwMode="auto">
          <a:xfrm>
            <a:off x="1844675" y="31369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2" name="Oval 126"/>
          <p:cNvSpPr>
            <a:spLocks noChangeArrowheads="1"/>
          </p:cNvSpPr>
          <p:nvPr/>
        </p:nvSpPr>
        <p:spPr bwMode="auto">
          <a:xfrm>
            <a:off x="1704975" y="30892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23" name="Oval 127"/>
          <p:cNvSpPr>
            <a:spLocks noChangeArrowheads="1"/>
          </p:cNvSpPr>
          <p:nvPr/>
        </p:nvSpPr>
        <p:spPr bwMode="auto">
          <a:xfrm>
            <a:off x="1946275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24" name="Oval 128"/>
          <p:cNvSpPr>
            <a:spLocks noChangeArrowheads="1"/>
          </p:cNvSpPr>
          <p:nvPr/>
        </p:nvSpPr>
        <p:spPr bwMode="auto">
          <a:xfrm>
            <a:off x="1997075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5" name="Oval 129"/>
          <p:cNvSpPr>
            <a:spLocks noChangeArrowheads="1"/>
          </p:cNvSpPr>
          <p:nvPr/>
        </p:nvSpPr>
        <p:spPr bwMode="auto">
          <a:xfrm>
            <a:off x="2162175" y="32131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6" name="Oval 130"/>
          <p:cNvSpPr>
            <a:spLocks noChangeArrowheads="1"/>
          </p:cNvSpPr>
          <p:nvPr/>
        </p:nvSpPr>
        <p:spPr bwMode="auto">
          <a:xfrm>
            <a:off x="2341563" y="3244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27" name="Oval 131"/>
          <p:cNvSpPr>
            <a:spLocks noChangeArrowheads="1"/>
          </p:cNvSpPr>
          <p:nvPr/>
        </p:nvSpPr>
        <p:spPr bwMode="auto">
          <a:xfrm>
            <a:off x="2341563" y="3041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8" name="Oval 132"/>
          <p:cNvSpPr>
            <a:spLocks noChangeArrowheads="1"/>
          </p:cNvSpPr>
          <p:nvPr/>
        </p:nvSpPr>
        <p:spPr bwMode="auto">
          <a:xfrm>
            <a:off x="652463" y="3006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29" name="Oval 133"/>
          <p:cNvSpPr>
            <a:spLocks noChangeArrowheads="1"/>
          </p:cNvSpPr>
          <p:nvPr/>
        </p:nvSpPr>
        <p:spPr bwMode="auto">
          <a:xfrm>
            <a:off x="2511425" y="3084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30" name="Oval 134"/>
          <p:cNvSpPr>
            <a:spLocks noChangeArrowheads="1"/>
          </p:cNvSpPr>
          <p:nvPr/>
        </p:nvSpPr>
        <p:spPr bwMode="auto">
          <a:xfrm>
            <a:off x="2674938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31" name="Oval 135"/>
          <p:cNvSpPr>
            <a:spLocks noChangeArrowheads="1"/>
          </p:cNvSpPr>
          <p:nvPr/>
        </p:nvSpPr>
        <p:spPr bwMode="auto">
          <a:xfrm>
            <a:off x="2708275" y="31051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32" name="Oval 136"/>
          <p:cNvSpPr>
            <a:spLocks noChangeArrowheads="1"/>
          </p:cNvSpPr>
          <p:nvPr/>
        </p:nvSpPr>
        <p:spPr bwMode="auto">
          <a:xfrm>
            <a:off x="2860675" y="31734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33" name="Oval 137"/>
          <p:cNvSpPr>
            <a:spLocks noChangeArrowheads="1"/>
          </p:cNvSpPr>
          <p:nvPr/>
        </p:nvSpPr>
        <p:spPr bwMode="auto">
          <a:xfrm>
            <a:off x="3084513" y="3208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34" name="Oval 138"/>
          <p:cNvSpPr>
            <a:spLocks noChangeArrowheads="1"/>
          </p:cNvSpPr>
          <p:nvPr/>
        </p:nvSpPr>
        <p:spPr bwMode="auto">
          <a:xfrm>
            <a:off x="2895600" y="30051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65" name="Oval 139"/>
          <p:cNvSpPr>
            <a:spLocks noChangeArrowheads="1"/>
          </p:cNvSpPr>
          <p:nvPr/>
        </p:nvSpPr>
        <p:spPr bwMode="auto">
          <a:xfrm>
            <a:off x="3452813" y="32337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66" name="Oval 140"/>
          <p:cNvSpPr>
            <a:spLocks noChangeArrowheads="1"/>
          </p:cNvSpPr>
          <p:nvPr/>
        </p:nvSpPr>
        <p:spPr bwMode="auto">
          <a:xfrm>
            <a:off x="4060825" y="3287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67" name="Oval 141"/>
          <p:cNvSpPr>
            <a:spLocks noChangeArrowheads="1"/>
          </p:cNvSpPr>
          <p:nvPr/>
        </p:nvSpPr>
        <p:spPr bwMode="auto">
          <a:xfrm>
            <a:off x="4410075" y="32956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68" name="Oval 142"/>
          <p:cNvSpPr>
            <a:spLocks noChangeArrowheads="1"/>
          </p:cNvSpPr>
          <p:nvPr/>
        </p:nvSpPr>
        <p:spPr bwMode="auto">
          <a:xfrm>
            <a:off x="47291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69" name="Oval 143"/>
          <p:cNvSpPr>
            <a:spLocks noChangeArrowheads="1"/>
          </p:cNvSpPr>
          <p:nvPr/>
        </p:nvSpPr>
        <p:spPr bwMode="auto">
          <a:xfrm>
            <a:off x="5365750" y="3257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70" name="Oval 144"/>
          <p:cNvSpPr>
            <a:spLocks noChangeArrowheads="1"/>
          </p:cNvSpPr>
          <p:nvPr/>
        </p:nvSpPr>
        <p:spPr bwMode="auto">
          <a:xfrm>
            <a:off x="3608388" y="32353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71" name="Oval 145"/>
          <p:cNvSpPr>
            <a:spLocks noChangeArrowheads="1"/>
          </p:cNvSpPr>
          <p:nvPr/>
        </p:nvSpPr>
        <p:spPr bwMode="auto">
          <a:xfrm>
            <a:off x="4870450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72" name="Oval 146"/>
          <p:cNvSpPr>
            <a:spLocks noChangeArrowheads="1"/>
          </p:cNvSpPr>
          <p:nvPr/>
        </p:nvSpPr>
        <p:spPr bwMode="auto">
          <a:xfrm>
            <a:off x="6103938" y="30003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73" name="Oval 147"/>
          <p:cNvSpPr>
            <a:spLocks noChangeArrowheads="1"/>
          </p:cNvSpPr>
          <p:nvPr/>
        </p:nvSpPr>
        <p:spPr bwMode="auto">
          <a:xfrm>
            <a:off x="3756025" y="31892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44" name="Oval 148"/>
          <p:cNvSpPr>
            <a:spLocks noChangeArrowheads="1"/>
          </p:cNvSpPr>
          <p:nvPr/>
        </p:nvSpPr>
        <p:spPr bwMode="auto">
          <a:xfrm>
            <a:off x="3759200" y="31908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45" name="Oval 149"/>
          <p:cNvSpPr>
            <a:spLocks noChangeArrowheads="1"/>
          </p:cNvSpPr>
          <p:nvPr/>
        </p:nvSpPr>
        <p:spPr bwMode="auto">
          <a:xfrm>
            <a:off x="4243388" y="32924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76" name="Oval 150"/>
          <p:cNvSpPr>
            <a:spLocks noChangeArrowheads="1"/>
          </p:cNvSpPr>
          <p:nvPr/>
        </p:nvSpPr>
        <p:spPr bwMode="auto">
          <a:xfrm>
            <a:off x="4084638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77" name="Oval 151"/>
          <p:cNvSpPr>
            <a:spLocks noChangeArrowheads="1"/>
          </p:cNvSpPr>
          <p:nvPr/>
        </p:nvSpPr>
        <p:spPr bwMode="auto">
          <a:xfrm>
            <a:off x="440372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48" name="Oval 152"/>
          <p:cNvSpPr>
            <a:spLocks noChangeArrowheads="1"/>
          </p:cNvSpPr>
          <p:nvPr/>
        </p:nvSpPr>
        <p:spPr bwMode="auto">
          <a:xfrm>
            <a:off x="424497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49" name="Oval 153"/>
          <p:cNvSpPr>
            <a:spLocks noChangeArrowheads="1"/>
          </p:cNvSpPr>
          <p:nvPr/>
        </p:nvSpPr>
        <p:spPr bwMode="auto">
          <a:xfrm>
            <a:off x="4549775" y="3160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50" name="Oval 154"/>
          <p:cNvSpPr>
            <a:spLocks noChangeArrowheads="1"/>
          </p:cNvSpPr>
          <p:nvPr/>
        </p:nvSpPr>
        <p:spPr bwMode="auto">
          <a:xfrm>
            <a:off x="4562475" y="3302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51" name="Oval 155"/>
          <p:cNvSpPr>
            <a:spLocks noChangeArrowheads="1"/>
          </p:cNvSpPr>
          <p:nvPr/>
        </p:nvSpPr>
        <p:spPr bwMode="auto">
          <a:xfrm>
            <a:off x="4872038" y="31861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82" name="Oval 156"/>
          <p:cNvSpPr>
            <a:spLocks noChangeArrowheads="1"/>
          </p:cNvSpPr>
          <p:nvPr/>
        </p:nvSpPr>
        <p:spPr bwMode="auto">
          <a:xfrm>
            <a:off x="4716463" y="3163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53" name="Oval 157"/>
          <p:cNvSpPr>
            <a:spLocks noChangeArrowheads="1"/>
          </p:cNvSpPr>
          <p:nvPr/>
        </p:nvSpPr>
        <p:spPr bwMode="auto">
          <a:xfrm>
            <a:off x="4999038" y="32734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54" name="Oval 158"/>
          <p:cNvSpPr>
            <a:spLocks noChangeArrowheads="1"/>
          </p:cNvSpPr>
          <p:nvPr/>
        </p:nvSpPr>
        <p:spPr bwMode="auto">
          <a:xfrm>
            <a:off x="5037138" y="3171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55" name="Oval 159"/>
          <p:cNvSpPr>
            <a:spLocks noChangeArrowheads="1"/>
          </p:cNvSpPr>
          <p:nvPr/>
        </p:nvSpPr>
        <p:spPr bwMode="auto">
          <a:xfrm>
            <a:off x="5224463" y="31797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56" name="Oval 160"/>
          <p:cNvSpPr>
            <a:spLocks noChangeArrowheads="1"/>
          </p:cNvSpPr>
          <p:nvPr/>
        </p:nvSpPr>
        <p:spPr bwMode="auto">
          <a:xfrm>
            <a:off x="5187950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87" name="Oval 161"/>
          <p:cNvSpPr>
            <a:spLocks noChangeArrowheads="1"/>
          </p:cNvSpPr>
          <p:nvPr/>
        </p:nvSpPr>
        <p:spPr bwMode="auto">
          <a:xfrm>
            <a:off x="5568950" y="32337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58" name="Oval 162"/>
          <p:cNvSpPr>
            <a:spLocks noChangeArrowheads="1"/>
          </p:cNvSpPr>
          <p:nvPr/>
        </p:nvSpPr>
        <p:spPr bwMode="auto">
          <a:xfrm>
            <a:off x="5389563" y="3257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59" name="Oval 163"/>
          <p:cNvSpPr>
            <a:spLocks noChangeArrowheads="1"/>
          </p:cNvSpPr>
          <p:nvPr/>
        </p:nvSpPr>
        <p:spPr bwMode="auto">
          <a:xfrm>
            <a:off x="6146800" y="32067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60" name="Oval 164"/>
          <p:cNvSpPr>
            <a:spLocks noChangeArrowheads="1"/>
          </p:cNvSpPr>
          <p:nvPr/>
        </p:nvSpPr>
        <p:spPr bwMode="auto">
          <a:xfrm>
            <a:off x="5957888" y="3003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61" name="Oval 165"/>
          <p:cNvSpPr>
            <a:spLocks noChangeArrowheads="1"/>
          </p:cNvSpPr>
          <p:nvPr/>
        </p:nvSpPr>
        <p:spPr bwMode="auto">
          <a:xfrm>
            <a:off x="63674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92" name="Oval 166"/>
          <p:cNvSpPr>
            <a:spLocks noChangeArrowheads="1"/>
          </p:cNvSpPr>
          <p:nvPr/>
        </p:nvSpPr>
        <p:spPr bwMode="auto">
          <a:xfrm>
            <a:off x="7016750" y="3292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93" name="Oval 167"/>
          <p:cNvSpPr>
            <a:spLocks noChangeArrowheads="1"/>
          </p:cNvSpPr>
          <p:nvPr/>
        </p:nvSpPr>
        <p:spPr bwMode="auto">
          <a:xfrm>
            <a:off x="742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94" name="Oval 168"/>
          <p:cNvSpPr>
            <a:spLocks noChangeArrowheads="1"/>
          </p:cNvSpPr>
          <p:nvPr/>
        </p:nvSpPr>
        <p:spPr bwMode="auto">
          <a:xfrm>
            <a:off x="78025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895" name="Oval 169"/>
          <p:cNvSpPr>
            <a:spLocks noChangeArrowheads="1"/>
          </p:cNvSpPr>
          <p:nvPr/>
        </p:nvSpPr>
        <p:spPr bwMode="auto">
          <a:xfrm>
            <a:off x="8629650" y="3290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66" name="Oval 170"/>
          <p:cNvSpPr>
            <a:spLocks noChangeArrowheads="1"/>
          </p:cNvSpPr>
          <p:nvPr/>
        </p:nvSpPr>
        <p:spPr bwMode="auto">
          <a:xfrm>
            <a:off x="6305550" y="32623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97" name="Oval 171"/>
          <p:cNvSpPr>
            <a:spLocks noChangeArrowheads="1"/>
          </p:cNvSpPr>
          <p:nvPr/>
        </p:nvSpPr>
        <p:spPr bwMode="auto">
          <a:xfrm>
            <a:off x="6523038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34898" name="Oval 172"/>
          <p:cNvSpPr>
            <a:spLocks noChangeArrowheads="1"/>
          </p:cNvSpPr>
          <p:nvPr/>
        </p:nvSpPr>
        <p:spPr bwMode="auto">
          <a:xfrm>
            <a:off x="8299450" y="2987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69" name="Oval 173"/>
          <p:cNvSpPr>
            <a:spLocks noChangeArrowheads="1"/>
          </p:cNvSpPr>
          <p:nvPr/>
        </p:nvSpPr>
        <p:spPr bwMode="auto">
          <a:xfrm>
            <a:off x="6784975" y="3165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0" name="Oval 174"/>
          <p:cNvSpPr>
            <a:spLocks noChangeArrowheads="1"/>
          </p:cNvSpPr>
          <p:nvPr/>
        </p:nvSpPr>
        <p:spPr bwMode="auto">
          <a:xfrm>
            <a:off x="6562725" y="3211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71" name="Oval 175"/>
          <p:cNvSpPr>
            <a:spLocks noChangeArrowheads="1"/>
          </p:cNvSpPr>
          <p:nvPr/>
        </p:nvSpPr>
        <p:spPr bwMode="auto">
          <a:xfrm>
            <a:off x="7037388" y="3094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2" name="Oval 176"/>
          <p:cNvSpPr>
            <a:spLocks noChangeArrowheads="1"/>
          </p:cNvSpPr>
          <p:nvPr/>
        </p:nvSpPr>
        <p:spPr bwMode="auto">
          <a:xfrm>
            <a:off x="7208838" y="3290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3" name="Oval 177"/>
          <p:cNvSpPr>
            <a:spLocks noChangeArrowheads="1"/>
          </p:cNvSpPr>
          <p:nvPr/>
        </p:nvSpPr>
        <p:spPr bwMode="auto">
          <a:xfrm>
            <a:off x="7404100" y="315595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4" name="Oval 178"/>
          <p:cNvSpPr>
            <a:spLocks noChangeArrowheads="1"/>
          </p:cNvSpPr>
          <p:nvPr/>
        </p:nvSpPr>
        <p:spPr bwMode="auto">
          <a:xfrm>
            <a:off x="7223125" y="30702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75" name="Oval 179"/>
          <p:cNvSpPr>
            <a:spLocks noChangeArrowheads="1"/>
          </p:cNvSpPr>
          <p:nvPr/>
        </p:nvSpPr>
        <p:spPr bwMode="auto">
          <a:xfrm>
            <a:off x="7588250" y="30765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76" name="Oval 180"/>
          <p:cNvSpPr>
            <a:spLocks noChangeArrowheads="1"/>
          </p:cNvSpPr>
          <p:nvPr/>
        </p:nvSpPr>
        <p:spPr bwMode="auto">
          <a:xfrm>
            <a:off x="7626350" y="32178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7" name="Oval 181"/>
          <p:cNvSpPr>
            <a:spLocks noChangeArrowheads="1"/>
          </p:cNvSpPr>
          <p:nvPr/>
        </p:nvSpPr>
        <p:spPr bwMode="auto">
          <a:xfrm>
            <a:off x="7980363" y="3133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78" name="Oval 182"/>
          <p:cNvSpPr>
            <a:spLocks noChangeArrowheads="1"/>
          </p:cNvSpPr>
          <p:nvPr/>
        </p:nvSpPr>
        <p:spPr bwMode="auto">
          <a:xfrm>
            <a:off x="7840663" y="308610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79" name="Oval 183"/>
          <p:cNvSpPr>
            <a:spLocks noChangeArrowheads="1"/>
          </p:cNvSpPr>
          <p:nvPr/>
        </p:nvSpPr>
        <p:spPr bwMode="auto">
          <a:xfrm>
            <a:off x="8081963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80" name="Oval 184"/>
          <p:cNvSpPr>
            <a:spLocks noChangeArrowheads="1"/>
          </p:cNvSpPr>
          <p:nvPr/>
        </p:nvSpPr>
        <p:spPr bwMode="auto">
          <a:xfrm>
            <a:off x="8132763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81" name="Oval 185"/>
          <p:cNvSpPr>
            <a:spLocks noChangeArrowheads="1"/>
          </p:cNvSpPr>
          <p:nvPr/>
        </p:nvSpPr>
        <p:spPr bwMode="auto">
          <a:xfrm>
            <a:off x="8297863" y="32099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82" name="Oval 186"/>
          <p:cNvSpPr>
            <a:spLocks noChangeArrowheads="1"/>
          </p:cNvSpPr>
          <p:nvPr/>
        </p:nvSpPr>
        <p:spPr bwMode="auto">
          <a:xfrm>
            <a:off x="8477250" y="3241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83" name="Oval 187"/>
          <p:cNvSpPr>
            <a:spLocks noChangeArrowheads="1"/>
          </p:cNvSpPr>
          <p:nvPr/>
        </p:nvSpPr>
        <p:spPr bwMode="auto">
          <a:xfrm>
            <a:off x="8477250" y="3038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84" name="Oval 188"/>
          <p:cNvSpPr>
            <a:spLocks noChangeArrowheads="1"/>
          </p:cNvSpPr>
          <p:nvPr/>
        </p:nvSpPr>
        <p:spPr bwMode="auto">
          <a:xfrm>
            <a:off x="6788150" y="3003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085" name="Oval 189"/>
          <p:cNvSpPr>
            <a:spLocks noChangeArrowheads="1"/>
          </p:cNvSpPr>
          <p:nvPr/>
        </p:nvSpPr>
        <p:spPr bwMode="auto">
          <a:xfrm>
            <a:off x="8647113" y="3081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86" name="Oval 190"/>
          <p:cNvSpPr>
            <a:spLocks noChangeArrowheads="1"/>
          </p:cNvSpPr>
          <p:nvPr/>
        </p:nvSpPr>
        <p:spPr bwMode="auto">
          <a:xfrm>
            <a:off x="8810625" y="32750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87" name="Oval 191"/>
          <p:cNvSpPr>
            <a:spLocks noChangeArrowheads="1"/>
          </p:cNvSpPr>
          <p:nvPr/>
        </p:nvSpPr>
        <p:spPr bwMode="auto">
          <a:xfrm>
            <a:off x="8843963" y="31019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918" name="Oval 192"/>
          <p:cNvSpPr>
            <a:spLocks noChangeArrowheads="1"/>
          </p:cNvSpPr>
          <p:nvPr/>
        </p:nvSpPr>
        <p:spPr bwMode="auto">
          <a:xfrm>
            <a:off x="3916363" y="31908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209089" name="Oval 193"/>
          <p:cNvSpPr>
            <a:spLocks noChangeArrowheads="1"/>
          </p:cNvSpPr>
          <p:nvPr/>
        </p:nvSpPr>
        <p:spPr bwMode="auto">
          <a:xfrm>
            <a:off x="3921125" y="31924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920" name="AutoShape 194"/>
          <p:cNvSpPr>
            <a:spLocks noChangeArrowheads="1"/>
          </p:cNvSpPr>
          <p:nvPr/>
        </p:nvSpPr>
        <p:spPr bwMode="auto">
          <a:xfrm rot="5400000">
            <a:off x="5176044" y="346869"/>
            <a:ext cx="88900" cy="1354138"/>
          </a:xfrm>
          <a:prstGeom prst="can">
            <a:avLst>
              <a:gd name="adj" fmla="val 58884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21" name="AutoShape 195"/>
          <p:cNvSpPr>
            <a:spLocks noChangeArrowheads="1"/>
          </p:cNvSpPr>
          <p:nvPr/>
        </p:nvSpPr>
        <p:spPr bwMode="auto">
          <a:xfrm flipV="1">
            <a:off x="5808663" y="979488"/>
            <a:ext cx="88900" cy="638175"/>
          </a:xfrm>
          <a:prstGeom prst="can">
            <a:avLst>
              <a:gd name="adj" fmla="val 31307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092" name="AutoShape 196"/>
          <p:cNvSpPr>
            <a:spLocks noChangeArrowheads="1"/>
          </p:cNvSpPr>
          <p:nvPr/>
        </p:nvSpPr>
        <p:spPr bwMode="auto">
          <a:xfrm rot="16200000">
            <a:off x="4506119" y="26884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093" name="AutoShape 197"/>
          <p:cNvSpPr>
            <a:spLocks noChangeArrowheads="1"/>
          </p:cNvSpPr>
          <p:nvPr/>
        </p:nvSpPr>
        <p:spPr bwMode="auto">
          <a:xfrm rot="16200000">
            <a:off x="4512469" y="20661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094" name="AutoShape 198"/>
          <p:cNvSpPr>
            <a:spLocks noChangeArrowheads="1"/>
          </p:cNvSpPr>
          <p:nvPr/>
        </p:nvSpPr>
        <p:spPr bwMode="auto">
          <a:xfrm rot="21600000">
            <a:off x="4816475" y="909638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095" name="AutoShape 199"/>
          <p:cNvSpPr>
            <a:spLocks noChangeArrowheads="1"/>
          </p:cNvSpPr>
          <p:nvPr/>
        </p:nvSpPr>
        <p:spPr bwMode="auto">
          <a:xfrm rot="16200000">
            <a:off x="4507706" y="12803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096" name="AutoShape 200"/>
          <p:cNvSpPr>
            <a:spLocks noChangeArrowheads="1"/>
          </p:cNvSpPr>
          <p:nvPr/>
        </p:nvSpPr>
        <p:spPr bwMode="auto">
          <a:xfrm rot="21600000">
            <a:off x="5392738" y="909638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097" name="AutoShape 201"/>
          <p:cNvSpPr>
            <a:spLocks noChangeArrowheads="1"/>
          </p:cNvSpPr>
          <p:nvPr/>
        </p:nvSpPr>
        <p:spPr bwMode="auto">
          <a:xfrm rot="27000000">
            <a:off x="5769769" y="109458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4940" name="AutoShape 202"/>
          <p:cNvSpPr>
            <a:spLocks noChangeArrowheads="1"/>
          </p:cNvSpPr>
          <p:nvPr/>
        </p:nvSpPr>
        <p:spPr bwMode="auto">
          <a:xfrm rot="10800000">
            <a:off x="5697538" y="1357313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41" name="AutoShape 203"/>
          <p:cNvSpPr>
            <a:spLocks noChangeArrowheads="1"/>
          </p:cNvSpPr>
          <p:nvPr/>
        </p:nvSpPr>
        <p:spPr bwMode="auto">
          <a:xfrm flipV="1">
            <a:off x="5805488" y="2332038"/>
            <a:ext cx="93662" cy="322262"/>
          </a:xfrm>
          <a:prstGeom prst="can">
            <a:avLst>
              <a:gd name="adj" fmla="val 54509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942" name="Group 204"/>
          <p:cNvGrpSpPr>
            <a:grpSpLocks/>
          </p:cNvGrpSpPr>
          <p:nvPr/>
        </p:nvGrpSpPr>
        <p:grpSpPr bwMode="auto">
          <a:xfrm>
            <a:off x="5541963" y="2625725"/>
            <a:ext cx="639762" cy="215900"/>
            <a:chOff x="3990" y="1256"/>
            <a:chExt cx="403" cy="136"/>
          </a:xfrm>
        </p:grpSpPr>
        <p:sp>
          <p:nvSpPr>
            <p:cNvPr id="34980" name="Line 205"/>
            <p:cNvSpPr>
              <a:spLocks noChangeShapeType="1"/>
            </p:cNvSpPr>
            <p:nvPr/>
          </p:nvSpPr>
          <p:spPr bwMode="auto">
            <a:xfrm>
              <a:off x="3990" y="1256"/>
              <a:ext cx="4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81" name="Line 206"/>
            <p:cNvSpPr>
              <a:spLocks noChangeShapeType="1"/>
            </p:cNvSpPr>
            <p:nvPr/>
          </p:nvSpPr>
          <p:spPr bwMode="auto">
            <a:xfrm>
              <a:off x="4063" y="1301"/>
              <a:ext cx="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82" name="Line 207"/>
            <p:cNvSpPr>
              <a:spLocks noChangeShapeType="1"/>
            </p:cNvSpPr>
            <p:nvPr/>
          </p:nvSpPr>
          <p:spPr bwMode="auto">
            <a:xfrm>
              <a:off x="4164" y="1392"/>
              <a:ext cx="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83" name="Line 208"/>
            <p:cNvSpPr>
              <a:spLocks noChangeShapeType="1"/>
            </p:cNvSpPr>
            <p:nvPr/>
          </p:nvSpPr>
          <p:spPr bwMode="auto">
            <a:xfrm>
              <a:off x="4112" y="1346"/>
              <a:ext cx="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9105" name="AutoShape 209"/>
          <p:cNvSpPr>
            <a:spLocks noChangeArrowheads="1"/>
          </p:cNvSpPr>
          <p:nvPr/>
        </p:nvSpPr>
        <p:spPr bwMode="auto">
          <a:xfrm rot="27000000">
            <a:off x="5769769" y="238045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70300"/>
                </a:srgbClr>
              </a:gs>
              <a:gs pos="70000">
                <a:srgbClr val="FF0300">
                  <a:alpha val="83800"/>
                </a:srgbClr>
              </a:gs>
              <a:gs pos="100000">
                <a:srgbClr val="4D0808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4946" name="Line 210"/>
          <p:cNvSpPr>
            <a:spLocks noChangeShapeType="1"/>
          </p:cNvSpPr>
          <p:nvPr/>
        </p:nvSpPr>
        <p:spPr bwMode="auto">
          <a:xfrm>
            <a:off x="5902325" y="1035050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47" name="Line 211"/>
          <p:cNvSpPr>
            <a:spLocks noChangeShapeType="1"/>
          </p:cNvSpPr>
          <p:nvPr/>
        </p:nvSpPr>
        <p:spPr bwMode="auto">
          <a:xfrm>
            <a:off x="5903913" y="2560638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48" name="Line 212"/>
          <p:cNvSpPr>
            <a:spLocks noChangeShapeType="1"/>
          </p:cNvSpPr>
          <p:nvPr/>
        </p:nvSpPr>
        <p:spPr bwMode="auto">
          <a:xfrm>
            <a:off x="6567488" y="1042988"/>
            <a:ext cx="0" cy="150495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49" name="Text Box 213"/>
          <p:cNvSpPr txBox="1">
            <a:spLocks noChangeArrowheads="1"/>
          </p:cNvSpPr>
          <p:nvPr/>
        </p:nvSpPr>
        <p:spPr bwMode="auto">
          <a:xfrm>
            <a:off x="6227763" y="1579563"/>
            <a:ext cx="336550" cy="36671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</a:p>
        </p:txBody>
      </p:sp>
      <p:sp>
        <p:nvSpPr>
          <p:cNvPr id="209110" name="Freeform 214"/>
          <p:cNvSpPr>
            <a:spLocks/>
          </p:cNvSpPr>
          <p:nvPr/>
        </p:nvSpPr>
        <p:spPr bwMode="auto">
          <a:xfrm>
            <a:off x="7081838" y="1014413"/>
            <a:ext cx="1762125" cy="1658937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>
            <a:solidFill>
              <a:srgbClr val="00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111" name="Freeform 215"/>
          <p:cNvSpPr>
            <a:spLocks/>
          </p:cNvSpPr>
          <p:nvPr/>
        </p:nvSpPr>
        <p:spPr bwMode="auto">
          <a:xfrm>
            <a:off x="7843838" y="1915214"/>
            <a:ext cx="1006475" cy="668337"/>
          </a:xfrm>
          <a:custGeom>
            <a:avLst/>
            <a:gdLst>
              <a:gd name="T0" fmla="*/ 0 w 634"/>
              <a:gd name="T1" fmla="*/ 2 h 421"/>
              <a:gd name="T2" fmla="*/ 84 w 634"/>
              <a:gd name="T3" fmla="*/ 401 h 421"/>
              <a:gd name="T4" fmla="*/ 238 w 634"/>
              <a:gd name="T5" fmla="*/ 120 h 421"/>
              <a:gd name="T6" fmla="*/ 352 w 634"/>
              <a:gd name="T7" fmla="*/ 39 h 421"/>
              <a:gd name="T8" fmla="*/ 634 w 634"/>
              <a:gd name="T9" fmla="*/ 0 h 4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4"/>
              <a:gd name="T16" fmla="*/ 0 h 421"/>
              <a:gd name="T17" fmla="*/ 634 w 634"/>
              <a:gd name="T18" fmla="*/ 421 h 4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4" h="421">
                <a:moveTo>
                  <a:pt x="0" y="2"/>
                </a:moveTo>
                <a:cubicBezTo>
                  <a:pt x="12" y="68"/>
                  <a:pt x="44" y="381"/>
                  <a:pt x="84" y="401"/>
                </a:cubicBezTo>
                <a:cubicBezTo>
                  <a:pt x="124" y="421"/>
                  <a:pt x="193" y="180"/>
                  <a:pt x="238" y="120"/>
                </a:cubicBezTo>
                <a:cubicBezTo>
                  <a:pt x="283" y="60"/>
                  <a:pt x="286" y="59"/>
                  <a:pt x="352" y="39"/>
                </a:cubicBezTo>
                <a:cubicBezTo>
                  <a:pt x="418" y="19"/>
                  <a:pt x="580" y="10"/>
                  <a:pt x="634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112" name="Oval 216"/>
          <p:cNvSpPr>
            <a:spLocks noChangeArrowheads="1"/>
          </p:cNvSpPr>
          <p:nvPr/>
        </p:nvSpPr>
        <p:spPr bwMode="auto">
          <a:xfrm>
            <a:off x="3811588" y="3186113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3" name="Oval 217"/>
          <p:cNvSpPr>
            <a:spLocks noChangeArrowheads="1"/>
          </p:cNvSpPr>
          <p:nvPr/>
        </p:nvSpPr>
        <p:spPr bwMode="auto">
          <a:xfrm>
            <a:off x="3979863" y="3182938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4" name="Oval 218"/>
          <p:cNvSpPr>
            <a:spLocks noChangeArrowheads="1"/>
          </p:cNvSpPr>
          <p:nvPr/>
        </p:nvSpPr>
        <p:spPr bwMode="auto">
          <a:xfrm>
            <a:off x="4187825" y="3162300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5" name="Oval 219"/>
          <p:cNvSpPr>
            <a:spLocks noChangeArrowheads="1"/>
          </p:cNvSpPr>
          <p:nvPr/>
        </p:nvSpPr>
        <p:spPr bwMode="auto">
          <a:xfrm>
            <a:off x="4508500" y="3159125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6" name="Oval 220"/>
          <p:cNvSpPr>
            <a:spLocks noChangeArrowheads="1"/>
          </p:cNvSpPr>
          <p:nvPr/>
        </p:nvSpPr>
        <p:spPr bwMode="auto">
          <a:xfrm>
            <a:off x="4810125" y="31702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7" name="Oval 221"/>
          <p:cNvSpPr>
            <a:spLocks noChangeArrowheads="1"/>
          </p:cNvSpPr>
          <p:nvPr/>
        </p:nvSpPr>
        <p:spPr bwMode="auto">
          <a:xfrm>
            <a:off x="5121275" y="317658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8" name="Oval 222"/>
          <p:cNvSpPr>
            <a:spLocks noChangeArrowheads="1"/>
          </p:cNvSpPr>
          <p:nvPr/>
        </p:nvSpPr>
        <p:spPr bwMode="auto">
          <a:xfrm>
            <a:off x="5318125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09119" name="AutoShape 223"/>
          <p:cNvSpPr>
            <a:spLocks noChangeArrowheads="1"/>
          </p:cNvSpPr>
          <p:nvPr/>
        </p:nvSpPr>
        <p:spPr bwMode="auto">
          <a:xfrm rot="5400000">
            <a:off x="4502944" y="26900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0" name="AutoShape 224"/>
          <p:cNvSpPr>
            <a:spLocks noChangeArrowheads="1"/>
          </p:cNvSpPr>
          <p:nvPr/>
        </p:nvSpPr>
        <p:spPr bwMode="auto">
          <a:xfrm rot="5400000">
            <a:off x="4509294" y="20677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1" name="AutoShape 225"/>
          <p:cNvSpPr>
            <a:spLocks noChangeArrowheads="1"/>
          </p:cNvSpPr>
          <p:nvPr/>
        </p:nvSpPr>
        <p:spPr bwMode="auto">
          <a:xfrm rot="10800000">
            <a:off x="4813300" y="911225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2" name="AutoShape 226"/>
          <p:cNvSpPr>
            <a:spLocks noChangeArrowheads="1"/>
          </p:cNvSpPr>
          <p:nvPr/>
        </p:nvSpPr>
        <p:spPr bwMode="auto">
          <a:xfrm rot="5400000">
            <a:off x="4504531" y="128190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3" name="AutoShape 227"/>
          <p:cNvSpPr>
            <a:spLocks noChangeArrowheads="1"/>
          </p:cNvSpPr>
          <p:nvPr/>
        </p:nvSpPr>
        <p:spPr bwMode="auto">
          <a:xfrm rot="10800000">
            <a:off x="5389563" y="911225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4" name="AutoShape 228"/>
          <p:cNvSpPr>
            <a:spLocks noChangeArrowheads="1"/>
          </p:cNvSpPr>
          <p:nvPr/>
        </p:nvSpPr>
        <p:spPr bwMode="auto">
          <a:xfrm rot="16200000">
            <a:off x="5766594" y="109616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09125" name="AutoShape 229"/>
          <p:cNvSpPr>
            <a:spLocks noChangeArrowheads="1"/>
          </p:cNvSpPr>
          <p:nvPr/>
        </p:nvSpPr>
        <p:spPr bwMode="auto">
          <a:xfrm rot="16200000">
            <a:off x="5766594" y="2382044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9501"/>
                </a:srgbClr>
              </a:gs>
              <a:gs pos="75000">
                <a:srgbClr val="0087E6">
                  <a:alpha val="86500"/>
                </a:srgbClr>
              </a:gs>
              <a:gs pos="100000">
                <a:srgbClr val="005CB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570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526E-6 L 0.67327 3.3526E-6 " pathEditMode="relative" rAng="0" ptsTypes="AA">
                                      <p:cBhvr>
                                        <p:cTn id="6" dur="9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89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90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90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9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90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090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90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090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90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90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90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090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90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9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9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9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9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09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09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09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9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09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9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09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0"/>
                                        <p:tgtEl>
                                          <p:spTgt spid="209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6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autoRev="1" fill="hold"/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4"/>
                                            </p:cond>
                                          </p:stCondLst>
                                        </p:cTn>
                                        <p:tgtEl>
                                          <p:spTgt spid="20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autoRev="1" fill="hold"/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1"/>
                                            </p:cond>
                                          </p:stCondLst>
                                        </p:cTn>
                                        <p:tgtEl>
                                          <p:spTgt spid="20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7" presetClass="emph" presetSubtype="0" repeatCount="4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0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1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autoRev="1" fill="hold"/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8"/>
                                            </p:cond>
                                          </p:stCondLst>
                                        </p:cTn>
                                        <p:tgtEl>
                                          <p:spTgt spid="20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7" presetClass="emph" presetSubtype="0" repeatCount="4000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7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autoRev="1" fill="hold"/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5"/>
                                            </p:cond>
                                          </p:stCondLst>
                                        </p:cTn>
                                        <p:tgtEl>
                                          <p:spTgt spid="20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7" presetClass="emph" presetSubtype="0" repeatCount="4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4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5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500" autoRev="1" fill="hold"/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2"/>
                                            </p:cond>
                                          </p:stCondLst>
                                        </p:cTn>
                                        <p:tgtEl>
                                          <p:spTgt spid="20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1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2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autoRev="1" fill="hold"/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9"/>
                                            </p:cond>
                                          </p:stCondLst>
                                        </p:cTn>
                                        <p:tgtEl>
                                          <p:spTgt spid="20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7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8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9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500" autoRev="1" fill="hold"/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6"/>
                                            </p:cond>
                                          </p:stCondLst>
                                        </p:cTn>
                                        <p:tgtEl>
                                          <p:spTgt spid="20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2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17 0.00093 L -0.00052 0.01436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209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209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2" presetClass="path" presetSubtype="0" accel="50000" decel="5000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3.61111E-6 -3.7037E-7 L 3.61111E-6 0.01944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209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2.77778E-7 -1.11111E-6 L -0.00035 0.02315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209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4.72222E-6 1.85185E-6 L 4.72222E-6 -0.01875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209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5.55556E-7 -7.40741E-7 L -5.55556E-7 0.0169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209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4" presetClass="path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4.72222E-6 -1.48148E-6 L 0.00035 -0.0169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209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2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2.77778E-6 0 L -2.77778E-6 0.01806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209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209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4.72222E-6 -7.40741E-7 L 4.72222E-6 -0.0118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209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3.88889E-6 0.00556 L 3.88889E-6 -0.00578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209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2089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2090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209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2090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42" presetClass="path" presetSubtype="0" accel="50000" decel="5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2090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2090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2090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2090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64" presetClass="path" presetSubtype="0" accel="50000" decel="5000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64" dur="2000" fill="hold"/>
                                        <p:tgtEl>
                                          <p:spTgt spid="2090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66" dur="2000" fill="hold"/>
                                        <p:tgtEl>
                                          <p:spTgt spid="2090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42" presetClass="path" presetSubtype="0" accel="50000" decel="5000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68" dur="2000" fill="hold"/>
                                        <p:tgtEl>
                                          <p:spTgt spid="2090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70" dur="2000" fill="hold"/>
                                        <p:tgtEl>
                                          <p:spTgt spid="2090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72" dur="2000" fill="hold"/>
                                        <p:tgtEl>
                                          <p:spTgt spid="2090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64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209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76" dur="2000" fill="hold"/>
                                        <p:tgtEl>
                                          <p:spTgt spid="209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209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64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180" dur="2000" fill="hold"/>
                                        <p:tgtEl>
                                          <p:spTgt spid="209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209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42" presetClass="path" presetSubtype="0" accel="50000" decel="5000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209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209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42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209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64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209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92" dur="2000" fill="hold"/>
                                        <p:tgtEl>
                                          <p:spTgt spid="209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5 L -0.00104 -0.00092 " pathEditMode="relative" rAng="0" ptsTypes="AA">
                                      <p:cBhvr>
                                        <p:cTn id="196" dur="2000" fill="hold"/>
                                        <p:tgtEl>
                                          <p:spTgt spid="209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327 1.11022E-16 L 1.38524 1.11022E-16 " pathEditMode="relative" rAng="0" ptsTypes="AA">
                                      <p:cBhvr>
                                        <p:cTn id="198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" y="0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0" dur="6300"/>
                                        <p:tgtEl>
                                          <p:spTgt spid="209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209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7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8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9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0" dur="500" autoRev="1" fill="hold"/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6"/>
                                            </p:cond>
                                          </p:stCondLst>
                                        </p:cTn>
                                        <p:tgtEl>
                                          <p:spTgt spid="209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4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5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6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7" dur="500" autoRev="1" fill="hold"/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3"/>
                                            </p:cond>
                                          </p:stCondLst>
                                        </p:cTn>
                                        <p:tgtEl>
                                          <p:spTgt spid="20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27" presetClass="emph" presetSubtype="0" repeatCount="5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1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2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3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4" dur="500" autoRev="1" fill="hold"/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0"/>
                                            </p:cond>
                                          </p:stCondLst>
                                        </p:cTn>
                                        <p:tgtEl>
                                          <p:spTgt spid="20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5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27" presetClass="emph" presetSubtype="0" repeatCount="5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8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9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0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1" dur="500" autoRev="1" fill="hold"/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7"/>
                                            </p:cond>
                                          </p:stCondLst>
                                        </p:cTn>
                                        <p:tgtEl>
                                          <p:spTgt spid="20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27" presetClass="emph" presetSubtype="0" repeatCount="5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5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6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7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8" dur="500" autoRev="1" fill="hold"/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4"/>
                                            </p:cond>
                                          </p:stCondLst>
                                        </p:cTn>
                                        <p:tgtEl>
                                          <p:spTgt spid="20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9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2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3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4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5" dur="500" autoRev="1" fill="hold"/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1"/>
                                            </p:cond>
                                          </p:stCondLst>
                                        </p:cTn>
                                        <p:tgtEl>
                                          <p:spTgt spid="20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9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60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1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2" dur="500" autoRev="1" fill="hold"/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8"/>
                                            </p:cond>
                                          </p:stCondLst>
                                        </p:cTn>
                                        <p:tgtEl>
                                          <p:spTgt spid="20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3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266" dur="2000" fill="hold"/>
                                        <p:tgtEl>
                                          <p:spTgt spid="209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268" dur="2000" fill="hold"/>
                                        <p:tgtEl>
                                          <p:spTgt spid="209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70" dur="2000" fill="hold"/>
                                        <p:tgtEl>
                                          <p:spTgt spid="209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72" dur="2000" fill="hold"/>
                                        <p:tgtEl>
                                          <p:spTgt spid="209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42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274" dur="2000" fill="hold"/>
                                        <p:tgtEl>
                                          <p:spTgt spid="209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209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209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80" dur="2000" fill="hold"/>
                                        <p:tgtEl>
                                          <p:spTgt spid="209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209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83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84" dur="2000" fill="hold"/>
                                        <p:tgtEl>
                                          <p:spTgt spid="209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86" dur="2000" fill="hold"/>
                                        <p:tgtEl>
                                          <p:spTgt spid="209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88" dur="2000" fill="hold"/>
                                        <p:tgtEl>
                                          <p:spTgt spid="209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289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290" dur="2000" fill="hold"/>
                                        <p:tgtEl>
                                          <p:spTgt spid="209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291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92" dur="2000" fill="hold"/>
                                        <p:tgtEl>
                                          <p:spTgt spid="209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294" dur="2000" fill="hold"/>
                                        <p:tgtEl>
                                          <p:spTgt spid="209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295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96" dur="2000" fill="hold"/>
                                        <p:tgtEl>
                                          <p:spTgt spid="209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298" dur="2000" fill="hold"/>
                                        <p:tgtEl>
                                          <p:spTgt spid="209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299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00" dur="2000" fill="hold"/>
                                        <p:tgtEl>
                                          <p:spTgt spid="209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01" presetID="64" presetClass="path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209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304" dur="2000" fill="hold"/>
                                        <p:tgtEl>
                                          <p:spTgt spid="209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306" dur="2000" fill="hold"/>
                                        <p:tgtEl>
                                          <p:spTgt spid="209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307" presetID="64" presetClass="path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08" dur="2000" fill="hold"/>
                                        <p:tgtEl>
                                          <p:spTgt spid="209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09" presetID="42" presetClass="path" presetSubtype="0" accel="50000" decel="5000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310" dur="2000" fill="hold"/>
                                        <p:tgtEl>
                                          <p:spTgt spid="209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3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6 L 3.88889E-6 0.00047 " pathEditMode="relative" rAng="0" ptsTypes="AA">
                                      <p:cBhvr>
                                        <p:cTn id="312" dur="2000" fill="hold"/>
                                        <p:tgtEl>
                                          <p:spTgt spid="209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313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314" dur="2000" fill="hold"/>
                                        <p:tgtEl>
                                          <p:spTgt spid="209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315" presetID="64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0.01944 L 0.00105 0.00139 " pathEditMode="relative" rAng="0" ptsTypes="AA">
                                      <p:cBhvr>
                                        <p:cTn id="316" dur="2000" fill="hold"/>
                                        <p:tgtEl>
                                          <p:spTgt spid="209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9"/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35 0.02315 L -0.00035 0.00417 " pathEditMode="relative" rAng="0" ptsTypes="AA">
                                      <p:cBhvr>
                                        <p:cTn id="318" dur="2000" fill="hold"/>
                                        <p:tgtEl>
                                          <p:spTgt spid="209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319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0.01875 L -8.33333E-7 0.00231 " pathEditMode="relative" rAng="0" ptsTypes="AA">
                                      <p:cBhvr>
                                        <p:cTn id="320" dur="2000" fill="hold"/>
                                        <p:tgtEl>
                                          <p:spTgt spid="209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321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22222E-6 0.01689 L -0.00035 -0.00139 " pathEditMode="relative" rAng="0" ptsTypes="AA">
                                      <p:cBhvr>
                                        <p:cTn id="322" dur="2000" fill="hold"/>
                                        <p:tgtEl>
                                          <p:spTgt spid="209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323" presetID="42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0034 -0.0169 L 0.00017 -0.00278 " pathEditMode="relative" rAng="0" ptsTypes="AA">
                                      <p:cBhvr>
                                        <p:cTn id="324" dur="2000" fill="hold"/>
                                        <p:tgtEl>
                                          <p:spTgt spid="209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325" presetID="64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44444E-6 0.01806 L 4.44444E-6 0.00278 " pathEditMode="relative" rAng="0" ptsTypes="AA">
                                      <p:cBhvr>
                                        <p:cTn id="326" dur="2000" fill="hold"/>
                                        <p:tgtEl>
                                          <p:spTgt spid="209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328" dur="2000" fill="hold"/>
                                        <p:tgtEl>
                                          <p:spTgt spid="209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329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2.77778E-7 -0.01181 L 2.77778E-7 -0.00093 " pathEditMode="relative" rAng="0" ptsTypes="AA">
                                      <p:cBhvr>
                                        <p:cTn id="330" dur="2000" fill="hold"/>
                                        <p:tgtEl>
                                          <p:spTgt spid="209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"/>
                                    </p:animMotion>
                                  </p:childTnLst>
                                </p:cTn>
                              </p:par>
                              <p:par>
                                <p:cTn id="331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5.55556E-7 -0.01134 L -5.55556E-7 0.00394 " pathEditMode="relative" rAng="0" ptsTypes="AA">
                                      <p:cBhvr>
                                        <p:cTn id="332" dur="2000" fill="hold"/>
                                        <p:tgtEl>
                                          <p:spTgt spid="209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33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334" dur="2000" fill="hold"/>
                                        <p:tgtEl>
                                          <p:spTgt spid="209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33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336" dur="2000" fill="hold"/>
                                        <p:tgtEl>
                                          <p:spTgt spid="209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337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338" dur="2000" fill="hold"/>
                                        <p:tgtEl>
                                          <p:spTgt spid="209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339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340" dur="2000" fill="hold"/>
                                        <p:tgtEl>
                                          <p:spTgt spid="209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341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342" dur="2000" fill="hold"/>
                                        <p:tgtEl>
                                          <p:spTgt spid="209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343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344" dur="2000" fill="hold"/>
                                        <p:tgtEl>
                                          <p:spTgt spid="209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345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346" dur="2000" fill="hold"/>
                                        <p:tgtEl>
                                          <p:spTgt spid="209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347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348" dur="2000" fill="hold"/>
                                        <p:tgtEl>
                                          <p:spTgt spid="209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349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350" dur="2000" fill="hold"/>
                                        <p:tgtEl>
                                          <p:spTgt spid="209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351" presetID="6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352" dur="2000" fill="hold"/>
                                        <p:tgtEl>
                                          <p:spTgt spid="209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353" presetID="42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354" dur="2000" fill="hold"/>
                                        <p:tgtEl>
                                          <p:spTgt spid="209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355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356" dur="2000" fill="hold"/>
                                        <p:tgtEl>
                                          <p:spTgt spid="209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357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358" dur="2000" fill="hold"/>
                                        <p:tgtEl>
                                          <p:spTgt spid="209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359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360" dur="2000" fill="hold"/>
                                        <p:tgtEl>
                                          <p:spTgt spid="209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361" presetID="6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362" dur="2000" fill="hold"/>
                                        <p:tgtEl>
                                          <p:spTgt spid="209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363" presetID="42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364" dur="2000" fill="hold"/>
                                        <p:tgtEl>
                                          <p:spTgt spid="209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365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366" dur="2000" fill="hold"/>
                                        <p:tgtEl>
                                          <p:spTgt spid="209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367" presetID="64" presetClass="path" presetSubtype="0" accel="50000" decel="5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368" dur="2000" fill="hold"/>
                                        <p:tgtEl>
                                          <p:spTgt spid="209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369" presetID="42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370" dur="2000" fill="hold"/>
                                        <p:tgtEl>
                                          <p:spTgt spid="209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371" presetID="64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372" dur="2000" fill="hold"/>
                                        <p:tgtEl>
                                          <p:spTgt spid="209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373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374" dur="2000" fill="hold"/>
                                        <p:tgtEl>
                                          <p:spTgt spid="209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375" presetID="42" presetClass="path" presetSubtype="0" accel="50000" decel="5000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376" dur="2000" fill="hold"/>
                                        <p:tgtEl>
                                          <p:spTgt spid="209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377" presetID="64" presetClass="path" presetSubtype="0" accel="50000" decel="5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378" dur="2000" fill="hold"/>
                                        <p:tgtEl>
                                          <p:spTgt spid="209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15" grpId="0" animBg="1"/>
      <p:bldP spid="208915" grpId="1" animBg="1"/>
      <p:bldP spid="208920" grpId="0" animBg="1"/>
      <p:bldP spid="208920" grpId="1" animBg="1"/>
      <p:bldP spid="209013" grpId="0" animBg="1"/>
      <p:bldP spid="209013" grpId="1" animBg="1"/>
      <p:bldP spid="209014" grpId="0" animBg="1"/>
      <p:bldP spid="209014" grpId="1" animBg="1"/>
      <p:bldP spid="209015" grpId="0" animBg="1"/>
      <p:bldP spid="209015" grpId="1" animBg="1"/>
      <p:bldP spid="209016" grpId="0" animBg="1"/>
      <p:bldP spid="209016" grpId="1" animBg="1"/>
      <p:bldP spid="209017" grpId="0" animBg="1"/>
      <p:bldP spid="209017" grpId="1" animBg="1"/>
      <p:bldP spid="209018" grpId="0" animBg="1"/>
      <p:bldP spid="209018" grpId="1" animBg="1"/>
      <p:bldP spid="209019" grpId="0" animBg="1"/>
      <p:bldP spid="209019" grpId="1" animBg="1"/>
      <p:bldP spid="209020" grpId="0" animBg="1"/>
      <p:bldP spid="209020" grpId="1" animBg="1"/>
      <p:bldP spid="209021" grpId="0" animBg="1"/>
      <p:bldP spid="209021" grpId="1" animBg="1"/>
      <p:bldP spid="209022" grpId="0" animBg="1"/>
      <p:bldP spid="209022" grpId="1" animBg="1"/>
      <p:bldP spid="209023" grpId="0" animBg="1"/>
      <p:bldP spid="209023" grpId="1" animBg="1"/>
      <p:bldP spid="209024" grpId="0" animBg="1"/>
      <p:bldP spid="209024" grpId="1" animBg="1"/>
      <p:bldP spid="209025" grpId="0" animBg="1"/>
      <p:bldP spid="209025" grpId="1" animBg="1"/>
      <p:bldP spid="209026" grpId="0" animBg="1"/>
      <p:bldP spid="209026" grpId="1" animBg="1"/>
      <p:bldP spid="209027" grpId="0" animBg="1"/>
      <p:bldP spid="209027" grpId="1" animBg="1"/>
      <p:bldP spid="209028" grpId="0" animBg="1"/>
      <p:bldP spid="209028" grpId="1" animBg="1"/>
      <p:bldP spid="209029" grpId="0" animBg="1"/>
      <p:bldP spid="209029" grpId="1" animBg="1"/>
      <p:bldP spid="209030" grpId="0" animBg="1"/>
      <p:bldP spid="209030" grpId="1" animBg="1"/>
      <p:bldP spid="209031" grpId="0" animBg="1"/>
      <p:bldP spid="209031" grpId="1" animBg="1"/>
      <p:bldP spid="209032" grpId="0" animBg="1"/>
      <p:bldP spid="209032" grpId="1" animBg="1"/>
      <p:bldP spid="209033" grpId="0" animBg="1"/>
      <p:bldP spid="209033" grpId="1" animBg="1"/>
      <p:bldP spid="209034" grpId="0" animBg="1"/>
      <p:bldP spid="209034" grpId="1" animBg="1"/>
      <p:bldP spid="209044" grpId="0" animBg="1"/>
      <p:bldP spid="209045" grpId="0" animBg="1"/>
      <p:bldP spid="209048" grpId="0" animBg="1"/>
      <p:bldP spid="209049" grpId="0" animBg="1"/>
      <p:bldP spid="209050" grpId="0" animBg="1"/>
      <p:bldP spid="209051" grpId="0" animBg="1"/>
      <p:bldP spid="209053" grpId="0" animBg="1"/>
      <p:bldP spid="209054" grpId="0" animBg="1"/>
      <p:bldP spid="209055" grpId="0" animBg="1"/>
      <p:bldP spid="209056" grpId="0" animBg="1"/>
      <p:bldP spid="209058" grpId="0" animBg="1"/>
      <p:bldP spid="209059" grpId="0" animBg="1"/>
      <p:bldP spid="209060" grpId="0" animBg="1"/>
      <p:bldP spid="209061" grpId="0" animBg="1"/>
      <p:bldP spid="209066" grpId="0" animBg="1"/>
      <p:bldP spid="209069" grpId="0" animBg="1"/>
      <p:bldP spid="209070" grpId="0" animBg="1"/>
      <p:bldP spid="209071" grpId="0" animBg="1"/>
      <p:bldP spid="209072" grpId="0" animBg="1"/>
      <p:bldP spid="209073" grpId="0" animBg="1"/>
      <p:bldP spid="209074" grpId="0" animBg="1"/>
      <p:bldP spid="209075" grpId="0" animBg="1"/>
      <p:bldP spid="209076" grpId="0" animBg="1"/>
      <p:bldP spid="209077" grpId="0" animBg="1"/>
      <p:bldP spid="209078" grpId="0" animBg="1"/>
      <p:bldP spid="209079" grpId="0" animBg="1"/>
      <p:bldP spid="209080" grpId="0" animBg="1"/>
      <p:bldP spid="209081" grpId="0" animBg="1"/>
      <p:bldP spid="209082" grpId="0" animBg="1"/>
      <p:bldP spid="209083" grpId="0" animBg="1"/>
      <p:bldP spid="209084" grpId="0" animBg="1"/>
      <p:bldP spid="209085" grpId="0" animBg="1"/>
      <p:bldP spid="209086" grpId="0" animBg="1"/>
      <p:bldP spid="209087" grpId="0" animBg="1"/>
      <p:bldP spid="209089" grpId="0" animBg="1"/>
      <p:bldP spid="209092" grpId="0" animBg="1"/>
      <p:bldP spid="209092" grpId="1" animBg="1"/>
      <p:bldP spid="209093" grpId="0" animBg="1"/>
      <p:bldP spid="209093" grpId="1" animBg="1"/>
      <p:bldP spid="209094" grpId="0" animBg="1"/>
      <p:bldP spid="209094" grpId="1" animBg="1"/>
      <p:bldP spid="209095" grpId="0" animBg="1"/>
      <p:bldP spid="209095" grpId="1" animBg="1"/>
      <p:bldP spid="209096" grpId="0" animBg="1"/>
      <p:bldP spid="209096" grpId="1" animBg="1"/>
      <p:bldP spid="209097" grpId="0" animBg="1"/>
      <p:bldP spid="209097" grpId="1" animBg="1"/>
      <p:bldP spid="209105" grpId="0" animBg="1"/>
      <p:bldP spid="209105" grpId="1" animBg="1"/>
      <p:bldP spid="209110" grpId="0" animBg="1"/>
      <p:bldP spid="209111" grpId="0" animBg="1"/>
      <p:bldP spid="209112" grpId="0" animBg="1"/>
      <p:bldP spid="209112" grpId="1" animBg="1"/>
      <p:bldP spid="209113" grpId="0" animBg="1"/>
      <p:bldP spid="209113" grpId="1" animBg="1"/>
      <p:bldP spid="209114" grpId="0" animBg="1"/>
      <p:bldP spid="209114" grpId="1" animBg="1"/>
      <p:bldP spid="209115" grpId="0" animBg="1"/>
      <p:bldP spid="209115" grpId="1" animBg="1"/>
      <p:bldP spid="209116" grpId="0" animBg="1"/>
      <p:bldP spid="209116" grpId="1" animBg="1"/>
      <p:bldP spid="209117" grpId="0" animBg="1"/>
      <p:bldP spid="209117" grpId="1" animBg="1"/>
      <p:bldP spid="209118" grpId="0" animBg="1"/>
      <p:bldP spid="209118" grpId="1" animBg="1"/>
      <p:bldP spid="209119" grpId="0" animBg="1"/>
      <p:bldP spid="209119" grpId="1" animBg="1"/>
      <p:bldP spid="209120" grpId="0" animBg="1"/>
      <p:bldP spid="209120" grpId="1" animBg="1"/>
      <p:bldP spid="209121" grpId="0" animBg="1"/>
      <p:bldP spid="209121" grpId="1" animBg="1"/>
      <p:bldP spid="209122" grpId="0" animBg="1"/>
      <p:bldP spid="209122" grpId="1" animBg="1"/>
      <p:bldP spid="209123" grpId="0" animBg="1"/>
      <p:bldP spid="209123" grpId="1" animBg="1"/>
      <p:bldP spid="209124" grpId="0" animBg="1"/>
      <p:bldP spid="209124" grpId="1" animBg="1"/>
      <p:bldP spid="209125" grpId="0" animBg="1"/>
      <p:bldP spid="20912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22"/>
          <p:cNvSpPr>
            <a:spLocks noChangeArrowheads="1"/>
          </p:cNvSpPr>
          <p:nvPr/>
        </p:nvSpPr>
        <p:spPr bwMode="auto">
          <a:xfrm flipV="1">
            <a:off x="2311400" y="2398713"/>
            <a:ext cx="93663" cy="1477962"/>
          </a:xfrm>
          <a:prstGeom prst="can">
            <a:avLst>
              <a:gd name="adj" fmla="val 18629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26"/>
          <p:cNvSpPr>
            <a:spLocks noChangeArrowheads="1"/>
          </p:cNvSpPr>
          <p:nvPr/>
        </p:nvSpPr>
        <p:spPr bwMode="auto">
          <a:xfrm rot="10800000">
            <a:off x="2201863" y="3549650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3"/>
          <p:cNvSpPr>
            <a:spLocks noChangeArrowheads="1"/>
          </p:cNvSpPr>
          <p:nvPr/>
        </p:nvSpPr>
        <p:spPr bwMode="auto">
          <a:xfrm>
            <a:off x="4424363" y="954085"/>
            <a:ext cx="4448175" cy="3016250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rgbClr val="FFFFF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AutoShape 23"/>
          <p:cNvSpPr>
            <a:spLocks noChangeArrowheads="1"/>
          </p:cNvSpPr>
          <p:nvPr/>
        </p:nvSpPr>
        <p:spPr bwMode="auto">
          <a:xfrm flipV="1">
            <a:off x="2305050" y="4533900"/>
            <a:ext cx="104775" cy="1585913"/>
          </a:xfrm>
          <a:prstGeom prst="can">
            <a:avLst>
              <a:gd name="adj" fmla="val 17869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AutoShape 24"/>
          <p:cNvSpPr>
            <a:spLocks noChangeArrowheads="1"/>
          </p:cNvSpPr>
          <p:nvPr/>
        </p:nvSpPr>
        <p:spPr bwMode="auto">
          <a:xfrm flipV="1">
            <a:off x="628650" y="2405063"/>
            <a:ext cx="92021" cy="1136300"/>
          </a:xfrm>
          <a:prstGeom prst="can">
            <a:avLst>
              <a:gd name="adj" fmla="val 53185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AutoShape 29"/>
          <p:cNvSpPr>
            <a:spLocks noChangeArrowheads="1"/>
          </p:cNvSpPr>
          <p:nvPr/>
        </p:nvSpPr>
        <p:spPr bwMode="auto">
          <a:xfrm rot="16200000" flipH="1">
            <a:off x="1470820" y="5212556"/>
            <a:ext cx="100012" cy="1774825"/>
          </a:xfrm>
          <a:prstGeom prst="can">
            <a:avLst>
              <a:gd name="adj" fmla="val 25551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AutoShape 30"/>
          <p:cNvSpPr>
            <a:spLocks noChangeArrowheads="1"/>
          </p:cNvSpPr>
          <p:nvPr/>
        </p:nvSpPr>
        <p:spPr bwMode="auto">
          <a:xfrm>
            <a:off x="628650" y="4178300"/>
            <a:ext cx="93663" cy="1982788"/>
          </a:xfrm>
          <a:prstGeom prst="can">
            <a:avLst>
              <a:gd name="adj" fmla="val 49591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119" name="Rectangle 31"/>
          <p:cNvSpPr>
            <a:spLocks noGrp="1" noChangeArrowheads="1"/>
          </p:cNvSpPr>
          <p:nvPr>
            <p:ph type="title"/>
          </p:nvPr>
        </p:nvSpPr>
        <p:spPr>
          <a:xfrm>
            <a:off x="872083" y="106361"/>
            <a:ext cx="8229600" cy="620712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Electrostatic Monitor – Beam Response</a:t>
            </a:r>
          </a:p>
        </p:txBody>
      </p:sp>
      <p:grpSp>
        <p:nvGrpSpPr>
          <p:cNvPr id="2060" name="Group 32"/>
          <p:cNvGrpSpPr>
            <a:grpSpLocks/>
          </p:cNvGrpSpPr>
          <p:nvPr/>
        </p:nvGrpSpPr>
        <p:grpSpPr bwMode="auto">
          <a:xfrm>
            <a:off x="622300" y="2017713"/>
            <a:ext cx="1782763" cy="869950"/>
            <a:chOff x="1249" y="1931"/>
            <a:chExt cx="1123" cy="548"/>
          </a:xfrm>
        </p:grpSpPr>
        <p:sp>
          <p:nvSpPr>
            <p:cNvPr id="2099" name="AutoShape 33"/>
            <p:cNvSpPr>
              <a:spLocks noChangeArrowheads="1"/>
            </p:cNvSpPr>
            <p:nvPr/>
          </p:nvSpPr>
          <p:spPr bwMode="auto">
            <a:xfrm rot="16200000" flipH="1">
              <a:off x="2091" y="1958"/>
              <a:ext cx="65" cy="496"/>
            </a:xfrm>
            <a:prstGeom prst="can">
              <a:avLst>
                <a:gd name="adj" fmla="val 29499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0" name="AutoShape 34"/>
            <p:cNvSpPr>
              <a:spLocks noChangeArrowheads="1"/>
            </p:cNvSpPr>
            <p:nvPr/>
          </p:nvSpPr>
          <p:spPr bwMode="auto">
            <a:xfrm rot="5400000">
              <a:off x="1464" y="1958"/>
              <a:ext cx="65" cy="496"/>
            </a:xfrm>
            <a:prstGeom prst="can">
              <a:avLst>
                <a:gd name="adj" fmla="val 29499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01" name="Group 35"/>
            <p:cNvGrpSpPr>
              <a:grpSpLocks/>
            </p:cNvGrpSpPr>
            <p:nvPr/>
          </p:nvGrpSpPr>
          <p:grpSpPr bwMode="auto">
            <a:xfrm>
              <a:off x="1718" y="1931"/>
              <a:ext cx="204" cy="548"/>
              <a:chOff x="1739" y="1730"/>
              <a:chExt cx="204" cy="548"/>
            </a:xfrm>
          </p:grpSpPr>
          <p:sp>
            <p:nvSpPr>
              <p:cNvPr id="217124" name="Rectangle 36"/>
              <p:cNvSpPr>
                <a:spLocks noChangeArrowheads="1"/>
              </p:cNvSpPr>
              <p:nvPr/>
            </p:nvSpPr>
            <p:spPr bwMode="auto">
              <a:xfrm rot="5400000" flipV="1">
                <a:off x="1499" y="1970"/>
                <a:ext cx="548" cy="68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7125" name="Rectangle 37"/>
              <p:cNvSpPr>
                <a:spLocks noChangeArrowheads="1"/>
              </p:cNvSpPr>
              <p:nvPr/>
            </p:nvSpPr>
            <p:spPr bwMode="auto">
              <a:xfrm rot="5400000" flipV="1">
                <a:off x="1635" y="1970"/>
                <a:ext cx="548" cy="68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2061" name="Oval 38"/>
          <p:cNvSpPr>
            <a:spLocks noChangeArrowheads="1"/>
          </p:cNvSpPr>
          <p:nvPr/>
        </p:nvSpPr>
        <p:spPr bwMode="auto">
          <a:xfrm>
            <a:off x="201613" y="3381375"/>
            <a:ext cx="952500" cy="952500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00000">
                <a:srgbClr val="CC66FF">
                  <a:alpha val="78998"/>
                </a:srgbClr>
              </a:gs>
            </a:gsLst>
            <a:path path="shape">
              <a:fillToRect l="50000" t="50000" r="50000" b="50000"/>
            </a:path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</a:rPr>
              <a:t>V</a:t>
            </a:r>
            <a:r>
              <a:rPr lang="en-US" baseline="-250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062" name="Line 39"/>
          <p:cNvSpPr>
            <a:spLocks noChangeShapeType="1"/>
          </p:cNvSpPr>
          <p:nvPr/>
        </p:nvSpPr>
        <p:spPr bwMode="auto">
          <a:xfrm rot="16200000" flipV="1">
            <a:off x="2839244" y="2488406"/>
            <a:ext cx="0" cy="941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3" name="Line 40"/>
          <p:cNvSpPr>
            <a:spLocks noChangeShapeType="1"/>
          </p:cNvSpPr>
          <p:nvPr/>
        </p:nvSpPr>
        <p:spPr bwMode="auto">
          <a:xfrm rot="-5400000">
            <a:off x="2317750" y="4037013"/>
            <a:ext cx="19875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4" name="Line 41"/>
          <p:cNvSpPr>
            <a:spLocks noChangeShapeType="1"/>
          </p:cNvSpPr>
          <p:nvPr/>
        </p:nvSpPr>
        <p:spPr bwMode="auto">
          <a:xfrm rot="5400000" flipV="1">
            <a:off x="2834482" y="4641056"/>
            <a:ext cx="0" cy="941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5" name="Text Box 42"/>
          <p:cNvSpPr txBox="1">
            <a:spLocks noChangeArrowheads="1"/>
          </p:cNvSpPr>
          <p:nvPr/>
        </p:nvSpPr>
        <p:spPr bwMode="auto">
          <a:xfrm>
            <a:off x="3365500" y="3805238"/>
            <a:ext cx="354013" cy="39687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V</a:t>
            </a:r>
          </a:p>
        </p:txBody>
      </p:sp>
      <p:sp>
        <p:nvSpPr>
          <p:cNvPr id="2066" name="Text Box 43"/>
          <p:cNvSpPr txBox="1">
            <a:spLocks noChangeArrowheads="1"/>
          </p:cNvSpPr>
          <p:nvPr/>
        </p:nvSpPr>
        <p:spPr bwMode="auto">
          <a:xfrm>
            <a:off x="2524125" y="3862388"/>
            <a:ext cx="349250" cy="36671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</a:t>
            </a:r>
          </a:p>
        </p:txBody>
      </p:sp>
      <p:sp>
        <p:nvSpPr>
          <p:cNvPr id="2067" name="Text Box 44"/>
          <p:cNvSpPr txBox="1">
            <a:spLocks noChangeArrowheads="1"/>
          </p:cNvSpPr>
          <p:nvPr/>
        </p:nvSpPr>
        <p:spPr bwMode="auto">
          <a:xfrm>
            <a:off x="1350963" y="1636713"/>
            <a:ext cx="349250" cy="36671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2068" name="Freeform 45"/>
          <p:cNvSpPr>
            <a:spLocks/>
          </p:cNvSpPr>
          <p:nvPr/>
        </p:nvSpPr>
        <p:spPr bwMode="auto">
          <a:xfrm>
            <a:off x="4914900" y="1128710"/>
            <a:ext cx="3657600" cy="2506662"/>
          </a:xfrm>
          <a:custGeom>
            <a:avLst/>
            <a:gdLst>
              <a:gd name="T0" fmla="*/ 0 w 2304"/>
              <a:gd name="T1" fmla="*/ 0 h 1579"/>
              <a:gd name="T2" fmla="*/ 0 w 2304"/>
              <a:gd name="T3" fmla="*/ 1579 h 1579"/>
              <a:gd name="T4" fmla="*/ 2304 w 2304"/>
              <a:gd name="T5" fmla="*/ 1579 h 1579"/>
              <a:gd name="T6" fmla="*/ 0 60000 65536"/>
              <a:gd name="T7" fmla="*/ 0 60000 65536"/>
              <a:gd name="T8" fmla="*/ 0 60000 65536"/>
              <a:gd name="T9" fmla="*/ 0 w 2304"/>
              <a:gd name="T10" fmla="*/ 0 h 1579"/>
              <a:gd name="T11" fmla="*/ 2304 w 2304"/>
              <a:gd name="T12" fmla="*/ 1579 h 15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4" h="1579">
                <a:moveTo>
                  <a:pt x="0" y="0"/>
                </a:moveTo>
                <a:lnTo>
                  <a:pt x="0" y="1579"/>
                </a:lnTo>
                <a:lnTo>
                  <a:pt x="2304" y="1579"/>
                </a:lnTo>
              </a:path>
            </a:pathLst>
          </a:custGeom>
          <a:noFill/>
          <a:ln w="317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9" name="Text Box 46"/>
          <p:cNvSpPr txBox="1">
            <a:spLocks noChangeArrowheads="1"/>
          </p:cNvSpPr>
          <p:nvPr/>
        </p:nvSpPr>
        <p:spPr bwMode="auto">
          <a:xfrm>
            <a:off x="5765800" y="3622672"/>
            <a:ext cx="1758950" cy="366713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Frequency (Hz)</a:t>
            </a:r>
          </a:p>
        </p:txBody>
      </p:sp>
      <p:sp>
        <p:nvSpPr>
          <p:cNvPr id="2070" name="Text Box 47"/>
          <p:cNvSpPr txBox="1">
            <a:spLocks noChangeArrowheads="1"/>
          </p:cNvSpPr>
          <p:nvPr/>
        </p:nvSpPr>
        <p:spPr bwMode="auto">
          <a:xfrm rot="-5400000">
            <a:off x="3899694" y="2229641"/>
            <a:ext cx="1581150" cy="36671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Response (V)</a:t>
            </a:r>
          </a:p>
        </p:txBody>
      </p:sp>
      <p:sp>
        <p:nvSpPr>
          <p:cNvPr id="2071" name="Text Box 48"/>
          <p:cNvSpPr txBox="1">
            <a:spLocks noChangeArrowheads="1"/>
          </p:cNvSpPr>
          <p:nvPr/>
        </p:nvSpPr>
        <p:spPr bwMode="auto">
          <a:xfrm>
            <a:off x="4776788" y="3594097"/>
            <a:ext cx="311150" cy="366713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072" name="Text Box 49"/>
          <p:cNvSpPr txBox="1">
            <a:spLocks noChangeArrowheads="1"/>
          </p:cNvSpPr>
          <p:nvPr/>
        </p:nvSpPr>
        <p:spPr bwMode="auto">
          <a:xfrm>
            <a:off x="4605338" y="3432172"/>
            <a:ext cx="311150" cy="366713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073" name="Freeform 50"/>
          <p:cNvSpPr>
            <a:spLocks/>
          </p:cNvSpPr>
          <p:nvPr/>
        </p:nvSpPr>
        <p:spPr bwMode="auto">
          <a:xfrm>
            <a:off x="4924425" y="1717672"/>
            <a:ext cx="3463925" cy="1908175"/>
          </a:xfrm>
          <a:custGeom>
            <a:avLst/>
            <a:gdLst>
              <a:gd name="T0" fmla="*/ 0 w 2182"/>
              <a:gd name="T1" fmla="*/ 1202 h 1202"/>
              <a:gd name="T2" fmla="*/ 1030 w 2182"/>
              <a:gd name="T3" fmla="*/ 0 h 1202"/>
              <a:gd name="T4" fmla="*/ 2182 w 2182"/>
              <a:gd name="T5" fmla="*/ 0 h 1202"/>
              <a:gd name="T6" fmla="*/ 0 60000 65536"/>
              <a:gd name="T7" fmla="*/ 0 60000 65536"/>
              <a:gd name="T8" fmla="*/ 0 60000 65536"/>
              <a:gd name="T9" fmla="*/ 0 w 2182"/>
              <a:gd name="T10" fmla="*/ 0 h 1202"/>
              <a:gd name="T11" fmla="*/ 2182 w 2182"/>
              <a:gd name="T12" fmla="*/ 1202 h 120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2" h="1202">
                <a:moveTo>
                  <a:pt x="0" y="1202"/>
                </a:moveTo>
                <a:lnTo>
                  <a:pt x="1030" y="0"/>
                </a:lnTo>
                <a:lnTo>
                  <a:pt x="2182" y="0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050" name="Object 5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8707891"/>
              </p:ext>
            </p:extLst>
          </p:nvPr>
        </p:nvGraphicFramePr>
        <p:xfrm>
          <a:off x="6503988" y="1776410"/>
          <a:ext cx="1431925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quation" r:id="rId3" imgW="812520" imgH="431640" progId="Equation.3">
                  <p:embed/>
                </p:oleObj>
              </mc:Choice>
              <mc:Fallback>
                <p:oleObj name="Equation" r:id="rId3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3988" y="1776410"/>
                        <a:ext cx="1431925" cy="760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4" name="Line 56"/>
          <p:cNvSpPr>
            <a:spLocks noChangeShapeType="1"/>
          </p:cNvSpPr>
          <p:nvPr/>
        </p:nvSpPr>
        <p:spPr bwMode="auto">
          <a:xfrm flipV="1">
            <a:off x="6402388" y="1911347"/>
            <a:ext cx="0" cy="1697038"/>
          </a:xfrm>
          <a:prstGeom prst="line">
            <a:avLst/>
          </a:prstGeom>
          <a:noFill/>
          <a:ln w="317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065150" y="4075032"/>
            <a:ext cx="2993640" cy="2446792"/>
            <a:chOff x="4446588" y="4115373"/>
            <a:chExt cx="2366962" cy="1934589"/>
          </a:xfrm>
        </p:grpSpPr>
        <p:sp>
          <p:nvSpPr>
            <p:cNvPr id="217165" name="Rectangle 77"/>
            <p:cNvSpPr>
              <a:spLocks noChangeArrowheads="1"/>
            </p:cNvSpPr>
            <p:nvPr/>
          </p:nvSpPr>
          <p:spPr bwMode="auto">
            <a:xfrm>
              <a:off x="4446588" y="4774640"/>
              <a:ext cx="2366962" cy="109061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Arial" pitchFamily="34" charset="0"/>
              </a:endParaRPr>
            </a:p>
          </p:txBody>
        </p:sp>
        <p:sp>
          <p:nvSpPr>
            <p:cNvPr id="217166" name="Rectangle 78"/>
            <p:cNvSpPr>
              <a:spLocks noChangeArrowheads="1"/>
            </p:cNvSpPr>
            <p:nvPr/>
          </p:nvSpPr>
          <p:spPr bwMode="auto">
            <a:xfrm flipV="1">
              <a:off x="4451350" y="5695390"/>
              <a:ext cx="554037" cy="169863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50800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217167" name="Rectangle 79"/>
            <p:cNvSpPr>
              <a:spLocks noChangeArrowheads="1"/>
            </p:cNvSpPr>
            <p:nvPr/>
          </p:nvSpPr>
          <p:spPr bwMode="auto">
            <a:xfrm>
              <a:off x="4452938" y="4774640"/>
              <a:ext cx="554037" cy="168275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217168" name="Rectangle 80"/>
            <p:cNvSpPr>
              <a:spLocks noChangeArrowheads="1"/>
            </p:cNvSpPr>
            <p:nvPr/>
          </p:nvSpPr>
          <p:spPr bwMode="auto">
            <a:xfrm>
              <a:off x="6259513" y="4773053"/>
              <a:ext cx="554037" cy="168275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217169" name="Rectangle 81"/>
            <p:cNvSpPr>
              <a:spLocks noChangeArrowheads="1"/>
            </p:cNvSpPr>
            <p:nvPr/>
          </p:nvSpPr>
          <p:spPr bwMode="auto">
            <a:xfrm flipV="1">
              <a:off x="6257925" y="5700153"/>
              <a:ext cx="554037" cy="168275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50800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2082" name="Rectangle 83"/>
            <p:cNvSpPr>
              <a:spLocks noChangeArrowheads="1"/>
            </p:cNvSpPr>
            <p:nvPr/>
          </p:nvSpPr>
          <p:spPr bwMode="auto">
            <a:xfrm>
              <a:off x="5006975" y="4778567"/>
              <a:ext cx="596463" cy="152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3" name="Rectangle 84"/>
            <p:cNvSpPr>
              <a:spLocks noChangeArrowheads="1"/>
            </p:cNvSpPr>
            <p:nvPr/>
          </p:nvSpPr>
          <p:spPr bwMode="auto">
            <a:xfrm>
              <a:off x="5651156" y="4778567"/>
              <a:ext cx="596463" cy="152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173" name="Rectangle 85"/>
            <p:cNvSpPr>
              <a:spLocks noChangeArrowheads="1"/>
            </p:cNvSpPr>
            <p:nvPr/>
          </p:nvSpPr>
          <p:spPr bwMode="auto">
            <a:xfrm flipV="1">
              <a:off x="5006975" y="5849315"/>
              <a:ext cx="597186" cy="157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217174" name="Rectangle 86"/>
            <p:cNvSpPr>
              <a:spLocks noChangeArrowheads="1"/>
            </p:cNvSpPr>
            <p:nvPr/>
          </p:nvSpPr>
          <p:spPr bwMode="auto">
            <a:xfrm flipV="1">
              <a:off x="5651156" y="5847622"/>
              <a:ext cx="597186" cy="1748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2086" name="AutoShape 87"/>
            <p:cNvSpPr>
              <a:spLocks noChangeArrowheads="1"/>
            </p:cNvSpPr>
            <p:nvPr/>
          </p:nvSpPr>
          <p:spPr bwMode="auto">
            <a:xfrm flipV="1">
              <a:off x="5609222" y="4115373"/>
              <a:ext cx="38318" cy="798830"/>
            </a:xfrm>
            <a:prstGeom prst="can">
              <a:avLst>
                <a:gd name="adj" fmla="val 99447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176" name="Oval 88"/>
            <p:cNvSpPr>
              <a:spLocks noChangeArrowheads="1"/>
            </p:cNvSpPr>
            <p:nvPr/>
          </p:nvSpPr>
          <p:spPr bwMode="auto">
            <a:xfrm>
              <a:off x="5079997" y="4839494"/>
              <a:ext cx="1095324" cy="106623"/>
            </a:xfrm>
            <a:prstGeom prst="ellipse">
              <a:avLst/>
            </a:prstGeom>
            <a:gradFill rotWithShape="1">
              <a:gsLst>
                <a:gs pos="0">
                  <a:srgbClr val="FFFFCC"/>
                </a:gs>
                <a:gs pos="100000">
                  <a:srgbClr val="FFFFCC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2090" name="AutoShape 91"/>
            <p:cNvSpPr>
              <a:spLocks noChangeArrowheads="1"/>
            </p:cNvSpPr>
            <p:nvPr/>
          </p:nvSpPr>
          <p:spPr bwMode="auto">
            <a:xfrm rot="5400000">
              <a:off x="5904735" y="3826168"/>
              <a:ext cx="31592" cy="616707"/>
            </a:xfrm>
            <a:prstGeom prst="can">
              <a:avLst>
                <a:gd name="adj" fmla="val 58884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1" name="AutoShape 92"/>
            <p:cNvSpPr>
              <a:spLocks noChangeArrowheads="1"/>
            </p:cNvSpPr>
            <p:nvPr/>
          </p:nvSpPr>
          <p:spPr bwMode="auto">
            <a:xfrm flipV="1">
              <a:off x="6183273" y="4119008"/>
              <a:ext cx="40487" cy="226786"/>
            </a:xfrm>
            <a:prstGeom prst="can">
              <a:avLst>
                <a:gd name="adj" fmla="val 31307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2" name="AutoShape 93"/>
            <p:cNvSpPr>
              <a:spLocks noChangeArrowheads="1"/>
            </p:cNvSpPr>
            <p:nvPr/>
          </p:nvSpPr>
          <p:spPr bwMode="auto">
            <a:xfrm rot="10800000">
              <a:off x="6132664" y="4224697"/>
              <a:ext cx="141705" cy="373464"/>
            </a:xfrm>
            <a:prstGeom prst="can">
              <a:avLst>
                <a:gd name="adj" fmla="val 37747"/>
              </a:avLst>
            </a:prstGeom>
            <a:gradFill rotWithShape="1">
              <a:gsLst>
                <a:gs pos="0">
                  <a:srgbClr val="760000"/>
                </a:gs>
                <a:gs pos="50000">
                  <a:srgbClr val="FF0000"/>
                </a:gs>
                <a:gs pos="100000">
                  <a:srgbClr val="7600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3" name="AutoShape 94"/>
            <p:cNvSpPr>
              <a:spLocks noChangeArrowheads="1"/>
            </p:cNvSpPr>
            <p:nvPr/>
          </p:nvSpPr>
          <p:spPr bwMode="auto">
            <a:xfrm flipV="1">
              <a:off x="6181827" y="4547267"/>
              <a:ext cx="42656" cy="114522"/>
            </a:xfrm>
            <a:prstGeom prst="can">
              <a:avLst>
                <a:gd name="adj" fmla="val 54509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94" name="Group 95"/>
            <p:cNvGrpSpPr>
              <a:grpSpLocks/>
            </p:cNvGrpSpPr>
            <p:nvPr/>
          </p:nvGrpSpPr>
          <p:grpSpPr bwMode="auto">
            <a:xfrm>
              <a:off x="6061812" y="4651634"/>
              <a:ext cx="291363" cy="76724"/>
              <a:chOff x="3990" y="1256"/>
              <a:chExt cx="403" cy="136"/>
            </a:xfrm>
          </p:grpSpPr>
          <p:sp>
            <p:nvSpPr>
              <p:cNvPr id="2095" name="Line 96"/>
              <p:cNvSpPr>
                <a:spLocks noChangeShapeType="1"/>
              </p:cNvSpPr>
              <p:nvPr/>
            </p:nvSpPr>
            <p:spPr bwMode="auto">
              <a:xfrm>
                <a:off x="3990" y="1256"/>
                <a:ext cx="40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6" name="Line 97"/>
              <p:cNvSpPr>
                <a:spLocks noChangeShapeType="1"/>
              </p:cNvSpPr>
              <p:nvPr/>
            </p:nvSpPr>
            <p:spPr bwMode="auto">
              <a:xfrm>
                <a:off x="4063" y="1301"/>
                <a:ext cx="25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7" name="Line 98"/>
              <p:cNvSpPr>
                <a:spLocks noChangeShapeType="1"/>
              </p:cNvSpPr>
              <p:nvPr/>
            </p:nvSpPr>
            <p:spPr bwMode="auto">
              <a:xfrm>
                <a:off x="4164" y="1392"/>
                <a:ext cx="5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8" name="Line 99"/>
              <p:cNvSpPr>
                <a:spLocks noChangeShapeType="1"/>
              </p:cNvSpPr>
              <p:nvPr/>
            </p:nvSpPr>
            <p:spPr bwMode="auto">
              <a:xfrm>
                <a:off x="4112" y="1346"/>
                <a:ext cx="1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6" name="AutoShape 87"/>
            <p:cNvSpPr>
              <a:spLocks noChangeArrowheads="1"/>
            </p:cNvSpPr>
            <p:nvPr/>
          </p:nvSpPr>
          <p:spPr bwMode="auto">
            <a:xfrm flipV="1">
              <a:off x="5606585" y="5739384"/>
              <a:ext cx="45719" cy="310578"/>
            </a:xfrm>
            <a:prstGeom prst="can">
              <a:avLst>
                <a:gd name="adj" fmla="val 99447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178" name="Oval 90"/>
            <p:cNvSpPr>
              <a:spLocks noChangeArrowheads="1"/>
            </p:cNvSpPr>
            <p:nvPr/>
          </p:nvSpPr>
          <p:spPr bwMode="auto">
            <a:xfrm flipV="1">
              <a:off x="5079997" y="5696995"/>
              <a:ext cx="1095324" cy="106623"/>
            </a:xfrm>
            <a:prstGeom prst="ellipse">
              <a:avLst/>
            </a:prstGeom>
            <a:gradFill rotWithShape="1">
              <a:gsLst>
                <a:gs pos="0">
                  <a:srgbClr val="FFFFCC"/>
                </a:gs>
                <a:gs pos="100000">
                  <a:srgbClr val="FFFFCC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50800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69" name="Group 28"/>
            <p:cNvGrpSpPr>
              <a:grpSpLocks/>
            </p:cNvGrpSpPr>
            <p:nvPr/>
          </p:nvGrpSpPr>
          <p:grpSpPr bwMode="auto">
            <a:xfrm>
              <a:off x="5224465" y="5235059"/>
              <a:ext cx="719136" cy="192086"/>
              <a:chOff x="1722" y="11792"/>
              <a:chExt cx="3025" cy="772"/>
            </a:xfrm>
          </p:grpSpPr>
          <p:grpSp>
            <p:nvGrpSpPr>
              <p:cNvPr id="70" name="Group 29"/>
              <p:cNvGrpSpPr>
                <a:grpSpLocks/>
              </p:cNvGrpSpPr>
              <p:nvPr/>
            </p:nvGrpSpPr>
            <p:grpSpPr bwMode="auto">
              <a:xfrm>
                <a:off x="2011" y="11792"/>
                <a:ext cx="2736" cy="772"/>
                <a:chOff x="2011" y="11792"/>
                <a:chExt cx="2736" cy="772"/>
              </a:xfrm>
            </p:grpSpPr>
            <p:sp>
              <p:nvSpPr>
                <p:cNvPr id="80" name="Freeform 30"/>
                <p:cNvSpPr>
                  <a:spLocks/>
                </p:cNvSpPr>
                <p:nvPr/>
              </p:nvSpPr>
              <p:spPr bwMode="auto">
                <a:xfrm>
                  <a:off x="2011" y="11792"/>
                  <a:ext cx="2736" cy="768"/>
                </a:xfrm>
                <a:custGeom>
                  <a:avLst/>
                  <a:gdLst/>
                  <a:ahLst/>
                  <a:cxnLst>
                    <a:cxn ang="0">
                      <a:pos x="0" y="1218"/>
                    </a:cxn>
                    <a:cxn ang="0">
                      <a:pos x="1776" y="786"/>
                    </a:cxn>
                    <a:cxn ang="0">
                      <a:pos x="4028" y="0"/>
                    </a:cxn>
                    <a:cxn ang="0">
                      <a:pos x="6336" y="786"/>
                    </a:cxn>
                    <a:cxn ang="0">
                      <a:pos x="8112" y="1218"/>
                    </a:cxn>
                    <a:cxn ang="0">
                      <a:pos x="6339" y="1648"/>
                    </a:cxn>
                    <a:cxn ang="0">
                      <a:pos x="4028" y="2428"/>
                    </a:cxn>
                    <a:cxn ang="0">
                      <a:pos x="1776" y="1650"/>
                    </a:cxn>
                    <a:cxn ang="0">
                      <a:pos x="0" y="1218"/>
                    </a:cxn>
                  </a:cxnLst>
                  <a:rect l="0" t="0" r="r" b="b"/>
                  <a:pathLst>
                    <a:path w="8112" h="2428">
                      <a:moveTo>
                        <a:pt x="0" y="1218"/>
                      </a:moveTo>
                      <a:cubicBezTo>
                        <a:pt x="156" y="1188"/>
                        <a:pt x="856" y="1130"/>
                        <a:pt x="1776" y="786"/>
                      </a:cubicBezTo>
                      <a:cubicBezTo>
                        <a:pt x="2696" y="442"/>
                        <a:pt x="3268" y="0"/>
                        <a:pt x="4028" y="0"/>
                      </a:cubicBezTo>
                      <a:cubicBezTo>
                        <a:pt x="4788" y="0"/>
                        <a:pt x="5690" y="547"/>
                        <a:pt x="6336" y="786"/>
                      </a:cubicBezTo>
                      <a:cubicBezTo>
                        <a:pt x="6982" y="1025"/>
                        <a:pt x="7979" y="1218"/>
                        <a:pt x="8112" y="1218"/>
                      </a:cubicBezTo>
                      <a:cubicBezTo>
                        <a:pt x="7972" y="1254"/>
                        <a:pt x="7019" y="1448"/>
                        <a:pt x="6339" y="1648"/>
                      </a:cubicBezTo>
                      <a:cubicBezTo>
                        <a:pt x="5658" y="1850"/>
                        <a:pt x="4788" y="2428"/>
                        <a:pt x="4028" y="2428"/>
                      </a:cubicBezTo>
                      <a:cubicBezTo>
                        <a:pt x="3268" y="2428"/>
                        <a:pt x="2447" y="1852"/>
                        <a:pt x="1776" y="1650"/>
                      </a:cubicBezTo>
                      <a:cubicBezTo>
                        <a:pt x="1228" y="1385"/>
                        <a:pt x="149" y="1247"/>
                        <a:pt x="0" y="121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4D0808"/>
                    </a:gs>
                    <a:gs pos="30000">
                      <a:srgbClr val="FF0300"/>
                    </a:gs>
                    <a:gs pos="55000">
                      <a:srgbClr val="FF7A00"/>
                    </a:gs>
                    <a:gs pos="100000">
                      <a:srgbClr val="FFF2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pPr>
                    <a:defRPr/>
                  </a:pPr>
                  <a:endParaRPr lang="en-US" sz="200">
                    <a:latin typeface="Arial" pitchFamily="34" charset="0"/>
                  </a:endParaRPr>
                </a:p>
              </p:txBody>
            </p:sp>
            <p:sp>
              <p:nvSpPr>
                <p:cNvPr id="81" name="Oval 31"/>
                <p:cNvSpPr>
                  <a:spLocks noChangeAspect="1" noChangeArrowheads="1"/>
                </p:cNvSpPr>
                <p:nvPr/>
              </p:nvSpPr>
              <p:spPr bwMode="auto">
                <a:xfrm>
                  <a:off x="2578" y="12111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82" name="Oval 32"/>
                <p:cNvSpPr>
                  <a:spLocks noChangeAspect="1" noChangeArrowheads="1"/>
                </p:cNvSpPr>
                <p:nvPr/>
              </p:nvSpPr>
              <p:spPr bwMode="auto">
                <a:xfrm>
                  <a:off x="2528" y="12203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83" name="Oval 33"/>
                <p:cNvSpPr>
                  <a:spLocks noChangeAspect="1" noChangeArrowheads="1"/>
                </p:cNvSpPr>
                <p:nvPr/>
              </p:nvSpPr>
              <p:spPr bwMode="auto">
                <a:xfrm>
                  <a:off x="2804" y="12187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84" name="Oval 34"/>
                <p:cNvSpPr>
                  <a:spLocks noChangeAspect="1" noChangeArrowheads="1"/>
                </p:cNvSpPr>
                <p:nvPr/>
              </p:nvSpPr>
              <p:spPr bwMode="auto">
                <a:xfrm>
                  <a:off x="2885" y="11959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85" name="Oval 35"/>
                <p:cNvSpPr>
                  <a:spLocks noChangeAspect="1" noChangeArrowheads="1"/>
                </p:cNvSpPr>
                <p:nvPr/>
              </p:nvSpPr>
              <p:spPr bwMode="auto">
                <a:xfrm>
                  <a:off x="2902" y="12080"/>
                  <a:ext cx="76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86" name="Oval 36"/>
                <p:cNvSpPr>
                  <a:spLocks noChangeAspect="1" noChangeArrowheads="1"/>
                </p:cNvSpPr>
                <p:nvPr/>
              </p:nvSpPr>
              <p:spPr bwMode="auto">
                <a:xfrm>
                  <a:off x="2998" y="12004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87" name="Oval 37"/>
                <p:cNvSpPr>
                  <a:spLocks noChangeAspect="1" noChangeArrowheads="1"/>
                </p:cNvSpPr>
                <p:nvPr/>
              </p:nvSpPr>
              <p:spPr bwMode="auto">
                <a:xfrm>
                  <a:off x="3079" y="12203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88" name="Oval 38"/>
                <p:cNvSpPr>
                  <a:spLocks noChangeAspect="1" noChangeArrowheads="1"/>
                </p:cNvSpPr>
                <p:nvPr/>
              </p:nvSpPr>
              <p:spPr bwMode="auto">
                <a:xfrm>
                  <a:off x="3161" y="11867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89" name="Oval 39"/>
                <p:cNvSpPr>
                  <a:spLocks noChangeAspect="1" noChangeArrowheads="1"/>
                </p:cNvSpPr>
                <p:nvPr/>
              </p:nvSpPr>
              <p:spPr bwMode="auto">
                <a:xfrm>
                  <a:off x="3290" y="11853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90" name="Oval 40"/>
                <p:cNvSpPr>
                  <a:spLocks noChangeAspect="1" noChangeArrowheads="1"/>
                </p:cNvSpPr>
                <p:nvPr/>
              </p:nvSpPr>
              <p:spPr bwMode="auto">
                <a:xfrm>
                  <a:off x="3209" y="12445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91" name="Oval 41"/>
                <p:cNvSpPr>
                  <a:spLocks noChangeAspect="1" noChangeArrowheads="1"/>
                </p:cNvSpPr>
                <p:nvPr/>
              </p:nvSpPr>
              <p:spPr bwMode="auto">
                <a:xfrm>
                  <a:off x="2463" y="12096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92" name="Oval 42"/>
                <p:cNvSpPr>
                  <a:spLocks noChangeAspect="1" noChangeArrowheads="1"/>
                </p:cNvSpPr>
                <p:nvPr/>
              </p:nvSpPr>
              <p:spPr bwMode="auto">
                <a:xfrm>
                  <a:off x="2772" y="12004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93" name="Oval 43"/>
                <p:cNvSpPr>
                  <a:spLocks noChangeAspect="1" noChangeArrowheads="1"/>
                </p:cNvSpPr>
                <p:nvPr/>
              </p:nvSpPr>
              <p:spPr bwMode="auto">
                <a:xfrm>
                  <a:off x="2837" y="12278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94" name="Oval 44"/>
                <p:cNvSpPr>
                  <a:spLocks noChangeAspect="1" noChangeArrowheads="1"/>
                </p:cNvSpPr>
                <p:nvPr/>
              </p:nvSpPr>
              <p:spPr bwMode="auto">
                <a:xfrm>
                  <a:off x="2707" y="12262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95" name="Oval 45"/>
                <p:cNvSpPr>
                  <a:spLocks noChangeAspect="1" noChangeArrowheads="1"/>
                </p:cNvSpPr>
                <p:nvPr/>
              </p:nvSpPr>
              <p:spPr bwMode="auto">
                <a:xfrm>
                  <a:off x="2998" y="11913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96" name="Oval 46"/>
                <p:cNvSpPr>
                  <a:spLocks noChangeAspect="1" noChangeArrowheads="1"/>
                </p:cNvSpPr>
                <p:nvPr/>
              </p:nvSpPr>
              <p:spPr bwMode="auto">
                <a:xfrm>
                  <a:off x="3031" y="12111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97" name="Oval 47"/>
                <p:cNvSpPr>
                  <a:spLocks noChangeAspect="1" noChangeArrowheads="1"/>
                </p:cNvSpPr>
                <p:nvPr/>
              </p:nvSpPr>
              <p:spPr bwMode="auto">
                <a:xfrm>
                  <a:off x="3096" y="11945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98" name="Oval 48"/>
                <p:cNvSpPr>
                  <a:spLocks noChangeAspect="1" noChangeArrowheads="1"/>
                </p:cNvSpPr>
                <p:nvPr/>
              </p:nvSpPr>
              <p:spPr bwMode="auto">
                <a:xfrm>
                  <a:off x="3242" y="11959"/>
                  <a:ext cx="76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99" name="Oval 49"/>
                <p:cNvSpPr>
                  <a:spLocks noChangeAspect="1" noChangeArrowheads="1"/>
                </p:cNvSpPr>
                <p:nvPr/>
              </p:nvSpPr>
              <p:spPr bwMode="auto">
                <a:xfrm>
                  <a:off x="3242" y="12339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00" name="Oval 50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12173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01" name="Oval 51"/>
                <p:cNvSpPr>
                  <a:spLocks noChangeAspect="1" noChangeArrowheads="1"/>
                </p:cNvSpPr>
                <p:nvPr/>
              </p:nvSpPr>
              <p:spPr bwMode="auto">
                <a:xfrm>
                  <a:off x="2217" y="12139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02" name="Oval 52"/>
                <p:cNvSpPr>
                  <a:spLocks noChangeAspect="1" noChangeArrowheads="1"/>
                </p:cNvSpPr>
                <p:nvPr/>
              </p:nvSpPr>
              <p:spPr bwMode="auto">
                <a:xfrm>
                  <a:off x="2772" y="12096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03" name="Oval 53"/>
                <p:cNvSpPr>
                  <a:spLocks noChangeAspect="1" noChangeArrowheads="1"/>
                </p:cNvSpPr>
                <p:nvPr/>
              </p:nvSpPr>
              <p:spPr bwMode="auto">
                <a:xfrm>
                  <a:off x="2933" y="12187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04" name="Oval 54"/>
                <p:cNvSpPr>
                  <a:spLocks noChangeAspect="1" noChangeArrowheads="1"/>
                </p:cNvSpPr>
                <p:nvPr/>
              </p:nvSpPr>
              <p:spPr bwMode="auto">
                <a:xfrm>
                  <a:off x="2983" y="12262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05" name="Oval 55"/>
                <p:cNvSpPr>
                  <a:spLocks noChangeAspect="1" noChangeArrowheads="1"/>
                </p:cNvSpPr>
                <p:nvPr/>
              </p:nvSpPr>
              <p:spPr bwMode="auto">
                <a:xfrm>
                  <a:off x="3079" y="12399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06" name="Oval 56"/>
                <p:cNvSpPr>
                  <a:spLocks noChangeAspect="1" noChangeArrowheads="1"/>
                </p:cNvSpPr>
                <p:nvPr/>
              </p:nvSpPr>
              <p:spPr bwMode="auto">
                <a:xfrm>
                  <a:off x="3192" y="12141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07" name="Oval 57"/>
                <p:cNvSpPr>
                  <a:spLocks noChangeAspect="1" noChangeArrowheads="1"/>
                </p:cNvSpPr>
                <p:nvPr/>
              </p:nvSpPr>
              <p:spPr bwMode="auto">
                <a:xfrm>
                  <a:off x="3209" y="12246"/>
                  <a:ext cx="78" cy="7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08" name="Oval 58"/>
                <p:cNvSpPr>
                  <a:spLocks noChangeAspect="1" noChangeArrowheads="1"/>
                </p:cNvSpPr>
                <p:nvPr/>
              </p:nvSpPr>
              <p:spPr bwMode="auto">
                <a:xfrm>
                  <a:off x="3387" y="11913"/>
                  <a:ext cx="76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09" name="Oval 59"/>
                <p:cNvSpPr>
                  <a:spLocks noChangeAspect="1" noChangeArrowheads="1"/>
                </p:cNvSpPr>
                <p:nvPr/>
              </p:nvSpPr>
              <p:spPr bwMode="auto">
                <a:xfrm>
                  <a:off x="3420" y="12034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10" name="Oval 60"/>
                <p:cNvSpPr>
                  <a:spLocks noChangeAspect="1" noChangeArrowheads="1"/>
                </p:cNvSpPr>
                <p:nvPr/>
              </p:nvSpPr>
              <p:spPr bwMode="auto">
                <a:xfrm>
                  <a:off x="2335" y="12125"/>
                  <a:ext cx="76" cy="7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11" name="Oval 61"/>
                <p:cNvSpPr>
                  <a:spLocks noChangeAspect="1" noChangeArrowheads="1"/>
                </p:cNvSpPr>
                <p:nvPr/>
              </p:nvSpPr>
              <p:spPr bwMode="auto">
                <a:xfrm>
                  <a:off x="2674" y="12034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12" name="Oval 62"/>
                <p:cNvSpPr>
                  <a:spLocks noChangeAspect="1" noChangeArrowheads="1"/>
                </p:cNvSpPr>
                <p:nvPr/>
              </p:nvSpPr>
              <p:spPr bwMode="auto">
                <a:xfrm>
                  <a:off x="2674" y="12155"/>
                  <a:ext cx="78" cy="7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13" name="Oval 63"/>
                <p:cNvSpPr>
                  <a:spLocks noChangeAspect="1" noChangeArrowheads="1"/>
                </p:cNvSpPr>
                <p:nvPr/>
              </p:nvSpPr>
              <p:spPr bwMode="auto">
                <a:xfrm>
                  <a:off x="2950" y="12353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14" name="Oval 64"/>
                <p:cNvSpPr>
                  <a:spLocks noChangeAspect="1" noChangeArrowheads="1"/>
                </p:cNvSpPr>
                <p:nvPr/>
              </p:nvSpPr>
              <p:spPr bwMode="auto">
                <a:xfrm>
                  <a:off x="3096" y="12308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15" name="Oval 65"/>
                <p:cNvSpPr>
                  <a:spLocks noChangeAspect="1" noChangeArrowheads="1"/>
                </p:cNvSpPr>
                <p:nvPr/>
              </p:nvSpPr>
              <p:spPr bwMode="auto">
                <a:xfrm>
                  <a:off x="3144" y="12034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16" name="Oval 66"/>
                <p:cNvSpPr>
                  <a:spLocks noChangeAspect="1" noChangeArrowheads="1"/>
                </p:cNvSpPr>
                <p:nvPr/>
              </p:nvSpPr>
              <p:spPr bwMode="auto">
                <a:xfrm>
                  <a:off x="3290" y="12096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17" name="Oval 67"/>
                <p:cNvSpPr>
                  <a:spLocks noChangeAspect="1" noChangeArrowheads="1"/>
                </p:cNvSpPr>
                <p:nvPr/>
              </p:nvSpPr>
              <p:spPr bwMode="auto">
                <a:xfrm>
                  <a:off x="3322" y="12217"/>
                  <a:ext cx="76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18" name="Oval 68"/>
                <p:cNvSpPr>
                  <a:spLocks noChangeAspect="1" noChangeArrowheads="1"/>
                </p:cNvSpPr>
                <p:nvPr/>
              </p:nvSpPr>
              <p:spPr bwMode="auto">
                <a:xfrm>
                  <a:off x="3420" y="12490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19" name="Oval 69"/>
                <p:cNvSpPr>
                  <a:spLocks noChangeAspect="1" noChangeArrowheads="1"/>
                </p:cNvSpPr>
                <p:nvPr/>
              </p:nvSpPr>
              <p:spPr bwMode="auto">
                <a:xfrm>
                  <a:off x="3387" y="12399"/>
                  <a:ext cx="76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20" name="Oval 70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4149" y="12111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21" name="Oval 71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4197" y="12203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22" name="Oval 72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921" y="12187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23" name="Oval 73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840" y="11959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24" name="Oval 74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825" y="12080"/>
                  <a:ext cx="76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25" name="Oval 75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727" y="12004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26" name="Oval 76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646" y="12203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27" name="Oval 77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566" y="11867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28" name="Oval 78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403" y="11822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29" name="Oval 79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516" y="12445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30" name="Oval 80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4262" y="12096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31" name="Oval 81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953" y="12004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32" name="Oval 82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890" y="12278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33" name="Oval 83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4018" y="12262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34" name="Oval 84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727" y="11913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35" name="Oval 85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694" y="12111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36" name="Oval 86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631" y="11945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37" name="Oval 87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485" y="11959"/>
                  <a:ext cx="76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38" name="Oval 88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485" y="12339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39" name="Oval 89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355" y="12324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40" name="Oval 90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4310" y="12173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41" name="Oval 91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4506" y="12139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42" name="Oval 92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953" y="12096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43" name="Oval 93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791" y="12187"/>
                  <a:ext cx="79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44" name="Oval 94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744" y="12262"/>
                  <a:ext cx="76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45" name="Oval 95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646" y="12399"/>
                  <a:ext cx="76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46" name="Oval 96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532" y="12141"/>
                  <a:ext cx="79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47" name="Oval 97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516" y="12246"/>
                  <a:ext cx="78" cy="7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48" name="Oval 98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338" y="11989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49" name="Oval 99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4390" y="12125"/>
                  <a:ext cx="78" cy="7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50" name="Oval 100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4051" y="12034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51" name="Oval 101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4051" y="12155"/>
                  <a:ext cx="78" cy="7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52" name="Oval 102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775" y="12353"/>
                  <a:ext cx="78" cy="7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53" name="Oval 103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631" y="12308"/>
                  <a:ext cx="76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54" name="Oval 104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581" y="12034"/>
                  <a:ext cx="78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55" name="Oval 105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403" y="12125"/>
                  <a:ext cx="78" cy="7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56" name="Oval 106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403" y="12246"/>
                  <a:ext cx="78" cy="7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 dirty="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  <p:sp>
              <p:nvSpPr>
                <p:cNvPr id="157" name="Oval 107"/>
                <p:cNvSpPr>
                  <a:spLocks noChangeAspect="1" noChangeArrowheads="1"/>
                </p:cNvSpPr>
                <p:nvPr/>
              </p:nvSpPr>
              <p:spPr bwMode="auto">
                <a:xfrm flipH="1">
                  <a:off x="3307" y="12460"/>
                  <a:ext cx="76" cy="7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76863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wordArtVert" wrap="none" lIns="28800" tIns="18000" anchor="ctr" anchorCtr="0">
                  <a:noAutofit/>
                </a:bodyPr>
                <a:lstStyle/>
                <a:p>
                  <a:pPr defTabSz="4175125" eaLnBrk="1" hangingPunct="1">
                    <a:defRPr/>
                  </a:pPr>
                  <a:r>
                    <a:rPr lang="en-GB" sz="200">
                      <a:solidFill>
                        <a:schemeClr val="bg1"/>
                      </a:solidFill>
                      <a:latin typeface="Arial" pitchFamily="34" charset="0"/>
                    </a:rPr>
                    <a:t>+</a:t>
                  </a:r>
                </a:p>
              </p:txBody>
            </p:sp>
          </p:grpSp>
          <p:grpSp>
            <p:nvGrpSpPr>
              <p:cNvPr id="71" name="Group 108"/>
              <p:cNvGrpSpPr>
                <a:grpSpLocks/>
              </p:cNvGrpSpPr>
              <p:nvPr/>
            </p:nvGrpSpPr>
            <p:grpSpPr bwMode="auto">
              <a:xfrm>
                <a:off x="1722" y="11818"/>
                <a:ext cx="1200" cy="720"/>
                <a:chOff x="138" y="6320"/>
                <a:chExt cx="1200" cy="720"/>
              </a:xfrm>
            </p:grpSpPr>
            <p:grpSp>
              <p:nvGrpSpPr>
                <p:cNvPr id="72" name="Group 109"/>
                <p:cNvGrpSpPr>
                  <a:grpSpLocks/>
                </p:cNvGrpSpPr>
                <p:nvPr/>
              </p:nvGrpSpPr>
              <p:grpSpPr bwMode="auto">
                <a:xfrm>
                  <a:off x="138" y="6320"/>
                  <a:ext cx="1200" cy="192"/>
                  <a:chOff x="138" y="6320"/>
                  <a:chExt cx="1200" cy="192"/>
                </a:xfrm>
              </p:grpSpPr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10" y="6320"/>
                    <a:ext cx="52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vert="wordArtVert" lIns="28800" tIns="18000" anchor="ctr" anchorCtr="0">
                    <a:noAutofit/>
                  </a:bodyPr>
                  <a:lstStyle/>
                  <a:p>
                    <a:endParaRPr lang="en-US" sz="200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4" y="6416"/>
                    <a:ext cx="62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vert="wordArtVert" lIns="28800" tIns="18000" anchor="ctr" anchorCtr="0">
                    <a:noAutofit/>
                  </a:bodyPr>
                  <a:lstStyle/>
                  <a:p>
                    <a:endParaRPr lang="en-US" sz="200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38" y="6512"/>
                    <a:ext cx="5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vert="wordArtVert" lIns="28800" tIns="18000" anchor="ctr" anchorCtr="0">
                    <a:noAutofit/>
                  </a:bodyPr>
                  <a:lstStyle/>
                  <a:p>
                    <a:endParaRPr lang="en-US" sz="200"/>
                  </a:p>
                </p:txBody>
              </p:sp>
            </p:grpSp>
            <p:grpSp>
              <p:nvGrpSpPr>
                <p:cNvPr id="73" name="Group 113"/>
                <p:cNvGrpSpPr>
                  <a:grpSpLocks/>
                </p:cNvGrpSpPr>
                <p:nvPr/>
              </p:nvGrpSpPr>
              <p:grpSpPr bwMode="auto">
                <a:xfrm flipV="1">
                  <a:off x="138" y="6848"/>
                  <a:ext cx="1200" cy="192"/>
                  <a:chOff x="138" y="6320"/>
                  <a:chExt cx="1200" cy="192"/>
                </a:xfrm>
              </p:grpSpPr>
              <p:sp>
                <p:nvSpPr>
                  <p:cNvPr id="74" name="Line 1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10" y="6320"/>
                    <a:ext cx="52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vert="wordArtVert" lIns="28800" tIns="18000" anchor="ctr" anchorCtr="0">
                    <a:noAutofit/>
                  </a:bodyPr>
                  <a:lstStyle/>
                  <a:p>
                    <a:endParaRPr lang="en-US" sz="200"/>
                  </a:p>
                </p:txBody>
              </p:sp>
              <p:sp>
                <p:nvSpPr>
                  <p:cNvPr id="75" name="Line 1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4" y="6416"/>
                    <a:ext cx="62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vert="wordArtVert" lIns="28800" tIns="18000" anchor="ctr" anchorCtr="0">
                    <a:noAutofit/>
                  </a:bodyPr>
                  <a:lstStyle/>
                  <a:p>
                    <a:endParaRPr lang="en-US" sz="200"/>
                  </a:p>
                </p:txBody>
              </p:sp>
              <p:sp>
                <p:nvSpPr>
                  <p:cNvPr id="76" name="Line 1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38" y="6512"/>
                    <a:ext cx="5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vert="wordArtVert" lIns="28800" tIns="18000" anchor="ctr" anchorCtr="0">
                    <a:noAutofit/>
                  </a:bodyPr>
                  <a:lstStyle/>
                  <a:p>
                    <a:endParaRPr lang="en-US" sz="20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160778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CC3300"/>
            </a:gs>
            <a:gs pos="100000">
              <a:srgbClr val="CC3300">
                <a:gamma/>
                <a:shade val="46275"/>
                <a:invGamma/>
              </a:srgbClr>
            </a:gs>
          </a:gsLst>
          <a:lin ang="18900000" scaled="1"/>
        </a:gradFill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CC3300"/>
            </a:gs>
            <a:gs pos="100000">
              <a:srgbClr val="CC3300">
                <a:gamma/>
                <a:shade val="46275"/>
                <a:invGamma/>
              </a:srgbClr>
            </a:gs>
          </a:gsLst>
          <a:lin ang="18900000" scaled="1"/>
        </a:gradFill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15923</TotalTime>
  <Words>2995</Words>
  <Application>Microsoft Macintosh PowerPoint</Application>
  <PresentationFormat>On-screen Show (4:3)</PresentationFormat>
  <Paragraphs>1173</Paragraphs>
  <Slides>54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Blank Presentation</vt:lpstr>
      <vt:lpstr>Orbit</vt:lpstr>
      <vt:lpstr>Equation</vt:lpstr>
      <vt:lpstr>Worksheet</vt:lpstr>
      <vt:lpstr>PowerPoint Presentation</vt:lpstr>
      <vt:lpstr>Introduction</vt:lpstr>
      <vt:lpstr>More  Measurements</vt:lpstr>
      <vt:lpstr>The Typical LHC Instruments</vt:lpstr>
      <vt:lpstr>Position Measurement</vt:lpstr>
      <vt:lpstr>Electromagnetic Fields &amp; Relativity</vt:lpstr>
      <vt:lpstr>Measuring Beam Position – The Principle</vt:lpstr>
      <vt:lpstr>Electrostatic Monitor – The Principle</vt:lpstr>
      <vt:lpstr>Electrostatic Monitor – Beam Response</vt:lpstr>
      <vt:lpstr>Electrostatic Monitor – The Principle</vt:lpstr>
      <vt:lpstr>Electrostatic Monitor – The Principle</vt:lpstr>
      <vt:lpstr>Electrostatic Pick-up – Button</vt:lpstr>
      <vt:lpstr>A Real Example – The LHC Button</vt:lpstr>
      <vt:lpstr>Normalising the Position Reading</vt:lpstr>
      <vt:lpstr>Electromagnetic (Directional) coupler</vt:lpstr>
      <vt:lpstr>EM Stripline Coupler – right travelling beam</vt:lpstr>
      <vt:lpstr>EM Stripline Coupler – left travelling beam</vt:lpstr>
      <vt:lpstr>Beam Position System Challenges</vt:lpstr>
      <vt:lpstr>LHC BPM System - General Layout</vt:lpstr>
      <vt:lpstr>The Arc BPM - SSS Layout</vt:lpstr>
      <vt:lpstr>BPM electronics</vt:lpstr>
      <vt:lpstr>Amplitude to Time Normalisation</vt:lpstr>
      <vt:lpstr>Amplitude to Time Normalisation</vt:lpstr>
      <vt:lpstr>The Wide Band Time Normaliser</vt:lpstr>
      <vt:lpstr>LHC BPM Acquisition Electronics</vt:lpstr>
      <vt:lpstr>LHC Beam Position System Layout</vt:lpstr>
      <vt:lpstr>The LHC BPM Acquisition System</vt:lpstr>
      <vt:lpstr>WBTN - Linearity v Intensity</vt:lpstr>
      <vt:lpstr>WBTN - Linearity v Position</vt:lpstr>
      <vt:lpstr>LHC BPM System Performance</vt:lpstr>
      <vt:lpstr>LHC BPM System Performance</vt:lpstr>
      <vt:lpstr>Machine Optimisation - Feedbacks</vt:lpstr>
      <vt:lpstr>Orbit Stability</vt:lpstr>
      <vt:lpstr>Orbit Stability</vt:lpstr>
      <vt:lpstr>Orbit Stability Limitations</vt:lpstr>
      <vt:lpstr>Improving the LHC BPM System</vt:lpstr>
      <vt:lpstr>The Typical LHC Instruments</vt:lpstr>
      <vt:lpstr>AC (Fast) Current Transformers</vt:lpstr>
      <vt:lpstr>AC (Fast) Current Transformers</vt:lpstr>
      <vt:lpstr>Fast Beam Current Transformer</vt:lpstr>
      <vt:lpstr>FBCT Acquisition Electronics</vt:lpstr>
      <vt:lpstr>Bunch by bunch intensity measurement</vt:lpstr>
      <vt:lpstr>The DC transformer</vt:lpstr>
      <vt:lpstr>DCCT Principle – Case 1: no beam</vt:lpstr>
      <vt:lpstr>DCCT Principle – Case 1: no beam</vt:lpstr>
      <vt:lpstr>DCCT Principle – Case 2: with beam</vt:lpstr>
      <vt:lpstr>Zero Flux DCCT Schematic</vt:lpstr>
      <vt:lpstr>The LHC DCCT</vt:lpstr>
      <vt:lpstr>The LHC BCTs</vt:lpstr>
      <vt:lpstr>BCT Error Sources &amp; their Mitigation</vt:lpstr>
      <vt:lpstr>BCT Error Sources &amp; their Mitigation</vt:lpstr>
      <vt:lpstr>BCT Error Sources &amp; their Mitigation</vt:lpstr>
      <vt:lpstr>Summary</vt:lpstr>
      <vt:lpstr>Acknowledgements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ojones</dc:creator>
  <cp:lastModifiedBy>maureen</cp:lastModifiedBy>
  <cp:revision>324</cp:revision>
  <dcterms:created xsi:type="dcterms:W3CDTF">2008-08-06T09:03:04Z</dcterms:created>
  <dcterms:modified xsi:type="dcterms:W3CDTF">2014-11-17T17:17:41Z</dcterms:modified>
</cp:coreProperties>
</file>