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0" r:id="rId2"/>
    <p:sldId id="324" r:id="rId3"/>
    <p:sldId id="291" r:id="rId4"/>
    <p:sldId id="296" r:id="rId5"/>
    <p:sldId id="319" r:id="rId6"/>
    <p:sldId id="320" r:id="rId7"/>
    <p:sldId id="321" r:id="rId8"/>
    <p:sldId id="322" r:id="rId9"/>
    <p:sldId id="323" r:id="rId10"/>
    <p:sldId id="306" r:id="rId11"/>
    <p:sldId id="307" r:id="rId12"/>
    <p:sldId id="316" r:id="rId13"/>
    <p:sldId id="317" r:id="rId14"/>
    <p:sldId id="318" r:id="rId15"/>
    <p:sldId id="326" r:id="rId16"/>
    <p:sldId id="327" r:id="rId17"/>
    <p:sldId id="328" r:id="rId18"/>
    <p:sldId id="329" r:id="rId19"/>
    <p:sldId id="330" r:id="rId20"/>
    <p:sldId id="331" r:id="rId21"/>
    <p:sldId id="293" r:id="rId22"/>
    <p:sldId id="337" r:id="rId23"/>
    <p:sldId id="332" r:id="rId24"/>
    <p:sldId id="333" r:id="rId25"/>
    <p:sldId id="334" r:id="rId26"/>
    <p:sldId id="335" r:id="rId27"/>
    <p:sldId id="336" r:id="rId28"/>
  </p:sldIdLst>
  <p:sldSz cx="6858000" cy="9906000" type="A4"/>
  <p:notesSz cx="10234613" cy="70993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F0337"/>
    <a:srgbClr val="FAFD00"/>
    <a:srgbClr val="003E00"/>
    <a:srgbClr val="FFC5CF"/>
    <a:srgbClr val="FCFEB9"/>
    <a:srgbClr val="037C03"/>
    <a:srgbClr val="FC01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78" autoAdjust="0"/>
    <p:restoredTop sz="86491" autoAdjust="0"/>
  </p:normalViewPr>
  <p:slideViewPr>
    <p:cSldViewPr>
      <p:cViewPr varScale="1">
        <p:scale>
          <a:sx n="41" d="100"/>
          <a:sy n="41" d="100"/>
        </p:scale>
        <p:origin x="-2370" y="-10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10" Type="http://schemas.openxmlformats.org/officeDocument/2006/relationships/slide" Target="slides/slide22.xml"/><Relationship Id="rId4" Type="http://schemas.openxmlformats.org/officeDocument/2006/relationships/slide" Target="slides/slide5.xml"/><Relationship Id="rId9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6.wmf"/><Relationship Id="rId7" Type="http://schemas.openxmlformats.org/officeDocument/2006/relationships/image" Target="../media/image21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778375" y="6750050"/>
            <a:ext cx="673100" cy="255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158" tIns="46917" rIns="92158" bIns="46917">
            <a:spAutoFit/>
          </a:bodyPr>
          <a:lstStyle/>
          <a:p>
            <a:pPr algn="ctr" defTabSz="911225" eaLnBrk="0" hangingPunct="0">
              <a:lnSpc>
                <a:spcPct val="90000"/>
              </a:lnSpc>
              <a:defRPr/>
            </a:pPr>
            <a:r>
              <a:rPr lang="en-US" sz="1200" b="0">
                <a:latin typeface="Times New Roman" pitchFamily="18" charset="0"/>
                <a:cs typeface="+mn-cs"/>
              </a:rPr>
              <a:t>Page </a:t>
            </a:r>
            <a:fld id="{91D58EB5-6FF6-4DF4-A4A8-27C904636EAB}" type="slidenum">
              <a:rPr lang="en-US" sz="1200" b="0">
                <a:latin typeface="Times New Roman" pitchFamily="18" charset="0"/>
                <a:cs typeface="+mn-cs"/>
              </a:rPr>
              <a:pPr algn="ctr" defTabSz="911225" eaLnBrk="0" hangingPunct="0">
                <a:lnSpc>
                  <a:spcPct val="90000"/>
                </a:lnSpc>
                <a:defRPr/>
              </a:pPr>
              <a:t>‹#›</a:t>
            </a:fld>
            <a:endParaRPr lang="en-US" sz="1200" b="0"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4073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8425" y="3370263"/>
            <a:ext cx="7497763" cy="3298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509" tIns="46917" rIns="95509" bIns="469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778375" y="6750050"/>
            <a:ext cx="673100" cy="255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158" tIns="46917" rIns="92158" bIns="46917">
            <a:spAutoFit/>
          </a:bodyPr>
          <a:lstStyle/>
          <a:p>
            <a:pPr algn="ctr" defTabSz="911225" eaLnBrk="0" hangingPunct="0">
              <a:lnSpc>
                <a:spcPct val="90000"/>
              </a:lnSpc>
              <a:defRPr/>
            </a:pPr>
            <a:r>
              <a:rPr lang="en-US" sz="1200" b="0">
                <a:latin typeface="Times New Roman" pitchFamily="18" charset="0"/>
                <a:cs typeface="+mn-cs"/>
              </a:rPr>
              <a:t>Page </a:t>
            </a:r>
            <a:fld id="{5C92C6D8-58B7-450B-B061-6D6421B824D8}" type="slidenum">
              <a:rPr lang="en-US" sz="1200" b="0">
                <a:latin typeface="Times New Roman" pitchFamily="18" charset="0"/>
                <a:cs typeface="+mn-cs"/>
              </a:rPr>
              <a:pPr algn="ctr" defTabSz="911225" eaLnBrk="0" hangingPunct="0">
                <a:lnSpc>
                  <a:spcPct val="90000"/>
                </a:lnSpc>
                <a:defRPr/>
              </a:pPr>
              <a:t>‹#›</a:t>
            </a:fld>
            <a:endParaRPr lang="en-US" sz="1200" b="0">
              <a:latin typeface="Times New Roman" pitchFamily="18" charset="0"/>
              <a:cs typeface="+mn-cs"/>
            </a:endParaRPr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92475" y="-779463"/>
            <a:ext cx="3651250" cy="527367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072478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08050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4025" algn="l" defTabSz="908050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08050" algn="l" defTabSz="908050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2075" algn="l" defTabSz="908050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17688" algn="l" defTabSz="908050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5763" y="533400"/>
            <a:ext cx="1843087" cy="2662238"/>
          </a:xfrm>
          <a:ln cap="flat"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8900" y="3370263"/>
            <a:ext cx="7504113" cy="3303587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10" rIns="95510"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5763" y="533400"/>
            <a:ext cx="1843087" cy="2662238"/>
          </a:xfrm>
          <a:noFill/>
          <a:ln cap="flat"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8900" y="3370263"/>
            <a:ext cx="7504113" cy="3303587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10" rIns="95510"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5763" y="533400"/>
            <a:ext cx="1843087" cy="2662238"/>
          </a:xfrm>
          <a:noFill/>
          <a:ln cap="flat"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8900" y="3370263"/>
            <a:ext cx="7504113" cy="3303587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10" rIns="95510"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5763" y="533400"/>
            <a:ext cx="1843087" cy="2662238"/>
          </a:xfrm>
          <a:noFill/>
          <a:ln cap="flat"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8900" y="3370263"/>
            <a:ext cx="7504113" cy="3303587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10" rIns="95510"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401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547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26025" y="385763"/>
            <a:ext cx="1603375" cy="5938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385763"/>
            <a:ext cx="4659312" cy="5938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42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55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53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313" y="4249738"/>
            <a:ext cx="3130550" cy="2074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97263" y="4249738"/>
            <a:ext cx="3132137" cy="2074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532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1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16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74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6848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5073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25400" y="1211263"/>
            <a:ext cx="59690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>
              <a:latin typeface="Times" charset="0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385763"/>
            <a:ext cx="58769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313" y="4249738"/>
            <a:ext cx="6415087" cy="207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30188" y="9401175"/>
            <a:ext cx="5865812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400" b="0" dirty="0">
                <a:latin typeface="Times" charset="0"/>
                <a:cs typeface="+mn-cs"/>
              </a:rPr>
              <a:t>Lecture 4 - E. </a:t>
            </a:r>
            <a:r>
              <a:rPr lang="en-US" sz="1400" b="0" dirty="0">
                <a:latin typeface="Times" charset="0"/>
                <a:cs typeface="+mn-cs"/>
              </a:rPr>
              <a:t>Wilson - </a:t>
            </a:r>
            <a:r>
              <a:rPr lang="en-US" sz="1400" b="0" dirty="0" smtClean="0">
                <a:latin typeface="Times" charset="0"/>
                <a:cs typeface="+mn-cs"/>
              </a:rPr>
              <a:t>23 </a:t>
            </a:r>
            <a:r>
              <a:rPr lang="en-US" sz="1400" b="0" dirty="0">
                <a:latin typeface="Times" charset="0"/>
                <a:cs typeface="+mn-cs"/>
              </a:rPr>
              <a:t>Oct  </a:t>
            </a:r>
            <a:r>
              <a:rPr lang="en-US" sz="1400" b="0" dirty="0" smtClean="0">
                <a:latin typeface="Times" charset="0"/>
                <a:cs typeface="+mn-cs"/>
              </a:rPr>
              <a:t>2014 </a:t>
            </a:r>
            <a:r>
              <a:rPr lang="en-US" sz="1400" b="0" dirty="0">
                <a:latin typeface="Times" charset="0"/>
                <a:cs typeface="+mn-cs"/>
              </a:rPr>
              <a:t>–- Slide</a:t>
            </a:r>
            <a:r>
              <a:rPr lang="en-US" b="0" dirty="0">
                <a:latin typeface="Times" charset="0"/>
                <a:cs typeface="+mn-cs"/>
              </a:rPr>
              <a:t> </a:t>
            </a:r>
            <a:fld id="{C7710F4F-4F59-4FBD-8597-96BA01499A2D}" type="slidenum">
              <a:rPr lang="en-US" sz="2800" b="0">
                <a:latin typeface="Times" charset="0"/>
                <a:cs typeface="+mn-cs"/>
              </a:rPr>
              <a:pPr eaLnBrk="0" hangingPunct="0">
                <a:defRPr/>
              </a:pPr>
              <a:t>‹#›</a:t>
            </a:fld>
            <a:endParaRPr lang="en-US" sz="2800" b="0" dirty="0">
              <a:latin typeface="Times" charset="0"/>
              <a:cs typeface="+mn-cs"/>
            </a:endParaRPr>
          </a:p>
        </p:txBody>
      </p:sp>
      <p:pic>
        <p:nvPicPr>
          <p:cNvPr id="14342" name="Picture 6" descr="John_Adams_Institute_logo_1_118x8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337675"/>
            <a:ext cx="838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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"/>
        <a:defRPr sz="14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41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47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4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10" Type="http://schemas.openxmlformats.org/officeDocument/2006/relationships/image" Target="../media/image51.wmf"/><Relationship Id="rId4" Type="http://schemas.openxmlformats.org/officeDocument/2006/relationships/image" Target="../media/image52.png"/><Relationship Id="rId9" Type="http://schemas.openxmlformats.org/officeDocument/2006/relationships/oleObject" Target="../embeddings/oleObject3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6.png"/><Relationship Id="rId4" Type="http://schemas.openxmlformats.org/officeDocument/2006/relationships/image" Target="../media/image5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5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1.png"/><Relationship Id="rId5" Type="http://schemas.openxmlformats.org/officeDocument/2006/relationships/image" Target="../media/image60.wmf"/><Relationship Id="rId4" Type="http://schemas.openxmlformats.org/officeDocument/2006/relationships/oleObject" Target="../embeddings/oleObject3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image" Target="../media/image74.wmf"/><Relationship Id="rId7" Type="http://schemas.openxmlformats.org/officeDocument/2006/relationships/image" Target="../media/image78.wmf"/><Relationship Id="rId2" Type="http://schemas.openxmlformats.org/officeDocument/2006/relationships/image" Target="../media/image7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10" Type="http://schemas.openxmlformats.org/officeDocument/2006/relationships/image" Target="../media/image81.wmf"/><Relationship Id="rId4" Type="http://schemas.openxmlformats.org/officeDocument/2006/relationships/image" Target="../media/image75.wmf"/><Relationship Id="rId9" Type="http://schemas.openxmlformats.org/officeDocument/2006/relationships/image" Target="../media/image8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7" Type="http://schemas.openxmlformats.org/officeDocument/2006/relationships/image" Target="../media/image87.wmf"/><Relationship Id="rId2" Type="http://schemas.openxmlformats.org/officeDocument/2006/relationships/image" Target="../media/image8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7" Type="http://schemas.openxmlformats.org/officeDocument/2006/relationships/image" Target="../media/image8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85.wmf"/><Relationship Id="rId4" Type="http://schemas.openxmlformats.org/officeDocument/2006/relationships/image" Target="../media/image9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7" Type="http://schemas.openxmlformats.org/officeDocument/2006/relationships/image" Target="../media/image96.wmf"/><Relationship Id="rId2" Type="http://schemas.openxmlformats.org/officeDocument/2006/relationships/image" Target="../media/image9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wmf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image" Target="../media/image2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1.bin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2.bin"/><Relationship Id="rId21" Type="http://schemas.openxmlformats.org/officeDocument/2006/relationships/oleObject" Target="../embeddings/oleObject11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wmf"/><Relationship Id="rId20" Type="http://schemas.openxmlformats.org/officeDocument/2006/relationships/image" Target="../media/image18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6.bin"/><Relationship Id="rId24" Type="http://schemas.openxmlformats.org/officeDocument/2006/relationships/image" Target="../media/image20.wmf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23" Type="http://schemas.openxmlformats.org/officeDocument/2006/relationships/oleObject" Target="../embeddings/oleObject12.bin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5.wmf"/><Relationship Id="rId22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22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wmf"/><Relationship Id="rId11" Type="http://schemas.openxmlformats.org/officeDocument/2006/relationships/image" Target="../media/image24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26.wmf"/><Relationship Id="rId9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i="1" smtClean="0">
                <a:latin typeface="Helvetica" pitchFamily="34" charset="0"/>
              </a:rPr>
              <a:t>Lecture 4  - Transverse Optics II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282700" y="2971800"/>
            <a:ext cx="39655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en-US" altLang="en-US" sz="2400" dirty="0"/>
              <a:t>ACCELERATOR PHYSICS</a:t>
            </a:r>
          </a:p>
          <a:p>
            <a:pPr algn="ctr"/>
            <a:endParaRPr lang="en-US" altLang="en-US" sz="2400" dirty="0"/>
          </a:p>
          <a:p>
            <a:pPr algn="ctr"/>
            <a:endParaRPr lang="en-US" altLang="en-US" sz="2400" dirty="0"/>
          </a:p>
          <a:p>
            <a:pPr algn="ctr"/>
            <a:r>
              <a:rPr lang="en-US" altLang="en-US" sz="2400" dirty="0"/>
              <a:t>  MT  </a:t>
            </a:r>
            <a:r>
              <a:rPr lang="en-US" altLang="en-US" sz="2400" dirty="0" smtClean="0"/>
              <a:t>2014</a:t>
            </a:r>
            <a:endParaRPr lang="en-US" altLang="en-US" sz="2400" dirty="0"/>
          </a:p>
          <a:p>
            <a:pPr algn="ctr"/>
            <a:endParaRPr lang="en-US" altLang="en-US" sz="2400" dirty="0"/>
          </a:p>
          <a:p>
            <a:pPr algn="ctr"/>
            <a:endParaRPr lang="en-US" altLang="en-US" sz="2400" dirty="0"/>
          </a:p>
          <a:p>
            <a:pPr algn="ctr"/>
            <a:r>
              <a:rPr lang="en-US" altLang="en-US" sz="2400" i="1" dirty="0"/>
              <a:t>E. J. N. Wilson</a:t>
            </a:r>
            <a:endParaRPr lang="en-US" altLang="en-US" sz="2400" dirty="0"/>
          </a:p>
          <a:p>
            <a:pPr algn="ctr"/>
            <a:endParaRPr lang="en-US" altLang="en-US" sz="2400" dirty="0"/>
          </a:p>
          <a:p>
            <a:pPr algn="ctr"/>
            <a:endParaRPr lang="en-US" altLang="en-US" sz="24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lattice</a:t>
            </a:r>
          </a:p>
        </p:txBody>
      </p:sp>
      <p:pic>
        <p:nvPicPr>
          <p:cNvPr id="22531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346200"/>
            <a:ext cx="46482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23913" y="6035675"/>
            <a:ext cx="1809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sz="2800">
              <a:latin typeface="Symbol" pitchFamily="18" charset="2"/>
            </a:endParaRPr>
          </a:p>
          <a:p>
            <a:endParaRPr lang="en-US" altLang="en-US" sz="2800">
              <a:latin typeface="Symbol" pitchFamily="18" charset="2"/>
            </a:endParaRPr>
          </a:p>
        </p:txBody>
      </p:sp>
      <p:pic>
        <p:nvPicPr>
          <p:cNvPr id="22533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6462713"/>
            <a:ext cx="54959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Beam sections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23556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30" t="9703" r="8348" b="14151"/>
          <a:stretch>
            <a:fillRect/>
          </a:stretch>
        </p:blipFill>
        <p:spPr bwMode="auto">
          <a:xfrm>
            <a:off x="476250" y="1752600"/>
            <a:ext cx="5340350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240213" y="9563100"/>
            <a:ext cx="59690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900">
                <a:solidFill>
                  <a:schemeClr val="tx2"/>
                </a:solidFill>
              </a:rPr>
              <a:t>after,pct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Physical meaning of Q and </a:t>
            </a:r>
            <a:r>
              <a:rPr lang="en-US" altLang="en-US" smtClean="0">
                <a:latin typeface="Symbol" pitchFamily="18" charset="2"/>
              </a:rPr>
              <a:t>beta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24580" name="Picture 6" descr="prof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4876800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 descr="sig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257800"/>
            <a:ext cx="426085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Smooth approximation </a:t>
            </a:r>
          </a:p>
        </p:txBody>
      </p:sp>
      <p:graphicFrame>
        <p:nvGraphicFramePr>
          <p:cNvPr id="8194" name="Object 9">
            <a:hlinkClick r:id="" action="ppaction://ole?verb=0"/>
          </p:cNvPr>
          <p:cNvGraphicFramePr>
            <a:graphicFrameLocks/>
          </p:cNvGraphicFramePr>
          <p:nvPr/>
        </p:nvGraphicFramePr>
        <p:xfrm>
          <a:off x="2120900" y="2794000"/>
          <a:ext cx="1371600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Equation" r:id="rId3" imgW="1038225" imgH="1857375" progId="Equation.3">
                  <p:embed/>
                </p:oleObj>
              </mc:Choice>
              <mc:Fallback>
                <p:oleObj name="Equation" r:id="rId3" imgW="1038225" imgH="1857375" progId="Equation.3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900" y="2794000"/>
                        <a:ext cx="1371600" cy="246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10">
            <a:hlinkClick r:id="" action="ppaction://ole?verb=0"/>
          </p:cNvPr>
          <p:cNvGraphicFramePr>
            <a:graphicFrameLocks/>
          </p:cNvGraphicFramePr>
          <p:nvPr/>
        </p:nvGraphicFramePr>
        <p:xfrm>
          <a:off x="2209800" y="6184900"/>
          <a:ext cx="1193800" cy="208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5" imgW="904875" imgH="1571625" progId="Equation.3">
                  <p:embed/>
                </p:oleObj>
              </mc:Choice>
              <mc:Fallback>
                <p:oleObj name="Equation" r:id="rId5" imgW="904875" imgH="1571625" progId="Equation.3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6184900"/>
                        <a:ext cx="1193800" cy="208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11">
            <a:hlinkClick r:id="" action="ppaction://ole?verb=0"/>
          </p:cNvPr>
          <p:cNvGraphicFramePr>
            <a:graphicFrameLocks/>
          </p:cNvGraphicFramePr>
          <p:nvPr/>
        </p:nvGraphicFramePr>
        <p:xfrm>
          <a:off x="1960563" y="1857375"/>
          <a:ext cx="1692275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quation" r:id="rId7" imgW="1282700" imgH="292100" progId="Equation.3">
                  <p:embed/>
                </p:oleObj>
              </mc:Choice>
              <mc:Fallback>
                <p:oleObj name="Equation" r:id="rId7" imgW="1282700" imgH="292100" progId="Equation.3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0563" y="1857375"/>
                        <a:ext cx="1692275" cy="376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Principal trajectories</a:t>
            </a:r>
            <a:r>
              <a:rPr lang="en-US" altLang="en-US" smtClean="0"/>
              <a:t> </a:t>
            </a:r>
          </a:p>
        </p:txBody>
      </p:sp>
      <p:sp>
        <p:nvSpPr>
          <p:cNvPr id="92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graphicFrame>
        <p:nvGraphicFramePr>
          <p:cNvPr id="9218" name="Object 16"/>
          <p:cNvGraphicFramePr>
            <a:graphicFrameLocks noChangeAspect="1"/>
          </p:cNvGraphicFramePr>
          <p:nvPr/>
        </p:nvGraphicFramePr>
        <p:xfrm>
          <a:off x="304800" y="1524000"/>
          <a:ext cx="4038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Equation" r:id="rId3" imgW="4038600" imgH="800100" progId="Equation.3">
                  <p:embed/>
                </p:oleObj>
              </mc:Choice>
              <mc:Fallback>
                <p:oleObj name="Equation" r:id="rId3" imgW="4038600" imgH="8001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40386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7"/>
          <p:cNvGraphicFramePr>
            <a:graphicFrameLocks noChangeAspect="1"/>
          </p:cNvGraphicFramePr>
          <p:nvPr/>
        </p:nvGraphicFramePr>
        <p:xfrm>
          <a:off x="304800" y="2514600"/>
          <a:ext cx="43053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Equation" r:id="rId5" imgW="4305300" imgH="800100" progId="Equation.3">
                  <p:embed/>
                </p:oleObj>
              </mc:Choice>
              <mc:Fallback>
                <p:oleObj name="Equation" r:id="rId5" imgW="4305300" imgH="8001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514600"/>
                        <a:ext cx="43053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18"/>
          <p:cNvGraphicFramePr>
            <a:graphicFrameLocks noChangeAspect="1"/>
          </p:cNvGraphicFramePr>
          <p:nvPr/>
        </p:nvGraphicFramePr>
        <p:xfrm>
          <a:off x="1219200" y="3733800"/>
          <a:ext cx="23876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7" imgW="2387600" imgH="863600" progId="Equation.3">
                  <p:embed/>
                </p:oleObj>
              </mc:Choice>
              <mc:Fallback>
                <p:oleObj name="Equation" r:id="rId7" imgW="2387600" imgH="8636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733800"/>
                        <a:ext cx="23876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19"/>
          <p:cNvGraphicFramePr>
            <a:graphicFrameLocks noChangeAspect="1"/>
          </p:cNvGraphicFramePr>
          <p:nvPr/>
        </p:nvGraphicFramePr>
        <p:xfrm>
          <a:off x="1600200" y="4800600"/>
          <a:ext cx="1371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Equation" r:id="rId9" imgW="1371600" imgH="838200" progId="Equation.3">
                  <p:embed/>
                </p:oleObj>
              </mc:Choice>
              <mc:Fallback>
                <p:oleObj name="Equation" r:id="rId9" imgW="1371600" imgH="838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800600"/>
                        <a:ext cx="13716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20"/>
          <p:cNvGraphicFramePr>
            <a:graphicFrameLocks noChangeAspect="1"/>
          </p:cNvGraphicFramePr>
          <p:nvPr/>
        </p:nvGraphicFramePr>
        <p:xfrm>
          <a:off x="304800" y="6096000"/>
          <a:ext cx="42037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Equation" r:id="rId11" imgW="4203700" imgH="927100" progId="Equation.3">
                  <p:embed/>
                </p:oleObj>
              </mc:Choice>
              <mc:Fallback>
                <p:oleObj name="Equation" r:id="rId11" imgW="4203700" imgH="9271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6096000"/>
                        <a:ext cx="4203700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21"/>
          <p:cNvGraphicFramePr>
            <a:graphicFrameLocks noChangeAspect="1"/>
          </p:cNvGraphicFramePr>
          <p:nvPr/>
        </p:nvGraphicFramePr>
        <p:xfrm>
          <a:off x="304800" y="7264400"/>
          <a:ext cx="420370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name="Equation" r:id="rId13" imgW="4203700" imgH="1333500" progId="Equation.3">
                  <p:embed/>
                </p:oleObj>
              </mc:Choice>
              <mc:Fallback>
                <p:oleObj name="Equation" r:id="rId13" imgW="4203700" imgH="13335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7264400"/>
                        <a:ext cx="4203700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38400"/>
            <a:ext cx="5392738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Effect of a drift length and a quadrupole</a:t>
            </a:r>
          </a:p>
        </p:txBody>
      </p:sp>
      <p:pic>
        <p:nvPicPr>
          <p:cNvPr id="10246" name="Picture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7539038"/>
            <a:ext cx="1206500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Line 5"/>
          <p:cNvSpPr>
            <a:spLocks noChangeShapeType="1"/>
          </p:cNvSpPr>
          <p:nvPr/>
        </p:nvSpPr>
        <p:spPr bwMode="auto">
          <a:xfrm flipH="1">
            <a:off x="2828925" y="2565400"/>
            <a:ext cx="142875" cy="9017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8" name="Line 6"/>
          <p:cNvSpPr>
            <a:spLocks noChangeShapeType="1"/>
          </p:cNvSpPr>
          <p:nvPr/>
        </p:nvSpPr>
        <p:spPr bwMode="auto">
          <a:xfrm flipV="1">
            <a:off x="1600200" y="6019800"/>
            <a:ext cx="295275" cy="1741488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49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8488363"/>
            <a:ext cx="3251200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2951163" y="7019925"/>
            <a:ext cx="20193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hlink"/>
                </a:solidFill>
                <a:latin typeface="Times New Roman" pitchFamily="18" charset="0"/>
              </a:rPr>
              <a:t>Quadrupole</a:t>
            </a:r>
          </a:p>
        </p:txBody>
      </p:sp>
      <p:sp>
        <p:nvSpPr>
          <p:cNvPr id="10251" name="Rectangle 9"/>
          <p:cNvSpPr>
            <a:spLocks noChangeArrowheads="1"/>
          </p:cNvSpPr>
          <p:nvPr/>
        </p:nvSpPr>
        <p:spPr bwMode="auto">
          <a:xfrm>
            <a:off x="2951163" y="4810125"/>
            <a:ext cx="19700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bg2"/>
                </a:solidFill>
                <a:latin typeface="Times New Roman" pitchFamily="18" charset="0"/>
              </a:rPr>
              <a:t>Drift length</a:t>
            </a:r>
          </a:p>
        </p:txBody>
      </p:sp>
      <p:graphicFrame>
        <p:nvGraphicFramePr>
          <p:cNvPr id="10242" name="Object 15"/>
          <p:cNvGraphicFramePr>
            <a:graphicFrameLocks/>
          </p:cNvGraphicFramePr>
          <p:nvPr/>
        </p:nvGraphicFramePr>
        <p:xfrm>
          <a:off x="3635375" y="8599488"/>
          <a:ext cx="3232150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Equation" r:id="rId7" imgW="2984500" imgH="1130300" progId="Equation.3">
                  <p:embed/>
                </p:oleObj>
              </mc:Choice>
              <mc:Fallback>
                <p:oleObj name="Equation" r:id="rId7" imgW="2984500" imgH="1130300" progId="Equation.3">
                  <p:embed/>
                  <p:pic>
                    <p:nvPicPr>
                      <p:cNvPr id="0" name="Objec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8599488"/>
                        <a:ext cx="3232150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2" name="Line 11"/>
          <p:cNvSpPr>
            <a:spLocks noChangeShapeType="1"/>
          </p:cNvSpPr>
          <p:nvPr/>
        </p:nvSpPr>
        <p:spPr bwMode="auto">
          <a:xfrm flipH="1" flipV="1">
            <a:off x="3814763" y="6102350"/>
            <a:ext cx="981075" cy="3036888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0243" name="Object 16"/>
          <p:cNvGraphicFramePr>
            <a:graphicFrameLocks noChangeAspect="1"/>
          </p:cNvGraphicFramePr>
          <p:nvPr/>
        </p:nvGraphicFramePr>
        <p:xfrm>
          <a:off x="1981200" y="1600200"/>
          <a:ext cx="22860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Equation" r:id="rId9" imgW="2286000" imgH="863600" progId="Equation.3">
                  <p:embed/>
                </p:oleObj>
              </mc:Choice>
              <mc:Fallback>
                <p:oleObj name="Equation" r:id="rId9" imgW="2286000" imgH="863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600200"/>
                        <a:ext cx="2286000" cy="863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Focusing in a sector magnet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graphicFrame>
        <p:nvGraphicFramePr>
          <p:cNvPr id="11266" name="Object 6"/>
          <p:cNvGraphicFramePr>
            <a:graphicFrameLocks/>
          </p:cNvGraphicFramePr>
          <p:nvPr/>
        </p:nvGraphicFramePr>
        <p:xfrm>
          <a:off x="1638300" y="7302500"/>
          <a:ext cx="34163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quation" r:id="rId3" imgW="3429000" imgH="1092200" progId="Equation">
                  <p:embed/>
                </p:oleObj>
              </mc:Choice>
              <mc:Fallback>
                <p:oleObj name="Equation" r:id="rId3" imgW="3429000" imgH="1092200" progId="Equation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8300" y="7302500"/>
                        <a:ext cx="341630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9" name="Picture 5" descr="scan00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4892675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lattice (1% of SPS)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811213" y="6022975"/>
            <a:ext cx="1809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sz="2800">
              <a:latin typeface="Symbol" pitchFamily="18" charset="2"/>
            </a:endParaRPr>
          </a:p>
          <a:p>
            <a:endParaRPr lang="en-US" altLang="en-US" sz="2800">
              <a:latin typeface="Symbol" pitchFamily="18" charset="2"/>
            </a:endParaRPr>
          </a:p>
        </p:txBody>
      </p:sp>
      <p:pic>
        <p:nvPicPr>
          <p:cNvPr id="25604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6462713"/>
            <a:ext cx="54959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scan0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5445125" cy="437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Calculating the Twiss parameters</a:t>
            </a:r>
          </a:p>
        </p:txBody>
      </p:sp>
      <p:pic>
        <p:nvPicPr>
          <p:cNvPr id="12292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668588"/>
            <a:ext cx="61722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817563" y="1531938"/>
            <a:ext cx="172085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tx2"/>
                </a:solidFill>
              </a:rPr>
              <a:t>THEORY</a:t>
            </a: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3103563" y="1531938"/>
            <a:ext cx="311626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tx2"/>
                </a:solidFill>
              </a:rPr>
              <a:t>COMPUTATION</a:t>
            </a:r>
          </a:p>
          <a:p>
            <a:r>
              <a:rPr lang="en-US" altLang="en-US" sz="2800">
                <a:solidFill>
                  <a:schemeClr val="tx2"/>
                </a:solidFill>
              </a:rPr>
              <a:t>(multiply elements)</a:t>
            </a:r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3027363" y="4048125"/>
            <a:ext cx="3125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tx2"/>
                </a:solidFill>
              </a:rPr>
              <a:t>Real hard numbers</a:t>
            </a:r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1876425" y="2030413"/>
            <a:ext cx="828675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7" name="Line 8"/>
          <p:cNvSpPr>
            <a:spLocks noChangeShapeType="1"/>
          </p:cNvSpPr>
          <p:nvPr/>
        </p:nvSpPr>
        <p:spPr bwMode="auto">
          <a:xfrm>
            <a:off x="4543425" y="2030413"/>
            <a:ext cx="981075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8" name="Line 9"/>
          <p:cNvSpPr>
            <a:spLocks noChangeShapeType="1"/>
          </p:cNvSpPr>
          <p:nvPr/>
        </p:nvSpPr>
        <p:spPr bwMode="auto">
          <a:xfrm flipV="1">
            <a:off x="4538663" y="3509963"/>
            <a:ext cx="828675" cy="522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9" name="Rectangle 10"/>
          <p:cNvSpPr>
            <a:spLocks noChangeArrowheads="1"/>
          </p:cNvSpPr>
          <p:nvPr/>
        </p:nvSpPr>
        <p:spPr bwMode="auto">
          <a:xfrm>
            <a:off x="284163" y="4886325"/>
            <a:ext cx="482123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tx2"/>
                </a:solidFill>
              </a:rPr>
              <a:t>Solve to get Twiss parameters:</a:t>
            </a:r>
          </a:p>
        </p:txBody>
      </p:sp>
      <p:graphicFrame>
        <p:nvGraphicFramePr>
          <p:cNvPr id="12290" name="Object 13"/>
          <p:cNvGraphicFramePr>
            <a:graphicFrameLocks/>
          </p:cNvGraphicFramePr>
          <p:nvPr/>
        </p:nvGraphicFramePr>
        <p:xfrm>
          <a:off x="1149350" y="6300788"/>
          <a:ext cx="4459288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Equation" r:id="rId5" imgW="4114800" imgH="2387600" progId="Equation.3">
                  <p:embed/>
                </p:oleObj>
              </mc:Choice>
              <mc:Fallback>
                <p:oleObj name="Equation" r:id="rId5" imgW="4114800" imgH="2387600" progId="Equation.3">
                  <p:embed/>
                  <p:pic>
                    <p:nvPicPr>
                      <p:cNvPr id="0" name="Object 1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350" y="6300788"/>
                        <a:ext cx="4459288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Meaning of Twiss parameters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6767513"/>
            <a:ext cx="6415087" cy="1914525"/>
          </a:xfrm>
        </p:spPr>
        <p:txBody>
          <a:bodyPr lIns="90488" rIns="90488"/>
          <a:lstStyle/>
          <a:p>
            <a:pPr>
              <a:buFont typeface="Monotype Sorts" pitchFamily="2" charset="2"/>
              <a:buChar char=""/>
            </a:pPr>
            <a:r>
              <a:rPr lang="en-US" altLang="en-US" smtClean="0">
                <a:latin typeface="Symbol" pitchFamily="18" charset="2"/>
              </a:rPr>
              <a:t>e </a:t>
            </a:r>
            <a:r>
              <a:rPr lang="en-US" altLang="en-US" smtClean="0"/>
              <a:t>is either :</a:t>
            </a:r>
          </a:p>
          <a:p>
            <a:pPr lvl="2">
              <a:buClr>
                <a:schemeClr val="accent2"/>
              </a:buClr>
              <a:buSzPct val="75000"/>
            </a:pPr>
            <a:r>
              <a:rPr lang="en-US" altLang="en-US" smtClean="0"/>
              <a:t>Emittance of a beam anywhere in the ring</a:t>
            </a:r>
          </a:p>
          <a:p>
            <a:pPr lvl="2">
              <a:buClr>
                <a:schemeClr val="accent2"/>
              </a:buClr>
              <a:buSzPct val="75000"/>
            </a:pPr>
            <a:r>
              <a:rPr lang="en-US" altLang="en-US" smtClean="0"/>
              <a:t>Courant and Snyder invariant fro one particle anywhere in the ring</a:t>
            </a:r>
          </a:p>
        </p:txBody>
      </p:sp>
      <p:graphicFrame>
        <p:nvGraphicFramePr>
          <p:cNvPr id="13314" name="Object 6"/>
          <p:cNvGraphicFramePr>
            <a:graphicFrameLocks/>
          </p:cNvGraphicFramePr>
          <p:nvPr/>
        </p:nvGraphicFramePr>
        <p:xfrm>
          <a:off x="1292225" y="8529638"/>
          <a:ext cx="4110038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Equation" r:id="rId4" imgW="3797300" imgH="406400" progId="Equation.3">
                  <p:embed/>
                </p:oleObj>
              </mc:Choice>
              <mc:Fallback>
                <p:oleObj name="Equation" r:id="rId4" imgW="3797300" imgH="406400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225" y="8529638"/>
                        <a:ext cx="4110038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7" name="Picture 5" descr="scan000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5181600" cy="48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i="1" smtClean="0">
                <a:latin typeface="Helvetica" pitchFamily="34" charset="0"/>
              </a:rPr>
              <a:t>Contents of previous lecture  - Transverse Optics I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113" y="1350963"/>
            <a:ext cx="6415087" cy="2078037"/>
          </a:xfrm>
        </p:spPr>
        <p:txBody>
          <a:bodyPr/>
          <a:lstStyle/>
          <a:p>
            <a:r>
              <a:rPr lang="en-US" altLang="en-US" smtClean="0"/>
              <a:t>Transverse coordinates</a:t>
            </a:r>
          </a:p>
          <a:p>
            <a:r>
              <a:rPr lang="en-US" altLang="en-US" smtClean="0"/>
              <a:t>Vertical Focusing</a:t>
            </a:r>
          </a:p>
          <a:p>
            <a:r>
              <a:rPr lang="en-US" altLang="en-US" smtClean="0"/>
              <a:t>Cosmotron</a:t>
            </a:r>
          </a:p>
          <a:p>
            <a:r>
              <a:rPr lang="en-US" altLang="en-US" smtClean="0"/>
              <a:t>Weak focusing in a synchrotron</a:t>
            </a:r>
          </a:p>
          <a:p>
            <a:r>
              <a:rPr lang="en-US" altLang="en-US" smtClean="0"/>
              <a:t>The “n-value”</a:t>
            </a:r>
          </a:p>
          <a:p>
            <a:r>
              <a:rPr lang="en-US" altLang="en-US" smtClean="0"/>
              <a:t>Gutter</a:t>
            </a:r>
          </a:p>
          <a:p>
            <a:r>
              <a:rPr lang="en-US" altLang="en-US" smtClean="0"/>
              <a:t>Transverse ellipse</a:t>
            </a:r>
          </a:p>
          <a:p>
            <a:r>
              <a:rPr lang="en-US" altLang="en-US" smtClean="0"/>
              <a:t>Cosmotron people</a:t>
            </a:r>
          </a:p>
          <a:p>
            <a:r>
              <a:rPr lang="en-US" altLang="en-US" smtClean="0"/>
              <a:t>Alternating gradients</a:t>
            </a:r>
          </a:p>
          <a:p>
            <a:r>
              <a:rPr lang="en-US" altLang="en-US" smtClean="0"/>
              <a:t>Equation of motion in transverse co-ordinates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Example of Beam Size Calculation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113" y="1658938"/>
            <a:ext cx="6415087" cy="2074862"/>
          </a:xfrm>
        </p:spPr>
        <p:txBody>
          <a:bodyPr lIns="90488" rIns="90488"/>
          <a:lstStyle/>
          <a:p>
            <a:r>
              <a:rPr lang="en-US" altLang="en-US" smtClean="0"/>
              <a:t>Emittance at 10 GeV/c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 flipV="1">
            <a:off x="5105400" y="3505200"/>
            <a:ext cx="0" cy="3505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3810000" y="5181600"/>
            <a:ext cx="2819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4343400" y="4038600"/>
            <a:ext cx="1524000" cy="2286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581400" y="4038600"/>
            <a:ext cx="1524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V="1">
            <a:off x="5867400" y="5105400"/>
            <a:ext cx="0" cy="19812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6633" name="Picture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7400"/>
            <a:ext cx="47117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7886700"/>
            <a:ext cx="15113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Picture 1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0" y="7340600"/>
            <a:ext cx="25146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Picture 1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143500"/>
            <a:ext cx="18923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Picture 1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54500"/>
            <a:ext cx="25781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8" name="Picture 1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800" y="5397500"/>
            <a:ext cx="177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9" name="Picture 15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441700"/>
            <a:ext cx="2667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 smtClean="0">
                <a:latin typeface="Helvetica" pitchFamily="34" charset="0"/>
              </a:rPr>
              <a:t>Summary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6415088" cy="5715000"/>
          </a:xfrm>
        </p:spPr>
        <p:txBody>
          <a:bodyPr/>
          <a:lstStyle/>
          <a:p>
            <a:r>
              <a:rPr lang="en-US" altLang="en-US" smtClean="0"/>
              <a:t>Equation of motion in transverse co-ordinates</a:t>
            </a:r>
          </a:p>
          <a:p>
            <a:r>
              <a:rPr lang="en-US" altLang="en-US" smtClean="0"/>
              <a:t>Check Solution of Hill</a:t>
            </a:r>
          </a:p>
          <a:p>
            <a:r>
              <a:rPr lang="en-US" altLang="en-US" smtClean="0"/>
              <a:t>Twiss Matrix</a:t>
            </a:r>
          </a:p>
          <a:p>
            <a:r>
              <a:rPr lang="en-US" altLang="en-US" smtClean="0"/>
              <a:t>Solving for a ring</a:t>
            </a:r>
          </a:p>
          <a:p>
            <a:r>
              <a:rPr lang="en-US" altLang="en-US" smtClean="0"/>
              <a:t>The lattice</a:t>
            </a:r>
          </a:p>
          <a:p>
            <a:r>
              <a:rPr lang="en-US" altLang="en-US" smtClean="0"/>
              <a:t>Beam sections</a:t>
            </a:r>
          </a:p>
          <a:p>
            <a:r>
              <a:rPr lang="en-US" altLang="en-US" smtClean="0"/>
              <a:t>Physical meaning of Q and beta</a:t>
            </a:r>
          </a:p>
          <a:p>
            <a:r>
              <a:rPr lang="en-US" altLang="en-US" smtClean="0"/>
              <a:t>Smooth approximation 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 dirty="0" smtClean="0">
                <a:latin typeface="Helvetica" pitchFamily="34" charset="0"/>
              </a:rPr>
              <a:t>Further reading</a:t>
            </a:r>
            <a:endParaRPr lang="en-US" altLang="en-US" i="1" dirty="0" smtClean="0">
              <a:latin typeface="Helvetica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6415088" cy="1676400"/>
          </a:xfrm>
        </p:spPr>
        <p:txBody>
          <a:bodyPr/>
          <a:lstStyle/>
          <a:p>
            <a:r>
              <a:rPr lang="en-US" altLang="en-US" dirty="0" smtClean="0"/>
              <a:t>The slides that follow may interest students who would like to see a formal derivation of Hill’s Equation from Hamiltonian Mechanics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876752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Relativistic </a:t>
            </a:r>
            <a:r>
              <a:rPr lang="en-US" altLang="en-US" i="1" smtClean="0"/>
              <a:t>H </a:t>
            </a:r>
            <a:r>
              <a:rPr lang="en-US" altLang="en-US" smtClean="0"/>
              <a:t> of a charged particle in an electromagnetic field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113" y="1428750"/>
            <a:ext cx="6415087" cy="2078038"/>
          </a:xfrm>
        </p:spPr>
        <p:txBody>
          <a:bodyPr/>
          <a:lstStyle/>
          <a:p>
            <a:r>
              <a:rPr lang="en-US" altLang="en-US" smtClean="0"/>
              <a:t>Remember from special relativity: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r>
              <a:rPr lang="en-US" altLang="en-US" smtClean="0"/>
              <a:t>i.e. the energy of a free particle</a:t>
            </a:r>
          </a:p>
          <a:p>
            <a:r>
              <a:rPr lang="en-US" altLang="en-US" smtClean="0"/>
              <a:t>Add in the electromagnetic field</a:t>
            </a:r>
          </a:p>
          <a:p>
            <a:pPr lvl="2"/>
            <a:r>
              <a:rPr lang="en-US" altLang="en-US" smtClean="0"/>
              <a:t>electrostatic energy</a:t>
            </a:r>
          </a:p>
          <a:p>
            <a:pPr lvl="2"/>
            <a:r>
              <a:rPr lang="en-US" altLang="en-US" smtClean="0"/>
              <a:t>magnetic  vector potential        has same dimensions as momentum</a:t>
            </a:r>
          </a:p>
        </p:txBody>
      </p:sp>
      <p:pic>
        <p:nvPicPr>
          <p:cNvPr id="18436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3733800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943600"/>
            <a:ext cx="317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324600"/>
            <a:ext cx="3683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239000"/>
            <a:ext cx="4648200" cy="596900"/>
          </a:xfrm>
          <a:prstGeom prst="rect">
            <a:avLst/>
          </a:prstGeom>
          <a:noFill/>
          <a:ln w="50800">
            <a:solidFill>
              <a:srgbClr val="003E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34420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Hamiltonian for a particle in an accelerator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343150"/>
            <a:ext cx="6415087" cy="2074863"/>
          </a:xfrm>
        </p:spPr>
        <p:txBody>
          <a:bodyPr/>
          <a:lstStyle/>
          <a:p>
            <a:r>
              <a:rPr lang="en-US" altLang="en-US" smtClean="0"/>
              <a:t>Note this is </a:t>
            </a:r>
            <a:r>
              <a:rPr lang="en-US" altLang="en-US" u="sng" smtClean="0"/>
              <a:t>not</a:t>
            </a:r>
            <a:r>
              <a:rPr lang="en-US" altLang="en-US" smtClean="0"/>
              <a:t> independent of </a:t>
            </a:r>
            <a:r>
              <a:rPr lang="en-US" altLang="en-US" i="1" smtClean="0"/>
              <a:t>q</a:t>
            </a:r>
            <a:r>
              <a:rPr lang="en-US" altLang="en-US" smtClean="0"/>
              <a:t> because</a:t>
            </a:r>
          </a:p>
          <a:p>
            <a:pPr lvl="1"/>
            <a:endParaRPr lang="en-US" altLang="en-US" smtClean="0"/>
          </a:p>
          <a:p>
            <a:r>
              <a:rPr lang="en-US" altLang="en-US" smtClean="0"/>
              <a:t>Montague (pp 39 – 48) does a lot of rigorous, clever but confusing things but in the end he just turns </a:t>
            </a:r>
            <a:r>
              <a:rPr lang="en-US" altLang="en-US" i="1" smtClean="0"/>
              <a:t>H</a:t>
            </a:r>
            <a:r>
              <a:rPr lang="en-US" altLang="en-US" smtClean="0"/>
              <a:t> inside out</a:t>
            </a:r>
          </a:p>
          <a:p>
            <a:r>
              <a:rPr lang="en-US" altLang="en-US" smtClean="0"/>
              <a:t>        is the new Hamiltonian with </a:t>
            </a:r>
            <a:r>
              <a:rPr lang="en-US" altLang="en-US" i="1" smtClean="0"/>
              <a:t>s</a:t>
            </a:r>
            <a:r>
              <a:rPr lang="en-US" altLang="en-US" smtClean="0"/>
              <a:t> as the independent variable instead of </a:t>
            </a:r>
            <a:r>
              <a:rPr lang="en-US" altLang="en-US" i="1" smtClean="0"/>
              <a:t>t</a:t>
            </a:r>
            <a:r>
              <a:rPr lang="en-US" altLang="en-US" smtClean="0"/>
              <a:t> (see M 48)</a:t>
            </a:r>
          </a:p>
          <a:p>
            <a:r>
              <a:rPr lang="en-US" altLang="en-US" smtClean="0"/>
              <a:t>Wilson obtains  </a:t>
            </a:r>
          </a:p>
          <a:p>
            <a:pPr lvl="1"/>
            <a:endParaRPr lang="en-US" altLang="en-US" smtClean="0"/>
          </a:p>
          <a:p>
            <a:pPr lvl="2"/>
            <a:r>
              <a:rPr lang="en-US" altLang="en-US" smtClean="0"/>
              <a:t>assumes curvature is small</a:t>
            </a:r>
          </a:p>
          <a:p>
            <a:pPr lvl="2"/>
            <a:r>
              <a:rPr lang="en-US" altLang="en-US" smtClean="0"/>
              <a:t>assumes</a:t>
            </a:r>
          </a:p>
          <a:p>
            <a:pPr lvl="2"/>
            <a:r>
              <a:rPr lang="en-US" altLang="en-US" smtClean="0"/>
              <a:t>assumes magnet has no ends</a:t>
            </a:r>
          </a:p>
          <a:p>
            <a:pPr lvl="2"/>
            <a:r>
              <a:rPr lang="en-US" altLang="en-US" smtClean="0"/>
              <a:t>assumes small angles</a:t>
            </a:r>
          </a:p>
          <a:p>
            <a:pPr lvl="2"/>
            <a:r>
              <a:rPr lang="en-US" altLang="en-US" smtClean="0"/>
              <a:t>ignores </a:t>
            </a:r>
            <a:r>
              <a:rPr lang="en-US" altLang="en-US" i="1" smtClean="0"/>
              <a:t>y</a:t>
            </a:r>
            <a:r>
              <a:rPr lang="en-US" altLang="en-US" smtClean="0"/>
              <a:t> plane  </a:t>
            </a:r>
          </a:p>
          <a:p>
            <a:r>
              <a:rPr lang="en-US" altLang="en-US" smtClean="0"/>
              <a:t>Dividing by</a:t>
            </a:r>
          </a:p>
          <a:p>
            <a:pPr lvl="1"/>
            <a:endParaRPr lang="en-US" altLang="en-US" smtClean="0"/>
          </a:p>
          <a:p>
            <a:r>
              <a:rPr lang="en-US" altLang="en-US" smtClean="0"/>
              <a:t>Finally (W Equ 8)</a:t>
            </a:r>
          </a:p>
          <a:p>
            <a:endParaRPr lang="en-US" altLang="en-US" smtClean="0"/>
          </a:p>
        </p:txBody>
      </p:sp>
      <p:pic>
        <p:nvPicPr>
          <p:cNvPr id="19460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00" y="2870200"/>
            <a:ext cx="16256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4330700"/>
            <a:ext cx="2667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172200"/>
            <a:ext cx="647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324600"/>
            <a:ext cx="142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6781800"/>
            <a:ext cx="1041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0" y="5192713"/>
            <a:ext cx="16256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1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7620000"/>
            <a:ext cx="2286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11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8686800"/>
            <a:ext cx="3670300" cy="850900"/>
          </a:xfrm>
          <a:prstGeom prst="rect">
            <a:avLst/>
          </a:prstGeom>
          <a:noFill/>
          <a:ln w="5080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8" name="Picture 12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1473200"/>
            <a:ext cx="45974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82836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Multipoles in the Hamiltonian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2495550"/>
            <a:ext cx="6415087" cy="2076450"/>
          </a:xfrm>
        </p:spPr>
        <p:txBody>
          <a:bodyPr/>
          <a:lstStyle/>
          <a:p>
            <a:r>
              <a:rPr lang="en-US" altLang="en-US" smtClean="0"/>
              <a:t>We said        contains </a:t>
            </a:r>
            <a:r>
              <a:rPr lang="en-US" altLang="en-US" i="1" smtClean="0"/>
              <a:t>x</a:t>
            </a:r>
            <a:r>
              <a:rPr lang="en-US" altLang="en-US" smtClean="0"/>
              <a:t> (and </a:t>
            </a:r>
            <a:r>
              <a:rPr lang="en-US" altLang="en-US" i="1" smtClean="0"/>
              <a:t>y</a:t>
            </a:r>
            <a:r>
              <a:rPr lang="en-US" altLang="en-US" smtClean="0"/>
              <a:t>) dependance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We find out how by comparing the two expressions: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 We find a series of multipoles: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For a quadrupole </a:t>
            </a:r>
            <a:r>
              <a:rPr lang="en-US" altLang="en-US" i="1" smtClean="0"/>
              <a:t>n=</a:t>
            </a:r>
            <a:r>
              <a:rPr lang="en-US" altLang="en-US" smtClean="0"/>
              <a:t>2 and:</a:t>
            </a:r>
          </a:p>
        </p:txBody>
      </p:sp>
      <p:pic>
        <p:nvPicPr>
          <p:cNvPr id="20484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8" y="1576388"/>
            <a:ext cx="21209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2503488"/>
            <a:ext cx="279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3124200"/>
            <a:ext cx="1651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8229600"/>
            <a:ext cx="23368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0"/>
            <a:ext cx="36703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705600"/>
            <a:ext cx="4038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388942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Hill’s equation in one ( or two) lines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Hamilton’s equations give an equation of motion (remember independent coordinate is now </a:t>
            </a:r>
            <a:r>
              <a:rPr lang="en-US" altLang="en-US" i="1" smtClean="0"/>
              <a:t>s </a:t>
            </a:r>
            <a:r>
              <a:rPr lang="en-US" altLang="en-US" smtClean="0"/>
              <a:t> not </a:t>
            </a:r>
            <a:r>
              <a:rPr lang="en-US" altLang="en-US" i="1" smtClean="0"/>
              <a:t>t</a:t>
            </a:r>
            <a:r>
              <a:rPr lang="en-US" altLang="en-US" smtClean="0"/>
              <a:t> ) 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r>
              <a:rPr lang="en-US" altLang="en-US" smtClean="0"/>
              <a:t>and:</a:t>
            </a:r>
          </a:p>
        </p:txBody>
      </p:sp>
      <p:pic>
        <p:nvPicPr>
          <p:cNvPr id="1029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8235950"/>
            <a:ext cx="1397000" cy="2667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Oval 5"/>
          <p:cNvSpPr>
            <a:spLocks noChangeArrowheads="1"/>
          </p:cNvSpPr>
          <p:nvPr/>
        </p:nvSpPr>
        <p:spPr bwMode="auto">
          <a:xfrm>
            <a:off x="1377950" y="5494338"/>
            <a:ext cx="1358900" cy="1128712"/>
          </a:xfrm>
          <a:prstGeom prst="ellips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 flipV="1">
            <a:off x="2292350" y="4497388"/>
            <a:ext cx="444500" cy="9906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32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6819900"/>
            <a:ext cx="23495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2271713"/>
            <a:ext cx="2387600" cy="774700"/>
          </a:xfrm>
          <a:prstGeom prst="rect">
            <a:avLst/>
          </a:prstGeom>
          <a:noFill/>
          <a:ln w="508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406525" y="5432425"/>
          <a:ext cx="5149850" cy="118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2" name="Equation" r:id="rId6" imgW="1714320" imgH="393480" progId="Equation.3">
                  <p:embed/>
                </p:oleObj>
              </mc:Choice>
              <mc:Fallback>
                <p:oleObj name="Equation" r:id="rId6" imgW="1714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6525" y="5432425"/>
                        <a:ext cx="5149850" cy="1182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070780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Other interesting forms</a:t>
            </a:r>
          </a:p>
        </p:txBody>
      </p:sp>
      <p:pic>
        <p:nvPicPr>
          <p:cNvPr id="21507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8701088"/>
            <a:ext cx="2184400" cy="81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7500938"/>
            <a:ext cx="42799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5570538"/>
            <a:ext cx="36195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2490788"/>
            <a:ext cx="1993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1303338"/>
            <a:ext cx="28575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65113" y="1425575"/>
            <a:ext cx="1754187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accent2"/>
                </a:solidFill>
                <a:latin typeface="Times New Roman" pitchFamily="18" charset="0"/>
              </a:rPr>
              <a:t>In x plane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265113" y="2498725"/>
            <a:ext cx="3084512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accent2"/>
                </a:solidFill>
                <a:latin typeface="Times New Roman" pitchFamily="18" charset="0"/>
              </a:rPr>
              <a:t>Small divergences:</a:t>
            </a: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341313" y="4810125"/>
            <a:ext cx="4211637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accent2"/>
                </a:solidFill>
                <a:latin typeface="Times New Roman" pitchFamily="18" charset="0"/>
              </a:rPr>
              <a:t>Substitute a Taylor series:</a:t>
            </a: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417513" y="6626225"/>
            <a:ext cx="46355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accent2"/>
                </a:solidFill>
                <a:latin typeface="Times New Roman" pitchFamily="18" charset="0"/>
              </a:rPr>
              <a:t>Multipoles each have a term:</a:t>
            </a:r>
          </a:p>
        </p:txBody>
      </p:sp>
      <p:pic>
        <p:nvPicPr>
          <p:cNvPr id="21516" name="Picture 1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0" y="3676650"/>
            <a:ext cx="38735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417513" y="8772525"/>
            <a:ext cx="232727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accent2"/>
                </a:solidFill>
                <a:latin typeface="Times New Roman" pitchFamily="18" charset="0"/>
              </a:rPr>
              <a:t>Quadrupoles:</a:t>
            </a: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341313" y="3736975"/>
            <a:ext cx="90487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800">
                <a:solidFill>
                  <a:schemeClr val="accent2"/>
                </a:solidFill>
                <a:latin typeface="Times New Roman" pitchFamily="18" charset="0"/>
              </a:rPr>
              <a:t>But:</a:t>
            </a:r>
          </a:p>
        </p:txBody>
      </p:sp>
    </p:spTree>
    <p:extLst>
      <p:ext uri="{BB962C8B-B14F-4D97-AF65-F5344CB8AC3E}">
        <p14:creationId xmlns:p14="http://schemas.microsoft.com/office/powerpoint/2010/main" val="161545716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i="1" smtClean="0">
                <a:latin typeface="Helvetica" pitchFamily="34" charset="0"/>
              </a:rPr>
              <a:t>Lecture 4 - Transverse Optics II Contents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113" y="1350963"/>
            <a:ext cx="6415087" cy="4287837"/>
          </a:xfrm>
        </p:spPr>
        <p:txBody>
          <a:bodyPr/>
          <a:lstStyle/>
          <a:p>
            <a:r>
              <a:rPr lang="en-US" altLang="en-US" smtClean="0"/>
              <a:t>Equation of motion in transverse co-ordinates</a:t>
            </a:r>
          </a:p>
          <a:p>
            <a:r>
              <a:rPr lang="en-US" altLang="en-US" smtClean="0"/>
              <a:t>Check Solution of Hill</a:t>
            </a:r>
          </a:p>
          <a:p>
            <a:r>
              <a:rPr lang="en-US" altLang="en-US" smtClean="0"/>
              <a:t>Twiss Matrix</a:t>
            </a:r>
          </a:p>
          <a:p>
            <a:r>
              <a:rPr lang="en-US" altLang="en-US" smtClean="0"/>
              <a:t>Solving for a ring</a:t>
            </a:r>
          </a:p>
          <a:p>
            <a:r>
              <a:rPr lang="en-US" altLang="en-US" smtClean="0"/>
              <a:t>The lattice</a:t>
            </a:r>
          </a:p>
          <a:p>
            <a:r>
              <a:rPr lang="en-US" altLang="en-US" smtClean="0"/>
              <a:t>Beam sections</a:t>
            </a:r>
          </a:p>
          <a:p>
            <a:r>
              <a:rPr lang="en-US" altLang="en-US" smtClean="0"/>
              <a:t>Physical meaning of Q and beta</a:t>
            </a:r>
          </a:p>
          <a:p>
            <a:r>
              <a:rPr lang="en-US" altLang="en-US" smtClean="0"/>
              <a:t>Smooth approximation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Equation of motion in transverse co-ordinates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428750"/>
            <a:ext cx="6415087" cy="2076450"/>
          </a:xfrm>
        </p:spPr>
        <p:txBody>
          <a:bodyPr lIns="90488" rIns="90488"/>
          <a:lstStyle/>
          <a:p>
            <a:pPr>
              <a:lnSpc>
                <a:spcPct val="80000"/>
              </a:lnSpc>
              <a:buFont typeface="Monotype Sorts" pitchFamily="2" charset="2"/>
              <a:buChar char=""/>
            </a:pPr>
            <a:r>
              <a:rPr lang="en-US" altLang="en-US" sz="2000" smtClean="0"/>
              <a:t>Hill’s equation (linear-periodic coefficients)</a:t>
            </a:r>
          </a:p>
          <a:p>
            <a:pPr lvl="1">
              <a:lnSpc>
                <a:spcPct val="80000"/>
              </a:lnSpc>
              <a:buFontTx/>
              <a:buChar char="–"/>
            </a:pPr>
            <a:endParaRPr lang="en-US" altLang="en-US" sz="1800" smtClean="0"/>
          </a:p>
          <a:p>
            <a:pPr lvl="1">
              <a:lnSpc>
                <a:spcPct val="80000"/>
              </a:lnSpc>
              <a:buFontTx/>
              <a:buChar char="–"/>
            </a:pPr>
            <a:endParaRPr lang="en-US" altLang="en-US" sz="1800" smtClean="0"/>
          </a:p>
          <a:p>
            <a:pPr lvl="1">
              <a:lnSpc>
                <a:spcPct val="80000"/>
              </a:lnSpc>
              <a:buFontTx/>
              <a:buChar char="–"/>
            </a:pPr>
            <a:endParaRPr lang="en-US" altLang="en-US" sz="1800" smtClean="0"/>
          </a:p>
          <a:p>
            <a:pPr lvl="1">
              <a:lnSpc>
                <a:spcPct val="80000"/>
              </a:lnSpc>
              <a:buFontTx/>
              <a:buChar char="–"/>
            </a:pPr>
            <a:endParaRPr lang="en-US" altLang="en-US" sz="1800" smtClean="0"/>
          </a:p>
          <a:p>
            <a:pPr lvl="1">
              <a:lnSpc>
                <a:spcPct val="80000"/>
              </a:lnSpc>
              <a:buFontTx/>
              <a:buChar char="–"/>
            </a:pPr>
            <a:r>
              <a:rPr lang="en-US" altLang="en-US" sz="1800" smtClean="0"/>
              <a:t>where                                  at quadrupoles</a:t>
            </a:r>
          </a:p>
          <a:p>
            <a:pPr lvl="1">
              <a:lnSpc>
                <a:spcPct val="80000"/>
              </a:lnSpc>
              <a:buFontTx/>
              <a:buChar char="–"/>
            </a:pPr>
            <a:endParaRPr lang="en-US" altLang="en-US" sz="1800" smtClean="0"/>
          </a:p>
          <a:p>
            <a:pPr lvl="1">
              <a:lnSpc>
                <a:spcPct val="80000"/>
              </a:lnSpc>
              <a:buFontTx/>
              <a:buChar char="–"/>
            </a:pPr>
            <a:r>
              <a:rPr lang="en-US" altLang="en-US" sz="1800" smtClean="0"/>
              <a:t>like restoring constant in harmonic motion</a:t>
            </a:r>
          </a:p>
          <a:p>
            <a:pPr>
              <a:lnSpc>
                <a:spcPct val="80000"/>
              </a:lnSpc>
              <a:buFont typeface="Monotype Sorts" pitchFamily="2" charset="2"/>
              <a:buChar char=""/>
            </a:pPr>
            <a:r>
              <a:rPr lang="en-US" altLang="en-US" sz="2000" smtClean="0"/>
              <a:t>Solution (e.g. Horizontal plane)</a:t>
            </a:r>
          </a:p>
          <a:p>
            <a:pPr lvl="1">
              <a:lnSpc>
                <a:spcPct val="80000"/>
              </a:lnSpc>
              <a:buFontTx/>
              <a:buChar char="–"/>
            </a:pPr>
            <a:endParaRPr lang="en-US" altLang="en-US" sz="1800" smtClean="0"/>
          </a:p>
          <a:p>
            <a:pPr>
              <a:lnSpc>
                <a:spcPct val="80000"/>
              </a:lnSpc>
              <a:buFont typeface="Monotype Sorts" pitchFamily="2" charset="2"/>
              <a:buChar char=""/>
            </a:pPr>
            <a:r>
              <a:rPr lang="en-US" altLang="en-US" sz="2000" smtClean="0"/>
              <a:t>Condition</a:t>
            </a:r>
          </a:p>
          <a:p>
            <a:pPr lvl="1">
              <a:lnSpc>
                <a:spcPct val="80000"/>
              </a:lnSpc>
              <a:buFontTx/>
              <a:buChar char="–"/>
            </a:pPr>
            <a:endParaRPr lang="en-US" altLang="en-US" sz="1800" smtClean="0"/>
          </a:p>
          <a:p>
            <a:pPr lvl="1">
              <a:lnSpc>
                <a:spcPct val="80000"/>
              </a:lnSpc>
              <a:buFontTx/>
              <a:buChar char="–"/>
            </a:pPr>
            <a:endParaRPr lang="en-US" altLang="en-US" sz="1800" smtClean="0"/>
          </a:p>
          <a:p>
            <a:pPr>
              <a:lnSpc>
                <a:spcPct val="80000"/>
              </a:lnSpc>
              <a:buFont typeface="Monotype Sorts" pitchFamily="2" charset="2"/>
              <a:buChar char=""/>
            </a:pPr>
            <a:r>
              <a:rPr lang="en-US" altLang="en-US" sz="2000" smtClean="0"/>
              <a:t>Property of machine</a:t>
            </a:r>
          </a:p>
          <a:p>
            <a:pPr>
              <a:lnSpc>
                <a:spcPct val="80000"/>
              </a:lnSpc>
              <a:buFont typeface="Monotype Sorts" pitchFamily="2" charset="2"/>
              <a:buChar char=""/>
            </a:pPr>
            <a:r>
              <a:rPr lang="en-US" altLang="en-US" sz="2000" smtClean="0"/>
              <a:t>Property of the particle (beam) </a:t>
            </a:r>
            <a:r>
              <a:rPr lang="en-US" altLang="en-US" sz="2000" smtClean="0">
                <a:latin typeface="Symbol" pitchFamily="18" charset="2"/>
              </a:rPr>
              <a:t>e</a:t>
            </a:r>
            <a:endParaRPr lang="en-US" altLang="en-US" sz="2000" smtClean="0"/>
          </a:p>
          <a:p>
            <a:pPr>
              <a:lnSpc>
                <a:spcPct val="80000"/>
              </a:lnSpc>
              <a:buFont typeface="Monotype Sorts" pitchFamily="2" charset="2"/>
              <a:buChar char=""/>
            </a:pPr>
            <a:r>
              <a:rPr lang="en-US" altLang="en-US" sz="2000" smtClean="0"/>
              <a:t>Physical meaning (H or V planes)</a:t>
            </a:r>
          </a:p>
          <a:p>
            <a:pPr lvl="1">
              <a:lnSpc>
                <a:spcPct val="80000"/>
              </a:lnSpc>
            </a:pPr>
            <a:r>
              <a:rPr lang="en-US" altLang="en-US" sz="1800" smtClean="0"/>
              <a:t>Envelope</a:t>
            </a:r>
          </a:p>
          <a:p>
            <a:pPr lvl="1">
              <a:lnSpc>
                <a:spcPct val="80000"/>
              </a:lnSpc>
            </a:pPr>
            <a:r>
              <a:rPr lang="en-US" altLang="en-US" sz="1800" smtClean="0"/>
              <a:t>Maximum excursions</a:t>
            </a:r>
          </a:p>
        </p:txBody>
      </p:sp>
      <p:pic>
        <p:nvPicPr>
          <p:cNvPr id="2053" name="Picture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19400"/>
            <a:ext cx="1879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489575"/>
            <a:ext cx="800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648200"/>
            <a:ext cx="1333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162800"/>
            <a:ext cx="14351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8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7239000"/>
            <a:ext cx="1752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9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480175"/>
            <a:ext cx="9652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0" name="Object 12"/>
          <p:cNvGraphicFramePr>
            <a:graphicFrameLocks/>
          </p:cNvGraphicFramePr>
          <p:nvPr/>
        </p:nvGraphicFramePr>
        <p:xfrm>
          <a:off x="1905000" y="4114800"/>
          <a:ext cx="3360738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10" imgW="3098800" imgH="431800" progId="Equation.3">
                  <p:embed/>
                </p:oleObj>
              </mc:Choice>
              <mc:Fallback>
                <p:oleObj name="Equation" r:id="rId10" imgW="3098800" imgH="431800" progId="Equation.3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114800"/>
                        <a:ext cx="3360738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9" name="Picture 11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28800"/>
            <a:ext cx="19685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Oval 2"/>
          <p:cNvSpPr>
            <a:spLocks noChangeArrowheads="1"/>
          </p:cNvSpPr>
          <p:nvPr/>
        </p:nvSpPr>
        <p:spPr bwMode="auto">
          <a:xfrm>
            <a:off x="3276600" y="5715000"/>
            <a:ext cx="2895600" cy="1447800"/>
          </a:xfrm>
          <a:prstGeom prst="ellipse">
            <a:avLst/>
          </a:prstGeom>
          <a:solidFill>
            <a:srgbClr val="FFC5CF"/>
          </a:solidFill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3086" name="Oval 3"/>
          <p:cNvSpPr>
            <a:spLocks noChangeArrowheads="1"/>
          </p:cNvSpPr>
          <p:nvPr/>
        </p:nvSpPr>
        <p:spPr bwMode="auto">
          <a:xfrm>
            <a:off x="1471613" y="5616575"/>
            <a:ext cx="1554162" cy="3932238"/>
          </a:xfrm>
          <a:prstGeom prst="ellipse">
            <a:avLst/>
          </a:prstGeom>
          <a:solidFill>
            <a:srgbClr val="C0FEF9"/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3087" name="Rectangle 4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Check Solution of Hill</a:t>
            </a:r>
          </a:p>
        </p:txBody>
      </p:sp>
      <p:sp>
        <p:nvSpPr>
          <p:cNvPr id="308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8113" y="1509713"/>
            <a:ext cx="6415087" cy="1914525"/>
          </a:xfrm>
        </p:spPr>
        <p:txBody>
          <a:bodyPr lIns="90488" rIns="90488"/>
          <a:lstStyle/>
          <a:p>
            <a:r>
              <a:rPr lang="en-US" altLang="en-US" smtClean="0"/>
              <a:t>Differentiate</a:t>
            </a:r>
          </a:p>
          <a:p>
            <a:pPr lvl="1"/>
            <a:r>
              <a:rPr lang="en-US" altLang="en-US" smtClean="0"/>
              <a:t>substituting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Necessary condition for solution to be true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r>
              <a:rPr lang="en-US" altLang="en-US" smtClean="0"/>
              <a:t>so</a:t>
            </a:r>
          </a:p>
          <a:p>
            <a:pPr lvl="1"/>
            <a:endParaRPr lang="en-US" altLang="en-US" smtClean="0"/>
          </a:p>
          <a:p>
            <a:r>
              <a:rPr lang="en-US" altLang="en-US" smtClean="0"/>
              <a:t>Differentiate again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r>
              <a:rPr lang="en-US" altLang="en-US" smtClean="0"/>
              <a:t>add both sides</a:t>
            </a:r>
          </a:p>
        </p:txBody>
      </p:sp>
      <p:graphicFrame>
        <p:nvGraphicFramePr>
          <p:cNvPr id="3074" name="Object 30"/>
          <p:cNvGraphicFramePr>
            <a:graphicFrameLocks/>
          </p:cNvGraphicFramePr>
          <p:nvPr/>
        </p:nvGraphicFramePr>
        <p:xfrm>
          <a:off x="2578100" y="1943100"/>
          <a:ext cx="32004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Equation" r:id="rId3" imgW="3213100" imgH="381000" progId="Equation">
                  <p:embed/>
                </p:oleObj>
              </mc:Choice>
              <mc:Fallback>
                <p:oleObj name="Equation" r:id="rId3" imgW="3213100" imgH="381000" progId="Equation">
                  <p:embed/>
                  <p:pic>
                    <p:nvPicPr>
                      <p:cNvPr id="0" name="Object 3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1943100"/>
                        <a:ext cx="32004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1"/>
          <p:cNvGraphicFramePr>
            <a:graphicFrameLocks/>
          </p:cNvGraphicFramePr>
          <p:nvPr/>
        </p:nvGraphicFramePr>
        <p:xfrm>
          <a:off x="990600" y="2463800"/>
          <a:ext cx="44069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Equation" r:id="rId5" imgW="4419600" imgH="698500" progId="Equation">
                  <p:embed/>
                </p:oleObj>
              </mc:Choice>
              <mc:Fallback>
                <p:oleObj name="Equation" r:id="rId5" imgW="4419600" imgH="698500" progId="Equation">
                  <p:embed/>
                  <p:pic>
                    <p:nvPicPr>
                      <p:cNvPr id="0" name="Object 3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63800"/>
                        <a:ext cx="44069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32"/>
          <p:cNvGraphicFramePr>
            <a:graphicFrameLocks/>
          </p:cNvGraphicFramePr>
          <p:nvPr/>
        </p:nvGraphicFramePr>
        <p:xfrm>
          <a:off x="546100" y="3746500"/>
          <a:ext cx="2247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Equation" r:id="rId7" imgW="2260600" imgH="736600" progId="Equation">
                  <p:embed/>
                </p:oleObj>
              </mc:Choice>
              <mc:Fallback>
                <p:oleObj name="Equation" r:id="rId7" imgW="2260600" imgH="736600" progId="Equation">
                  <p:embed/>
                  <p:pic>
                    <p:nvPicPr>
                      <p:cNvPr id="0" name="Object 3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3746500"/>
                        <a:ext cx="22479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33"/>
          <p:cNvGraphicFramePr>
            <a:graphicFrameLocks/>
          </p:cNvGraphicFramePr>
          <p:nvPr/>
        </p:nvGraphicFramePr>
        <p:xfrm>
          <a:off x="2260600" y="4635500"/>
          <a:ext cx="41402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Equation" r:id="rId9" imgW="4152900" imgH="787400" progId="Equation">
                  <p:embed/>
                </p:oleObj>
              </mc:Choice>
              <mc:Fallback>
                <p:oleObj name="Equation" r:id="rId9" imgW="4152900" imgH="787400" progId="Equation">
                  <p:embed/>
                  <p:pic>
                    <p:nvPicPr>
                      <p:cNvPr id="0" name="Object 3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0600" y="4635500"/>
                        <a:ext cx="41402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34"/>
          <p:cNvGraphicFramePr>
            <a:graphicFrameLocks/>
          </p:cNvGraphicFramePr>
          <p:nvPr/>
        </p:nvGraphicFramePr>
        <p:xfrm>
          <a:off x="330200" y="6007100"/>
          <a:ext cx="58801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Equation" r:id="rId11" imgW="5892800" imgH="787400" progId="Equation">
                  <p:embed/>
                </p:oleObj>
              </mc:Choice>
              <mc:Fallback>
                <p:oleObj name="Equation" r:id="rId11" imgW="5892800" imgH="787400" progId="Equation">
                  <p:embed/>
                  <p:pic>
                    <p:nvPicPr>
                      <p:cNvPr id="0" name="Object 3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" y="6007100"/>
                        <a:ext cx="58801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35"/>
          <p:cNvGraphicFramePr>
            <a:graphicFrameLocks/>
          </p:cNvGraphicFramePr>
          <p:nvPr/>
        </p:nvGraphicFramePr>
        <p:xfrm>
          <a:off x="1333500" y="7099300"/>
          <a:ext cx="15748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Equation" r:id="rId13" imgW="1587500" imgH="723900" progId="Equation">
                  <p:embed/>
                </p:oleObj>
              </mc:Choice>
              <mc:Fallback>
                <p:oleObj name="Equation" r:id="rId13" imgW="1587500" imgH="723900" progId="Equation">
                  <p:embed/>
                  <p:pic>
                    <p:nvPicPr>
                      <p:cNvPr id="0" name="Object 3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0" y="7099300"/>
                        <a:ext cx="15748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36"/>
          <p:cNvGraphicFramePr>
            <a:graphicFrameLocks/>
          </p:cNvGraphicFramePr>
          <p:nvPr/>
        </p:nvGraphicFramePr>
        <p:xfrm>
          <a:off x="292100" y="8686800"/>
          <a:ext cx="469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Equation" r:id="rId15" imgW="482600" imgH="304800" progId="Equation">
                  <p:embed/>
                </p:oleObj>
              </mc:Choice>
              <mc:Fallback>
                <p:oleObj name="Equation" r:id="rId15" imgW="482600" imgH="304800" progId="Equation">
                  <p:embed/>
                  <p:pic>
                    <p:nvPicPr>
                      <p:cNvPr id="0" name="Object 36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" y="8686800"/>
                        <a:ext cx="4699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37"/>
          <p:cNvGraphicFramePr>
            <a:graphicFrameLocks/>
          </p:cNvGraphicFramePr>
          <p:nvPr/>
        </p:nvGraphicFramePr>
        <p:xfrm>
          <a:off x="1352550" y="8680450"/>
          <a:ext cx="15367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Equation" r:id="rId17" imgW="1549400" imgH="317500" progId="Equation">
                  <p:embed/>
                </p:oleObj>
              </mc:Choice>
              <mc:Fallback>
                <p:oleObj name="Equation" r:id="rId17" imgW="1549400" imgH="317500" progId="Equation">
                  <p:embed/>
                  <p:pic>
                    <p:nvPicPr>
                      <p:cNvPr id="0" name="Object 37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550" y="8680450"/>
                        <a:ext cx="15367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9" name="Line 14"/>
          <p:cNvSpPr>
            <a:spLocks noChangeShapeType="1"/>
          </p:cNvSpPr>
          <p:nvPr/>
        </p:nvSpPr>
        <p:spPr bwMode="auto">
          <a:xfrm flipH="1" flipV="1">
            <a:off x="5257800" y="7162800"/>
            <a:ext cx="533400" cy="9144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90" name="Line 15"/>
          <p:cNvSpPr>
            <a:spLocks noChangeShapeType="1"/>
          </p:cNvSpPr>
          <p:nvPr/>
        </p:nvSpPr>
        <p:spPr bwMode="auto">
          <a:xfrm flipH="1" flipV="1">
            <a:off x="3048000" y="7467600"/>
            <a:ext cx="838200" cy="1600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3082" name="Object 38"/>
          <p:cNvGraphicFramePr>
            <a:graphicFrameLocks/>
          </p:cNvGraphicFramePr>
          <p:nvPr/>
        </p:nvGraphicFramePr>
        <p:xfrm>
          <a:off x="4711700" y="8001000"/>
          <a:ext cx="15240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Equation" r:id="rId19" imgW="1485900" imgH="254000" progId="Equation">
                  <p:embed/>
                </p:oleObj>
              </mc:Choice>
              <mc:Fallback>
                <p:oleObj name="Equation" r:id="rId19" imgW="1485900" imgH="254000" progId="Equation">
                  <p:embed/>
                  <p:pic>
                    <p:nvPicPr>
                      <p:cNvPr id="0" name="Object 38"/>
                      <p:cNvPicPr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1700" y="8001000"/>
                        <a:ext cx="1524000" cy="2921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39"/>
          <p:cNvGraphicFramePr>
            <a:graphicFrameLocks/>
          </p:cNvGraphicFramePr>
          <p:nvPr/>
        </p:nvGraphicFramePr>
        <p:xfrm>
          <a:off x="4000500" y="8915400"/>
          <a:ext cx="1879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Equation" r:id="rId21" imgW="1841500" imgH="254000" progId="Equation">
                  <p:embed/>
                </p:oleObj>
              </mc:Choice>
              <mc:Fallback>
                <p:oleObj name="Equation" r:id="rId21" imgW="1841500" imgH="254000" progId="Equation">
                  <p:embed/>
                  <p:pic>
                    <p:nvPicPr>
                      <p:cNvPr id="0" name="Object 39"/>
                      <p:cNvPicPr>
                        <a:picLocks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8915400"/>
                        <a:ext cx="1879600" cy="2921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4" name="Object 40"/>
          <p:cNvGraphicFramePr>
            <a:graphicFrameLocks/>
          </p:cNvGraphicFramePr>
          <p:nvPr/>
        </p:nvGraphicFramePr>
        <p:xfrm>
          <a:off x="2590800" y="1536700"/>
          <a:ext cx="3175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Equation" r:id="rId23" imgW="3187700" imgH="393700" progId="Equation">
                  <p:embed/>
                </p:oleObj>
              </mc:Choice>
              <mc:Fallback>
                <p:oleObj name="Equation" r:id="rId23" imgW="3187700" imgH="393700" progId="Equation">
                  <p:embed/>
                  <p:pic>
                    <p:nvPicPr>
                      <p:cNvPr id="0" name="Object 40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536700"/>
                        <a:ext cx="31750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6" name="Oval 2"/>
          <p:cNvSpPr>
            <a:spLocks noChangeArrowheads="1"/>
          </p:cNvSpPr>
          <p:nvPr/>
        </p:nvSpPr>
        <p:spPr bwMode="auto">
          <a:xfrm>
            <a:off x="3276600" y="1524000"/>
            <a:ext cx="2971800" cy="1143000"/>
          </a:xfrm>
          <a:prstGeom prst="ellipse">
            <a:avLst/>
          </a:prstGeom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GB" altLang="en-US"/>
          </a:p>
        </p:txBody>
      </p:sp>
      <p:sp useBgFill="1">
        <p:nvSpPr>
          <p:cNvPr id="4107" name="Oval 3"/>
          <p:cNvSpPr>
            <a:spLocks noChangeArrowheads="1"/>
          </p:cNvSpPr>
          <p:nvPr/>
        </p:nvSpPr>
        <p:spPr bwMode="auto">
          <a:xfrm>
            <a:off x="1447800" y="1524000"/>
            <a:ext cx="990600" cy="3581400"/>
          </a:xfrm>
          <a:prstGeom prst="ellipse">
            <a:avLst/>
          </a:prstGeom>
          <a:ln w="25400">
            <a:solidFill>
              <a:schemeClr val="tx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4108" name="Rectangle 4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Continue checking</a:t>
            </a:r>
          </a:p>
        </p:txBody>
      </p:sp>
      <p:sp>
        <p:nvSpPr>
          <p:cNvPr id="41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14313" y="5319713"/>
            <a:ext cx="6415087" cy="1914525"/>
          </a:xfrm>
        </p:spPr>
        <p:txBody>
          <a:bodyPr lIns="90488" rIns="90488"/>
          <a:lstStyle/>
          <a:p>
            <a:r>
              <a:rPr lang="en-US" altLang="en-US" smtClean="0"/>
              <a:t>The condition that these three coefficients</a:t>
            </a:r>
          </a:p>
          <a:p>
            <a:pPr lvl="1"/>
            <a:r>
              <a:rPr lang="en-US" altLang="en-US" smtClean="0"/>
              <a:t>sum to zero is a differential equation for </a:t>
            </a:r>
          </a:p>
          <a:p>
            <a:pPr lvl="1"/>
            <a:r>
              <a:rPr lang="en-US" altLang="en-US" smtClean="0"/>
              <a:t>the envelope </a:t>
            </a:r>
          </a:p>
        </p:txBody>
      </p:sp>
      <p:graphicFrame>
        <p:nvGraphicFramePr>
          <p:cNvPr id="4098" name="Object 24"/>
          <p:cNvGraphicFramePr>
            <a:graphicFrameLocks/>
          </p:cNvGraphicFramePr>
          <p:nvPr/>
        </p:nvGraphicFramePr>
        <p:xfrm>
          <a:off x="482600" y="1663700"/>
          <a:ext cx="58801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3" imgW="5892800" imgH="787400" progId="Equation">
                  <p:embed/>
                </p:oleObj>
              </mc:Choice>
              <mc:Fallback>
                <p:oleObj name="Equation" r:id="rId3" imgW="5892800" imgH="787400" progId="Equation">
                  <p:embed/>
                  <p:pic>
                    <p:nvPicPr>
                      <p:cNvPr id="0" name="Object 2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1663700"/>
                        <a:ext cx="58801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25"/>
          <p:cNvGraphicFramePr>
            <a:graphicFrameLocks/>
          </p:cNvGraphicFramePr>
          <p:nvPr/>
        </p:nvGraphicFramePr>
        <p:xfrm>
          <a:off x="1485900" y="2755900"/>
          <a:ext cx="15748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Equation" r:id="rId5" imgW="1587500" imgH="723900" progId="Equation">
                  <p:embed/>
                </p:oleObj>
              </mc:Choice>
              <mc:Fallback>
                <p:oleObj name="Equation" r:id="rId5" imgW="1587500" imgH="723900" progId="Equation">
                  <p:embed/>
                  <p:pic>
                    <p:nvPicPr>
                      <p:cNvPr id="0" name="Object 2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2755900"/>
                        <a:ext cx="15748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26"/>
          <p:cNvGraphicFramePr>
            <a:graphicFrameLocks/>
          </p:cNvGraphicFramePr>
          <p:nvPr/>
        </p:nvGraphicFramePr>
        <p:xfrm>
          <a:off x="444500" y="4343400"/>
          <a:ext cx="469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Equation" r:id="rId7" imgW="482600" imgH="304800" progId="Equation">
                  <p:embed/>
                </p:oleObj>
              </mc:Choice>
              <mc:Fallback>
                <p:oleObj name="Equation" r:id="rId7" imgW="482600" imgH="304800" progId="Equation">
                  <p:embed/>
                  <p:pic>
                    <p:nvPicPr>
                      <p:cNvPr id="0" name="Object 2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4343400"/>
                        <a:ext cx="4699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27"/>
          <p:cNvGraphicFramePr>
            <a:graphicFrameLocks/>
          </p:cNvGraphicFramePr>
          <p:nvPr/>
        </p:nvGraphicFramePr>
        <p:xfrm>
          <a:off x="1504950" y="4337050"/>
          <a:ext cx="15367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Equation" r:id="rId9" imgW="1549400" imgH="317500" progId="Equation">
                  <p:embed/>
                </p:oleObj>
              </mc:Choice>
              <mc:Fallback>
                <p:oleObj name="Equation" r:id="rId9" imgW="1549400" imgH="317500" progId="Equation">
                  <p:embed/>
                  <p:pic>
                    <p:nvPicPr>
                      <p:cNvPr id="0" name="Object 27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4950" y="4337050"/>
                        <a:ext cx="15367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0" name="Line 10"/>
          <p:cNvSpPr>
            <a:spLocks noChangeShapeType="1"/>
          </p:cNvSpPr>
          <p:nvPr/>
        </p:nvSpPr>
        <p:spPr bwMode="auto">
          <a:xfrm flipH="1" flipV="1">
            <a:off x="5410200" y="2819400"/>
            <a:ext cx="533400" cy="9144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1" name="Line 11"/>
          <p:cNvSpPr>
            <a:spLocks noChangeShapeType="1"/>
          </p:cNvSpPr>
          <p:nvPr/>
        </p:nvSpPr>
        <p:spPr bwMode="auto">
          <a:xfrm flipH="1" flipV="1">
            <a:off x="3200400" y="3124200"/>
            <a:ext cx="838200" cy="1600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4102" name="Object 28"/>
          <p:cNvGraphicFramePr>
            <a:graphicFrameLocks/>
          </p:cNvGraphicFramePr>
          <p:nvPr/>
        </p:nvGraphicFramePr>
        <p:xfrm>
          <a:off x="4864100" y="3657600"/>
          <a:ext cx="15240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Equation" r:id="rId11" imgW="1485900" imgH="254000" progId="Equation">
                  <p:embed/>
                </p:oleObj>
              </mc:Choice>
              <mc:Fallback>
                <p:oleObj name="Equation" r:id="rId11" imgW="1485900" imgH="254000" progId="Equation">
                  <p:embed/>
                  <p:pic>
                    <p:nvPicPr>
                      <p:cNvPr id="0" name="Object 28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100" y="3657600"/>
                        <a:ext cx="1524000" cy="2921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29"/>
          <p:cNvGraphicFramePr>
            <a:graphicFrameLocks/>
          </p:cNvGraphicFramePr>
          <p:nvPr/>
        </p:nvGraphicFramePr>
        <p:xfrm>
          <a:off x="4152900" y="4572000"/>
          <a:ext cx="1879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13" imgW="1841500" imgH="254000" progId="Equation">
                  <p:embed/>
                </p:oleObj>
              </mc:Choice>
              <mc:Fallback>
                <p:oleObj name="Equation" r:id="rId13" imgW="1841500" imgH="254000" progId="Equation">
                  <p:embed/>
                  <p:pic>
                    <p:nvPicPr>
                      <p:cNvPr id="0" name="Object 29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2900" y="4572000"/>
                        <a:ext cx="1879600" cy="2921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30"/>
          <p:cNvGraphicFramePr>
            <a:graphicFrameLocks/>
          </p:cNvGraphicFramePr>
          <p:nvPr/>
        </p:nvGraphicFramePr>
        <p:xfrm>
          <a:off x="1587500" y="6997700"/>
          <a:ext cx="321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15" imgW="3175000" imgH="723900" progId="Equation">
                  <p:embed/>
                </p:oleObj>
              </mc:Choice>
              <mc:Fallback>
                <p:oleObj name="Equation" r:id="rId15" imgW="3175000" imgH="723900" progId="Equation">
                  <p:embed/>
                  <p:pic>
                    <p:nvPicPr>
                      <p:cNvPr id="0" name="Object 30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0" y="6997700"/>
                        <a:ext cx="3213100" cy="7620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5" name="Object 31"/>
          <p:cNvGraphicFramePr>
            <a:graphicFrameLocks/>
          </p:cNvGraphicFramePr>
          <p:nvPr/>
        </p:nvGraphicFramePr>
        <p:xfrm>
          <a:off x="1752600" y="8470900"/>
          <a:ext cx="28829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17" imgW="2844800" imgH="673100" progId="Equation">
                  <p:embed/>
                </p:oleObj>
              </mc:Choice>
              <mc:Fallback>
                <p:oleObj name="Equation" r:id="rId17" imgW="2844800" imgH="673100" progId="Equation">
                  <p:embed/>
                  <p:pic>
                    <p:nvPicPr>
                      <p:cNvPr id="0" name="Object 31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8470900"/>
                        <a:ext cx="2882900" cy="7112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2347913" y="7910513"/>
            <a:ext cx="182086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400">
                <a:solidFill>
                  <a:schemeClr val="tx2"/>
                </a:solidFill>
              </a:rPr>
              <a:t>alternatively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2713" y="1479550"/>
            <a:ext cx="6415087" cy="2076450"/>
          </a:xfrm>
        </p:spPr>
        <p:txBody>
          <a:bodyPr lIns="90488" rIns="90488"/>
          <a:lstStyle/>
          <a:p>
            <a:r>
              <a:rPr lang="en-US" altLang="en-US" smtClean="0"/>
              <a:t>All such linear motion from  points 1 to 2 can be described by a matrix like: 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To find elements first use notation</a:t>
            </a:r>
          </a:p>
          <a:p>
            <a:r>
              <a:rPr lang="en-US" altLang="en-US" smtClean="0"/>
              <a:t>We know</a:t>
            </a:r>
          </a:p>
          <a:p>
            <a:r>
              <a:rPr lang="en-US" altLang="en-US" smtClean="0"/>
              <a:t>Differentiate and remember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Trace two rays one starts                    “cosine”</a:t>
            </a:r>
          </a:p>
          <a:p>
            <a:r>
              <a:rPr lang="en-US" altLang="en-US" smtClean="0"/>
              <a:t>The other starts with                            “sine”</a:t>
            </a:r>
          </a:p>
          <a:p>
            <a:r>
              <a:rPr lang="en-US" altLang="en-US" smtClean="0"/>
              <a:t>We just plug in  the “c” and “s” expression for displacement an divergence at point 1 and the general solutions at point 2 on LHS</a:t>
            </a:r>
          </a:p>
          <a:p>
            <a:r>
              <a:rPr lang="en-US" altLang="en-US" smtClean="0"/>
              <a:t>Matrix then yields four simultaneous equations with unknowns : a b c d which can be solved</a:t>
            </a:r>
          </a:p>
          <a:p>
            <a:endParaRPr lang="en-US" altLang="en-US" smtClean="0"/>
          </a:p>
        </p:txBody>
      </p:sp>
      <p:pic>
        <p:nvPicPr>
          <p:cNvPr id="5125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5334000"/>
            <a:ext cx="5588000" cy="723900"/>
          </a:xfrm>
          <a:prstGeom prst="rect">
            <a:avLst/>
          </a:prstGeom>
          <a:solidFill>
            <a:srgbClr val="FAFD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4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Twiss Matrix</a:t>
            </a:r>
          </a:p>
        </p:txBody>
      </p:sp>
      <p:pic>
        <p:nvPicPr>
          <p:cNvPr id="5127" name="Picture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5511800" cy="8636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81400"/>
            <a:ext cx="927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038600"/>
            <a:ext cx="2844800" cy="406400"/>
          </a:xfrm>
          <a:prstGeom prst="rect">
            <a:avLst/>
          </a:prstGeom>
          <a:solidFill>
            <a:srgbClr val="FAFD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4495800"/>
            <a:ext cx="14478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22" name="Object 13"/>
          <p:cNvGraphicFramePr>
            <a:graphicFrameLocks/>
          </p:cNvGraphicFramePr>
          <p:nvPr/>
        </p:nvGraphicFramePr>
        <p:xfrm>
          <a:off x="4191000" y="6096000"/>
          <a:ext cx="6731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8" imgW="685800" imgH="317500" progId="Equation">
                  <p:embed/>
                </p:oleObj>
              </mc:Choice>
              <mc:Fallback>
                <p:oleObj name="Equation" r:id="rId8" imgW="685800" imgH="317500" progId="Equation">
                  <p:embed/>
                  <p:pic>
                    <p:nvPicPr>
                      <p:cNvPr id="0" name="Object 1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6096000"/>
                        <a:ext cx="6731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14"/>
          <p:cNvGraphicFramePr>
            <a:graphicFrameLocks/>
          </p:cNvGraphicFramePr>
          <p:nvPr/>
        </p:nvGraphicFramePr>
        <p:xfrm>
          <a:off x="3886200" y="6553200"/>
          <a:ext cx="10922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10" imgW="1104900" imgH="317500" progId="Equation">
                  <p:embed/>
                </p:oleObj>
              </mc:Choice>
              <mc:Fallback>
                <p:oleObj name="Equation" r:id="rId10" imgW="1104900" imgH="317500" progId="Equation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6553200"/>
                        <a:ext cx="10922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Twiss Matrix (continued)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3513" y="1428750"/>
            <a:ext cx="6415087" cy="2076450"/>
          </a:xfrm>
        </p:spPr>
        <p:txBody>
          <a:bodyPr lIns="90488" rIns="90488"/>
          <a:lstStyle/>
          <a:p>
            <a:r>
              <a:rPr lang="en-US" altLang="en-US" smtClean="0"/>
              <a:t>Writing</a:t>
            </a:r>
          </a:p>
          <a:p>
            <a:r>
              <a:rPr lang="en-US" altLang="en-US" smtClean="0"/>
              <a:t>The matrix elements are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Above is the general case but to simplify we consider points which are separated by only one PERIOD and for which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 The “period” matrix is then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If you have difficulty with the concept of a period just think of a single turn.</a:t>
            </a:r>
          </a:p>
        </p:txBody>
      </p:sp>
      <p:pic>
        <p:nvPicPr>
          <p:cNvPr id="6149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0" y="15875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2413000"/>
            <a:ext cx="5976937" cy="977900"/>
          </a:xfrm>
          <a:prstGeom prst="rect">
            <a:avLst/>
          </a:prstGeom>
          <a:solidFill>
            <a:srgbClr val="F6BF6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46" name="Object 8"/>
          <p:cNvGraphicFramePr>
            <a:graphicFrameLocks/>
          </p:cNvGraphicFramePr>
          <p:nvPr/>
        </p:nvGraphicFramePr>
        <p:xfrm>
          <a:off x="355600" y="4635500"/>
          <a:ext cx="58166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5" imgW="5829300" imgH="330200" progId="Equation">
                  <p:embed/>
                </p:oleObj>
              </mc:Choice>
              <mc:Fallback>
                <p:oleObj name="Equation" r:id="rId5" imgW="5829300" imgH="330200" progId="Equation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600" y="4635500"/>
                        <a:ext cx="5816600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1" name="Picture 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5683250"/>
            <a:ext cx="5956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rIns="90488"/>
          <a:lstStyle/>
          <a:p>
            <a:r>
              <a:rPr lang="en-US" altLang="en-US" smtClean="0"/>
              <a:t>Twiss concluded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rIns="90488"/>
          <a:lstStyle/>
          <a:p>
            <a:r>
              <a:rPr lang="en-US" altLang="en-US" smtClean="0"/>
              <a:t>Can be simplified if we define the “Twiss” parameters: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r>
              <a:rPr lang="en-US" altLang="en-US" smtClean="0"/>
              <a:t>Giving the matrix for a ring (or period)</a:t>
            </a:r>
          </a:p>
        </p:txBody>
      </p:sp>
      <p:pic>
        <p:nvPicPr>
          <p:cNvPr id="7174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025650"/>
            <a:ext cx="5956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70" name="Object 9"/>
          <p:cNvGraphicFramePr>
            <a:graphicFrameLocks/>
          </p:cNvGraphicFramePr>
          <p:nvPr/>
        </p:nvGraphicFramePr>
        <p:xfrm>
          <a:off x="1397000" y="5080000"/>
          <a:ext cx="38862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4" imgW="3873500" imgH="787400" progId="Equation">
                  <p:embed/>
                </p:oleObj>
              </mc:Choice>
              <mc:Fallback>
                <p:oleObj name="Equation" r:id="rId4" imgW="3873500" imgH="787400" progId="Equation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000" y="5080000"/>
                        <a:ext cx="3886200" cy="800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tx1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10"/>
          <p:cNvGraphicFramePr>
            <a:graphicFrameLocks/>
          </p:cNvGraphicFramePr>
          <p:nvPr/>
        </p:nvGraphicFramePr>
        <p:xfrm>
          <a:off x="660400" y="7493000"/>
          <a:ext cx="55245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Equation" r:id="rId6" imgW="5486400" imgH="812800" progId="Equation">
                  <p:embed/>
                </p:oleObj>
              </mc:Choice>
              <mc:Fallback>
                <p:oleObj name="Equation" r:id="rId6" imgW="5486400" imgH="812800" progId="Equation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7493000"/>
                        <a:ext cx="5524500" cy="850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tx1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 name="MS Office 98 ">
  <a:themeElements>
    <a:clrScheme name="">
      <a:dk1>
        <a:srgbClr val="000000"/>
      </a:dk1>
      <a:lt1>
        <a:srgbClr val="FFFFFF"/>
      </a:lt1>
      <a:dk2>
        <a:srgbClr val="0000D4"/>
      </a:dk2>
      <a:lt2>
        <a:srgbClr val="000080"/>
      </a:lt2>
      <a:accent1>
        <a:srgbClr val="FF8000"/>
      </a:accent1>
      <a:accent2>
        <a:srgbClr val="F20884"/>
      </a:accent2>
      <a:accent3>
        <a:srgbClr val="FFFFFF"/>
      </a:accent3>
      <a:accent4>
        <a:srgbClr val="000000"/>
      </a:accent4>
      <a:accent5>
        <a:srgbClr val="FFC0AA"/>
      </a:accent5>
      <a:accent6>
        <a:srgbClr val="DB0677"/>
      </a:accent6>
      <a:hlink>
        <a:srgbClr val="DD0806"/>
      </a:hlink>
      <a:folHlink>
        <a:srgbClr val="0067DB"/>
      </a:folHlink>
    </a:clrScheme>
    <a:fontScheme name="MS Office 98 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MS Office 98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 Office 98 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 Office 98 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 Office 98 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 Office 98 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 Office 98 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 Office 98 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1387</TotalTime>
  <Pages>30</Pages>
  <Words>708</Words>
  <Application>Microsoft Office PowerPoint</Application>
  <PresentationFormat>A4 Paper (210x297 mm)</PresentationFormat>
  <Paragraphs>198</Paragraphs>
  <Slides>27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Times</vt:lpstr>
      <vt:lpstr>Arial</vt:lpstr>
      <vt:lpstr>Monotype Sorts</vt:lpstr>
      <vt:lpstr>Times New Roman</vt:lpstr>
      <vt:lpstr>Helvetica</vt:lpstr>
      <vt:lpstr>Symbol</vt:lpstr>
      <vt:lpstr>MS Office 98 </vt:lpstr>
      <vt:lpstr>Equation</vt:lpstr>
      <vt:lpstr>Lecture 4  - Transverse Optics II</vt:lpstr>
      <vt:lpstr>Contents of previous lecture  - Transverse Optics I</vt:lpstr>
      <vt:lpstr>Lecture 4 - Transverse Optics II Contents</vt:lpstr>
      <vt:lpstr>Equation of motion in transverse co-ordinates</vt:lpstr>
      <vt:lpstr>Check Solution of Hill</vt:lpstr>
      <vt:lpstr>Continue checking</vt:lpstr>
      <vt:lpstr>Twiss Matrix</vt:lpstr>
      <vt:lpstr>Twiss Matrix (continued)</vt:lpstr>
      <vt:lpstr>Twiss concluded</vt:lpstr>
      <vt:lpstr>The lattice</vt:lpstr>
      <vt:lpstr>Beam sections</vt:lpstr>
      <vt:lpstr>Physical meaning of Q and beta</vt:lpstr>
      <vt:lpstr>Smooth approximation </vt:lpstr>
      <vt:lpstr>Principal trajectories </vt:lpstr>
      <vt:lpstr>Effect of a drift length and a quadrupole</vt:lpstr>
      <vt:lpstr>Focusing in a sector magnet</vt:lpstr>
      <vt:lpstr>The lattice (1% of SPS)</vt:lpstr>
      <vt:lpstr>Calculating the Twiss parameters</vt:lpstr>
      <vt:lpstr>Meaning of Twiss parameters</vt:lpstr>
      <vt:lpstr>Example of Beam Size Calculation</vt:lpstr>
      <vt:lpstr>Summary</vt:lpstr>
      <vt:lpstr>Further reading</vt:lpstr>
      <vt:lpstr>Relativistic H  of a charged particle in an electromagnetic field</vt:lpstr>
      <vt:lpstr>Hamiltonian for a particle in an accelerator</vt:lpstr>
      <vt:lpstr>Multipoles in the Hamiltonian</vt:lpstr>
      <vt:lpstr>Hill’s equation in one ( or two) lines</vt:lpstr>
      <vt:lpstr>Other interesting forms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of accelerators 99</dc:title>
  <dc:creator>CERN_CH</dc:creator>
  <cp:lastModifiedBy>Ted Wilson</cp:lastModifiedBy>
  <cp:revision>61</cp:revision>
  <cp:lastPrinted>1904-02-07T23:52:17Z</cp:lastPrinted>
  <dcterms:created xsi:type="dcterms:W3CDTF">1999-10-28T14:10:33Z</dcterms:created>
  <dcterms:modified xsi:type="dcterms:W3CDTF">2014-10-19T09:41:29Z</dcterms:modified>
</cp:coreProperties>
</file>