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59" r:id="rId4"/>
    <p:sldId id="264" r:id="rId5"/>
    <p:sldId id="260" r:id="rId6"/>
    <p:sldId id="263" r:id="rId7"/>
    <p:sldId id="26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8" autoAdjust="0"/>
    <p:restoredTop sz="96984" autoAdjust="0"/>
  </p:normalViewPr>
  <p:slideViewPr>
    <p:cSldViewPr snapToGrid="0">
      <p:cViewPr varScale="1">
        <p:scale>
          <a:sx n="115" d="100"/>
          <a:sy n="115" d="100"/>
        </p:scale>
        <p:origin x="120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5110-99B6-45A9-808D-09F98ED6AAD8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DA8A-F125-4CA9-9434-60EDB85C2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889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5110-99B6-45A9-808D-09F98ED6AAD8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DA8A-F125-4CA9-9434-60EDB85C2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691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5110-99B6-45A9-808D-09F98ED6AAD8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DA8A-F125-4CA9-9434-60EDB85C2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397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5110-99B6-45A9-808D-09F98ED6AAD8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DA8A-F125-4CA9-9434-60EDB85C29E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993221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5110-99B6-45A9-808D-09F98ED6AAD8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DA8A-F125-4CA9-9434-60EDB85C2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8551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5110-99B6-45A9-808D-09F98ED6AAD8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DA8A-F125-4CA9-9434-60EDB85C2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820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5110-99B6-45A9-808D-09F98ED6AAD8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DA8A-F125-4CA9-9434-60EDB85C2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6776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5110-99B6-45A9-808D-09F98ED6AAD8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DA8A-F125-4CA9-9434-60EDB85C2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467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5110-99B6-45A9-808D-09F98ED6AAD8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DA8A-F125-4CA9-9434-60EDB85C2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128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5110-99B6-45A9-808D-09F98ED6AAD8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DA8A-F125-4CA9-9434-60EDB85C2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294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5110-99B6-45A9-808D-09F98ED6AAD8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DA8A-F125-4CA9-9434-60EDB85C2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336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5110-99B6-45A9-808D-09F98ED6AAD8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DA8A-F125-4CA9-9434-60EDB85C2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278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5110-99B6-45A9-808D-09F98ED6AAD8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DA8A-F125-4CA9-9434-60EDB85C2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678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5110-99B6-45A9-808D-09F98ED6AAD8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DA8A-F125-4CA9-9434-60EDB85C2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161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5110-99B6-45A9-808D-09F98ED6AAD8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DA8A-F125-4CA9-9434-60EDB85C2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433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5110-99B6-45A9-808D-09F98ED6AAD8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DA8A-F125-4CA9-9434-60EDB85C2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634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5110-99B6-45A9-808D-09F98ED6AAD8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DA8A-F125-4CA9-9434-60EDB85C2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487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7AA5110-99B6-45A9-808D-09F98ED6AAD8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236DA8A-F125-4CA9-9434-60EDB85C2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19978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MSS Beam Dump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Sylvain </a:t>
            </a:r>
            <a:r>
              <a:rPr lang="en-GB" dirty="0" err="1" smtClean="0"/>
              <a:t>Ravat</a:t>
            </a:r>
            <a:r>
              <a:rPr lang="en-GB" dirty="0" smtClean="0"/>
              <a:t> PH/DT-DI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02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GB" u="sng" dirty="0" smtClean="0"/>
              <a:t>MSS - Upgrade to MSS2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Magnet Safety System (MSS) is used for all </a:t>
            </a:r>
            <a:r>
              <a:rPr lang="en-GB" dirty="0" smtClean="0"/>
              <a:t>LHC experiments</a:t>
            </a:r>
            <a:endParaRPr lang="en-GB" dirty="0"/>
          </a:p>
          <a:p>
            <a:r>
              <a:rPr lang="en-GB" dirty="0"/>
              <a:t>MSS </a:t>
            </a:r>
            <a:r>
              <a:rPr lang="en-GB" dirty="0" smtClean="0"/>
              <a:t>re-designed </a:t>
            </a:r>
            <a:r>
              <a:rPr lang="en-GB" dirty="0"/>
              <a:t>to MSS2: </a:t>
            </a:r>
            <a:r>
              <a:rPr lang="en-GB" b="1" dirty="0"/>
              <a:t>NI </a:t>
            </a:r>
            <a:r>
              <a:rPr lang="en-GB" b="1" dirty="0" err="1"/>
              <a:t>cRIO</a:t>
            </a:r>
            <a:r>
              <a:rPr lang="en-GB" b="1" dirty="0"/>
              <a:t> FPGA platform </a:t>
            </a:r>
            <a:r>
              <a:rPr lang="en-GB" dirty="0"/>
              <a:t>to replace obsolete fuse programmable based </a:t>
            </a:r>
            <a:r>
              <a:rPr lang="en-GB" dirty="0" smtClean="0"/>
              <a:t>FPGA</a:t>
            </a:r>
          </a:p>
          <a:p>
            <a:pPr lvl="1"/>
            <a:r>
              <a:rPr lang="en-GB" dirty="0" smtClean="0"/>
              <a:t>MSS2 tested on COMPASS Magnet in April-May 2014</a:t>
            </a:r>
            <a:endParaRPr lang="en-GB" dirty="0"/>
          </a:p>
          <a:p>
            <a:r>
              <a:rPr lang="en-GB" dirty="0" smtClean="0"/>
              <a:t>Upgrade to MSS2 during LS1 only for :</a:t>
            </a:r>
          </a:p>
          <a:p>
            <a:pPr lvl="1"/>
            <a:r>
              <a:rPr lang="en-GB" dirty="0" smtClean="0"/>
              <a:t>Alice Solenoid and Dipole</a:t>
            </a:r>
          </a:p>
          <a:p>
            <a:pPr lvl="1"/>
            <a:r>
              <a:rPr lang="en-GB" dirty="0" err="1" smtClean="0"/>
              <a:t>LHCb</a:t>
            </a:r>
            <a:r>
              <a:rPr lang="en-GB" dirty="0" smtClean="0"/>
              <a:t> Dipole</a:t>
            </a:r>
          </a:p>
          <a:p>
            <a:pPr lvl="1"/>
            <a:r>
              <a:rPr lang="en-GB" dirty="0" smtClean="0"/>
              <a:t>Atlas Central Solenoid (</a:t>
            </a:r>
            <a:r>
              <a:rPr lang="en-GB" dirty="0" err="1" smtClean="0"/>
              <a:t>MSSa</a:t>
            </a:r>
            <a:r>
              <a:rPr lang="en-GB" dirty="0" smtClean="0"/>
              <a:t>)</a:t>
            </a:r>
          </a:p>
          <a:p>
            <a:r>
              <a:rPr lang="en-GB" dirty="0" smtClean="0"/>
              <a:t>Keep current MSS for :</a:t>
            </a:r>
          </a:p>
          <a:p>
            <a:pPr lvl="1"/>
            <a:r>
              <a:rPr lang="en-GB" dirty="0" smtClean="0"/>
              <a:t>CMS Solenoid (</a:t>
            </a:r>
            <a:r>
              <a:rPr lang="en-GB" dirty="0" err="1" smtClean="0"/>
              <a:t>MSSa</a:t>
            </a:r>
            <a:r>
              <a:rPr lang="en-GB" dirty="0" smtClean="0"/>
              <a:t> and </a:t>
            </a:r>
            <a:r>
              <a:rPr lang="en-GB" dirty="0" err="1" smtClean="0"/>
              <a:t>MSSb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Atlas </a:t>
            </a:r>
            <a:r>
              <a:rPr lang="en-GB" dirty="0" err="1" smtClean="0"/>
              <a:t>Toroids</a:t>
            </a:r>
            <a:r>
              <a:rPr lang="en-GB" dirty="0" smtClean="0"/>
              <a:t> (</a:t>
            </a:r>
            <a:r>
              <a:rPr lang="en-GB" dirty="0" err="1" smtClean="0"/>
              <a:t>MSSa</a:t>
            </a:r>
            <a:r>
              <a:rPr lang="en-GB" dirty="0" smtClean="0"/>
              <a:t> and </a:t>
            </a:r>
            <a:r>
              <a:rPr lang="en-GB" dirty="0" err="1" smtClean="0"/>
              <a:t>MSSb</a:t>
            </a:r>
            <a:r>
              <a:rPr lang="en-GB" dirty="0" smtClean="0"/>
              <a:t>)</a:t>
            </a:r>
            <a:endParaRPr lang="en-GB" dirty="0"/>
          </a:p>
          <a:p>
            <a:pPr lvl="1"/>
            <a:r>
              <a:rPr lang="en-GB" dirty="0" smtClean="0"/>
              <a:t>Atlas </a:t>
            </a:r>
            <a:r>
              <a:rPr lang="en-GB" dirty="0"/>
              <a:t>Central Solenoid </a:t>
            </a:r>
            <a:r>
              <a:rPr lang="en-GB" dirty="0" smtClean="0"/>
              <a:t>(</a:t>
            </a:r>
            <a:r>
              <a:rPr lang="en-GB" dirty="0" err="1" smtClean="0"/>
              <a:t>MSSb</a:t>
            </a:r>
            <a:r>
              <a:rPr lang="en-GB" dirty="0" smtClean="0"/>
              <a:t>)</a:t>
            </a:r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319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fr-FR" u="sng" dirty="0" smtClean="0"/>
              <a:t>MSS rack structure</a:t>
            </a:r>
            <a:endParaRPr lang="fr-FR" u="sng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5663951" y="1484784"/>
            <a:ext cx="6258417" cy="4434840"/>
          </a:xfrm>
        </p:spPr>
        <p:txBody>
          <a:bodyPr>
            <a:normAutofit fontScale="92500"/>
          </a:bodyPr>
          <a:lstStyle/>
          <a:p>
            <a:pPr algn="just"/>
            <a:r>
              <a:rPr lang="fr-FR" dirty="0" smtClean="0"/>
              <a:t>MSS Rack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composed</a:t>
            </a:r>
            <a:r>
              <a:rPr lang="fr-FR" dirty="0" smtClean="0"/>
              <a:t> of 4 types of </a:t>
            </a:r>
            <a:r>
              <a:rPr lang="fr-FR" dirty="0" err="1" smtClean="0"/>
              <a:t>crates</a:t>
            </a:r>
            <a:r>
              <a:rPr lang="fr-FR" dirty="0" smtClean="0"/>
              <a:t>:</a:t>
            </a:r>
          </a:p>
          <a:p>
            <a:pPr lvl="1" algn="just"/>
            <a:r>
              <a:rPr lang="fr-FR" dirty="0" smtClean="0"/>
              <a:t>API : </a:t>
            </a:r>
            <a:r>
              <a:rPr lang="fr-FR" dirty="0" err="1" smtClean="0"/>
              <a:t>concentrates</a:t>
            </a:r>
            <a:r>
              <a:rPr lang="fr-FR" dirty="0" smtClean="0"/>
              <a:t> MSS Digital and </a:t>
            </a:r>
            <a:r>
              <a:rPr lang="fr-FR" dirty="0" err="1" smtClean="0"/>
              <a:t>Analog</a:t>
            </a:r>
            <a:r>
              <a:rPr lang="fr-FR" dirty="0" smtClean="0"/>
              <a:t> </a:t>
            </a:r>
            <a:r>
              <a:rPr lang="fr-FR" dirty="0" err="1" smtClean="0"/>
              <a:t>signals</a:t>
            </a:r>
            <a:r>
              <a:rPr lang="fr-FR" dirty="0" smtClean="0"/>
              <a:t> and </a:t>
            </a:r>
            <a:r>
              <a:rPr lang="fr-FR" dirty="0" err="1" smtClean="0"/>
              <a:t>distribute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to ACS and LCS </a:t>
            </a:r>
            <a:r>
              <a:rPr lang="fr-FR" dirty="0" err="1" smtClean="0"/>
              <a:t>crates</a:t>
            </a:r>
            <a:r>
              <a:rPr lang="fr-FR" dirty="0" smtClean="0"/>
              <a:t>.</a:t>
            </a:r>
          </a:p>
          <a:p>
            <a:pPr lvl="1" algn="just"/>
            <a:r>
              <a:rPr lang="fr-FR" dirty="0" smtClean="0"/>
              <a:t>ACS : </a:t>
            </a:r>
            <a:r>
              <a:rPr lang="fr-FR" dirty="0" err="1" smtClean="0"/>
              <a:t>receives</a:t>
            </a:r>
            <a:r>
              <a:rPr lang="fr-FR" dirty="0"/>
              <a:t>,</a:t>
            </a:r>
            <a:r>
              <a:rPr lang="fr-FR" dirty="0" smtClean="0"/>
              <a:t> </a:t>
            </a:r>
            <a:r>
              <a:rPr lang="fr-FR" dirty="0" err="1" smtClean="0"/>
              <a:t>treats</a:t>
            </a:r>
            <a:r>
              <a:rPr lang="fr-FR" dirty="0" smtClean="0"/>
              <a:t> </a:t>
            </a:r>
            <a:r>
              <a:rPr lang="fr-FR" dirty="0" err="1" smtClean="0"/>
              <a:t>analog</a:t>
            </a:r>
            <a:r>
              <a:rPr lang="fr-FR" dirty="0" smtClean="0"/>
              <a:t> </a:t>
            </a:r>
            <a:r>
              <a:rPr lang="fr-FR" dirty="0" err="1" smtClean="0"/>
              <a:t>signals</a:t>
            </a:r>
            <a:r>
              <a:rPr lang="fr-FR" dirty="0" smtClean="0"/>
              <a:t> and </a:t>
            </a:r>
            <a:r>
              <a:rPr lang="fr-FR" dirty="0" err="1" smtClean="0"/>
              <a:t>sends</a:t>
            </a:r>
            <a:r>
              <a:rPr lang="fr-FR" dirty="0" smtClean="0"/>
              <a:t> </a:t>
            </a:r>
            <a:r>
              <a:rPr lang="fr-FR" dirty="0" err="1" smtClean="0"/>
              <a:t>results</a:t>
            </a:r>
            <a:r>
              <a:rPr lang="fr-FR" dirty="0" smtClean="0"/>
              <a:t> as digital </a:t>
            </a:r>
            <a:r>
              <a:rPr lang="fr-FR" dirty="0" err="1" smtClean="0"/>
              <a:t>signals</a:t>
            </a:r>
            <a:r>
              <a:rPr lang="fr-FR" dirty="0" smtClean="0"/>
              <a:t> to LCS </a:t>
            </a:r>
            <a:r>
              <a:rPr lang="fr-FR" dirty="0" err="1" smtClean="0"/>
              <a:t>crates</a:t>
            </a:r>
            <a:r>
              <a:rPr lang="fr-FR" dirty="0" smtClean="0"/>
              <a:t>, </a:t>
            </a:r>
          </a:p>
          <a:p>
            <a:pPr lvl="1" algn="just"/>
            <a:r>
              <a:rPr lang="fr-FR" dirty="0" smtClean="0"/>
              <a:t>LCS  : </a:t>
            </a:r>
            <a:r>
              <a:rPr lang="fr-FR" dirty="0" err="1" smtClean="0"/>
              <a:t>receives</a:t>
            </a:r>
            <a:r>
              <a:rPr lang="fr-FR" dirty="0" smtClean="0"/>
              <a:t> digital </a:t>
            </a:r>
            <a:r>
              <a:rPr lang="fr-FR" dirty="0" err="1" smtClean="0"/>
              <a:t>signals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API and ACS, an FGPA </a:t>
            </a:r>
            <a:r>
              <a:rPr lang="fr-FR" dirty="0" err="1" smtClean="0"/>
              <a:t>will</a:t>
            </a:r>
            <a:r>
              <a:rPr lang="fr-FR" dirty="0" smtClean="0"/>
              <a:t> combine </a:t>
            </a:r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signals</a:t>
            </a:r>
            <a:r>
              <a:rPr lang="fr-FR" dirty="0" smtClean="0"/>
              <a:t> and </a:t>
            </a:r>
            <a:r>
              <a:rPr lang="fr-FR" dirty="0" err="1" smtClean="0"/>
              <a:t>take</a:t>
            </a:r>
            <a:r>
              <a:rPr lang="fr-FR" dirty="0" smtClean="0"/>
              <a:t> actions to </a:t>
            </a:r>
            <a:r>
              <a:rPr lang="fr-FR" dirty="0" err="1" smtClean="0"/>
              <a:t>protect</a:t>
            </a:r>
            <a:r>
              <a:rPr lang="fr-FR" dirty="0" smtClean="0"/>
              <a:t> the </a:t>
            </a:r>
            <a:r>
              <a:rPr lang="fr-FR" dirty="0" err="1" smtClean="0"/>
              <a:t>magnets</a:t>
            </a:r>
            <a:r>
              <a:rPr lang="fr-FR" dirty="0"/>
              <a:t>,</a:t>
            </a:r>
            <a:endParaRPr lang="fr-FR" dirty="0" smtClean="0"/>
          </a:p>
          <a:p>
            <a:pPr lvl="1" algn="just"/>
            <a:r>
              <a:rPr lang="fr-FR" dirty="0" smtClean="0"/>
              <a:t>APC : </a:t>
            </a:r>
            <a:r>
              <a:rPr lang="fr-FR" dirty="0" err="1" smtClean="0"/>
              <a:t>sends</a:t>
            </a:r>
            <a:r>
              <a:rPr lang="fr-FR" dirty="0" smtClean="0"/>
              <a:t> FPGA </a:t>
            </a:r>
            <a:r>
              <a:rPr lang="fr-FR" dirty="0" err="1" smtClean="0"/>
              <a:t>orders</a:t>
            </a:r>
            <a:r>
              <a:rPr lang="fr-FR" dirty="0" smtClean="0"/>
              <a:t> to </a:t>
            </a:r>
            <a:r>
              <a:rPr lang="fr-FR" dirty="0" err="1" smtClean="0"/>
              <a:t>dependent</a:t>
            </a:r>
            <a:r>
              <a:rPr lang="fr-FR" dirty="0" smtClean="0"/>
              <a:t> system </a:t>
            </a:r>
            <a:r>
              <a:rPr lang="fr-FR" dirty="0" err="1" smtClean="0"/>
              <a:t>such</a:t>
            </a:r>
            <a:r>
              <a:rPr lang="fr-FR" dirty="0" smtClean="0"/>
              <a:t> as  </a:t>
            </a:r>
            <a:r>
              <a:rPr lang="fr-FR" dirty="0" err="1" smtClean="0"/>
              <a:t>magnet</a:t>
            </a:r>
            <a:r>
              <a:rPr lang="fr-FR" dirty="0" smtClean="0"/>
              <a:t> power </a:t>
            </a:r>
            <a:r>
              <a:rPr lang="fr-FR" dirty="0" err="1" smtClean="0"/>
              <a:t>supply</a:t>
            </a:r>
            <a:r>
              <a:rPr lang="fr-FR" dirty="0" smtClean="0"/>
              <a:t>, </a:t>
            </a:r>
            <a:r>
              <a:rPr lang="fr-FR" dirty="0" err="1" smtClean="0"/>
              <a:t>cryogenic</a:t>
            </a:r>
            <a:r>
              <a:rPr lang="fr-FR" dirty="0" smtClean="0"/>
              <a:t> plant, </a:t>
            </a:r>
            <a:r>
              <a:rPr lang="fr-FR" dirty="0" err="1" smtClean="0"/>
              <a:t>quench</a:t>
            </a:r>
            <a:r>
              <a:rPr lang="fr-FR" dirty="0" smtClean="0"/>
              <a:t> </a:t>
            </a:r>
            <a:r>
              <a:rPr lang="fr-FR" dirty="0" err="1" smtClean="0"/>
              <a:t>heaters</a:t>
            </a:r>
            <a:r>
              <a:rPr lang="fr-FR" dirty="0" smtClean="0"/>
              <a:t>, </a:t>
            </a:r>
            <a:r>
              <a:rPr lang="fr-FR" dirty="0" err="1" smtClean="0"/>
              <a:t>beam</a:t>
            </a:r>
            <a:r>
              <a:rPr lang="fr-FR" dirty="0" smtClean="0"/>
              <a:t> dump…</a:t>
            </a:r>
            <a:endParaRPr lang="fr-FR" dirty="0"/>
          </a:p>
        </p:txBody>
      </p:sp>
      <p:graphicFrame>
        <p:nvGraphicFramePr>
          <p:cNvPr id="9" name="Content Placeholder 8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08479395"/>
              </p:ext>
            </p:extLst>
          </p:nvPr>
        </p:nvGraphicFramePr>
        <p:xfrm>
          <a:off x="1373704" y="1369037"/>
          <a:ext cx="3514667" cy="443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Visio" r:id="rId3" imgW="4849208" imgH="6117458" progId="Visio.Drawing.11">
                  <p:embed/>
                </p:oleObj>
              </mc:Choice>
              <mc:Fallback>
                <p:oleObj name="Visio" r:id="rId3" imgW="4849208" imgH="611745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3704" y="1369037"/>
                        <a:ext cx="3514667" cy="4433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985944" y="5802925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CMS MSSA rack</a:t>
            </a:r>
          </a:p>
        </p:txBody>
      </p:sp>
    </p:spTree>
    <p:extLst>
      <p:ext uri="{BB962C8B-B14F-4D97-AF65-F5344CB8AC3E}">
        <p14:creationId xmlns:p14="http://schemas.microsoft.com/office/powerpoint/2010/main" val="211178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818"/>
            <a:ext cx="10515600" cy="1325563"/>
          </a:xfrm>
        </p:spPr>
        <p:txBody>
          <a:bodyPr/>
          <a:lstStyle/>
          <a:p>
            <a:r>
              <a:rPr lang="en-GB" u="sng" dirty="0" smtClean="0"/>
              <a:t>MSS </a:t>
            </a:r>
            <a:r>
              <a:rPr lang="en-GB" u="sng" dirty="0" smtClean="0"/>
              <a:t>behaviour </a:t>
            </a:r>
            <a:r>
              <a:rPr lang="en-GB" u="sng" dirty="0" smtClean="0"/>
              <a:t>- </a:t>
            </a:r>
            <a:r>
              <a:rPr lang="fr-FR" u="sng" dirty="0" smtClean="0"/>
              <a:t>APC Modification</a:t>
            </a:r>
            <a:r>
              <a:rPr lang="en-GB" u="sng" dirty="0" smtClean="0"/>
              <a:t> </a:t>
            </a:r>
            <a:endParaRPr lang="en-GB" u="sng" dirty="0"/>
          </a:p>
        </p:txBody>
      </p:sp>
      <p:sp>
        <p:nvSpPr>
          <p:cNvPr id="15" name="Rounded Rectangle 14"/>
          <p:cNvSpPr/>
          <p:nvPr/>
        </p:nvSpPr>
        <p:spPr>
          <a:xfrm>
            <a:off x="416162" y="2567550"/>
            <a:ext cx="1885474" cy="2418336"/>
          </a:xfrm>
          <a:prstGeom prst="round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100000">
                <a:schemeClr val="tx1"/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800" dirty="0"/>
          </a:p>
        </p:txBody>
      </p:sp>
      <p:sp>
        <p:nvSpPr>
          <p:cNvPr id="16" name="Rounded Rectangle 15"/>
          <p:cNvSpPr/>
          <p:nvPr/>
        </p:nvSpPr>
        <p:spPr>
          <a:xfrm>
            <a:off x="927174" y="1811748"/>
            <a:ext cx="1018010" cy="42022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/>
              <a:t>Power </a:t>
            </a:r>
            <a:r>
              <a:rPr lang="fr-FR" sz="800" dirty="0" err="1" smtClean="0"/>
              <a:t>Converter</a:t>
            </a:r>
            <a:r>
              <a:rPr lang="fr-FR" sz="800" dirty="0" smtClean="0"/>
              <a:t> </a:t>
            </a:r>
            <a:r>
              <a:rPr lang="fr-FR" sz="800" dirty="0" err="1" smtClean="0"/>
              <a:t>Fault</a:t>
            </a:r>
            <a:endParaRPr lang="fr-FR" sz="800" dirty="0"/>
          </a:p>
        </p:txBody>
      </p:sp>
      <p:sp>
        <p:nvSpPr>
          <p:cNvPr id="17" name="Rounded Rectangle 16"/>
          <p:cNvSpPr/>
          <p:nvPr/>
        </p:nvSpPr>
        <p:spPr>
          <a:xfrm>
            <a:off x="940065" y="2728894"/>
            <a:ext cx="1008112" cy="4116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/>
              <a:t>Inputs </a:t>
            </a:r>
            <a:r>
              <a:rPr lang="fr-FR" sz="800" dirty="0" err="1" smtClean="0"/>
              <a:t>based</a:t>
            </a:r>
            <a:r>
              <a:rPr lang="fr-FR" sz="800" dirty="0" smtClean="0"/>
              <a:t> on </a:t>
            </a:r>
            <a:r>
              <a:rPr lang="fr-FR" sz="800" dirty="0" err="1" smtClean="0"/>
              <a:t>optocouplers</a:t>
            </a:r>
            <a:endParaRPr lang="fr-FR" sz="800" dirty="0"/>
          </a:p>
        </p:txBody>
      </p:sp>
      <p:sp>
        <p:nvSpPr>
          <p:cNvPr id="18" name="Rounded Rectangle 17"/>
          <p:cNvSpPr/>
          <p:nvPr/>
        </p:nvSpPr>
        <p:spPr>
          <a:xfrm>
            <a:off x="929830" y="3603536"/>
            <a:ext cx="1015354" cy="34580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/>
              <a:t>FPGA </a:t>
            </a:r>
            <a:r>
              <a:rPr lang="fr-FR" sz="800" dirty="0" err="1" smtClean="0"/>
              <a:t>Processing</a:t>
            </a:r>
            <a:endParaRPr lang="fr-FR" sz="800" dirty="0"/>
          </a:p>
        </p:txBody>
      </p:sp>
      <p:sp>
        <p:nvSpPr>
          <p:cNvPr id="19" name="Rounded Rectangle 18"/>
          <p:cNvSpPr/>
          <p:nvPr/>
        </p:nvSpPr>
        <p:spPr>
          <a:xfrm>
            <a:off x="927174" y="4400638"/>
            <a:ext cx="1015354" cy="3818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/>
              <a:t>Outputs </a:t>
            </a:r>
            <a:r>
              <a:rPr lang="fr-FR" sz="800" dirty="0" err="1"/>
              <a:t>b</a:t>
            </a:r>
            <a:r>
              <a:rPr lang="fr-FR" sz="800" dirty="0" err="1" smtClean="0"/>
              <a:t>ased</a:t>
            </a:r>
            <a:r>
              <a:rPr lang="fr-FR" sz="800" dirty="0" smtClean="0"/>
              <a:t> on </a:t>
            </a:r>
            <a:r>
              <a:rPr lang="fr-FR" sz="800" dirty="0" err="1" smtClean="0"/>
              <a:t>safety</a:t>
            </a:r>
            <a:r>
              <a:rPr lang="fr-FR" sz="800" dirty="0" smtClean="0"/>
              <a:t> </a:t>
            </a:r>
            <a:r>
              <a:rPr lang="fr-FR" sz="800" dirty="0" err="1" smtClean="0"/>
              <a:t>relays</a:t>
            </a:r>
            <a:endParaRPr lang="fr-FR" sz="800" dirty="0"/>
          </a:p>
        </p:txBody>
      </p:sp>
      <p:sp>
        <p:nvSpPr>
          <p:cNvPr id="20" name="Rounded Rectangle 19"/>
          <p:cNvSpPr/>
          <p:nvPr/>
        </p:nvSpPr>
        <p:spPr>
          <a:xfrm>
            <a:off x="1065532" y="5246464"/>
            <a:ext cx="720080" cy="36004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/>
              <a:t>CIBU</a:t>
            </a:r>
            <a:endParaRPr lang="fr-FR" sz="800" dirty="0"/>
          </a:p>
        </p:txBody>
      </p:sp>
      <p:sp>
        <p:nvSpPr>
          <p:cNvPr id="21" name="Down Arrow 20"/>
          <p:cNvSpPr/>
          <p:nvPr/>
        </p:nvSpPr>
        <p:spPr>
          <a:xfrm>
            <a:off x="1012073" y="2227866"/>
            <a:ext cx="864096" cy="39724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/>
              <a:t>13 ms</a:t>
            </a:r>
            <a:endParaRPr lang="fr-FR" sz="800" dirty="0"/>
          </a:p>
        </p:txBody>
      </p:sp>
      <p:sp>
        <p:nvSpPr>
          <p:cNvPr id="22" name="Down Arrow 21"/>
          <p:cNvSpPr/>
          <p:nvPr/>
        </p:nvSpPr>
        <p:spPr>
          <a:xfrm>
            <a:off x="1012073" y="3209522"/>
            <a:ext cx="864096" cy="32403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/>
              <a:t>1 ms</a:t>
            </a:r>
            <a:endParaRPr lang="fr-FR" sz="800" dirty="0"/>
          </a:p>
        </p:txBody>
      </p:sp>
      <p:sp>
        <p:nvSpPr>
          <p:cNvPr id="23" name="Down Arrow 22"/>
          <p:cNvSpPr/>
          <p:nvPr/>
        </p:nvSpPr>
        <p:spPr>
          <a:xfrm>
            <a:off x="1012073" y="4830081"/>
            <a:ext cx="864096" cy="38997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124" y="3356386"/>
            <a:ext cx="3538331" cy="209687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375" y="2985591"/>
            <a:ext cx="3677743" cy="2840387"/>
          </a:xfrm>
          <a:prstGeom prst="rect">
            <a:avLst/>
          </a:prstGeom>
        </p:spPr>
      </p:pic>
      <p:sp>
        <p:nvSpPr>
          <p:cNvPr id="27" name="Right Arrow 26"/>
          <p:cNvSpPr/>
          <p:nvPr/>
        </p:nvSpPr>
        <p:spPr>
          <a:xfrm>
            <a:off x="6279781" y="1595808"/>
            <a:ext cx="1691148" cy="6587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894187" y="2647098"/>
            <a:ext cx="1108999" cy="5624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889621" y="3554765"/>
            <a:ext cx="1108999" cy="4528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889621" y="4331630"/>
            <a:ext cx="1108999" cy="51185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425715" y="2723095"/>
            <a:ext cx="514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API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372607" y="3593272"/>
            <a:ext cx="560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LCS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361330" y="4419603"/>
            <a:ext cx="64311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APC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1991062" y="1274942"/>
            <a:ext cx="1209836" cy="30566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989311" y="4830081"/>
            <a:ext cx="1227813" cy="6231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957" y="1278226"/>
            <a:ext cx="2789379" cy="1566302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3220437" y="2802389"/>
            <a:ext cx="2789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APC </a:t>
            </a:r>
            <a:r>
              <a:rPr lang="en-GB" dirty="0"/>
              <a:t>c</a:t>
            </a:r>
            <a:r>
              <a:rPr lang="en-GB" dirty="0" smtClean="0"/>
              <a:t>rate</a:t>
            </a:r>
            <a:endParaRPr lang="en-GB" dirty="0"/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8169" y="1251139"/>
            <a:ext cx="1879789" cy="1348100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10051329" y="1620368"/>
            <a:ext cx="18797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 smtClean="0"/>
              <a:t>Optocoupler</a:t>
            </a:r>
            <a:r>
              <a:rPr lang="en-GB" sz="1600" dirty="0" smtClean="0"/>
              <a:t> patch to replace </a:t>
            </a:r>
            <a:r>
              <a:rPr lang="en-GB" sz="1600" dirty="0"/>
              <a:t>r</a:t>
            </a:r>
            <a:r>
              <a:rPr lang="en-GB" sz="1600" dirty="0" smtClean="0"/>
              <a:t>elays</a:t>
            </a:r>
            <a:endParaRPr lang="en-GB" sz="1600" dirty="0"/>
          </a:p>
        </p:txBody>
      </p:sp>
      <p:sp>
        <p:nvSpPr>
          <p:cNvPr id="56" name="Oval 55"/>
          <p:cNvSpPr/>
          <p:nvPr/>
        </p:nvSpPr>
        <p:spPr>
          <a:xfrm>
            <a:off x="5214472" y="1738294"/>
            <a:ext cx="344129" cy="3489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ight Arrow 58"/>
          <p:cNvSpPr/>
          <p:nvPr/>
        </p:nvSpPr>
        <p:spPr>
          <a:xfrm>
            <a:off x="7040210" y="4071257"/>
            <a:ext cx="1000780" cy="6587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/>
          <p:cNvSpPr txBox="1"/>
          <p:nvPr/>
        </p:nvSpPr>
        <p:spPr>
          <a:xfrm>
            <a:off x="3579118" y="5955589"/>
            <a:ext cx="2814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Transition time = 15ms</a:t>
            </a:r>
            <a:endParaRPr lang="en-GB" dirty="0"/>
          </a:p>
        </p:txBody>
      </p:sp>
      <p:sp>
        <p:nvSpPr>
          <p:cNvPr id="64" name="Right Arrow 63"/>
          <p:cNvSpPr/>
          <p:nvPr/>
        </p:nvSpPr>
        <p:spPr>
          <a:xfrm>
            <a:off x="7040210" y="5810874"/>
            <a:ext cx="1000780" cy="6587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/>
          <p:cNvSpPr txBox="1"/>
          <p:nvPr/>
        </p:nvSpPr>
        <p:spPr>
          <a:xfrm>
            <a:off x="8278119" y="5980964"/>
            <a:ext cx="3677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Transition time = 1ms</a:t>
            </a:r>
            <a:endParaRPr lang="en-GB" dirty="0"/>
          </a:p>
        </p:txBody>
      </p:sp>
      <p:sp>
        <p:nvSpPr>
          <p:cNvPr id="68" name="Oval 67"/>
          <p:cNvSpPr/>
          <p:nvPr/>
        </p:nvSpPr>
        <p:spPr>
          <a:xfrm>
            <a:off x="952390" y="4788629"/>
            <a:ext cx="923779" cy="4668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1876169" y="5126067"/>
            <a:ext cx="1617308" cy="10265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Down Arrow 21"/>
          <p:cNvSpPr/>
          <p:nvPr/>
        </p:nvSpPr>
        <p:spPr>
          <a:xfrm>
            <a:off x="983243" y="4021080"/>
            <a:ext cx="921754" cy="32403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/>
              <a:t> </a:t>
            </a:r>
            <a:r>
              <a:rPr lang="fr-FR" sz="800" dirty="0" smtClean="0"/>
              <a:t>1 ms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126748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fr-FR" u="sng" dirty="0"/>
              <a:t>MSS2 r</a:t>
            </a:r>
            <a:r>
              <a:rPr lang="fr-FR" u="sng" dirty="0" smtClean="0"/>
              <a:t>ack </a:t>
            </a:r>
            <a:r>
              <a:rPr lang="fr-FR" u="sng" dirty="0"/>
              <a:t>s</a:t>
            </a:r>
            <a:r>
              <a:rPr lang="fr-FR" u="sng" dirty="0" smtClean="0"/>
              <a:t>tructure</a:t>
            </a:r>
            <a:endParaRPr lang="fr-FR" u="sng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145161" y="1556792"/>
            <a:ext cx="5840361" cy="4434840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en-GB" dirty="0" smtClean="0"/>
              <a:t>Similar Structure as MSS</a:t>
            </a:r>
          </a:p>
          <a:p>
            <a:pPr lvl="0" algn="just"/>
            <a:r>
              <a:rPr lang="en-GB" dirty="0" smtClean="0"/>
              <a:t>VAC </a:t>
            </a:r>
            <a:r>
              <a:rPr lang="en-GB" dirty="0"/>
              <a:t>module: Versatile Analogue Chassis, Analogue 3U chassis containing 8 analogue modules (2 or 4 channels</a:t>
            </a:r>
            <a:r>
              <a:rPr lang="en-GB" dirty="0" smtClean="0"/>
              <a:t>)</a:t>
            </a:r>
            <a:endParaRPr lang="fr-FR" dirty="0" smtClean="0"/>
          </a:p>
          <a:p>
            <a:pPr lvl="0" algn="just"/>
            <a:r>
              <a:rPr lang="en-GB" dirty="0" smtClean="0"/>
              <a:t>MAC module: Main Chassis, Principal 6U chassis of the MSS2 system; contains CRIO controller, interfaces and redundant power supplies, </a:t>
            </a:r>
            <a:r>
              <a:rPr lang="en-GB" dirty="0" smtClean="0"/>
              <a:t>Integration </a:t>
            </a:r>
            <a:r>
              <a:rPr lang="en-GB" dirty="0" smtClean="0"/>
              <a:t>of MSS APC </a:t>
            </a:r>
            <a:r>
              <a:rPr lang="en-GB" dirty="0" smtClean="0"/>
              <a:t>functionalities.</a:t>
            </a:r>
            <a:endParaRPr lang="en-GB" dirty="0" smtClean="0"/>
          </a:p>
          <a:p>
            <a:pPr lvl="0" algn="just"/>
            <a:endParaRPr lang="fr-FR" dirty="0" smtClean="0"/>
          </a:p>
          <a:p>
            <a:endParaRPr lang="fr-FR" dirty="0"/>
          </a:p>
        </p:txBody>
      </p:sp>
      <p:pic>
        <p:nvPicPr>
          <p:cNvPr id="9" name="Content Placeholder 8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673" y="1556792"/>
            <a:ext cx="1731987" cy="44338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748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1514169" y="2338318"/>
            <a:ext cx="2126143" cy="2418336"/>
          </a:xfrm>
          <a:prstGeom prst="roundRect">
            <a:avLst/>
          </a:prstGeom>
          <a:gradFill>
            <a:gsLst>
              <a:gs pos="0">
                <a:schemeClr val="tx1"/>
              </a:gs>
              <a:gs pos="10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800" dirty="0"/>
          </a:p>
        </p:txBody>
      </p:sp>
      <p:sp>
        <p:nvSpPr>
          <p:cNvPr id="16" name="Rounded Rectangle 15"/>
          <p:cNvSpPr/>
          <p:nvPr/>
        </p:nvSpPr>
        <p:spPr>
          <a:xfrm>
            <a:off x="2171093" y="1549718"/>
            <a:ext cx="1018010" cy="42022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/>
              <a:t>Power </a:t>
            </a:r>
            <a:r>
              <a:rPr lang="fr-FR" sz="800" dirty="0" err="1" smtClean="0"/>
              <a:t>Converter</a:t>
            </a:r>
            <a:r>
              <a:rPr lang="fr-FR" sz="800" dirty="0" smtClean="0"/>
              <a:t> </a:t>
            </a:r>
            <a:r>
              <a:rPr lang="fr-FR" sz="800" dirty="0" err="1" smtClean="0"/>
              <a:t>Fault</a:t>
            </a:r>
            <a:endParaRPr lang="fr-FR" sz="800" dirty="0"/>
          </a:p>
        </p:txBody>
      </p:sp>
      <p:sp>
        <p:nvSpPr>
          <p:cNvPr id="17" name="Rounded Rectangle 16"/>
          <p:cNvSpPr/>
          <p:nvPr/>
        </p:nvSpPr>
        <p:spPr>
          <a:xfrm>
            <a:off x="2176042" y="2511802"/>
            <a:ext cx="1008112" cy="4116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/>
              <a:t>Inputs </a:t>
            </a:r>
            <a:r>
              <a:rPr lang="fr-FR" sz="800" dirty="0" err="1" smtClean="0"/>
              <a:t>based</a:t>
            </a:r>
            <a:r>
              <a:rPr lang="fr-FR" sz="800" dirty="0" smtClean="0"/>
              <a:t> on </a:t>
            </a:r>
            <a:r>
              <a:rPr lang="fr-FR" sz="800" dirty="0" err="1" smtClean="0"/>
              <a:t>optocouplers</a:t>
            </a:r>
            <a:endParaRPr lang="fr-FR" sz="800" dirty="0"/>
          </a:p>
        </p:txBody>
      </p:sp>
      <p:sp>
        <p:nvSpPr>
          <p:cNvPr id="18" name="Rounded Rectangle 17"/>
          <p:cNvSpPr/>
          <p:nvPr/>
        </p:nvSpPr>
        <p:spPr>
          <a:xfrm>
            <a:off x="2186708" y="3374582"/>
            <a:ext cx="1015354" cy="34580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err="1" smtClean="0"/>
              <a:t>cRIO</a:t>
            </a:r>
            <a:r>
              <a:rPr lang="fr-FR" sz="800" dirty="0" smtClean="0"/>
              <a:t> FPGA </a:t>
            </a:r>
            <a:r>
              <a:rPr lang="fr-FR" sz="800" dirty="0" err="1" smtClean="0"/>
              <a:t>Processing</a:t>
            </a:r>
            <a:endParaRPr lang="fr-FR" sz="800" dirty="0"/>
          </a:p>
        </p:txBody>
      </p:sp>
      <p:sp>
        <p:nvSpPr>
          <p:cNvPr id="19" name="Rounded Rectangle 18"/>
          <p:cNvSpPr/>
          <p:nvPr/>
        </p:nvSpPr>
        <p:spPr>
          <a:xfrm>
            <a:off x="2143424" y="4101094"/>
            <a:ext cx="1015354" cy="49798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err="1" smtClean="0"/>
              <a:t>Two</a:t>
            </a:r>
            <a:r>
              <a:rPr lang="fr-FR" sz="800" dirty="0" smtClean="0"/>
              <a:t> </a:t>
            </a:r>
            <a:r>
              <a:rPr lang="fr-FR" sz="800" dirty="0" err="1" smtClean="0"/>
              <a:t>dedicated</a:t>
            </a:r>
            <a:r>
              <a:rPr lang="fr-FR" sz="800" dirty="0" smtClean="0"/>
              <a:t> outputs </a:t>
            </a:r>
            <a:r>
              <a:rPr lang="fr-FR" sz="800" dirty="0" err="1"/>
              <a:t>b</a:t>
            </a:r>
            <a:r>
              <a:rPr lang="fr-FR" sz="800" dirty="0" err="1" smtClean="0"/>
              <a:t>ased</a:t>
            </a:r>
            <a:r>
              <a:rPr lang="fr-FR" sz="800" dirty="0" smtClean="0"/>
              <a:t> on </a:t>
            </a:r>
            <a:r>
              <a:rPr lang="fr-FR" sz="800" dirty="0" err="1" smtClean="0"/>
              <a:t>optocoupler</a:t>
            </a:r>
            <a:r>
              <a:rPr lang="fr-FR" sz="800" dirty="0" smtClean="0"/>
              <a:t> and </a:t>
            </a:r>
            <a:r>
              <a:rPr lang="fr-FR" sz="800" dirty="0" err="1"/>
              <a:t>s</a:t>
            </a:r>
            <a:r>
              <a:rPr lang="fr-FR" sz="800" dirty="0" err="1" smtClean="0"/>
              <a:t>afety</a:t>
            </a:r>
            <a:r>
              <a:rPr lang="fr-FR" sz="800" dirty="0" smtClean="0"/>
              <a:t> </a:t>
            </a:r>
            <a:r>
              <a:rPr lang="fr-FR" sz="800" dirty="0" err="1"/>
              <a:t>r</a:t>
            </a:r>
            <a:r>
              <a:rPr lang="fr-FR" sz="800" dirty="0" err="1" smtClean="0"/>
              <a:t>elays</a:t>
            </a:r>
            <a:endParaRPr lang="fr-FR" sz="800" dirty="0"/>
          </a:p>
        </p:txBody>
      </p:sp>
      <p:sp>
        <p:nvSpPr>
          <p:cNvPr id="20" name="Rounded Rectangle 19"/>
          <p:cNvSpPr/>
          <p:nvPr/>
        </p:nvSpPr>
        <p:spPr>
          <a:xfrm>
            <a:off x="2309418" y="5207814"/>
            <a:ext cx="720080" cy="36004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/>
              <a:t>CIBU</a:t>
            </a:r>
            <a:endParaRPr lang="fr-FR" sz="800" dirty="0"/>
          </a:p>
        </p:txBody>
      </p:sp>
      <p:sp>
        <p:nvSpPr>
          <p:cNvPr id="21" name="Down Arrow 20"/>
          <p:cNvSpPr/>
          <p:nvPr/>
        </p:nvSpPr>
        <p:spPr>
          <a:xfrm>
            <a:off x="2248050" y="2021802"/>
            <a:ext cx="864096" cy="39724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/>
              <a:t>13 ms</a:t>
            </a:r>
            <a:endParaRPr lang="fr-FR" sz="800" dirty="0"/>
          </a:p>
        </p:txBody>
      </p:sp>
      <p:sp>
        <p:nvSpPr>
          <p:cNvPr id="22" name="Down Arrow 21"/>
          <p:cNvSpPr/>
          <p:nvPr/>
        </p:nvSpPr>
        <p:spPr>
          <a:xfrm>
            <a:off x="2272160" y="2986390"/>
            <a:ext cx="864096" cy="32403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/>
              <a:t>1 ms</a:t>
            </a:r>
            <a:endParaRPr lang="fr-FR" sz="800" dirty="0"/>
          </a:p>
        </p:txBody>
      </p:sp>
      <p:sp>
        <p:nvSpPr>
          <p:cNvPr id="23" name="Down Arrow 22"/>
          <p:cNvSpPr/>
          <p:nvPr/>
        </p:nvSpPr>
        <p:spPr>
          <a:xfrm>
            <a:off x="2248050" y="4777690"/>
            <a:ext cx="864096" cy="38997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/>
              <a:t>1 ms</a:t>
            </a:r>
            <a:endParaRPr lang="fr-FR" sz="800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0" y="-21140"/>
            <a:ext cx="8229600" cy="1143000"/>
          </a:xfrm>
        </p:spPr>
        <p:txBody>
          <a:bodyPr/>
          <a:lstStyle/>
          <a:p>
            <a:r>
              <a:rPr lang="fr-FR" u="sng" dirty="0" smtClean="0"/>
              <a:t>MSS2 APC</a:t>
            </a:r>
            <a:endParaRPr lang="fr-FR" u="sng" dirty="0"/>
          </a:p>
        </p:txBody>
      </p:sp>
      <p:pic>
        <p:nvPicPr>
          <p:cNvPr id="26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261" y="1923600"/>
            <a:ext cx="6096677" cy="3142984"/>
          </a:xfrm>
        </p:spPr>
      </p:pic>
      <p:sp>
        <p:nvSpPr>
          <p:cNvPr id="27" name="Rectangle 26"/>
          <p:cNvSpPr/>
          <p:nvPr/>
        </p:nvSpPr>
        <p:spPr>
          <a:xfrm>
            <a:off x="2064774" y="2430702"/>
            <a:ext cx="1209368" cy="22104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1466915" y="3310426"/>
            <a:ext cx="65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MAC</a:t>
            </a:r>
            <a:endParaRPr lang="en-GB" dirty="0"/>
          </a:p>
        </p:txBody>
      </p:sp>
      <p:cxnSp>
        <p:nvCxnSpPr>
          <p:cNvPr id="31" name="Straight Arrow Connector 30"/>
          <p:cNvCxnSpPr>
            <a:stCxn id="19" idx="3"/>
            <a:endCxn id="26" idx="1"/>
          </p:cNvCxnSpPr>
          <p:nvPr/>
        </p:nvCxnSpPr>
        <p:spPr>
          <a:xfrm flipV="1">
            <a:off x="3158778" y="3495092"/>
            <a:ext cx="2022483" cy="8549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Down Arrow 21"/>
          <p:cNvSpPr/>
          <p:nvPr/>
        </p:nvSpPr>
        <p:spPr>
          <a:xfrm>
            <a:off x="2262336" y="3756022"/>
            <a:ext cx="896441" cy="32403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/>
              <a:t> </a:t>
            </a:r>
            <a:r>
              <a:rPr lang="fr-FR" sz="800" dirty="0" smtClean="0"/>
              <a:t>1 </a:t>
            </a:r>
            <a:r>
              <a:rPr lang="fr-FR" sz="800" dirty="0" smtClean="0"/>
              <a:t>ms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265778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fr-FR" u="sng" dirty="0" smtClean="0"/>
              <a:t>Conclusion</a:t>
            </a:r>
            <a:endParaRPr lang="fr-FR" u="sng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Transition time to trigger a </a:t>
            </a:r>
            <a:r>
              <a:rPr lang="fr-FR" dirty="0" err="1" smtClean="0"/>
              <a:t>beam</a:t>
            </a:r>
            <a:r>
              <a:rPr lang="fr-FR" dirty="0" smtClean="0"/>
              <a:t> dump </a:t>
            </a:r>
            <a:r>
              <a:rPr lang="fr-FR" dirty="0" err="1" smtClean="0"/>
              <a:t>reduced</a:t>
            </a:r>
            <a:r>
              <a:rPr lang="fr-FR" dirty="0" smtClean="0"/>
              <a:t> to ~3ms</a:t>
            </a:r>
          </a:p>
          <a:p>
            <a:r>
              <a:rPr lang="fr-FR" dirty="0" err="1" smtClean="0"/>
              <a:t>Both</a:t>
            </a:r>
            <a:r>
              <a:rPr lang="fr-FR" dirty="0" smtClean="0"/>
              <a:t> solution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tested</a:t>
            </a:r>
            <a:r>
              <a:rPr lang="fr-FR" dirty="0" smtClean="0"/>
              <a:t> and </a:t>
            </a:r>
            <a:r>
              <a:rPr lang="fr-FR" dirty="0" err="1" smtClean="0"/>
              <a:t>validated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smtClean="0"/>
              <a:t>a CIBU </a:t>
            </a:r>
            <a:r>
              <a:rPr lang="fr-FR" dirty="0" smtClean="0"/>
              <a:t>in </a:t>
            </a:r>
            <a:r>
              <a:rPr lang="fr-FR" dirty="0" err="1" smtClean="0"/>
              <a:t>our</a:t>
            </a:r>
            <a:r>
              <a:rPr lang="fr-FR" dirty="0" smtClean="0"/>
              <a:t> </a:t>
            </a:r>
            <a:r>
              <a:rPr lang="fr-FR" dirty="0" err="1" smtClean="0"/>
              <a:t>lab</a:t>
            </a:r>
            <a:r>
              <a:rPr lang="fr-FR" dirty="0" smtClean="0"/>
              <a:t> in collaboration </a:t>
            </a:r>
            <a:r>
              <a:rPr lang="fr-FR" dirty="0" err="1" smtClean="0"/>
              <a:t>with</a:t>
            </a:r>
            <a:r>
              <a:rPr lang="fr-FR" dirty="0"/>
              <a:t> </a:t>
            </a:r>
            <a:r>
              <a:rPr lang="fr-FR" dirty="0"/>
              <a:t>C</a:t>
            </a:r>
            <a:r>
              <a:rPr lang="fr-FR" dirty="0" smtClean="0"/>
              <a:t>hristophe </a:t>
            </a:r>
            <a:r>
              <a:rPr lang="fr-FR" dirty="0"/>
              <a:t>Martin (</a:t>
            </a:r>
            <a:r>
              <a:rPr lang="fr-FR" dirty="0" smtClean="0"/>
              <a:t>TE-MPE-EP)</a:t>
            </a:r>
            <a:endParaRPr lang="fr-FR" dirty="0" smtClean="0"/>
          </a:p>
          <a:p>
            <a:r>
              <a:rPr lang="fr-FR" dirty="0" err="1" smtClean="0"/>
              <a:t>Beam</a:t>
            </a:r>
            <a:r>
              <a:rPr lang="fr-FR" dirty="0" smtClean="0"/>
              <a:t> Dump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implemented</a:t>
            </a:r>
            <a:r>
              <a:rPr lang="fr-FR" dirty="0" smtClean="0"/>
              <a:t> for :</a:t>
            </a:r>
          </a:p>
          <a:p>
            <a:pPr lvl="1"/>
            <a:r>
              <a:rPr lang="fr-FR" dirty="0" smtClean="0"/>
              <a:t>Alice </a:t>
            </a:r>
            <a:r>
              <a:rPr lang="fr-FR" dirty="0" err="1" smtClean="0"/>
              <a:t>Dipole</a:t>
            </a:r>
            <a:r>
              <a:rPr lang="fr-FR" dirty="0" smtClean="0"/>
              <a:t> and </a:t>
            </a:r>
            <a:r>
              <a:rPr lang="fr-FR" dirty="0" err="1" smtClean="0"/>
              <a:t>Solenoid</a:t>
            </a:r>
            <a:endParaRPr lang="fr-FR" dirty="0" smtClean="0"/>
          </a:p>
          <a:p>
            <a:pPr lvl="1"/>
            <a:r>
              <a:rPr lang="fr-FR" dirty="0" err="1" smtClean="0"/>
              <a:t>Lhcb</a:t>
            </a:r>
            <a:r>
              <a:rPr lang="fr-FR" dirty="0" smtClean="0"/>
              <a:t> </a:t>
            </a:r>
            <a:r>
              <a:rPr lang="fr-FR" dirty="0" err="1" smtClean="0"/>
              <a:t>Dipole</a:t>
            </a:r>
            <a:endParaRPr lang="fr-FR" dirty="0" smtClean="0"/>
          </a:p>
          <a:p>
            <a:pPr lvl="1"/>
            <a:r>
              <a:rPr lang="fr-FR" dirty="0" smtClean="0"/>
              <a:t>Atlas Central </a:t>
            </a:r>
            <a:r>
              <a:rPr lang="fr-FR" dirty="0" err="1" smtClean="0"/>
              <a:t>Solenoid</a:t>
            </a:r>
            <a:r>
              <a:rPr lang="fr-FR" dirty="0" smtClean="0"/>
              <a:t> (</a:t>
            </a:r>
            <a:r>
              <a:rPr lang="fr-FR" dirty="0" err="1" smtClean="0"/>
              <a:t>MSSa</a:t>
            </a:r>
            <a:r>
              <a:rPr lang="fr-FR" dirty="0" smtClean="0"/>
              <a:t> and </a:t>
            </a:r>
            <a:r>
              <a:rPr lang="fr-FR" dirty="0" err="1" smtClean="0"/>
              <a:t>MSSb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CMS </a:t>
            </a:r>
            <a:r>
              <a:rPr lang="fr-FR" dirty="0" err="1" smtClean="0"/>
              <a:t>Solenoid</a:t>
            </a:r>
            <a:r>
              <a:rPr lang="fr-FR" dirty="0" smtClean="0"/>
              <a:t> (</a:t>
            </a:r>
            <a:r>
              <a:rPr lang="fr-FR" dirty="0" err="1" smtClean="0"/>
              <a:t>MSSa</a:t>
            </a:r>
            <a:r>
              <a:rPr lang="fr-FR" dirty="0" smtClean="0"/>
              <a:t> and </a:t>
            </a:r>
            <a:r>
              <a:rPr lang="fr-FR" dirty="0" err="1" smtClean="0"/>
              <a:t>MSSb</a:t>
            </a:r>
            <a:r>
              <a:rPr lang="fr-FR" dirty="0" smtClean="0"/>
              <a:t>)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2768222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595</TotalTime>
  <Words>384</Words>
  <Application>Microsoft Office PowerPoint</Application>
  <PresentationFormat>Widescreen</PresentationFormat>
  <Paragraphs>63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Corbel</vt:lpstr>
      <vt:lpstr>Depth</vt:lpstr>
      <vt:lpstr>Visio</vt:lpstr>
      <vt:lpstr>MSS Beam Dump</vt:lpstr>
      <vt:lpstr>MSS - Upgrade to MSS2</vt:lpstr>
      <vt:lpstr>MSS rack structure</vt:lpstr>
      <vt:lpstr>MSS behaviour - APC Modification </vt:lpstr>
      <vt:lpstr>MSS2 rack structure</vt:lpstr>
      <vt:lpstr>MSS2 APC</vt:lpstr>
      <vt:lpstr>Conclusion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MSS Structure</dc:title>
  <dc:creator>Sylvain Ravat</dc:creator>
  <cp:lastModifiedBy>Sylvain Ravat</cp:lastModifiedBy>
  <cp:revision>45</cp:revision>
  <dcterms:created xsi:type="dcterms:W3CDTF">2014-09-18T07:35:59Z</dcterms:created>
  <dcterms:modified xsi:type="dcterms:W3CDTF">2014-09-19T07:46:56Z</dcterms:modified>
</cp:coreProperties>
</file>