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2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4BFD808-6B56-4447-9401-2398D08EE3C0}" type="datetime1">
              <a:rPr lang="en-US" smtClean="0"/>
              <a:pPr/>
              <a:t>9/19/2014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9/19/2014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9/19/2014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>
                <a:latin typeface="Calibri" panose="020F0502020204030204" pitchFamily="34" charset="0"/>
              </a:defRPr>
            </a:lvl1pPr>
            <a:lvl2pPr>
              <a:defRPr sz="22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>
                <a:latin typeface="Calibri" panose="020F0502020204030204" pitchFamily="34" charset="0"/>
              </a:defRPr>
            </a:lvl1pPr>
            <a:lvl2pPr>
              <a:defRPr sz="22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9/19/2014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9/19/2014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4BFD808-6B56-4447-9401-2398D08EE3C0}" type="datetime1">
              <a:rPr lang="en-US" smtClean="0"/>
              <a:pPr/>
              <a:t>9/19/2014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LOGO-60-CERN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069" y="5986682"/>
            <a:ext cx="2016681" cy="8713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77" r:id="rId4"/>
    <p:sldLayoutId id="2147483678" r:id="rId5"/>
    <p:sldLayoutId id="2147483681" r:id="rId6"/>
    <p:sldLayoutId id="2147483679" r:id="rId7"/>
    <p:sldLayoutId id="2147483664" r:id="rId8"/>
    <p:sldLayoutId id="2147483667" r:id="rId9"/>
    <p:sldLayoutId id="2147483668" r:id="rId10"/>
    <p:sldLayoutId id="2147483669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the BSRA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MPP, 19/9/2014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BE-BI-PM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355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628015" y="1209281"/>
            <a:ext cx="5887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BSRT Optical Table Layout end of 2012</a:t>
            </a:r>
            <a:endParaRPr lang="en-GB" sz="2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" y="1814286"/>
            <a:ext cx="8055430" cy="3991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6276056" y="5959309"/>
            <a:ext cx="2236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G. </a:t>
            </a:r>
            <a:r>
              <a:rPr lang="en-GB" dirty="0" err="1" smtClean="0"/>
              <a:t>Trad</a:t>
            </a:r>
            <a:r>
              <a:rPr lang="en-GB" dirty="0" smtClean="0"/>
              <a:t>, Evian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6382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628015" y="1209281"/>
            <a:ext cx="5887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New BSRT Optical Table Layout</a:t>
            </a:r>
            <a:endParaRPr lang="en-GB" sz="2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771" y="1799771"/>
            <a:ext cx="8157029" cy="399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76056" y="5959309"/>
            <a:ext cx="2236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G. </a:t>
            </a:r>
            <a:r>
              <a:rPr lang="en-GB" dirty="0" err="1" smtClean="0"/>
              <a:t>Trad</a:t>
            </a:r>
            <a:r>
              <a:rPr lang="en-GB" dirty="0" smtClean="0"/>
              <a:t>, Evian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890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8456" y="1313385"/>
            <a:ext cx="4615644" cy="2187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48443"/>
            <a:ext cx="4160827" cy="2324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71600" y="940658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OLD Extraction Mirror</a:t>
            </a:r>
            <a:endParaRPr lang="en-GB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64088" y="908720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NEW Extraction Mirror</a:t>
            </a:r>
            <a:endParaRPr lang="en-GB" sz="2000" b="1" dirty="0"/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6566" y="3650336"/>
            <a:ext cx="4075839" cy="271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276056" y="5959309"/>
            <a:ext cx="2236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G. </a:t>
            </a:r>
            <a:r>
              <a:rPr lang="en-GB" dirty="0" err="1" smtClean="0"/>
              <a:t>Trad</a:t>
            </a:r>
            <a:r>
              <a:rPr lang="en-GB" dirty="0" smtClean="0"/>
              <a:t>, Evian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338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BSRA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325606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Abort Gap (AG) monitor (BSRA) monitors the AG  population by measuring the Synchrotron Light (SL) emitted by a SC </a:t>
            </a:r>
            <a:r>
              <a:rPr lang="en-GB" sz="2400" dirty="0" err="1" smtClean="0"/>
              <a:t>undulator</a:t>
            </a:r>
            <a:r>
              <a:rPr lang="en-GB" sz="2400" dirty="0" smtClean="0"/>
              <a:t> (E &lt; 1.5 </a:t>
            </a:r>
            <a:r>
              <a:rPr lang="en-GB" sz="2400" dirty="0" err="1" smtClean="0"/>
              <a:t>TeV</a:t>
            </a:r>
            <a:r>
              <a:rPr lang="en-GB" sz="2400" dirty="0" smtClean="0"/>
              <a:t>) and a D3 dipole (E &gt; 1.5 </a:t>
            </a:r>
            <a:r>
              <a:rPr lang="en-GB" sz="2400" dirty="0" err="1" smtClean="0"/>
              <a:t>TeV</a:t>
            </a:r>
            <a:r>
              <a:rPr lang="en-GB" sz="2400" dirty="0" smtClean="0"/>
              <a:t>).</a:t>
            </a:r>
          </a:p>
          <a:p>
            <a:r>
              <a:rPr lang="en-GB" sz="2400" dirty="0" smtClean="0"/>
              <a:t>MCP-PMT Broadband measurement: 200-800 nm</a:t>
            </a:r>
          </a:p>
          <a:p>
            <a:r>
              <a:rPr lang="en-GB" sz="2400" dirty="0" smtClean="0"/>
              <a:t>After LS1, BSRA will eventually be connected to the interlock system.</a:t>
            </a:r>
          </a:p>
          <a:p>
            <a:r>
              <a:rPr lang="en-GB" sz="2400" dirty="0" smtClean="0"/>
              <a:t>Improvement of reliability: optical line and </a:t>
            </a:r>
            <a:r>
              <a:rPr lang="en-GB" sz="2400" u="sng" dirty="0" smtClean="0"/>
              <a:t>software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MPP, 19/9/2014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01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Software: automatic calibration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282" y="1325606"/>
            <a:ext cx="5577084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Introduction of automatic calibrations:</a:t>
            </a:r>
          </a:p>
          <a:p>
            <a:pPr lvl="1"/>
            <a:r>
              <a:rPr lang="en-GB" sz="2000" u="sng" dirty="0" smtClean="0"/>
              <a:t>Before injection</a:t>
            </a:r>
            <a:r>
              <a:rPr lang="en-GB" sz="2000" dirty="0" smtClean="0"/>
              <a:t>: voltage-gain calibration with external source (no beam):</a:t>
            </a:r>
            <a:r>
              <a:rPr lang="en-GB" sz="1800" dirty="0" smtClean="0"/>
              <a:t> </a:t>
            </a:r>
          </a:p>
          <a:p>
            <a:pPr lvl="1"/>
            <a:endParaRPr lang="en-GB" sz="1800" dirty="0"/>
          </a:p>
          <a:p>
            <a:pPr lvl="1"/>
            <a:endParaRPr lang="en-GB" sz="1800" dirty="0" smtClean="0"/>
          </a:p>
          <a:p>
            <a:pPr lvl="1"/>
            <a:r>
              <a:rPr lang="en-GB" sz="2000" u="sng" dirty="0" smtClean="0"/>
              <a:t>Injection</a:t>
            </a:r>
            <a:r>
              <a:rPr lang="en-GB" sz="2000" dirty="0" smtClean="0"/>
              <a:t>, with pilot beam @ 450 </a:t>
            </a:r>
            <a:r>
              <a:rPr lang="en-GB" sz="2000" dirty="0" err="1" smtClean="0"/>
              <a:t>GeV</a:t>
            </a:r>
            <a:r>
              <a:rPr lang="en-GB" sz="2000" dirty="0" smtClean="0"/>
              <a:t>: measured SL originated from a single particle (needs normalisation of FBCT signal)</a:t>
            </a:r>
          </a:p>
          <a:p>
            <a:pPr lvl="1"/>
            <a:endParaRPr lang="en-GB" sz="2000" dirty="0"/>
          </a:p>
          <a:p>
            <a:pPr lvl="1"/>
            <a:r>
              <a:rPr lang="en-GB" sz="2000" u="sng" dirty="0" smtClean="0"/>
              <a:t>Periodic system check</a:t>
            </a:r>
            <a:r>
              <a:rPr lang="en-GB" sz="2000" dirty="0" smtClean="0"/>
              <a:t> </a:t>
            </a:r>
            <a:r>
              <a:rPr lang="en-GB" sz="2000" dirty="0"/>
              <a:t>(every hour TBC</a:t>
            </a:r>
            <a:r>
              <a:rPr lang="en-GB" sz="2000" dirty="0" smtClean="0"/>
              <a:t>): measure a bunch of known intensity, compare with FBCT signal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MPP, 19/9/2014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81267" y="1234391"/>
            <a:ext cx="1704109" cy="2004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497597" y="2639698"/>
                <a:ext cx="2271648" cy="4071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𝐺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  <m:r>
                        <a:rPr lang="en-US" b="0" i="1" smtClean="0">
                          <a:latin typeface="Cambria Math"/>
                        </a:rPr>
                        <m:t>)=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𝑏𝑉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7597" y="2639698"/>
                <a:ext cx="2271648" cy="407163"/>
              </a:xfrm>
              <a:prstGeom prst="rect">
                <a:avLst/>
              </a:prstGeom>
              <a:blipFill rotWithShape="1">
                <a:blip r:embed="rId3"/>
                <a:stretch>
                  <a:fillRect b="-134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7376" y="3415775"/>
            <a:ext cx="3385746" cy="236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24851" y="3599205"/>
            <a:ext cx="9733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A. Jeff, 2012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1755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Software: thresholds and flags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325606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BSRA publishes two flags: “AG cleaning” and “beam dump”</a:t>
            </a:r>
          </a:p>
          <a:p>
            <a:r>
              <a:rPr lang="en-GB" sz="2400" dirty="0" smtClean="0"/>
              <a:t>The flags logic determined by threshold levels: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MPP, 19/9/2014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3" name="Picture 82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18043" y="2929819"/>
            <a:ext cx="4907915" cy="28016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3891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 cleaning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325606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When 5 reading out of the last 10 are above the AG cleaning threshold and beam mode is not RAMP and no errors or alarms are present.</a:t>
            </a:r>
          </a:p>
          <a:p>
            <a:r>
              <a:rPr lang="en-GB" sz="2400" dirty="0" smtClean="0"/>
              <a:t>When AG population is decreasing, stop cleaning threshold some 10% (TBC) lower.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MPP, 19/9/2014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83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dump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325606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PMT gate protection determines BSRA behaviour.</a:t>
            </a:r>
          </a:p>
          <a:p>
            <a:r>
              <a:rPr lang="en-GB" sz="2400" dirty="0" smtClean="0"/>
              <a:t>When signal can be followed by the HV/filters feedback:</a:t>
            </a:r>
          </a:p>
          <a:p>
            <a:endParaRPr lang="en-GB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MPP, 19/9/2014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90252" y="2619899"/>
            <a:ext cx="8563496" cy="2245996"/>
            <a:chOff x="452437" y="2619899"/>
            <a:chExt cx="8563496" cy="2245996"/>
          </a:xfrm>
        </p:grpSpPr>
        <p:pic>
          <p:nvPicPr>
            <p:cNvPr id="7" name="Picture 6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2437" y="2619900"/>
              <a:ext cx="2746375" cy="2245995"/>
            </a:xfrm>
            <a:prstGeom prst="rect">
              <a:avLst/>
            </a:prstGeom>
          </p:spPr>
        </p:pic>
        <p:pic>
          <p:nvPicPr>
            <p:cNvPr id="8" name="Picture 7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0998" y="2619900"/>
              <a:ext cx="2746375" cy="2245995"/>
            </a:xfrm>
            <a:prstGeom prst="rect">
              <a:avLst/>
            </a:prstGeom>
          </p:spPr>
        </p:pic>
        <p:pic>
          <p:nvPicPr>
            <p:cNvPr id="9" name="Picture 8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9558" y="2619899"/>
              <a:ext cx="2746375" cy="2245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735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dump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325606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When signal increases abruptly and gate alarm above the dump threshold: beam dumped even in presence of gate alarm.</a:t>
            </a:r>
          </a:p>
          <a:p>
            <a:endParaRPr lang="en-GB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MPP, 19/9/2014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9708" y="2600410"/>
            <a:ext cx="3664585" cy="299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28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Thresholds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4179737"/>
            <a:ext cx="8226854" cy="215181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Values of thresholds still to be defined precisely:</a:t>
            </a:r>
          </a:p>
          <a:p>
            <a:pPr lvl="1"/>
            <a:r>
              <a:rPr lang="en-GB" sz="2000" dirty="0" smtClean="0"/>
              <a:t>start cleaning approx. 10% of  min Q4-Q5 quench level (around1e+09 @ 6.5 </a:t>
            </a:r>
            <a:r>
              <a:rPr lang="en-GB" sz="2000" dirty="0" err="1" smtClean="0"/>
              <a:t>TeV</a:t>
            </a:r>
            <a:r>
              <a:rPr lang="en-GB" sz="2000" dirty="0" smtClean="0"/>
              <a:t>).</a:t>
            </a:r>
          </a:p>
          <a:p>
            <a:pPr lvl="1"/>
            <a:r>
              <a:rPr lang="en-GB" sz="2000" dirty="0" smtClean="0"/>
              <a:t>Dump: around40x  quench level (4e+10)</a:t>
            </a:r>
          </a:p>
          <a:p>
            <a:pPr lvl="1"/>
            <a:r>
              <a:rPr lang="en-GB" sz="2000" dirty="0" smtClean="0"/>
              <a:t>Damage: 400x (?)</a:t>
            </a:r>
          </a:p>
          <a:p>
            <a:endParaRPr lang="en-GB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MPP, 19/9/2014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6" name="Picture 2" descr="\\cern.ch\dfs\Users\s\smazzoni\Documents\projects\LHC\BSRA\documents\AgDataWithLimit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0309" y="997529"/>
            <a:ext cx="5583383" cy="327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5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325606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EDMS document 1337184 “Calibration </a:t>
            </a:r>
            <a:r>
              <a:rPr lang="en-GB" sz="2400" dirty="0"/>
              <a:t>procedures and automated actions for the Abort Gap Monitors of LHC</a:t>
            </a:r>
            <a:r>
              <a:rPr lang="en-GB" sz="2400" dirty="0" smtClean="0"/>
              <a:t>” to be finalised.</a:t>
            </a:r>
          </a:p>
          <a:p>
            <a:r>
              <a:rPr lang="en-GB" sz="2400" dirty="0" smtClean="0"/>
              <a:t>Software development started (S. Bart). </a:t>
            </a:r>
          </a:p>
          <a:p>
            <a:r>
              <a:rPr lang="en-GB" sz="2400" dirty="0" smtClean="0"/>
              <a:t>Parasitic MD to calibrate new optical line. </a:t>
            </a:r>
          </a:p>
          <a:p>
            <a:endParaRPr lang="en-GB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MPP, 19/9/2014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97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60ans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CERN60ans4-3</Template>
  <TotalTime>1236</TotalTime>
  <Words>445</Words>
  <Application>Microsoft Office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CERN60ans4-3</vt:lpstr>
      <vt:lpstr>Status of the BSRA</vt:lpstr>
      <vt:lpstr>BSRA</vt:lpstr>
      <vt:lpstr>Software: automatic calibration</vt:lpstr>
      <vt:lpstr>Software: thresholds and flags</vt:lpstr>
      <vt:lpstr>AG cleaning</vt:lpstr>
      <vt:lpstr>Beam dump </vt:lpstr>
      <vt:lpstr>Beam dump </vt:lpstr>
      <vt:lpstr>Thresholds</vt:lpstr>
      <vt:lpstr>Final remarks</vt:lpstr>
      <vt:lpstr>Extra</vt:lpstr>
      <vt:lpstr>Extra</vt:lpstr>
      <vt:lpstr>Extra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 Mazzoni</dc:creator>
  <cp:lastModifiedBy>Stefano Mazzoni</cp:lastModifiedBy>
  <cp:revision>35</cp:revision>
  <dcterms:created xsi:type="dcterms:W3CDTF">2014-06-23T14:29:39Z</dcterms:created>
  <dcterms:modified xsi:type="dcterms:W3CDTF">2014-09-19T07:45:19Z</dcterms:modified>
</cp:coreProperties>
</file>