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93" r:id="rId4"/>
    <p:sldId id="294" r:id="rId5"/>
    <p:sldId id="304" r:id="rId6"/>
    <p:sldId id="295" r:id="rId7"/>
    <p:sldId id="306" r:id="rId8"/>
    <p:sldId id="309" r:id="rId9"/>
    <p:sldId id="313" r:id="rId10"/>
    <p:sldId id="296" r:id="rId11"/>
    <p:sldId id="305" r:id="rId12"/>
    <p:sldId id="312" r:id="rId13"/>
    <p:sldId id="298" r:id="rId14"/>
    <p:sldId id="324" r:id="rId15"/>
    <p:sldId id="310" r:id="rId16"/>
    <p:sldId id="307" r:id="rId17"/>
    <p:sldId id="299" r:id="rId18"/>
    <p:sldId id="300" r:id="rId19"/>
    <p:sldId id="302" r:id="rId20"/>
    <p:sldId id="301" r:id="rId21"/>
    <p:sldId id="311" r:id="rId22"/>
    <p:sldId id="314" r:id="rId23"/>
    <p:sldId id="315" r:id="rId24"/>
    <p:sldId id="317" r:id="rId25"/>
    <p:sldId id="318" r:id="rId26"/>
    <p:sldId id="319" r:id="rId27"/>
    <p:sldId id="320" r:id="rId28"/>
    <p:sldId id="308" r:id="rId29"/>
    <p:sldId id="322" r:id="rId30"/>
    <p:sldId id="323" r:id="rId31"/>
    <p:sldId id="32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DF35"/>
    <a:srgbClr val="D60093"/>
    <a:srgbClr val="6AF9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9" autoAdjust="0"/>
    <p:restoredTop sz="89907" autoAdjust="0"/>
  </p:normalViewPr>
  <p:slideViewPr>
    <p:cSldViewPr>
      <p:cViewPr varScale="1">
        <p:scale>
          <a:sx n="76" d="100"/>
          <a:sy n="76" d="100"/>
        </p:scale>
        <p:origin x="-1128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A8E0C-2C93-44F1-B4AA-1AFAAEB6CB90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DAC52-FA66-42D8-BD35-1E43BFE55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377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AC551-BAE4-49C2-87C4-C0C58B3E71A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53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reality many more rings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DAC52-FA66-42D8-BD35-1E43BFE5581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776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DAC52-FA66-42D8-BD35-1E43BFE5581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776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Largest holes diameter 1.5 micron</a:t>
            </a:r>
          </a:p>
          <a:p>
            <a:r>
              <a:rPr lang="en-US" dirty="0" smtClean="0"/>
              <a:t>Smallest 80 nm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DAC52-FA66-42D8-BD35-1E43BFE5581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52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47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049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85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75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54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49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59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81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06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760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21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4C83C-387E-480B-A32F-F67D65C73FDF}" type="datetimeFigureOut">
              <a:rPr lang="en-GB" smtClean="0"/>
              <a:t>29/09/2014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4BE82-1513-4457-8192-E22807A12E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01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tiff"/><Relationship Id="rId5" Type="http://schemas.openxmlformats.org/officeDocument/2006/relationships/image" Target="../media/image31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351569" y="-354617"/>
            <a:ext cx="2448272" cy="91514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0292" y="1526927"/>
            <a:ext cx="7972057" cy="1470025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Non-invasive Profile Measurement for the CLIC Drive Beam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1249" y="3336069"/>
            <a:ext cx="8208911" cy="2088232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tx1"/>
                </a:solidFill>
              </a:rPr>
              <a:t>Adam Jeff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CERN &amp; University of Liverpool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pic>
        <p:nvPicPr>
          <p:cNvPr id="5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0" y="3186"/>
            <a:ext cx="972287" cy="96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85"/>
            <a:ext cx="1171947" cy="827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Users\a\ajeff\Documents\Reports and presentations\logos\CERN_logo_whit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735673"/>
            <a:ext cx="1147093" cy="112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43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</a:t>
              </a:r>
              <a:r>
                <a:rPr lang="en-GB" dirty="0"/>
                <a:t>Test Setup @ Cockcroft Institute </a:t>
              </a:r>
              <a:r>
                <a:rPr lang="en-GB" dirty="0" smtClean="0"/>
                <a:t>	7 / </a:t>
              </a:r>
              <a:r>
                <a:rPr lang="en-GB" dirty="0" smtClean="0"/>
                <a:t>24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763688" y="1568996"/>
            <a:ext cx="5740560" cy="3814877"/>
            <a:chOff x="821768" y="80627"/>
            <a:chExt cx="5740560" cy="3814877"/>
          </a:xfrm>
        </p:grpSpPr>
        <p:pic>
          <p:nvPicPr>
            <p:cNvPr id="4098" name="Picture 2" descr="G:\Users\a\ajeff\Documents\Gas jet\Gas Jet dimensions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362284"/>
              <a:ext cx="5446712" cy="3163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304802" y="3526172"/>
              <a:ext cx="3068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Gas density in jet cross-section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74192" y="1872320"/>
              <a:ext cx="18029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Vertical position (mm)</a:t>
              </a:r>
              <a:endParaRPr lang="en-GB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15816" y="80627"/>
              <a:ext cx="2004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Horizontal position (mm)</a:t>
              </a:r>
              <a:endParaRPr lang="en-GB" sz="1400" dirty="0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V="1">
            <a:off x="1187624" y="3429000"/>
            <a:ext cx="7344816" cy="359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44694" y="324433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355976" y="1484776"/>
            <a:ext cx="1008112" cy="1860621"/>
            <a:chOff x="4355976" y="1484776"/>
            <a:chExt cx="1008112" cy="1860621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5364088" y="1484784"/>
              <a:ext cx="0" cy="1860613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5148064" y="1484779"/>
              <a:ext cx="0" cy="1860613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4892609" y="1484778"/>
              <a:ext cx="0" cy="1860613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4644008" y="1484777"/>
              <a:ext cx="0" cy="1860613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4355976" y="1484776"/>
              <a:ext cx="0" cy="1860613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716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</a:t>
              </a:r>
              <a:r>
                <a:rPr lang="en-GB" dirty="0"/>
                <a:t>Test Setup @ Cockcroft Institute </a:t>
              </a:r>
              <a:r>
                <a:rPr lang="en-GB" dirty="0" smtClean="0"/>
                <a:t>	</a:t>
              </a:r>
              <a:r>
                <a:rPr lang="en-GB" dirty="0"/>
                <a:t>8</a:t>
              </a:r>
              <a:r>
                <a:rPr lang="en-GB" dirty="0" smtClean="0"/>
                <a:t> / </a:t>
              </a:r>
              <a:r>
                <a:rPr lang="en-GB" dirty="0" smtClean="0"/>
                <a:t>24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Users\a\ajeff\Documents\Gas jet\transGauge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84"/>
          <a:stretch/>
        </p:blipFill>
        <p:spPr bwMode="auto">
          <a:xfrm rot="5400000">
            <a:off x="571643" y="1059328"/>
            <a:ext cx="582073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Users\a\ajeff\Documents\Gas jet\transGauge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" t="12251" r="14411" b="15941"/>
          <a:stretch/>
        </p:blipFill>
        <p:spPr bwMode="auto">
          <a:xfrm rot="5400000">
            <a:off x="4624501" y="2499247"/>
            <a:ext cx="3808327" cy="248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662602" y="4159610"/>
            <a:ext cx="1228725" cy="2142814"/>
          </a:xfrm>
          <a:prstGeom prst="rect">
            <a:avLst/>
          </a:prstGeom>
          <a:solidFill>
            <a:srgbClr val="FFCC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662602" y="4154847"/>
            <a:ext cx="1228725" cy="214281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V="1">
            <a:off x="3891327" y="5644382"/>
            <a:ext cx="3878309" cy="653279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Line 13"/>
          <p:cNvSpPr>
            <a:spLocks noChangeShapeType="1"/>
          </p:cNvSpPr>
          <p:nvPr/>
        </p:nvSpPr>
        <p:spPr bwMode="auto">
          <a:xfrm flipV="1">
            <a:off x="2662602" y="1836055"/>
            <a:ext cx="2625091" cy="232355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5287693" y="1836056"/>
            <a:ext cx="2481943" cy="380832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26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Vacuum Effects		9 </a:t>
              </a:r>
              <a:r>
                <a:rPr lang="en-GB" dirty="0" smtClean="0"/>
                <a:t>/ 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3229" y="6222234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V. </a:t>
            </a:r>
            <a:r>
              <a:rPr lang="en-GB" sz="1200" dirty="0" err="1" smtClean="0"/>
              <a:t>Tzoganis</a:t>
            </a:r>
            <a:r>
              <a:rPr lang="en-GB" sz="1200" dirty="0" smtClean="0"/>
              <a:t>, A. Jeff, C. </a:t>
            </a:r>
            <a:r>
              <a:rPr lang="en-GB" sz="1200" dirty="0" err="1" smtClean="0"/>
              <a:t>Welsch</a:t>
            </a:r>
            <a:r>
              <a:rPr lang="en-GB" sz="1200" dirty="0" smtClean="0"/>
              <a:t> , “Gas </a:t>
            </a:r>
            <a:r>
              <a:rPr lang="en-GB" sz="1200" dirty="0"/>
              <a:t>dynamics considerations in a non-invasive profile monitor for charged particle </a:t>
            </a:r>
            <a:r>
              <a:rPr lang="en-GB" sz="1200" dirty="0" smtClean="0"/>
              <a:t>beams”,</a:t>
            </a:r>
            <a:endParaRPr lang="en-GB" sz="1200" dirty="0"/>
          </a:p>
          <a:p>
            <a:r>
              <a:rPr lang="en-GB" sz="1200" dirty="0"/>
              <a:t>Vacuum (2014), </a:t>
            </a:r>
            <a:r>
              <a:rPr lang="en-GB" sz="1200" dirty="0" smtClean="0"/>
              <a:t>dx.doi.org/10.1016/j.vacuum.2014.07.009</a:t>
            </a:r>
            <a:endParaRPr lang="en-GB" sz="1200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365" y="1622949"/>
            <a:ext cx="520382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858" y="1632201"/>
            <a:ext cx="562647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0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:\Users\a\ajeff\Documents\Reports and presentations\IBIC2014\PulseTest6_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100" y="548856"/>
            <a:ext cx="7200360" cy="576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Pulsed Jet		10 / </a:t>
              </a:r>
              <a:r>
                <a:rPr lang="en-GB" dirty="0" smtClean="0"/>
                <a:t>24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980960" y="849338"/>
            <a:ext cx="8023861" cy="1514351"/>
            <a:chOff x="971601" y="1340768"/>
            <a:chExt cx="8023861" cy="1514351"/>
          </a:xfrm>
        </p:grpSpPr>
        <p:pic>
          <p:nvPicPr>
            <p:cNvPr id="13315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1" r="5569"/>
            <a:stretch/>
          </p:blipFill>
          <p:spPr bwMode="auto">
            <a:xfrm>
              <a:off x="971601" y="1340768"/>
              <a:ext cx="6950546" cy="1514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8041042" y="1628800"/>
              <a:ext cx="9544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Valve Control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71753" y="4806218"/>
            <a:ext cx="8121907" cy="864096"/>
            <a:chOff x="971600" y="4797152"/>
            <a:chExt cx="8121907" cy="864096"/>
          </a:xfrm>
        </p:grpSpPr>
        <p:pic>
          <p:nvPicPr>
            <p:cNvPr id="13313" name="Picture 1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6"/>
            <a:stretch/>
          </p:blipFill>
          <p:spPr bwMode="auto">
            <a:xfrm>
              <a:off x="971600" y="4797152"/>
              <a:ext cx="7264480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8139087" y="4906034"/>
              <a:ext cx="954420" cy="64633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D60093"/>
                  </a:solidFill>
                </a:rPr>
                <a:t>Chamber Pressure</a:t>
              </a:r>
              <a:endParaRPr lang="en-GB" b="1" dirty="0">
                <a:solidFill>
                  <a:srgbClr val="D60093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80960" y="3212734"/>
            <a:ext cx="8172400" cy="1148870"/>
            <a:chOff x="971600" y="3190340"/>
            <a:chExt cx="8172400" cy="1148870"/>
          </a:xfrm>
        </p:grpSpPr>
        <p:pic>
          <p:nvPicPr>
            <p:cNvPr id="13314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1" b="13433"/>
            <a:stretch/>
          </p:blipFill>
          <p:spPr bwMode="auto">
            <a:xfrm>
              <a:off x="971600" y="3190340"/>
              <a:ext cx="7167798" cy="1148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972641" y="3426505"/>
              <a:ext cx="1171359" cy="64633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59DF35"/>
                  </a:solidFill>
                </a:rPr>
                <a:t>Jet Brightness</a:t>
              </a:r>
              <a:endParaRPr lang="en-GB" b="1" dirty="0">
                <a:solidFill>
                  <a:srgbClr val="59DF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588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Gas Jet </a:t>
              </a:r>
              <a:r>
                <a:rPr lang="en-GB" dirty="0" smtClean="0"/>
                <a:t> Halo Monitor</a:t>
              </a:r>
              <a:r>
                <a:rPr lang="en-GB" dirty="0" smtClean="0"/>
                <a:t>	</a:t>
              </a:r>
              <a:r>
                <a:rPr lang="en-GB" dirty="0" smtClean="0"/>
                <a:t>11</a:t>
              </a:r>
              <a:r>
                <a:rPr lang="en-GB" dirty="0" smtClean="0"/>
                <a:t>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fig 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5" r="50313" b="52718"/>
          <a:stretch>
            <a:fillRect/>
          </a:stretch>
        </p:blipFill>
        <p:spPr bwMode="auto">
          <a:xfrm>
            <a:off x="720080" y="811213"/>
            <a:ext cx="3490912" cy="244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splitted curtain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4" t="3793" r="15366" b="15613"/>
          <a:stretch>
            <a:fillRect/>
          </a:stretch>
        </p:blipFill>
        <p:spPr bwMode="auto">
          <a:xfrm>
            <a:off x="4371317" y="3430588"/>
            <a:ext cx="2447925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fig 8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93" t="22285" b="52718"/>
          <a:stretch>
            <a:fillRect/>
          </a:stretch>
        </p:blipFill>
        <p:spPr bwMode="auto">
          <a:xfrm>
            <a:off x="721508" y="3429000"/>
            <a:ext cx="3490913" cy="24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urtain je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8" t="2718" r="13960" b="5484"/>
          <a:stretch>
            <a:fillRect/>
          </a:stretch>
        </p:blipFill>
        <p:spPr bwMode="auto">
          <a:xfrm>
            <a:off x="4371317" y="809625"/>
            <a:ext cx="244792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801749" y="898519"/>
            <a:ext cx="222567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2000" b="1" dirty="0">
                <a:latin typeface="Calibri" pitchFamily="34" charset="0"/>
              </a:rPr>
              <a:t>Shaping of gas curtain possible through sole manipulation of </a:t>
            </a:r>
            <a:r>
              <a:rPr lang="en-US" sz="2000" b="1" dirty="0">
                <a:solidFill>
                  <a:srgbClr val="F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Pressure and Temperature</a:t>
            </a:r>
            <a:r>
              <a:rPr lang="en-US" sz="2000" b="1" dirty="0">
                <a:latin typeface="Calibri" pitchFamily="34" charset="0"/>
              </a:rPr>
              <a:t> of Gas Reservoir.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endParaRPr lang="en-US" sz="2000" b="1" dirty="0"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2000" b="1" dirty="0">
                <a:solidFill>
                  <a:srgbClr val="F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1 order of magnitude</a:t>
            </a:r>
            <a:r>
              <a:rPr lang="en-US" sz="2000" b="1" dirty="0">
                <a:latin typeface="Calibri" pitchFamily="34" charset="0"/>
              </a:rPr>
              <a:t> density difference between core and side strands</a:t>
            </a:r>
          </a:p>
          <a:p>
            <a:pPr marL="742950" lvl="1" indent="-285750" eaLnBrk="0" hangingPunct="0">
              <a:spcBef>
                <a:spcPct val="20000"/>
              </a:spcBef>
              <a:buFont typeface="Tahoma" pitchFamily="34" charset="0"/>
              <a:buNone/>
            </a:pPr>
            <a:endParaRPr lang="en-US" sz="2800" b="1" dirty="0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1895" y="6191458"/>
            <a:ext cx="7018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Putignano</a:t>
            </a:r>
            <a:r>
              <a:rPr lang="en-US" sz="1400" dirty="0" smtClean="0"/>
              <a:t>, C.P. Welsch, “Numerical study on the generation of a planar supersonic gas-jet”, NIM A </a:t>
            </a:r>
            <a:r>
              <a:rPr lang="en-US" sz="1400" b="1" dirty="0" smtClean="0"/>
              <a:t>667</a:t>
            </a:r>
            <a:r>
              <a:rPr lang="en-US" sz="1400" dirty="0" smtClean="0"/>
              <a:t> (2012)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5432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Gas Jet Scanner		</a:t>
              </a:r>
              <a:r>
                <a:rPr lang="en-GB" dirty="0" smtClean="0"/>
                <a:t>12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971600" y="908720"/>
            <a:ext cx="6961605" cy="513941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Planar jet suitable for large beams only</a:t>
            </a:r>
          </a:p>
          <a:p>
            <a:pPr lvl="1"/>
            <a:r>
              <a:rPr lang="en-GB" dirty="0" smtClean="0"/>
              <a:t>Difficult to make the jet thin enough for CLIC Drive Beam</a:t>
            </a:r>
          </a:p>
          <a:p>
            <a:pPr lvl="1"/>
            <a:r>
              <a:rPr lang="en-GB" dirty="0" smtClean="0"/>
              <a:t>Space Charge also a problem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US" dirty="0" smtClean="0"/>
              <a:t>Solution: Gas Jet Scanner</a:t>
            </a:r>
          </a:p>
          <a:p>
            <a:pPr lvl="1"/>
            <a:r>
              <a:rPr lang="en-GB" dirty="0" smtClean="0"/>
              <a:t>Generate a thin pencil jet and scan it through the beam</a:t>
            </a:r>
          </a:p>
          <a:p>
            <a:pPr lvl="1"/>
            <a:r>
              <a:rPr lang="en-GB" dirty="0" smtClean="0"/>
              <a:t>Like a wire scanner but non-interceptive</a:t>
            </a:r>
          </a:p>
          <a:p>
            <a:pPr lvl="1"/>
            <a:r>
              <a:rPr lang="en-GB" dirty="0" smtClean="0"/>
              <a:t>Still collect ions but position not important: not affected by space charge</a:t>
            </a:r>
          </a:p>
          <a:p>
            <a:pPr lvl="1"/>
            <a:r>
              <a:rPr lang="en-GB" dirty="0" smtClean="0"/>
              <a:t>Need a way to generate a thin jet…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0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     Matter-Wave Focusing		</a:t>
              </a:r>
              <a:r>
                <a:rPr lang="en-GB" dirty="0" smtClean="0"/>
                <a:t>13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91680" y="6191458"/>
            <a:ext cx="6495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T. </a:t>
            </a:r>
            <a:r>
              <a:rPr lang="en-US" sz="1400" dirty="0" err="1" smtClean="0"/>
              <a:t>Reisinger</a:t>
            </a:r>
            <a:r>
              <a:rPr lang="en-US" sz="1400" dirty="0" smtClean="0"/>
              <a:t>, S. Eder, M.M. </a:t>
            </a:r>
            <a:r>
              <a:rPr lang="en-US" sz="1400" dirty="0" err="1" smtClean="0"/>
              <a:t>Greve</a:t>
            </a:r>
            <a:r>
              <a:rPr lang="en-US" sz="1400" dirty="0" smtClean="0"/>
              <a:t>, H.I. Smith, B. Holst</a:t>
            </a:r>
            <a:r>
              <a:rPr lang="en-US" sz="1400" dirty="0" smtClean="0">
                <a:effectLst/>
              </a:rPr>
              <a:t>, “Free-standing silicon nitride </a:t>
            </a:r>
            <a:r>
              <a:rPr lang="en-US" sz="1400" dirty="0" err="1" smtClean="0">
                <a:effectLst/>
              </a:rPr>
              <a:t>zoneplates</a:t>
            </a:r>
            <a:r>
              <a:rPr lang="en-US" sz="1400" dirty="0" smtClean="0">
                <a:effectLst/>
              </a:rPr>
              <a:t> for neutral-helium microscopy”, Microelectronic Engineering </a:t>
            </a:r>
            <a:r>
              <a:rPr lang="en-US" sz="1400" b="1" dirty="0" smtClean="0"/>
              <a:t>87</a:t>
            </a:r>
            <a:r>
              <a:rPr lang="en-US" sz="1400" dirty="0" smtClean="0">
                <a:effectLst/>
              </a:rPr>
              <a:t> (</a:t>
            </a:r>
            <a:r>
              <a:rPr lang="en-US" sz="1400" dirty="0" smtClean="0"/>
              <a:t>2010</a:t>
            </a:r>
            <a:r>
              <a:rPr lang="en-US" sz="1400" dirty="0" smtClean="0">
                <a:effectLst/>
              </a:rPr>
              <a:t>)</a:t>
            </a:r>
            <a:endParaRPr lang="en-GB" sz="1400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646" y="1843966"/>
            <a:ext cx="3819525" cy="33623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88967" y="326095"/>
            <a:ext cx="6598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Matter-Wave </a:t>
            </a:r>
            <a:r>
              <a:rPr lang="en-GB" sz="2800" dirty="0" smtClean="0"/>
              <a:t>Focusing for a </a:t>
            </a:r>
            <a:r>
              <a:rPr lang="en-GB" sz="2800" dirty="0"/>
              <a:t>T</a:t>
            </a:r>
            <a:r>
              <a:rPr lang="en-GB" sz="2800" dirty="0" smtClean="0"/>
              <a:t>hin Neutral Jet</a:t>
            </a:r>
            <a:endParaRPr lang="en-GB" sz="28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5055470" y="837250"/>
            <a:ext cx="4617109" cy="1803195"/>
            <a:chOff x="5047535" y="401628"/>
            <a:chExt cx="4617109" cy="1803195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7535" y="890373"/>
              <a:ext cx="3705225" cy="1314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>
            <a:xfrm flipH="1">
              <a:off x="8428946" y="709405"/>
              <a:ext cx="128253" cy="41354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193248" y="401628"/>
              <a:ext cx="24713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Smallest zone 100 nm</a:t>
              </a:r>
              <a:endParaRPr lang="en-GB" sz="14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20784" y="2896252"/>
            <a:ext cx="3088563" cy="3151885"/>
            <a:chOff x="5620784" y="2896252"/>
            <a:chExt cx="3088563" cy="3151885"/>
          </a:xfrm>
        </p:grpSpPr>
        <p:sp>
          <p:nvSpPr>
            <p:cNvPr id="27" name="TextBox 26"/>
            <p:cNvSpPr txBox="1"/>
            <p:nvPr/>
          </p:nvSpPr>
          <p:spPr>
            <a:xfrm>
              <a:off x="5973043" y="2896252"/>
              <a:ext cx="2736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FWHM at focus 2</a:t>
              </a:r>
              <a:r>
                <a:rPr lang="el-GR" dirty="0" smtClean="0"/>
                <a:t>μ</a:t>
              </a:r>
              <a:r>
                <a:rPr lang="en-GB" dirty="0" smtClean="0"/>
                <a:t>m !</a:t>
              </a:r>
              <a:endParaRPr lang="en-GB" dirty="0"/>
            </a:p>
          </p:txBody>
        </p:sp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0784" y="3265584"/>
              <a:ext cx="2782553" cy="2782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687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Fresnel Zone Plates		</a:t>
              </a:r>
              <a:r>
                <a:rPr lang="en-GB" dirty="0" smtClean="0"/>
                <a:t>14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xdb.lbl.gov/Section4/Image_Sec4/Sec44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3" y="945611"/>
            <a:ext cx="2914650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83427" y="975274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The path difference between each successive light ring is equal to 1 wavelength (at the focal point) constructive interference.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Each zone is equal in area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Focal spot size is roughly the width of the narrowest (outer) zone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Compared to traditional lens: no spherical aberration, large chromatic aberration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033350" y="3983337"/>
            <a:ext cx="7154026" cy="2031325"/>
            <a:chOff x="251520" y="717121"/>
            <a:chExt cx="7154026" cy="2031325"/>
          </a:xfrm>
        </p:grpSpPr>
        <p:sp>
          <p:nvSpPr>
            <p:cNvPr id="16" name="TextBox 15"/>
            <p:cNvSpPr txBox="1"/>
            <p:nvPr/>
          </p:nvSpPr>
          <p:spPr>
            <a:xfrm>
              <a:off x="251520" y="717121"/>
              <a:ext cx="706704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DeBroglie</a:t>
              </a:r>
              <a:r>
                <a:rPr lang="en-GB" dirty="0" smtClean="0"/>
                <a:t> wavelength  </a:t>
              </a:r>
              <a:r>
                <a:rPr lang="el-GR" dirty="0" smtClean="0"/>
                <a:t>≈</a:t>
              </a:r>
              <a:r>
                <a:rPr lang="en-GB" dirty="0" smtClean="0"/>
                <a:t> 0.05 nm</a:t>
              </a:r>
              <a:br>
                <a:rPr lang="en-GB" dirty="0" smtClean="0"/>
              </a:br>
              <a:r>
                <a:rPr lang="en-GB" dirty="0" smtClean="0"/>
                <a:t>for room temperature Helium</a:t>
              </a:r>
            </a:p>
            <a:p>
              <a:endParaRPr lang="en-GB" dirty="0"/>
            </a:p>
            <a:p>
              <a:r>
                <a:rPr lang="en-GB" dirty="0" smtClean="0"/>
                <a:t>Focal length of zone plate</a:t>
              </a:r>
            </a:p>
            <a:p>
              <a:endParaRPr lang="en-GB" dirty="0"/>
            </a:p>
            <a:p>
              <a:r>
                <a:rPr lang="en-GB" dirty="0" smtClean="0"/>
                <a:t>Resolution </a:t>
              </a:r>
              <a:r>
                <a:rPr lang="en-GB" dirty="0"/>
                <a:t>≈ width of smallest </a:t>
              </a:r>
              <a:r>
                <a:rPr lang="en-GB" dirty="0" smtClean="0"/>
                <a:t>zone (ignoring chromatic effects)</a:t>
              </a:r>
              <a:endParaRPr lang="en-GB" dirty="0"/>
            </a:p>
            <a:p>
              <a:endParaRPr lang="en-GB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2771800" y="1427316"/>
                  <a:ext cx="1487458" cy="6109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  <m:r>
                          <a:rPr lang="en-GB" b="0" i="1" smtClean="0"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</a:rPr>
                                  <m:t>𝑁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𝑁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λ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1800" y="1427316"/>
                  <a:ext cx="1487458" cy="61093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Arrow Connector 17"/>
            <p:cNvCxnSpPr/>
            <p:nvPr/>
          </p:nvCxnSpPr>
          <p:spPr>
            <a:xfrm flipH="1">
              <a:off x="3635896" y="1124744"/>
              <a:ext cx="432048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4067945" y="1340768"/>
              <a:ext cx="576063" cy="2160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995936" y="970855"/>
              <a:ext cx="28330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radius of outer zone</a:t>
              </a:r>
              <a:endParaRPr lang="en-GB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2524" y="1186879"/>
              <a:ext cx="28330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width of outer zone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9455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Photon Sieves		</a:t>
              </a:r>
              <a:r>
                <a:rPr lang="en-GB" dirty="0" smtClean="0"/>
                <a:t>15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opticalengineering.spiedigitallibrary.org/data/Journals/OPTICE/23431/068001_1_1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10030"/>
          <a:stretch/>
        </p:blipFill>
        <p:spPr bwMode="auto">
          <a:xfrm>
            <a:off x="1025456" y="1340768"/>
            <a:ext cx="3005335" cy="293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728422"/>
            <a:ext cx="628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Photon Sieve </a:t>
            </a:r>
            <a:r>
              <a:rPr lang="en-US" dirty="0" smtClean="0"/>
              <a:t>replaces clear zones of an FZP with a series of holes</a:t>
            </a:r>
            <a:endParaRPr lang="en-GB" dirty="0"/>
          </a:p>
        </p:txBody>
      </p:sp>
      <p:pic>
        <p:nvPicPr>
          <p:cNvPr id="13" name="Picture 3" descr="\\cern.ch\dfs\Workspaces\b\BIAJ\ApoSieveZone1_1_0p8_8_0.bm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4" t="14566" r="17904" b="16413"/>
          <a:stretch/>
        </p:blipFill>
        <p:spPr bwMode="auto">
          <a:xfrm>
            <a:off x="5364088" y="3703768"/>
            <a:ext cx="2820287" cy="307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9766" y="5239094"/>
            <a:ext cx="453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Apodised</a:t>
            </a:r>
            <a:r>
              <a:rPr lang="en-US" b="1" dirty="0" smtClean="0"/>
              <a:t> Photon Sieve </a:t>
            </a:r>
            <a:r>
              <a:rPr lang="en-US" dirty="0" smtClean="0"/>
              <a:t>reduces higher order diffraction, increases central maximum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1700808"/>
            <a:ext cx="24541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+ Sharper focusing</a:t>
            </a:r>
          </a:p>
          <a:p>
            <a:r>
              <a:rPr lang="en-US" b="1" dirty="0" smtClean="0"/>
              <a:t>-  Lower transmission</a:t>
            </a:r>
          </a:p>
          <a:p>
            <a:r>
              <a:rPr lang="en-US" b="1" dirty="0" smtClean="0"/>
              <a:t>+ Easier to manufacture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331640" y="6334780"/>
            <a:ext cx="427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L. </a:t>
            </a:r>
            <a:r>
              <a:rPr lang="en-US" sz="1400" dirty="0" err="1" smtClean="0"/>
              <a:t>Kipp</a:t>
            </a:r>
            <a:r>
              <a:rPr lang="en-US" sz="1400" dirty="0" smtClean="0"/>
              <a:t> et al</a:t>
            </a:r>
            <a:r>
              <a:rPr lang="en-US" sz="1400" dirty="0" smtClean="0">
                <a:effectLst/>
              </a:rPr>
              <a:t>, “Sharper images by focusing soft X-rays with photon sieves”, Nature </a:t>
            </a:r>
            <a:r>
              <a:rPr lang="en-US" sz="1400" b="1" dirty="0" smtClean="0">
                <a:effectLst/>
              </a:rPr>
              <a:t>414</a:t>
            </a:r>
            <a:r>
              <a:rPr lang="en-US" sz="1400" dirty="0" smtClean="0">
                <a:effectLst/>
              </a:rPr>
              <a:t> (</a:t>
            </a:r>
            <a:r>
              <a:rPr lang="en-US" sz="1400" dirty="0" smtClean="0"/>
              <a:t>2001</a:t>
            </a:r>
            <a:r>
              <a:rPr lang="en-US" sz="1400" dirty="0" smtClean="0">
                <a:effectLst/>
              </a:rPr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444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ZEMAX Simulations		</a:t>
              </a:r>
              <a:r>
                <a:rPr lang="en-GB" dirty="0" smtClean="0"/>
                <a:t>16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0" y="1196752"/>
            <a:ext cx="8316416" cy="4677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09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			</a:t>
              </a:r>
              <a:endParaRPr lang="en-GB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763" y="1412776"/>
            <a:ext cx="6961605" cy="474198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Curtain Gas </a:t>
            </a:r>
            <a:r>
              <a:rPr lang="en-GB" dirty="0" smtClean="0"/>
              <a:t>Jet</a:t>
            </a:r>
          </a:p>
          <a:p>
            <a:pPr lvl="1"/>
            <a:r>
              <a:rPr lang="en-US" dirty="0" smtClean="0"/>
              <a:t>Lab tests at the Cockcroft Institute</a:t>
            </a:r>
            <a:endParaRPr lang="en-GB" dirty="0" smtClean="0"/>
          </a:p>
          <a:p>
            <a:r>
              <a:rPr lang="en-GB" dirty="0" smtClean="0"/>
              <a:t>Pencil Gas </a:t>
            </a:r>
            <a:r>
              <a:rPr lang="en-GB" dirty="0" smtClean="0"/>
              <a:t>Jet</a:t>
            </a:r>
          </a:p>
          <a:p>
            <a:pPr lvl="1"/>
            <a:r>
              <a:rPr lang="en-US" dirty="0" smtClean="0"/>
              <a:t>Focusing element in production, tests at C.I. soon</a:t>
            </a:r>
            <a:endParaRPr lang="en-GB" dirty="0" smtClean="0"/>
          </a:p>
          <a:p>
            <a:r>
              <a:rPr lang="en-GB" dirty="0" smtClean="0"/>
              <a:t>Electron-Beam </a:t>
            </a:r>
            <a:r>
              <a:rPr lang="en-GB" dirty="0" smtClean="0"/>
              <a:t>Scanner</a:t>
            </a:r>
          </a:p>
          <a:p>
            <a:pPr lvl="1"/>
            <a:r>
              <a:rPr lang="en-US" dirty="0" smtClean="0"/>
              <a:t>Simulations ongoing (O. Antoniou)</a:t>
            </a:r>
            <a:endParaRPr lang="en-GB" dirty="0" smtClean="0"/>
          </a:p>
          <a:p>
            <a:r>
              <a:rPr lang="en-GB" dirty="0" smtClean="0"/>
              <a:t>Off-axis Synchrotron </a:t>
            </a:r>
            <a:r>
              <a:rPr lang="en-GB" dirty="0" smtClean="0"/>
              <a:t>Radiation</a:t>
            </a:r>
          </a:p>
          <a:p>
            <a:pPr lvl="1"/>
            <a:r>
              <a:rPr lang="en-US" dirty="0" smtClean="0"/>
              <a:t>Simulations completed</a:t>
            </a:r>
            <a:endParaRPr lang="en-GB" dirty="0"/>
          </a:p>
        </p:txBody>
      </p: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06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The Atomic Sieve		</a:t>
              </a:r>
              <a:r>
                <a:rPr lang="en-GB" dirty="0" smtClean="0"/>
                <a:t>17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196" y="1340768"/>
            <a:ext cx="6502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19467" y="581873"/>
            <a:ext cx="37418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The Atomic Sieve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6979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Conclusions		</a:t>
              </a:r>
              <a:r>
                <a:rPr lang="en-GB" dirty="0" smtClean="0"/>
                <a:t>18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43608" y="1309473"/>
            <a:ext cx="6961605" cy="535988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test setup at the Cockcroft Institute has demonstrated reliable gas jet operation, and can be used for profile measurement in both continuous and pulsed mode.</a:t>
            </a:r>
          </a:p>
          <a:p>
            <a:endParaRPr lang="en-GB" dirty="0" smtClean="0"/>
          </a:p>
          <a:p>
            <a:r>
              <a:rPr lang="en-GB" dirty="0" smtClean="0"/>
              <a:t>Thanks to efficient dumping of the jet and differential pumping in the jet generator, the effect on the beam vacuum system is small.</a:t>
            </a:r>
          </a:p>
          <a:p>
            <a:endParaRPr lang="en-GB" dirty="0" smtClean="0"/>
          </a:p>
          <a:p>
            <a:r>
              <a:rPr lang="en-GB" dirty="0" smtClean="0"/>
              <a:t>For measurement of smaller beams with intense space charge, a new gas jet scanner is proposed.</a:t>
            </a:r>
          </a:p>
          <a:p>
            <a:endParaRPr lang="en-GB" dirty="0" smtClean="0"/>
          </a:p>
          <a:p>
            <a:r>
              <a:rPr lang="en-GB" dirty="0" smtClean="0"/>
              <a:t>A focusing method based on the </a:t>
            </a:r>
            <a:r>
              <a:rPr lang="en-GB" dirty="0" err="1" smtClean="0"/>
              <a:t>deBroglie</a:t>
            </a:r>
            <a:r>
              <a:rPr lang="en-GB" dirty="0" smtClean="0"/>
              <a:t> wavelength of the neutral gas atoms will be tested.</a:t>
            </a:r>
          </a:p>
          <a:p>
            <a:endParaRPr lang="en-GB" dirty="0" smtClean="0"/>
          </a:p>
          <a:p>
            <a:r>
              <a:rPr lang="en-GB" dirty="0" smtClean="0"/>
              <a:t>The ‘atomic sieve’ is under production and will be tested later this year.</a:t>
            </a:r>
            <a:endParaRPr lang="en-GB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Gas Jet - 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03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     Electron Beam Scanner		</a:t>
              </a:r>
              <a:r>
                <a:rPr lang="en-GB" dirty="0" smtClean="0"/>
                <a:t>19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88840"/>
            <a:ext cx="4160057" cy="32287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Electron Beam Scanner</a:t>
            </a:r>
            <a:endParaRPr lang="en-GB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043608" y="5217541"/>
            <a:ext cx="6961605" cy="13503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Already used at SNS, but could be difficult for short bunches</a:t>
            </a:r>
          </a:p>
          <a:p>
            <a:r>
              <a:rPr lang="en-GB" dirty="0" smtClean="0"/>
              <a:t>Technical student Orfeas Antoniou is investigating</a:t>
            </a:r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5580112" y="1825625"/>
            <a:ext cx="3384376" cy="30435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Electrons are shot perpendicularly to the main beam</a:t>
            </a:r>
          </a:p>
          <a:p>
            <a:r>
              <a:rPr lang="en-US" sz="1800" dirty="0" smtClean="0"/>
              <a:t>The deflection of the secondary beam is caught by a monitor</a:t>
            </a:r>
          </a:p>
          <a:p>
            <a:r>
              <a:rPr lang="en-US" sz="1800" dirty="0" smtClean="0"/>
              <a:t>Take the derivative of the maxima to compute the beam Y-profile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462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     Electron Beam Scanner		</a:t>
              </a:r>
              <a:r>
                <a:rPr lang="en-GB" dirty="0" smtClean="0"/>
                <a:t>20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Electron Beam Scanner</a:t>
            </a:r>
            <a:endParaRPr lang="en-GB" dirty="0"/>
          </a:p>
        </p:txBody>
      </p:sp>
      <p:pic>
        <p:nvPicPr>
          <p:cNvPr id="16" name="Content Placeholder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346"/>
          <a:stretch/>
        </p:blipFill>
        <p:spPr>
          <a:xfrm>
            <a:off x="3681604" y="1458508"/>
            <a:ext cx="1599230" cy="2016224"/>
          </a:xfrm>
          <a:prstGeom prst="rect">
            <a:avLst/>
          </a:prstGeom>
        </p:spPr>
      </p:pic>
      <p:pic>
        <p:nvPicPr>
          <p:cNvPr id="17" name="Content Placeholder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834" y="1296032"/>
            <a:ext cx="3168353" cy="2372028"/>
          </a:xfrm>
          <a:prstGeom prst="rect">
            <a:avLst/>
          </a:prstGeom>
        </p:spPr>
      </p:pic>
      <p:pic>
        <p:nvPicPr>
          <p:cNvPr id="18" name="Content Placeholder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600" y="3865287"/>
            <a:ext cx="4435500" cy="24031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57593" y="5863471"/>
            <a:ext cx="233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Plots from O. Antoniou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920328" y="3681869"/>
            <a:ext cx="1889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Theoretical ellipse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408783" y="6268400"/>
            <a:ext cx="15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CST simulation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720080" y="1689958"/>
            <a:ext cx="2771799" cy="1584176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Probe beam draws an ellipse if the main beam bunch length is small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534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     Electron Beam Scanner		</a:t>
              </a:r>
              <a:r>
                <a:rPr lang="en-GB" dirty="0" smtClean="0"/>
                <a:t>21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Electron Beam Scanner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20080" y="1412776"/>
            <a:ext cx="10515600" cy="4896544"/>
          </a:xfrm>
        </p:spPr>
        <p:txBody>
          <a:bodyPr>
            <a:normAutofit/>
          </a:bodyPr>
          <a:lstStyle/>
          <a:p>
            <a:r>
              <a:rPr lang="en-US" dirty="0" smtClean="0"/>
              <a:t>So far:</a:t>
            </a:r>
          </a:p>
          <a:p>
            <a:pPr lvl="1"/>
            <a:r>
              <a:rPr lang="en-US" dirty="0" smtClean="0"/>
              <a:t>Used a mathematical model to see expected results</a:t>
            </a:r>
          </a:p>
          <a:p>
            <a:pPr lvl="1"/>
            <a:r>
              <a:rPr lang="en-US" dirty="0" smtClean="0"/>
              <a:t>Modeled the scanner in CST</a:t>
            </a:r>
          </a:p>
          <a:p>
            <a:pPr lvl="2"/>
            <a:r>
              <a:rPr lang="en-US" dirty="0" smtClean="0"/>
              <a:t>Investigated how parameter changes affect the results</a:t>
            </a:r>
          </a:p>
          <a:p>
            <a:pPr lvl="2"/>
            <a:r>
              <a:rPr lang="en-US" dirty="0" smtClean="0"/>
              <a:t>Investigated if bunches affect each other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/>
              <a:t>Better simulation time</a:t>
            </a:r>
          </a:p>
          <a:p>
            <a:pPr lvl="1"/>
            <a:r>
              <a:rPr lang="en-US" dirty="0"/>
              <a:t>More accurate results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50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     Undulator Radiation		</a:t>
              </a:r>
              <a:r>
                <a:rPr lang="en-GB" dirty="0" smtClean="0"/>
                <a:t>21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Off-Axis Undulator Radiation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20079" y="1412776"/>
            <a:ext cx="8074469" cy="25202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Synchrotron Radiation is always a nice option for non-invasive diagnostics</a:t>
            </a:r>
          </a:p>
          <a:p>
            <a:r>
              <a:rPr lang="en-US" dirty="0" smtClean="0"/>
              <a:t>Comes ‘for free’ in the combiner rings, turn-</a:t>
            </a:r>
            <a:r>
              <a:rPr lang="en-US" dirty="0" err="1" smtClean="0"/>
              <a:t>arounds</a:t>
            </a:r>
            <a:endParaRPr lang="en-US" dirty="0" smtClean="0"/>
          </a:p>
          <a:p>
            <a:r>
              <a:rPr lang="en-US" dirty="0" smtClean="0"/>
              <a:t>Not so easy in the </a:t>
            </a:r>
            <a:r>
              <a:rPr lang="en-US" dirty="0" err="1" smtClean="0"/>
              <a:t>linac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4" name="Picture 3" descr="\\cern.ch\dfs\Users\a\ajeff\Documents\CLIC undulators\Perspective3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2" t="1844" r="17749" b="417"/>
          <a:stretch/>
        </p:blipFill>
        <p:spPr bwMode="auto">
          <a:xfrm>
            <a:off x="1043608" y="4154031"/>
            <a:ext cx="2505316" cy="256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\\cern.ch\dfs\Users\a\ajeff\Documents\CLIC undulators\Longitudinal field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4229446"/>
            <a:ext cx="5389117" cy="214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76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     Undulator Radiation		</a:t>
              </a:r>
              <a:r>
                <a:rPr lang="en-GB" dirty="0" smtClean="0"/>
                <a:t>23</a:t>
              </a:r>
              <a:r>
                <a:rPr lang="en-GB" dirty="0" smtClean="0"/>
                <a:t>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Off-Axis Undulator Radiation</a:t>
            </a:r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20080" y="1628800"/>
            <a:ext cx="4427985" cy="93610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Simulations with Synchrotron Radiation Workshop (SRW)</a:t>
            </a:r>
            <a:endParaRPr lang="en-US" sz="2000" dirty="0"/>
          </a:p>
        </p:txBody>
      </p:sp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\\cern.ch\dfs\Users\a\ajeff\Documents\CLIC undulators\Example500Me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034" y="1196752"/>
            <a:ext cx="4678164" cy="245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\\cern.ch\dfs\Users\a\ajeff\Documents\CLIC undulators\Wais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25" y="4077072"/>
            <a:ext cx="4968552" cy="222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5814049" y="4725144"/>
            <a:ext cx="2900482" cy="708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Optical propagation with ZEMAX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512188" y="1439199"/>
            <a:ext cx="10801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All wavelengths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7740352" y="1435328"/>
            <a:ext cx="86409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500nm only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8618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      Undulator Radiation		</a:t>
              </a:r>
              <a:r>
                <a:rPr lang="en-GB" dirty="0" smtClean="0"/>
                <a:t>24</a:t>
              </a:r>
              <a:r>
                <a:rPr lang="en-GB" dirty="0" smtClean="0"/>
                <a:t> </a:t>
              </a:r>
              <a:r>
                <a:rPr lang="en-GB" dirty="0" smtClean="0"/>
                <a:t>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 dirty="0" smtClean="0"/>
              <a:t>Off-Axis Undulator Radiation</a:t>
            </a:r>
            <a:endParaRPr lang="en-GB" dirty="0"/>
          </a:p>
        </p:txBody>
      </p:sp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\\cern.ch\dfs\Users\a\ajeff\Documents\CLIC undulators\UndulatorK_2p5mrad_rotat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708" y="1369727"/>
            <a:ext cx="5599188" cy="293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136579"/>
              </p:ext>
            </p:extLst>
          </p:nvPr>
        </p:nvGraphicFramePr>
        <p:xfrm>
          <a:off x="1043608" y="4688270"/>
          <a:ext cx="7119292" cy="17961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8731"/>
                <a:gridCol w="1780187"/>
                <a:gridCol w="1780187"/>
                <a:gridCol w="1780187"/>
              </a:tblGrid>
              <a:tr h="769794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Beam Energy 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Undulator Period (cm)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K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Light yield (photons / e</a:t>
                      </a:r>
                      <a:r>
                        <a:rPr lang="en-GB" sz="1600" baseline="30000" dirty="0">
                          <a:effectLst/>
                        </a:rPr>
                        <a:t>-</a:t>
                      </a:r>
                      <a:r>
                        <a:rPr lang="en-GB" sz="1600" dirty="0">
                          <a:effectLst/>
                        </a:rPr>
                        <a:t>)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6598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300 MeV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 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0.7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 x 10</a:t>
                      </a:r>
                      <a:r>
                        <a:rPr lang="en-GB" sz="1600" baseline="30000">
                          <a:effectLst/>
                        </a:rPr>
                        <a:t>-3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6598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500 MeV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12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1.3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4.4 x 10</a:t>
                      </a:r>
                      <a:r>
                        <a:rPr lang="en-GB" sz="1600" baseline="30000" dirty="0">
                          <a:effectLst/>
                        </a:rPr>
                        <a:t>-3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6598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 GeV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14.5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1.6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2.8 x 10</a:t>
                      </a:r>
                      <a:r>
                        <a:rPr lang="en-GB" sz="1600" baseline="30000" dirty="0">
                          <a:effectLst/>
                        </a:rPr>
                        <a:t>-3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6598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2.4 GeV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15.7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1.7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 x 10</a:t>
                      </a:r>
                      <a:r>
                        <a:rPr lang="en-GB" sz="1600" baseline="30000" dirty="0">
                          <a:effectLst/>
                        </a:rPr>
                        <a:t>-4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356469" y="2836285"/>
            <a:ext cx="2277600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100" dirty="0" smtClean="0"/>
              <a:t>Undulator period and K parameter to produce visible SR at 2.5 </a:t>
            </a:r>
            <a:r>
              <a:rPr lang="en-GB" sz="1100" dirty="0" err="1" smtClean="0"/>
              <a:t>mrad</a:t>
            </a:r>
            <a:r>
              <a:rPr lang="en-GB" sz="1100" dirty="0" smtClean="0"/>
              <a:t> opening angle</a:t>
            </a:r>
            <a:endParaRPr lang="en-GB" sz="1100" dirty="0"/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2771800" cy="208823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000" dirty="0" smtClean="0"/>
              <a:t>Undulator period and strength have to be tuned depending on electron energy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A realistic solution can be found for any energy &gt; 300 MeV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441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5400000">
            <a:off x="3351569" y="-354617"/>
            <a:ext cx="2448272" cy="915141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143" y="1772816"/>
            <a:ext cx="7972057" cy="1470025"/>
          </a:xfrm>
        </p:spPr>
        <p:txBody>
          <a:bodyPr>
            <a:normAutofit/>
          </a:bodyPr>
          <a:lstStyle/>
          <a:p>
            <a:r>
              <a:rPr lang="en-GB" b="1" dirty="0" smtClean="0"/>
              <a:t>Thank you for your Attention</a:t>
            </a:r>
            <a:endParaRPr lang="en-GB" dirty="0"/>
          </a:p>
        </p:txBody>
      </p:sp>
      <p:pic>
        <p:nvPicPr>
          <p:cNvPr id="5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0" y="3186"/>
            <a:ext cx="972287" cy="96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185"/>
            <a:ext cx="1171947" cy="827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Users\a\ajeff\Documents\Reports and presentations\logos\CERN_logo_whit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735673"/>
            <a:ext cx="1147093" cy="112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27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0" y="1213064"/>
            <a:ext cx="4470401" cy="4420728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BE-BI-BL Student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10" y="1213063"/>
            <a:ext cx="3612059" cy="442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7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tf3-tbts.web.cern.ch/ctf3-tbts/images/2008/CCSepCLI_layo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20" y="2060848"/>
            <a:ext cx="8352928" cy="453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	The CLIC Drive Beam	1 / </a:t>
              </a:r>
              <a:r>
                <a:rPr lang="en-GB" dirty="0" smtClean="0"/>
                <a:t>24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993631"/>
              </p:ext>
            </p:extLst>
          </p:nvPr>
        </p:nvGraphicFramePr>
        <p:xfrm>
          <a:off x="3170371" y="587363"/>
          <a:ext cx="3465825" cy="822960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1732558"/>
                <a:gridCol w="1733267"/>
              </a:tblGrid>
              <a:tr h="259519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 b="0" kern="800" dirty="0">
                          <a:effectLst/>
                        </a:rPr>
                        <a:t>Beam Energy</a:t>
                      </a:r>
                      <a:endParaRPr lang="en-GB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 b="0" kern="800" dirty="0">
                          <a:effectLst/>
                        </a:rPr>
                        <a:t>to 2.4 </a:t>
                      </a:r>
                      <a:r>
                        <a:rPr lang="en-GB" sz="1800" b="0" kern="800" dirty="0" err="1">
                          <a:effectLst/>
                        </a:rPr>
                        <a:t>GeV</a:t>
                      </a:r>
                      <a:endParaRPr lang="en-GB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519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 b="0" kern="800" dirty="0">
                          <a:effectLst/>
                        </a:rPr>
                        <a:t>Beam Current</a:t>
                      </a:r>
                      <a:endParaRPr lang="en-GB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 b="0" kern="800" dirty="0">
                          <a:effectLst/>
                        </a:rPr>
                        <a:t>4.2 A</a:t>
                      </a:r>
                      <a:endParaRPr lang="en-GB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59519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 b="0" kern="800">
                          <a:effectLst/>
                        </a:rPr>
                        <a:t>Pulse Length</a:t>
                      </a:r>
                      <a:endParaRPr lang="en-GB" sz="18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800" b="0" kern="800" dirty="0">
                          <a:effectLst/>
                        </a:rPr>
                        <a:t>140 </a:t>
                      </a:r>
                      <a:r>
                        <a:rPr lang="en-GB" sz="1800" b="0" kern="800" dirty="0" err="1">
                          <a:effectLst/>
                        </a:rPr>
                        <a:t>μs</a:t>
                      </a:r>
                      <a:endParaRPr lang="en-GB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899592" y="1777579"/>
            <a:ext cx="2736304" cy="1354676"/>
          </a:xfrm>
          <a:prstGeom prst="rect">
            <a:avLst/>
          </a:prstGeom>
          <a:solidFill>
            <a:srgbClr val="FFCC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99592" y="1772816"/>
            <a:ext cx="2736304" cy="1354676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 flipV="1">
            <a:off x="3635897" y="1412775"/>
            <a:ext cx="3024336" cy="173182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899593" y="587364"/>
            <a:ext cx="2232248" cy="118545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3144149" y="587364"/>
            <a:ext cx="3516083" cy="82541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3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the beam profile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03"/>
          <a:stretch/>
        </p:blipFill>
        <p:spPr>
          <a:xfrm>
            <a:off x="457200" y="1412147"/>
            <a:ext cx="2906785" cy="1991012"/>
          </a:xfr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31"/>
          <a:stretch/>
        </p:blipFill>
        <p:spPr>
          <a:xfrm>
            <a:off x="2902592" y="3444423"/>
            <a:ext cx="5784209" cy="2386864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04/08/2014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BE-BI-BL Student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65989" y="1733725"/>
            <a:ext cx="4790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Monitor the deflection of the scanning beam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1" y="3702342"/>
            <a:ext cx="24453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Plot the maxima and compute the derivative</a:t>
            </a:r>
          </a:p>
        </p:txBody>
      </p:sp>
    </p:spTree>
    <p:extLst>
      <p:ext uri="{BB962C8B-B14F-4D97-AF65-F5344CB8AC3E}">
        <p14:creationId xmlns:p14="http://schemas.microsoft.com/office/powerpoint/2010/main" val="56193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Principle of the gas jet monitor	2 / </a:t>
              </a:r>
              <a:r>
                <a:rPr lang="en-GB" dirty="0" smtClean="0"/>
                <a:t>24</a:t>
              </a:r>
              <a:r>
                <a:rPr lang="en-GB" dirty="0" smtClean="0"/>
                <a:t>	</a:t>
              </a:r>
              <a:endParaRPr lang="en-GB" dirty="0"/>
            </a:p>
          </p:txBody>
        </p:sp>
      </p:grp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11560" y="1051718"/>
            <a:ext cx="4762500" cy="4754563"/>
          </a:xfrm>
        </p:spPr>
        <p:txBody>
          <a:bodyPr>
            <a:normAutofit fontScale="92500" lnSpcReduction="20000"/>
          </a:bodyPr>
          <a:lstStyle/>
          <a:p>
            <a:r>
              <a:rPr lang="de-DE" altLang="en-US" dirty="0" smtClean="0"/>
              <a:t>Generate thin atom gas curtain,</a:t>
            </a:r>
          </a:p>
          <a:p>
            <a:endParaRPr lang="de-DE" altLang="en-US" dirty="0" smtClean="0"/>
          </a:p>
          <a:p>
            <a:r>
              <a:rPr lang="de-DE" altLang="en-US" dirty="0" smtClean="0"/>
              <a:t>Ionize atoms with primary particle beam,</a:t>
            </a:r>
          </a:p>
          <a:p>
            <a:endParaRPr lang="de-DE" altLang="en-US" dirty="0" smtClean="0"/>
          </a:p>
          <a:p>
            <a:r>
              <a:rPr lang="de-DE" altLang="en-US" dirty="0" smtClean="0"/>
              <a:t>Extract ions via electric field, </a:t>
            </a:r>
          </a:p>
          <a:p>
            <a:endParaRPr lang="de-DE" altLang="en-US" dirty="0" smtClean="0"/>
          </a:p>
          <a:p>
            <a:r>
              <a:rPr lang="de-DE" altLang="en-US" dirty="0" smtClean="0"/>
              <a:t>Monitor on MCP, P screen.</a:t>
            </a:r>
          </a:p>
          <a:p>
            <a:endParaRPr lang="de-DE" altLang="en-US" dirty="0" smtClean="0"/>
          </a:p>
          <a:p>
            <a:endParaRPr lang="en-GB" altLang="en-US" dirty="0" smtClean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210" y="899318"/>
            <a:ext cx="3836988" cy="472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4" name="Text Box 30"/>
          <p:cNvSpPr txBox="1">
            <a:spLocks noChangeArrowheads="1"/>
          </p:cNvSpPr>
          <p:nvPr/>
        </p:nvSpPr>
        <p:spPr bwMode="auto">
          <a:xfrm>
            <a:off x="899592" y="6453068"/>
            <a:ext cx="35020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defTabSz="957263">
              <a:spcBef>
                <a:spcPct val="20000"/>
              </a:spcBef>
              <a:buClr>
                <a:srgbClr val="770D29"/>
              </a:buClr>
              <a:buFont typeface="Wingdings" pitchFamily="2" charset="2"/>
              <a:buChar char="§"/>
              <a:defRPr sz="2600">
                <a:solidFill>
                  <a:srgbClr val="00649D"/>
                </a:solidFill>
                <a:latin typeface="Arial" charset="0"/>
              </a:defRPr>
            </a:lvl1pPr>
            <a:lvl2pPr marL="742950" indent="-285750" algn="l" defTabSz="957263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2pPr>
            <a:lvl3pPr marL="1143000" indent="-228600" algn="l" defTabSz="957263">
              <a:spcBef>
                <a:spcPct val="20000"/>
              </a:spcBef>
              <a:buClr>
                <a:srgbClr val="770D29"/>
              </a:buClr>
              <a:buChar char="•"/>
              <a:defRPr sz="2600">
                <a:solidFill>
                  <a:srgbClr val="00649D"/>
                </a:solidFill>
                <a:latin typeface="Arial" charset="0"/>
              </a:defRPr>
            </a:lvl3pPr>
            <a:lvl4pPr marL="1600200" indent="-228600" algn="l" defTabSz="957263">
              <a:spcBef>
                <a:spcPct val="20000"/>
              </a:spcBef>
              <a:buClr>
                <a:srgbClr val="770D29"/>
              </a:buClr>
              <a:buChar char="–"/>
              <a:defRPr sz="2600">
                <a:solidFill>
                  <a:srgbClr val="00649D"/>
                </a:solidFill>
                <a:latin typeface="Arial" charset="0"/>
              </a:defRPr>
            </a:lvl4pPr>
            <a:lvl5pPr marL="2057400" indent="-228600" algn="l" defTabSz="957263">
              <a:spcBef>
                <a:spcPct val="20000"/>
              </a:spcBef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70D29"/>
              </a:buClr>
              <a:buChar char="»"/>
              <a:defRPr sz="2600">
                <a:solidFill>
                  <a:srgbClr val="00649D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en-US" sz="1000" dirty="0">
                <a:solidFill>
                  <a:schemeClr val="tx1"/>
                </a:solidFill>
              </a:rPr>
              <a:t>Y. Hashimoto et al., Proc. Part. Acc. Conf., Chicago (2001)</a:t>
            </a:r>
          </a:p>
        </p:txBody>
      </p:sp>
    </p:spTree>
    <p:extLst>
      <p:ext uri="{BB962C8B-B14F-4D97-AF65-F5344CB8AC3E}">
        <p14:creationId xmlns:p14="http://schemas.microsoft.com/office/powerpoint/2010/main" val="5614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0" y="0"/>
            <a:ext cx="720080" cy="6858000"/>
            <a:chOff x="0" y="0"/>
            <a:chExt cx="720080" cy="6858000"/>
          </a:xfrm>
        </p:grpSpPr>
        <p:sp>
          <p:nvSpPr>
            <p:cNvPr id="27" name="Rectangle 26"/>
            <p:cNvSpPr/>
            <p:nvPr/>
          </p:nvSpPr>
          <p:spPr>
            <a:xfrm>
              <a:off x="0" y="0"/>
              <a:ext cx="720080" cy="685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  <a:tint val="66000"/>
                    <a:satMod val="160000"/>
                  </a:schemeClr>
                </a:gs>
                <a:gs pos="50000">
                  <a:schemeClr val="accent6">
                    <a:lumMod val="75000"/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-3129938" y="3244334"/>
              <a:ext cx="6696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adam.jeff@cern.ch	     Test Setup @ Cockcroft Institute	3 / </a:t>
              </a:r>
              <a:r>
                <a:rPr lang="en-GB" dirty="0" smtClean="0"/>
                <a:t>24</a:t>
              </a:r>
              <a:endParaRPr lang="en-GB" dirty="0"/>
            </a:p>
          </p:txBody>
        </p:sp>
      </p:grpSp>
      <p:pic>
        <p:nvPicPr>
          <p:cNvPr id="33" name="Picture 32" descr="Jet-1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00"/>
          <a:stretch>
            <a:fillRect/>
          </a:stretch>
        </p:blipFill>
        <p:spPr bwMode="auto">
          <a:xfrm>
            <a:off x="1839778" y="627985"/>
            <a:ext cx="5776912" cy="4069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9" descr="inside standard nozzle chamb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378" y="3133704"/>
            <a:ext cx="4040187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11"/>
          <p:cNvSpPr>
            <a:spLocks noChangeArrowheads="1"/>
          </p:cNvSpPr>
          <p:nvPr/>
        </p:nvSpPr>
        <p:spPr bwMode="auto">
          <a:xfrm>
            <a:off x="3065328" y="1884342"/>
            <a:ext cx="1228725" cy="1082675"/>
          </a:xfrm>
          <a:prstGeom prst="rect">
            <a:avLst/>
          </a:prstGeom>
          <a:solidFill>
            <a:srgbClr val="FFCC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3065328" y="1879579"/>
            <a:ext cx="1228725" cy="108267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Line 12"/>
          <p:cNvSpPr>
            <a:spLocks noChangeShapeType="1"/>
          </p:cNvSpPr>
          <p:nvPr/>
        </p:nvSpPr>
        <p:spPr bwMode="auto">
          <a:xfrm>
            <a:off x="3065328" y="2962254"/>
            <a:ext cx="1787525" cy="30432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>
            <a:off x="4294053" y="1879579"/>
            <a:ext cx="4632325" cy="12319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" name="Rectangle 15"/>
          <p:cNvSpPr>
            <a:spLocks noChangeArrowheads="1"/>
          </p:cNvSpPr>
          <p:nvPr/>
        </p:nvSpPr>
        <p:spPr bwMode="auto">
          <a:xfrm>
            <a:off x="4843328" y="3106717"/>
            <a:ext cx="4073525" cy="289083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4201978" y="1414442"/>
            <a:ext cx="1951038" cy="2024062"/>
          </a:xfrm>
          <a:prstGeom prst="rect">
            <a:avLst/>
          </a:prstGeom>
          <a:solidFill>
            <a:srgbClr val="FFCC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Rectangle 17"/>
          <p:cNvSpPr>
            <a:spLocks noChangeArrowheads="1"/>
          </p:cNvSpPr>
          <p:nvPr/>
        </p:nvSpPr>
        <p:spPr bwMode="auto">
          <a:xfrm>
            <a:off x="4201978" y="1414442"/>
            <a:ext cx="1951038" cy="202406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47" name="Picture 3" descr="C:\Users\gjx51659\Desktop\PhD stuff\gas jet monitor\setup pictures\DSC_068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8" r="33806"/>
          <a:stretch/>
        </p:blipFill>
        <p:spPr bwMode="auto">
          <a:xfrm rot="5400000">
            <a:off x="590415" y="2511406"/>
            <a:ext cx="37179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9" descr="exp chamber inner cutout dominic 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" r="25481"/>
          <a:stretch>
            <a:fillRect/>
          </a:stretch>
        </p:blipFill>
        <p:spPr bwMode="auto">
          <a:xfrm>
            <a:off x="620578" y="2495529"/>
            <a:ext cx="3683000" cy="375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Rectangle 20"/>
          <p:cNvSpPr>
            <a:spLocks noChangeArrowheads="1"/>
          </p:cNvSpPr>
          <p:nvPr/>
        </p:nvSpPr>
        <p:spPr bwMode="auto">
          <a:xfrm>
            <a:off x="609465" y="2457429"/>
            <a:ext cx="3684588" cy="37560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" name="Line 21"/>
          <p:cNvSpPr>
            <a:spLocks noChangeShapeType="1"/>
          </p:cNvSpPr>
          <p:nvPr/>
        </p:nvSpPr>
        <p:spPr bwMode="auto">
          <a:xfrm flipH="1">
            <a:off x="4294052" y="3438504"/>
            <a:ext cx="1858963" cy="27749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5" name="Line 22"/>
          <p:cNvSpPr>
            <a:spLocks noChangeShapeType="1"/>
          </p:cNvSpPr>
          <p:nvPr/>
        </p:nvSpPr>
        <p:spPr bwMode="auto">
          <a:xfrm flipH="1">
            <a:off x="609464" y="1414442"/>
            <a:ext cx="3592513" cy="10429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46" name="Picture 2" descr="C:\Users\gjx51659\Desktop\PhD stuff\gas jet monitor\setup pictures\DSC_0686.jpg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653" y="3120842"/>
            <a:ext cx="4039200" cy="28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53015" y="6426650"/>
            <a:ext cx="1917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Thanks to M. </a:t>
            </a:r>
            <a:r>
              <a:rPr lang="en-GB" sz="1400" dirty="0" err="1" smtClean="0"/>
              <a:t>Putignano</a:t>
            </a:r>
            <a:endParaRPr lang="en-GB" sz="1400" dirty="0"/>
          </a:p>
        </p:txBody>
      </p:sp>
      <p:pic>
        <p:nvPicPr>
          <p:cNvPr id="25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27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72008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16200000">
            <a:off x="-3129938" y="324433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adam.jeff@cern.ch	      Test Setup @ Cockcroft Institute	4 / </a:t>
            </a:r>
            <a:r>
              <a:rPr lang="en-GB" dirty="0" smtClean="0"/>
              <a:t>24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569841"/>
            <a:ext cx="8516763" cy="5515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620093" y="569841"/>
            <a:ext cx="8508229" cy="5478296"/>
          </a:xfrm>
          <a:prstGeom prst="rect">
            <a:avLst/>
          </a:prstGeom>
          <a:solidFill>
            <a:srgbClr val="FFCC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3891327" y="2924944"/>
            <a:ext cx="4409412" cy="3372716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47" y="2997832"/>
            <a:ext cx="4248472" cy="3209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Line 12"/>
          <p:cNvSpPr>
            <a:spLocks noChangeShapeType="1"/>
          </p:cNvSpPr>
          <p:nvPr/>
        </p:nvSpPr>
        <p:spPr bwMode="auto">
          <a:xfrm>
            <a:off x="1763688" y="3212975"/>
            <a:ext cx="2127639" cy="3100429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" name="Line 13"/>
          <p:cNvSpPr>
            <a:spLocks noChangeShapeType="1"/>
          </p:cNvSpPr>
          <p:nvPr/>
        </p:nvSpPr>
        <p:spPr bwMode="auto">
          <a:xfrm flipV="1">
            <a:off x="1763688" y="2914131"/>
            <a:ext cx="2127639" cy="29884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72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72008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16200000">
            <a:off x="-3129938" y="324433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adam.jeff@cern.ch	      Test Setup @ Cockcroft Institute	</a:t>
            </a:r>
            <a:r>
              <a:rPr lang="en-GB" dirty="0"/>
              <a:t>5</a:t>
            </a:r>
            <a:r>
              <a:rPr lang="en-GB" dirty="0" smtClean="0"/>
              <a:t> </a:t>
            </a:r>
            <a:r>
              <a:rPr lang="en-GB" dirty="0" smtClean="0"/>
              <a:t>/ 24</a:t>
            </a:r>
            <a:endParaRPr lang="en-GB" dirty="0"/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7" t="13500" r="12348" b="13348"/>
          <a:stretch/>
        </p:blipFill>
        <p:spPr bwMode="auto">
          <a:xfrm rot="5400000">
            <a:off x="2556296" y="550146"/>
            <a:ext cx="4680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059832" y="2602114"/>
            <a:ext cx="1368152" cy="57606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Gas Jet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939645" y="980728"/>
            <a:ext cx="928459" cy="602975"/>
            <a:chOff x="4939645" y="980728"/>
            <a:chExt cx="928459" cy="602975"/>
          </a:xfrm>
        </p:grpSpPr>
        <p:cxnSp>
          <p:nvCxnSpPr>
            <p:cNvPr id="3" name="Straight Arrow Connector 2"/>
            <p:cNvCxnSpPr/>
            <p:nvPr/>
          </p:nvCxnSpPr>
          <p:spPr>
            <a:xfrm flipH="1">
              <a:off x="4939645" y="980728"/>
              <a:ext cx="10528" cy="6029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4939645" y="1097549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e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-</a:t>
              </a:r>
              <a:r>
                <a:rPr lang="en-GB" dirty="0" smtClean="0">
                  <a:solidFill>
                    <a:srgbClr val="FF0000"/>
                  </a:solidFill>
                </a:rPr>
                <a:t> 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428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327157" y="1658840"/>
            <a:ext cx="694020" cy="2332670"/>
            <a:chOff x="4646643" y="1666574"/>
            <a:chExt cx="694020" cy="2332670"/>
          </a:xfrm>
        </p:grpSpPr>
        <p:sp>
          <p:nvSpPr>
            <p:cNvPr id="18" name="Rectangle 17"/>
            <p:cNvSpPr/>
            <p:nvPr/>
          </p:nvSpPr>
          <p:spPr>
            <a:xfrm rot="20597539">
              <a:off x="4646643" y="1666574"/>
              <a:ext cx="388557" cy="227965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/>
            <p:cNvSpPr/>
            <p:nvPr/>
          </p:nvSpPr>
          <p:spPr>
            <a:xfrm>
              <a:off x="4963886" y="3737936"/>
              <a:ext cx="376777" cy="261308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GB" dirty="0" smtClean="0">
                  <a:solidFill>
                    <a:schemeClr val="tx2"/>
                  </a:solidFill>
                </a:rPr>
                <a:t>e</a:t>
              </a:r>
              <a:r>
                <a:rPr lang="en-GB" baseline="30000" dirty="0" smtClean="0">
                  <a:solidFill>
                    <a:schemeClr val="tx2"/>
                  </a:solidFill>
                </a:rPr>
                <a:t>-</a:t>
              </a:r>
              <a:endParaRPr lang="en-GB" dirty="0">
                <a:solidFill>
                  <a:schemeClr val="tx2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771764" y="2094186"/>
            <a:ext cx="87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Residual Gas Ions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2332204" y="2653004"/>
            <a:ext cx="1675467" cy="576064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Gas Jet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Parallelogram 2"/>
          <p:cNvSpPr/>
          <p:nvPr/>
        </p:nvSpPr>
        <p:spPr>
          <a:xfrm rot="16200000">
            <a:off x="-33168" y="2273529"/>
            <a:ext cx="4457810" cy="864094"/>
          </a:xfrm>
          <a:prstGeom prst="parallelogram">
            <a:avLst>
              <a:gd name="adj" fmla="val 15059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72008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16200000">
            <a:off x="-3129938" y="324433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adam.jeff@cern.ch	      Test Setup @ Cockcroft Institute	6 / </a:t>
            </a:r>
            <a:r>
              <a:rPr lang="en-GB" dirty="0" smtClean="0"/>
              <a:t>24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627784" y="1755290"/>
            <a:ext cx="4608512" cy="3185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804248" y="2564904"/>
            <a:ext cx="0" cy="1368152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660232" y="226270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4400" y="1842065"/>
            <a:ext cx="872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Gas Jet Ions</a:t>
            </a:r>
            <a:endParaRPr lang="en-GB" sz="1200" dirty="0">
              <a:solidFill>
                <a:srgbClr val="C00000"/>
              </a:solidFill>
            </a:endParaRPr>
          </a:p>
        </p:txBody>
      </p:sp>
      <p:pic>
        <p:nvPicPr>
          <p:cNvPr id="22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7" t="13500" r="12348" b="13348"/>
          <a:stretch/>
        </p:blipFill>
        <p:spPr bwMode="auto">
          <a:xfrm rot="5400000">
            <a:off x="2140450" y="-1251000"/>
            <a:ext cx="4680000" cy="4680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675046" lon="17151556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4480450" y="1089000"/>
            <a:ext cx="13294" cy="172182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 rot="10800000">
            <a:off x="4283968" y="-714156"/>
            <a:ext cx="396361" cy="3524978"/>
          </a:xfrm>
          <a:prstGeom prst="arc">
            <a:avLst>
              <a:gd name="adj1" fmla="val 10825878"/>
              <a:gd name="adj2" fmla="val 16210802"/>
            </a:avLst>
          </a:prstGeom>
          <a:ln w="28575"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75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72008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2" descr="\\cern.ch\dfs\Users\a\ajeff\Documents\Reports and presentations\logos\QUASAR_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739" y="3186"/>
            <a:ext cx="827584" cy="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5" t="13223" r="11964" b="11927"/>
          <a:stretch/>
        </p:blipFill>
        <p:spPr bwMode="auto">
          <a:xfrm>
            <a:off x="8388424" y="6048137"/>
            <a:ext cx="812250" cy="8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16200000">
            <a:off x="-3129938" y="324433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adam.jeff@cern.ch	      Test Setup @ Cockcroft Institute	</a:t>
            </a:r>
            <a:r>
              <a:rPr lang="en-GB" dirty="0"/>
              <a:t>5</a:t>
            </a:r>
            <a:r>
              <a:rPr lang="en-GB" dirty="0" smtClean="0"/>
              <a:t> / </a:t>
            </a:r>
            <a:r>
              <a:rPr lang="en-GB" dirty="0" smtClean="0"/>
              <a:t>24</a:t>
            </a:r>
            <a:endParaRPr lang="en-GB" dirty="0"/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7" t="13500" r="12348" b="13348"/>
          <a:stretch/>
        </p:blipFill>
        <p:spPr bwMode="auto">
          <a:xfrm rot="5400000">
            <a:off x="2556296" y="550146"/>
            <a:ext cx="46800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56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6432</TotalTime>
  <Words>931</Words>
  <Application>Microsoft Office PowerPoint</Application>
  <PresentationFormat>On-screen Show (4:3)</PresentationFormat>
  <Paragraphs>187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Non-invasive Profile Measurement for the CLIC Drive Beam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Gas Jet - Conclusions</vt:lpstr>
      <vt:lpstr>Electron Beam Scanner</vt:lpstr>
      <vt:lpstr>Electron Beam Scanner</vt:lpstr>
      <vt:lpstr>Electron Beam Scanner</vt:lpstr>
      <vt:lpstr>Off-Axis Undulator Radiation</vt:lpstr>
      <vt:lpstr>Off-Axis Undulator Radiation</vt:lpstr>
      <vt:lpstr>Off-Axis Undulator Radiation</vt:lpstr>
      <vt:lpstr>Thank you for your Attention</vt:lpstr>
      <vt:lpstr>PowerPoint Presentation</vt:lpstr>
      <vt:lpstr>Evaluating the beam profile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ajeff</dc:creator>
  <cp:lastModifiedBy>ajeff</cp:lastModifiedBy>
  <cp:revision>150</cp:revision>
  <dcterms:created xsi:type="dcterms:W3CDTF">2013-03-18T09:06:31Z</dcterms:created>
  <dcterms:modified xsi:type="dcterms:W3CDTF">2014-09-29T13:24:16Z</dcterms:modified>
</cp:coreProperties>
</file>