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avi" ContentType="video/unknown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4"/>
  </p:notesMasterIdLst>
  <p:sldIdLst>
    <p:sldId id="256" r:id="rId2"/>
    <p:sldId id="331" r:id="rId3"/>
    <p:sldId id="278" r:id="rId4"/>
    <p:sldId id="396" r:id="rId5"/>
    <p:sldId id="376" r:id="rId6"/>
    <p:sldId id="377" r:id="rId7"/>
    <p:sldId id="291" r:id="rId8"/>
    <p:sldId id="292" r:id="rId9"/>
    <p:sldId id="378" r:id="rId10"/>
    <p:sldId id="284" r:id="rId11"/>
    <p:sldId id="285" r:id="rId12"/>
    <p:sldId id="385" r:id="rId13"/>
    <p:sldId id="386" r:id="rId14"/>
    <p:sldId id="387" r:id="rId15"/>
    <p:sldId id="388" r:id="rId16"/>
    <p:sldId id="389" r:id="rId17"/>
    <p:sldId id="390" r:id="rId18"/>
    <p:sldId id="391" r:id="rId19"/>
    <p:sldId id="293" r:id="rId20"/>
    <p:sldId id="333" r:id="rId21"/>
    <p:sldId id="334" r:id="rId22"/>
    <p:sldId id="397" r:id="rId23"/>
    <p:sldId id="400" r:id="rId24"/>
    <p:sldId id="398" r:id="rId25"/>
    <p:sldId id="399" r:id="rId26"/>
    <p:sldId id="335" r:id="rId27"/>
    <p:sldId id="337" r:id="rId28"/>
    <p:sldId id="336" r:id="rId29"/>
    <p:sldId id="379" r:id="rId30"/>
    <p:sldId id="358" r:id="rId31"/>
    <p:sldId id="359" r:id="rId32"/>
    <p:sldId id="360" r:id="rId33"/>
    <p:sldId id="361" r:id="rId34"/>
    <p:sldId id="362" r:id="rId35"/>
    <p:sldId id="363" r:id="rId36"/>
    <p:sldId id="375" r:id="rId37"/>
    <p:sldId id="365" r:id="rId38"/>
    <p:sldId id="395" r:id="rId39"/>
    <p:sldId id="366" r:id="rId40"/>
    <p:sldId id="367" r:id="rId41"/>
    <p:sldId id="368" r:id="rId42"/>
    <p:sldId id="369" r:id="rId43"/>
    <p:sldId id="370" r:id="rId44"/>
    <p:sldId id="371" r:id="rId45"/>
    <p:sldId id="380" r:id="rId46"/>
    <p:sldId id="302" r:id="rId47"/>
    <p:sldId id="372" r:id="rId48"/>
    <p:sldId id="373" r:id="rId49"/>
    <p:sldId id="381" r:id="rId50"/>
    <p:sldId id="382" r:id="rId51"/>
    <p:sldId id="321" r:id="rId52"/>
    <p:sldId id="383" r:id="rId53"/>
  </p:sldIdLst>
  <p:sldSz cx="9144000" cy="6858000" type="screen4x3"/>
  <p:notesSz cx="6858000" cy="9144000"/>
  <p:defaultTextStyle>
    <a:defPPr>
      <a:defRPr lang="pl-P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0B12"/>
    <a:srgbClr val="CA1A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612" autoAdjust="0"/>
  </p:normalViewPr>
  <p:slideViewPr>
    <p:cSldViewPr snapToGrid="0" snapToObjects="1">
      <p:cViewPr varScale="1">
        <p:scale>
          <a:sx n="88" d="100"/>
          <a:sy n="88" d="100"/>
        </p:scale>
        <p:origin x="-145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1" d="100"/>
        <a:sy n="111" d="100"/>
      </p:scale>
      <p:origin x="0" y="737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notesMaster" Target="notesMasters/notesMaster1.xml"/><Relationship Id="rId55" Type="http://schemas.openxmlformats.org/officeDocument/2006/relationships/printerSettings" Target="printerSettings/printerSettings1.bin"/><Relationship Id="rId56" Type="http://schemas.openxmlformats.org/officeDocument/2006/relationships/presProps" Target="presProps.xml"/><Relationship Id="rId57" Type="http://schemas.openxmlformats.org/officeDocument/2006/relationships/viewProps" Target="viewProps.xml"/><Relationship Id="rId58" Type="http://schemas.openxmlformats.org/officeDocument/2006/relationships/theme" Target="theme/theme1.xml"/><Relationship Id="rId59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6264F6-7272-204A-A6EA-63421B8D3138}" type="datetimeFigureOut">
              <a:t>28.04.15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E2E210-A608-AB41-866C-5BE562A3433E}" type="slidenum">
              <a:t>‹nr›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58495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/>
              <a:t>Parton-hadron duality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E2E210-A608-AB41-866C-5BE562A3433E}" type="slidenum">
              <a:rPr lang="pl-PL"/>
              <a:t>10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777110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/>
              <a:t>Different powers</a:t>
            </a:r>
            <a:r>
              <a:rPr lang="pl-PL" baseline="0"/>
              <a:t> depending on the process (inelastic, NSD, HI)</a:t>
            </a:r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E2E210-A608-AB41-866C-5BE562A3433E}" type="slidenum">
              <a:t>26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75248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/>
              <a:t>Why should it survive hydro?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E2E210-A608-AB41-866C-5BE562A3433E}" type="slidenum">
              <a:rPr lang="pl-PL"/>
              <a:t>45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14077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/>
              <a:t>Kliknij, aby edyt. styl wz. tyt.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73E45-BD1E-8641-BA3F-F4B3A677E936}" type="datetimeFigureOut">
              <a:t>28.04.15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373B0-BE4A-7E40-838F-9F0F16309422}" type="slidenum">
              <a:t>‹nr›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141896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edyt. styl wz. tyt.</a:t>
            </a:r>
          </a:p>
        </p:txBody>
      </p:sp>
      <p:sp>
        <p:nvSpPr>
          <p:cNvPr id="3" name="Symbol zastępczy tekst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73E45-BD1E-8641-BA3F-F4B3A677E936}" type="datetimeFigureOut">
              <a:t>28.04.15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373B0-BE4A-7E40-838F-9F0F16309422}" type="slidenum">
              <a:t>‹nr›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10212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/>
              <a:t>Kliknij, aby edyt. styl wz. tyt.</a:t>
            </a:r>
          </a:p>
        </p:txBody>
      </p:sp>
      <p:sp>
        <p:nvSpPr>
          <p:cNvPr id="3" name="Symbol zastępczy tekst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73E45-BD1E-8641-BA3F-F4B3A677E936}" type="datetimeFigureOut">
              <a:t>28.04.15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373B0-BE4A-7E40-838F-9F0F16309422}" type="slidenum">
              <a:t>‹nr›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369201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edyt. styl wz. tyt.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73E45-BD1E-8641-BA3F-F4B3A677E936}" type="datetimeFigureOut">
              <a:t>28.04.15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373B0-BE4A-7E40-838F-9F0F16309422}" type="slidenum">
              <a:t>‹nr›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2288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/>
              <a:t>Kliknij, aby edyt. styl wz. tyt.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73E45-BD1E-8641-BA3F-F4B3A677E936}" type="datetimeFigureOut">
              <a:t>28.04.15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373B0-BE4A-7E40-838F-9F0F16309422}" type="slidenum">
              <a:t>‹nr›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60064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edyt. styl wz. tyt.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73E45-BD1E-8641-BA3F-F4B3A677E936}" type="datetimeFigureOut">
              <a:t>28.04.15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373B0-BE4A-7E40-838F-9F0F16309422}" type="slidenum">
              <a:t>‹nr›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40752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/>
              <a:t>Kliknij, aby edyt. styl wz. tyt.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73E45-BD1E-8641-BA3F-F4B3A677E936}" type="datetimeFigureOut">
              <a:t>28.04.15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373B0-BE4A-7E40-838F-9F0F16309422}" type="slidenum">
              <a:t>‹nr›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81644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edyt. styl wz. tyt.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73E45-BD1E-8641-BA3F-F4B3A677E936}" type="datetimeFigureOut">
              <a:t>28.04.15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373B0-BE4A-7E40-838F-9F0F16309422}" type="slidenum">
              <a:t>‹nr›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163460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73E45-BD1E-8641-BA3F-F4B3A677E936}" type="datetimeFigureOut">
              <a:t>28.04.15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373B0-BE4A-7E40-838F-9F0F16309422}" type="slidenum">
              <a:t>‹nr›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866308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edyt. styl wz. tyt.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73E45-BD1E-8641-BA3F-F4B3A677E936}" type="datetimeFigureOut">
              <a:t>28.04.15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373B0-BE4A-7E40-838F-9F0F16309422}" type="slidenum">
              <a:t>‹nr›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788302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edyt. styl wz. tyt.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73E45-BD1E-8641-BA3F-F4B3A677E936}" type="datetimeFigureOut">
              <a:t>28.04.15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373B0-BE4A-7E40-838F-9F0F16309422}" type="slidenum">
              <a:t>‹nr›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544406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edyt. styl wz. tyt.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473E45-BD1E-8641-BA3F-F4B3A677E936}" type="datetimeFigureOut">
              <a:t>28.04.15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373B0-BE4A-7E40-838F-9F0F16309422}" type="slidenum">
              <a:t>‹nr›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45122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Cambria"/>
          <a:ea typeface="+mn-ea"/>
          <a:cs typeface="Cambri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Cambria"/>
          <a:ea typeface="+mn-ea"/>
          <a:cs typeface="Cambri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Cambria"/>
          <a:ea typeface="+mn-ea"/>
          <a:cs typeface="Cambri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Cambria"/>
          <a:ea typeface="+mn-ea"/>
          <a:cs typeface="Cambri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Cambria"/>
          <a:ea typeface="+mn-ea"/>
          <a:cs typeface="Cambri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6" Type="http://schemas.openxmlformats.org/officeDocument/2006/relationships/image" Target="../media/image19.png"/><Relationship Id="rId7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6" Type="http://schemas.openxmlformats.org/officeDocument/2006/relationships/image" Target="../media/image23.png"/><Relationship Id="rId7" Type="http://schemas.openxmlformats.org/officeDocument/2006/relationships/image" Target="../media/image24.png"/><Relationship Id="rId8" Type="http://schemas.openxmlformats.org/officeDocument/2006/relationships/image" Target="../media/image25.png"/><Relationship Id="rId9" Type="http://schemas.openxmlformats.org/officeDocument/2006/relationships/image" Target="../media/image26.png"/><Relationship Id="rId10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Relationship Id="rId3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5" Type="http://schemas.openxmlformats.org/officeDocument/2006/relationships/image" Target="../media/image30.png"/><Relationship Id="rId6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5" Type="http://schemas.openxmlformats.org/officeDocument/2006/relationships/image" Target="../media/image31.png"/><Relationship Id="rId6" Type="http://schemas.openxmlformats.org/officeDocument/2006/relationships/image" Target="../media/image32.png"/><Relationship Id="rId7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5" Type="http://schemas.openxmlformats.org/officeDocument/2006/relationships/image" Target="../media/image31.png"/><Relationship Id="rId6" Type="http://schemas.openxmlformats.org/officeDocument/2006/relationships/image" Target="../media/image33.png"/><Relationship Id="rId7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5" Type="http://schemas.openxmlformats.org/officeDocument/2006/relationships/image" Target="../media/image31.png"/><Relationship Id="rId6" Type="http://schemas.openxmlformats.org/officeDocument/2006/relationships/image" Target="../media/image33.png"/><Relationship Id="rId7" Type="http://schemas.openxmlformats.org/officeDocument/2006/relationships/image" Target="../media/image34.png"/><Relationship Id="rId8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5" Type="http://schemas.openxmlformats.org/officeDocument/2006/relationships/image" Target="../media/image31.png"/><Relationship Id="rId6" Type="http://schemas.openxmlformats.org/officeDocument/2006/relationships/image" Target="../media/image33.png"/><Relationship Id="rId7" Type="http://schemas.openxmlformats.org/officeDocument/2006/relationships/image" Target="../media/image34.png"/><Relationship Id="rId8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5" Type="http://schemas.openxmlformats.org/officeDocument/2006/relationships/image" Target="../media/image31.png"/><Relationship Id="rId6" Type="http://schemas.openxmlformats.org/officeDocument/2006/relationships/image" Target="../media/image33.png"/><Relationship Id="rId7" Type="http://schemas.openxmlformats.org/officeDocument/2006/relationships/image" Target="../media/image34.png"/><Relationship Id="rId8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5.png"/><Relationship Id="rId3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5" Type="http://schemas.openxmlformats.org/officeDocument/2006/relationships/image" Target="../media/image38.png"/><Relationship Id="rId6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1.png"/><Relationship Id="rId5" Type="http://schemas.openxmlformats.org/officeDocument/2006/relationships/image" Target="../media/image39.e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1.png"/><Relationship Id="rId5" Type="http://schemas.openxmlformats.org/officeDocument/2006/relationships/image" Target="../media/image39.emf"/><Relationship Id="rId6" Type="http://schemas.openxmlformats.org/officeDocument/2006/relationships/image" Target="../media/image40.e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1.png"/><Relationship Id="rId5" Type="http://schemas.openxmlformats.org/officeDocument/2006/relationships/image" Target="../media/image41.emf"/><Relationship Id="rId6" Type="http://schemas.openxmlformats.org/officeDocument/2006/relationships/image" Target="../media/image39.e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1.png"/><Relationship Id="rId5" Type="http://schemas.openxmlformats.org/officeDocument/2006/relationships/image" Target="../media/image39.emf"/><Relationship Id="rId6" Type="http://schemas.openxmlformats.org/officeDocument/2006/relationships/image" Target="../media/image42.e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1.png"/><Relationship Id="rId5" Type="http://schemas.openxmlformats.org/officeDocument/2006/relationships/image" Target="../media/image39.emf"/><Relationship Id="rId6" Type="http://schemas.openxmlformats.org/officeDocument/2006/relationships/image" Target="../media/image43.e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4" Type="http://schemas.openxmlformats.org/officeDocument/2006/relationships/image" Target="../media/image45.png"/><Relationship Id="rId5" Type="http://schemas.openxmlformats.org/officeDocument/2006/relationships/image" Target="../media/image46.png"/><Relationship Id="rId6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8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png"/><Relationship Id="rId3" Type="http://schemas.openxmlformats.org/officeDocument/2006/relationships/image" Target="../media/image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4" Type="http://schemas.openxmlformats.org/officeDocument/2006/relationships/image" Target="../media/image52.png"/><Relationship Id="rId5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4" Type="http://schemas.openxmlformats.org/officeDocument/2006/relationships/image" Target="../media/image55.png"/><Relationship Id="rId5" Type="http://schemas.openxmlformats.org/officeDocument/2006/relationships/image" Target="../media/image56.png"/><Relationship Id="rId6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3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57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8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9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0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4" Type="http://schemas.openxmlformats.org/officeDocument/2006/relationships/image" Target="../media/image61.png"/><Relationship Id="rId1" Type="http://schemas.microsoft.com/office/2007/relationships/media" Target="../media/media1.avi"/><Relationship Id="rId2" Type="http://schemas.openxmlformats.org/officeDocument/2006/relationships/video" Target="../media/media1.avi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2.png"/><Relationship Id="rId3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8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3.png"/><Relationship Id="rId3" Type="http://schemas.openxmlformats.org/officeDocument/2006/relationships/image" Target="../media/image1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4.png"/><Relationship Id="rId3" Type="http://schemas.openxmlformats.org/officeDocument/2006/relationships/image" Target="../media/image1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5.png"/><Relationship Id="rId3" Type="http://schemas.openxmlformats.org/officeDocument/2006/relationships/image" Target="../media/image1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6.png"/><Relationship Id="rId3" Type="http://schemas.openxmlformats.org/officeDocument/2006/relationships/image" Target="../media/image1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7.png"/><Relationship Id="rId3" Type="http://schemas.openxmlformats.org/officeDocument/2006/relationships/image" Target="../media/image1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Relationship Id="rId3" Type="http://schemas.openxmlformats.org/officeDocument/2006/relationships/image" Target="../media/image68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4" Type="http://schemas.openxmlformats.org/officeDocument/2006/relationships/image" Target="../media/image71.png"/><Relationship Id="rId5" Type="http://schemas.openxmlformats.org/officeDocument/2006/relationships/image" Target="../media/image1.png"/><Relationship Id="rId6" Type="http://schemas.openxmlformats.org/officeDocument/2006/relationships/image" Target="../media/image72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9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3.png"/><Relationship Id="rId3" Type="http://schemas.openxmlformats.org/officeDocument/2006/relationships/image" Target="../media/image74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png"/><Relationship Id="rId3" Type="http://schemas.openxmlformats.org/officeDocument/2006/relationships/image" Target="../media/image4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6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863601"/>
            <a:ext cx="7772400" cy="2736850"/>
          </a:xfrm>
        </p:spPr>
        <p:txBody>
          <a:bodyPr>
            <a:normAutofit fontScale="90000"/>
          </a:bodyPr>
          <a:lstStyle/>
          <a:p>
            <a:r>
              <a:rPr lang="pl-PL" dirty="0" err="1" smtClean="0"/>
              <a:t>Saturation</a:t>
            </a:r>
            <a:r>
              <a:rPr lang="pl-PL" dirty="0" smtClean="0"/>
              <a:t> </a:t>
            </a:r>
            <a:br>
              <a:rPr lang="pl-PL" dirty="0" smtClean="0"/>
            </a:br>
            <a:r>
              <a:rPr lang="pl-PL" dirty="0" smtClean="0"/>
              <a:t>and </a:t>
            </a:r>
            <a:r>
              <a:rPr lang="pl-PL" dirty="0" err="1" smtClean="0"/>
              <a:t>geometrical</a:t>
            </a:r>
            <a:r>
              <a:rPr lang="pl-PL" dirty="0" smtClean="0"/>
              <a:t> </a:t>
            </a:r>
            <a:r>
              <a:rPr lang="pl-PL" dirty="0" err="1"/>
              <a:t>scaling</a:t>
            </a:r>
            <a:r>
              <a:rPr lang="pl-PL" dirty="0"/>
              <a:t> </a:t>
            </a:r>
            <a:r>
              <a:rPr lang="pl-PL" dirty="0" smtClean="0"/>
              <a:t>– </a:t>
            </a:r>
            <a:br>
              <a:rPr lang="pl-PL" dirty="0" smtClean="0"/>
            </a:br>
            <a:r>
              <a:rPr lang="pl-PL" dirty="0" smtClean="0"/>
              <a:t>– from small </a:t>
            </a:r>
            <a:r>
              <a:rPr lang="pl-PL" i="1" dirty="0" smtClean="0"/>
              <a:t>x</a:t>
            </a:r>
            <a:r>
              <a:rPr lang="pl-PL" dirty="0" smtClean="0"/>
              <a:t> DIS </a:t>
            </a:r>
            <a:br>
              <a:rPr lang="pl-PL" dirty="0" smtClean="0"/>
            </a:br>
            <a:r>
              <a:rPr lang="pl-PL" dirty="0" smtClean="0"/>
              <a:t>to high </a:t>
            </a:r>
            <a:r>
              <a:rPr lang="pl-PL" dirty="0" err="1" smtClean="0"/>
              <a:t>energy</a:t>
            </a:r>
            <a:r>
              <a:rPr lang="pl-PL" dirty="0" smtClean="0"/>
              <a:t> HI </a:t>
            </a:r>
            <a:r>
              <a:rPr lang="pl-PL" dirty="0" err="1" smtClean="0"/>
              <a:t>collisions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226337" y="3995591"/>
            <a:ext cx="7027333" cy="1752600"/>
          </a:xfrm>
        </p:spPr>
        <p:txBody>
          <a:bodyPr>
            <a:normAutofit/>
          </a:bodyPr>
          <a:lstStyle/>
          <a:p>
            <a:r>
              <a:rPr lang="pl-PL"/>
              <a:t>Michał Praszałowicz</a:t>
            </a:r>
          </a:p>
          <a:p>
            <a:r>
              <a:rPr lang="pl-PL"/>
              <a:t>M. Smoluchowski Inst. of Physics</a:t>
            </a:r>
          </a:p>
          <a:p>
            <a:r>
              <a:rPr lang="pl-PL"/>
              <a:t>Jagiellonian University, Kraków, Poland</a:t>
            </a:r>
          </a:p>
        </p:txBody>
      </p:sp>
      <p:sp>
        <p:nvSpPr>
          <p:cNvPr id="5" name="PoleTekstowe 4"/>
          <p:cNvSpPr txBox="1"/>
          <p:nvPr/>
        </p:nvSpPr>
        <p:spPr>
          <a:xfrm>
            <a:off x="3598148" y="6219005"/>
            <a:ext cx="23780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latin typeface="Cambria"/>
                <a:cs typeface="Cambria"/>
              </a:rPr>
              <a:t>Dallas SMU 28.4.2015</a:t>
            </a:r>
            <a:r>
              <a:rPr lang="pl-PL" dirty="0">
                <a:latin typeface="Cambria"/>
                <a:cs typeface="Cambria"/>
              </a:rPr>
              <a:t>.</a:t>
            </a: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00144" y="116632"/>
            <a:ext cx="664344" cy="945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13576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Basics of geometrical scaling</a:t>
            </a:r>
            <a:endParaRPr lang="pl-PL" dirty="0"/>
          </a:p>
        </p:txBody>
      </p:sp>
      <p:sp>
        <p:nvSpPr>
          <p:cNvPr id="4" name="Prostokąt 3"/>
          <p:cNvSpPr/>
          <p:nvPr/>
        </p:nvSpPr>
        <p:spPr>
          <a:xfrm>
            <a:off x="251520" y="1285860"/>
            <a:ext cx="87129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dirty="0" smtClean="0">
                <a:solidFill>
                  <a:srgbClr val="77933C"/>
                </a:solidFill>
              </a:rPr>
              <a:t>Gribov, Levin Ryskin</a:t>
            </a:r>
            <a:r>
              <a:rPr lang="pl-PL" i="1" dirty="0" smtClean="0">
                <a:solidFill>
                  <a:srgbClr val="77933C"/>
                </a:solidFill>
              </a:rPr>
              <a:t>, High p</a:t>
            </a:r>
            <a:r>
              <a:rPr lang="pl-PL" baseline="-25000" dirty="0" smtClean="0">
                <a:solidFill>
                  <a:srgbClr val="77933C"/>
                </a:solidFill>
              </a:rPr>
              <a:t>T</a:t>
            </a:r>
            <a:r>
              <a:rPr lang="pl-PL" i="1" dirty="0" smtClean="0">
                <a:solidFill>
                  <a:srgbClr val="77933C"/>
                </a:solidFill>
              </a:rPr>
              <a:t> </a:t>
            </a:r>
            <a:r>
              <a:rPr lang="pl-PL" i="1" dirty="0" err="1" smtClean="0">
                <a:solidFill>
                  <a:srgbClr val="77933C"/>
                </a:solidFill>
              </a:rPr>
              <a:t>Hadrons</a:t>
            </a:r>
            <a:r>
              <a:rPr lang="pl-PL" i="1" dirty="0" smtClean="0">
                <a:solidFill>
                  <a:srgbClr val="77933C"/>
                </a:solidFill>
              </a:rPr>
              <a:t> In </a:t>
            </a:r>
            <a:r>
              <a:rPr lang="pl-PL" i="1" dirty="0" err="1" smtClean="0">
                <a:solidFill>
                  <a:srgbClr val="77933C"/>
                </a:solidFill>
              </a:rPr>
              <a:t>The</a:t>
            </a:r>
            <a:r>
              <a:rPr lang="pl-PL" i="1" dirty="0" smtClean="0">
                <a:solidFill>
                  <a:srgbClr val="77933C"/>
                </a:solidFill>
              </a:rPr>
              <a:t> </a:t>
            </a:r>
            <a:r>
              <a:rPr lang="pl-PL" i="1" dirty="0" err="1" smtClean="0">
                <a:solidFill>
                  <a:srgbClr val="77933C"/>
                </a:solidFill>
              </a:rPr>
              <a:t>Pionization</a:t>
            </a:r>
            <a:r>
              <a:rPr lang="pl-PL" i="1" dirty="0" smtClean="0">
                <a:solidFill>
                  <a:srgbClr val="77933C"/>
                </a:solidFill>
              </a:rPr>
              <a:t> Region In QCD</a:t>
            </a:r>
            <a:r>
              <a:rPr lang="pl-PL" dirty="0" smtClean="0">
                <a:solidFill>
                  <a:srgbClr val="77933C"/>
                </a:solidFill>
              </a:rPr>
              <a:t>. Phys.Lett.B100:173-176,1981. </a:t>
            </a:r>
            <a:endParaRPr lang="pl-PL" dirty="0">
              <a:solidFill>
                <a:srgbClr val="77933C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4093" y="2348880"/>
            <a:ext cx="3460582" cy="451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Prostokąt 5"/>
          <p:cNvSpPr/>
          <p:nvPr/>
        </p:nvSpPr>
        <p:spPr>
          <a:xfrm>
            <a:off x="3923928" y="5805264"/>
            <a:ext cx="28761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600" dirty="0" err="1" smtClean="0">
                <a:solidFill>
                  <a:schemeClr val="accent3">
                    <a:lumMod val="50000"/>
                  </a:schemeClr>
                </a:solidFill>
              </a:rPr>
              <a:t>Kharzeev</a:t>
            </a:r>
            <a:r>
              <a:rPr lang="pl-PL" sz="1600" dirty="0" smtClean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pl-PL" sz="1600" dirty="0" err="1" smtClean="0">
                <a:solidFill>
                  <a:schemeClr val="accent3">
                    <a:lumMod val="50000"/>
                  </a:schemeClr>
                </a:solidFill>
              </a:rPr>
              <a:t>Levin</a:t>
            </a:r>
            <a:endParaRPr lang="pl-PL" sz="16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pl-PL" sz="1600" dirty="0" smtClean="0">
                <a:solidFill>
                  <a:schemeClr val="accent3">
                    <a:lumMod val="50000"/>
                  </a:schemeClr>
                </a:solidFill>
              </a:rPr>
              <a:t>Phys.Lett.B523:79-87,2001. </a:t>
            </a:r>
            <a:endParaRPr lang="pl-PL" sz="1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D085C8-4EEB-4C13-8FB1-22E0DE8EDF2E}" type="slidenum">
              <a:rPr lang="pl-PL"/>
              <a:pPr>
                <a:defRPr/>
              </a:pPr>
              <a:t>10</a:t>
            </a:fld>
            <a:endParaRPr lang="pl-PL"/>
          </a:p>
        </p:txBody>
      </p:sp>
      <p:pic>
        <p:nvPicPr>
          <p:cNvPr id="9" name="Obraz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67396" y="1988840"/>
            <a:ext cx="6769100" cy="876300"/>
          </a:xfrm>
          <a:prstGeom prst="rect">
            <a:avLst/>
          </a:prstGeom>
        </p:spPr>
      </p:pic>
      <p:pic>
        <p:nvPicPr>
          <p:cNvPr id="10" name="Obraz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16216" y="2852936"/>
            <a:ext cx="2032000" cy="914400"/>
          </a:xfrm>
          <a:prstGeom prst="rect">
            <a:avLst/>
          </a:prstGeom>
        </p:spPr>
      </p:pic>
      <p:pic>
        <p:nvPicPr>
          <p:cNvPr id="16" name="Obraz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67944" y="4581128"/>
            <a:ext cx="4025900" cy="1282700"/>
          </a:xfrm>
          <a:prstGeom prst="rect">
            <a:avLst/>
          </a:prstGeom>
        </p:spPr>
      </p:pic>
      <p:sp>
        <p:nvSpPr>
          <p:cNvPr id="12" name="PoleTekstowe 11"/>
          <p:cNvSpPr txBox="1"/>
          <p:nvPr/>
        </p:nvSpPr>
        <p:spPr>
          <a:xfrm>
            <a:off x="6660232" y="4509120"/>
            <a:ext cx="24140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>
                <a:solidFill>
                  <a:srgbClr val="3366FF"/>
                </a:solidFill>
                <a:latin typeface="+mn-lt"/>
                <a:cs typeface="Times New Roman"/>
              </a:rPr>
              <a:t>unintegrated glue</a:t>
            </a:r>
          </a:p>
        </p:txBody>
      </p:sp>
      <p:sp>
        <p:nvSpPr>
          <p:cNvPr id="17" name="PoleTekstowe 16"/>
          <p:cNvSpPr txBox="1"/>
          <p:nvPr/>
        </p:nvSpPr>
        <p:spPr>
          <a:xfrm>
            <a:off x="3275856" y="4479503"/>
            <a:ext cx="24080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>
                <a:solidFill>
                  <a:srgbClr val="FF0000"/>
                </a:solidFill>
                <a:latin typeface="+mn-lt"/>
              </a:rPr>
              <a:t>gluon distribution</a:t>
            </a:r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/>
              <a:t>Michal Praszalowicz</a:t>
            </a:r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00144" y="116632"/>
            <a:ext cx="664344" cy="945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8062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Basics of geometrical scaling</a:t>
            </a:r>
            <a:endParaRPr lang="pl-PL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>
          <a:xfrm>
            <a:off x="6686872" y="6356350"/>
            <a:ext cx="2133600" cy="365125"/>
          </a:xfrm>
        </p:spPr>
        <p:txBody>
          <a:bodyPr/>
          <a:lstStyle/>
          <a:p>
            <a:pPr>
              <a:defRPr/>
            </a:pPr>
            <a:fld id="{5ED085C8-4EEB-4C13-8FB1-22E0DE8EDF2E}" type="slidenum">
              <a:rPr lang="pl-PL"/>
              <a:pPr>
                <a:defRPr/>
              </a:pPr>
              <a:t>11</a:t>
            </a:fld>
            <a:endParaRPr lang="pl-PL"/>
          </a:p>
        </p:txBody>
      </p:sp>
      <p:pic>
        <p:nvPicPr>
          <p:cNvPr id="13" name="Obraz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3768" y="1442393"/>
            <a:ext cx="4025900" cy="1282700"/>
          </a:xfrm>
          <a:prstGeom prst="rect">
            <a:avLst/>
          </a:prstGeom>
        </p:spPr>
      </p:pic>
      <p:sp>
        <p:nvSpPr>
          <p:cNvPr id="14" name="PoleTekstowe 13"/>
          <p:cNvSpPr txBox="1"/>
          <p:nvPr/>
        </p:nvSpPr>
        <p:spPr>
          <a:xfrm>
            <a:off x="5076056" y="1370385"/>
            <a:ext cx="24140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>
                <a:solidFill>
                  <a:srgbClr val="3366FF"/>
                </a:solidFill>
                <a:latin typeface="+mn-lt"/>
                <a:cs typeface="Times New Roman"/>
              </a:rPr>
              <a:t>unintegrated glue</a:t>
            </a:r>
          </a:p>
        </p:txBody>
      </p:sp>
      <p:sp>
        <p:nvSpPr>
          <p:cNvPr id="15" name="PoleTekstowe 14"/>
          <p:cNvSpPr txBox="1"/>
          <p:nvPr/>
        </p:nvSpPr>
        <p:spPr>
          <a:xfrm>
            <a:off x="1691680" y="1340768"/>
            <a:ext cx="24080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>
                <a:solidFill>
                  <a:srgbClr val="FF0000"/>
                </a:solidFill>
                <a:latin typeface="+mn-lt"/>
              </a:rPr>
              <a:t>gluon distribution</a:t>
            </a:r>
          </a:p>
        </p:txBody>
      </p:sp>
      <p:pic>
        <p:nvPicPr>
          <p:cNvPr id="11" name="Obraz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96" y="3226296"/>
            <a:ext cx="3975100" cy="685800"/>
          </a:xfrm>
          <a:prstGeom prst="rect">
            <a:avLst/>
          </a:prstGeom>
        </p:spPr>
      </p:pic>
      <p:sp>
        <p:nvSpPr>
          <p:cNvPr id="19" name="PoleTekstowe 18"/>
          <p:cNvSpPr txBox="1"/>
          <p:nvPr/>
        </p:nvSpPr>
        <p:spPr>
          <a:xfrm>
            <a:off x="755576" y="2636912"/>
            <a:ext cx="7014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>
                <a:solidFill>
                  <a:schemeClr val="bg2">
                    <a:lumMod val="50000"/>
                  </a:schemeClr>
                </a:solidFill>
              </a:rPr>
              <a:t>Golec-Biernat – Wuesthoff (DIS)                    Kharzeev – Levin (AA) </a:t>
            </a:r>
          </a:p>
        </p:txBody>
      </p:sp>
      <p:pic>
        <p:nvPicPr>
          <p:cNvPr id="22" name="Obraz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7220" y="4468907"/>
            <a:ext cx="3129360" cy="2056437"/>
          </a:xfrm>
          <a:prstGeom prst="rect">
            <a:avLst/>
          </a:prstGeom>
        </p:spPr>
      </p:pic>
      <p:pic>
        <p:nvPicPr>
          <p:cNvPr id="23" name="Obraz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32172" y="5085184"/>
            <a:ext cx="1115892" cy="673224"/>
          </a:xfrm>
          <a:prstGeom prst="rect">
            <a:avLst/>
          </a:prstGeom>
        </p:spPr>
      </p:pic>
      <p:sp>
        <p:nvSpPr>
          <p:cNvPr id="24" name="PoleTekstowe 23"/>
          <p:cNvSpPr txBox="1"/>
          <p:nvPr/>
        </p:nvSpPr>
        <p:spPr>
          <a:xfrm>
            <a:off x="3856563" y="4509120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>
                <a:latin typeface="Cambria"/>
                <a:cs typeface="Cambria"/>
              </a:rPr>
              <a:t>scaling variable</a:t>
            </a:r>
          </a:p>
        </p:txBody>
      </p:sp>
      <p:pic>
        <p:nvPicPr>
          <p:cNvPr id="27" name="Obraz 2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96864" y="3916288"/>
            <a:ext cx="825500" cy="304800"/>
          </a:xfrm>
          <a:prstGeom prst="rect">
            <a:avLst/>
          </a:prstGeom>
        </p:spPr>
      </p:pic>
      <p:pic>
        <p:nvPicPr>
          <p:cNvPr id="18" name="Obraz 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14900" y="4512733"/>
            <a:ext cx="3305572" cy="2156627"/>
          </a:xfrm>
          <a:prstGeom prst="rect">
            <a:avLst/>
          </a:prstGeom>
        </p:spPr>
      </p:pic>
      <p:pic>
        <p:nvPicPr>
          <p:cNvPr id="20" name="Obraz 1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75808" y="4145012"/>
            <a:ext cx="3937000" cy="292100"/>
          </a:xfrm>
          <a:prstGeom prst="rect">
            <a:avLst/>
          </a:prstGeom>
        </p:spPr>
      </p:pic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/>
              <a:t>Michal Praszalowicz</a:t>
            </a:r>
          </a:p>
        </p:txBody>
      </p:sp>
      <p:pic>
        <p:nvPicPr>
          <p:cNvPr id="6" name="Obraz 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4304" y="3107680"/>
            <a:ext cx="4394200" cy="1041400"/>
          </a:xfrm>
          <a:prstGeom prst="rect">
            <a:avLst/>
          </a:prstGeom>
        </p:spPr>
      </p:pic>
      <p:pic>
        <p:nvPicPr>
          <p:cNvPr id="21" name="Obraz 2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300144" y="116632"/>
            <a:ext cx="664344" cy="945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27681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Basics of geometrical scaling</a:t>
            </a:r>
            <a:endParaRPr lang="pl-PL" dirty="0"/>
          </a:p>
        </p:txBody>
      </p:sp>
      <p:pic>
        <p:nvPicPr>
          <p:cNvPr id="8" name="Obraz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79792" y="91232"/>
            <a:ext cx="664344" cy="945968"/>
          </a:xfrm>
          <a:prstGeom prst="rect">
            <a:avLst/>
          </a:prstGeom>
        </p:spPr>
      </p:pic>
      <p:sp>
        <p:nvSpPr>
          <p:cNvPr id="3" name="PoleTekstowe 2"/>
          <p:cNvSpPr txBox="1"/>
          <p:nvPr/>
        </p:nvSpPr>
        <p:spPr>
          <a:xfrm>
            <a:off x="998641" y="1556792"/>
            <a:ext cx="71737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>
                <a:latin typeface="Cambria"/>
                <a:cs typeface="Cambria"/>
              </a:rPr>
              <a:t>for </a:t>
            </a:r>
            <a:r>
              <a:rPr lang="pl-PL" i="1">
                <a:latin typeface="Cambria"/>
                <a:cs typeface="Cambria"/>
              </a:rPr>
              <a:t>y </a:t>
            </a:r>
            <a:r>
              <a:rPr lang="pl-PL">
                <a:latin typeface="Cambria"/>
                <a:cs typeface="Cambria"/>
              </a:rPr>
              <a:t>~ 0 (central rapidity) </a:t>
            </a:r>
            <a:r>
              <a:rPr lang="pl-PL" i="1">
                <a:latin typeface="Cambria"/>
                <a:cs typeface="Cambria"/>
              </a:rPr>
              <a:t>i.e.</a:t>
            </a:r>
            <a:r>
              <a:rPr lang="pl-PL">
                <a:latin typeface="Cambria"/>
                <a:cs typeface="Cambria"/>
              </a:rPr>
              <a:t> for </a:t>
            </a:r>
            <a:r>
              <a:rPr lang="pl-PL" i="1">
                <a:latin typeface="Cambria"/>
                <a:cs typeface="Cambria"/>
              </a:rPr>
              <a:t>x</a:t>
            </a:r>
            <a:r>
              <a:rPr lang="pl-PL" baseline="-25000">
                <a:latin typeface="Cambria"/>
                <a:cs typeface="Cambria"/>
              </a:rPr>
              <a:t>1</a:t>
            </a:r>
            <a:r>
              <a:rPr lang="pl-PL">
                <a:latin typeface="Cambria"/>
                <a:cs typeface="Cambria"/>
              </a:rPr>
              <a:t> ~ </a:t>
            </a:r>
            <a:r>
              <a:rPr lang="pl-PL" i="1">
                <a:latin typeface="Cambria"/>
                <a:cs typeface="Cambria"/>
              </a:rPr>
              <a:t>x</a:t>
            </a:r>
            <a:r>
              <a:rPr lang="pl-PL" baseline="-25000">
                <a:latin typeface="Cambria"/>
                <a:cs typeface="Cambria"/>
              </a:rPr>
              <a:t>2</a:t>
            </a:r>
            <a:r>
              <a:rPr lang="pl-PL">
                <a:latin typeface="Cambria"/>
                <a:cs typeface="Cambria"/>
              </a:rPr>
              <a:t> = </a:t>
            </a:r>
            <a:r>
              <a:rPr lang="pl-PL" i="1">
                <a:latin typeface="Cambria"/>
                <a:cs typeface="Cambria"/>
              </a:rPr>
              <a:t>x</a:t>
            </a:r>
            <a:r>
              <a:rPr lang="pl-PL">
                <a:latin typeface="Cambria"/>
                <a:cs typeface="Cambria"/>
              </a:rPr>
              <a:t> and for symmetric systems</a:t>
            </a:r>
          </a:p>
        </p:txBody>
      </p:sp>
      <p:pic>
        <p:nvPicPr>
          <p:cNvPr id="6" name="Obraz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100" y="2132856"/>
            <a:ext cx="7785100" cy="901700"/>
          </a:xfrm>
          <a:prstGeom prst="rect">
            <a:avLst/>
          </a:prstGeom>
        </p:spPr>
      </p:pic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/>
              <a:t>Michal Praszalowicz</a:t>
            </a: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D085C8-4EEB-4C13-8FB1-22E0DE8EDF2E}" type="slidenum">
              <a:rPr lang="pl-PL"/>
              <a:pPr>
                <a:defRPr/>
              </a:pPr>
              <a:t>12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436230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Basics of geometrical scaling</a:t>
            </a:r>
            <a:endParaRPr lang="pl-PL" dirty="0"/>
          </a:p>
        </p:txBody>
      </p:sp>
      <p:sp>
        <p:nvSpPr>
          <p:cNvPr id="3" name="PoleTekstowe 2"/>
          <p:cNvSpPr txBox="1"/>
          <p:nvPr/>
        </p:nvSpPr>
        <p:spPr>
          <a:xfrm>
            <a:off x="998641" y="1556792"/>
            <a:ext cx="71737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>
                <a:latin typeface="Cambria"/>
                <a:cs typeface="Cambria"/>
              </a:rPr>
              <a:t>for </a:t>
            </a:r>
            <a:r>
              <a:rPr lang="pl-PL" i="1">
                <a:latin typeface="Cambria"/>
                <a:cs typeface="Cambria"/>
              </a:rPr>
              <a:t>y </a:t>
            </a:r>
            <a:r>
              <a:rPr lang="pl-PL">
                <a:latin typeface="Cambria"/>
                <a:cs typeface="Cambria"/>
              </a:rPr>
              <a:t>~ 0 (central rapidity) </a:t>
            </a:r>
            <a:r>
              <a:rPr lang="pl-PL" i="1">
                <a:latin typeface="Cambria"/>
                <a:cs typeface="Cambria"/>
              </a:rPr>
              <a:t>i.e.</a:t>
            </a:r>
            <a:r>
              <a:rPr lang="pl-PL">
                <a:latin typeface="Cambria"/>
                <a:cs typeface="Cambria"/>
              </a:rPr>
              <a:t> for </a:t>
            </a:r>
            <a:r>
              <a:rPr lang="pl-PL" i="1">
                <a:latin typeface="Cambria"/>
                <a:cs typeface="Cambria"/>
              </a:rPr>
              <a:t>x</a:t>
            </a:r>
            <a:r>
              <a:rPr lang="pl-PL" baseline="-25000">
                <a:latin typeface="Cambria"/>
                <a:cs typeface="Cambria"/>
              </a:rPr>
              <a:t>1</a:t>
            </a:r>
            <a:r>
              <a:rPr lang="pl-PL">
                <a:latin typeface="Cambria"/>
                <a:cs typeface="Cambria"/>
              </a:rPr>
              <a:t> ~ </a:t>
            </a:r>
            <a:r>
              <a:rPr lang="pl-PL" i="1">
                <a:latin typeface="Cambria"/>
                <a:cs typeface="Cambria"/>
              </a:rPr>
              <a:t>x</a:t>
            </a:r>
            <a:r>
              <a:rPr lang="pl-PL" baseline="-25000">
                <a:latin typeface="Cambria"/>
                <a:cs typeface="Cambria"/>
              </a:rPr>
              <a:t>2</a:t>
            </a:r>
            <a:r>
              <a:rPr lang="pl-PL">
                <a:latin typeface="Cambria"/>
                <a:cs typeface="Cambria"/>
              </a:rPr>
              <a:t> = </a:t>
            </a:r>
            <a:r>
              <a:rPr lang="pl-PL" i="1">
                <a:latin typeface="Cambria"/>
                <a:cs typeface="Cambria"/>
              </a:rPr>
              <a:t>x</a:t>
            </a:r>
            <a:r>
              <a:rPr lang="pl-PL">
                <a:latin typeface="Cambria"/>
                <a:cs typeface="Cambria"/>
              </a:rPr>
              <a:t> and for symmetric systems</a:t>
            </a:r>
          </a:p>
        </p:txBody>
      </p:sp>
      <p:pic>
        <p:nvPicPr>
          <p:cNvPr id="6" name="Obraz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100" y="2132856"/>
            <a:ext cx="7785100" cy="901700"/>
          </a:xfrm>
          <a:prstGeom prst="rect">
            <a:avLst/>
          </a:prstGeom>
        </p:spPr>
      </p:pic>
      <p:pic>
        <p:nvPicPr>
          <p:cNvPr id="9" name="Obraz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924" y="3068960"/>
            <a:ext cx="2247900" cy="812800"/>
          </a:xfrm>
          <a:prstGeom prst="rect">
            <a:avLst/>
          </a:prstGeom>
        </p:spPr>
      </p:pic>
      <p:sp>
        <p:nvSpPr>
          <p:cNvPr id="4" name="Zaokrąglony prostokąt 3"/>
          <p:cNvSpPr/>
          <p:nvPr/>
        </p:nvSpPr>
        <p:spPr>
          <a:xfrm>
            <a:off x="395536" y="2060848"/>
            <a:ext cx="8424936" cy="1008112"/>
          </a:xfrm>
          <a:prstGeom prst="roundRect">
            <a:avLst/>
          </a:prstGeom>
          <a:solidFill>
            <a:schemeClr val="bg1">
              <a:lumMod val="8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58976" y="3140968"/>
            <a:ext cx="1397000" cy="685800"/>
          </a:xfrm>
          <a:prstGeom prst="rect">
            <a:avLst/>
          </a:prstGeom>
        </p:spPr>
      </p:pic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/>
              <a:t>Michal Praszalowicz</a:t>
            </a:r>
          </a:p>
        </p:txBody>
      </p:sp>
      <p:sp>
        <p:nvSpPr>
          <p:cNvPr id="10" name="Symbol zastępczy numeru slajdu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D085C8-4EEB-4C13-8FB1-22E0DE8EDF2E}" type="slidenum">
              <a:rPr lang="pl-PL"/>
              <a:pPr>
                <a:defRPr/>
              </a:pPr>
              <a:t>13</a:t>
            </a:fld>
            <a:endParaRPr lang="pl-PL"/>
          </a:p>
        </p:txBody>
      </p:sp>
      <p:pic>
        <p:nvPicPr>
          <p:cNvPr id="11" name="Obraz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0" y="3176024"/>
            <a:ext cx="2387600" cy="711200"/>
          </a:xfrm>
          <a:prstGeom prst="rect">
            <a:avLst/>
          </a:prstGeom>
        </p:spPr>
      </p:pic>
      <p:pic>
        <p:nvPicPr>
          <p:cNvPr id="12" name="Obraz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79792" y="91232"/>
            <a:ext cx="664344" cy="945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37563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Basics of geometrical scaling</a:t>
            </a:r>
            <a:endParaRPr lang="pl-PL" dirty="0"/>
          </a:p>
        </p:txBody>
      </p:sp>
      <p:sp>
        <p:nvSpPr>
          <p:cNvPr id="3" name="PoleTekstowe 2"/>
          <p:cNvSpPr txBox="1"/>
          <p:nvPr/>
        </p:nvSpPr>
        <p:spPr>
          <a:xfrm>
            <a:off x="998641" y="1556792"/>
            <a:ext cx="71737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>
                <a:latin typeface="Cambria"/>
                <a:cs typeface="Cambria"/>
              </a:rPr>
              <a:t>for </a:t>
            </a:r>
            <a:r>
              <a:rPr lang="pl-PL" i="1">
                <a:latin typeface="Cambria"/>
                <a:cs typeface="Cambria"/>
              </a:rPr>
              <a:t>y </a:t>
            </a:r>
            <a:r>
              <a:rPr lang="pl-PL">
                <a:latin typeface="Cambria"/>
                <a:cs typeface="Cambria"/>
              </a:rPr>
              <a:t>~ 0 (central rapidity) </a:t>
            </a:r>
            <a:r>
              <a:rPr lang="pl-PL" i="1">
                <a:latin typeface="Cambria"/>
                <a:cs typeface="Cambria"/>
              </a:rPr>
              <a:t>i.e.</a:t>
            </a:r>
            <a:r>
              <a:rPr lang="pl-PL">
                <a:latin typeface="Cambria"/>
                <a:cs typeface="Cambria"/>
              </a:rPr>
              <a:t> for </a:t>
            </a:r>
            <a:r>
              <a:rPr lang="pl-PL" i="1">
                <a:latin typeface="Cambria"/>
                <a:cs typeface="Cambria"/>
              </a:rPr>
              <a:t>x</a:t>
            </a:r>
            <a:r>
              <a:rPr lang="pl-PL" baseline="-25000">
                <a:latin typeface="Cambria"/>
                <a:cs typeface="Cambria"/>
              </a:rPr>
              <a:t>1</a:t>
            </a:r>
            <a:r>
              <a:rPr lang="pl-PL">
                <a:latin typeface="Cambria"/>
                <a:cs typeface="Cambria"/>
              </a:rPr>
              <a:t> ~ </a:t>
            </a:r>
            <a:r>
              <a:rPr lang="pl-PL" i="1">
                <a:latin typeface="Cambria"/>
                <a:cs typeface="Cambria"/>
              </a:rPr>
              <a:t>x</a:t>
            </a:r>
            <a:r>
              <a:rPr lang="pl-PL" baseline="-25000">
                <a:latin typeface="Cambria"/>
                <a:cs typeface="Cambria"/>
              </a:rPr>
              <a:t>2</a:t>
            </a:r>
            <a:r>
              <a:rPr lang="pl-PL">
                <a:latin typeface="Cambria"/>
                <a:cs typeface="Cambria"/>
              </a:rPr>
              <a:t> = </a:t>
            </a:r>
            <a:r>
              <a:rPr lang="pl-PL" i="1">
                <a:latin typeface="Cambria"/>
                <a:cs typeface="Cambria"/>
              </a:rPr>
              <a:t>x</a:t>
            </a:r>
            <a:r>
              <a:rPr lang="pl-PL">
                <a:latin typeface="Cambria"/>
                <a:cs typeface="Cambria"/>
              </a:rPr>
              <a:t> and for symmetric systems</a:t>
            </a:r>
          </a:p>
        </p:txBody>
      </p:sp>
      <p:pic>
        <p:nvPicPr>
          <p:cNvPr id="6" name="Obraz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100" y="2132856"/>
            <a:ext cx="7785100" cy="901700"/>
          </a:xfrm>
          <a:prstGeom prst="rect">
            <a:avLst/>
          </a:prstGeom>
        </p:spPr>
      </p:pic>
      <p:pic>
        <p:nvPicPr>
          <p:cNvPr id="9" name="Obraz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924" y="3068960"/>
            <a:ext cx="2247900" cy="812800"/>
          </a:xfrm>
          <a:prstGeom prst="rect">
            <a:avLst/>
          </a:prstGeom>
        </p:spPr>
      </p:pic>
      <p:sp>
        <p:nvSpPr>
          <p:cNvPr id="4" name="Zaokrąglony prostokąt 3"/>
          <p:cNvSpPr/>
          <p:nvPr/>
        </p:nvSpPr>
        <p:spPr>
          <a:xfrm>
            <a:off x="395536" y="2060848"/>
            <a:ext cx="8424936" cy="1008112"/>
          </a:xfrm>
          <a:prstGeom prst="roundRect">
            <a:avLst/>
          </a:prstGeom>
          <a:solidFill>
            <a:schemeClr val="bg1">
              <a:lumMod val="8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58976" y="3140968"/>
            <a:ext cx="1397000" cy="685800"/>
          </a:xfrm>
          <a:prstGeom prst="rect">
            <a:avLst/>
          </a:prstGeom>
        </p:spPr>
      </p:pic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/>
              <a:t>Michal Praszalowicz</a:t>
            </a:r>
          </a:p>
        </p:txBody>
      </p:sp>
      <p:sp>
        <p:nvSpPr>
          <p:cNvPr id="10" name="Symbol zastępczy numeru slajdu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D085C8-4EEB-4C13-8FB1-22E0DE8EDF2E}" type="slidenum">
              <a:rPr lang="pl-PL"/>
              <a:pPr>
                <a:defRPr/>
              </a:pPr>
              <a:t>14</a:t>
            </a:fld>
            <a:endParaRPr lang="pl-PL"/>
          </a:p>
        </p:txBody>
      </p:sp>
      <p:pic>
        <p:nvPicPr>
          <p:cNvPr id="12" name="Obraz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4008" y="3200648"/>
            <a:ext cx="3657600" cy="660400"/>
          </a:xfrm>
          <a:prstGeom prst="rect">
            <a:avLst/>
          </a:prstGeom>
        </p:spPr>
      </p:pic>
      <p:pic>
        <p:nvPicPr>
          <p:cNvPr id="13" name="Obraz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56176" y="3848844"/>
            <a:ext cx="2933700" cy="876300"/>
          </a:xfrm>
          <a:prstGeom prst="rect">
            <a:avLst/>
          </a:prstGeom>
        </p:spPr>
      </p:pic>
      <p:pic>
        <p:nvPicPr>
          <p:cNvPr id="14" name="Obraz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79792" y="91232"/>
            <a:ext cx="664344" cy="945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3197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Basics of geometrical scaling</a:t>
            </a:r>
            <a:endParaRPr lang="pl-PL" dirty="0"/>
          </a:p>
        </p:txBody>
      </p:sp>
      <p:sp>
        <p:nvSpPr>
          <p:cNvPr id="3" name="PoleTekstowe 2"/>
          <p:cNvSpPr txBox="1"/>
          <p:nvPr/>
        </p:nvSpPr>
        <p:spPr>
          <a:xfrm>
            <a:off x="998641" y="1556792"/>
            <a:ext cx="71737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>
                <a:latin typeface="Cambria"/>
                <a:cs typeface="Cambria"/>
              </a:rPr>
              <a:t>for </a:t>
            </a:r>
            <a:r>
              <a:rPr lang="pl-PL" i="1">
                <a:latin typeface="Cambria"/>
                <a:cs typeface="Cambria"/>
              </a:rPr>
              <a:t>y </a:t>
            </a:r>
            <a:r>
              <a:rPr lang="pl-PL">
                <a:latin typeface="Cambria"/>
                <a:cs typeface="Cambria"/>
              </a:rPr>
              <a:t>~ 0 (central rapidity) </a:t>
            </a:r>
            <a:r>
              <a:rPr lang="pl-PL" i="1">
                <a:latin typeface="Cambria"/>
                <a:cs typeface="Cambria"/>
              </a:rPr>
              <a:t>i.e.</a:t>
            </a:r>
            <a:r>
              <a:rPr lang="pl-PL">
                <a:latin typeface="Cambria"/>
                <a:cs typeface="Cambria"/>
              </a:rPr>
              <a:t> for </a:t>
            </a:r>
            <a:r>
              <a:rPr lang="pl-PL" i="1">
                <a:latin typeface="Cambria"/>
                <a:cs typeface="Cambria"/>
              </a:rPr>
              <a:t>x</a:t>
            </a:r>
            <a:r>
              <a:rPr lang="pl-PL" baseline="-25000">
                <a:latin typeface="Cambria"/>
                <a:cs typeface="Cambria"/>
              </a:rPr>
              <a:t>1</a:t>
            </a:r>
            <a:r>
              <a:rPr lang="pl-PL">
                <a:latin typeface="Cambria"/>
                <a:cs typeface="Cambria"/>
              </a:rPr>
              <a:t> ~ </a:t>
            </a:r>
            <a:r>
              <a:rPr lang="pl-PL" i="1">
                <a:latin typeface="Cambria"/>
                <a:cs typeface="Cambria"/>
              </a:rPr>
              <a:t>x</a:t>
            </a:r>
            <a:r>
              <a:rPr lang="pl-PL" baseline="-25000">
                <a:latin typeface="Cambria"/>
                <a:cs typeface="Cambria"/>
              </a:rPr>
              <a:t>2</a:t>
            </a:r>
            <a:r>
              <a:rPr lang="pl-PL">
                <a:latin typeface="Cambria"/>
                <a:cs typeface="Cambria"/>
              </a:rPr>
              <a:t> = </a:t>
            </a:r>
            <a:r>
              <a:rPr lang="pl-PL" i="1">
                <a:latin typeface="Cambria"/>
                <a:cs typeface="Cambria"/>
              </a:rPr>
              <a:t>x</a:t>
            </a:r>
            <a:r>
              <a:rPr lang="pl-PL">
                <a:latin typeface="Cambria"/>
                <a:cs typeface="Cambria"/>
              </a:rPr>
              <a:t> and for symmetric systems</a:t>
            </a:r>
          </a:p>
        </p:txBody>
      </p:sp>
      <p:pic>
        <p:nvPicPr>
          <p:cNvPr id="6" name="Obraz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100" y="2132856"/>
            <a:ext cx="7785100" cy="901700"/>
          </a:xfrm>
          <a:prstGeom prst="rect">
            <a:avLst/>
          </a:prstGeom>
        </p:spPr>
      </p:pic>
      <p:pic>
        <p:nvPicPr>
          <p:cNvPr id="9" name="Obraz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924" y="3068960"/>
            <a:ext cx="2247900" cy="8128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58976" y="3140968"/>
            <a:ext cx="1397000" cy="685800"/>
          </a:xfrm>
          <a:prstGeom prst="rect">
            <a:avLst/>
          </a:prstGeom>
        </p:spPr>
      </p:pic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/>
              <a:t>Michal Praszalowicz</a:t>
            </a:r>
          </a:p>
        </p:txBody>
      </p:sp>
      <p:sp>
        <p:nvSpPr>
          <p:cNvPr id="10" name="Symbol zastępczy numeru slajdu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D085C8-4EEB-4C13-8FB1-22E0DE8EDF2E}" type="slidenum">
              <a:rPr lang="pl-PL"/>
              <a:pPr>
                <a:defRPr/>
              </a:pPr>
              <a:t>15</a:t>
            </a:fld>
            <a:endParaRPr lang="pl-PL"/>
          </a:p>
        </p:txBody>
      </p:sp>
      <p:pic>
        <p:nvPicPr>
          <p:cNvPr id="12" name="Obraz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4008" y="3200648"/>
            <a:ext cx="3657600" cy="660400"/>
          </a:xfrm>
          <a:prstGeom prst="rect">
            <a:avLst/>
          </a:prstGeom>
        </p:spPr>
      </p:pic>
      <p:sp>
        <p:nvSpPr>
          <p:cNvPr id="14" name="Zaokrąglony prostokąt 13"/>
          <p:cNvSpPr/>
          <p:nvPr/>
        </p:nvSpPr>
        <p:spPr>
          <a:xfrm>
            <a:off x="395536" y="2060848"/>
            <a:ext cx="8424936" cy="1944216"/>
          </a:xfrm>
          <a:prstGeom prst="roundRect">
            <a:avLst/>
          </a:prstGeom>
          <a:solidFill>
            <a:schemeClr val="bg1">
              <a:lumMod val="8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1" name="Obraz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3568" y="4077072"/>
            <a:ext cx="7124700" cy="825500"/>
          </a:xfrm>
          <a:prstGeom prst="rect">
            <a:avLst/>
          </a:prstGeom>
        </p:spPr>
      </p:pic>
      <p:pic>
        <p:nvPicPr>
          <p:cNvPr id="13" name="Obraz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79792" y="91232"/>
            <a:ext cx="664344" cy="945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3015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Basics of geometrical scaling</a:t>
            </a:r>
            <a:endParaRPr lang="pl-PL" dirty="0"/>
          </a:p>
        </p:txBody>
      </p:sp>
      <p:sp>
        <p:nvSpPr>
          <p:cNvPr id="3" name="PoleTekstowe 2"/>
          <p:cNvSpPr txBox="1"/>
          <p:nvPr/>
        </p:nvSpPr>
        <p:spPr>
          <a:xfrm>
            <a:off x="998641" y="1556792"/>
            <a:ext cx="71737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>
                <a:latin typeface="Cambria"/>
                <a:cs typeface="Cambria"/>
              </a:rPr>
              <a:t>for </a:t>
            </a:r>
            <a:r>
              <a:rPr lang="pl-PL" i="1">
                <a:latin typeface="Cambria"/>
                <a:cs typeface="Cambria"/>
              </a:rPr>
              <a:t>y </a:t>
            </a:r>
            <a:r>
              <a:rPr lang="pl-PL">
                <a:latin typeface="Cambria"/>
                <a:cs typeface="Cambria"/>
              </a:rPr>
              <a:t>~ 0 (central rapidity) </a:t>
            </a:r>
            <a:r>
              <a:rPr lang="pl-PL" i="1">
                <a:latin typeface="Cambria"/>
                <a:cs typeface="Cambria"/>
              </a:rPr>
              <a:t>i.e.</a:t>
            </a:r>
            <a:r>
              <a:rPr lang="pl-PL">
                <a:latin typeface="Cambria"/>
                <a:cs typeface="Cambria"/>
              </a:rPr>
              <a:t> for </a:t>
            </a:r>
            <a:r>
              <a:rPr lang="pl-PL" i="1">
                <a:latin typeface="Cambria"/>
                <a:cs typeface="Cambria"/>
              </a:rPr>
              <a:t>x</a:t>
            </a:r>
            <a:r>
              <a:rPr lang="pl-PL" baseline="-25000">
                <a:latin typeface="Cambria"/>
                <a:cs typeface="Cambria"/>
              </a:rPr>
              <a:t>1</a:t>
            </a:r>
            <a:r>
              <a:rPr lang="pl-PL">
                <a:latin typeface="Cambria"/>
                <a:cs typeface="Cambria"/>
              </a:rPr>
              <a:t> ~ </a:t>
            </a:r>
            <a:r>
              <a:rPr lang="pl-PL" i="1">
                <a:latin typeface="Cambria"/>
                <a:cs typeface="Cambria"/>
              </a:rPr>
              <a:t>x</a:t>
            </a:r>
            <a:r>
              <a:rPr lang="pl-PL" baseline="-25000">
                <a:latin typeface="Cambria"/>
                <a:cs typeface="Cambria"/>
              </a:rPr>
              <a:t>2</a:t>
            </a:r>
            <a:r>
              <a:rPr lang="pl-PL">
                <a:latin typeface="Cambria"/>
                <a:cs typeface="Cambria"/>
              </a:rPr>
              <a:t> = </a:t>
            </a:r>
            <a:r>
              <a:rPr lang="pl-PL" i="1">
                <a:latin typeface="Cambria"/>
                <a:cs typeface="Cambria"/>
              </a:rPr>
              <a:t>x</a:t>
            </a:r>
            <a:r>
              <a:rPr lang="pl-PL">
                <a:latin typeface="Cambria"/>
                <a:cs typeface="Cambria"/>
              </a:rPr>
              <a:t> and for symmetric systems</a:t>
            </a:r>
          </a:p>
        </p:txBody>
      </p:sp>
      <p:pic>
        <p:nvPicPr>
          <p:cNvPr id="6" name="Obraz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100" y="2132856"/>
            <a:ext cx="7785100" cy="901700"/>
          </a:xfrm>
          <a:prstGeom prst="rect">
            <a:avLst/>
          </a:prstGeom>
        </p:spPr>
      </p:pic>
      <p:pic>
        <p:nvPicPr>
          <p:cNvPr id="9" name="Obraz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924" y="3068960"/>
            <a:ext cx="2247900" cy="8128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58976" y="3140968"/>
            <a:ext cx="1397000" cy="685800"/>
          </a:xfrm>
          <a:prstGeom prst="rect">
            <a:avLst/>
          </a:prstGeom>
        </p:spPr>
      </p:pic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/>
              <a:t>Michal Praszalowicz</a:t>
            </a:r>
          </a:p>
        </p:txBody>
      </p:sp>
      <p:sp>
        <p:nvSpPr>
          <p:cNvPr id="10" name="Symbol zastępczy numeru slajdu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D085C8-4EEB-4C13-8FB1-22E0DE8EDF2E}" type="slidenum">
              <a:rPr lang="pl-PL"/>
              <a:pPr>
                <a:defRPr/>
              </a:pPr>
              <a:t>16</a:t>
            </a:fld>
            <a:endParaRPr lang="pl-PL"/>
          </a:p>
        </p:txBody>
      </p:sp>
      <p:pic>
        <p:nvPicPr>
          <p:cNvPr id="12" name="Obraz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4008" y="3200648"/>
            <a:ext cx="3657600" cy="660400"/>
          </a:xfrm>
          <a:prstGeom prst="rect">
            <a:avLst/>
          </a:prstGeom>
        </p:spPr>
      </p:pic>
      <p:pic>
        <p:nvPicPr>
          <p:cNvPr id="11" name="Obraz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3568" y="4077072"/>
            <a:ext cx="7124700" cy="825500"/>
          </a:xfrm>
          <a:prstGeom prst="rect">
            <a:avLst/>
          </a:prstGeom>
        </p:spPr>
      </p:pic>
      <p:sp>
        <p:nvSpPr>
          <p:cNvPr id="14" name="Zaokrąglony prostokąt 13"/>
          <p:cNvSpPr/>
          <p:nvPr/>
        </p:nvSpPr>
        <p:spPr>
          <a:xfrm>
            <a:off x="395536" y="2060848"/>
            <a:ext cx="8424936" cy="2880320"/>
          </a:xfrm>
          <a:prstGeom prst="roundRect">
            <a:avLst/>
          </a:prstGeom>
          <a:solidFill>
            <a:schemeClr val="bg1">
              <a:lumMod val="8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9552" y="4941168"/>
            <a:ext cx="5638800" cy="825500"/>
          </a:xfrm>
          <a:prstGeom prst="rect">
            <a:avLst/>
          </a:prstGeom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379792" y="91232"/>
            <a:ext cx="664344" cy="945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86381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Basics of geometrical scaling</a:t>
            </a:r>
            <a:endParaRPr lang="pl-PL" dirty="0"/>
          </a:p>
        </p:txBody>
      </p:sp>
      <p:sp>
        <p:nvSpPr>
          <p:cNvPr id="3" name="PoleTekstowe 2"/>
          <p:cNvSpPr txBox="1"/>
          <p:nvPr/>
        </p:nvSpPr>
        <p:spPr>
          <a:xfrm>
            <a:off x="998641" y="1556792"/>
            <a:ext cx="71737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>
                <a:latin typeface="Cambria"/>
                <a:cs typeface="Cambria"/>
              </a:rPr>
              <a:t>for </a:t>
            </a:r>
            <a:r>
              <a:rPr lang="pl-PL" i="1">
                <a:latin typeface="Cambria"/>
                <a:cs typeface="Cambria"/>
              </a:rPr>
              <a:t>y </a:t>
            </a:r>
            <a:r>
              <a:rPr lang="pl-PL">
                <a:latin typeface="Cambria"/>
                <a:cs typeface="Cambria"/>
              </a:rPr>
              <a:t>~ 0 (central rapidity) </a:t>
            </a:r>
            <a:r>
              <a:rPr lang="pl-PL" i="1">
                <a:latin typeface="Cambria"/>
                <a:cs typeface="Cambria"/>
              </a:rPr>
              <a:t>i.e.</a:t>
            </a:r>
            <a:r>
              <a:rPr lang="pl-PL">
                <a:latin typeface="Cambria"/>
                <a:cs typeface="Cambria"/>
              </a:rPr>
              <a:t> for </a:t>
            </a:r>
            <a:r>
              <a:rPr lang="pl-PL" i="1">
                <a:latin typeface="Cambria"/>
                <a:cs typeface="Cambria"/>
              </a:rPr>
              <a:t>x</a:t>
            </a:r>
            <a:r>
              <a:rPr lang="pl-PL" baseline="-25000">
                <a:latin typeface="Cambria"/>
                <a:cs typeface="Cambria"/>
              </a:rPr>
              <a:t>1</a:t>
            </a:r>
            <a:r>
              <a:rPr lang="pl-PL">
                <a:latin typeface="Cambria"/>
                <a:cs typeface="Cambria"/>
              </a:rPr>
              <a:t> ~ </a:t>
            </a:r>
            <a:r>
              <a:rPr lang="pl-PL" i="1">
                <a:latin typeface="Cambria"/>
                <a:cs typeface="Cambria"/>
              </a:rPr>
              <a:t>x</a:t>
            </a:r>
            <a:r>
              <a:rPr lang="pl-PL" baseline="-25000">
                <a:latin typeface="Cambria"/>
                <a:cs typeface="Cambria"/>
              </a:rPr>
              <a:t>2</a:t>
            </a:r>
            <a:r>
              <a:rPr lang="pl-PL">
                <a:latin typeface="Cambria"/>
                <a:cs typeface="Cambria"/>
              </a:rPr>
              <a:t> = </a:t>
            </a:r>
            <a:r>
              <a:rPr lang="pl-PL" i="1">
                <a:latin typeface="Cambria"/>
                <a:cs typeface="Cambria"/>
              </a:rPr>
              <a:t>x</a:t>
            </a:r>
            <a:r>
              <a:rPr lang="pl-PL">
                <a:latin typeface="Cambria"/>
                <a:cs typeface="Cambria"/>
              </a:rPr>
              <a:t> and for symmetric systems</a:t>
            </a:r>
          </a:p>
        </p:txBody>
      </p:sp>
      <p:pic>
        <p:nvPicPr>
          <p:cNvPr id="6" name="Obraz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100" y="2132856"/>
            <a:ext cx="7785100" cy="901700"/>
          </a:xfrm>
          <a:prstGeom prst="rect">
            <a:avLst/>
          </a:prstGeom>
        </p:spPr>
      </p:pic>
      <p:pic>
        <p:nvPicPr>
          <p:cNvPr id="9" name="Obraz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924" y="3068960"/>
            <a:ext cx="2247900" cy="8128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58976" y="3140968"/>
            <a:ext cx="1397000" cy="685800"/>
          </a:xfrm>
          <a:prstGeom prst="rect">
            <a:avLst/>
          </a:prstGeom>
        </p:spPr>
      </p:pic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/>
              <a:t>Michal Praszalowicz</a:t>
            </a:r>
          </a:p>
        </p:txBody>
      </p:sp>
      <p:sp>
        <p:nvSpPr>
          <p:cNvPr id="10" name="Symbol zastępczy numeru slajdu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D085C8-4EEB-4C13-8FB1-22E0DE8EDF2E}" type="slidenum">
              <a:rPr lang="pl-PL"/>
              <a:pPr>
                <a:defRPr/>
              </a:pPr>
              <a:t>17</a:t>
            </a:fld>
            <a:endParaRPr lang="pl-PL"/>
          </a:p>
        </p:txBody>
      </p:sp>
      <p:pic>
        <p:nvPicPr>
          <p:cNvPr id="12" name="Obraz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4008" y="3200648"/>
            <a:ext cx="3657600" cy="660400"/>
          </a:xfrm>
          <a:prstGeom prst="rect">
            <a:avLst/>
          </a:prstGeom>
        </p:spPr>
      </p:pic>
      <p:pic>
        <p:nvPicPr>
          <p:cNvPr id="11" name="Obraz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3568" y="4077072"/>
            <a:ext cx="7124700" cy="825500"/>
          </a:xfrm>
          <a:prstGeom prst="rect">
            <a:avLst/>
          </a:prstGeom>
        </p:spPr>
      </p:pic>
      <p:sp>
        <p:nvSpPr>
          <p:cNvPr id="14" name="Zaokrąglony prostokąt 13"/>
          <p:cNvSpPr/>
          <p:nvPr/>
        </p:nvSpPr>
        <p:spPr>
          <a:xfrm>
            <a:off x="395536" y="2060848"/>
            <a:ext cx="8424936" cy="2880320"/>
          </a:xfrm>
          <a:prstGeom prst="roundRect">
            <a:avLst/>
          </a:prstGeom>
          <a:solidFill>
            <a:schemeClr val="bg1">
              <a:lumMod val="8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9552" y="4941168"/>
            <a:ext cx="5638800" cy="825500"/>
          </a:xfrm>
          <a:prstGeom prst="rect">
            <a:avLst/>
          </a:prstGeom>
        </p:spPr>
      </p:pic>
      <p:sp>
        <p:nvSpPr>
          <p:cNvPr id="15" name="Ramka 14"/>
          <p:cNvSpPr/>
          <p:nvPr/>
        </p:nvSpPr>
        <p:spPr>
          <a:xfrm>
            <a:off x="4067944" y="4869160"/>
            <a:ext cx="2304256" cy="1008112"/>
          </a:xfrm>
          <a:prstGeom prst="frame">
            <a:avLst>
              <a:gd name="adj1" fmla="val 13635"/>
            </a:avLst>
          </a:prstGeom>
          <a:ln>
            <a:solidFill>
              <a:schemeClr val="accent1">
                <a:shade val="95000"/>
                <a:satMod val="105000"/>
                <a:alpha val="4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16" name="PoleTekstowe 15"/>
          <p:cNvSpPr txBox="1"/>
          <p:nvPr/>
        </p:nvSpPr>
        <p:spPr>
          <a:xfrm>
            <a:off x="3491880" y="5951021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>
                <a:solidFill>
                  <a:srgbClr val="FF0000"/>
                </a:solidFill>
                <a:latin typeface="Cambria"/>
                <a:cs typeface="Cambria"/>
              </a:rPr>
              <a:t>saturation scale = gluon density </a:t>
            </a:r>
          </a:p>
          <a:p>
            <a:r>
              <a:rPr lang="pl-PL">
                <a:solidFill>
                  <a:srgbClr val="FF0000"/>
                </a:solidFill>
                <a:latin typeface="Cambria"/>
                <a:cs typeface="Cambria"/>
              </a:rPr>
              <a:t>                                   per transverse area</a:t>
            </a:r>
          </a:p>
        </p:txBody>
      </p:sp>
      <p:pic>
        <p:nvPicPr>
          <p:cNvPr id="17" name="Obraz 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379792" y="91232"/>
            <a:ext cx="664344" cy="945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8509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Basics of geometrical scaling</a:t>
            </a:r>
            <a:endParaRPr lang="pl-PL" dirty="0"/>
          </a:p>
        </p:txBody>
      </p:sp>
      <p:sp>
        <p:nvSpPr>
          <p:cNvPr id="3" name="PoleTekstowe 2"/>
          <p:cNvSpPr txBox="1"/>
          <p:nvPr/>
        </p:nvSpPr>
        <p:spPr>
          <a:xfrm>
            <a:off x="998641" y="1556792"/>
            <a:ext cx="71737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>
                <a:latin typeface="Cambria"/>
                <a:cs typeface="Cambria"/>
              </a:rPr>
              <a:t>for </a:t>
            </a:r>
            <a:r>
              <a:rPr lang="pl-PL" i="1">
                <a:latin typeface="Cambria"/>
                <a:cs typeface="Cambria"/>
              </a:rPr>
              <a:t>y </a:t>
            </a:r>
            <a:r>
              <a:rPr lang="pl-PL">
                <a:latin typeface="Cambria"/>
                <a:cs typeface="Cambria"/>
              </a:rPr>
              <a:t>~ 0 (central rapidity) </a:t>
            </a:r>
            <a:r>
              <a:rPr lang="pl-PL" i="1">
                <a:latin typeface="Cambria"/>
                <a:cs typeface="Cambria"/>
              </a:rPr>
              <a:t>i.e.</a:t>
            </a:r>
            <a:r>
              <a:rPr lang="pl-PL">
                <a:latin typeface="Cambria"/>
                <a:cs typeface="Cambria"/>
              </a:rPr>
              <a:t> for </a:t>
            </a:r>
            <a:r>
              <a:rPr lang="pl-PL" i="1">
                <a:latin typeface="Cambria"/>
                <a:cs typeface="Cambria"/>
              </a:rPr>
              <a:t>x</a:t>
            </a:r>
            <a:r>
              <a:rPr lang="pl-PL" baseline="-25000">
                <a:latin typeface="Cambria"/>
                <a:cs typeface="Cambria"/>
              </a:rPr>
              <a:t>1</a:t>
            </a:r>
            <a:r>
              <a:rPr lang="pl-PL">
                <a:latin typeface="Cambria"/>
                <a:cs typeface="Cambria"/>
              </a:rPr>
              <a:t> ~ </a:t>
            </a:r>
            <a:r>
              <a:rPr lang="pl-PL" i="1">
                <a:latin typeface="Cambria"/>
                <a:cs typeface="Cambria"/>
              </a:rPr>
              <a:t>x</a:t>
            </a:r>
            <a:r>
              <a:rPr lang="pl-PL" baseline="-25000">
                <a:latin typeface="Cambria"/>
                <a:cs typeface="Cambria"/>
              </a:rPr>
              <a:t>2</a:t>
            </a:r>
            <a:r>
              <a:rPr lang="pl-PL">
                <a:latin typeface="Cambria"/>
                <a:cs typeface="Cambria"/>
              </a:rPr>
              <a:t> = </a:t>
            </a:r>
            <a:r>
              <a:rPr lang="pl-PL" i="1">
                <a:latin typeface="Cambria"/>
                <a:cs typeface="Cambria"/>
              </a:rPr>
              <a:t>x</a:t>
            </a:r>
            <a:r>
              <a:rPr lang="pl-PL">
                <a:latin typeface="Cambria"/>
                <a:cs typeface="Cambria"/>
              </a:rPr>
              <a:t> and for symmetric systems</a:t>
            </a:r>
          </a:p>
        </p:txBody>
      </p:sp>
      <p:pic>
        <p:nvPicPr>
          <p:cNvPr id="6" name="Obraz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100" y="2132856"/>
            <a:ext cx="7785100" cy="901700"/>
          </a:xfrm>
          <a:prstGeom prst="rect">
            <a:avLst/>
          </a:prstGeom>
        </p:spPr>
      </p:pic>
      <p:pic>
        <p:nvPicPr>
          <p:cNvPr id="9" name="Obraz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924" y="3068960"/>
            <a:ext cx="2247900" cy="8128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58976" y="3140968"/>
            <a:ext cx="1397000" cy="685800"/>
          </a:xfrm>
          <a:prstGeom prst="rect">
            <a:avLst/>
          </a:prstGeom>
        </p:spPr>
      </p:pic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/>
              <a:t>Michal Praszalowicz</a:t>
            </a:r>
          </a:p>
        </p:txBody>
      </p:sp>
      <p:sp>
        <p:nvSpPr>
          <p:cNvPr id="10" name="Symbol zastępczy numeru slajdu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D085C8-4EEB-4C13-8FB1-22E0DE8EDF2E}" type="slidenum">
              <a:rPr lang="pl-PL"/>
              <a:pPr>
                <a:defRPr/>
              </a:pPr>
              <a:t>18</a:t>
            </a:fld>
            <a:endParaRPr lang="pl-PL"/>
          </a:p>
        </p:txBody>
      </p:sp>
      <p:pic>
        <p:nvPicPr>
          <p:cNvPr id="12" name="Obraz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4008" y="3200648"/>
            <a:ext cx="3657600" cy="660400"/>
          </a:xfrm>
          <a:prstGeom prst="rect">
            <a:avLst/>
          </a:prstGeom>
        </p:spPr>
      </p:pic>
      <p:pic>
        <p:nvPicPr>
          <p:cNvPr id="11" name="Obraz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3568" y="4077072"/>
            <a:ext cx="7124700" cy="825500"/>
          </a:xfrm>
          <a:prstGeom prst="rect">
            <a:avLst/>
          </a:prstGeom>
        </p:spPr>
      </p:pic>
      <p:sp>
        <p:nvSpPr>
          <p:cNvPr id="14" name="Zaokrąglony prostokąt 13"/>
          <p:cNvSpPr/>
          <p:nvPr/>
        </p:nvSpPr>
        <p:spPr>
          <a:xfrm>
            <a:off x="395536" y="2060848"/>
            <a:ext cx="8424936" cy="2880320"/>
          </a:xfrm>
          <a:prstGeom prst="roundRect">
            <a:avLst/>
          </a:prstGeom>
          <a:solidFill>
            <a:schemeClr val="bg1">
              <a:lumMod val="8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9552" y="4941168"/>
            <a:ext cx="5638800" cy="825500"/>
          </a:xfrm>
          <a:prstGeom prst="rect">
            <a:avLst/>
          </a:prstGeom>
        </p:spPr>
      </p:pic>
      <p:sp>
        <p:nvSpPr>
          <p:cNvPr id="15" name="Ramka 14"/>
          <p:cNvSpPr/>
          <p:nvPr/>
        </p:nvSpPr>
        <p:spPr>
          <a:xfrm>
            <a:off x="4067944" y="4869160"/>
            <a:ext cx="2304256" cy="1008112"/>
          </a:xfrm>
          <a:prstGeom prst="frame">
            <a:avLst>
              <a:gd name="adj1" fmla="val 13635"/>
            </a:avLst>
          </a:prstGeom>
          <a:ln>
            <a:solidFill>
              <a:schemeClr val="accent1">
                <a:shade val="95000"/>
                <a:satMod val="105000"/>
                <a:alpha val="4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16" name="PoleTekstowe 15"/>
          <p:cNvSpPr txBox="1"/>
          <p:nvPr/>
        </p:nvSpPr>
        <p:spPr>
          <a:xfrm>
            <a:off x="3491880" y="5951021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>
                <a:solidFill>
                  <a:srgbClr val="FF0000"/>
                </a:solidFill>
                <a:latin typeface="Cambria"/>
                <a:cs typeface="Cambria"/>
              </a:rPr>
              <a:t>saturation scale = gluon density </a:t>
            </a:r>
          </a:p>
          <a:p>
            <a:r>
              <a:rPr lang="pl-PL">
                <a:solidFill>
                  <a:srgbClr val="FF0000"/>
                </a:solidFill>
                <a:latin typeface="Cambria"/>
                <a:cs typeface="Cambria"/>
              </a:rPr>
              <a:t>                                   per transverse area</a:t>
            </a:r>
          </a:p>
        </p:txBody>
      </p:sp>
      <p:sp>
        <p:nvSpPr>
          <p:cNvPr id="17" name="PoleTekstowe 16"/>
          <p:cNvSpPr txBox="1"/>
          <p:nvPr/>
        </p:nvSpPr>
        <p:spPr>
          <a:xfrm>
            <a:off x="6553200" y="4993298"/>
            <a:ext cx="221436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600">
                <a:solidFill>
                  <a:srgbClr val="4F81BD"/>
                </a:solidFill>
              </a:rPr>
              <a:t>parton – hadron duality:</a:t>
            </a:r>
          </a:p>
          <a:p>
            <a:r>
              <a:rPr lang="pl-PL" sz="1600">
                <a:solidFill>
                  <a:srgbClr val="4F81BD"/>
                </a:solidFill>
              </a:rPr>
              <a:t>power-like growth of</a:t>
            </a:r>
          </a:p>
          <a:p>
            <a:r>
              <a:rPr lang="pl-PL" sz="1600">
                <a:solidFill>
                  <a:srgbClr val="4F81BD"/>
                </a:solidFill>
              </a:rPr>
              <a:t>particle multiplicity</a:t>
            </a:r>
          </a:p>
        </p:txBody>
      </p:sp>
      <p:pic>
        <p:nvPicPr>
          <p:cNvPr id="18" name="Obraz 1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379792" y="91232"/>
            <a:ext cx="664344" cy="945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13350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smtClean="0"/>
              <a:t>Geometrical </a:t>
            </a:r>
            <a:r>
              <a:rPr lang="pl-PL" dirty="0" err="1" smtClean="0"/>
              <a:t>scaling</a:t>
            </a:r>
            <a:r>
              <a:rPr lang="pl-PL" dirty="0" smtClean="0"/>
              <a:t> of </a:t>
            </a:r>
            <a:r>
              <a:rPr lang="pl-PL" i="1" dirty="0" err="1" smtClean="0"/>
              <a:t>p</a:t>
            </a:r>
            <a:r>
              <a:rPr lang="pl-PL" baseline="-25000" dirty="0" err="1" smtClean="0"/>
              <a:t>T</a:t>
            </a:r>
            <a:r>
              <a:rPr lang="pl-PL" dirty="0" smtClean="0"/>
              <a:t> </a:t>
            </a:r>
            <a:r>
              <a:rPr lang="pl-PL" dirty="0" err="1" smtClean="0"/>
              <a:t>distributions</a:t>
            </a:r>
            <a:endParaRPr lang="pl-PL" dirty="0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/>
              <a:t>Michal Praszalowicz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D085C8-4EEB-4C13-8FB1-22E0DE8EDF2E}" type="slidenum">
              <a:rPr lang="pl-PL"/>
              <a:pPr>
                <a:defRPr/>
              </a:pPr>
              <a:t>19</a:t>
            </a:fld>
            <a:endParaRPr lang="pl-PL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3212976"/>
            <a:ext cx="6343650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Prostokąt 4"/>
          <p:cNvSpPr/>
          <p:nvPr/>
        </p:nvSpPr>
        <p:spPr>
          <a:xfrm>
            <a:off x="611560" y="1375608"/>
            <a:ext cx="80648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dirty="0">
                <a:solidFill>
                  <a:srgbClr val="77933C"/>
                </a:solidFill>
                <a:latin typeface="Cambria"/>
                <a:cs typeface="Cambria"/>
              </a:rPr>
              <a:t>L. </a:t>
            </a:r>
            <a:r>
              <a:rPr lang="pl-PL" dirty="0" err="1">
                <a:solidFill>
                  <a:srgbClr val="77933C"/>
                </a:solidFill>
                <a:latin typeface="Cambria"/>
                <a:cs typeface="Cambria"/>
              </a:rPr>
              <a:t>McLerran</a:t>
            </a:r>
            <a:r>
              <a:rPr lang="pl-PL" dirty="0">
                <a:solidFill>
                  <a:srgbClr val="77933C"/>
                </a:solidFill>
                <a:latin typeface="Cambria"/>
                <a:cs typeface="Cambria"/>
              </a:rPr>
              <a:t>, M. </a:t>
            </a:r>
            <a:r>
              <a:rPr lang="pl-PL" dirty="0" err="1">
                <a:solidFill>
                  <a:srgbClr val="77933C"/>
                </a:solidFill>
                <a:latin typeface="Cambria"/>
                <a:cs typeface="Cambria"/>
              </a:rPr>
              <a:t>P.</a:t>
            </a:r>
            <a:r>
              <a:rPr lang="pl-PL" dirty="0">
                <a:solidFill>
                  <a:srgbClr val="77933C"/>
                </a:solidFill>
                <a:latin typeface="Cambria"/>
                <a:cs typeface="Cambria"/>
              </a:rPr>
              <a:t> Acta Phys.Polon.B41:1917,2010, B42:99,2011 </a:t>
            </a:r>
          </a:p>
          <a:p>
            <a:r>
              <a:rPr lang="pl-PL" dirty="0">
                <a:solidFill>
                  <a:srgbClr val="77933C"/>
                </a:solidFill>
                <a:latin typeface="Cambria"/>
                <a:cs typeface="Cambria"/>
              </a:rPr>
              <a:t>M. </a:t>
            </a:r>
            <a:r>
              <a:rPr lang="pl-PL" dirty="0" err="1">
                <a:solidFill>
                  <a:srgbClr val="77933C"/>
                </a:solidFill>
                <a:latin typeface="Cambria"/>
                <a:cs typeface="Cambria"/>
              </a:rPr>
              <a:t>P.</a:t>
            </a:r>
            <a:r>
              <a:rPr lang="pl-PL" dirty="0">
                <a:solidFill>
                  <a:srgbClr val="77933C"/>
                </a:solidFill>
                <a:latin typeface="Cambria"/>
                <a:cs typeface="Cambria"/>
              </a:rPr>
              <a:t> Phys.Rev.Lett.106:142002,2011, </a:t>
            </a:r>
            <a:r>
              <a:rPr lang="fr-FR" dirty="0">
                <a:solidFill>
                  <a:srgbClr val="77933C"/>
                </a:solidFill>
                <a:latin typeface="Cambria"/>
                <a:cs typeface="Cambria"/>
              </a:rPr>
              <a:t>Acta Phys.Pol. B42 (2011) 1557-1566 </a:t>
            </a:r>
            <a:r>
              <a:rPr lang="pl-PL">
                <a:solidFill>
                  <a:srgbClr val="77933C"/>
                </a:solidFill>
                <a:latin typeface="Cambria"/>
                <a:cs typeface="Cambria"/>
              </a:rPr>
              <a:t>Phys.Rev. D87 (2013) 071502(R)</a:t>
            </a:r>
          </a:p>
        </p:txBody>
      </p:sp>
      <p:pic>
        <p:nvPicPr>
          <p:cNvPr id="7" name="Obraz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00144" y="116632"/>
            <a:ext cx="664344" cy="945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7167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message to take away:</a:t>
            </a:r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4496" y="1417638"/>
            <a:ext cx="2857500" cy="2857500"/>
          </a:xfrm>
          <a:prstGeom prst="rect">
            <a:avLst/>
          </a:prstGeom>
        </p:spPr>
      </p:pic>
      <p:sp>
        <p:nvSpPr>
          <p:cNvPr id="4" name="PoleTekstowe 3"/>
          <p:cNvSpPr txBox="1"/>
          <p:nvPr/>
        </p:nvSpPr>
        <p:spPr>
          <a:xfrm>
            <a:off x="367196" y="4528651"/>
            <a:ext cx="864431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>
                <a:solidFill>
                  <a:srgbClr val="FF0000"/>
                </a:solidFill>
                <a:latin typeface="Cambria"/>
                <a:cs typeface="Cambria"/>
              </a:rPr>
              <a:t>There exits an intermediate energy scale, called </a:t>
            </a:r>
            <a:r>
              <a:rPr lang="pl-PL" sz="2400" i="1">
                <a:solidFill>
                  <a:srgbClr val="FF0000"/>
                </a:solidFill>
                <a:latin typeface="Cambria"/>
                <a:cs typeface="Cambria"/>
              </a:rPr>
              <a:t>saturation scale</a:t>
            </a:r>
            <a:r>
              <a:rPr lang="pl-PL" sz="2400">
                <a:solidFill>
                  <a:srgbClr val="FF0000"/>
                </a:solidFill>
                <a:latin typeface="Cambria"/>
                <a:cs typeface="Cambria"/>
              </a:rPr>
              <a:t>,</a:t>
            </a:r>
          </a:p>
          <a:p>
            <a:r>
              <a:rPr lang="pl-PL" sz="2400">
                <a:solidFill>
                  <a:srgbClr val="FF0000"/>
                </a:solidFill>
                <a:latin typeface="Cambria"/>
                <a:cs typeface="Cambria"/>
              </a:rPr>
              <a:t>that, by dimensional arguments, deterimines inclusive and semi-</a:t>
            </a:r>
          </a:p>
          <a:p>
            <a:r>
              <a:rPr lang="pl-PL" sz="2400">
                <a:solidFill>
                  <a:srgbClr val="FF0000"/>
                </a:solidFill>
                <a:latin typeface="Cambria"/>
                <a:cs typeface="Cambria"/>
              </a:rPr>
              <a:t>-inclusive observables in kinematical regions where no other</a:t>
            </a:r>
          </a:p>
          <a:p>
            <a:r>
              <a:rPr lang="pl-PL" sz="2400">
                <a:solidFill>
                  <a:srgbClr val="FF0000"/>
                </a:solidFill>
                <a:latin typeface="Cambria"/>
                <a:cs typeface="Cambria"/>
              </a:rPr>
              <a:t>energy (momentum) scales exist.</a:t>
            </a:r>
          </a:p>
        </p:txBody>
      </p:sp>
    </p:spTree>
    <p:extLst>
      <p:ext uri="{BB962C8B-B14F-4D97-AF65-F5344CB8AC3E}">
        <p14:creationId xmlns:p14="http://schemas.microsoft.com/office/powerpoint/2010/main" val="17188959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Determination of lambda</a:t>
            </a: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69117" y="1199027"/>
            <a:ext cx="5280356" cy="983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1242100"/>
            <a:ext cx="2692400" cy="9144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450432"/>
            <a:ext cx="9144000" cy="4359842"/>
          </a:xfrm>
          <a:prstGeom prst="rect">
            <a:avLst/>
          </a:prstGeom>
        </p:spPr>
      </p:pic>
      <p:pic>
        <p:nvPicPr>
          <p:cNvPr id="8" name="Obraz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69973" y="2738220"/>
            <a:ext cx="1079500" cy="381000"/>
          </a:xfrm>
          <a:prstGeom prst="rect">
            <a:avLst/>
          </a:prstGeom>
        </p:spPr>
      </p:pic>
      <p:sp>
        <p:nvSpPr>
          <p:cNvPr id="9" name="PoleTekstowe 8"/>
          <p:cNvSpPr txBox="1"/>
          <p:nvPr/>
        </p:nvSpPr>
        <p:spPr>
          <a:xfrm>
            <a:off x="685185" y="2170777"/>
            <a:ext cx="35730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200">
                <a:solidFill>
                  <a:schemeClr val="accent3">
                    <a:lumMod val="75000"/>
                  </a:schemeClr>
                </a:solidFill>
              </a:rPr>
              <a:t>ALICE 1307.1093 [nucl-ex], Eur.Phys.J C73 (2013) 2662</a:t>
            </a:r>
          </a:p>
        </p:txBody>
      </p:sp>
      <p:sp>
        <p:nvSpPr>
          <p:cNvPr id="10" name="PoleTekstowe 9"/>
          <p:cNvSpPr txBox="1"/>
          <p:nvPr/>
        </p:nvSpPr>
        <p:spPr>
          <a:xfrm>
            <a:off x="3109110" y="2738220"/>
            <a:ext cx="953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/>
              <a:t>inelastic</a:t>
            </a:r>
          </a:p>
        </p:txBody>
      </p:sp>
      <p:pic>
        <p:nvPicPr>
          <p:cNvPr id="11" name="Obraz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79792" y="91232"/>
            <a:ext cx="664344" cy="945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57625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Determination of lambda</a:t>
            </a: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69117" y="1199027"/>
            <a:ext cx="5280356" cy="983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1242100"/>
            <a:ext cx="2692400" cy="9144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79792" y="91232"/>
            <a:ext cx="664344" cy="945968"/>
          </a:xfrm>
          <a:prstGeom prst="rect">
            <a:avLst/>
          </a:prstGeom>
        </p:spPr>
      </p:pic>
      <p:pic>
        <p:nvPicPr>
          <p:cNvPr id="10" name="Obraz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67" y="2156500"/>
            <a:ext cx="4232548" cy="4714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00262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Determination of lambda</a:t>
            </a: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69117" y="1199027"/>
            <a:ext cx="5280356" cy="983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1242100"/>
            <a:ext cx="2692400" cy="9144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79792" y="91232"/>
            <a:ext cx="664344" cy="945968"/>
          </a:xfrm>
          <a:prstGeom prst="rect">
            <a:avLst/>
          </a:prstGeom>
        </p:spPr>
      </p:pic>
      <p:pic>
        <p:nvPicPr>
          <p:cNvPr id="10" name="Obraz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67" y="2156500"/>
            <a:ext cx="4232548" cy="4714588"/>
          </a:xfrm>
          <a:prstGeom prst="rect">
            <a:avLst/>
          </a:prstGeom>
        </p:spPr>
      </p:pic>
      <p:pic>
        <p:nvPicPr>
          <p:cNvPr id="11" name="Obraz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17999" y="2177378"/>
            <a:ext cx="4131473" cy="4693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27725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Determination of lambda</a:t>
            </a: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69117" y="1199027"/>
            <a:ext cx="5280356" cy="983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1242100"/>
            <a:ext cx="2692400" cy="9144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79792" y="91232"/>
            <a:ext cx="664344" cy="945968"/>
          </a:xfrm>
          <a:prstGeom prst="rect">
            <a:avLst/>
          </a:prstGeom>
        </p:spPr>
      </p:pic>
      <p:pic>
        <p:nvPicPr>
          <p:cNvPr id="4" name="Obraz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32432" y="2147052"/>
            <a:ext cx="4169451" cy="4725378"/>
          </a:xfrm>
          <a:prstGeom prst="rect">
            <a:avLst/>
          </a:prstGeom>
        </p:spPr>
      </p:pic>
      <p:pic>
        <p:nvPicPr>
          <p:cNvPr id="10" name="Obraz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67" y="2156500"/>
            <a:ext cx="4232548" cy="4714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20085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Determination of lambda</a:t>
            </a: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69117" y="1199027"/>
            <a:ext cx="5280356" cy="983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1242100"/>
            <a:ext cx="2692400" cy="9144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79792" y="91232"/>
            <a:ext cx="664344" cy="945968"/>
          </a:xfrm>
          <a:prstGeom prst="rect">
            <a:avLst/>
          </a:prstGeom>
        </p:spPr>
      </p:pic>
      <p:pic>
        <p:nvPicPr>
          <p:cNvPr id="10" name="Obraz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67" y="2156500"/>
            <a:ext cx="4232548" cy="4714588"/>
          </a:xfrm>
          <a:prstGeom prst="rect">
            <a:avLst/>
          </a:prstGeom>
        </p:spPr>
      </p:pic>
      <p:pic>
        <p:nvPicPr>
          <p:cNvPr id="11" name="Obraz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12854" y="2142070"/>
            <a:ext cx="4159931" cy="4714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24420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Determination of lambda</a:t>
            </a: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69117" y="1199027"/>
            <a:ext cx="5280356" cy="983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1242100"/>
            <a:ext cx="2692400" cy="9144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79792" y="91232"/>
            <a:ext cx="664344" cy="945968"/>
          </a:xfrm>
          <a:prstGeom prst="rect">
            <a:avLst/>
          </a:prstGeom>
        </p:spPr>
      </p:pic>
      <p:pic>
        <p:nvPicPr>
          <p:cNvPr id="10" name="Obraz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67" y="2156500"/>
            <a:ext cx="4232548" cy="4714588"/>
          </a:xfrm>
          <a:prstGeom prst="rect">
            <a:avLst/>
          </a:prstGeom>
        </p:spPr>
      </p:pic>
      <p:pic>
        <p:nvPicPr>
          <p:cNvPr id="11" name="Obraz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54157" y="2153295"/>
            <a:ext cx="4132797" cy="4695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8238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Power-like growth of multiplicity</a:t>
            </a: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048" y="1452698"/>
            <a:ext cx="5262951" cy="5075863"/>
          </a:xfrm>
          <a:prstGeom prst="rect">
            <a:avLst/>
          </a:prstGeom>
        </p:spPr>
      </p:pic>
      <p:sp>
        <p:nvSpPr>
          <p:cNvPr id="5" name="PoleTekstowe 4"/>
          <p:cNvSpPr txBox="1"/>
          <p:nvPr/>
        </p:nvSpPr>
        <p:spPr>
          <a:xfrm>
            <a:off x="5638381" y="1605053"/>
            <a:ext cx="206199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400">
                <a:solidFill>
                  <a:schemeClr val="accent3">
                    <a:lumMod val="50000"/>
                  </a:schemeClr>
                </a:solidFill>
              </a:rPr>
              <a:t>plot: P. Braun-Munzinger,</a:t>
            </a:r>
          </a:p>
          <a:p>
            <a:r>
              <a:rPr lang="pl-PL" sz="1400">
                <a:solidFill>
                  <a:schemeClr val="accent3">
                    <a:lumMod val="50000"/>
                  </a:schemeClr>
                </a:solidFill>
              </a:rPr>
              <a:t>54 Cracow School of</a:t>
            </a:r>
          </a:p>
          <a:p>
            <a:r>
              <a:rPr lang="pl-PL" sz="1400">
                <a:solidFill>
                  <a:schemeClr val="accent3">
                    <a:lumMod val="50000"/>
                  </a:schemeClr>
                </a:solidFill>
              </a:rPr>
              <a:t>Theoretical Physics</a:t>
            </a:r>
          </a:p>
          <a:p>
            <a:r>
              <a:rPr lang="pl-PL" sz="1400">
                <a:solidFill>
                  <a:schemeClr val="accent3">
                    <a:lumMod val="50000"/>
                  </a:schemeClr>
                </a:solidFill>
              </a:rPr>
              <a:t>(from ALICE-PUB-44337)</a:t>
            </a:r>
          </a:p>
        </p:txBody>
      </p:sp>
      <p:sp>
        <p:nvSpPr>
          <p:cNvPr id="7" name="Prostokąt 6"/>
          <p:cNvSpPr/>
          <p:nvPr/>
        </p:nvSpPr>
        <p:spPr>
          <a:xfrm>
            <a:off x="3221720" y="1180900"/>
            <a:ext cx="512150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nl-NL" sz="1200">
                <a:solidFill>
                  <a:srgbClr val="4F81BD"/>
                </a:solidFill>
              </a:rPr>
              <a:t>http://th-www.if.uj.edu.pl/school/2014/talks/braun-munzinger_1.pdf</a:t>
            </a:r>
            <a:endParaRPr lang="pl-PL" sz="1200">
              <a:solidFill>
                <a:srgbClr val="4F81BD"/>
              </a:solidFill>
            </a:endParaRPr>
          </a:p>
        </p:txBody>
      </p:sp>
      <p:pic>
        <p:nvPicPr>
          <p:cNvPr id="10" name="Obraz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77465" y="2645140"/>
            <a:ext cx="3474703" cy="1669117"/>
          </a:xfrm>
          <a:prstGeom prst="rect">
            <a:avLst/>
          </a:prstGeom>
        </p:spPr>
      </p:pic>
      <p:sp>
        <p:nvSpPr>
          <p:cNvPr id="11" name="PoleTekstowe 10"/>
          <p:cNvSpPr txBox="1"/>
          <p:nvPr/>
        </p:nvSpPr>
        <p:spPr>
          <a:xfrm>
            <a:off x="6150994" y="4619732"/>
            <a:ext cx="19691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>
                <a:solidFill>
                  <a:srgbClr val="4F81BD"/>
                </a:solidFill>
              </a:rPr>
              <a:t>transverse area is </a:t>
            </a:r>
          </a:p>
          <a:p>
            <a:r>
              <a:rPr lang="pl-PL">
                <a:solidFill>
                  <a:srgbClr val="4F81BD"/>
                </a:solidFill>
              </a:rPr>
              <a:t>energy indpendent</a:t>
            </a:r>
            <a:endParaRPr lang="pl-PL">
              <a:solidFill>
                <a:srgbClr val="3366FF"/>
              </a:solidFill>
            </a:endParaRPr>
          </a:p>
        </p:txBody>
      </p:sp>
      <p:sp>
        <p:nvSpPr>
          <p:cNvPr id="12" name="Strzałka w górę 11"/>
          <p:cNvSpPr/>
          <p:nvPr/>
        </p:nvSpPr>
        <p:spPr>
          <a:xfrm>
            <a:off x="6873177" y="4084292"/>
            <a:ext cx="273931" cy="498084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6" name="Obraz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21787" y="5624576"/>
            <a:ext cx="2540000" cy="393700"/>
          </a:xfrm>
          <a:prstGeom prst="rect">
            <a:avLst/>
          </a:prstGeom>
        </p:spPr>
      </p:pic>
      <p:sp>
        <p:nvSpPr>
          <p:cNvPr id="13" name="Dowolny kształt 12"/>
          <p:cNvSpPr/>
          <p:nvPr/>
        </p:nvSpPr>
        <p:spPr>
          <a:xfrm>
            <a:off x="5888595" y="3707200"/>
            <a:ext cx="2937883" cy="2616848"/>
          </a:xfrm>
          <a:custGeom>
            <a:avLst/>
            <a:gdLst>
              <a:gd name="connsiteX0" fmla="*/ 2899395 w 2937883"/>
              <a:gd name="connsiteY0" fmla="*/ 1898497 h 2616848"/>
              <a:gd name="connsiteX1" fmla="*/ 2899395 w 2937883"/>
              <a:gd name="connsiteY1" fmla="*/ 1898497 h 2616848"/>
              <a:gd name="connsiteX2" fmla="*/ 2719787 w 2937883"/>
              <a:gd name="connsiteY2" fmla="*/ 1783048 h 2616848"/>
              <a:gd name="connsiteX3" fmla="*/ 2668470 w 2937883"/>
              <a:gd name="connsiteY3" fmla="*/ 1770221 h 2616848"/>
              <a:gd name="connsiteX4" fmla="*/ 2604324 w 2937883"/>
              <a:gd name="connsiteY4" fmla="*/ 1744565 h 2616848"/>
              <a:gd name="connsiteX5" fmla="*/ 2553007 w 2937883"/>
              <a:gd name="connsiteY5" fmla="*/ 1731738 h 2616848"/>
              <a:gd name="connsiteX6" fmla="*/ 2476032 w 2937883"/>
              <a:gd name="connsiteY6" fmla="*/ 1706082 h 2616848"/>
              <a:gd name="connsiteX7" fmla="*/ 2322082 w 2937883"/>
              <a:gd name="connsiteY7" fmla="*/ 1680427 h 2616848"/>
              <a:gd name="connsiteX8" fmla="*/ 1757598 w 2937883"/>
              <a:gd name="connsiteY8" fmla="*/ 1667599 h 2616848"/>
              <a:gd name="connsiteX9" fmla="*/ 1026334 w 2937883"/>
              <a:gd name="connsiteY9" fmla="*/ 1641944 h 2616848"/>
              <a:gd name="connsiteX10" fmla="*/ 436192 w 2937883"/>
              <a:gd name="connsiteY10" fmla="*/ 1654771 h 2616848"/>
              <a:gd name="connsiteX11" fmla="*/ 346388 w 2937883"/>
              <a:gd name="connsiteY11" fmla="*/ 1680427 h 2616848"/>
              <a:gd name="connsiteX12" fmla="*/ 269413 w 2937883"/>
              <a:gd name="connsiteY12" fmla="*/ 1693255 h 2616848"/>
              <a:gd name="connsiteX13" fmla="*/ 218096 w 2937883"/>
              <a:gd name="connsiteY13" fmla="*/ 1718910 h 2616848"/>
              <a:gd name="connsiteX14" fmla="*/ 141121 w 2937883"/>
              <a:gd name="connsiteY14" fmla="*/ 1744565 h 2616848"/>
              <a:gd name="connsiteX15" fmla="*/ 115463 w 2937883"/>
              <a:gd name="connsiteY15" fmla="*/ 1770221 h 2616848"/>
              <a:gd name="connsiteX16" fmla="*/ 102633 w 2937883"/>
              <a:gd name="connsiteY16" fmla="*/ 1808704 h 2616848"/>
              <a:gd name="connsiteX17" fmla="*/ 64146 w 2937883"/>
              <a:gd name="connsiteY17" fmla="*/ 1821531 h 2616848"/>
              <a:gd name="connsiteX18" fmla="*/ 38487 w 2937883"/>
              <a:gd name="connsiteY18" fmla="*/ 1860014 h 2616848"/>
              <a:gd name="connsiteX19" fmla="*/ 25658 w 2937883"/>
              <a:gd name="connsiteY19" fmla="*/ 1898497 h 2616848"/>
              <a:gd name="connsiteX20" fmla="*/ 0 w 2937883"/>
              <a:gd name="connsiteY20" fmla="*/ 1988291 h 2616848"/>
              <a:gd name="connsiteX21" fmla="*/ 25658 w 2937883"/>
              <a:gd name="connsiteY21" fmla="*/ 2232017 h 2616848"/>
              <a:gd name="connsiteX22" fmla="*/ 89804 w 2937883"/>
              <a:gd name="connsiteY22" fmla="*/ 2334639 h 2616848"/>
              <a:gd name="connsiteX23" fmla="*/ 230925 w 2937883"/>
              <a:gd name="connsiteY23" fmla="*/ 2411605 h 2616848"/>
              <a:gd name="connsiteX24" fmla="*/ 269413 w 2937883"/>
              <a:gd name="connsiteY24" fmla="*/ 2424432 h 2616848"/>
              <a:gd name="connsiteX25" fmla="*/ 372046 w 2937883"/>
              <a:gd name="connsiteY25" fmla="*/ 2462916 h 2616848"/>
              <a:gd name="connsiteX26" fmla="*/ 500338 w 2937883"/>
              <a:gd name="connsiteY26" fmla="*/ 2488571 h 2616848"/>
              <a:gd name="connsiteX27" fmla="*/ 641459 w 2937883"/>
              <a:gd name="connsiteY27" fmla="*/ 2501399 h 2616848"/>
              <a:gd name="connsiteX28" fmla="*/ 769751 w 2937883"/>
              <a:gd name="connsiteY28" fmla="*/ 2539882 h 2616848"/>
              <a:gd name="connsiteX29" fmla="*/ 923701 w 2937883"/>
              <a:gd name="connsiteY29" fmla="*/ 2565537 h 2616848"/>
              <a:gd name="connsiteX30" fmla="*/ 1064822 w 2937883"/>
              <a:gd name="connsiteY30" fmla="*/ 2591192 h 2616848"/>
              <a:gd name="connsiteX31" fmla="*/ 1449698 w 2937883"/>
              <a:gd name="connsiteY31" fmla="*/ 2616848 h 2616848"/>
              <a:gd name="connsiteX32" fmla="*/ 2116815 w 2937883"/>
              <a:gd name="connsiteY32" fmla="*/ 2591192 h 2616848"/>
              <a:gd name="connsiteX33" fmla="*/ 2219448 w 2937883"/>
              <a:gd name="connsiteY33" fmla="*/ 2565537 h 2616848"/>
              <a:gd name="connsiteX34" fmla="*/ 2322082 w 2937883"/>
              <a:gd name="connsiteY34" fmla="*/ 2539882 h 2616848"/>
              <a:gd name="connsiteX35" fmla="*/ 2360570 w 2937883"/>
              <a:gd name="connsiteY35" fmla="*/ 2527054 h 2616848"/>
              <a:gd name="connsiteX36" fmla="*/ 2424715 w 2937883"/>
              <a:gd name="connsiteY36" fmla="*/ 2475743 h 2616848"/>
              <a:gd name="connsiteX37" fmla="*/ 2463203 w 2937883"/>
              <a:gd name="connsiteY37" fmla="*/ 2462916 h 2616848"/>
              <a:gd name="connsiteX38" fmla="*/ 2540178 w 2937883"/>
              <a:gd name="connsiteY38" fmla="*/ 2424432 h 2616848"/>
              <a:gd name="connsiteX39" fmla="*/ 2629982 w 2937883"/>
              <a:gd name="connsiteY39" fmla="*/ 2360294 h 2616848"/>
              <a:gd name="connsiteX40" fmla="*/ 2668470 w 2937883"/>
              <a:gd name="connsiteY40" fmla="*/ 2347466 h 2616848"/>
              <a:gd name="connsiteX41" fmla="*/ 2706957 w 2937883"/>
              <a:gd name="connsiteY41" fmla="*/ 2321811 h 2616848"/>
              <a:gd name="connsiteX42" fmla="*/ 2758274 w 2937883"/>
              <a:gd name="connsiteY42" fmla="*/ 2270500 h 2616848"/>
              <a:gd name="connsiteX43" fmla="*/ 2796762 w 2937883"/>
              <a:gd name="connsiteY43" fmla="*/ 2257673 h 2616848"/>
              <a:gd name="connsiteX44" fmla="*/ 2860908 w 2937883"/>
              <a:gd name="connsiteY44" fmla="*/ 2193534 h 2616848"/>
              <a:gd name="connsiteX45" fmla="*/ 2899395 w 2937883"/>
              <a:gd name="connsiteY45" fmla="*/ 2065257 h 2616848"/>
              <a:gd name="connsiteX46" fmla="*/ 2912224 w 2937883"/>
              <a:gd name="connsiteY46" fmla="*/ 2026774 h 2616848"/>
              <a:gd name="connsiteX47" fmla="*/ 2937883 w 2937883"/>
              <a:gd name="connsiteY47" fmla="*/ 1988291 h 2616848"/>
              <a:gd name="connsiteX48" fmla="*/ 2912224 w 2937883"/>
              <a:gd name="connsiteY48" fmla="*/ 1641944 h 2616848"/>
              <a:gd name="connsiteX49" fmla="*/ 2886566 w 2937883"/>
              <a:gd name="connsiteY49" fmla="*/ 1180147 h 2616848"/>
              <a:gd name="connsiteX50" fmla="*/ 2860908 w 2937883"/>
              <a:gd name="connsiteY50" fmla="*/ 295037 h 2616848"/>
              <a:gd name="connsiteX51" fmla="*/ 2873737 w 2937883"/>
              <a:gd name="connsiteY51" fmla="*/ 38483 h 2616848"/>
              <a:gd name="connsiteX52" fmla="*/ 2860908 w 2937883"/>
              <a:gd name="connsiteY52" fmla="*/ 0 h 2616848"/>
              <a:gd name="connsiteX53" fmla="*/ 2860908 w 2937883"/>
              <a:gd name="connsiteY53" fmla="*/ 0 h 2616848"/>
              <a:gd name="connsiteX54" fmla="*/ 2860908 w 2937883"/>
              <a:gd name="connsiteY54" fmla="*/ 0 h 2616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2937883" h="2616848">
                <a:moveTo>
                  <a:pt x="2899395" y="1898497"/>
                </a:moveTo>
                <a:lnTo>
                  <a:pt x="2899395" y="1898497"/>
                </a:lnTo>
                <a:cubicBezTo>
                  <a:pt x="2858336" y="1869759"/>
                  <a:pt x="2780091" y="1805659"/>
                  <a:pt x="2719787" y="1783048"/>
                </a:cubicBezTo>
                <a:cubicBezTo>
                  <a:pt x="2703277" y="1776858"/>
                  <a:pt x="2685197" y="1775796"/>
                  <a:pt x="2668470" y="1770221"/>
                </a:cubicBezTo>
                <a:cubicBezTo>
                  <a:pt x="2646623" y="1762939"/>
                  <a:pt x="2626171" y="1751847"/>
                  <a:pt x="2604324" y="1744565"/>
                </a:cubicBezTo>
                <a:cubicBezTo>
                  <a:pt x="2587597" y="1738990"/>
                  <a:pt x="2569895" y="1736804"/>
                  <a:pt x="2553007" y="1731738"/>
                </a:cubicBezTo>
                <a:cubicBezTo>
                  <a:pt x="2527101" y="1723967"/>
                  <a:pt x="2502553" y="1711385"/>
                  <a:pt x="2476032" y="1706082"/>
                </a:cubicBezTo>
                <a:cubicBezTo>
                  <a:pt x="2434017" y="1697680"/>
                  <a:pt x="2361663" y="1681979"/>
                  <a:pt x="2322082" y="1680427"/>
                </a:cubicBezTo>
                <a:cubicBezTo>
                  <a:pt x="2134017" y="1673053"/>
                  <a:pt x="1945759" y="1671875"/>
                  <a:pt x="1757598" y="1667599"/>
                </a:cubicBezTo>
                <a:cubicBezTo>
                  <a:pt x="1522214" y="1656391"/>
                  <a:pt x="1256244" y="1641944"/>
                  <a:pt x="1026334" y="1641944"/>
                </a:cubicBezTo>
                <a:cubicBezTo>
                  <a:pt x="829574" y="1641944"/>
                  <a:pt x="632906" y="1650495"/>
                  <a:pt x="436192" y="1654771"/>
                </a:cubicBezTo>
                <a:cubicBezTo>
                  <a:pt x="406257" y="1663323"/>
                  <a:pt x="376723" y="1673427"/>
                  <a:pt x="346388" y="1680427"/>
                </a:cubicBezTo>
                <a:cubicBezTo>
                  <a:pt x="321042" y="1686276"/>
                  <a:pt x="294328" y="1685781"/>
                  <a:pt x="269413" y="1693255"/>
                </a:cubicBezTo>
                <a:cubicBezTo>
                  <a:pt x="251095" y="1698750"/>
                  <a:pt x="235853" y="1711808"/>
                  <a:pt x="218096" y="1718910"/>
                </a:cubicBezTo>
                <a:cubicBezTo>
                  <a:pt x="192984" y="1728953"/>
                  <a:pt x="141121" y="1744565"/>
                  <a:pt x="141121" y="1744565"/>
                </a:cubicBezTo>
                <a:cubicBezTo>
                  <a:pt x="132568" y="1753117"/>
                  <a:pt x="121686" y="1759850"/>
                  <a:pt x="115463" y="1770221"/>
                </a:cubicBezTo>
                <a:cubicBezTo>
                  <a:pt x="108505" y="1781815"/>
                  <a:pt x="112195" y="1799143"/>
                  <a:pt x="102633" y="1808704"/>
                </a:cubicBezTo>
                <a:cubicBezTo>
                  <a:pt x="93070" y="1818265"/>
                  <a:pt x="76975" y="1817255"/>
                  <a:pt x="64146" y="1821531"/>
                </a:cubicBezTo>
                <a:cubicBezTo>
                  <a:pt x="55593" y="1834359"/>
                  <a:pt x="45383" y="1846224"/>
                  <a:pt x="38487" y="1860014"/>
                </a:cubicBezTo>
                <a:cubicBezTo>
                  <a:pt x="32439" y="1872108"/>
                  <a:pt x="29544" y="1885546"/>
                  <a:pt x="25658" y="1898497"/>
                </a:cubicBezTo>
                <a:cubicBezTo>
                  <a:pt x="16712" y="1928313"/>
                  <a:pt x="8553" y="1958360"/>
                  <a:pt x="0" y="1988291"/>
                </a:cubicBezTo>
                <a:cubicBezTo>
                  <a:pt x="8553" y="2069533"/>
                  <a:pt x="11659" y="2151534"/>
                  <a:pt x="25658" y="2232017"/>
                </a:cubicBezTo>
                <a:cubicBezTo>
                  <a:pt x="29623" y="2254810"/>
                  <a:pt x="74789" y="2321294"/>
                  <a:pt x="89804" y="2334639"/>
                </a:cubicBezTo>
                <a:cubicBezTo>
                  <a:pt x="138320" y="2377759"/>
                  <a:pt x="173712" y="2390153"/>
                  <a:pt x="230925" y="2411605"/>
                </a:cubicBezTo>
                <a:cubicBezTo>
                  <a:pt x="243587" y="2416353"/>
                  <a:pt x="256751" y="2419684"/>
                  <a:pt x="269413" y="2424432"/>
                </a:cubicBezTo>
                <a:cubicBezTo>
                  <a:pt x="312785" y="2440694"/>
                  <a:pt x="331284" y="2451271"/>
                  <a:pt x="372046" y="2462916"/>
                </a:cubicBezTo>
                <a:cubicBezTo>
                  <a:pt x="413668" y="2474806"/>
                  <a:pt x="457504" y="2483532"/>
                  <a:pt x="500338" y="2488571"/>
                </a:cubicBezTo>
                <a:cubicBezTo>
                  <a:pt x="547249" y="2494089"/>
                  <a:pt x="594419" y="2497123"/>
                  <a:pt x="641459" y="2501399"/>
                </a:cubicBezTo>
                <a:cubicBezTo>
                  <a:pt x="808095" y="2534720"/>
                  <a:pt x="600967" y="2489253"/>
                  <a:pt x="769751" y="2539882"/>
                </a:cubicBezTo>
                <a:cubicBezTo>
                  <a:pt x="803851" y="2550111"/>
                  <a:pt x="895096" y="2561451"/>
                  <a:pt x="923701" y="2565537"/>
                </a:cubicBezTo>
                <a:cubicBezTo>
                  <a:pt x="996795" y="2589899"/>
                  <a:pt x="943932" y="2575075"/>
                  <a:pt x="1064822" y="2591192"/>
                </a:cubicBezTo>
                <a:cubicBezTo>
                  <a:pt x="1271947" y="2618805"/>
                  <a:pt x="1059756" y="2599896"/>
                  <a:pt x="1449698" y="2616848"/>
                </a:cubicBezTo>
                <a:lnTo>
                  <a:pt x="2116815" y="2591192"/>
                </a:lnTo>
                <a:cubicBezTo>
                  <a:pt x="2168676" y="2588463"/>
                  <a:pt x="2176117" y="2577353"/>
                  <a:pt x="2219448" y="2565537"/>
                </a:cubicBezTo>
                <a:cubicBezTo>
                  <a:pt x="2253470" y="2556259"/>
                  <a:pt x="2288627" y="2551032"/>
                  <a:pt x="2322082" y="2539882"/>
                </a:cubicBezTo>
                <a:cubicBezTo>
                  <a:pt x="2334911" y="2535606"/>
                  <a:pt x="2348474" y="2533101"/>
                  <a:pt x="2360570" y="2527054"/>
                </a:cubicBezTo>
                <a:cubicBezTo>
                  <a:pt x="2514647" y="2450025"/>
                  <a:pt x="2305373" y="2547340"/>
                  <a:pt x="2424715" y="2475743"/>
                </a:cubicBezTo>
                <a:cubicBezTo>
                  <a:pt x="2436311" y="2468786"/>
                  <a:pt x="2450374" y="2467192"/>
                  <a:pt x="2463203" y="2462916"/>
                </a:cubicBezTo>
                <a:cubicBezTo>
                  <a:pt x="2573495" y="2389396"/>
                  <a:pt x="2433956" y="2477537"/>
                  <a:pt x="2540178" y="2424432"/>
                </a:cubicBezTo>
                <a:cubicBezTo>
                  <a:pt x="2579908" y="2404569"/>
                  <a:pt x="2589279" y="2383550"/>
                  <a:pt x="2629982" y="2360294"/>
                </a:cubicBezTo>
                <a:cubicBezTo>
                  <a:pt x="2641724" y="2353585"/>
                  <a:pt x="2656374" y="2353513"/>
                  <a:pt x="2668470" y="2347466"/>
                </a:cubicBezTo>
                <a:cubicBezTo>
                  <a:pt x="2682261" y="2340572"/>
                  <a:pt x="2695250" y="2331844"/>
                  <a:pt x="2706957" y="2321811"/>
                </a:cubicBezTo>
                <a:cubicBezTo>
                  <a:pt x="2725324" y="2306070"/>
                  <a:pt x="2735325" y="2278148"/>
                  <a:pt x="2758274" y="2270500"/>
                </a:cubicBezTo>
                <a:lnTo>
                  <a:pt x="2796762" y="2257673"/>
                </a:lnTo>
                <a:cubicBezTo>
                  <a:pt x="2818144" y="2236293"/>
                  <a:pt x="2853574" y="2222868"/>
                  <a:pt x="2860908" y="2193534"/>
                </a:cubicBezTo>
                <a:cubicBezTo>
                  <a:pt x="2880297" y="2115987"/>
                  <a:pt x="2868161" y="2158948"/>
                  <a:pt x="2899395" y="2065257"/>
                </a:cubicBezTo>
                <a:cubicBezTo>
                  <a:pt x="2903671" y="2052429"/>
                  <a:pt x="2904723" y="2038024"/>
                  <a:pt x="2912224" y="2026774"/>
                </a:cubicBezTo>
                <a:lnTo>
                  <a:pt x="2937883" y="1988291"/>
                </a:lnTo>
                <a:cubicBezTo>
                  <a:pt x="2929330" y="1872842"/>
                  <a:pt x="2918893" y="1757517"/>
                  <a:pt x="2912224" y="1641944"/>
                </a:cubicBezTo>
                <a:cubicBezTo>
                  <a:pt x="2879690" y="1078087"/>
                  <a:pt x="2916948" y="1514311"/>
                  <a:pt x="2886566" y="1180147"/>
                </a:cubicBezTo>
                <a:cubicBezTo>
                  <a:pt x="2883089" y="1068903"/>
                  <a:pt x="2860908" y="377668"/>
                  <a:pt x="2860908" y="295037"/>
                </a:cubicBezTo>
                <a:cubicBezTo>
                  <a:pt x="2860908" y="209412"/>
                  <a:pt x="2873737" y="38483"/>
                  <a:pt x="2873737" y="38483"/>
                </a:cubicBezTo>
                <a:lnTo>
                  <a:pt x="2860908" y="0"/>
                </a:lnTo>
                <a:lnTo>
                  <a:pt x="2860908" y="0"/>
                </a:lnTo>
                <a:lnTo>
                  <a:pt x="2860908" y="0"/>
                </a:lnTo>
              </a:path>
            </a:pathLst>
          </a:cu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15" name="Łącznik prosty ze strzałką 14"/>
          <p:cNvCxnSpPr/>
          <p:nvPr/>
        </p:nvCxnSpPr>
        <p:spPr>
          <a:xfrm flipH="1" flipV="1">
            <a:off x="5041869" y="4582376"/>
            <a:ext cx="846726" cy="79242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Obraz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79792" y="91232"/>
            <a:ext cx="664344" cy="945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96872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Average transverse momentum</a:t>
            </a:r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1319068"/>
            <a:ext cx="2692400" cy="914400"/>
          </a:xfrm>
          <a:prstGeom prst="rect">
            <a:avLst/>
          </a:prstGeom>
        </p:spPr>
      </p:pic>
      <p:pic>
        <p:nvPicPr>
          <p:cNvPr id="4" name="Obraz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3400" y="2450332"/>
            <a:ext cx="7340600" cy="1790700"/>
          </a:xfrm>
          <a:prstGeom prst="rect">
            <a:avLst/>
          </a:prstGeom>
        </p:spPr>
      </p:pic>
      <p:sp>
        <p:nvSpPr>
          <p:cNvPr id="5" name="Strzałka w prawo 4"/>
          <p:cNvSpPr/>
          <p:nvPr/>
        </p:nvSpPr>
        <p:spPr>
          <a:xfrm>
            <a:off x="3643488" y="1526493"/>
            <a:ext cx="975018" cy="51310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Strzałka w prawo 5"/>
          <p:cNvSpPr/>
          <p:nvPr/>
        </p:nvSpPr>
        <p:spPr>
          <a:xfrm>
            <a:off x="828382" y="3025800"/>
            <a:ext cx="975018" cy="51310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79792" y="91232"/>
            <a:ext cx="664344" cy="945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27746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Average transverse momentum</a:t>
            </a:r>
          </a:p>
        </p:txBody>
      </p:sp>
      <p:pic>
        <p:nvPicPr>
          <p:cNvPr id="7" name="Obraz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6725" y="1181678"/>
            <a:ext cx="7174521" cy="5612186"/>
          </a:xfrm>
          <a:prstGeom prst="rect">
            <a:avLst/>
          </a:prstGeom>
        </p:spPr>
      </p:pic>
      <p:pic>
        <p:nvPicPr>
          <p:cNvPr id="8" name="Obraz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8400" y="5059648"/>
            <a:ext cx="1727200" cy="304800"/>
          </a:xfrm>
          <a:prstGeom prst="rect">
            <a:avLst/>
          </a:prstGeo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79792" y="91232"/>
            <a:ext cx="664344" cy="945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87697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1261829" y="2967335"/>
            <a:ext cx="6620360" cy="17543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5400"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8000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Violation </a:t>
            </a:r>
          </a:p>
          <a:p>
            <a:pPr algn="ctr"/>
            <a:r>
              <a:rPr lang="pl-PL" sz="5400"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8000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of Geometrical Scaling</a:t>
            </a:r>
          </a:p>
        </p:txBody>
      </p:sp>
    </p:spTree>
    <p:extLst>
      <p:ext uri="{BB962C8B-B14F-4D97-AF65-F5344CB8AC3E}">
        <p14:creationId xmlns:p14="http://schemas.microsoft.com/office/powerpoint/2010/main" val="23295741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DGLAP vs BFKL Evolution</a:t>
            </a: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6300" y="1355417"/>
            <a:ext cx="4887930" cy="5456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pole tekstowe 3"/>
          <p:cNvSpPr txBox="1">
            <a:spLocks noChangeArrowheads="1"/>
          </p:cNvSpPr>
          <p:nvPr/>
        </p:nvSpPr>
        <p:spPr bwMode="auto">
          <a:xfrm>
            <a:off x="688975" y="1616060"/>
            <a:ext cx="124585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400" dirty="0" err="1" smtClean="0">
                <a:solidFill>
                  <a:srgbClr val="FF0000"/>
                </a:solidFill>
              </a:rPr>
              <a:t>small</a:t>
            </a:r>
            <a:r>
              <a:rPr lang="pl-PL" sz="2400" dirty="0" smtClean="0">
                <a:solidFill>
                  <a:srgbClr val="FF0000"/>
                </a:solidFill>
              </a:rPr>
              <a:t> </a:t>
            </a:r>
            <a:r>
              <a:rPr lang="pl-PL" sz="2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</a:p>
          <a:p>
            <a:r>
              <a:rPr lang="pl-PL" sz="2400" dirty="0" err="1" smtClean="0">
                <a:solidFill>
                  <a:srgbClr val="FF0000"/>
                </a:solidFill>
              </a:rPr>
              <a:t>large</a:t>
            </a:r>
            <a:r>
              <a:rPr lang="pl-PL" sz="2400" dirty="0" smtClean="0">
                <a:solidFill>
                  <a:srgbClr val="FF0000"/>
                </a:solidFill>
              </a:rPr>
              <a:t> </a:t>
            </a:r>
            <a:r>
              <a:rPr lang="pl-PL" sz="2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</a:t>
            </a:r>
            <a:endParaRPr lang="pl-PL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pole tekstowe 4"/>
          <p:cNvSpPr txBox="1">
            <a:spLocks noChangeArrowheads="1"/>
          </p:cNvSpPr>
          <p:nvPr/>
        </p:nvSpPr>
        <p:spPr bwMode="auto">
          <a:xfrm>
            <a:off x="903288" y="5688026"/>
            <a:ext cx="127951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400" dirty="0" err="1" smtClean="0">
                <a:solidFill>
                  <a:srgbClr val="FF0000"/>
                </a:solidFill>
              </a:rPr>
              <a:t>large</a:t>
            </a:r>
            <a:r>
              <a:rPr lang="pl-PL" sz="2400" dirty="0" smtClean="0">
                <a:solidFill>
                  <a:srgbClr val="FF0000"/>
                </a:solidFill>
              </a:rPr>
              <a:t> </a:t>
            </a:r>
            <a:r>
              <a:rPr lang="pl-PL" sz="2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</a:p>
          <a:p>
            <a:r>
              <a:rPr lang="pl-PL" sz="2400" dirty="0" err="1" smtClean="0">
                <a:solidFill>
                  <a:srgbClr val="FF0000"/>
                </a:solidFill>
              </a:rPr>
              <a:t>small</a:t>
            </a:r>
            <a:r>
              <a:rPr lang="pl-PL" sz="2400" dirty="0" smtClean="0">
                <a:solidFill>
                  <a:srgbClr val="FF0000"/>
                </a:solidFill>
              </a:rPr>
              <a:t> </a:t>
            </a:r>
            <a:r>
              <a:rPr lang="pl-PL" sz="2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</a:t>
            </a:r>
            <a:endParaRPr lang="pl-PL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Obraz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00144" y="116632"/>
            <a:ext cx="664344" cy="945968"/>
          </a:xfrm>
          <a:prstGeom prst="rect">
            <a:avLst/>
          </a:prstGeom>
        </p:spPr>
      </p:pic>
      <p:sp>
        <p:nvSpPr>
          <p:cNvPr id="7" name="PoleTekstowe 6"/>
          <p:cNvSpPr txBox="1"/>
          <p:nvPr/>
        </p:nvSpPr>
        <p:spPr>
          <a:xfrm>
            <a:off x="38485" y="2832741"/>
            <a:ext cx="2918249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err="1">
                <a:solidFill>
                  <a:srgbClr val="948A54"/>
                </a:solidFill>
                <a:latin typeface="Cambria"/>
                <a:cs typeface="Cambria"/>
              </a:rPr>
              <a:t>Balitsky</a:t>
            </a:r>
            <a:r>
              <a:rPr lang="pl-PL" dirty="0">
                <a:solidFill>
                  <a:srgbClr val="948A54"/>
                </a:solidFill>
                <a:latin typeface="Cambria"/>
                <a:cs typeface="Cambria"/>
              </a:rPr>
              <a:t>, </a:t>
            </a:r>
            <a:r>
              <a:rPr lang="pl-PL" dirty="0" err="1">
                <a:solidFill>
                  <a:srgbClr val="948A54"/>
                </a:solidFill>
                <a:latin typeface="Cambria"/>
                <a:cs typeface="Cambria"/>
              </a:rPr>
              <a:t>Fadin</a:t>
            </a:r>
            <a:r>
              <a:rPr lang="pl-PL" dirty="0">
                <a:solidFill>
                  <a:srgbClr val="948A54"/>
                </a:solidFill>
                <a:latin typeface="Cambria"/>
                <a:cs typeface="Cambria"/>
              </a:rPr>
              <a:t>, </a:t>
            </a:r>
          </a:p>
          <a:p>
            <a:r>
              <a:rPr lang="pl-PL" dirty="0" err="1">
                <a:solidFill>
                  <a:srgbClr val="948A54"/>
                </a:solidFill>
                <a:latin typeface="Cambria"/>
                <a:cs typeface="Cambria"/>
              </a:rPr>
              <a:t>Kuraev</a:t>
            </a:r>
            <a:r>
              <a:rPr lang="pl-PL" dirty="0">
                <a:solidFill>
                  <a:srgbClr val="948A54"/>
                </a:solidFill>
                <a:latin typeface="Cambria"/>
                <a:cs typeface="Cambria"/>
              </a:rPr>
              <a:t>, </a:t>
            </a:r>
            <a:r>
              <a:rPr lang="pl-PL" dirty="0" err="1" smtClean="0">
                <a:solidFill>
                  <a:srgbClr val="948A54"/>
                </a:solidFill>
                <a:latin typeface="Cambria"/>
                <a:cs typeface="Cambria"/>
              </a:rPr>
              <a:t>Lipatov</a:t>
            </a:r>
            <a:endParaRPr lang="pl-PL" dirty="0" smtClean="0">
              <a:solidFill>
                <a:srgbClr val="948A54"/>
              </a:solidFill>
              <a:latin typeface="Cambria"/>
              <a:cs typeface="Cambria"/>
            </a:endParaRPr>
          </a:p>
          <a:p>
            <a:endParaRPr lang="pl-PL" dirty="0">
              <a:solidFill>
                <a:srgbClr val="948A54"/>
              </a:solidFill>
              <a:latin typeface="Cambria"/>
              <a:cs typeface="Cambria"/>
            </a:endParaRPr>
          </a:p>
          <a:p>
            <a:endParaRPr lang="pl-PL" dirty="0" smtClean="0">
              <a:solidFill>
                <a:srgbClr val="948A54"/>
              </a:solidFill>
              <a:latin typeface="Cambria"/>
              <a:cs typeface="Cambria"/>
            </a:endParaRPr>
          </a:p>
          <a:p>
            <a:endParaRPr lang="pl-PL" dirty="0">
              <a:solidFill>
                <a:srgbClr val="948A54"/>
              </a:solidFill>
              <a:latin typeface="Cambria"/>
              <a:cs typeface="Cambria"/>
            </a:endParaRPr>
          </a:p>
          <a:p>
            <a:endParaRPr lang="pl-PL" dirty="0" smtClean="0">
              <a:solidFill>
                <a:srgbClr val="948A54"/>
              </a:solidFill>
              <a:latin typeface="Cambria"/>
              <a:cs typeface="Cambria"/>
            </a:endParaRPr>
          </a:p>
          <a:p>
            <a:r>
              <a:rPr lang="pl-PL" dirty="0" err="1" smtClean="0">
                <a:solidFill>
                  <a:srgbClr val="948A54"/>
                </a:solidFill>
                <a:latin typeface="Cambria"/>
                <a:cs typeface="Cambria"/>
              </a:rPr>
              <a:t>Dokshitzer</a:t>
            </a:r>
            <a:r>
              <a:rPr lang="pl-PL" dirty="0" smtClean="0">
                <a:solidFill>
                  <a:srgbClr val="948A54"/>
                </a:solidFill>
                <a:latin typeface="Cambria"/>
                <a:cs typeface="Cambria"/>
              </a:rPr>
              <a:t>, </a:t>
            </a:r>
            <a:r>
              <a:rPr lang="pl-PL" dirty="0" err="1" smtClean="0">
                <a:solidFill>
                  <a:srgbClr val="948A54"/>
                </a:solidFill>
                <a:latin typeface="Cambria"/>
                <a:cs typeface="Cambria"/>
              </a:rPr>
              <a:t>Gribov</a:t>
            </a:r>
            <a:r>
              <a:rPr lang="pl-PL" dirty="0" smtClean="0">
                <a:solidFill>
                  <a:srgbClr val="948A54"/>
                </a:solidFill>
                <a:latin typeface="Cambria"/>
                <a:cs typeface="Cambria"/>
              </a:rPr>
              <a:t>, </a:t>
            </a:r>
            <a:r>
              <a:rPr lang="pl-PL" dirty="0" err="1" smtClean="0">
                <a:solidFill>
                  <a:srgbClr val="948A54"/>
                </a:solidFill>
                <a:latin typeface="Cambria"/>
                <a:cs typeface="Cambria"/>
              </a:rPr>
              <a:t>Lipatov</a:t>
            </a:r>
            <a:r>
              <a:rPr lang="pl-PL" dirty="0" smtClean="0">
                <a:solidFill>
                  <a:srgbClr val="948A54"/>
                </a:solidFill>
                <a:latin typeface="Cambria"/>
                <a:cs typeface="Cambria"/>
              </a:rPr>
              <a:t>,</a:t>
            </a:r>
          </a:p>
          <a:p>
            <a:r>
              <a:rPr lang="pl-PL" dirty="0" err="1" smtClean="0">
                <a:solidFill>
                  <a:srgbClr val="948A54"/>
                </a:solidFill>
                <a:latin typeface="Cambria"/>
                <a:cs typeface="Cambria"/>
              </a:rPr>
              <a:t>Altarelli</a:t>
            </a:r>
            <a:r>
              <a:rPr lang="pl-PL" dirty="0" smtClean="0">
                <a:solidFill>
                  <a:srgbClr val="948A54"/>
                </a:solidFill>
                <a:latin typeface="Cambria"/>
                <a:cs typeface="Cambria"/>
              </a:rPr>
              <a:t>, </a:t>
            </a:r>
            <a:r>
              <a:rPr lang="pl-PL" dirty="0" err="1" smtClean="0">
                <a:solidFill>
                  <a:srgbClr val="948A54"/>
                </a:solidFill>
                <a:latin typeface="Cambria"/>
                <a:cs typeface="Cambria"/>
              </a:rPr>
              <a:t>Parisi</a:t>
            </a:r>
            <a:endParaRPr lang="pl-PL" dirty="0">
              <a:solidFill>
                <a:srgbClr val="948A54"/>
              </a:solidFill>
              <a:latin typeface="Cambria"/>
              <a:cs typeface="Cambria"/>
            </a:endParaRPr>
          </a:p>
        </p:txBody>
      </p:sp>
      <p:pic>
        <p:nvPicPr>
          <p:cNvPr id="8" name="Obraz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35338" y="3125976"/>
            <a:ext cx="2808662" cy="882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8679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Violation of GS for </a:t>
            </a:r>
            <a:r>
              <a:rPr lang="pl-PL" i="1"/>
              <a:t>y </a:t>
            </a:r>
            <a:r>
              <a:rPr lang="pl-PL"/>
              <a:t>≠ 0</a:t>
            </a:r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/>
              <a:t>Michal Praszalowicz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D085C8-4EEB-4C13-8FB1-22E0DE8EDF2E}" type="slidenum">
              <a:rPr lang="pl-PL"/>
              <a:pPr>
                <a:defRPr/>
              </a:pPr>
              <a:t>30</a:t>
            </a:fld>
            <a:endParaRPr lang="pl-PL"/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9832" y="2204864"/>
            <a:ext cx="2880320" cy="1296144"/>
          </a:xfrm>
          <a:prstGeom prst="rect">
            <a:avLst/>
          </a:prstGeom>
        </p:spPr>
      </p:pic>
      <p:sp>
        <p:nvSpPr>
          <p:cNvPr id="6" name="PoleTekstowe 5"/>
          <p:cNvSpPr txBox="1"/>
          <p:nvPr/>
        </p:nvSpPr>
        <p:spPr>
          <a:xfrm>
            <a:off x="1115616" y="4653136"/>
            <a:ext cx="563506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i="1">
                <a:solidFill>
                  <a:srgbClr val="000090"/>
                </a:solidFill>
                <a:latin typeface="Times New Roman"/>
                <a:cs typeface="Times New Roman"/>
              </a:rPr>
              <a:t>x</a:t>
            </a:r>
            <a:r>
              <a:rPr lang="pl-PL" sz="2400" baseline="-25000">
                <a:solidFill>
                  <a:srgbClr val="000090"/>
                </a:solidFill>
                <a:latin typeface="Times New Roman"/>
                <a:cs typeface="Times New Roman"/>
              </a:rPr>
              <a:t>1 </a:t>
            </a:r>
            <a:r>
              <a:rPr lang="pl-PL" sz="2400">
                <a:solidFill>
                  <a:srgbClr val="000090"/>
                </a:solidFill>
                <a:latin typeface="Times New Roman"/>
                <a:cs typeface="Times New Roman"/>
              </a:rPr>
              <a:t>can be large, so that gluons in 1 are dilute</a:t>
            </a:r>
          </a:p>
          <a:p>
            <a:r>
              <a:rPr lang="pl-PL" sz="2400" i="1">
                <a:solidFill>
                  <a:srgbClr val="000090"/>
                </a:solidFill>
                <a:latin typeface="Times New Roman"/>
                <a:cs typeface="Times New Roman"/>
              </a:rPr>
              <a:t>x</a:t>
            </a:r>
            <a:r>
              <a:rPr lang="pl-PL" sz="2400" baseline="-25000">
                <a:solidFill>
                  <a:srgbClr val="000090"/>
                </a:solidFill>
                <a:latin typeface="Times New Roman"/>
                <a:cs typeface="Times New Roman"/>
              </a:rPr>
              <a:t>2</a:t>
            </a:r>
            <a:r>
              <a:rPr lang="pl-PL" sz="2400">
                <a:solidFill>
                  <a:srgbClr val="000090"/>
                </a:solidFill>
                <a:latin typeface="Times New Roman"/>
                <a:cs typeface="Times New Roman"/>
              </a:rPr>
              <a:t> is then small in the dense region</a:t>
            </a:r>
            <a:endParaRPr lang="pl-PL" sz="2400" i="1">
              <a:solidFill>
                <a:srgbClr val="000090"/>
              </a:solidFill>
              <a:latin typeface="Times New Roman"/>
              <a:cs typeface="Times New Roman"/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539552" y="126876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l-PL" dirty="0">
                <a:solidFill>
                  <a:srgbClr val="77933C"/>
                </a:solidFill>
                <a:latin typeface="Cambria"/>
                <a:cs typeface="Cambria"/>
              </a:rPr>
              <a:t>M. </a:t>
            </a:r>
            <a:r>
              <a:rPr lang="pl-PL" dirty="0" err="1">
                <a:solidFill>
                  <a:srgbClr val="77933C"/>
                </a:solidFill>
                <a:latin typeface="Cambria"/>
                <a:cs typeface="Cambria"/>
              </a:rPr>
              <a:t>P.</a:t>
            </a:r>
            <a:r>
              <a:rPr lang="pl-PL" dirty="0">
                <a:solidFill>
                  <a:srgbClr val="77933C"/>
                </a:solidFill>
                <a:latin typeface="Cambria"/>
                <a:cs typeface="Cambria"/>
              </a:rPr>
              <a:t> </a:t>
            </a:r>
            <a:r>
              <a:rPr lang="pl-PL">
                <a:solidFill>
                  <a:srgbClr val="77933C"/>
                </a:solidFill>
                <a:latin typeface="Cambria"/>
                <a:cs typeface="Cambria"/>
              </a:rPr>
              <a:t>Phys.Rev. D87 (2013) 071502(R)</a:t>
            </a:r>
          </a:p>
        </p:txBody>
      </p:sp>
      <p:pic>
        <p:nvPicPr>
          <p:cNvPr id="8" name="Obraz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00144" y="116632"/>
            <a:ext cx="664344" cy="945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06051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5100" y="2780928"/>
            <a:ext cx="6261100" cy="1016000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Kinematical range of GS in pp</a:t>
            </a:r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/>
              <a:t>Michal Praszalowicz</a:t>
            </a: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78200" y="1400448"/>
            <a:ext cx="2387600" cy="660400"/>
          </a:xfrm>
          <a:prstGeom prst="rect">
            <a:avLst/>
          </a:prstGeom>
        </p:spPr>
      </p:pic>
      <p:sp>
        <p:nvSpPr>
          <p:cNvPr id="5" name="Strzałka w dół 4"/>
          <p:cNvSpPr/>
          <p:nvPr/>
        </p:nvSpPr>
        <p:spPr>
          <a:xfrm>
            <a:off x="4067944" y="2132856"/>
            <a:ext cx="720080" cy="72008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00144" y="116632"/>
            <a:ext cx="664344" cy="945968"/>
          </a:xfrm>
          <a:prstGeom prst="rect">
            <a:avLst/>
          </a:prstGeom>
        </p:spPr>
      </p:pic>
      <p:sp>
        <p:nvSpPr>
          <p:cNvPr id="8" name="Symbol zastępczy numeru slajdu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D085C8-4EEB-4C13-8FB1-22E0DE8EDF2E}" type="slidenum">
              <a:rPr lang="pl-PL"/>
              <a:pPr>
                <a:defRPr/>
              </a:pPr>
              <a:t>31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363784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5100" y="2780928"/>
            <a:ext cx="6261100" cy="1016000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Kinematical range of GS in pp</a:t>
            </a:r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/>
              <a:t>Michal Praszalowicz</a:t>
            </a: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78200" y="1400448"/>
            <a:ext cx="2387600" cy="660400"/>
          </a:xfrm>
          <a:prstGeom prst="rect">
            <a:avLst/>
          </a:prstGeom>
        </p:spPr>
      </p:pic>
      <p:sp>
        <p:nvSpPr>
          <p:cNvPr id="5" name="Strzałka w dół 4"/>
          <p:cNvSpPr/>
          <p:nvPr/>
        </p:nvSpPr>
        <p:spPr>
          <a:xfrm>
            <a:off x="4067944" y="2132856"/>
            <a:ext cx="720080" cy="72008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PoleTekstowe 6"/>
          <p:cNvSpPr txBox="1"/>
          <p:nvPr/>
        </p:nvSpPr>
        <p:spPr>
          <a:xfrm>
            <a:off x="1835696" y="4005064"/>
            <a:ext cx="56989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>
                <a:solidFill>
                  <a:srgbClr val="FF0000"/>
                </a:solidFill>
              </a:rPr>
              <a:t>transverse momentum schould be larger </a:t>
            </a:r>
          </a:p>
          <a:p>
            <a:r>
              <a:rPr lang="pl-PL" sz="2400">
                <a:solidFill>
                  <a:srgbClr val="FF0000"/>
                </a:solidFill>
              </a:rPr>
              <a:t>than some nonperturbative scale </a:t>
            </a:r>
            <a:r>
              <a:rPr lang="pl-PL" sz="2400">
                <a:solidFill>
                  <a:srgbClr val="FF0000"/>
                </a:solidFill>
                <a:latin typeface="Times New Roman"/>
                <a:cs typeface="Times New Roman"/>
              </a:rPr>
              <a:t>Λ</a:t>
            </a:r>
          </a:p>
        </p:txBody>
      </p:sp>
      <p:pic>
        <p:nvPicPr>
          <p:cNvPr id="8" name="Obraz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00400" y="5085184"/>
            <a:ext cx="2743200" cy="1155700"/>
          </a:xfrm>
          <a:prstGeom prst="rect">
            <a:avLst/>
          </a:prstGeom>
        </p:spPr>
      </p:pic>
      <p:pic>
        <p:nvPicPr>
          <p:cNvPr id="9" name="Obraz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00144" y="116632"/>
            <a:ext cx="664344" cy="945968"/>
          </a:xfrm>
          <a:prstGeom prst="rect">
            <a:avLst/>
          </a:prstGeom>
        </p:spPr>
      </p:pic>
      <p:sp>
        <p:nvSpPr>
          <p:cNvPr id="10" name="Symbol zastępczy numeru slajdu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D085C8-4EEB-4C13-8FB1-22E0DE8EDF2E}" type="slidenum">
              <a:rPr lang="pl-PL"/>
              <a:pPr>
                <a:defRPr/>
              </a:pPr>
              <a:t>32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306176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               NA61 Shine data</a:t>
            </a:r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/>
              <a:t>Michal Praszalowicz</a:t>
            </a:r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96" y="235042"/>
            <a:ext cx="2880320" cy="6587809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6516" y="2612504"/>
            <a:ext cx="5984284" cy="2400672"/>
          </a:xfrm>
          <a:prstGeom prst="rect">
            <a:avLst/>
          </a:prstGeom>
        </p:spPr>
      </p:pic>
      <p:pic>
        <p:nvPicPr>
          <p:cNvPr id="4" name="Obraz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7071" y="4653136"/>
            <a:ext cx="6061433" cy="1800200"/>
          </a:xfrm>
          <a:prstGeom prst="rect">
            <a:avLst/>
          </a:prstGeom>
        </p:spPr>
      </p:pic>
      <p:pic>
        <p:nvPicPr>
          <p:cNvPr id="8" name="Obraz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19872" y="1340768"/>
            <a:ext cx="4932040" cy="1381415"/>
          </a:xfrm>
          <a:prstGeom prst="rect">
            <a:avLst/>
          </a:prstGeom>
        </p:spPr>
      </p:pic>
      <p:pic>
        <p:nvPicPr>
          <p:cNvPr id="9" name="Obraz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00144" y="116632"/>
            <a:ext cx="664344" cy="945968"/>
          </a:xfrm>
          <a:prstGeom prst="rect">
            <a:avLst/>
          </a:prstGeom>
        </p:spPr>
      </p:pic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D085C8-4EEB-4C13-8FB1-22E0DE8EDF2E}" type="slidenum">
              <a:rPr lang="pl-PL"/>
              <a:pPr>
                <a:defRPr/>
              </a:pPr>
              <a:t>33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68695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stopki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/>
              <a:t>Michal Praszalowicz</a:t>
            </a:r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00144" y="116632"/>
            <a:ext cx="664344" cy="945968"/>
          </a:xfrm>
          <a:prstGeom prst="rect">
            <a:avLst/>
          </a:prstGeom>
        </p:spPr>
      </p:pic>
      <p:pic>
        <p:nvPicPr>
          <p:cNvPr id="3" name="Obraz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96" y="92912"/>
            <a:ext cx="9036496" cy="6742367"/>
          </a:xfrm>
          <a:prstGeom prst="rect">
            <a:avLst/>
          </a:prstGeom>
        </p:spPr>
      </p:pic>
      <p:sp>
        <p:nvSpPr>
          <p:cNvPr id="4" name="PoleTekstowe 3"/>
          <p:cNvSpPr txBox="1"/>
          <p:nvPr/>
        </p:nvSpPr>
        <p:spPr>
          <a:xfrm>
            <a:off x="2411760" y="118373"/>
            <a:ext cx="50860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3600"/>
              <a:t>NA61 kinematical range</a:t>
            </a: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2C3928-7C31-4041-A624-92496FAE881C}" type="slidenum">
              <a:rPr lang="pl-PL"/>
              <a:pPr>
                <a:defRPr/>
              </a:pPr>
              <a:t>34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572871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stopki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/>
              <a:t>Michal Praszalowicz</a:t>
            </a:r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9700"/>
            <a:ext cx="9144000" cy="6573520"/>
          </a:xfrm>
          <a:prstGeom prst="rect">
            <a:avLst/>
          </a:prstGeom>
        </p:spPr>
      </p:pic>
      <p:sp>
        <p:nvSpPr>
          <p:cNvPr id="4" name="PoleTekstowe 3"/>
          <p:cNvSpPr txBox="1"/>
          <p:nvPr/>
        </p:nvSpPr>
        <p:spPr>
          <a:xfrm>
            <a:off x="2411760" y="118373"/>
            <a:ext cx="50860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3600"/>
              <a:t>NA61 kinematical range</a:t>
            </a: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2C3928-7C31-4041-A624-92496FAE881C}" type="slidenum">
              <a:rPr lang="pl-PL"/>
              <a:pPr>
                <a:defRPr/>
              </a:pPr>
              <a:t>35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592782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stopki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/>
              <a:t>M. Praszalowicz: Geometrical Scaling in hadronic collisions</a:t>
            </a:r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4300"/>
            <a:ext cx="9144000" cy="6610244"/>
          </a:xfrm>
          <a:prstGeom prst="rect">
            <a:avLst/>
          </a:prstGeom>
        </p:spPr>
      </p:pic>
      <p:sp>
        <p:nvSpPr>
          <p:cNvPr id="4" name="PoleTekstowe 3"/>
          <p:cNvSpPr txBox="1"/>
          <p:nvPr/>
        </p:nvSpPr>
        <p:spPr>
          <a:xfrm>
            <a:off x="2411760" y="118373"/>
            <a:ext cx="50860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3600"/>
              <a:t>NA61 kinematical range</a:t>
            </a: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2C3928-7C31-4041-A624-92496FAE881C}" type="slidenum">
              <a:rPr lang="pl-PL"/>
              <a:pPr>
                <a:defRPr/>
              </a:pPr>
              <a:t>36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523338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stopki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/>
              <a:t>Michal Praszalowicz</a:t>
            </a:r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8528"/>
            <a:ext cx="9144000" cy="6580832"/>
          </a:xfrm>
          <a:prstGeom prst="rect">
            <a:avLst/>
          </a:prstGeom>
        </p:spPr>
      </p:pic>
      <p:sp>
        <p:nvSpPr>
          <p:cNvPr id="4" name="PoleTekstowe 3"/>
          <p:cNvSpPr txBox="1"/>
          <p:nvPr/>
        </p:nvSpPr>
        <p:spPr>
          <a:xfrm>
            <a:off x="2411760" y="118373"/>
            <a:ext cx="50860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3600"/>
              <a:t>NA61 kinematical range</a:t>
            </a: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2C3928-7C31-4041-A624-92496FAE881C}" type="slidenum">
              <a:rPr lang="pl-PL"/>
              <a:pPr>
                <a:defRPr/>
              </a:pPr>
              <a:t>37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072224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stopki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/>
              <a:t>M. Praszalowicz: Geometrical Scaling in HE</a:t>
            </a:r>
          </a:p>
        </p:txBody>
      </p:sp>
      <p:pic>
        <p:nvPicPr>
          <p:cNvPr id="3" name="shine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87624" y="116632"/>
            <a:ext cx="6816413" cy="5830707"/>
          </a:xfrm>
          <a:prstGeom prst="rect">
            <a:avLst/>
          </a:prstGeom>
        </p:spPr>
      </p:pic>
      <p:cxnSp>
        <p:nvCxnSpPr>
          <p:cNvPr id="4" name="Łącznik prosty 3"/>
          <p:cNvCxnSpPr/>
          <p:nvPr/>
        </p:nvCxnSpPr>
        <p:spPr>
          <a:xfrm>
            <a:off x="2555776" y="1412776"/>
            <a:ext cx="864096" cy="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Łącznik prosty 4"/>
          <p:cNvCxnSpPr/>
          <p:nvPr/>
        </p:nvCxnSpPr>
        <p:spPr>
          <a:xfrm>
            <a:off x="2555776" y="1700808"/>
            <a:ext cx="864096" cy="0"/>
          </a:xfrm>
          <a:prstGeom prst="line">
            <a:avLst/>
          </a:prstGeom>
          <a:ln w="38100">
            <a:solidFill>
              <a:srgbClr val="39FF4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Łącznik prosty 5"/>
          <p:cNvCxnSpPr/>
          <p:nvPr/>
        </p:nvCxnSpPr>
        <p:spPr>
          <a:xfrm>
            <a:off x="2555776" y="1988840"/>
            <a:ext cx="864096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Łącznik prosty 6"/>
          <p:cNvCxnSpPr/>
          <p:nvPr/>
        </p:nvCxnSpPr>
        <p:spPr>
          <a:xfrm>
            <a:off x="2555776" y="2276872"/>
            <a:ext cx="86409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oleTekstowe 7"/>
          <p:cNvSpPr txBox="1"/>
          <p:nvPr/>
        </p:nvSpPr>
        <p:spPr>
          <a:xfrm>
            <a:off x="3635896" y="1220559"/>
            <a:ext cx="76231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/>
              <a:t>  6.28</a:t>
            </a:r>
          </a:p>
          <a:p>
            <a:r>
              <a:rPr lang="pl-PL"/>
              <a:t>  7.75</a:t>
            </a:r>
          </a:p>
          <a:p>
            <a:r>
              <a:rPr lang="pl-PL"/>
              <a:t>  8.77</a:t>
            </a:r>
          </a:p>
          <a:p>
            <a:r>
              <a:rPr lang="pl-PL"/>
              <a:t>12.36</a:t>
            </a:r>
          </a:p>
        </p:txBody>
      </p:sp>
    </p:spTree>
    <p:extLst>
      <p:ext uri="{BB962C8B-B14F-4D97-AF65-F5344CB8AC3E}">
        <p14:creationId xmlns:p14="http://schemas.microsoft.com/office/powerpoint/2010/main" val="24255184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stopki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/>
              <a:t>Michal Praszalowicz</a:t>
            </a: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2C3928-7C31-4041-A624-92496FAE881C}" type="slidenum">
              <a:rPr lang="pl-PL"/>
              <a:pPr>
                <a:defRPr/>
              </a:pPr>
              <a:t>39</a:t>
            </a:fld>
            <a:endParaRPr lang="pl-PL"/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6632"/>
            <a:ext cx="9144000" cy="6582060"/>
          </a:xfrm>
          <a:prstGeom prst="rect">
            <a:avLst/>
          </a:prstGeom>
        </p:spPr>
      </p:pic>
      <p:pic>
        <p:nvPicPr>
          <p:cNvPr id="6" name="Obraz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00144" y="116632"/>
            <a:ext cx="664344" cy="945968"/>
          </a:xfrm>
          <a:prstGeom prst="rect">
            <a:avLst/>
          </a:prstGeom>
        </p:spPr>
      </p:pic>
      <p:sp>
        <p:nvSpPr>
          <p:cNvPr id="4" name="PoleTekstowe 3"/>
          <p:cNvSpPr txBox="1"/>
          <p:nvPr/>
        </p:nvSpPr>
        <p:spPr>
          <a:xfrm>
            <a:off x="4580514" y="5949280"/>
            <a:ext cx="711566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l-PL" sz="2400" i="1">
                <a:latin typeface="Times New Roman"/>
                <a:cs typeface="Times New Roman"/>
              </a:rPr>
              <a:t>p</a:t>
            </a:r>
            <a:r>
              <a:rPr lang="pl-PL" sz="2400" baseline="-25000">
                <a:latin typeface="Times New Roman"/>
                <a:cs typeface="Times New Roman"/>
              </a:rPr>
              <a:t>T</a:t>
            </a:r>
          </a:p>
          <a:p>
            <a:endParaRPr lang="pl-PL" sz="2400" i="1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43360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Travelling waves in QCD</a:t>
            </a:r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7168" y="1546537"/>
            <a:ext cx="6438900" cy="736600"/>
          </a:xfrm>
          <a:prstGeom prst="rect">
            <a:avLst/>
          </a:prstGeom>
        </p:spPr>
      </p:pic>
      <p:pic>
        <p:nvPicPr>
          <p:cNvPr id="4" name="Obraz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3602" y="2251805"/>
            <a:ext cx="5905500" cy="1231900"/>
          </a:xfrm>
          <a:prstGeom prst="rect">
            <a:avLst/>
          </a:prstGeom>
        </p:spPr>
      </p:pic>
      <p:sp>
        <p:nvSpPr>
          <p:cNvPr id="5" name="Prostokąt 4"/>
          <p:cNvSpPr/>
          <p:nvPr/>
        </p:nvSpPr>
        <p:spPr>
          <a:xfrm>
            <a:off x="6350414" y="1599639"/>
            <a:ext cx="1758579" cy="549495"/>
          </a:xfrm>
          <a:prstGeom prst="rect">
            <a:avLst/>
          </a:prstGeom>
          <a:solidFill>
            <a:schemeClr val="bg1">
              <a:lumMod val="85000"/>
              <a:alpha val="5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PoleTekstowe 5"/>
          <p:cNvSpPr txBox="1"/>
          <p:nvPr/>
        </p:nvSpPr>
        <p:spPr>
          <a:xfrm>
            <a:off x="225172" y="2674208"/>
            <a:ext cx="19097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>
                <a:solidFill>
                  <a:schemeClr val="tx2"/>
                </a:solidFill>
                <a:latin typeface="Cambria"/>
                <a:cs typeface="Cambria"/>
              </a:rPr>
              <a:t>Mellin transform:</a:t>
            </a:r>
          </a:p>
        </p:txBody>
      </p:sp>
      <p:pic>
        <p:nvPicPr>
          <p:cNvPr id="7" name="Obraz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29968" y="3511529"/>
            <a:ext cx="4826000" cy="787400"/>
          </a:xfrm>
          <a:prstGeom prst="rect">
            <a:avLst/>
          </a:prstGeom>
        </p:spPr>
      </p:pic>
      <p:sp>
        <p:nvSpPr>
          <p:cNvPr id="8" name="PoleTekstowe 7"/>
          <p:cNvSpPr txBox="1"/>
          <p:nvPr/>
        </p:nvSpPr>
        <p:spPr>
          <a:xfrm>
            <a:off x="293098" y="3712142"/>
            <a:ext cx="18873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>
                <a:solidFill>
                  <a:srgbClr val="1F497D"/>
                </a:solidFill>
                <a:latin typeface="Cambria"/>
                <a:cs typeface="Cambria"/>
              </a:rPr>
              <a:t>minimal velocity:</a:t>
            </a:r>
          </a:p>
        </p:txBody>
      </p:sp>
      <p:pic>
        <p:nvPicPr>
          <p:cNvPr id="9" name="Obraz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52630" y="3443502"/>
            <a:ext cx="2049913" cy="891628"/>
          </a:xfrm>
          <a:prstGeom prst="rect">
            <a:avLst/>
          </a:prstGeom>
        </p:spPr>
      </p:pic>
      <p:sp>
        <p:nvSpPr>
          <p:cNvPr id="10" name="PoleTekstowe 9"/>
          <p:cNvSpPr txBox="1"/>
          <p:nvPr/>
        </p:nvSpPr>
        <p:spPr>
          <a:xfrm>
            <a:off x="293098" y="4322692"/>
            <a:ext cx="2754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>
                <a:solidFill>
                  <a:srgbClr val="1F497D"/>
                </a:solidFill>
                <a:latin typeface="Cambria"/>
                <a:cs typeface="Cambria"/>
              </a:rPr>
              <a:t>travelling wave condition:</a:t>
            </a:r>
          </a:p>
        </p:txBody>
      </p:sp>
      <p:pic>
        <p:nvPicPr>
          <p:cNvPr id="11" name="Obraz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8444" y="4789712"/>
            <a:ext cx="7899400" cy="889000"/>
          </a:xfrm>
          <a:prstGeom prst="rect">
            <a:avLst/>
          </a:prstGeom>
        </p:spPr>
      </p:pic>
      <p:sp>
        <p:nvSpPr>
          <p:cNvPr id="12" name="Zaokrąglony prostokąt 11"/>
          <p:cNvSpPr/>
          <p:nvPr/>
        </p:nvSpPr>
        <p:spPr>
          <a:xfrm>
            <a:off x="5678745" y="3138226"/>
            <a:ext cx="2186011" cy="6105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3" name="Zaokrąglony prostokąt 12"/>
          <p:cNvSpPr/>
          <p:nvPr/>
        </p:nvSpPr>
        <p:spPr>
          <a:xfrm>
            <a:off x="457200" y="5488605"/>
            <a:ext cx="2754649" cy="6105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5" name="Obraz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84750" y="5776401"/>
            <a:ext cx="2489200" cy="723900"/>
          </a:xfrm>
          <a:prstGeom prst="rect">
            <a:avLst/>
          </a:prstGeom>
        </p:spPr>
      </p:pic>
      <p:sp>
        <p:nvSpPr>
          <p:cNvPr id="16" name="PoleTekstowe 15"/>
          <p:cNvSpPr txBox="1"/>
          <p:nvPr/>
        </p:nvSpPr>
        <p:spPr>
          <a:xfrm>
            <a:off x="567108" y="5958965"/>
            <a:ext cx="18045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>
                <a:solidFill>
                  <a:srgbClr val="FF0000"/>
                </a:solidFill>
                <a:latin typeface="Cambria"/>
                <a:cs typeface="Cambria"/>
              </a:rPr>
              <a:t>saturation scale:</a:t>
            </a:r>
          </a:p>
        </p:txBody>
      </p:sp>
      <p:sp>
        <p:nvSpPr>
          <p:cNvPr id="17" name="PoleTekstowe 16"/>
          <p:cNvSpPr txBox="1"/>
          <p:nvPr/>
        </p:nvSpPr>
        <p:spPr>
          <a:xfrm>
            <a:off x="7729932" y="5739167"/>
            <a:ext cx="9925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>
                <a:solidFill>
                  <a:srgbClr val="FF0000"/>
                </a:solidFill>
                <a:latin typeface="Cambria"/>
                <a:cs typeface="Cambria"/>
              </a:rPr>
              <a:t>scaling </a:t>
            </a:r>
          </a:p>
          <a:p>
            <a:r>
              <a:rPr lang="pl-PL">
                <a:solidFill>
                  <a:srgbClr val="FF0000"/>
                </a:solidFill>
                <a:latin typeface="Cambria"/>
                <a:cs typeface="Cambria"/>
              </a:rPr>
              <a:t>variable</a:t>
            </a:r>
          </a:p>
        </p:txBody>
      </p:sp>
      <p:cxnSp>
        <p:nvCxnSpPr>
          <p:cNvPr id="19" name="Łącznik prosty ze strzałką 18"/>
          <p:cNvCxnSpPr/>
          <p:nvPr/>
        </p:nvCxnSpPr>
        <p:spPr>
          <a:xfrm flipV="1">
            <a:off x="7571659" y="5678712"/>
            <a:ext cx="0" cy="64958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Obraz 1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300144" y="116632"/>
            <a:ext cx="664344" cy="945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9148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stopki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/>
              <a:t>Michal Praszalowicz</a:t>
            </a: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2C3928-7C31-4041-A624-92496FAE881C}" type="slidenum">
              <a:rPr lang="pl-PL"/>
              <a:pPr>
                <a:defRPr/>
              </a:pPr>
              <a:t>40</a:t>
            </a:fld>
            <a:endParaRPr lang="pl-PL"/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1600"/>
            <a:ext cx="9144000" cy="6633482"/>
          </a:xfrm>
          <a:prstGeom prst="rect">
            <a:avLst/>
          </a:prstGeo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00144" y="116632"/>
            <a:ext cx="664344" cy="945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39307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stopki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/>
              <a:t>Michal Praszalowicz</a:t>
            </a: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2C3928-7C31-4041-A624-92496FAE881C}" type="slidenum">
              <a:rPr lang="pl-PL"/>
              <a:pPr>
                <a:defRPr/>
              </a:pPr>
              <a:t>41</a:t>
            </a:fld>
            <a:endParaRPr lang="pl-PL"/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7000"/>
            <a:ext cx="9144000" cy="6601175"/>
          </a:xfrm>
          <a:prstGeom prst="rect">
            <a:avLst/>
          </a:prstGeo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00144" y="116632"/>
            <a:ext cx="664344" cy="945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6438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stopki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/>
              <a:t>Michal Praszalowicz</a:t>
            </a: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2C3928-7C31-4041-A624-92496FAE881C}" type="slidenum">
              <a:rPr lang="pl-PL"/>
              <a:pPr>
                <a:defRPr/>
              </a:pPr>
              <a:t>42</a:t>
            </a:fld>
            <a:endParaRPr lang="pl-PL"/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4300"/>
            <a:ext cx="9144000" cy="6622565"/>
          </a:xfrm>
          <a:prstGeom prst="rect">
            <a:avLst/>
          </a:prstGeo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00144" y="116632"/>
            <a:ext cx="664344" cy="945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10422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stopki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/>
              <a:t>Michal Praszalowicz</a:t>
            </a: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2C3928-7C31-4041-A624-92496FAE881C}" type="slidenum">
              <a:rPr lang="pl-PL"/>
              <a:pPr>
                <a:defRPr/>
              </a:pPr>
              <a:t>43</a:t>
            </a:fld>
            <a:endParaRPr lang="pl-PL"/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400"/>
            <a:ext cx="9144000" cy="6544434"/>
          </a:xfrm>
          <a:prstGeom prst="rect">
            <a:avLst/>
          </a:prstGeo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00144" y="116632"/>
            <a:ext cx="664344" cy="945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19303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stopki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/>
              <a:t>Michal Praszalowicz</a:t>
            </a: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2C3928-7C31-4041-A624-92496FAE881C}" type="slidenum">
              <a:rPr lang="pl-PL"/>
              <a:pPr>
                <a:defRPr/>
              </a:pPr>
              <a:t>44</a:t>
            </a:fld>
            <a:endParaRPr lang="pl-PL"/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7000"/>
            <a:ext cx="9144000" cy="6592186"/>
          </a:xfrm>
          <a:prstGeom prst="rect">
            <a:avLst/>
          </a:prstGeo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00144" y="116632"/>
            <a:ext cx="664344" cy="945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88331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1260476" y="2967335"/>
            <a:ext cx="6623064" cy="17543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5400"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Geometrical Scaling </a:t>
            </a:r>
          </a:p>
          <a:p>
            <a:pPr algn="ctr"/>
            <a:r>
              <a:rPr lang="pl-PL" sz="5400"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 Heavy Ion Collisions</a:t>
            </a:r>
          </a:p>
        </p:txBody>
      </p:sp>
    </p:spTree>
    <p:extLst>
      <p:ext uri="{BB962C8B-B14F-4D97-AF65-F5344CB8AC3E}">
        <p14:creationId xmlns:p14="http://schemas.microsoft.com/office/powerpoint/2010/main" val="14773398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95536" y="181437"/>
            <a:ext cx="8229600" cy="1384078"/>
          </a:xfrm>
        </p:spPr>
        <p:txBody>
          <a:bodyPr/>
          <a:lstStyle/>
          <a:p>
            <a:r>
              <a:rPr lang="pl-PL"/>
              <a:t>GS in HI: centrality</a:t>
            </a:r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/>
              <a:t>Michal Praszalowicz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D085C8-4EEB-4C13-8FB1-22E0DE8EDF2E}" type="slidenum">
              <a:rPr lang="pl-PL"/>
              <a:pPr>
                <a:defRPr/>
              </a:pPr>
              <a:t>46</a:t>
            </a:fld>
            <a:endParaRPr lang="pl-PL"/>
          </a:p>
        </p:txBody>
      </p:sp>
      <p:pic>
        <p:nvPicPr>
          <p:cNvPr id="13" name="Obraz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00144" y="116632"/>
            <a:ext cx="664344" cy="945968"/>
          </a:xfrm>
          <a:prstGeom prst="rect">
            <a:avLst/>
          </a:prstGeom>
        </p:spPr>
      </p:pic>
      <p:pic>
        <p:nvPicPr>
          <p:cNvPr id="14" name="Obraz 13" descr="size_vs_mult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092" y="1293723"/>
            <a:ext cx="6585247" cy="4916854"/>
          </a:xfrm>
          <a:prstGeom prst="rect">
            <a:avLst/>
          </a:prstGeom>
        </p:spPr>
      </p:pic>
      <p:sp>
        <p:nvSpPr>
          <p:cNvPr id="16" name="Prostokąt 15"/>
          <p:cNvSpPr/>
          <p:nvPr/>
        </p:nvSpPr>
        <p:spPr>
          <a:xfrm>
            <a:off x="395536" y="5696855"/>
            <a:ext cx="6595512" cy="64676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5" name="PoleTekstowe 14"/>
          <p:cNvSpPr txBox="1"/>
          <p:nvPr/>
        </p:nvSpPr>
        <p:spPr>
          <a:xfrm>
            <a:off x="737808" y="5648492"/>
            <a:ext cx="60195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>
                <a:solidFill>
                  <a:srgbClr val="330B12"/>
                </a:solidFill>
                <a:latin typeface="Times New Roman"/>
                <a:cs typeface="Times New Roman"/>
              </a:rPr>
              <a:t>small centrality                           large centrality</a:t>
            </a:r>
            <a:endParaRPr lang="pl-PL" sz="2400">
              <a:solidFill>
                <a:srgbClr val="CA1A0F"/>
              </a:solidFill>
              <a:latin typeface="Times New Roman"/>
              <a:cs typeface="Times New Roman"/>
            </a:endParaRPr>
          </a:p>
        </p:txBody>
      </p:sp>
      <p:sp>
        <p:nvSpPr>
          <p:cNvPr id="17" name="PoleTekstowe 16"/>
          <p:cNvSpPr txBox="1"/>
          <p:nvPr/>
        </p:nvSpPr>
        <p:spPr>
          <a:xfrm>
            <a:off x="6628198" y="1995714"/>
            <a:ext cx="2339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/>
              <a:t>number of participants</a:t>
            </a:r>
          </a:p>
        </p:txBody>
      </p:sp>
      <p:sp>
        <p:nvSpPr>
          <p:cNvPr id="18" name="PoleTekstowe 17"/>
          <p:cNvSpPr txBox="1"/>
          <p:nvPr/>
        </p:nvSpPr>
        <p:spPr>
          <a:xfrm>
            <a:off x="6757405" y="2939143"/>
            <a:ext cx="1327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i="1">
                <a:latin typeface="Times New Roman"/>
                <a:cs typeface="Times New Roman"/>
              </a:rPr>
              <a:t>N</a:t>
            </a:r>
            <a:r>
              <a:rPr lang="pl-PL" sz="2400" baseline="-25000">
                <a:latin typeface="Times New Roman"/>
                <a:cs typeface="Times New Roman"/>
              </a:rPr>
              <a:t>part</a:t>
            </a:r>
            <a:r>
              <a:rPr lang="pl-PL" sz="2400">
                <a:latin typeface="Times New Roman"/>
                <a:cs typeface="Times New Roman"/>
              </a:rPr>
              <a:t> ~ </a:t>
            </a:r>
            <a:r>
              <a:rPr lang="pl-PL" sz="2400" i="1">
                <a:latin typeface="Times New Roman"/>
                <a:cs typeface="Times New Roman"/>
              </a:rPr>
              <a:t>V</a:t>
            </a:r>
          </a:p>
        </p:txBody>
      </p:sp>
    </p:spTree>
    <p:extLst>
      <p:ext uri="{BB962C8B-B14F-4D97-AF65-F5344CB8AC3E}">
        <p14:creationId xmlns:p14="http://schemas.microsoft.com/office/powerpoint/2010/main" val="40526239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Obraz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8181" y="4606551"/>
            <a:ext cx="4277816" cy="1251778"/>
          </a:xfrm>
          <a:prstGeom prst="rect">
            <a:avLst/>
          </a:prstGeom>
        </p:spPr>
      </p:pic>
      <p:sp>
        <p:nvSpPr>
          <p:cNvPr id="15" name="Dowolny kształt 14"/>
          <p:cNvSpPr/>
          <p:nvPr/>
        </p:nvSpPr>
        <p:spPr>
          <a:xfrm>
            <a:off x="297984" y="4232946"/>
            <a:ext cx="5704630" cy="1796850"/>
          </a:xfrm>
          <a:custGeom>
            <a:avLst/>
            <a:gdLst>
              <a:gd name="connsiteX0" fmla="*/ 3245956 w 5704630"/>
              <a:gd name="connsiteY0" fmla="*/ 242292 h 1796850"/>
              <a:gd name="connsiteX1" fmla="*/ 548717 w 5704630"/>
              <a:gd name="connsiteY1" fmla="*/ 314864 h 1796850"/>
              <a:gd name="connsiteX2" fmla="*/ 294717 w 5704630"/>
              <a:gd name="connsiteY2" fmla="*/ 1488102 h 1796850"/>
              <a:gd name="connsiteX3" fmla="*/ 3899098 w 5704630"/>
              <a:gd name="connsiteY3" fmla="*/ 1790483 h 1796850"/>
              <a:gd name="connsiteX4" fmla="*/ 5519860 w 5704630"/>
              <a:gd name="connsiteY4" fmla="*/ 1294578 h 1796850"/>
              <a:gd name="connsiteX5" fmla="*/ 5314241 w 5704630"/>
              <a:gd name="connsiteY5" fmla="*/ 496292 h 1796850"/>
              <a:gd name="connsiteX6" fmla="*/ 2363003 w 5704630"/>
              <a:gd name="connsiteY6" fmla="*/ 72959 h 1796850"/>
              <a:gd name="connsiteX7" fmla="*/ 1746146 w 5704630"/>
              <a:gd name="connsiteY7" fmla="*/ 387 h 1796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04630" h="1796850">
                <a:moveTo>
                  <a:pt x="3245956" y="242292"/>
                </a:moveTo>
                <a:cubicBezTo>
                  <a:pt x="2143273" y="174760"/>
                  <a:pt x="1040590" y="107229"/>
                  <a:pt x="548717" y="314864"/>
                </a:cubicBezTo>
                <a:cubicBezTo>
                  <a:pt x="56844" y="522499"/>
                  <a:pt x="-263680" y="1242165"/>
                  <a:pt x="294717" y="1488102"/>
                </a:cubicBezTo>
                <a:cubicBezTo>
                  <a:pt x="853114" y="1734039"/>
                  <a:pt x="3028241" y="1822737"/>
                  <a:pt x="3899098" y="1790483"/>
                </a:cubicBezTo>
                <a:cubicBezTo>
                  <a:pt x="4769955" y="1758229"/>
                  <a:pt x="5284003" y="1510276"/>
                  <a:pt x="5519860" y="1294578"/>
                </a:cubicBezTo>
                <a:cubicBezTo>
                  <a:pt x="5755717" y="1078880"/>
                  <a:pt x="5840384" y="699895"/>
                  <a:pt x="5314241" y="496292"/>
                </a:cubicBezTo>
                <a:cubicBezTo>
                  <a:pt x="4788098" y="292689"/>
                  <a:pt x="2957685" y="155610"/>
                  <a:pt x="2363003" y="72959"/>
                </a:cubicBezTo>
                <a:cubicBezTo>
                  <a:pt x="1768321" y="-9692"/>
                  <a:pt x="1746146" y="387"/>
                  <a:pt x="1746146" y="387"/>
                </a:cubicBez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95536" y="181437"/>
            <a:ext cx="8229600" cy="1384078"/>
          </a:xfrm>
        </p:spPr>
        <p:txBody>
          <a:bodyPr/>
          <a:lstStyle/>
          <a:p>
            <a:r>
              <a:rPr lang="pl-PL"/>
              <a:t>GS in HI: centrality dependence</a:t>
            </a:r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/>
              <a:t>Michal Praszalowicz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D085C8-4EEB-4C13-8FB1-22E0DE8EDF2E}" type="slidenum">
              <a:rPr lang="pl-PL"/>
              <a:pPr>
                <a:defRPr/>
              </a:pPr>
              <a:t>47</a:t>
            </a:fld>
            <a:endParaRPr lang="pl-PL"/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584" y="1916832"/>
            <a:ext cx="1955800" cy="1308100"/>
          </a:xfrm>
          <a:prstGeom prst="rect">
            <a:avLst/>
          </a:prstGeom>
        </p:spPr>
      </p:pic>
      <p:sp>
        <p:nvSpPr>
          <p:cNvPr id="6" name="PoleTekstowe 5"/>
          <p:cNvSpPr txBox="1"/>
          <p:nvPr/>
        </p:nvSpPr>
        <p:spPr>
          <a:xfrm>
            <a:off x="827584" y="3284984"/>
            <a:ext cx="3166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>
                <a:solidFill>
                  <a:srgbClr val="FF0000"/>
                </a:solidFill>
                <a:latin typeface="Cambria"/>
                <a:cs typeface="Cambria"/>
              </a:rPr>
              <a:t>Scaling of the saturation scale:</a:t>
            </a:r>
          </a:p>
        </p:txBody>
      </p:sp>
      <p:pic>
        <p:nvPicPr>
          <p:cNvPr id="7" name="Obraz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11960" y="2887464"/>
            <a:ext cx="3911600" cy="1117600"/>
          </a:xfrm>
          <a:prstGeom prst="rect">
            <a:avLst/>
          </a:prstGeom>
        </p:spPr>
      </p:pic>
      <p:sp>
        <p:nvSpPr>
          <p:cNvPr id="12" name="PoleTekstowe 11"/>
          <p:cNvSpPr txBox="1"/>
          <p:nvPr/>
        </p:nvSpPr>
        <p:spPr>
          <a:xfrm>
            <a:off x="3059832" y="1988840"/>
            <a:ext cx="536944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>
                <a:solidFill>
                  <a:schemeClr val="accent3">
                    <a:lumMod val="75000"/>
                  </a:schemeClr>
                </a:solidFill>
              </a:rPr>
              <a:t>Geometrical Scaling of Direct-Photon Production </a:t>
            </a:r>
          </a:p>
          <a:p>
            <a:r>
              <a:rPr lang="en-US" sz="1600" i="1">
                <a:solidFill>
                  <a:schemeClr val="accent3">
                    <a:lumMod val="75000"/>
                  </a:schemeClr>
                </a:solidFill>
              </a:rPr>
              <a:t>in Hadron Collisions from RHIC to the LHC </a:t>
            </a:r>
          </a:p>
          <a:p>
            <a:r>
              <a:rPr lang="en-US" sz="1600">
                <a:solidFill>
                  <a:schemeClr val="accent3">
                    <a:lumMod val="75000"/>
                  </a:schemeClr>
                </a:solidFill>
              </a:rPr>
              <a:t>Christian Klein-Bösing, Larry McLerran arXiv:1403.1174</a:t>
            </a:r>
            <a:endParaRPr lang="pl-PL" sz="160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13" name="Obraz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00144" y="116632"/>
            <a:ext cx="664344" cy="945968"/>
          </a:xfrm>
          <a:prstGeom prst="rect">
            <a:avLst/>
          </a:prstGeom>
        </p:spPr>
      </p:pic>
      <p:pic>
        <p:nvPicPr>
          <p:cNvPr id="17" name="Obraz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42883" y="4606551"/>
            <a:ext cx="2921605" cy="1160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01098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GS in HI</a:t>
            </a:r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71600"/>
            <a:ext cx="9144000" cy="4092525"/>
          </a:xfrm>
          <a:prstGeom prst="rect">
            <a:avLst/>
          </a:prstGeo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6095" y="1715710"/>
            <a:ext cx="1511905" cy="1770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44787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Energy Scaling in HI</a:t>
            </a:r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82700"/>
            <a:ext cx="9144000" cy="4269751"/>
          </a:xfrm>
          <a:prstGeom prst="rect">
            <a:avLst/>
          </a:prstGeom>
        </p:spPr>
      </p:pic>
      <p:sp>
        <p:nvSpPr>
          <p:cNvPr id="4" name="PoleTekstowe 3"/>
          <p:cNvSpPr txBox="1"/>
          <p:nvPr/>
        </p:nvSpPr>
        <p:spPr>
          <a:xfrm>
            <a:off x="1905072" y="6074524"/>
            <a:ext cx="3715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/>
              <a:t>energy scaling works quite well, why?</a:t>
            </a:r>
          </a:p>
        </p:txBody>
      </p:sp>
    </p:spTree>
    <p:extLst>
      <p:ext uri="{BB962C8B-B14F-4D97-AF65-F5344CB8AC3E}">
        <p14:creationId xmlns:p14="http://schemas.microsoft.com/office/powerpoint/2010/main" val="30885541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20108"/>
          </a:xfrm>
        </p:spPr>
        <p:txBody>
          <a:bodyPr>
            <a:normAutofit/>
          </a:bodyPr>
          <a:lstStyle/>
          <a:p>
            <a:r>
              <a:rPr lang="pl-PL" dirty="0" err="1" smtClean="0"/>
              <a:t>Geometrical</a:t>
            </a:r>
            <a:r>
              <a:rPr lang="pl-PL" dirty="0" smtClean="0"/>
              <a:t> </a:t>
            </a:r>
            <a:r>
              <a:rPr lang="pl-PL" dirty="0" err="1"/>
              <a:t>Scaling</a:t>
            </a:r>
            <a:endParaRPr lang="pl-PL" dirty="0"/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2603500"/>
            <a:ext cx="4559300" cy="1651000"/>
          </a:xfrm>
          <a:prstGeom prst="rect">
            <a:avLst/>
          </a:prstGeom>
        </p:spPr>
      </p:pic>
      <p:pic>
        <p:nvPicPr>
          <p:cNvPr id="4" name="Obraz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9644" y="4519717"/>
            <a:ext cx="4000500" cy="125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754236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Centrality Scaling in HI</a:t>
            </a:r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9025" y="1415230"/>
            <a:ext cx="9144000" cy="4141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3344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Summary</a:t>
            </a:r>
            <a:endParaRPr lang="pl-PL" dirty="0"/>
          </a:p>
        </p:txBody>
      </p:sp>
      <p:sp>
        <p:nvSpPr>
          <p:cNvPr id="4" name="pole tekstowe 3"/>
          <p:cNvSpPr txBox="1"/>
          <p:nvPr/>
        </p:nvSpPr>
        <p:spPr>
          <a:xfrm>
            <a:off x="0" y="1284059"/>
            <a:ext cx="9144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pl-PL" sz="2400" dirty="0" err="1" smtClean="0">
                <a:solidFill>
                  <a:srgbClr val="002060"/>
                </a:solidFill>
              </a:rPr>
              <a:t> </a:t>
            </a:r>
            <a:r>
              <a:rPr lang="pl-PL" sz="2400" dirty="0" err="1">
                <a:solidFill>
                  <a:srgbClr val="000090"/>
                </a:solidFill>
                <a:latin typeface="Cambria"/>
                <a:cs typeface="Cambria"/>
              </a:rPr>
              <a:t>QCD e</a:t>
            </a:r>
            <a:r>
              <a:rPr lang="pl-PL" sz="2400" dirty="0" err="1" smtClean="0">
                <a:solidFill>
                  <a:srgbClr val="000090"/>
                </a:solidFill>
                <a:latin typeface="Cambria"/>
                <a:cs typeface="Cambria"/>
              </a:rPr>
              <a:t>volution equations lead to overabundance of gluons</a:t>
            </a:r>
          </a:p>
          <a:p>
            <a:pPr>
              <a:buFont typeface="Arial" pitchFamily="34" charset="0"/>
              <a:buChar char="•"/>
            </a:pPr>
            <a:r>
              <a:rPr lang="pl-PL" sz="2400" dirty="0" err="1">
                <a:solidFill>
                  <a:srgbClr val="000090"/>
                </a:solidFill>
                <a:latin typeface="Cambria"/>
                <a:cs typeface="Cambria"/>
              </a:rPr>
              <a:t> Nonlinear evolution introduces new scale: </a:t>
            </a:r>
            <a:r>
              <a:rPr lang="pl-PL" sz="2400" i="1" dirty="0" err="1">
                <a:solidFill>
                  <a:srgbClr val="000090"/>
                </a:solidFill>
                <a:latin typeface="Cambria"/>
                <a:cs typeface="Cambria"/>
              </a:rPr>
              <a:t>saturation momentum</a:t>
            </a:r>
          </a:p>
          <a:p>
            <a:pPr>
              <a:buFont typeface="Arial" pitchFamily="34" charset="0"/>
              <a:buChar char="•"/>
            </a:pPr>
            <a:r>
              <a:rPr lang="pl-PL" sz="2400" i="1" dirty="0" err="1" smtClean="0">
                <a:solidFill>
                  <a:srgbClr val="000090"/>
                </a:solidFill>
                <a:latin typeface="Cambria"/>
                <a:cs typeface="Cambria"/>
              </a:rPr>
              <a:t> </a:t>
            </a:r>
            <a:r>
              <a:rPr lang="pl-PL" sz="2400" dirty="0" err="1" smtClean="0">
                <a:solidFill>
                  <a:srgbClr val="000090"/>
                </a:solidFill>
                <a:latin typeface="Cambria"/>
                <a:cs typeface="Cambria"/>
              </a:rPr>
              <a:t>GS should emerge if no other scales are present</a:t>
            </a:r>
            <a:r>
              <a:rPr lang="pl-PL" sz="2400" i="1" dirty="0" err="1" smtClean="0">
                <a:solidFill>
                  <a:srgbClr val="000090"/>
                </a:solidFill>
                <a:latin typeface="Cambria"/>
                <a:cs typeface="Cambria"/>
              </a:rPr>
              <a:t> </a:t>
            </a:r>
            <a:endParaRPr lang="pl-PL" sz="2400" dirty="0" err="1" smtClean="0">
              <a:solidFill>
                <a:srgbClr val="000090"/>
              </a:solidFill>
              <a:latin typeface="Cambria"/>
              <a:cs typeface="Cambria"/>
            </a:endParaRPr>
          </a:p>
          <a:p>
            <a:pPr>
              <a:buFont typeface="Arial" pitchFamily="34" charset="0"/>
              <a:buChar char="•"/>
            </a:pPr>
            <a:r>
              <a:rPr lang="pl-PL" sz="2400" dirty="0" err="1">
                <a:solidFill>
                  <a:srgbClr val="000090"/>
                </a:solidFill>
                <a:latin typeface="Cambria"/>
                <a:cs typeface="Cambria"/>
              </a:rPr>
              <a:t> GS in DIS works for rather high Bjorken </a:t>
            </a:r>
            <a:r>
              <a:rPr lang="pl-PL" sz="2400" i="1" dirty="0" err="1">
                <a:solidFill>
                  <a:srgbClr val="000090"/>
                </a:solidFill>
                <a:latin typeface="Cambria"/>
                <a:cs typeface="Cambria"/>
              </a:rPr>
              <a:t>x</a:t>
            </a:r>
            <a:endParaRPr lang="pl-PL" sz="2400" dirty="0" err="1" smtClean="0">
              <a:solidFill>
                <a:srgbClr val="000090"/>
              </a:solidFill>
              <a:latin typeface="Cambria"/>
              <a:cs typeface="Cambria"/>
            </a:endParaRPr>
          </a:p>
          <a:p>
            <a:pPr>
              <a:buFont typeface="Arial" pitchFamily="34" charset="0"/>
              <a:buChar char="•"/>
            </a:pPr>
            <a:r>
              <a:rPr lang="pl-PL" sz="2400" dirty="0" err="1" smtClean="0">
                <a:solidFill>
                  <a:srgbClr val="000090"/>
                </a:solidFill>
                <a:latin typeface="Cambria"/>
                <a:cs typeface="Cambria"/>
              </a:rPr>
              <a:t> GS works also for charged particles in pp</a:t>
            </a:r>
          </a:p>
          <a:p>
            <a:pPr>
              <a:buFont typeface="Arial" pitchFamily="34" charset="0"/>
              <a:buChar char="•"/>
            </a:pPr>
            <a:r>
              <a:rPr lang="pl-PL" sz="2400" dirty="0" err="1">
                <a:solidFill>
                  <a:srgbClr val="000090"/>
                </a:solidFill>
                <a:latin typeface="Cambria"/>
                <a:cs typeface="Cambria"/>
              </a:rPr>
              <a:t> GS for mean </a:t>
            </a:r>
            <a:r>
              <a:rPr lang="pl-PL" sz="2400" i="1" dirty="0" err="1">
                <a:solidFill>
                  <a:srgbClr val="000090"/>
                </a:solidFill>
                <a:latin typeface="Cambria"/>
                <a:cs typeface="Cambria"/>
              </a:rPr>
              <a:t>p</a:t>
            </a:r>
            <a:r>
              <a:rPr lang="pl-PL" sz="2400" baseline="-25000" dirty="0" err="1">
                <a:solidFill>
                  <a:srgbClr val="000090"/>
                </a:solidFill>
                <a:latin typeface="Cambria"/>
                <a:cs typeface="Cambria"/>
              </a:rPr>
              <a:t>T</a:t>
            </a:r>
            <a:r>
              <a:rPr lang="pl-PL" sz="2400" dirty="0" err="1">
                <a:solidFill>
                  <a:srgbClr val="000090"/>
                </a:solidFill>
                <a:latin typeface="Cambria"/>
                <a:cs typeface="Cambria"/>
              </a:rPr>
              <a:t> and for &lt;</a:t>
            </a:r>
            <a:r>
              <a:rPr lang="pl-PL" sz="2400" i="1" dirty="0" err="1">
                <a:solidFill>
                  <a:srgbClr val="000090"/>
                </a:solidFill>
                <a:latin typeface="Cambria"/>
                <a:cs typeface="Cambria"/>
              </a:rPr>
              <a:t>p</a:t>
            </a:r>
            <a:r>
              <a:rPr lang="pl-PL" sz="2400" baseline="-25000" dirty="0" err="1">
                <a:solidFill>
                  <a:srgbClr val="000090"/>
                </a:solidFill>
                <a:latin typeface="Cambria"/>
                <a:cs typeface="Cambria"/>
              </a:rPr>
              <a:t>T</a:t>
            </a:r>
            <a:r>
              <a:rPr lang="pl-PL" sz="2400" dirty="0" err="1">
                <a:solidFill>
                  <a:srgbClr val="000090"/>
                </a:solidFill>
                <a:latin typeface="Cambria"/>
                <a:cs typeface="Cambria"/>
              </a:rPr>
              <a:t>&gt;(</a:t>
            </a:r>
            <a:r>
              <a:rPr lang="pl-PL" sz="2400" i="1" dirty="0" err="1">
                <a:solidFill>
                  <a:srgbClr val="000090"/>
                </a:solidFill>
                <a:latin typeface="Cambria"/>
                <a:cs typeface="Cambria"/>
              </a:rPr>
              <a:t>N</a:t>
            </a:r>
            <a:r>
              <a:rPr lang="pl-PL" sz="2400" baseline="-25000" dirty="0" err="1">
                <a:solidFill>
                  <a:srgbClr val="000090"/>
                </a:solidFill>
                <a:latin typeface="Cambria"/>
                <a:cs typeface="Cambria"/>
              </a:rPr>
              <a:t>ch</a:t>
            </a:r>
            <a:r>
              <a:rPr lang="pl-PL" sz="2400" dirty="0" err="1">
                <a:solidFill>
                  <a:srgbClr val="000090"/>
                </a:solidFill>
                <a:latin typeface="Cambria"/>
                <a:cs typeface="Cambria"/>
              </a:rPr>
              <a:t>)</a:t>
            </a:r>
            <a:endParaRPr lang="pl-PL" sz="2400" dirty="0" err="1" smtClean="0">
              <a:solidFill>
                <a:srgbClr val="000090"/>
              </a:solidFill>
              <a:latin typeface="Cambria"/>
              <a:cs typeface="Cambria"/>
            </a:endParaRPr>
          </a:p>
          <a:p>
            <a:pPr>
              <a:buFont typeface="Arial" pitchFamily="34" charset="0"/>
              <a:buChar char="•"/>
            </a:pPr>
            <a:r>
              <a:rPr lang="pl-PL" sz="2400" dirty="0">
                <a:solidFill>
                  <a:srgbClr val="000090"/>
                </a:solidFill>
                <a:latin typeface="Cambria"/>
                <a:cs typeface="Cambria"/>
              </a:rPr>
              <a:t> </a:t>
            </a:r>
            <a:r>
              <a:rPr lang="pl-PL" sz="2400" dirty="0" err="1">
                <a:solidFill>
                  <a:srgbClr val="000090"/>
                </a:solidFill>
                <a:latin typeface="Cambria"/>
                <a:cs typeface="Cambria"/>
              </a:rPr>
              <a:t>GSV is found for </a:t>
            </a:r>
            <a:r>
              <a:rPr lang="pl-PL" sz="2400" i="1" dirty="0" err="1">
                <a:solidFill>
                  <a:srgbClr val="000090"/>
                </a:solidFill>
                <a:latin typeface="Cambria"/>
                <a:cs typeface="Cambria"/>
              </a:rPr>
              <a:t>y ≠ </a:t>
            </a:r>
            <a:r>
              <a:rPr lang="pl-PL" sz="2400" dirty="0" err="1">
                <a:solidFill>
                  <a:srgbClr val="000090"/>
                </a:solidFill>
                <a:latin typeface="Cambria"/>
                <a:cs typeface="Cambria"/>
              </a:rPr>
              <a:t>0 in agreement with expectations</a:t>
            </a:r>
          </a:p>
          <a:p>
            <a:pPr>
              <a:buFont typeface="Arial" pitchFamily="34" charset="0"/>
              <a:buChar char="•"/>
            </a:pPr>
            <a:r>
              <a:rPr lang="pl-PL" sz="2400" dirty="0">
                <a:solidFill>
                  <a:srgbClr val="000090"/>
                </a:solidFill>
                <a:latin typeface="Cambria"/>
                <a:cs typeface="Cambria"/>
              </a:rPr>
              <a:t> </a:t>
            </a:r>
            <a:r>
              <a:rPr lang="pl-PL" sz="2400" dirty="0" err="1">
                <a:solidFill>
                  <a:srgbClr val="000090"/>
                </a:solidFill>
                <a:latin typeface="Cambria"/>
                <a:cs typeface="Cambria"/>
              </a:rPr>
              <a:t>Energy</a:t>
            </a:r>
            <a:r>
              <a:rPr lang="pl-PL" sz="2400" dirty="0">
                <a:solidFill>
                  <a:srgbClr val="000090"/>
                </a:solidFill>
                <a:latin typeface="Cambria"/>
                <a:cs typeface="Cambria"/>
              </a:rPr>
              <a:t> and </a:t>
            </a:r>
            <a:r>
              <a:rPr lang="pl-PL" sz="2400" dirty="0" err="1">
                <a:solidFill>
                  <a:srgbClr val="000090"/>
                </a:solidFill>
                <a:latin typeface="Cambria"/>
                <a:cs typeface="Cambria"/>
              </a:rPr>
              <a:t>centrality</a:t>
            </a:r>
            <a:r>
              <a:rPr lang="pl-PL" sz="2400" dirty="0">
                <a:solidFill>
                  <a:srgbClr val="000090"/>
                </a:solidFill>
                <a:latin typeface="Cambria"/>
                <a:cs typeface="Cambria"/>
              </a:rPr>
              <a:t> </a:t>
            </a:r>
            <a:r>
              <a:rPr lang="pl-PL" sz="2400" dirty="0" err="1">
                <a:solidFill>
                  <a:srgbClr val="000090"/>
                </a:solidFill>
                <a:latin typeface="Cambria"/>
                <a:cs typeface="Cambria"/>
              </a:rPr>
              <a:t>dependence</a:t>
            </a:r>
            <a:r>
              <a:rPr lang="pl-PL" sz="2400" dirty="0">
                <a:solidFill>
                  <a:srgbClr val="000090"/>
                </a:solidFill>
                <a:latin typeface="Cambria"/>
                <a:cs typeface="Cambria"/>
              </a:rPr>
              <a:t> of </a:t>
            </a:r>
            <a:r>
              <a:rPr lang="pl-PL" sz="2400" dirty="0" smtClean="0">
                <a:solidFill>
                  <a:srgbClr val="000090"/>
                </a:solidFill>
                <a:latin typeface="Cambria"/>
                <a:cs typeface="Cambria"/>
              </a:rPr>
              <a:t>GS </a:t>
            </a:r>
            <a:r>
              <a:rPr lang="pl-PL" sz="2400" dirty="0">
                <a:solidFill>
                  <a:srgbClr val="000090"/>
                </a:solidFill>
                <a:latin typeface="Cambria"/>
                <a:cs typeface="Cambria"/>
              </a:rPr>
              <a:t>in HI</a:t>
            </a:r>
            <a:endParaRPr lang="pl-PL" sz="2400" dirty="0" smtClean="0">
              <a:solidFill>
                <a:srgbClr val="000090"/>
              </a:solidFill>
              <a:latin typeface="Cambria"/>
              <a:cs typeface="Cambria"/>
            </a:endParaRPr>
          </a:p>
        </p:txBody>
      </p:sp>
      <p:pic>
        <p:nvPicPr>
          <p:cNvPr id="6" name="Obraz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00144" y="116632"/>
            <a:ext cx="664344" cy="945968"/>
          </a:xfrm>
          <a:prstGeom prst="rect">
            <a:avLst/>
          </a:prstGeom>
        </p:spPr>
      </p:pic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/>
              <a:t>M. Praszalowicz</a:t>
            </a: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D085C8-4EEB-4C13-8FB1-22E0DE8EDF2E}" type="slidenum">
              <a:rPr lang="pl-PL"/>
              <a:pPr>
                <a:defRPr/>
              </a:pPr>
              <a:t>51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654235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Summary</a:t>
            </a:r>
            <a:endParaRPr lang="pl-PL" dirty="0"/>
          </a:p>
        </p:txBody>
      </p:sp>
      <p:sp>
        <p:nvSpPr>
          <p:cNvPr id="4" name="pole tekstowe 3"/>
          <p:cNvSpPr txBox="1"/>
          <p:nvPr/>
        </p:nvSpPr>
        <p:spPr>
          <a:xfrm>
            <a:off x="0" y="1284059"/>
            <a:ext cx="9144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pl-PL" sz="2400" dirty="0" err="1" smtClean="0">
                <a:solidFill>
                  <a:srgbClr val="002060"/>
                </a:solidFill>
              </a:rPr>
              <a:t> </a:t>
            </a:r>
            <a:r>
              <a:rPr lang="pl-PL" sz="2400" dirty="0" err="1">
                <a:solidFill>
                  <a:srgbClr val="000090"/>
                </a:solidFill>
                <a:latin typeface="Cambria"/>
                <a:cs typeface="Cambria"/>
              </a:rPr>
              <a:t>QCD e</a:t>
            </a:r>
            <a:r>
              <a:rPr lang="pl-PL" sz="2400" dirty="0" err="1" smtClean="0">
                <a:solidFill>
                  <a:srgbClr val="000090"/>
                </a:solidFill>
                <a:latin typeface="Cambria"/>
                <a:cs typeface="Cambria"/>
              </a:rPr>
              <a:t>volution equations lead to overabundance of gluons</a:t>
            </a:r>
          </a:p>
          <a:p>
            <a:pPr>
              <a:buFont typeface="Arial" pitchFamily="34" charset="0"/>
              <a:buChar char="•"/>
            </a:pPr>
            <a:r>
              <a:rPr lang="pl-PL" sz="2400" dirty="0" err="1">
                <a:solidFill>
                  <a:srgbClr val="000090"/>
                </a:solidFill>
                <a:latin typeface="Cambria"/>
                <a:cs typeface="Cambria"/>
              </a:rPr>
              <a:t> Nonlinear evolution introduces new scale: </a:t>
            </a:r>
            <a:r>
              <a:rPr lang="pl-PL" sz="2400" i="1" dirty="0" err="1">
                <a:solidFill>
                  <a:srgbClr val="000090"/>
                </a:solidFill>
                <a:latin typeface="Cambria"/>
                <a:cs typeface="Cambria"/>
              </a:rPr>
              <a:t>saturation momentum</a:t>
            </a:r>
          </a:p>
          <a:p>
            <a:pPr>
              <a:buFont typeface="Arial" pitchFamily="34" charset="0"/>
              <a:buChar char="•"/>
            </a:pPr>
            <a:r>
              <a:rPr lang="pl-PL" sz="2400" i="1" dirty="0" err="1" smtClean="0">
                <a:solidFill>
                  <a:srgbClr val="000090"/>
                </a:solidFill>
                <a:latin typeface="Cambria"/>
                <a:cs typeface="Cambria"/>
              </a:rPr>
              <a:t> </a:t>
            </a:r>
            <a:r>
              <a:rPr lang="pl-PL" sz="2400" dirty="0" err="1" smtClean="0">
                <a:solidFill>
                  <a:srgbClr val="000090"/>
                </a:solidFill>
                <a:latin typeface="Cambria"/>
                <a:cs typeface="Cambria"/>
              </a:rPr>
              <a:t>GS should emerge if no other scales are present</a:t>
            </a:r>
            <a:r>
              <a:rPr lang="pl-PL" sz="2400" i="1" dirty="0" err="1" smtClean="0">
                <a:solidFill>
                  <a:srgbClr val="000090"/>
                </a:solidFill>
                <a:latin typeface="Cambria"/>
                <a:cs typeface="Cambria"/>
              </a:rPr>
              <a:t> </a:t>
            </a:r>
            <a:endParaRPr lang="pl-PL" sz="2400" dirty="0" err="1" smtClean="0">
              <a:solidFill>
                <a:srgbClr val="000090"/>
              </a:solidFill>
              <a:latin typeface="Cambria"/>
              <a:cs typeface="Cambria"/>
            </a:endParaRPr>
          </a:p>
          <a:p>
            <a:pPr>
              <a:buFont typeface="Arial" pitchFamily="34" charset="0"/>
              <a:buChar char="•"/>
            </a:pPr>
            <a:r>
              <a:rPr lang="pl-PL" sz="2400" dirty="0" err="1">
                <a:solidFill>
                  <a:srgbClr val="000090"/>
                </a:solidFill>
                <a:latin typeface="Cambria"/>
                <a:cs typeface="Cambria"/>
              </a:rPr>
              <a:t> GS in DIS works for rather high Bjorken </a:t>
            </a:r>
            <a:r>
              <a:rPr lang="pl-PL" sz="2400" i="1" dirty="0" err="1">
                <a:solidFill>
                  <a:srgbClr val="000090"/>
                </a:solidFill>
                <a:latin typeface="Cambria"/>
                <a:cs typeface="Cambria"/>
              </a:rPr>
              <a:t>x</a:t>
            </a:r>
            <a:endParaRPr lang="pl-PL" sz="2400" dirty="0" err="1" smtClean="0">
              <a:solidFill>
                <a:srgbClr val="000090"/>
              </a:solidFill>
              <a:latin typeface="Cambria"/>
              <a:cs typeface="Cambria"/>
            </a:endParaRPr>
          </a:p>
          <a:p>
            <a:pPr>
              <a:buFont typeface="Arial" pitchFamily="34" charset="0"/>
              <a:buChar char="•"/>
            </a:pPr>
            <a:r>
              <a:rPr lang="pl-PL" sz="2400" dirty="0" err="1" smtClean="0">
                <a:solidFill>
                  <a:srgbClr val="000090"/>
                </a:solidFill>
                <a:latin typeface="Cambria"/>
                <a:cs typeface="Cambria"/>
              </a:rPr>
              <a:t> GS works also for charged particles in pp</a:t>
            </a:r>
          </a:p>
          <a:p>
            <a:pPr>
              <a:buFont typeface="Arial" pitchFamily="34" charset="0"/>
              <a:buChar char="•"/>
            </a:pPr>
            <a:r>
              <a:rPr lang="pl-PL" sz="2400" dirty="0" err="1">
                <a:solidFill>
                  <a:srgbClr val="000090"/>
                </a:solidFill>
                <a:latin typeface="Cambria"/>
                <a:cs typeface="Cambria"/>
              </a:rPr>
              <a:t> GS for mean </a:t>
            </a:r>
            <a:r>
              <a:rPr lang="pl-PL" sz="2400" i="1" dirty="0" err="1">
                <a:solidFill>
                  <a:srgbClr val="000090"/>
                </a:solidFill>
                <a:latin typeface="Cambria"/>
                <a:cs typeface="Cambria"/>
              </a:rPr>
              <a:t>p</a:t>
            </a:r>
            <a:r>
              <a:rPr lang="pl-PL" sz="2400" baseline="-25000" dirty="0" err="1">
                <a:solidFill>
                  <a:srgbClr val="000090"/>
                </a:solidFill>
                <a:latin typeface="Cambria"/>
                <a:cs typeface="Cambria"/>
              </a:rPr>
              <a:t>T</a:t>
            </a:r>
            <a:r>
              <a:rPr lang="pl-PL" sz="2400" dirty="0" err="1">
                <a:solidFill>
                  <a:srgbClr val="000090"/>
                </a:solidFill>
                <a:latin typeface="Cambria"/>
                <a:cs typeface="Cambria"/>
              </a:rPr>
              <a:t> and for &lt;</a:t>
            </a:r>
            <a:r>
              <a:rPr lang="pl-PL" sz="2400" i="1" dirty="0" err="1">
                <a:solidFill>
                  <a:srgbClr val="000090"/>
                </a:solidFill>
                <a:latin typeface="Cambria"/>
                <a:cs typeface="Cambria"/>
              </a:rPr>
              <a:t>p</a:t>
            </a:r>
            <a:r>
              <a:rPr lang="pl-PL" sz="2400" baseline="-25000" dirty="0" err="1">
                <a:solidFill>
                  <a:srgbClr val="000090"/>
                </a:solidFill>
                <a:latin typeface="Cambria"/>
                <a:cs typeface="Cambria"/>
              </a:rPr>
              <a:t>T</a:t>
            </a:r>
            <a:r>
              <a:rPr lang="pl-PL" sz="2400" dirty="0" err="1">
                <a:solidFill>
                  <a:srgbClr val="000090"/>
                </a:solidFill>
                <a:latin typeface="Cambria"/>
                <a:cs typeface="Cambria"/>
              </a:rPr>
              <a:t>&gt;(</a:t>
            </a:r>
            <a:r>
              <a:rPr lang="pl-PL" sz="2400" i="1" dirty="0" err="1">
                <a:solidFill>
                  <a:srgbClr val="000090"/>
                </a:solidFill>
                <a:latin typeface="Cambria"/>
                <a:cs typeface="Cambria"/>
              </a:rPr>
              <a:t>N</a:t>
            </a:r>
            <a:r>
              <a:rPr lang="pl-PL" sz="2400" baseline="-25000" dirty="0" err="1">
                <a:solidFill>
                  <a:srgbClr val="000090"/>
                </a:solidFill>
                <a:latin typeface="Cambria"/>
                <a:cs typeface="Cambria"/>
              </a:rPr>
              <a:t>ch</a:t>
            </a:r>
            <a:r>
              <a:rPr lang="pl-PL" sz="2400" dirty="0" err="1">
                <a:solidFill>
                  <a:srgbClr val="000090"/>
                </a:solidFill>
                <a:latin typeface="Cambria"/>
                <a:cs typeface="Cambria"/>
              </a:rPr>
              <a:t>)</a:t>
            </a:r>
            <a:endParaRPr lang="pl-PL" sz="2400" dirty="0" err="1" smtClean="0">
              <a:solidFill>
                <a:srgbClr val="000090"/>
              </a:solidFill>
              <a:latin typeface="Cambria"/>
              <a:cs typeface="Cambria"/>
            </a:endParaRPr>
          </a:p>
          <a:p>
            <a:pPr>
              <a:buFont typeface="Arial" pitchFamily="34" charset="0"/>
              <a:buChar char="•"/>
            </a:pPr>
            <a:r>
              <a:rPr lang="pl-PL" sz="2400" dirty="0">
                <a:solidFill>
                  <a:srgbClr val="000090"/>
                </a:solidFill>
                <a:latin typeface="Cambria"/>
                <a:cs typeface="Cambria"/>
              </a:rPr>
              <a:t> </a:t>
            </a:r>
            <a:r>
              <a:rPr lang="pl-PL" sz="2400" dirty="0" err="1">
                <a:solidFill>
                  <a:srgbClr val="000090"/>
                </a:solidFill>
                <a:latin typeface="Cambria"/>
                <a:cs typeface="Cambria"/>
              </a:rPr>
              <a:t>GSV is found for </a:t>
            </a:r>
            <a:r>
              <a:rPr lang="pl-PL" sz="2400" i="1" dirty="0" err="1">
                <a:solidFill>
                  <a:srgbClr val="000090"/>
                </a:solidFill>
                <a:latin typeface="Cambria"/>
                <a:cs typeface="Cambria"/>
              </a:rPr>
              <a:t>y ≠ </a:t>
            </a:r>
            <a:r>
              <a:rPr lang="pl-PL" sz="2400" dirty="0" err="1">
                <a:solidFill>
                  <a:srgbClr val="000090"/>
                </a:solidFill>
                <a:latin typeface="Cambria"/>
                <a:cs typeface="Cambria"/>
              </a:rPr>
              <a:t>0 in agreement with expectations</a:t>
            </a:r>
          </a:p>
          <a:p>
            <a:pPr>
              <a:buFont typeface="Arial" pitchFamily="34" charset="0"/>
              <a:buChar char="•"/>
            </a:pPr>
            <a:r>
              <a:rPr lang="pl-PL" sz="2400" dirty="0">
                <a:solidFill>
                  <a:srgbClr val="000090"/>
                </a:solidFill>
                <a:latin typeface="Cambria"/>
                <a:cs typeface="Cambria"/>
              </a:rPr>
              <a:t> </a:t>
            </a:r>
            <a:r>
              <a:rPr lang="pl-PL" sz="2400" dirty="0" err="1">
                <a:solidFill>
                  <a:srgbClr val="000090"/>
                </a:solidFill>
                <a:latin typeface="Cambria"/>
                <a:cs typeface="Cambria"/>
              </a:rPr>
              <a:t>Energy</a:t>
            </a:r>
            <a:r>
              <a:rPr lang="pl-PL" sz="2400" dirty="0">
                <a:solidFill>
                  <a:srgbClr val="000090"/>
                </a:solidFill>
                <a:latin typeface="Cambria"/>
                <a:cs typeface="Cambria"/>
              </a:rPr>
              <a:t> and </a:t>
            </a:r>
            <a:r>
              <a:rPr lang="pl-PL" sz="2400" dirty="0" err="1">
                <a:solidFill>
                  <a:srgbClr val="000090"/>
                </a:solidFill>
                <a:latin typeface="Cambria"/>
                <a:cs typeface="Cambria"/>
              </a:rPr>
              <a:t>centrality</a:t>
            </a:r>
            <a:r>
              <a:rPr lang="pl-PL" sz="2400" dirty="0">
                <a:solidFill>
                  <a:srgbClr val="000090"/>
                </a:solidFill>
                <a:latin typeface="Cambria"/>
                <a:cs typeface="Cambria"/>
              </a:rPr>
              <a:t> </a:t>
            </a:r>
            <a:r>
              <a:rPr lang="pl-PL" sz="2400" dirty="0" err="1">
                <a:solidFill>
                  <a:srgbClr val="000090"/>
                </a:solidFill>
                <a:latin typeface="Cambria"/>
                <a:cs typeface="Cambria"/>
              </a:rPr>
              <a:t>dependence</a:t>
            </a:r>
            <a:r>
              <a:rPr lang="pl-PL" sz="2400" dirty="0">
                <a:solidFill>
                  <a:srgbClr val="000090"/>
                </a:solidFill>
                <a:latin typeface="Cambria"/>
                <a:cs typeface="Cambria"/>
              </a:rPr>
              <a:t> of GS in HI </a:t>
            </a:r>
            <a:endParaRPr lang="pl-PL" sz="2400" dirty="0">
              <a:solidFill>
                <a:srgbClr val="FF0000"/>
              </a:solidFill>
              <a:latin typeface="Cambria"/>
              <a:cs typeface="Cambria"/>
            </a:endParaRPr>
          </a:p>
          <a:p>
            <a:pPr>
              <a:buFont typeface="Arial" pitchFamily="34" charset="0"/>
              <a:buChar char="•"/>
            </a:pPr>
            <a:r>
              <a:rPr lang="pl-PL" sz="2400" dirty="0">
                <a:solidFill>
                  <a:srgbClr val="FF0000"/>
                </a:solidFill>
                <a:latin typeface="Cambria"/>
                <a:cs typeface="Cambria"/>
              </a:rPr>
              <a:t> Is GS a real sign of saturation?</a:t>
            </a:r>
          </a:p>
          <a:p>
            <a:pPr>
              <a:buFont typeface="Arial" pitchFamily="34" charset="0"/>
              <a:buChar char="•"/>
            </a:pPr>
            <a:r>
              <a:rPr lang="pl-PL" sz="2400" dirty="0">
                <a:solidFill>
                  <a:srgbClr val="FF0000"/>
                </a:solidFill>
                <a:latin typeface="Cambria"/>
                <a:cs typeface="Cambria"/>
              </a:rPr>
              <a:t> Why in pp  GS is not washed out by </a:t>
            </a:r>
            <a:r>
              <a:rPr lang="pl-PL" sz="2400" dirty="0" smtClean="0">
                <a:solidFill>
                  <a:srgbClr val="FF0000"/>
                </a:solidFill>
                <a:latin typeface="Cambria"/>
                <a:cs typeface="Cambria"/>
              </a:rPr>
              <a:t>FSI, </a:t>
            </a:r>
            <a:r>
              <a:rPr lang="pl-PL" sz="2400" dirty="0" err="1" smtClean="0">
                <a:solidFill>
                  <a:srgbClr val="FF0000"/>
                </a:solidFill>
                <a:latin typeface="Cambria"/>
                <a:cs typeface="Cambria"/>
              </a:rPr>
              <a:t>resonances</a:t>
            </a:r>
            <a:r>
              <a:rPr lang="pl-PL" sz="2400" dirty="0" smtClean="0">
                <a:solidFill>
                  <a:srgbClr val="FF0000"/>
                </a:solidFill>
                <a:latin typeface="Cambria"/>
                <a:cs typeface="Cambria"/>
              </a:rPr>
              <a:t>, etc.?</a:t>
            </a:r>
            <a:endParaRPr lang="pl-PL" sz="2400" dirty="0">
              <a:solidFill>
                <a:srgbClr val="FF0000"/>
              </a:solidFill>
              <a:latin typeface="Cambria"/>
              <a:cs typeface="Cambria"/>
            </a:endParaRPr>
          </a:p>
          <a:p>
            <a:pPr>
              <a:buFont typeface="Arial" pitchFamily="34" charset="0"/>
              <a:buChar char="•"/>
            </a:pPr>
            <a:r>
              <a:rPr lang="pl-PL" sz="2400" dirty="0">
                <a:solidFill>
                  <a:srgbClr val="FF0000"/>
                </a:solidFill>
                <a:latin typeface="Cambria"/>
                <a:cs typeface="Cambria"/>
              </a:rPr>
              <a:t> Why in HI hydro preserves (at least partially) GS?</a:t>
            </a:r>
          </a:p>
          <a:p>
            <a:pPr>
              <a:buFont typeface="Arial" pitchFamily="34" charset="0"/>
              <a:buChar char="•"/>
            </a:pPr>
            <a:r>
              <a:rPr lang="pl-PL" sz="2400" dirty="0">
                <a:solidFill>
                  <a:srgbClr val="FF0000"/>
                </a:solidFill>
                <a:latin typeface="Cambria"/>
                <a:cs typeface="Cambria"/>
              </a:rPr>
              <a:t> Nonuniversality: different values of </a:t>
            </a:r>
            <a:r>
              <a:rPr lang="pl-PL" sz="2400" i="1" dirty="0">
                <a:solidFill>
                  <a:srgbClr val="FF0000"/>
                </a:solidFill>
                <a:latin typeface="Cambria"/>
                <a:cs typeface="Cambria"/>
              </a:rPr>
              <a:t>λ</a:t>
            </a:r>
            <a:r>
              <a:rPr lang="pl-PL" sz="2400" dirty="0">
                <a:solidFill>
                  <a:srgbClr val="FF0000"/>
                </a:solidFill>
                <a:latin typeface="Cambria"/>
                <a:cs typeface="Cambria"/>
              </a:rPr>
              <a:t> </a:t>
            </a:r>
            <a:endParaRPr lang="pl-PL" sz="2400" dirty="0" smtClean="0">
              <a:solidFill>
                <a:srgbClr val="FF0000"/>
              </a:solidFill>
              <a:latin typeface="Cambria"/>
              <a:cs typeface="Cambria"/>
            </a:endParaRPr>
          </a:p>
        </p:txBody>
      </p:sp>
      <p:pic>
        <p:nvPicPr>
          <p:cNvPr id="6" name="Obraz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00144" y="116632"/>
            <a:ext cx="664344" cy="945968"/>
          </a:xfrm>
          <a:prstGeom prst="rect">
            <a:avLst/>
          </a:prstGeom>
        </p:spPr>
      </p:pic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/>
              <a:t>M. Praszalowicz</a:t>
            </a: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D085C8-4EEB-4C13-8FB1-22E0DE8EDF2E}" type="slidenum">
              <a:rPr lang="pl-PL"/>
              <a:pPr>
                <a:defRPr/>
              </a:pPr>
              <a:t>52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83936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937217" y="2967335"/>
            <a:ext cx="72695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5400"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Deep Inealstic Scattering</a:t>
            </a:r>
          </a:p>
        </p:txBody>
      </p:sp>
    </p:spTree>
    <p:extLst>
      <p:ext uri="{BB962C8B-B14F-4D97-AF65-F5344CB8AC3E}">
        <p14:creationId xmlns:p14="http://schemas.microsoft.com/office/powerpoint/2010/main" val="8518068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/>
              <a:t>Michal Praszalowicz</a:t>
            </a:r>
          </a:p>
        </p:txBody>
      </p:sp>
      <p:pic>
        <p:nvPicPr>
          <p:cNvPr id="7" name="Obraz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62" y="2204864"/>
            <a:ext cx="5985698" cy="4225593"/>
          </a:xfrm>
          <a:prstGeom prst="rect">
            <a:avLst/>
          </a:prstGeom>
        </p:spPr>
      </p:pic>
      <p:pic>
        <p:nvPicPr>
          <p:cNvPr id="6" name="Obraz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8024" y="1844824"/>
            <a:ext cx="3098800" cy="965200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rmAutofit fontScale="90000"/>
          </a:bodyPr>
          <a:lstStyle/>
          <a:p>
            <a:r>
              <a:rPr lang="pl-PL"/>
              <a:t>Saturation scale: </a:t>
            </a:r>
            <a:br>
              <a:rPr lang="pl-PL"/>
            </a:br>
            <a:r>
              <a:rPr lang="pl-PL"/>
              <a:t>energy and </a:t>
            </a:r>
            <a:r>
              <a:rPr lang="pl-PL" i="1">
                <a:latin typeface="Times New Roman"/>
                <a:cs typeface="Times New Roman"/>
              </a:rPr>
              <a:t>x</a:t>
            </a:r>
            <a:r>
              <a:rPr lang="pl-PL" i="1"/>
              <a:t> </a:t>
            </a:r>
            <a:r>
              <a:rPr lang="pl-PL"/>
              <a:t>dependence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D085C8-4EEB-4C13-8FB1-22E0DE8EDF2E}" type="slidenum">
              <a:rPr lang="pl-PL"/>
              <a:pPr>
                <a:defRPr/>
              </a:pPr>
              <a:t>7</a:t>
            </a:fld>
            <a:endParaRPr lang="pl-PL"/>
          </a:p>
        </p:txBody>
      </p:sp>
      <p:sp>
        <p:nvSpPr>
          <p:cNvPr id="8" name="PoleTekstowe 7"/>
          <p:cNvSpPr txBox="1"/>
          <p:nvPr/>
        </p:nvSpPr>
        <p:spPr>
          <a:xfrm>
            <a:off x="5408121" y="2953975"/>
            <a:ext cx="3226289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>
                <a:solidFill>
                  <a:schemeClr val="accent3">
                    <a:lumMod val="75000"/>
                  </a:schemeClr>
                </a:solidFill>
                <a:latin typeface="Cambria"/>
                <a:cs typeface="Cambria"/>
              </a:rPr>
              <a:t>A.M. </a:t>
            </a:r>
            <a:r>
              <a:rPr lang="pl-PL" dirty="0" err="1">
                <a:solidFill>
                  <a:schemeClr val="accent3">
                    <a:lumMod val="75000"/>
                  </a:schemeClr>
                </a:solidFill>
                <a:latin typeface="Cambria"/>
                <a:cs typeface="Cambria"/>
              </a:rPr>
              <a:t>Stasto</a:t>
            </a:r>
            <a:r>
              <a:rPr lang="pl-PL" dirty="0">
                <a:solidFill>
                  <a:schemeClr val="accent3">
                    <a:lumMod val="75000"/>
                  </a:schemeClr>
                </a:solidFill>
                <a:latin typeface="Cambria"/>
                <a:cs typeface="Cambria"/>
              </a:rPr>
              <a:t>, K. J. Golec-Biernat, </a:t>
            </a:r>
          </a:p>
          <a:p>
            <a:r>
              <a:rPr lang="pl-PL" dirty="0">
                <a:solidFill>
                  <a:schemeClr val="accent3">
                    <a:lumMod val="75000"/>
                  </a:schemeClr>
                </a:solidFill>
                <a:latin typeface="Cambria"/>
                <a:cs typeface="Cambria"/>
              </a:rPr>
              <a:t>J. </a:t>
            </a:r>
            <a:r>
              <a:rPr lang="pl-PL" dirty="0" err="1">
                <a:solidFill>
                  <a:schemeClr val="accent3">
                    <a:lumMod val="75000"/>
                  </a:schemeClr>
                </a:solidFill>
                <a:latin typeface="Cambria"/>
                <a:cs typeface="Cambria"/>
              </a:rPr>
              <a:t>Kwiecinski</a:t>
            </a:r>
            <a:r>
              <a:rPr lang="pl-PL" dirty="0">
                <a:solidFill>
                  <a:schemeClr val="accent3">
                    <a:lumMod val="75000"/>
                  </a:schemeClr>
                </a:solidFill>
                <a:latin typeface="Cambria"/>
                <a:cs typeface="Cambria"/>
              </a:rPr>
              <a:t>  </a:t>
            </a:r>
          </a:p>
          <a:p>
            <a:r>
              <a:rPr lang="pl-PL" dirty="0" err="1">
                <a:solidFill>
                  <a:schemeClr val="accent3">
                    <a:lumMod val="75000"/>
                  </a:schemeClr>
                </a:solidFill>
                <a:latin typeface="Cambria"/>
                <a:cs typeface="Cambria"/>
              </a:rPr>
              <a:t>PRL</a:t>
            </a:r>
            <a:r>
              <a:rPr lang="pl-PL" dirty="0">
                <a:solidFill>
                  <a:schemeClr val="accent3">
                    <a:lumMod val="75000"/>
                  </a:schemeClr>
                </a:solidFill>
                <a:latin typeface="Cambria"/>
                <a:cs typeface="Cambria"/>
              </a:rPr>
              <a:t> 86 (2001) 596-599 </a:t>
            </a:r>
          </a:p>
          <a:p>
            <a:endParaRPr lang="pl-PL">
              <a:solidFill>
                <a:schemeClr val="accent3">
                  <a:lumMod val="75000"/>
                </a:schemeClr>
              </a:solidFill>
              <a:latin typeface="Cambria"/>
              <a:cs typeface="Cambria"/>
            </a:endParaRPr>
          </a:p>
          <a:p>
            <a:r>
              <a:rPr lang="pl-PL">
                <a:solidFill>
                  <a:schemeClr val="accent3">
                    <a:lumMod val="75000"/>
                  </a:schemeClr>
                </a:solidFill>
                <a:latin typeface="Cambria"/>
                <a:cs typeface="Cambria"/>
              </a:rPr>
              <a:t>M.Praszalowicz and T.Stebel</a:t>
            </a:r>
          </a:p>
          <a:p>
            <a:r>
              <a:rPr lang="pl-PL">
                <a:solidFill>
                  <a:schemeClr val="accent3">
                    <a:lumMod val="75000"/>
                  </a:schemeClr>
                </a:solidFill>
                <a:latin typeface="Cambria"/>
                <a:cs typeface="Cambria"/>
              </a:rPr>
              <a:t>JHEP 1303, 090 (2013) </a:t>
            </a:r>
          </a:p>
          <a:p>
            <a:r>
              <a:rPr lang="pl-PL">
                <a:solidFill>
                  <a:schemeClr val="accent3">
                    <a:lumMod val="75000"/>
                  </a:schemeClr>
                </a:solidFill>
                <a:latin typeface="Cambria"/>
                <a:cs typeface="Cambria"/>
              </a:rPr>
              <a:t>arXiv:1211.5305 [hep-ph]</a:t>
            </a:r>
          </a:p>
          <a:p>
            <a:r>
              <a:rPr lang="pl-PL">
                <a:solidFill>
                  <a:schemeClr val="accent3">
                    <a:lumMod val="75000"/>
                  </a:schemeClr>
                </a:solidFill>
                <a:latin typeface="Cambria"/>
                <a:cs typeface="Cambria"/>
              </a:rPr>
              <a:t>and</a:t>
            </a:r>
          </a:p>
          <a:p>
            <a:r>
              <a:rPr lang="pl-PL">
                <a:solidFill>
                  <a:schemeClr val="accent3">
                    <a:lumMod val="75000"/>
                  </a:schemeClr>
                </a:solidFill>
                <a:latin typeface="Cambria"/>
                <a:cs typeface="Cambria"/>
              </a:rPr>
              <a:t>JHEP 1304, 169 (2013)</a:t>
            </a:r>
          </a:p>
          <a:p>
            <a:r>
              <a:rPr lang="pl-PL">
                <a:solidFill>
                  <a:schemeClr val="accent3">
                    <a:lumMod val="75000"/>
                  </a:schemeClr>
                </a:solidFill>
                <a:latin typeface="Cambria"/>
                <a:cs typeface="Cambria"/>
              </a:rPr>
              <a:t>arXiv:1302.4227 [hep-ph]</a:t>
            </a:r>
          </a:p>
          <a:p>
            <a:endParaRPr lang="pl-PL">
              <a:solidFill>
                <a:schemeClr val="accent3">
                  <a:lumMod val="75000"/>
                </a:schemeClr>
              </a:solidFill>
              <a:latin typeface="Cambria"/>
              <a:cs typeface="Cambria"/>
            </a:endParaRPr>
          </a:p>
        </p:txBody>
      </p:sp>
      <p:pic>
        <p:nvPicPr>
          <p:cNvPr id="9" name="Obraz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00144" y="116632"/>
            <a:ext cx="664344" cy="945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03178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/>
              <a:t>Michal Praszalowicz</a:t>
            </a:r>
          </a:p>
        </p:txBody>
      </p:sp>
      <p:pic>
        <p:nvPicPr>
          <p:cNvPr id="8" name="Obraz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2371058"/>
            <a:ext cx="5312385" cy="4154286"/>
          </a:xfrm>
          <a:prstGeom prst="rect">
            <a:avLst/>
          </a:prstGeom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1830582"/>
            <a:ext cx="6048672" cy="950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rmAutofit fontScale="90000"/>
          </a:bodyPr>
          <a:lstStyle/>
          <a:p>
            <a:r>
              <a:rPr lang="pl-PL" dirty="0" err="1"/>
              <a:t>Saturation</a:t>
            </a:r>
            <a:r>
              <a:rPr lang="pl-PL" dirty="0"/>
              <a:t> </a:t>
            </a:r>
            <a:r>
              <a:rPr lang="pl-PL" dirty="0" err="1"/>
              <a:t>scale</a:t>
            </a:r>
            <a:r>
              <a:rPr lang="pl-PL" dirty="0"/>
              <a:t>: </a:t>
            </a:r>
            <a:br>
              <a:rPr lang="pl-PL" dirty="0"/>
            </a:br>
            <a:r>
              <a:rPr lang="pl-PL" dirty="0" err="1"/>
              <a:t>energy</a:t>
            </a:r>
            <a:r>
              <a:rPr lang="pl-PL" dirty="0"/>
              <a:t> and </a:t>
            </a:r>
            <a:r>
              <a:rPr lang="pl-PL" i="1" dirty="0">
                <a:latin typeface="Times New Roman"/>
                <a:cs typeface="Times New Roman"/>
              </a:rPr>
              <a:t>x</a:t>
            </a:r>
            <a:r>
              <a:rPr lang="pl-PL" i="1" dirty="0"/>
              <a:t> </a:t>
            </a:r>
            <a:r>
              <a:rPr lang="pl-PL" dirty="0" err="1"/>
              <a:t>dependence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D085C8-4EEB-4C13-8FB1-22E0DE8EDF2E}" type="slidenum">
              <a:rPr lang="pl-PL"/>
              <a:pPr>
                <a:defRPr/>
              </a:pPr>
              <a:t>8</a:t>
            </a:fld>
            <a:endParaRPr lang="pl-PL"/>
          </a:p>
        </p:txBody>
      </p:sp>
      <p:sp>
        <p:nvSpPr>
          <p:cNvPr id="17" name="Prostokąt 16"/>
          <p:cNvSpPr/>
          <p:nvPr/>
        </p:nvSpPr>
        <p:spPr>
          <a:xfrm>
            <a:off x="7812360" y="1844824"/>
            <a:ext cx="1331640" cy="10801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8" name="Prostokąt 17"/>
          <p:cNvSpPr/>
          <p:nvPr/>
        </p:nvSpPr>
        <p:spPr>
          <a:xfrm>
            <a:off x="4644008" y="2636912"/>
            <a:ext cx="504056" cy="72008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19" name="Łącznik prosty ze strzałką 18"/>
          <p:cNvCxnSpPr/>
          <p:nvPr/>
        </p:nvCxnSpPr>
        <p:spPr>
          <a:xfrm flipH="1">
            <a:off x="4932040" y="4077072"/>
            <a:ext cx="2520280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pole tekstowe 5"/>
          <p:cNvSpPr txBox="1"/>
          <p:nvPr/>
        </p:nvSpPr>
        <p:spPr>
          <a:xfrm>
            <a:off x="6660232" y="4427820"/>
            <a:ext cx="986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err="1" smtClean="0"/>
              <a:t>large</a:t>
            </a:r>
            <a:r>
              <a:rPr lang="pl-PL" dirty="0" smtClean="0"/>
              <a:t> 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pl-PL" dirty="0" smtClean="0"/>
              <a:t> </a:t>
            </a:r>
            <a:endParaRPr lang="pl-PL" dirty="0"/>
          </a:p>
        </p:txBody>
      </p:sp>
      <p:sp>
        <p:nvSpPr>
          <p:cNvPr id="22" name="PoleTekstowe 21"/>
          <p:cNvSpPr txBox="1"/>
          <p:nvPr/>
        </p:nvSpPr>
        <p:spPr>
          <a:xfrm>
            <a:off x="4716016" y="2924944"/>
            <a:ext cx="321447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3200" i="1">
                <a:solidFill>
                  <a:srgbClr val="FF0000"/>
                </a:solidFill>
                <a:latin typeface="Times New Roman"/>
                <a:cs typeface="Times New Roman"/>
              </a:rPr>
              <a:t>λ</a:t>
            </a:r>
            <a:r>
              <a:rPr lang="pl-PL" sz="3200">
                <a:solidFill>
                  <a:srgbClr val="FF0000"/>
                </a:solidFill>
                <a:latin typeface="Times New Roman"/>
                <a:cs typeface="Times New Roman"/>
              </a:rPr>
              <a:t> = 0.329 ± 0.005</a:t>
            </a:r>
            <a:endParaRPr lang="pl-PL" sz="3200" i="1">
              <a:solidFill>
                <a:srgbClr val="FF0000"/>
              </a:solidFill>
              <a:latin typeface="Times New Roman"/>
              <a:cs typeface="Times New Roman"/>
            </a:endParaRPr>
          </a:p>
          <a:p>
            <a:r>
              <a:rPr lang="pl-PL" sz="3200">
                <a:solidFill>
                  <a:srgbClr val="FF0000"/>
                </a:solidFill>
                <a:latin typeface="Times New Roman"/>
                <a:cs typeface="Times New Roman"/>
              </a:rPr>
              <a:t>up to  </a:t>
            </a:r>
            <a:r>
              <a:rPr lang="pl-PL" sz="3200" i="1">
                <a:solidFill>
                  <a:srgbClr val="FF0000"/>
                </a:solidFill>
                <a:latin typeface="Times New Roman"/>
                <a:cs typeface="Times New Roman"/>
              </a:rPr>
              <a:t>x </a:t>
            </a:r>
            <a:r>
              <a:rPr lang="pl-PL" sz="3200">
                <a:solidFill>
                  <a:srgbClr val="FF0000"/>
                </a:solidFill>
                <a:latin typeface="Times New Roman"/>
                <a:cs typeface="Times New Roman"/>
              </a:rPr>
              <a:t>= 0.08 (!)</a:t>
            </a:r>
          </a:p>
        </p:txBody>
      </p:sp>
      <p:pic>
        <p:nvPicPr>
          <p:cNvPr id="13" name="Obraz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00144" y="116632"/>
            <a:ext cx="664344" cy="945968"/>
          </a:xfrm>
          <a:prstGeom prst="rect">
            <a:avLst/>
          </a:prstGeom>
        </p:spPr>
      </p:pic>
      <p:sp>
        <p:nvSpPr>
          <p:cNvPr id="5" name="PoleTekstowe 4"/>
          <p:cNvSpPr txBox="1"/>
          <p:nvPr/>
        </p:nvSpPr>
        <p:spPr>
          <a:xfrm>
            <a:off x="6019800" y="5238199"/>
            <a:ext cx="28660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err="1"/>
              <a:t>m</a:t>
            </a:r>
            <a:r>
              <a:rPr lang="pl-PL" dirty="0" err="1" smtClean="0"/>
              <a:t>ore</a:t>
            </a:r>
            <a:r>
              <a:rPr lang="pl-PL" dirty="0" smtClean="0"/>
              <a:t> ”</a:t>
            </a:r>
            <a:r>
              <a:rPr lang="pl-PL" dirty="0" err="1" smtClean="0"/>
              <a:t>sophisticated</a:t>
            </a:r>
            <a:r>
              <a:rPr lang="pl-PL" dirty="0" smtClean="0"/>
              <a:t>” </a:t>
            </a:r>
            <a:r>
              <a:rPr lang="pl-PL" dirty="0" err="1" smtClean="0"/>
              <a:t>scaling</a:t>
            </a:r>
            <a:endParaRPr lang="pl-PL" dirty="0" smtClean="0"/>
          </a:p>
          <a:p>
            <a:r>
              <a:rPr lang="pl-PL" dirty="0" err="1"/>
              <a:t>v</a:t>
            </a:r>
            <a:r>
              <a:rPr lang="pl-PL" dirty="0" err="1" smtClean="0"/>
              <a:t>ariables</a:t>
            </a:r>
            <a:r>
              <a:rPr lang="pl-PL" dirty="0" smtClean="0"/>
              <a:t> do not </a:t>
            </a:r>
            <a:r>
              <a:rPr lang="pl-PL" dirty="0" err="1" smtClean="0"/>
              <a:t>work</a:t>
            </a:r>
            <a:r>
              <a:rPr lang="pl-PL" dirty="0" smtClean="0"/>
              <a:t> </a:t>
            </a:r>
            <a:r>
              <a:rPr lang="pl-PL" dirty="0" err="1" smtClean="0"/>
              <a:t>well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9358560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1383893" y="2967335"/>
            <a:ext cx="63762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54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proton-proton @ LHC</a:t>
            </a:r>
            <a:endParaRPr lang="pl-PL" sz="5400" b="1" cap="none" spc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35682900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otyw pakietu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4153</TotalTime>
  <Words>1121</Words>
  <Application>Microsoft Macintosh PowerPoint</Application>
  <PresentationFormat>Pokaz na ekranie (4:3)</PresentationFormat>
  <Paragraphs>227</Paragraphs>
  <Slides>52</Slides>
  <Notes>3</Notes>
  <HiddenSlides>0</HiddenSlides>
  <MMClips>1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52</vt:i4>
      </vt:variant>
    </vt:vector>
  </HeadingPairs>
  <TitlesOfParts>
    <vt:vector size="53" baseType="lpstr">
      <vt:lpstr>Motyw pakietu Office</vt:lpstr>
      <vt:lpstr>Saturation  and geometrical scaling –  – from small x DIS  to high energy HI collisions</vt:lpstr>
      <vt:lpstr>message to take away:</vt:lpstr>
      <vt:lpstr>DGLAP vs BFKL Evolution</vt:lpstr>
      <vt:lpstr>Travelling waves in QCD</vt:lpstr>
      <vt:lpstr>Geometrical Scaling</vt:lpstr>
      <vt:lpstr>Prezentacja programu PowerPoint</vt:lpstr>
      <vt:lpstr>Saturation scale:  energy and x dependence</vt:lpstr>
      <vt:lpstr>Saturation scale:  energy and x dependence</vt:lpstr>
      <vt:lpstr>Prezentacja programu PowerPoint</vt:lpstr>
      <vt:lpstr>Basics of geometrical scaling</vt:lpstr>
      <vt:lpstr>Basics of geometrical scaling</vt:lpstr>
      <vt:lpstr>Basics of geometrical scaling</vt:lpstr>
      <vt:lpstr>Basics of geometrical scaling</vt:lpstr>
      <vt:lpstr>Basics of geometrical scaling</vt:lpstr>
      <vt:lpstr>Basics of geometrical scaling</vt:lpstr>
      <vt:lpstr>Basics of geometrical scaling</vt:lpstr>
      <vt:lpstr>Basics of geometrical scaling</vt:lpstr>
      <vt:lpstr>Basics of geometrical scaling</vt:lpstr>
      <vt:lpstr>Geometrical scaling of pT distributions</vt:lpstr>
      <vt:lpstr>Determination of lambda</vt:lpstr>
      <vt:lpstr>Determination of lambda</vt:lpstr>
      <vt:lpstr>Determination of lambda</vt:lpstr>
      <vt:lpstr>Determination of lambda</vt:lpstr>
      <vt:lpstr>Determination of lambda</vt:lpstr>
      <vt:lpstr>Determination of lambda</vt:lpstr>
      <vt:lpstr>Power-like growth of multiplicity</vt:lpstr>
      <vt:lpstr>Average transverse momentum</vt:lpstr>
      <vt:lpstr>Average transverse momentum</vt:lpstr>
      <vt:lpstr>Prezentacja programu PowerPoint</vt:lpstr>
      <vt:lpstr>Violation of GS for y ≠ 0</vt:lpstr>
      <vt:lpstr>Kinematical range of GS in pp</vt:lpstr>
      <vt:lpstr>Kinematical range of GS in pp</vt:lpstr>
      <vt:lpstr>               NA61 Shine data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GS in HI: centrality</vt:lpstr>
      <vt:lpstr>GS in HI: centrality dependence</vt:lpstr>
      <vt:lpstr>GS in HI</vt:lpstr>
      <vt:lpstr>Energy Scaling in HI</vt:lpstr>
      <vt:lpstr>Centrality Scaling in HI</vt:lpstr>
      <vt:lpstr>Summary</vt:lpstr>
      <vt:lpstr>Summary</vt:lpstr>
    </vt:vector>
  </TitlesOfParts>
  <Company>michal@if.uj.edu.pl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Michal Praszalowicz</dc:creator>
  <cp:lastModifiedBy>Michal Praszalowicz</cp:lastModifiedBy>
  <cp:revision>115</cp:revision>
  <dcterms:created xsi:type="dcterms:W3CDTF">2014-04-03T08:36:14Z</dcterms:created>
  <dcterms:modified xsi:type="dcterms:W3CDTF">2015-04-28T12:13:13Z</dcterms:modified>
</cp:coreProperties>
</file>