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7.xml" ContentType="application/vnd.openxmlformats-officedocument.theme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theme/theme8.xml" ContentType="application/vnd.openxmlformats-officedocument.theme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theme/theme9.xml" ContentType="application/vnd.openxmlformats-officedocument.theme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theme/theme10.xml" ContentType="application/vnd.openxmlformats-officedocument.theme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1.xml" ContentType="application/vnd.openxmlformats-officedocument.theme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theme/theme12.xml" ContentType="application/vnd.openxmlformats-officedocument.theme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theme/theme13.xml" ContentType="application/vnd.openxmlformats-officedocument.theme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theme/theme14.xml" ContentType="application/vnd.openxmlformats-officedocument.theme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theme/theme15.xml" ContentType="application/vnd.openxmlformats-officedocument.theme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theme/theme16.xml" ContentType="application/vnd.openxmlformats-officedocument.theme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theme/theme17.xml" ContentType="application/vnd.openxmlformats-officedocument.theme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theme/theme18.xml" ContentType="application/vnd.openxmlformats-officedocument.theme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theme/theme19.xml" ContentType="application/vnd.openxmlformats-officedocument.theme+xml"/>
  <Override PartName="/ppt/theme/theme20.xml" ContentType="application/vnd.openxmlformats-officedocument.theme+xml"/>
  <Override PartName="/ppt/theme/theme2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4014" r:id="rId1"/>
    <p:sldMasterId id="2147484002" r:id="rId2"/>
    <p:sldMasterId id="2147484026" r:id="rId3"/>
    <p:sldMasterId id="2147484038" r:id="rId4"/>
    <p:sldMasterId id="2147483710" r:id="rId5"/>
    <p:sldMasterId id="2147483698" r:id="rId6"/>
    <p:sldMasterId id="2147484050" r:id="rId7"/>
    <p:sldMasterId id="2147484064" r:id="rId8"/>
    <p:sldMasterId id="2147484076" r:id="rId9"/>
    <p:sldMasterId id="2147484088" r:id="rId10"/>
    <p:sldMasterId id="2147484100" r:id="rId11"/>
    <p:sldMasterId id="2147484112" r:id="rId12"/>
    <p:sldMasterId id="2147484124" r:id="rId13"/>
    <p:sldMasterId id="2147484136" r:id="rId14"/>
    <p:sldMasterId id="2147484148" r:id="rId15"/>
    <p:sldMasterId id="2147484160" r:id="rId16"/>
    <p:sldMasterId id="2147484172" r:id="rId17"/>
    <p:sldMasterId id="2147484184" r:id="rId18"/>
    <p:sldMasterId id="2147484196" r:id="rId19"/>
  </p:sldMasterIdLst>
  <p:notesMasterIdLst>
    <p:notesMasterId r:id="rId49"/>
  </p:notesMasterIdLst>
  <p:handoutMasterIdLst>
    <p:handoutMasterId r:id="rId50"/>
  </p:handoutMasterIdLst>
  <p:sldIdLst>
    <p:sldId id="256" r:id="rId20"/>
    <p:sldId id="453" r:id="rId21"/>
    <p:sldId id="456" r:id="rId22"/>
    <p:sldId id="457" r:id="rId23"/>
    <p:sldId id="458" r:id="rId24"/>
    <p:sldId id="460" r:id="rId25"/>
    <p:sldId id="463" r:id="rId26"/>
    <p:sldId id="464" r:id="rId27"/>
    <p:sldId id="486" r:id="rId28"/>
    <p:sldId id="487" r:id="rId29"/>
    <p:sldId id="490" r:id="rId30"/>
    <p:sldId id="491" r:id="rId31"/>
    <p:sldId id="492" r:id="rId32"/>
    <p:sldId id="495" r:id="rId33"/>
    <p:sldId id="496" r:id="rId34"/>
    <p:sldId id="465" r:id="rId35"/>
    <p:sldId id="497" r:id="rId36"/>
    <p:sldId id="498" r:id="rId37"/>
    <p:sldId id="482" r:id="rId38"/>
    <p:sldId id="459" r:id="rId39"/>
    <p:sldId id="454" r:id="rId40"/>
    <p:sldId id="499" r:id="rId41"/>
    <p:sldId id="505" r:id="rId42"/>
    <p:sldId id="506" r:id="rId43"/>
    <p:sldId id="500" r:id="rId44"/>
    <p:sldId id="501" r:id="rId45"/>
    <p:sldId id="502" r:id="rId46"/>
    <p:sldId id="503" r:id="rId47"/>
    <p:sldId id="504" r:id="rId48"/>
  </p:sldIdLst>
  <p:sldSz cx="9144000" cy="6858000" type="screen4x3"/>
  <p:notesSz cx="6934200" cy="92329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908">
          <p15:clr>
            <a:srgbClr val="A4A3A4"/>
          </p15:clr>
        </p15:guide>
        <p15:guide id="2" pos="218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CC"/>
    <a:srgbClr val="CCCCFF"/>
    <a:srgbClr val="FFCCFF"/>
    <a:srgbClr val="CC99FF"/>
    <a:srgbClr val="CCFFCC"/>
    <a:srgbClr val="0000CC"/>
    <a:srgbClr val="C1E3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0957" autoAdjust="0"/>
  </p:normalViewPr>
  <p:slideViewPr>
    <p:cSldViewPr>
      <p:cViewPr>
        <p:scale>
          <a:sx n="113" d="100"/>
          <a:sy n="113" d="100"/>
        </p:scale>
        <p:origin x="-158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2232" y="-84"/>
      </p:cViewPr>
      <p:guideLst>
        <p:guide orient="horz" pos="2908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7.xml"/><Relationship Id="rId39" Type="http://schemas.openxmlformats.org/officeDocument/2006/relationships/slide" Target="slides/slide20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2.xml"/><Relationship Id="rId34" Type="http://schemas.openxmlformats.org/officeDocument/2006/relationships/slide" Target="slides/slide15.xml"/><Relationship Id="rId42" Type="http://schemas.openxmlformats.org/officeDocument/2006/relationships/slide" Target="slides/slide23.xml"/><Relationship Id="rId47" Type="http://schemas.openxmlformats.org/officeDocument/2006/relationships/slide" Target="slides/slide28.xml"/><Relationship Id="rId50" Type="http://schemas.openxmlformats.org/officeDocument/2006/relationships/handoutMaster" Target="handoutMasters/handoutMaster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6.xml"/><Relationship Id="rId33" Type="http://schemas.openxmlformats.org/officeDocument/2006/relationships/slide" Target="slides/slide14.xml"/><Relationship Id="rId38" Type="http://schemas.openxmlformats.org/officeDocument/2006/relationships/slide" Target="slides/slide19.xml"/><Relationship Id="rId46" Type="http://schemas.openxmlformats.org/officeDocument/2006/relationships/slide" Target="slides/slide2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1.xml"/><Relationship Id="rId29" Type="http://schemas.openxmlformats.org/officeDocument/2006/relationships/slide" Target="slides/slide10.xml"/><Relationship Id="rId41" Type="http://schemas.openxmlformats.org/officeDocument/2006/relationships/slide" Target="slides/slide22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5.xml"/><Relationship Id="rId32" Type="http://schemas.openxmlformats.org/officeDocument/2006/relationships/slide" Target="slides/slide13.xml"/><Relationship Id="rId37" Type="http://schemas.openxmlformats.org/officeDocument/2006/relationships/slide" Target="slides/slide18.xml"/><Relationship Id="rId40" Type="http://schemas.openxmlformats.org/officeDocument/2006/relationships/slide" Target="slides/slide21.xml"/><Relationship Id="rId45" Type="http://schemas.openxmlformats.org/officeDocument/2006/relationships/slide" Target="slides/slide26.xml"/><Relationship Id="rId53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4.xml"/><Relationship Id="rId28" Type="http://schemas.openxmlformats.org/officeDocument/2006/relationships/slide" Target="slides/slide9.xml"/><Relationship Id="rId36" Type="http://schemas.openxmlformats.org/officeDocument/2006/relationships/slide" Target="slides/slide17.xml"/><Relationship Id="rId49" Type="http://schemas.openxmlformats.org/officeDocument/2006/relationships/notesMaster" Target="notesMasters/notesMaster1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12.xml"/><Relationship Id="rId44" Type="http://schemas.openxmlformats.org/officeDocument/2006/relationships/slide" Target="slides/slide25.xml"/><Relationship Id="rId52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3.xml"/><Relationship Id="rId27" Type="http://schemas.openxmlformats.org/officeDocument/2006/relationships/slide" Target="slides/slide8.xml"/><Relationship Id="rId30" Type="http://schemas.openxmlformats.org/officeDocument/2006/relationships/slide" Target="slides/slide11.xml"/><Relationship Id="rId35" Type="http://schemas.openxmlformats.org/officeDocument/2006/relationships/slide" Target="slides/slide16.xml"/><Relationship Id="rId43" Type="http://schemas.openxmlformats.org/officeDocument/2006/relationships/slide" Target="slides/slide24.xml"/><Relationship Id="rId48" Type="http://schemas.openxmlformats.org/officeDocument/2006/relationships/slide" Target="slides/slide29.xml"/><Relationship Id="rId8" Type="http://schemas.openxmlformats.org/officeDocument/2006/relationships/slideMaster" Target="slideMasters/slideMaster8.xml"/><Relationship Id="rId51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Yuhong\Desktop\MEIC%20lumi%20plo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6143773420796"/>
          <c:y val="3.4930373286672499E-2"/>
          <c:w val="0.83029365270710298"/>
          <c:h val="0.77471974750819905"/>
        </c:manualLayout>
      </c:layout>
      <c:scatterChart>
        <c:scatterStyle val="smoothMarker"/>
        <c:varyColors val="0"/>
        <c:ser>
          <c:idx val="0"/>
          <c:order val="0"/>
          <c:tx>
            <c:v>A full acceptance detector</c:v>
          </c:tx>
          <c:spPr>
            <a:ln w="57150"/>
          </c:spPr>
          <c:marker>
            <c:spPr>
              <a:ln w="57150"/>
            </c:spPr>
          </c:marker>
          <c:xVal>
            <c:numRef>
              <c:f>Sheet1!$A$1:$A$5</c:f>
              <c:numCache>
                <c:formatCode>General</c:formatCode>
                <c:ptCount val="5"/>
                <c:pt idx="0">
                  <c:v>21.9</c:v>
                </c:pt>
                <c:pt idx="1">
                  <c:v>28.3</c:v>
                </c:pt>
                <c:pt idx="2">
                  <c:v>34.700000000000003</c:v>
                </c:pt>
                <c:pt idx="3">
                  <c:v>44.7</c:v>
                </c:pt>
                <c:pt idx="4">
                  <c:v>63.3</c:v>
                </c:pt>
              </c:numCache>
            </c:numRef>
          </c:xVal>
          <c:yVal>
            <c:numRef>
              <c:f>Sheet1!$B$1:$B$5</c:f>
              <c:numCache>
                <c:formatCode>General</c:formatCode>
                <c:ptCount val="5"/>
                <c:pt idx="0">
                  <c:v>1.9</c:v>
                </c:pt>
                <c:pt idx="1">
                  <c:v>4.8099999999999996</c:v>
                </c:pt>
                <c:pt idx="2">
                  <c:v>5.94</c:v>
                </c:pt>
                <c:pt idx="3">
                  <c:v>4.5999999999999996</c:v>
                </c:pt>
                <c:pt idx="4">
                  <c:v>1.04</c:v>
                </c:pt>
              </c:numCache>
            </c:numRef>
          </c:yVal>
          <c:smooth val="1"/>
        </c:ser>
        <c:ser>
          <c:idx val="1"/>
          <c:order val="1"/>
          <c:tx>
            <c:v>A high luminosity detector</c:v>
          </c:tx>
          <c:spPr>
            <a:ln w="57150"/>
          </c:spPr>
          <c:marker>
            <c:spPr>
              <a:ln w="57150"/>
            </c:spPr>
          </c:marker>
          <c:xVal>
            <c:numRef>
              <c:f>Sheet1!$A$1:$A$5</c:f>
              <c:numCache>
                <c:formatCode>General</c:formatCode>
                <c:ptCount val="5"/>
                <c:pt idx="0">
                  <c:v>21.9</c:v>
                </c:pt>
                <c:pt idx="1">
                  <c:v>28.3</c:v>
                </c:pt>
                <c:pt idx="2">
                  <c:v>34.700000000000003</c:v>
                </c:pt>
                <c:pt idx="3">
                  <c:v>44.7</c:v>
                </c:pt>
                <c:pt idx="4">
                  <c:v>63.3</c:v>
                </c:pt>
              </c:numCache>
            </c:numRef>
          </c:xVal>
          <c:yVal>
            <c:numRef>
              <c:f>Sheet1!$C$1:$C$5</c:f>
              <c:numCache>
                <c:formatCode>General</c:formatCode>
                <c:ptCount val="5"/>
                <c:pt idx="0">
                  <c:v>3.5</c:v>
                </c:pt>
                <c:pt idx="1">
                  <c:v>9.66</c:v>
                </c:pt>
                <c:pt idx="2">
                  <c:v>10.88</c:v>
                </c:pt>
                <c:pt idx="3">
                  <c:v>7.5</c:v>
                </c:pt>
                <c:pt idx="4">
                  <c:v>1.4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0350592"/>
        <c:axId val="120369152"/>
      </c:scatterChart>
      <c:valAx>
        <c:axId val="120350592"/>
        <c:scaling>
          <c:orientation val="minMax"/>
          <c:min val="20"/>
        </c:scaling>
        <c:delete val="0"/>
        <c:axPos val="b"/>
        <c:numFmt formatCode="General" sourceLinked="1"/>
        <c:majorTickMark val="out"/>
        <c:minorTickMark val="none"/>
        <c:tickLblPos val="nextTo"/>
        <c:crossAx val="120369152"/>
        <c:crosses val="autoZero"/>
        <c:crossBetween val="midCat"/>
      </c:valAx>
      <c:valAx>
        <c:axId val="12036915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20350592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50474571123157597"/>
          <c:y val="0"/>
          <c:w val="0.49247658271975098"/>
          <c:h val="0.28940093487062402"/>
        </c:manualLayout>
      </c:layout>
      <c:overlay val="0"/>
      <c:txPr>
        <a:bodyPr/>
        <a:lstStyle/>
        <a:p>
          <a:pPr>
            <a:defRPr sz="24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 b="1"/>
      </a:pPr>
      <a:endParaRPr lang="en-US"/>
    </a:p>
  </c:txPr>
  <c:externalData r:id="rId1">
    <c:autoUpdate val="0"/>
  </c:externalData>
  <c:userShapes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0.00139</cdr:x>
      <cdr:y>0.06944</cdr:y>
    </cdr:from>
    <cdr:to>
      <cdr:x>0.07222</cdr:x>
      <cdr:y>0.79167</cdr:y>
    </cdr:to>
    <cdr:sp macro="" textlink="">
      <cdr:nvSpPr>
        <cdr:cNvPr id="2" name="TextBox 1"/>
        <cdr:cNvSpPr txBox="1"/>
      </cdr:nvSpPr>
      <cdr:spPr>
        <a:xfrm xmlns:a="http://schemas.openxmlformats.org/drawingml/2006/main" rot="16200000">
          <a:off x="-822328" y="1019181"/>
          <a:ext cx="1981221" cy="32383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en-US" sz="2400" b="1" dirty="0"/>
            <a:t>Luminosity (</a:t>
          </a:r>
          <a:r>
            <a:rPr lang="en-US" sz="2400" b="1" dirty="0">
              <a:solidFill>
                <a:srgbClr val="0000FF"/>
              </a:solidFill>
            </a:rPr>
            <a:t>10</a:t>
          </a:r>
          <a:r>
            <a:rPr lang="en-US" sz="2400" b="1" baseline="30000" dirty="0">
              <a:solidFill>
                <a:srgbClr val="0000FF"/>
              </a:solidFill>
            </a:rPr>
            <a:t>33</a:t>
          </a:r>
          <a:r>
            <a:rPr lang="en-US" sz="2400" b="1" dirty="0"/>
            <a:t> cm</a:t>
          </a:r>
          <a:r>
            <a:rPr lang="en-US" sz="2400" b="1" baseline="30000" dirty="0"/>
            <a:t>-2</a:t>
          </a:r>
          <a:r>
            <a:rPr lang="en-US" sz="2400" b="1" dirty="0"/>
            <a:t>s</a:t>
          </a:r>
          <a:r>
            <a:rPr lang="en-US" sz="2400" b="1" baseline="30000" dirty="0"/>
            <a:t>-1</a:t>
          </a:r>
          <a:r>
            <a:rPr lang="en-US" sz="2400" b="1" dirty="0"/>
            <a:t>)</a:t>
          </a:r>
        </a:p>
      </cdr:txBody>
    </cdr:sp>
  </cdr:relSizeAnchor>
  <cdr:relSizeAnchor xmlns:cdr="http://schemas.openxmlformats.org/drawingml/2006/chartDrawing">
    <cdr:from>
      <cdr:x>0.31918</cdr:x>
      <cdr:y>0.91435</cdr:y>
    </cdr:from>
    <cdr:to>
      <cdr:x>0.74001</cdr:x>
      <cdr:y>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496827" y="4337456"/>
          <a:ext cx="3292002" cy="40630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en-US" sz="2400" b="1" dirty="0"/>
            <a:t>CM energy (</a:t>
          </a:r>
          <a:r>
            <a:rPr lang="en-US" sz="2400" b="1" dirty="0" err="1"/>
            <a:t>GeV</a:t>
          </a:r>
          <a:r>
            <a:rPr lang="en-US" sz="2400" b="1" dirty="0"/>
            <a:t>)</a:t>
          </a:r>
        </a:p>
      </cdr:txBody>
    </cdr:sp>
  </cdr:relSizeAnchor>
  <cdr:relSizeAnchor xmlns:cdr="http://schemas.openxmlformats.org/drawingml/2006/chartDrawing">
    <cdr:from>
      <cdr:x>0.13445</cdr:x>
      <cdr:y>0.16248</cdr:y>
    </cdr:from>
    <cdr:to>
      <cdr:x>0.5</cdr:x>
      <cdr:y>0.16476</cdr:y>
    </cdr:to>
    <cdr:sp macro="" textlink="">
      <cdr:nvSpPr>
        <cdr:cNvPr id="5" name="Straight Connector 4"/>
        <cdr:cNvSpPr/>
      </cdr:nvSpPr>
      <cdr:spPr>
        <a:xfrm xmlns:a="http://schemas.openxmlformats.org/drawingml/2006/main" flipV="1">
          <a:off x="1051719" y="770745"/>
          <a:ext cx="2859602" cy="10855"/>
        </a:xfrm>
        <a:prstGeom xmlns:a="http://schemas.openxmlformats.org/drawingml/2006/main" prst="line">
          <a:avLst/>
        </a:prstGeom>
        <a:ln xmlns:a="http://schemas.openxmlformats.org/drawingml/2006/main" w="38100" cap="flat" cmpd="sng" algn="ctr">
          <a:solidFill>
            <a:schemeClr val="bg1">
              <a:lumMod val="65000"/>
            </a:schemeClr>
          </a:solidFill>
          <a:prstDash val="sysDash"/>
          <a:round/>
          <a:headEnd type="none" w="med" len="med"/>
          <a:tailEnd type="none" w="med" len="med"/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</cdr:x>
      <cdr:y>0</cdr:y>
    </cdr:from>
    <cdr:to>
      <cdr:x>0.079</cdr:x>
      <cdr:y>0.08434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0" y="0"/>
          <a:ext cx="617977" cy="40011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1pPr>
          <a:lvl2pPr marL="457200" algn="l" defTabSz="4572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2pPr>
          <a:lvl3pPr marL="914400" algn="l" defTabSz="4572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3pPr>
          <a:lvl4pPr marL="1371600" algn="l" defTabSz="4572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4pPr>
          <a:lvl5pPr marL="1828800" algn="l" defTabSz="4572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5pPr>
          <a:lvl6pPr marL="2286000" algn="l" defTabSz="4572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6pPr>
          <a:lvl7pPr marL="2743200" algn="l" defTabSz="4572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7pPr>
          <a:lvl8pPr marL="3200400" algn="l" defTabSz="4572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8pPr>
          <a:lvl9pPr marL="3657600" algn="l" defTabSz="4572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r>
            <a:rPr lang="en-US" sz="2000" b="1" dirty="0" smtClean="0"/>
            <a:t>10</a:t>
          </a:r>
          <a:r>
            <a:rPr lang="en-US" sz="2000" b="1" baseline="30000" dirty="0" smtClean="0"/>
            <a:t>34</a:t>
          </a:r>
          <a:endParaRPr lang="en-US" b="1" baseline="30000" dirty="0"/>
        </a:p>
      </cdr:txBody>
    </cdr:sp>
  </cdr:relSizeAnchor>
  <cdr:relSizeAnchor xmlns:cdr="http://schemas.openxmlformats.org/drawingml/2006/chartDrawing">
    <cdr:from>
      <cdr:x>0.69955</cdr:x>
      <cdr:y>0.09245</cdr:y>
    </cdr:from>
    <cdr:to>
      <cdr:x>0.81644</cdr:x>
      <cdr:y>0.28521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5472335" y="438565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en-US" sz="1800" dirty="0" smtClean="0"/>
            <a:t>(baseline)</a:t>
          </a:r>
          <a:endParaRPr lang="en-US" sz="1800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1963"/>
          </a:xfrm>
          <a:prstGeom prst="rect">
            <a:avLst/>
          </a:prstGeom>
        </p:spPr>
        <p:txBody>
          <a:bodyPr vert="horz" lIns="92382" tIns="46191" rIns="92382" bIns="46191" rtlCol="0"/>
          <a:lstStyle>
            <a:lvl1pPr algn="l"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1963"/>
          </a:xfrm>
          <a:prstGeom prst="rect">
            <a:avLst/>
          </a:prstGeom>
        </p:spPr>
        <p:txBody>
          <a:bodyPr vert="horz" lIns="92382" tIns="46191" rIns="92382" bIns="46191" rtlCol="0"/>
          <a:lstStyle>
            <a:lvl1pPr algn="r">
              <a:defRPr sz="1200">
                <a:latin typeface="Times" charset="0"/>
              </a:defRPr>
            </a:lvl1pPr>
          </a:lstStyle>
          <a:p>
            <a:pPr>
              <a:defRPr/>
            </a:pPr>
            <a:fld id="{DD773638-1F7A-47E9-B362-9C259B599A23}" type="datetimeFigureOut">
              <a:rPr lang="en-US"/>
              <a:pPr>
                <a:defRPr/>
              </a:pPr>
              <a:t>4/27/2015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69350"/>
            <a:ext cx="3005138" cy="461963"/>
          </a:xfrm>
          <a:prstGeom prst="rect">
            <a:avLst/>
          </a:prstGeom>
        </p:spPr>
        <p:txBody>
          <a:bodyPr vert="horz" lIns="92382" tIns="46191" rIns="92382" bIns="46191" rtlCol="0" anchor="b"/>
          <a:lstStyle>
            <a:lvl1pPr algn="l"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769350"/>
            <a:ext cx="3005138" cy="461963"/>
          </a:xfrm>
          <a:prstGeom prst="rect">
            <a:avLst/>
          </a:prstGeom>
        </p:spPr>
        <p:txBody>
          <a:bodyPr vert="horz" lIns="92382" tIns="46191" rIns="92382" bIns="46191" rtlCol="0" anchor="b"/>
          <a:lstStyle>
            <a:lvl1pPr algn="r">
              <a:defRPr sz="1200">
                <a:latin typeface="Times" charset="0"/>
              </a:defRPr>
            </a:lvl1pPr>
          </a:lstStyle>
          <a:p>
            <a:pPr>
              <a:defRPr/>
            </a:pPr>
            <a:fld id="{AB41853B-1ACF-434F-A6B8-FAF00BD781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353588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382" tIns="46191" rIns="92382" bIns="46191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27475" y="0"/>
            <a:ext cx="3005138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382" tIns="46191" rIns="92382" bIns="46191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8875" y="692150"/>
            <a:ext cx="4616450" cy="34623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3738" y="4386263"/>
            <a:ext cx="5546725" cy="4154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382" tIns="46191" rIns="92382" bIns="4619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Click to edit Master text styles</a:t>
            </a:r>
          </a:p>
          <a:p>
            <a:pPr lvl="1"/>
            <a:r>
              <a:rPr lang="ru-RU" noProof="0" smtClean="0"/>
              <a:t>Second level</a:t>
            </a:r>
          </a:p>
          <a:p>
            <a:pPr lvl="2"/>
            <a:r>
              <a:rPr lang="ru-RU" noProof="0" smtClean="0"/>
              <a:t>Third level</a:t>
            </a:r>
          </a:p>
          <a:p>
            <a:pPr lvl="3"/>
            <a:r>
              <a:rPr lang="ru-RU" noProof="0" smtClean="0"/>
              <a:t>Fourth level</a:t>
            </a:r>
          </a:p>
          <a:p>
            <a:pPr lvl="4"/>
            <a:r>
              <a:rPr lang="ru-RU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69350"/>
            <a:ext cx="3005138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382" tIns="46191" rIns="92382" bIns="46191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27475" y="8769350"/>
            <a:ext cx="3005138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382" tIns="46191" rIns="92382" bIns="46191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pPr>
              <a:defRPr/>
            </a:pPr>
            <a:fld id="{451A5439-5556-4392-9631-155E20E6CC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4940369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Arial" pitchFamily="34" charset="0"/>
              <a:buNone/>
            </a:pPr>
            <a:endParaRPr lang="en-US" sz="1200" kern="1200" dirty="0">
              <a:solidFill>
                <a:schemeClr val="tx1"/>
              </a:solidFill>
              <a:effectLst/>
              <a:latin typeface="Times" charset="0"/>
              <a:ea typeface="ＭＳ Ｐゴシック" charset="-128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3346E16-4E9B-4158-B1B5-ABCCC99B1B1D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9572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Arial" pitchFamily="34" charset="0"/>
              <a:buNone/>
            </a:pPr>
            <a:endParaRPr lang="en-US" sz="1200" kern="1200" dirty="0">
              <a:solidFill>
                <a:schemeClr val="tx1"/>
              </a:solidFill>
              <a:effectLst/>
              <a:latin typeface="Times" charset="0"/>
              <a:ea typeface="ＭＳ Ｐゴシック" charset="-128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3346E16-4E9B-4158-B1B5-ABCCC99B1B1D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9572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Arial" pitchFamily="34" charset="0"/>
              <a:buNone/>
            </a:pPr>
            <a:endParaRPr lang="en-US" sz="1200" kern="1200" dirty="0">
              <a:solidFill>
                <a:schemeClr val="tx1"/>
              </a:solidFill>
              <a:effectLst/>
              <a:latin typeface="Times" charset="0"/>
              <a:ea typeface="ＭＳ Ｐゴシック" charset="-128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3346E16-4E9B-4158-B1B5-ABCCC99B1B1D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9572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Arial" pitchFamily="34" charset="0"/>
              <a:buNone/>
            </a:pPr>
            <a:endParaRPr lang="en-US" sz="1200" kern="1200" dirty="0">
              <a:solidFill>
                <a:schemeClr val="tx1"/>
              </a:solidFill>
              <a:effectLst/>
              <a:latin typeface="Times" charset="0"/>
              <a:ea typeface="ＭＳ Ｐゴシック" charset="-128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3346E16-4E9B-4158-B1B5-ABCCC99B1B1D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95726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Arial" pitchFamily="34" charset="0"/>
              <a:buNone/>
            </a:pPr>
            <a:endParaRPr lang="en-US" sz="1200" kern="1200" dirty="0">
              <a:solidFill>
                <a:schemeClr val="tx1"/>
              </a:solidFill>
              <a:effectLst/>
              <a:latin typeface="Times" charset="0"/>
              <a:ea typeface="ＭＳ Ｐゴシック" charset="-128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3346E16-4E9B-4158-B1B5-ABCCC99B1B1D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95726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Arial" pitchFamily="34" charset="0"/>
              <a:buNone/>
            </a:pPr>
            <a:endParaRPr lang="en-US" sz="1200" kern="1200" dirty="0">
              <a:solidFill>
                <a:schemeClr val="tx1"/>
              </a:solidFill>
              <a:effectLst/>
              <a:latin typeface="Times" charset="0"/>
              <a:ea typeface="ＭＳ Ｐゴシック" charset="-128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3346E16-4E9B-4158-B1B5-ABCCC99B1B1D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95726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Arial" pitchFamily="34" charset="0"/>
              <a:buNone/>
            </a:pPr>
            <a:endParaRPr lang="en-US" sz="1200" kern="1200" dirty="0">
              <a:solidFill>
                <a:schemeClr val="tx1"/>
              </a:solidFill>
              <a:effectLst/>
              <a:latin typeface="Times" charset="0"/>
              <a:ea typeface="ＭＳ Ｐゴシック" charset="-128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3346E16-4E9B-4158-B1B5-ABCCC99B1B1D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95726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Arial" pitchFamily="34" charset="0"/>
              <a:buNone/>
            </a:pPr>
            <a:endParaRPr lang="en-US" sz="1200" kern="1200" dirty="0">
              <a:solidFill>
                <a:schemeClr val="tx1"/>
              </a:solidFill>
              <a:effectLst/>
              <a:latin typeface="Times" charset="0"/>
              <a:ea typeface="ＭＳ Ｐゴシック" charset="-128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3346E16-4E9B-4158-B1B5-ABCCC99B1B1D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95726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Arial" pitchFamily="34" charset="0"/>
              <a:buNone/>
            </a:pPr>
            <a:endParaRPr lang="en-US" sz="1200" kern="1200" dirty="0">
              <a:solidFill>
                <a:schemeClr val="tx1"/>
              </a:solidFill>
              <a:effectLst/>
              <a:latin typeface="Times" charset="0"/>
              <a:ea typeface="ＭＳ Ｐゴシック" charset="-128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3346E16-4E9B-4158-B1B5-ABCCC99B1B1D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95726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Arial" pitchFamily="34" charset="0"/>
              <a:buNone/>
            </a:pPr>
            <a:endParaRPr lang="en-US" sz="1200" kern="1200" dirty="0">
              <a:solidFill>
                <a:schemeClr val="tx1"/>
              </a:solidFill>
              <a:effectLst/>
              <a:latin typeface="Times" charset="0"/>
              <a:ea typeface="ＭＳ Ｐゴシック" charset="-128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3346E16-4E9B-4158-B1B5-ABCCC99B1B1D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95726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Arial" pitchFamily="34" charset="0"/>
              <a:buNone/>
            </a:pPr>
            <a:endParaRPr lang="en-US" sz="1200" kern="1200" dirty="0">
              <a:solidFill>
                <a:schemeClr val="tx1"/>
              </a:solidFill>
              <a:effectLst/>
              <a:latin typeface="Times" charset="0"/>
              <a:ea typeface="ＭＳ Ｐゴシック" charset="-128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3346E16-4E9B-4158-B1B5-ABCCC99B1B1D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9572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Arial" pitchFamily="34" charset="0"/>
              <a:buNone/>
            </a:pPr>
            <a:endParaRPr lang="en-US" sz="1200" kern="1200" dirty="0">
              <a:solidFill>
                <a:schemeClr val="tx1"/>
              </a:solidFill>
              <a:effectLst/>
              <a:latin typeface="Times" charset="0"/>
              <a:ea typeface="ＭＳ Ｐゴシック" charset="-128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3346E16-4E9B-4158-B1B5-ABCCC99B1B1D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9572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Arial" pitchFamily="34" charset="0"/>
              <a:buNone/>
            </a:pPr>
            <a:endParaRPr lang="en-US" sz="1200" kern="1200" dirty="0">
              <a:solidFill>
                <a:schemeClr val="tx1"/>
              </a:solidFill>
              <a:effectLst/>
              <a:latin typeface="Times" charset="0"/>
              <a:ea typeface="ＭＳ Ｐゴシック" charset="-128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3346E16-4E9B-4158-B1B5-ABCCC99B1B1D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9572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Arial" pitchFamily="34" charset="0"/>
              <a:buNone/>
            </a:pPr>
            <a:endParaRPr lang="en-US" sz="1200" kern="1200" dirty="0">
              <a:solidFill>
                <a:schemeClr val="tx1"/>
              </a:solidFill>
              <a:effectLst/>
              <a:latin typeface="Times" charset="0"/>
              <a:ea typeface="ＭＳ Ｐゴシック" charset="-128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3346E16-4E9B-4158-B1B5-ABCCC99B1B1D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9572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Arial" pitchFamily="34" charset="0"/>
              <a:buNone/>
            </a:pPr>
            <a:endParaRPr lang="en-US" sz="1200" kern="1200" dirty="0">
              <a:solidFill>
                <a:schemeClr val="tx1"/>
              </a:solidFill>
              <a:effectLst/>
              <a:latin typeface="Times" charset="0"/>
              <a:ea typeface="ＭＳ Ｐゴシック" charset="-128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3346E16-4E9B-4158-B1B5-ABCCC99B1B1D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9572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Arial" pitchFamily="34" charset="0"/>
              <a:buNone/>
            </a:pPr>
            <a:endParaRPr lang="en-US" sz="1200" kern="1200" dirty="0">
              <a:solidFill>
                <a:schemeClr val="tx1"/>
              </a:solidFill>
              <a:effectLst/>
              <a:latin typeface="Times" charset="0"/>
              <a:ea typeface="ＭＳ Ｐゴシック" charset="-128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3346E16-4E9B-4158-B1B5-ABCCC99B1B1D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9572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Arial" pitchFamily="34" charset="0"/>
              <a:buNone/>
            </a:pPr>
            <a:endParaRPr lang="en-US" sz="1200" kern="1200" dirty="0">
              <a:solidFill>
                <a:schemeClr val="tx1"/>
              </a:solidFill>
              <a:effectLst/>
              <a:latin typeface="Times" charset="0"/>
              <a:ea typeface="ＭＳ Ｐゴシック" charset="-128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3346E16-4E9B-4158-B1B5-ABCCC99B1B1D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9572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Arial" pitchFamily="34" charset="0"/>
              <a:buNone/>
            </a:pPr>
            <a:endParaRPr lang="en-US" sz="1200" kern="1200" dirty="0">
              <a:solidFill>
                <a:schemeClr val="tx1"/>
              </a:solidFill>
              <a:effectLst/>
              <a:latin typeface="Times" charset="0"/>
              <a:ea typeface="ＭＳ Ｐゴシック" charset="-128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3346E16-4E9B-4158-B1B5-ABCCC99B1B1D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9572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Arial" pitchFamily="34" charset="0"/>
              <a:buNone/>
            </a:pPr>
            <a:endParaRPr lang="en-US" sz="1200" kern="1200" dirty="0">
              <a:solidFill>
                <a:schemeClr val="tx1"/>
              </a:solidFill>
              <a:effectLst/>
              <a:latin typeface="Times" charset="0"/>
              <a:ea typeface="ＭＳ Ｐゴシック" charset="-128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3346E16-4E9B-4158-B1B5-ABCCC99B1B1D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9572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C5F87-E8AF-44E6-AD4D-612B1CF24538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3FA43-24B6-495B-AD80-3822147CFD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145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C5F87-E8AF-44E6-AD4D-612B1CF24538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3FA43-24B6-495B-AD80-3822147CFD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825053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ADD39-72CF-470F-B74E-1CB6ADD5ABA1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9219B-E4DF-40F3-BA7A-786703D92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716469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ADD39-72CF-470F-B74E-1CB6ADD5ABA1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9219B-E4DF-40F3-BA7A-786703D92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604895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ADD39-72CF-470F-B74E-1CB6ADD5ABA1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9219B-E4DF-40F3-BA7A-786703D92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467626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ADD39-72CF-470F-B74E-1CB6ADD5ABA1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9219B-E4DF-40F3-BA7A-786703D92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477319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F5794-CD2A-463E-8639-018325D133EB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995EE-6B8E-4A2A-B223-49013EA8DA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821045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F5794-CD2A-463E-8639-018325D133EB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995EE-6B8E-4A2A-B223-49013EA8DA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898379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F5794-CD2A-463E-8639-018325D133EB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995EE-6B8E-4A2A-B223-49013EA8DA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749959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F5794-CD2A-463E-8639-018325D133EB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995EE-6B8E-4A2A-B223-49013EA8DA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595775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F5794-CD2A-463E-8639-018325D133EB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995EE-6B8E-4A2A-B223-49013EA8DA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734109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F5794-CD2A-463E-8639-018325D133EB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995EE-6B8E-4A2A-B223-49013EA8DA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412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C5F87-E8AF-44E6-AD4D-612B1CF24538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3FA43-24B6-495B-AD80-3822147CFD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474877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F5794-CD2A-463E-8639-018325D133EB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995EE-6B8E-4A2A-B223-49013EA8DA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276254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F5794-CD2A-463E-8639-018325D133EB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995EE-6B8E-4A2A-B223-49013EA8DA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422922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F5794-CD2A-463E-8639-018325D133EB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995EE-6B8E-4A2A-B223-49013EA8DA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270506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F5794-CD2A-463E-8639-018325D133EB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995EE-6B8E-4A2A-B223-49013EA8DA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910691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F5794-CD2A-463E-8639-018325D133EB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995EE-6B8E-4A2A-B223-49013EA8DA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842078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D4401-CD3A-4B59-961C-BF51E4088DAF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E0E28-ACC9-454B-8DA7-881E6B567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357258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D4401-CD3A-4B59-961C-BF51E4088DAF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E0E28-ACC9-454B-8DA7-881E6B567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68286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D4401-CD3A-4B59-961C-BF51E4088DAF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E0E28-ACC9-454B-8DA7-881E6B567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138597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D4401-CD3A-4B59-961C-BF51E4088DAF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E0E28-ACC9-454B-8DA7-881E6B567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533532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D4401-CD3A-4B59-961C-BF51E4088DAF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E0E28-ACC9-454B-8DA7-881E6B567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480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ADD39-72CF-470F-B74E-1CB6ADD5ABA1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9219B-E4DF-40F3-BA7A-786703D92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126989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D4401-CD3A-4B59-961C-BF51E4088DAF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E0E28-ACC9-454B-8DA7-881E6B567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929443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D4401-CD3A-4B59-961C-BF51E4088DAF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E0E28-ACC9-454B-8DA7-881E6B567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656656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D4401-CD3A-4B59-961C-BF51E4088DAF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E0E28-ACC9-454B-8DA7-881E6B567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228067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D4401-CD3A-4B59-961C-BF51E4088DAF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E0E28-ACC9-454B-8DA7-881E6B567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588446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D4401-CD3A-4B59-961C-BF51E4088DAF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E0E28-ACC9-454B-8DA7-881E6B567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458158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D4401-CD3A-4B59-961C-BF51E4088DAF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E0E28-ACC9-454B-8DA7-881E6B567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599347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F.Lin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A463EA-19BE-428F-930D-7015CA763C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654686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F.Lin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0B20A7-526A-4083-A6F9-D1534CD588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636244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F.Lin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70D39E-B169-41A0-BA20-670F209E53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287269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F.Lin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5D8CBC-E697-4F47-8CCA-F4DCC8C4AA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9261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ADD39-72CF-470F-B74E-1CB6ADD5ABA1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9219B-E4DF-40F3-BA7A-786703D92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544151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F.Lin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2B1FE6-ED2D-47BA-81B9-F5B24E2013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848488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F.Lin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D7F042-561B-4295-BE1C-6B95F6988C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816707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F.Lin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31768B-B12D-4923-B8F3-B328376C15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100034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F.Lin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6BA10-013F-42CC-B784-5392910704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843841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F.Lin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59A313-F698-4C72-AF05-94C29204ED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178378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F.Lin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7DEEC8-801F-4197-85CD-C82A8B6E5E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433955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F.Lin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50B1A5-4993-4BAF-9AB2-B166100FE1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463079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F.Lin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EE258-1D24-4CA3-A869-85054414F9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954418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F.Lin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E19AA9-AC6D-48B2-B55D-3E560C281B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493058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F.Lin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0A87C-36F8-4D2F-B15E-A29E15FCDC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2515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ADD39-72CF-470F-B74E-1CB6ADD5ABA1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9219B-E4DF-40F3-BA7A-786703D92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613536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F.Lin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CAD185-4923-44A8-8C60-C7F16FA3EE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383818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F.Lin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0C6907-E93B-4A5A-8E40-E5CAD92CB5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537329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F.Lin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2C2C44-84F5-4290-8C32-6631D50013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836216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F.Lin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A6D214-C4D0-4116-9773-B69ED1D660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349973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F.Lin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0BE7D3-7BC3-45FD-A1FF-F795D08BE1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391444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F.Lin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EBA6F6-C698-423B-9043-355CA60AD7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678105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F.Lin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140CAC-88C3-4A47-81A4-A04E462367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621132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F.Lin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8B1FFE-3A28-4A52-ACB6-17B6FCC1E5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81442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C5F87-E8AF-44E6-AD4D-612B1CF24538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3FA43-24B6-495B-AD80-3822147CFD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145796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C5F87-E8AF-44E6-AD4D-612B1CF24538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3FA43-24B6-495B-AD80-3822147CFD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6307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ADD39-72CF-470F-B74E-1CB6ADD5ABA1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9219B-E4DF-40F3-BA7A-786703D92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776448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C5F87-E8AF-44E6-AD4D-612B1CF24538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3FA43-24B6-495B-AD80-3822147CFD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018578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C5F87-E8AF-44E6-AD4D-612B1CF24538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3FA43-24B6-495B-AD80-3822147CFD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257881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C5F87-E8AF-44E6-AD4D-612B1CF24538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3FA43-24B6-495B-AD80-3822147CFD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992698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C5F87-E8AF-44E6-AD4D-612B1CF24538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3FA43-24B6-495B-AD80-3822147CFD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431349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C5F87-E8AF-44E6-AD4D-612B1CF24538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3FA43-24B6-495B-AD80-3822147CFD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669678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C5F87-E8AF-44E6-AD4D-612B1CF24538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3FA43-24B6-495B-AD80-3822147CFD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203758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C5F87-E8AF-44E6-AD4D-612B1CF24538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3FA43-24B6-495B-AD80-3822147CFD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924918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C5F87-E8AF-44E6-AD4D-612B1CF24538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3FA43-24B6-495B-AD80-3822147CFD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825053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C5F87-E8AF-44E6-AD4D-612B1CF24538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3FA43-24B6-495B-AD80-3822147CFD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474877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ADD39-72CF-470F-B74E-1CB6ADD5ABA1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9219B-E4DF-40F3-BA7A-786703D92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1269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ADD39-72CF-470F-B74E-1CB6ADD5ABA1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9219B-E4DF-40F3-BA7A-786703D92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759924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ADD39-72CF-470F-B74E-1CB6ADD5ABA1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9219B-E4DF-40F3-BA7A-786703D92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544151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ADD39-72CF-470F-B74E-1CB6ADD5ABA1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9219B-E4DF-40F3-BA7A-786703D92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613536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ADD39-72CF-470F-B74E-1CB6ADD5ABA1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9219B-E4DF-40F3-BA7A-786703D92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776448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ADD39-72CF-470F-B74E-1CB6ADD5ABA1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9219B-E4DF-40F3-BA7A-786703D92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759924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ADD39-72CF-470F-B74E-1CB6ADD5ABA1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9219B-E4DF-40F3-BA7A-786703D92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422742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ADD39-72CF-470F-B74E-1CB6ADD5ABA1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9219B-E4DF-40F3-BA7A-786703D92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153970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ADD39-72CF-470F-B74E-1CB6ADD5ABA1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9219B-E4DF-40F3-BA7A-786703D92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716469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ADD39-72CF-470F-B74E-1CB6ADD5ABA1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9219B-E4DF-40F3-BA7A-786703D92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604895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ADD39-72CF-470F-B74E-1CB6ADD5ABA1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9219B-E4DF-40F3-BA7A-786703D92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467626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ADD39-72CF-470F-B74E-1CB6ADD5ABA1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9219B-E4DF-40F3-BA7A-786703D92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4773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ADD39-72CF-470F-B74E-1CB6ADD5ABA1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9219B-E4DF-40F3-BA7A-786703D92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422742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F5794-CD2A-463E-8639-018325D133EB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995EE-6B8E-4A2A-B223-49013EA8DA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821045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F5794-CD2A-463E-8639-018325D133EB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995EE-6B8E-4A2A-B223-49013EA8DA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898379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F5794-CD2A-463E-8639-018325D133EB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995EE-6B8E-4A2A-B223-49013EA8DA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749959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F5794-CD2A-463E-8639-018325D133EB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995EE-6B8E-4A2A-B223-49013EA8DA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595775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F5794-CD2A-463E-8639-018325D133EB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995EE-6B8E-4A2A-B223-49013EA8DA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734109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F5794-CD2A-463E-8639-018325D133EB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995EE-6B8E-4A2A-B223-49013EA8DA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412990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F5794-CD2A-463E-8639-018325D133EB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995EE-6B8E-4A2A-B223-49013EA8DA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276254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F5794-CD2A-463E-8639-018325D133EB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995EE-6B8E-4A2A-B223-49013EA8DA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422922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F5794-CD2A-463E-8639-018325D133EB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995EE-6B8E-4A2A-B223-49013EA8DA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270506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F5794-CD2A-463E-8639-018325D133EB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995EE-6B8E-4A2A-B223-49013EA8DA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9106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ADD39-72CF-470F-B74E-1CB6ADD5ABA1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9219B-E4DF-40F3-BA7A-786703D92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153970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F5794-CD2A-463E-8639-018325D133EB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995EE-6B8E-4A2A-B223-49013EA8DA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842078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D4401-CD3A-4B59-961C-BF51E4088DAF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E0E28-ACC9-454B-8DA7-881E6B567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357258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D4401-CD3A-4B59-961C-BF51E4088DAF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E0E28-ACC9-454B-8DA7-881E6B567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68286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D4401-CD3A-4B59-961C-BF51E4088DAF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E0E28-ACC9-454B-8DA7-881E6B567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138597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D4401-CD3A-4B59-961C-BF51E4088DAF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E0E28-ACC9-454B-8DA7-881E6B567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533532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D4401-CD3A-4B59-961C-BF51E4088DAF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E0E28-ACC9-454B-8DA7-881E6B567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480389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D4401-CD3A-4B59-961C-BF51E4088DAF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E0E28-ACC9-454B-8DA7-881E6B567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929443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D4401-CD3A-4B59-961C-BF51E4088DAF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E0E28-ACC9-454B-8DA7-881E6B567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656656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D4401-CD3A-4B59-961C-BF51E4088DAF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E0E28-ACC9-454B-8DA7-881E6B567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228067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D4401-CD3A-4B59-961C-BF51E4088DAF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E0E28-ACC9-454B-8DA7-881E6B567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5884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ADD39-72CF-470F-B74E-1CB6ADD5ABA1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9219B-E4DF-40F3-BA7A-786703D92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716469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D4401-CD3A-4B59-961C-BF51E4088DAF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E0E28-ACC9-454B-8DA7-881E6B567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458158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D4401-CD3A-4B59-961C-BF51E4088DAF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E0E28-ACC9-454B-8DA7-881E6B567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599347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F.Lin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A463EA-19BE-428F-930D-7015CA763C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654686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F.Lin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0B20A7-526A-4083-A6F9-D1534CD588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636244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F.Lin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70D39E-B169-41A0-BA20-670F209E53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287269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F.Lin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5D8CBC-E697-4F47-8CCA-F4DCC8C4AA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926144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F.Lin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2B1FE6-ED2D-47BA-81B9-F5B24E2013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848488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F.Lin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D7F042-561B-4295-BE1C-6B95F6988C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816707"/>
      </p:ext>
    </p:extLst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F.Lin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31768B-B12D-4923-B8F3-B328376C15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100034"/>
      </p:ext>
    </p:extLst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F.Lin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6BA10-013F-42CC-B784-5392910704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843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C5F87-E8AF-44E6-AD4D-612B1CF24538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3FA43-24B6-495B-AD80-3822147CFD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63076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ADD39-72CF-470F-B74E-1CB6ADD5ABA1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9219B-E4DF-40F3-BA7A-786703D92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604895"/>
      </p:ext>
    </p:extLst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F.Lin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59A313-F698-4C72-AF05-94C29204ED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178378"/>
      </p:ext>
    </p:extLst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F.Lin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7DEEC8-801F-4197-85CD-C82A8B6E5E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433955"/>
      </p:ext>
    </p:extLst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F.Lin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50B1A5-4993-4BAF-9AB2-B166100FE1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463079"/>
      </p:ext>
    </p:extLst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F.Lin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EE258-1D24-4CA3-A869-85054414F9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954418"/>
      </p:ext>
    </p:extLst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F.Lin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E19AA9-AC6D-48B2-B55D-3E560C281B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493058"/>
      </p:ext>
    </p:extLst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F.Lin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0A87C-36F8-4D2F-B15E-A29E15FCDC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251565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F.Lin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CAD185-4923-44A8-8C60-C7F16FA3EE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383818"/>
      </p:ext>
    </p:extLst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F.Lin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0C6907-E93B-4A5A-8E40-E5CAD92CB5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537329"/>
      </p:ext>
    </p:extLst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F.Lin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2C2C44-84F5-4290-8C32-6631D50013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836216"/>
      </p:ext>
    </p:extLst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F.Lin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A6D214-C4D0-4116-9773-B69ED1D660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3499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ADD39-72CF-470F-B74E-1CB6ADD5ABA1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9219B-E4DF-40F3-BA7A-786703D92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467626"/>
      </p:ext>
    </p:extLst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F.Lin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0BE7D3-7BC3-45FD-A1FF-F795D08BE1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391444"/>
      </p:ext>
    </p:extLst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F.Lin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EBA6F6-C698-423B-9043-355CA60AD7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678105"/>
      </p:ext>
    </p:extLst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F.Lin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140CAC-88C3-4A47-81A4-A04E462367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621132"/>
      </p:ext>
    </p:extLst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F.Lin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8B1FFE-3A28-4A52-ACB6-17B6FCC1E5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814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ADD39-72CF-470F-B74E-1CB6ADD5ABA1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9219B-E4DF-40F3-BA7A-786703D92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47731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F5794-CD2A-463E-8639-018325D133EB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995EE-6B8E-4A2A-B223-49013EA8DA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82104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F5794-CD2A-463E-8639-018325D133EB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995EE-6B8E-4A2A-B223-49013EA8DA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89837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F5794-CD2A-463E-8639-018325D133EB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995EE-6B8E-4A2A-B223-49013EA8DA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74995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F5794-CD2A-463E-8639-018325D133EB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995EE-6B8E-4A2A-B223-49013EA8DA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5957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F5794-CD2A-463E-8639-018325D133EB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995EE-6B8E-4A2A-B223-49013EA8DA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73410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F5794-CD2A-463E-8639-018325D133EB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995EE-6B8E-4A2A-B223-49013EA8DA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41299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F5794-CD2A-463E-8639-018325D133EB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995EE-6B8E-4A2A-B223-49013EA8DA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2762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C5F87-E8AF-44E6-AD4D-612B1CF24538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3FA43-24B6-495B-AD80-3822147CFD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01857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F5794-CD2A-463E-8639-018325D133EB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995EE-6B8E-4A2A-B223-49013EA8DA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42292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F5794-CD2A-463E-8639-018325D133EB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995EE-6B8E-4A2A-B223-49013EA8DA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27050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F5794-CD2A-463E-8639-018325D133EB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995EE-6B8E-4A2A-B223-49013EA8DA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91069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F5794-CD2A-463E-8639-018325D133EB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995EE-6B8E-4A2A-B223-49013EA8DA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84207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D4401-CD3A-4B59-961C-BF51E4088DAF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E0E28-ACC9-454B-8DA7-881E6B567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35725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D4401-CD3A-4B59-961C-BF51E4088DAF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E0E28-ACC9-454B-8DA7-881E6B567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6828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D4401-CD3A-4B59-961C-BF51E4088DAF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E0E28-ACC9-454B-8DA7-881E6B567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13859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D4401-CD3A-4B59-961C-BF51E4088DAF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E0E28-ACC9-454B-8DA7-881E6B567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53353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D4401-CD3A-4B59-961C-BF51E4088DAF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E0E28-ACC9-454B-8DA7-881E6B567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48038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D4401-CD3A-4B59-961C-BF51E4088DAF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E0E28-ACC9-454B-8DA7-881E6B567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9294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C5F87-E8AF-44E6-AD4D-612B1CF24538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3FA43-24B6-495B-AD80-3822147CFD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25788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D4401-CD3A-4B59-961C-BF51E4088DAF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E0E28-ACC9-454B-8DA7-881E6B567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65665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D4401-CD3A-4B59-961C-BF51E4088DAF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E0E28-ACC9-454B-8DA7-881E6B567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22806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D4401-CD3A-4B59-961C-BF51E4088DAF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E0E28-ACC9-454B-8DA7-881E6B567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58844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D4401-CD3A-4B59-961C-BF51E4088DAF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E0E28-ACC9-454B-8DA7-881E6B567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45815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D4401-CD3A-4B59-961C-BF51E4088DAF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E0E28-ACC9-454B-8DA7-881E6B567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59934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F.Lin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A463EA-19BE-428F-930D-7015CA763C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65468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F.Lin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0B20A7-526A-4083-A6F9-D1534CD588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63624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F.Lin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70D39E-B169-41A0-BA20-670F209E53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28726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F.Lin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5D8CBC-E697-4F47-8CCA-F4DCC8C4AA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92614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F.Lin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2B1FE6-ED2D-47BA-81B9-F5B24E2013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8484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C5F87-E8AF-44E6-AD4D-612B1CF24538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3FA43-24B6-495B-AD80-3822147CFD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99269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F.Lin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D7F042-561B-4295-BE1C-6B95F6988C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81670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F.Lin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31768B-B12D-4923-B8F3-B328376C15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10003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F.Lin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6BA10-013F-42CC-B784-5392910704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84384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F.Lin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59A313-F698-4C72-AF05-94C29204ED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17837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F.Lin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7DEEC8-801F-4197-85CD-C82A8B6E5E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43395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F.Lin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50B1A5-4993-4BAF-9AB2-B166100FE1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46307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F.Lin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EE258-1D24-4CA3-A869-85054414F9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95441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F.Lin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E19AA9-AC6D-48B2-B55D-3E560C281B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49305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F.Lin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0A87C-36F8-4D2F-B15E-A29E15FCDC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25156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F.Lin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CAD185-4923-44A8-8C60-C7F16FA3EE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3838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C5F87-E8AF-44E6-AD4D-612B1CF24538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3FA43-24B6-495B-AD80-3822147CFD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43134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F.Lin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0C6907-E93B-4A5A-8E40-E5CAD92CB5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53732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F.Lin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2C2C44-84F5-4290-8C32-6631D50013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83621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F.Lin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A6D214-C4D0-4116-9773-B69ED1D660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34997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F.Lin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0BE7D3-7BC3-45FD-A1FF-F795D08BE1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39144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F.Lin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EBA6F6-C698-423B-9043-355CA60AD7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67810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F.Lin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140CAC-88C3-4A47-81A4-A04E462367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62113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F.Lin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8B1FFE-3A28-4A52-ACB6-17B6FCC1E5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81442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4788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124200" y="6460976"/>
            <a:ext cx="2895600" cy="365125"/>
          </a:xfrm>
        </p:spPr>
        <p:txBody>
          <a:bodyPr/>
          <a:lstStyle>
            <a:lvl1pPr>
              <a:defRPr sz="1600" b="1"/>
            </a:lvl1pPr>
          </a:lstStyle>
          <a:p>
            <a:pPr>
              <a:defRPr/>
            </a:pPr>
            <a:r>
              <a:rPr lang="en-US" smtClean="0"/>
              <a:t>He Zhang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477000" y="6460976"/>
            <a:ext cx="1066800" cy="365125"/>
          </a:xfrm>
        </p:spPr>
        <p:txBody>
          <a:bodyPr/>
          <a:lstStyle>
            <a:lvl1pPr>
              <a:defRPr sz="1600" b="0"/>
            </a:lvl1pPr>
          </a:lstStyle>
          <a:p>
            <a:pPr>
              <a:defRPr/>
            </a:pPr>
            <a:r>
              <a:rPr lang="en-US" smtClean="0"/>
              <a:t>--</a:t>
            </a:r>
            <a:fld id="{045D7771-C512-4210-A2E7-C9FC1305859F}" type="slidenum">
              <a:rPr lang="en-US" smtClean="0"/>
              <a:pPr>
                <a:defRPr/>
              </a:pPr>
              <a:t>‹#›</a:t>
            </a:fld>
            <a:r>
              <a:rPr lang="en-US" smtClean="0"/>
              <a:t>--</a:t>
            </a:r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1949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3124200" y="6460976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He Zhang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6477000" y="6460976"/>
            <a:ext cx="1066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--</a:t>
            </a:r>
            <a:fld id="{26388E9D-51C7-4857-A0D7-06DFEF2A7E5D}" type="slidenum">
              <a:rPr lang="en-US" smtClean="0"/>
              <a:pPr>
                <a:defRPr/>
              </a:pPr>
              <a:t>‹#›</a:t>
            </a:fld>
            <a:r>
              <a:rPr lang="en-US" smtClean="0"/>
              <a:t>--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6682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C5F87-E8AF-44E6-AD4D-612B1CF24538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3FA43-24B6-495B-AD80-3822147CFD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669678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9144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9144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3124200" y="6460976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He Zhang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6477000" y="6460976"/>
            <a:ext cx="1066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--</a:t>
            </a:r>
            <a:fld id="{04DDD9CB-F7E7-41DE-9680-93670C423E85}" type="slidenum">
              <a:rPr lang="en-US" smtClean="0"/>
              <a:pPr>
                <a:defRPr/>
              </a:pPr>
              <a:t>‹#›</a:t>
            </a:fld>
            <a:r>
              <a:rPr lang="en-US" smtClean="0"/>
              <a:t>--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2287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He Zhang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--</a:t>
            </a:r>
            <a:fld id="{4D905F52-699A-4C97-B27D-9E5B26015A45}" type="slidenum">
              <a:rPr lang="en-US" smtClean="0"/>
              <a:pPr>
                <a:defRPr/>
              </a:pPr>
              <a:t>‹#›</a:t>
            </a:fld>
            <a:r>
              <a:rPr lang="en-US" smtClean="0"/>
              <a:t>--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601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3124200" y="6460976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He Zhang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6477000" y="6460976"/>
            <a:ext cx="1066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--</a:t>
            </a:r>
            <a:fld id="{97A1D542-5732-4ED5-AC4C-431D90EBD48A}" type="slidenum">
              <a:rPr lang="en-US" smtClean="0"/>
              <a:pPr>
                <a:defRPr/>
              </a:pPr>
              <a:t>‹#›</a:t>
            </a:fld>
            <a:r>
              <a:rPr lang="en-US" smtClean="0"/>
              <a:t>--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55138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057642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05520820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5895199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768617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288395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2250" y="0"/>
            <a:ext cx="1962150" cy="6248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734050" cy="6248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674706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762000" y="914400"/>
            <a:ext cx="7772400" cy="53340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</a:p>
        </p:txBody>
      </p:sp>
    </p:spTree>
    <p:extLst>
      <p:ext uri="{BB962C8B-B14F-4D97-AF65-F5344CB8AC3E}">
        <p14:creationId xmlns:p14="http://schemas.microsoft.com/office/powerpoint/2010/main" val="38445108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C5F87-E8AF-44E6-AD4D-612B1CF24538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3FA43-24B6-495B-AD80-3822147CFD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203758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124200" y="6460976"/>
            <a:ext cx="2895600" cy="365125"/>
          </a:xfrm>
        </p:spPr>
        <p:txBody>
          <a:bodyPr/>
          <a:lstStyle>
            <a:lvl1pPr>
              <a:defRPr sz="1600" b="1"/>
            </a:lvl1pPr>
          </a:lstStyle>
          <a:p>
            <a:pPr>
              <a:defRPr/>
            </a:pPr>
            <a:r>
              <a:rPr lang="en-US" dirty="0" smtClean="0"/>
              <a:t>He Zhang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477000" y="6460976"/>
            <a:ext cx="1066800" cy="365125"/>
          </a:xfrm>
        </p:spPr>
        <p:txBody>
          <a:bodyPr/>
          <a:lstStyle>
            <a:lvl1pPr>
              <a:defRPr sz="1600" b="0"/>
            </a:lvl1pPr>
          </a:lstStyle>
          <a:p>
            <a:pPr>
              <a:defRPr/>
            </a:pPr>
            <a:r>
              <a:rPr lang="en-US"/>
              <a:t>--</a:t>
            </a:r>
            <a:fld id="{045D7771-C512-4210-A2E7-C9FC1305859F}" type="slidenum">
              <a:rPr lang="en-US"/>
              <a:pPr>
                <a:defRPr/>
              </a:pPr>
              <a:t>‹#›</a:t>
            </a:fld>
            <a:r>
              <a:rPr lang="en-US"/>
              <a:t>--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1949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768617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C5F87-E8AF-44E6-AD4D-612B1CF24538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3FA43-24B6-495B-AD80-3822147CFD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145796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C5F87-E8AF-44E6-AD4D-612B1CF24538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3FA43-24B6-495B-AD80-3822147CFD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630765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C5F87-E8AF-44E6-AD4D-612B1CF24538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3FA43-24B6-495B-AD80-3822147CFD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018578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C5F87-E8AF-44E6-AD4D-612B1CF24538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3FA43-24B6-495B-AD80-3822147CFD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257881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C5F87-E8AF-44E6-AD4D-612B1CF24538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3FA43-24B6-495B-AD80-3822147CFD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992698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C5F87-E8AF-44E6-AD4D-612B1CF24538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3FA43-24B6-495B-AD80-3822147CFD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431349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C5F87-E8AF-44E6-AD4D-612B1CF24538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3FA43-24B6-495B-AD80-3822147CFD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669678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C5F87-E8AF-44E6-AD4D-612B1CF24538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3FA43-24B6-495B-AD80-3822147CFD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203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C5F87-E8AF-44E6-AD4D-612B1CF24538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3FA43-24B6-495B-AD80-3822147CFD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924918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C5F87-E8AF-44E6-AD4D-612B1CF24538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3FA43-24B6-495B-AD80-3822147CFD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924918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C5F87-E8AF-44E6-AD4D-612B1CF24538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3FA43-24B6-495B-AD80-3822147CFD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825053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C5F87-E8AF-44E6-AD4D-612B1CF24538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3FA43-24B6-495B-AD80-3822147CFD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474877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ADD39-72CF-470F-B74E-1CB6ADD5ABA1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9219B-E4DF-40F3-BA7A-786703D92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126989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ADD39-72CF-470F-B74E-1CB6ADD5ABA1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9219B-E4DF-40F3-BA7A-786703D92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544151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ADD39-72CF-470F-B74E-1CB6ADD5ABA1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9219B-E4DF-40F3-BA7A-786703D92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613536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ADD39-72CF-470F-B74E-1CB6ADD5ABA1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9219B-E4DF-40F3-BA7A-786703D92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776448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ADD39-72CF-470F-B74E-1CB6ADD5ABA1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9219B-E4DF-40F3-BA7A-786703D92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759924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ADD39-72CF-470F-B74E-1CB6ADD5ABA1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9219B-E4DF-40F3-BA7A-786703D92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422742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ADD39-72CF-470F-B74E-1CB6ADD5ABA1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9219B-E4DF-40F3-BA7A-786703D92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153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1.xml"/><Relationship Id="rId3" Type="http://schemas.openxmlformats.org/officeDocument/2006/relationships/slideLayout" Target="../slideLayouts/slideLayout106.xml"/><Relationship Id="rId7" Type="http://schemas.openxmlformats.org/officeDocument/2006/relationships/slideLayout" Target="../slideLayouts/slideLayout110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5.xml"/><Relationship Id="rId1" Type="http://schemas.openxmlformats.org/officeDocument/2006/relationships/slideLayout" Target="../slideLayouts/slideLayout104.xml"/><Relationship Id="rId6" Type="http://schemas.openxmlformats.org/officeDocument/2006/relationships/slideLayout" Target="../slideLayouts/slideLayout109.xml"/><Relationship Id="rId11" Type="http://schemas.openxmlformats.org/officeDocument/2006/relationships/slideLayout" Target="../slideLayouts/slideLayout114.xml"/><Relationship Id="rId5" Type="http://schemas.openxmlformats.org/officeDocument/2006/relationships/slideLayout" Target="../slideLayouts/slideLayout108.xml"/><Relationship Id="rId10" Type="http://schemas.openxmlformats.org/officeDocument/2006/relationships/slideLayout" Target="../slideLayouts/slideLayout113.xml"/><Relationship Id="rId4" Type="http://schemas.openxmlformats.org/officeDocument/2006/relationships/slideLayout" Target="../slideLayouts/slideLayout107.xml"/><Relationship Id="rId9" Type="http://schemas.openxmlformats.org/officeDocument/2006/relationships/slideLayout" Target="../slideLayouts/slideLayout112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2.xml"/><Relationship Id="rId3" Type="http://schemas.openxmlformats.org/officeDocument/2006/relationships/slideLayout" Target="../slideLayouts/slideLayout117.xml"/><Relationship Id="rId7" Type="http://schemas.openxmlformats.org/officeDocument/2006/relationships/slideLayout" Target="../slideLayouts/slideLayout121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6.xml"/><Relationship Id="rId1" Type="http://schemas.openxmlformats.org/officeDocument/2006/relationships/slideLayout" Target="../slideLayouts/slideLayout115.xml"/><Relationship Id="rId6" Type="http://schemas.openxmlformats.org/officeDocument/2006/relationships/slideLayout" Target="../slideLayouts/slideLayout120.xml"/><Relationship Id="rId11" Type="http://schemas.openxmlformats.org/officeDocument/2006/relationships/slideLayout" Target="../slideLayouts/slideLayout125.xml"/><Relationship Id="rId5" Type="http://schemas.openxmlformats.org/officeDocument/2006/relationships/slideLayout" Target="../slideLayouts/slideLayout119.xml"/><Relationship Id="rId10" Type="http://schemas.openxmlformats.org/officeDocument/2006/relationships/slideLayout" Target="../slideLayouts/slideLayout124.xml"/><Relationship Id="rId4" Type="http://schemas.openxmlformats.org/officeDocument/2006/relationships/slideLayout" Target="../slideLayouts/slideLayout118.xml"/><Relationship Id="rId9" Type="http://schemas.openxmlformats.org/officeDocument/2006/relationships/slideLayout" Target="../slideLayouts/slideLayout123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32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7.xml"/><Relationship Id="rId1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31.xml"/><Relationship Id="rId11" Type="http://schemas.openxmlformats.org/officeDocument/2006/relationships/slideLayout" Target="../slideLayouts/slideLayout136.xml"/><Relationship Id="rId5" Type="http://schemas.openxmlformats.org/officeDocument/2006/relationships/slideLayout" Target="../slideLayouts/slideLayout130.xml"/><Relationship Id="rId10" Type="http://schemas.openxmlformats.org/officeDocument/2006/relationships/slideLayout" Target="../slideLayouts/slideLayout135.xml"/><Relationship Id="rId4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4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4.xml"/><Relationship Id="rId3" Type="http://schemas.openxmlformats.org/officeDocument/2006/relationships/slideLayout" Target="../slideLayouts/slideLayout139.xml"/><Relationship Id="rId7" Type="http://schemas.openxmlformats.org/officeDocument/2006/relationships/slideLayout" Target="../slideLayouts/slideLayout143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8.xml"/><Relationship Id="rId1" Type="http://schemas.openxmlformats.org/officeDocument/2006/relationships/slideLayout" Target="../slideLayouts/slideLayout137.xml"/><Relationship Id="rId6" Type="http://schemas.openxmlformats.org/officeDocument/2006/relationships/slideLayout" Target="../slideLayouts/slideLayout142.xml"/><Relationship Id="rId11" Type="http://schemas.openxmlformats.org/officeDocument/2006/relationships/slideLayout" Target="../slideLayouts/slideLayout147.xml"/><Relationship Id="rId5" Type="http://schemas.openxmlformats.org/officeDocument/2006/relationships/slideLayout" Target="../slideLayouts/slideLayout141.xml"/><Relationship Id="rId10" Type="http://schemas.openxmlformats.org/officeDocument/2006/relationships/slideLayout" Target="../slideLayouts/slideLayout146.xml"/><Relationship Id="rId4" Type="http://schemas.openxmlformats.org/officeDocument/2006/relationships/slideLayout" Target="../slideLayouts/slideLayout140.xml"/><Relationship Id="rId9" Type="http://schemas.openxmlformats.org/officeDocument/2006/relationships/slideLayout" Target="../slideLayouts/slideLayout145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5.xml"/><Relationship Id="rId3" Type="http://schemas.openxmlformats.org/officeDocument/2006/relationships/slideLayout" Target="../slideLayouts/slideLayout150.xml"/><Relationship Id="rId7" Type="http://schemas.openxmlformats.org/officeDocument/2006/relationships/slideLayout" Target="../slideLayouts/slideLayout154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9.xml"/><Relationship Id="rId1" Type="http://schemas.openxmlformats.org/officeDocument/2006/relationships/slideLayout" Target="../slideLayouts/slideLayout148.xml"/><Relationship Id="rId6" Type="http://schemas.openxmlformats.org/officeDocument/2006/relationships/slideLayout" Target="../slideLayouts/slideLayout153.xml"/><Relationship Id="rId11" Type="http://schemas.openxmlformats.org/officeDocument/2006/relationships/slideLayout" Target="../slideLayouts/slideLayout158.xml"/><Relationship Id="rId5" Type="http://schemas.openxmlformats.org/officeDocument/2006/relationships/slideLayout" Target="../slideLayouts/slideLayout152.xml"/><Relationship Id="rId10" Type="http://schemas.openxmlformats.org/officeDocument/2006/relationships/slideLayout" Target="../slideLayouts/slideLayout157.xml"/><Relationship Id="rId4" Type="http://schemas.openxmlformats.org/officeDocument/2006/relationships/slideLayout" Target="../slideLayouts/slideLayout151.xml"/><Relationship Id="rId9" Type="http://schemas.openxmlformats.org/officeDocument/2006/relationships/slideLayout" Target="../slideLayouts/slideLayout156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6.xml"/><Relationship Id="rId3" Type="http://schemas.openxmlformats.org/officeDocument/2006/relationships/slideLayout" Target="../slideLayouts/slideLayout161.xml"/><Relationship Id="rId7" Type="http://schemas.openxmlformats.org/officeDocument/2006/relationships/slideLayout" Target="../slideLayouts/slideLayout165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60.xml"/><Relationship Id="rId1" Type="http://schemas.openxmlformats.org/officeDocument/2006/relationships/slideLayout" Target="../slideLayouts/slideLayout159.xml"/><Relationship Id="rId6" Type="http://schemas.openxmlformats.org/officeDocument/2006/relationships/slideLayout" Target="../slideLayouts/slideLayout164.xml"/><Relationship Id="rId11" Type="http://schemas.openxmlformats.org/officeDocument/2006/relationships/slideLayout" Target="../slideLayouts/slideLayout169.xml"/><Relationship Id="rId5" Type="http://schemas.openxmlformats.org/officeDocument/2006/relationships/slideLayout" Target="../slideLayouts/slideLayout163.xml"/><Relationship Id="rId10" Type="http://schemas.openxmlformats.org/officeDocument/2006/relationships/slideLayout" Target="../slideLayouts/slideLayout168.xml"/><Relationship Id="rId4" Type="http://schemas.openxmlformats.org/officeDocument/2006/relationships/slideLayout" Target="../slideLayouts/slideLayout162.xml"/><Relationship Id="rId9" Type="http://schemas.openxmlformats.org/officeDocument/2006/relationships/slideLayout" Target="../slideLayouts/slideLayout167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7.xml"/><Relationship Id="rId3" Type="http://schemas.openxmlformats.org/officeDocument/2006/relationships/slideLayout" Target="../slideLayouts/slideLayout172.xml"/><Relationship Id="rId7" Type="http://schemas.openxmlformats.org/officeDocument/2006/relationships/slideLayout" Target="../slideLayouts/slideLayout176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71.xml"/><Relationship Id="rId1" Type="http://schemas.openxmlformats.org/officeDocument/2006/relationships/slideLayout" Target="../slideLayouts/slideLayout170.xml"/><Relationship Id="rId6" Type="http://schemas.openxmlformats.org/officeDocument/2006/relationships/slideLayout" Target="../slideLayouts/slideLayout175.xml"/><Relationship Id="rId11" Type="http://schemas.openxmlformats.org/officeDocument/2006/relationships/slideLayout" Target="../slideLayouts/slideLayout180.xml"/><Relationship Id="rId5" Type="http://schemas.openxmlformats.org/officeDocument/2006/relationships/slideLayout" Target="../slideLayouts/slideLayout174.xml"/><Relationship Id="rId10" Type="http://schemas.openxmlformats.org/officeDocument/2006/relationships/slideLayout" Target="../slideLayouts/slideLayout179.xml"/><Relationship Id="rId4" Type="http://schemas.openxmlformats.org/officeDocument/2006/relationships/slideLayout" Target="../slideLayouts/slideLayout173.xml"/><Relationship Id="rId9" Type="http://schemas.openxmlformats.org/officeDocument/2006/relationships/slideLayout" Target="../slideLayouts/slideLayout178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8.xml"/><Relationship Id="rId3" Type="http://schemas.openxmlformats.org/officeDocument/2006/relationships/slideLayout" Target="../slideLayouts/slideLayout183.xml"/><Relationship Id="rId7" Type="http://schemas.openxmlformats.org/officeDocument/2006/relationships/slideLayout" Target="../slideLayouts/slideLayout187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82.xml"/><Relationship Id="rId1" Type="http://schemas.openxmlformats.org/officeDocument/2006/relationships/slideLayout" Target="../slideLayouts/slideLayout181.xml"/><Relationship Id="rId6" Type="http://schemas.openxmlformats.org/officeDocument/2006/relationships/slideLayout" Target="../slideLayouts/slideLayout186.xml"/><Relationship Id="rId11" Type="http://schemas.openxmlformats.org/officeDocument/2006/relationships/slideLayout" Target="../slideLayouts/slideLayout191.xml"/><Relationship Id="rId5" Type="http://schemas.openxmlformats.org/officeDocument/2006/relationships/slideLayout" Target="../slideLayouts/slideLayout185.xml"/><Relationship Id="rId10" Type="http://schemas.openxmlformats.org/officeDocument/2006/relationships/slideLayout" Target="../slideLayouts/slideLayout190.xml"/><Relationship Id="rId4" Type="http://schemas.openxmlformats.org/officeDocument/2006/relationships/slideLayout" Target="../slideLayouts/slideLayout184.xml"/><Relationship Id="rId9" Type="http://schemas.openxmlformats.org/officeDocument/2006/relationships/slideLayout" Target="../slideLayouts/slideLayout189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9.xml"/><Relationship Id="rId3" Type="http://schemas.openxmlformats.org/officeDocument/2006/relationships/slideLayout" Target="../slideLayouts/slideLayout194.xml"/><Relationship Id="rId7" Type="http://schemas.openxmlformats.org/officeDocument/2006/relationships/slideLayout" Target="../slideLayouts/slideLayout198.xml"/><Relationship Id="rId12" Type="http://schemas.openxmlformats.org/officeDocument/2006/relationships/theme" Target="../theme/theme18.xml"/><Relationship Id="rId2" Type="http://schemas.openxmlformats.org/officeDocument/2006/relationships/slideLayout" Target="../slideLayouts/slideLayout193.xml"/><Relationship Id="rId1" Type="http://schemas.openxmlformats.org/officeDocument/2006/relationships/slideLayout" Target="../slideLayouts/slideLayout192.xml"/><Relationship Id="rId6" Type="http://schemas.openxmlformats.org/officeDocument/2006/relationships/slideLayout" Target="../slideLayouts/slideLayout197.xml"/><Relationship Id="rId11" Type="http://schemas.openxmlformats.org/officeDocument/2006/relationships/slideLayout" Target="../slideLayouts/slideLayout202.xml"/><Relationship Id="rId5" Type="http://schemas.openxmlformats.org/officeDocument/2006/relationships/slideLayout" Target="../slideLayouts/slideLayout196.xml"/><Relationship Id="rId10" Type="http://schemas.openxmlformats.org/officeDocument/2006/relationships/slideLayout" Target="../slideLayouts/slideLayout201.xml"/><Relationship Id="rId4" Type="http://schemas.openxmlformats.org/officeDocument/2006/relationships/slideLayout" Target="../slideLayouts/slideLayout195.xml"/><Relationship Id="rId9" Type="http://schemas.openxmlformats.org/officeDocument/2006/relationships/slideLayout" Target="../slideLayouts/slideLayout200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0.xml"/><Relationship Id="rId3" Type="http://schemas.openxmlformats.org/officeDocument/2006/relationships/slideLayout" Target="../slideLayouts/slideLayout205.xml"/><Relationship Id="rId7" Type="http://schemas.openxmlformats.org/officeDocument/2006/relationships/slideLayout" Target="../slideLayouts/slideLayout209.xml"/><Relationship Id="rId12" Type="http://schemas.openxmlformats.org/officeDocument/2006/relationships/theme" Target="../theme/theme19.xml"/><Relationship Id="rId2" Type="http://schemas.openxmlformats.org/officeDocument/2006/relationships/slideLayout" Target="../slideLayouts/slideLayout204.xml"/><Relationship Id="rId1" Type="http://schemas.openxmlformats.org/officeDocument/2006/relationships/slideLayout" Target="../slideLayouts/slideLayout203.xml"/><Relationship Id="rId6" Type="http://schemas.openxmlformats.org/officeDocument/2006/relationships/slideLayout" Target="../slideLayouts/slideLayout208.xml"/><Relationship Id="rId11" Type="http://schemas.openxmlformats.org/officeDocument/2006/relationships/slideLayout" Target="../slideLayouts/slideLayout213.xml"/><Relationship Id="rId5" Type="http://schemas.openxmlformats.org/officeDocument/2006/relationships/slideLayout" Target="../slideLayouts/slideLayout207.xml"/><Relationship Id="rId10" Type="http://schemas.openxmlformats.org/officeDocument/2006/relationships/slideLayout" Target="../slideLayouts/slideLayout212.xml"/><Relationship Id="rId4" Type="http://schemas.openxmlformats.org/officeDocument/2006/relationships/slideLayout" Target="../slideLayouts/slideLayout206.xml"/><Relationship Id="rId9" Type="http://schemas.openxmlformats.org/officeDocument/2006/relationships/slideLayout" Target="../slideLayouts/slideLayout21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slideLayout" Target="../slideLayouts/slideLayout79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slideLayout" Target="../slideLayouts/slideLayout78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68.xml"/><Relationship Id="rId16" Type="http://schemas.openxmlformats.org/officeDocument/2006/relationships/theme" Target="../theme/theme7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5" Type="http://schemas.openxmlformats.org/officeDocument/2006/relationships/slideLayout" Target="../slideLayouts/slideLayout8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Relationship Id="rId14" Type="http://schemas.openxmlformats.org/officeDocument/2006/relationships/slideLayout" Target="../slideLayouts/slideLayout80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9.xml"/><Relationship Id="rId3" Type="http://schemas.openxmlformats.org/officeDocument/2006/relationships/slideLayout" Target="../slideLayouts/slideLayout84.xml"/><Relationship Id="rId7" Type="http://schemas.openxmlformats.org/officeDocument/2006/relationships/slideLayout" Target="../slideLayouts/slideLayout88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3.xml"/><Relationship Id="rId1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7.xml"/><Relationship Id="rId11" Type="http://schemas.openxmlformats.org/officeDocument/2006/relationships/slideLayout" Target="../slideLayouts/slideLayout92.xml"/><Relationship Id="rId5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91.xml"/><Relationship Id="rId4" Type="http://schemas.openxmlformats.org/officeDocument/2006/relationships/slideLayout" Target="../slideLayouts/slideLayout85.xml"/><Relationship Id="rId9" Type="http://schemas.openxmlformats.org/officeDocument/2006/relationships/slideLayout" Target="../slideLayouts/slideLayout90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0.xml"/><Relationship Id="rId3" Type="http://schemas.openxmlformats.org/officeDocument/2006/relationships/slideLayout" Target="../slideLayouts/slideLayout95.xml"/><Relationship Id="rId7" Type="http://schemas.openxmlformats.org/officeDocument/2006/relationships/slideLayout" Target="../slideLayouts/slideLayout99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4.xml"/><Relationship Id="rId1" Type="http://schemas.openxmlformats.org/officeDocument/2006/relationships/slideLayout" Target="../slideLayouts/slideLayout93.xml"/><Relationship Id="rId6" Type="http://schemas.openxmlformats.org/officeDocument/2006/relationships/slideLayout" Target="../slideLayouts/slideLayout98.xml"/><Relationship Id="rId11" Type="http://schemas.openxmlformats.org/officeDocument/2006/relationships/slideLayout" Target="../slideLayouts/slideLayout103.xml"/><Relationship Id="rId5" Type="http://schemas.openxmlformats.org/officeDocument/2006/relationships/slideLayout" Target="../slideLayouts/slideLayout97.xml"/><Relationship Id="rId10" Type="http://schemas.openxmlformats.org/officeDocument/2006/relationships/slideLayout" Target="../slideLayouts/slideLayout102.xml"/><Relationship Id="rId4" Type="http://schemas.openxmlformats.org/officeDocument/2006/relationships/slideLayout" Target="../slideLayouts/slideLayout96.xml"/><Relationship Id="rId9" Type="http://schemas.openxmlformats.org/officeDocument/2006/relationships/slideLayout" Target="../slideLayouts/slideLayout10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C5F87-E8AF-44E6-AD4D-612B1CF24538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43FA43-24B6-495B-AD80-3822147CFD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331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5" r:id="rId1"/>
    <p:sldLayoutId id="2147484016" r:id="rId2"/>
    <p:sldLayoutId id="2147484017" r:id="rId3"/>
    <p:sldLayoutId id="2147484018" r:id="rId4"/>
    <p:sldLayoutId id="2147484019" r:id="rId5"/>
    <p:sldLayoutId id="2147484020" r:id="rId6"/>
    <p:sldLayoutId id="2147484021" r:id="rId7"/>
    <p:sldLayoutId id="2147484022" r:id="rId8"/>
    <p:sldLayoutId id="2147484023" r:id="rId9"/>
    <p:sldLayoutId id="2147484024" r:id="rId10"/>
    <p:sldLayoutId id="2147484025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8F5794-CD2A-463E-8639-018325D133EB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9995EE-6B8E-4A2A-B223-49013EA8DA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020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89" r:id="rId1"/>
    <p:sldLayoutId id="2147484090" r:id="rId2"/>
    <p:sldLayoutId id="2147484091" r:id="rId3"/>
    <p:sldLayoutId id="2147484092" r:id="rId4"/>
    <p:sldLayoutId id="2147484093" r:id="rId5"/>
    <p:sldLayoutId id="2147484094" r:id="rId6"/>
    <p:sldLayoutId id="2147484095" r:id="rId7"/>
    <p:sldLayoutId id="2147484096" r:id="rId8"/>
    <p:sldLayoutId id="2147484097" r:id="rId9"/>
    <p:sldLayoutId id="2147484098" r:id="rId10"/>
    <p:sldLayoutId id="214748409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5D4401-CD3A-4B59-961C-BF51E4088DAF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0E0E28-ACC9-454B-8DA7-881E6B567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639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01" r:id="rId1"/>
    <p:sldLayoutId id="2147484102" r:id="rId2"/>
    <p:sldLayoutId id="2147484103" r:id="rId3"/>
    <p:sldLayoutId id="2147484104" r:id="rId4"/>
    <p:sldLayoutId id="2147484105" r:id="rId5"/>
    <p:sldLayoutId id="2147484106" r:id="rId6"/>
    <p:sldLayoutId id="2147484107" r:id="rId7"/>
    <p:sldLayoutId id="2147484108" r:id="rId8"/>
    <p:sldLayoutId id="2147484109" r:id="rId9"/>
    <p:sldLayoutId id="2147484110" r:id="rId10"/>
    <p:sldLayoutId id="214748411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Time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imes" charset="0"/>
              </a:defRPr>
            </a:lvl1pPr>
          </a:lstStyle>
          <a:p>
            <a:pPr>
              <a:defRPr/>
            </a:pPr>
            <a:r>
              <a:rPr lang="en-US"/>
              <a:t>F.Lin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Times" charset="0"/>
              </a:defRPr>
            </a:lvl1pPr>
          </a:lstStyle>
          <a:p>
            <a:pPr>
              <a:defRPr/>
            </a:pPr>
            <a:fld id="{1ED0B1F9-9344-4989-AB0B-3A65B7D48A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3" r:id="rId1"/>
    <p:sldLayoutId id="2147484114" r:id="rId2"/>
    <p:sldLayoutId id="2147484115" r:id="rId3"/>
    <p:sldLayoutId id="2147484116" r:id="rId4"/>
    <p:sldLayoutId id="2147484117" r:id="rId5"/>
    <p:sldLayoutId id="2147484118" r:id="rId6"/>
    <p:sldLayoutId id="2147484119" r:id="rId7"/>
    <p:sldLayoutId id="2147484120" r:id="rId8"/>
    <p:sldLayoutId id="2147484121" r:id="rId9"/>
    <p:sldLayoutId id="2147484122" r:id="rId10"/>
    <p:sldLayoutId id="2147484123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Time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imes" charset="0"/>
              </a:defRPr>
            </a:lvl1pPr>
          </a:lstStyle>
          <a:p>
            <a:pPr>
              <a:defRPr/>
            </a:pPr>
            <a:r>
              <a:rPr lang="en-US"/>
              <a:t>F.Lin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Times" charset="0"/>
              </a:defRPr>
            </a:lvl1pPr>
          </a:lstStyle>
          <a:p>
            <a:pPr>
              <a:defRPr/>
            </a:pPr>
            <a:fld id="{74A07403-3A6B-4897-ADBB-D63CB48EE4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25" r:id="rId1"/>
    <p:sldLayoutId id="2147484126" r:id="rId2"/>
    <p:sldLayoutId id="2147484127" r:id="rId3"/>
    <p:sldLayoutId id="2147484128" r:id="rId4"/>
    <p:sldLayoutId id="2147484129" r:id="rId5"/>
    <p:sldLayoutId id="2147484130" r:id="rId6"/>
    <p:sldLayoutId id="2147484131" r:id="rId7"/>
    <p:sldLayoutId id="2147484132" r:id="rId8"/>
    <p:sldLayoutId id="2147484133" r:id="rId9"/>
    <p:sldLayoutId id="2147484134" r:id="rId10"/>
    <p:sldLayoutId id="2147484135" r:id="rId11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C5F87-E8AF-44E6-AD4D-612B1CF24538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43FA43-24B6-495B-AD80-3822147CFD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331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37" r:id="rId1"/>
    <p:sldLayoutId id="2147484138" r:id="rId2"/>
    <p:sldLayoutId id="2147484139" r:id="rId3"/>
    <p:sldLayoutId id="2147484140" r:id="rId4"/>
    <p:sldLayoutId id="2147484141" r:id="rId5"/>
    <p:sldLayoutId id="2147484142" r:id="rId6"/>
    <p:sldLayoutId id="2147484143" r:id="rId7"/>
    <p:sldLayoutId id="2147484144" r:id="rId8"/>
    <p:sldLayoutId id="2147484145" r:id="rId9"/>
    <p:sldLayoutId id="2147484146" r:id="rId10"/>
    <p:sldLayoutId id="2147484147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1ADD39-72CF-470F-B74E-1CB6ADD5ABA1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9219B-E4DF-40F3-BA7A-786703D92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589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49" r:id="rId1"/>
    <p:sldLayoutId id="2147484150" r:id="rId2"/>
    <p:sldLayoutId id="2147484151" r:id="rId3"/>
    <p:sldLayoutId id="2147484152" r:id="rId4"/>
    <p:sldLayoutId id="2147484153" r:id="rId5"/>
    <p:sldLayoutId id="2147484154" r:id="rId6"/>
    <p:sldLayoutId id="2147484155" r:id="rId7"/>
    <p:sldLayoutId id="2147484156" r:id="rId8"/>
    <p:sldLayoutId id="2147484157" r:id="rId9"/>
    <p:sldLayoutId id="2147484158" r:id="rId10"/>
    <p:sldLayoutId id="21474841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8F5794-CD2A-463E-8639-018325D133EB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9995EE-6B8E-4A2A-B223-49013EA8DA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020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61" r:id="rId1"/>
    <p:sldLayoutId id="2147484162" r:id="rId2"/>
    <p:sldLayoutId id="2147484163" r:id="rId3"/>
    <p:sldLayoutId id="2147484164" r:id="rId4"/>
    <p:sldLayoutId id="2147484165" r:id="rId5"/>
    <p:sldLayoutId id="2147484166" r:id="rId6"/>
    <p:sldLayoutId id="2147484167" r:id="rId7"/>
    <p:sldLayoutId id="2147484168" r:id="rId8"/>
    <p:sldLayoutId id="2147484169" r:id="rId9"/>
    <p:sldLayoutId id="2147484170" r:id="rId10"/>
    <p:sldLayoutId id="21474841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5D4401-CD3A-4B59-961C-BF51E4088DAF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0E0E28-ACC9-454B-8DA7-881E6B567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639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73" r:id="rId1"/>
    <p:sldLayoutId id="2147484174" r:id="rId2"/>
    <p:sldLayoutId id="2147484175" r:id="rId3"/>
    <p:sldLayoutId id="2147484176" r:id="rId4"/>
    <p:sldLayoutId id="2147484177" r:id="rId5"/>
    <p:sldLayoutId id="2147484178" r:id="rId6"/>
    <p:sldLayoutId id="2147484179" r:id="rId7"/>
    <p:sldLayoutId id="2147484180" r:id="rId8"/>
    <p:sldLayoutId id="2147484181" r:id="rId9"/>
    <p:sldLayoutId id="2147484182" r:id="rId10"/>
    <p:sldLayoutId id="21474841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Time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imes" charset="0"/>
              </a:defRPr>
            </a:lvl1pPr>
          </a:lstStyle>
          <a:p>
            <a:pPr>
              <a:defRPr/>
            </a:pPr>
            <a:r>
              <a:rPr lang="en-US"/>
              <a:t>F.Lin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Times" charset="0"/>
              </a:defRPr>
            </a:lvl1pPr>
          </a:lstStyle>
          <a:p>
            <a:pPr>
              <a:defRPr/>
            </a:pPr>
            <a:fld id="{1ED0B1F9-9344-4989-AB0B-3A65B7D48A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5" r:id="rId1"/>
    <p:sldLayoutId id="2147484186" r:id="rId2"/>
    <p:sldLayoutId id="2147484187" r:id="rId3"/>
    <p:sldLayoutId id="2147484188" r:id="rId4"/>
    <p:sldLayoutId id="2147484189" r:id="rId5"/>
    <p:sldLayoutId id="2147484190" r:id="rId6"/>
    <p:sldLayoutId id="2147484191" r:id="rId7"/>
    <p:sldLayoutId id="2147484192" r:id="rId8"/>
    <p:sldLayoutId id="2147484193" r:id="rId9"/>
    <p:sldLayoutId id="2147484194" r:id="rId10"/>
    <p:sldLayoutId id="2147484195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Time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imes" charset="0"/>
              </a:defRPr>
            </a:lvl1pPr>
          </a:lstStyle>
          <a:p>
            <a:pPr>
              <a:defRPr/>
            </a:pPr>
            <a:r>
              <a:rPr lang="en-US"/>
              <a:t>F.Lin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Times" charset="0"/>
              </a:defRPr>
            </a:lvl1pPr>
          </a:lstStyle>
          <a:p>
            <a:pPr>
              <a:defRPr/>
            </a:pPr>
            <a:fld id="{74A07403-3A6B-4897-ADBB-D63CB48EE4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7" r:id="rId1"/>
    <p:sldLayoutId id="2147484198" r:id="rId2"/>
    <p:sldLayoutId id="2147484199" r:id="rId3"/>
    <p:sldLayoutId id="2147484200" r:id="rId4"/>
    <p:sldLayoutId id="2147484201" r:id="rId5"/>
    <p:sldLayoutId id="2147484202" r:id="rId6"/>
    <p:sldLayoutId id="2147484203" r:id="rId7"/>
    <p:sldLayoutId id="2147484204" r:id="rId8"/>
    <p:sldLayoutId id="2147484205" r:id="rId9"/>
    <p:sldLayoutId id="2147484206" r:id="rId10"/>
    <p:sldLayoutId id="2147484207" r:id="rId11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1ADD39-72CF-470F-B74E-1CB6ADD5ABA1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9219B-E4DF-40F3-BA7A-786703D92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589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3" r:id="rId1"/>
    <p:sldLayoutId id="2147484004" r:id="rId2"/>
    <p:sldLayoutId id="2147484005" r:id="rId3"/>
    <p:sldLayoutId id="2147484006" r:id="rId4"/>
    <p:sldLayoutId id="2147484007" r:id="rId5"/>
    <p:sldLayoutId id="2147484008" r:id="rId6"/>
    <p:sldLayoutId id="2147484009" r:id="rId7"/>
    <p:sldLayoutId id="2147484010" r:id="rId8"/>
    <p:sldLayoutId id="2147484011" r:id="rId9"/>
    <p:sldLayoutId id="2147484012" r:id="rId10"/>
    <p:sldLayoutId id="214748401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8F5794-CD2A-463E-8639-018325D133EB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9995EE-6B8E-4A2A-B223-49013EA8DA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020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7" r:id="rId1"/>
    <p:sldLayoutId id="2147484028" r:id="rId2"/>
    <p:sldLayoutId id="2147484029" r:id="rId3"/>
    <p:sldLayoutId id="2147484030" r:id="rId4"/>
    <p:sldLayoutId id="2147484031" r:id="rId5"/>
    <p:sldLayoutId id="2147484032" r:id="rId6"/>
    <p:sldLayoutId id="2147484033" r:id="rId7"/>
    <p:sldLayoutId id="2147484034" r:id="rId8"/>
    <p:sldLayoutId id="2147484035" r:id="rId9"/>
    <p:sldLayoutId id="2147484036" r:id="rId10"/>
    <p:sldLayoutId id="214748403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5D4401-CD3A-4B59-961C-BF51E4088DAF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0E0E28-ACC9-454B-8DA7-881E6B567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639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9" r:id="rId1"/>
    <p:sldLayoutId id="2147484040" r:id="rId2"/>
    <p:sldLayoutId id="2147484041" r:id="rId3"/>
    <p:sldLayoutId id="2147484042" r:id="rId4"/>
    <p:sldLayoutId id="2147484043" r:id="rId5"/>
    <p:sldLayoutId id="2147484044" r:id="rId6"/>
    <p:sldLayoutId id="2147484045" r:id="rId7"/>
    <p:sldLayoutId id="2147484046" r:id="rId8"/>
    <p:sldLayoutId id="2147484047" r:id="rId9"/>
    <p:sldLayoutId id="2147484048" r:id="rId10"/>
    <p:sldLayoutId id="214748404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Time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imes" charset="0"/>
              </a:defRPr>
            </a:lvl1pPr>
          </a:lstStyle>
          <a:p>
            <a:pPr>
              <a:defRPr/>
            </a:pPr>
            <a:r>
              <a:rPr lang="en-US"/>
              <a:t>F.Lin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Times" charset="0"/>
              </a:defRPr>
            </a:lvl1pPr>
          </a:lstStyle>
          <a:p>
            <a:pPr>
              <a:defRPr/>
            </a:pPr>
            <a:fld id="{1ED0B1F9-9344-4989-AB0B-3A65B7D48A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0" r:id="rId1"/>
    <p:sldLayoutId id="2147483961" r:id="rId2"/>
    <p:sldLayoutId id="2147483962" r:id="rId3"/>
    <p:sldLayoutId id="2147483963" r:id="rId4"/>
    <p:sldLayoutId id="2147483964" r:id="rId5"/>
    <p:sldLayoutId id="2147483965" r:id="rId6"/>
    <p:sldLayoutId id="2147483966" r:id="rId7"/>
    <p:sldLayoutId id="2147483967" r:id="rId8"/>
    <p:sldLayoutId id="2147483968" r:id="rId9"/>
    <p:sldLayoutId id="2147483969" r:id="rId10"/>
    <p:sldLayoutId id="2147483970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Time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imes" charset="0"/>
              </a:defRPr>
            </a:lvl1pPr>
          </a:lstStyle>
          <a:p>
            <a:pPr>
              <a:defRPr/>
            </a:pPr>
            <a:r>
              <a:rPr lang="en-US"/>
              <a:t>F.Lin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Times" charset="0"/>
              </a:defRPr>
            </a:lvl1pPr>
          </a:lstStyle>
          <a:p>
            <a:pPr>
              <a:defRPr/>
            </a:pPr>
            <a:fld id="{74A07403-3A6B-4897-ADBB-D63CB48EE4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1" r:id="rId1"/>
    <p:sldLayoutId id="2147483972" r:id="rId2"/>
    <p:sldLayoutId id="2147483973" r:id="rId3"/>
    <p:sldLayoutId id="2147483974" r:id="rId4"/>
    <p:sldLayoutId id="2147483975" r:id="rId5"/>
    <p:sldLayoutId id="2147483976" r:id="rId6"/>
    <p:sldLayoutId id="2147483977" r:id="rId7"/>
    <p:sldLayoutId id="2147483978" r:id="rId8"/>
    <p:sldLayoutId id="2147483979" r:id="rId9"/>
    <p:sldLayoutId id="2147483980" r:id="rId10"/>
    <p:sldLayoutId id="2147483981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914400"/>
            <a:ext cx="7772400" cy="533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6097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imes" charset="0"/>
              </a:defRPr>
            </a:lvl1pPr>
          </a:lstStyle>
          <a:p>
            <a:pPr>
              <a:defRPr/>
            </a:pPr>
            <a:r>
              <a:rPr lang="en-US" smtClean="0"/>
              <a:t>He Zhang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477000" y="6460976"/>
            <a:ext cx="106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Times" charset="0"/>
              </a:defRPr>
            </a:lvl1pPr>
          </a:lstStyle>
          <a:p>
            <a:pPr>
              <a:defRPr/>
            </a:pPr>
            <a:r>
              <a:rPr lang="en-US" smtClean="0"/>
              <a:t>--</a:t>
            </a:r>
            <a:fld id="{459E11F6-37C3-45EC-A221-A5794041953D}" type="slidenum">
              <a:rPr lang="en-US" smtClean="0"/>
              <a:pPr>
                <a:defRPr/>
              </a:pPr>
              <a:t>‹#›</a:t>
            </a:fld>
            <a:r>
              <a:rPr lang="en-US" smtClean="0"/>
              <a:t>--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1" r:id="rId1"/>
    <p:sldLayoutId id="2147484052" r:id="rId2"/>
    <p:sldLayoutId id="2147484053" r:id="rId3"/>
    <p:sldLayoutId id="2147484054" r:id="rId4"/>
    <p:sldLayoutId id="2147484055" r:id="rId5"/>
    <p:sldLayoutId id="2147484056" r:id="rId6"/>
    <p:sldLayoutId id="2147484057" r:id="rId7"/>
    <p:sldLayoutId id="2147484058" r:id="rId8"/>
    <p:sldLayoutId id="2147484059" r:id="rId9"/>
    <p:sldLayoutId id="2147484060" r:id="rId10"/>
    <p:sldLayoutId id="2147484061" r:id="rId11"/>
    <p:sldLayoutId id="2147484062" r:id="rId12"/>
    <p:sldLayoutId id="2147484063" r:id="rId13"/>
    <p:sldLayoutId id="2147483993" r:id="rId14"/>
    <p:sldLayoutId id="2147483997" r:id="rId15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C5F87-E8AF-44E6-AD4D-612B1CF24538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43FA43-24B6-495B-AD80-3822147CFD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331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65" r:id="rId1"/>
    <p:sldLayoutId id="2147484066" r:id="rId2"/>
    <p:sldLayoutId id="2147484067" r:id="rId3"/>
    <p:sldLayoutId id="2147484068" r:id="rId4"/>
    <p:sldLayoutId id="2147484069" r:id="rId5"/>
    <p:sldLayoutId id="2147484070" r:id="rId6"/>
    <p:sldLayoutId id="2147484071" r:id="rId7"/>
    <p:sldLayoutId id="2147484072" r:id="rId8"/>
    <p:sldLayoutId id="2147484073" r:id="rId9"/>
    <p:sldLayoutId id="2147484074" r:id="rId10"/>
    <p:sldLayoutId id="2147484075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1ADD39-72CF-470F-B74E-1CB6ADD5ABA1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9219B-E4DF-40F3-BA7A-786703D92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589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7" r:id="rId1"/>
    <p:sldLayoutId id="2147484078" r:id="rId2"/>
    <p:sldLayoutId id="2147484079" r:id="rId3"/>
    <p:sldLayoutId id="2147484080" r:id="rId4"/>
    <p:sldLayoutId id="2147484081" r:id="rId5"/>
    <p:sldLayoutId id="2147484082" r:id="rId6"/>
    <p:sldLayoutId id="2147484083" r:id="rId7"/>
    <p:sldLayoutId id="2147484084" r:id="rId8"/>
    <p:sldLayoutId id="2147484085" r:id="rId9"/>
    <p:sldLayoutId id="2147484086" r:id="rId10"/>
    <p:sldLayoutId id="214748408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8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8.xml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8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8.xml"/><Relationship Id="rId4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8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1.png"/><Relationship Id="rId7" Type="http://schemas.openxmlformats.org/officeDocument/2006/relationships/image" Target="../media/image34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8.xml"/><Relationship Id="rId6" Type="http://schemas.openxmlformats.org/officeDocument/2006/relationships/image" Target="../media/image33.jpeg"/><Relationship Id="rId11" Type="http://schemas.openxmlformats.org/officeDocument/2006/relationships/image" Target="../media/image38.png"/><Relationship Id="rId5" Type="http://schemas.openxmlformats.org/officeDocument/2006/relationships/image" Target="../media/image32.jpeg"/><Relationship Id="rId10" Type="http://schemas.openxmlformats.org/officeDocument/2006/relationships/image" Target="../media/image37.png"/><Relationship Id="rId4" Type="http://schemas.openxmlformats.org/officeDocument/2006/relationships/image" Target="../media/image27.png"/><Relationship Id="rId9" Type="http://schemas.openxmlformats.org/officeDocument/2006/relationships/image" Target="../media/image36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8.xml"/><Relationship Id="rId6" Type="http://schemas.openxmlformats.org/officeDocument/2006/relationships/image" Target="../media/image43.png"/><Relationship Id="rId11" Type="http://schemas.openxmlformats.org/officeDocument/2006/relationships/image" Target="../media/image48.png"/><Relationship Id="rId5" Type="http://schemas.openxmlformats.org/officeDocument/2006/relationships/image" Target="../media/image42.png"/><Relationship Id="rId10" Type="http://schemas.openxmlformats.org/officeDocument/2006/relationships/image" Target="../media/image47.png"/><Relationship Id="rId4" Type="http://schemas.openxmlformats.org/officeDocument/2006/relationships/image" Target="../media/image41.png"/><Relationship Id="rId9" Type="http://schemas.openxmlformats.org/officeDocument/2006/relationships/image" Target="../media/image4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8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68.xml"/><Relationship Id="rId4" Type="http://schemas.openxmlformats.org/officeDocument/2006/relationships/image" Target="../media/image2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8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68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wmf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8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8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8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1219200"/>
            <a:ext cx="8077200" cy="17526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Medium Energy Electron Ion Collider at Jefferson Lab</a:t>
            </a:r>
            <a:endParaRPr lang="ru-RU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10000"/>
            <a:ext cx="6400800" cy="2057400"/>
          </a:xfrm>
        </p:spPr>
        <p:txBody>
          <a:bodyPr/>
          <a:lstStyle/>
          <a:p>
            <a:pPr eaLnBrk="1" hangingPunct="1"/>
            <a:endParaRPr lang="en-US" sz="2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He Zhang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On Behalf of  the MEIC Design Group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en-US" sz="21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DIS 2015, Dallas TX, 04/28/2015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0400" y="3106169"/>
            <a:ext cx="5943600" cy="3307645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124200" y="6459205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He Zhang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477000" y="6459205"/>
            <a:ext cx="10668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---</a:t>
            </a:r>
            <a:fld id="{85521F2B-DDB1-4D52-AD09-DEE4A6FD7102}" type="slidenum">
              <a:rPr lang="en-US" smtClean="0"/>
              <a:pPr>
                <a:defRPr/>
              </a:pPr>
              <a:t>10</a:t>
            </a:fld>
            <a:r>
              <a:rPr lang="en-US" dirty="0" smtClean="0"/>
              <a:t>---</a:t>
            </a:r>
            <a:endParaRPr lang="en-US" dirty="0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9pPr>
          </a:lstStyle>
          <a:p>
            <a:pPr algn="ctr" eaLnBrk="1" hangingPunct="1"/>
            <a:endParaRPr lang="ru-RU" sz="32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Ion Collider Ring Layout</a:t>
            </a:r>
            <a:endParaRPr lang="ru-RU" sz="32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Content Placeholder 1"/>
          <p:cNvSpPr>
            <a:spLocks noGrp="1"/>
          </p:cNvSpPr>
          <p:nvPr>
            <p:ph idx="4294967295"/>
          </p:nvPr>
        </p:nvSpPr>
        <p:spPr>
          <a:xfrm>
            <a:off x="381000" y="809625"/>
            <a:ext cx="8839200" cy="5486400"/>
          </a:xfrm>
        </p:spPr>
        <p:txBody>
          <a:bodyPr/>
          <a:lstStyle/>
          <a:p>
            <a:r>
              <a:rPr lang="en-US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alt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ircumference is 2153.9 m, match the electron ring geometry</a:t>
            </a:r>
          </a:p>
          <a:p>
            <a:pPr>
              <a:spcBef>
                <a:spcPct val="0"/>
              </a:spcBef>
            </a:pPr>
            <a:r>
              <a:rPr lang="en-US" alt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Two 261.7</a:t>
            </a:r>
            <a:r>
              <a:rPr lang="en-US" altLang="en-US" sz="1800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 arcs connected by two straights crossing at </a:t>
            </a:r>
            <a:r>
              <a:rPr lang="en-US" alt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81.7</a:t>
            </a:r>
            <a:r>
              <a:rPr lang="en-US" altLang="en-US" sz="1800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</a:t>
            </a:r>
          </a:p>
          <a:p>
            <a:pPr>
              <a:spcBef>
                <a:spcPct val="0"/>
              </a:spcBef>
            </a:pPr>
            <a:r>
              <a:rPr lang="en-US" altLang="en-US" sz="1800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Beam parameters: </a:t>
            </a:r>
          </a:p>
          <a:p>
            <a:pPr marL="457200" lvl="1" indent="0">
              <a:buNone/>
              <a:defRPr/>
            </a:pPr>
            <a:r>
              <a:rPr lang="en-US" alt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8-100 </a:t>
            </a:r>
            <a:r>
              <a:rPr lang="en-US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GeV protons, 12-40 GeV/u </a:t>
            </a:r>
            <a:r>
              <a:rPr lang="en-US" alt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ions, </a:t>
            </a:r>
            <a:r>
              <a:rPr lang="en-US" altLang="en-US" sz="1800" dirty="0" smtClean="0">
                <a:latin typeface="Arial" charset="0"/>
                <a:cs typeface="Arial" charset="0"/>
              </a:rPr>
              <a:t>0.5A </a:t>
            </a:r>
            <a:r>
              <a:rPr lang="en-US" altLang="en-US" sz="1800" dirty="0">
                <a:latin typeface="Arial" charset="0"/>
                <a:cs typeface="Arial" charset="0"/>
              </a:rPr>
              <a:t>beam </a:t>
            </a:r>
            <a:r>
              <a:rPr lang="en-US" altLang="en-US" sz="1800" dirty="0" smtClean="0">
                <a:latin typeface="Arial" charset="0"/>
                <a:cs typeface="Arial" charset="0"/>
              </a:rPr>
              <a:t>current,  </a:t>
            </a:r>
          </a:p>
          <a:p>
            <a:pPr marL="457200" lvl="1" indent="0">
              <a:buNone/>
              <a:defRPr/>
            </a:pPr>
            <a:r>
              <a:rPr lang="en-US" altLang="en-US" sz="1800" dirty="0">
                <a:latin typeface="Arial" charset="0"/>
                <a:cs typeface="Arial" charset="0"/>
              </a:rPr>
              <a:t> </a:t>
            </a:r>
            <a:r>
              <a:rPr lang="en-US" altLang="en-US" sz="1800" dirty="0" smtClean="0">
                <a:latin typeface="Arial" charset="0"/>
                <a:cs typeface="Arial" charset="0"/>
              </a:rPr>
              <a:t>~</a:t>
            </a:r>
            <a:r>
              <a:rPr lang="en-US" altLang="en-US" sz="1800" dirty="0">
                <a:latin typeface="Arial" charset="0"/>
                <a:cs typeface="Arial" charset="0"/>
              </a:rPr>
              <a:t>1cm </a:t>
            </a:r>
            <a:r>
              <a:rPr lang="en-US" altLang="en-US" sz="1800" dirty="0" smtClean="0">
                <a:latin typeface="Arial" charset="0"/>
                <a:cs typeface="Arial" charset="0"/>
              </a:rPr>
              <a:t>  bunch </a:t>
            </a:r>
            <a:r>
              <a:rPr lang="en-US" altLang="en-US" sz="1800" dirty="0">
                <a:latin typeface="Arial" charset="0"/>
                <a:cs typeface="Arial" charset="0"/>
              </a:rPr>
              <a:t>length,  </a:t>
            </a:r>
            <a:r>
              <a:rPr lang="en-US" altLang="en-US" sz="1800" dirty="0" smtClean="0">
                <a:latin typeface="Arial" charset="0"/>
                <a:cs typeface="Arial" charset="0"/>
              </a:rPr>
              <a:t>small </a:t>
            </a:r>
            <a:r>
              <a:rPr lang="en-US" altLang="en-US" sz="1800" dirty="0">
                <a:latin typeface="Arial" charset="0"/>
                <a:cs typeface="Arial" charset="0"/>
              </a:rPr>
              <a:t>emittance, </a:t>
            </a:r>
            <a:r>
              <a:rPr lang="en-US" altLang="en-US" sz="1800" dirty="0" smtClean="0">
                <a:latin typeface="Arial" charset="0"/>
                <a:cs typeface="Arial" charset="0"/>
              </a:rPr>
              <a:t>polarization </a:t>
            </a:r>
            <a:r>
              <a:rPr lang="en-US" altLang="en-US" sz="1800" dirty="0">
                <a:latin typeface="Arial" charset="0"/>
                <a:cs typeface="Arial" charset="0"/>
              </a:rPr>
              <a:t>&gt;70</a:t>
            </a:r>
            <a:r>
              <a:rPr lang="en-US" altLang="en-US" sz="1800" dirty="0" smtClean="0">
                <a:latin typeface="Arial" charset="0"/>
                <a:cs typeface="Arial" charset="0"/>
              </a:rPr>
              <a:t>%</a:t>
            </a:r>
          </a:p>
          <a:p>
            <a:pPr>
              <a:defRPr/>
            </a:pPr>
            <a:r>
              <a:rPr lang="en-US" altLang="en-US" sz="1800" dirty="0" smtClean="0">
                <a:latin typeface="Arial" charset="0"/>
                <a:cs typeface="Arial" charset="0"/>
                <a:sym typeface="Symbol" pitchFamily="18" charset="2"/>
              </a:rPr>
              <a:t>Cooling section</a:t>
            </a:r>
            <a:endParaRPr lang="en-US" altLang="en-US" sz="1800" dirty="0" smtClean="0">
              <a:latin typeface="Arial" panose="020B0604020202020204" pitchFamily="34" charset="0"/>
              <a:cs typeface="Arial" panose="020B0604020202020204" pitchFamily="34" charset="0"/>
              <a:sym typeface="Symbol" pitchFamily="18" charset="2"/>
            </a:endParaRPr>
          </a:p>
          <a:p>
            <a:pPr>
              <a:defRPr/>
            </a:pPr>
            <a:r>
              <a:rPr lang="en-US" altLang="en-US" sz="1800" dirty="0">
                <a:latin typeface="Arial" charset="0"/>
                <a:ea typeface="ＭＳ Ｐゴシック" pitchFamily="34" charset="-128"/>
                <a:cs typeface="Arial" charset="0"/>
                <a:sym typeface="Symbol"/>
              </a:rPr>
              <a:t>Two detectors</a:t>
            </a:r>
          </a:p>
          <a:p>
            <a:pPr>
              <a:defRPr/>
            </a:pPr>
            <a:r>
              <a:rPr lang="en-US" altLang="en-US" sz="1800" dirty="0">
                <a:latin typeface="Arial" charset="0"/>
                <a:ea typeface="ＭＳ Ｐゴシック" pitchFamily="34" charset="-128"/>
                <a:cs typeface="Arial" charset="0"/>
                <a:sym typeface="Symbol"/>
              </a:rPr>
              <a:t>Compensation </a:t>
            </a:r>
            <a:r>
              <a:rPr lang="en-US" altLang="en-US" sz="1800" dirty="0" smtClean="0">
                <a:latin typeface="Arial" charset="0"/>
                <a:ea typeface="ＭＳ Ｐゴシック" pitchFamily="34" charset="-128"/>
                <a:cs typeface="Arial" charset="0"/>
                <a:sym typeface="Symbol"/>
              </a:rPr>
              <a:t>of nonlinearity</a:t>
            </a:r>
          </a:p>
          <a:p>
            <a:pPr>
              <a:defRPr/>
            </a:pPr>
            <a:r>
              <a:rPr lang="en-US" altLang="en-US" sz="1800" dirty="0" smtClean="0">
                <a:latin typeface="Arial" charset="0"/>
                <a:ea typeface="ＭＳ Ｐゴシック" pitchFamily="34" charset="-128"/>
                <a:cs typeface="Arial" charset="0"/>
                <a:sym typeface="Symbol"/>
              </a:rPr>
              <a:t>Super-ferric magnets, 3T</a:t>
            </a:r>
            <a:endParaRPr lang="en-US" altLang="en-US" sz="1800" dirty="0">
              <a:latin typeface="Arial" charset="0"/>
              <a:ea typeface="ＭＳ Ｐゴシック" pitchFamily="34" charset="-128"/>
              <a:cs typeface="Arial" charset="0"/>
            </a:endParaRPr>
          </a:p>
          <a:p>
            <a:pPr>
              <a:spcBef>
                <a:spcPct val="0"/>
              </a:spcBef>
            </a:pPr>
            <a:endParaRPr lang="en-US" altLang="en-US" sz="1800" dirty="0" smtClean="0">
              <a:latin typeface="Arial" panose="020B0604020202020204" pitchFamily="34" charset="0"/>
              <a:cs typeface="Arial" panose="020B0604020202020204" pitchFamily="34" charset="0"/>
              <a:sym typeface="Symbol" pitchFamily="18" charset="2"/>
            </a:endParaRPr>
          </a:p>
          <a:p>
            <a:pPr>
              <a:spcBef>
                <a:spcPct val="0"/>
              </a:spcBef>
            </a:pPr>
            <a:endParaRPr lang="en-US" altLang="en-US" sz="1800" dirty="0" smtClean="0">
              <a:latin typeface="Arial" panose="020B0604020202020204" pitchFamily="34" charset="0"/>
              <a:cs typeface="Arial" panose="020B0604020202020204" pitchFamily="34" charset="0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483529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Picture 2" descr="UpstreamI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772" y="4724400"/>
            <a:ext cx="8686800" cy="171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124200" y="6459205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He Zhang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477000" y="6459205"/>
            <a:ext cx="10668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---</a:t>
            </a:r>
            <a:fld id="{85521F2B-DDB1-4D52-AD09-DEE4A6FD7102}" type="slidenum">
              <a:rPr lang="en-US" smtClean="0"/>
              <a:pPr>
                <a:defRPr/>
              </a:pPr>
              <a:t>11</a:t>
            </a:fld>
            <a:r>
              <a:rPr lang="en-US" dirty="0" smtClean="0"/>
              <a:t>---</a:t>
            </a:r>
            <a:endParaRPr lang="en-US" dirty="0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9pPr>
          </a:lstStyle>
          <a:p>
            <a:pPr algn="ctr" eaLnBrk="1" hangingPunct="1"/>
            <a:endParaRPr lang="ru-RU" sz="32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Detector Region</a:t>
            </a:r>
            <a:endParaRPr lang="ru-RU" sz="32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2"/>
              <p:cNvSpPr>
                <a:spLocks noGrp="1"/>
              </p:cNvSpPr>
              <p:nvPr>
                <p:ph idx="4294967295"/>
              </p:nvPr>
            </p:nvSpPr>
            <p:spPr>
              <a:xfrm>
                <a:off x="73025" y="838200"/>
                <a:ext cx="8972550" cy="5519738"/>
              </a:xfrm>
            </p:spPr>
            <p:txBody>
              <a:bodyPr/>
              <a:lstStyle/>
              <a:p>
                <a:pPr marL="344488" indent="-344488">
                  <a:spcBef>
                    <a:spcPts val="25"/>
                  </a:spcBef>
                </a:pPr>
                <a:r>
                  <a:rPr lang="en-US" altLang="en-US" sz="1800" b="1" dirty="0">
                    <a:latin typeface="Arial" panose="020B0604020202020204" pitchFamily="34" charset="0"/>
                    <a:cs typeface="Arial" panose="020B0604020202020204" pitchFamily="34" charset="0"/>
                    <a:sym typeface="Symbol" pitchFamily="18" charset="2"/>
                  </a:rPr>
                  <a:t>Full acceptance</a:t>
                </a:r>
                <a:r>
                  <a:rPr lang="en-US" altLang="en-US" sz="1800" dirty="0">
                    <a:latin typeface="Arial" panose="020B0604020202020204" pitchFamily="34" charset="0"/>
                    <a:cs typeface="Arial" panose="020B0604020202020204" pitchFamily="34" charset="0"/>
                    <a:sym typeface="Symbol" pitchFamily="18" charset="2"/>
                  </a:rPr>
                  <a:t> </a:t>
                </a:r>
                <a:endParaRPr lang="en-US" altLang="en-US" sz="1800" dirty="0" smtClean="0">
                  <a:latin typeface="Arial" panose="020B0604020202020204" pitchFamily="34" charset="0"/>
                  <a:cs typeface="Arial" panose="020B0604020202020204" pitchFamily="34" charset="0"/>
                  <a:sym typeface="Symbol" pitchFamily="18" charset="2"/>
                </a:endParaRPr>
              </a:p>
              <a:p>
                <a:pPr marL="344488" indent="-344488">
                  <a:spcBef>
                    <a:spcPts val="25"/>
                  </a:spcBef>
                </a:pPr>
                <a:r>
                  <a:rPr lang="en-US" altLang="en-US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Strong focusing, small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en-US" sz="1800" b="0" i="1" smtClean="0">
                            <a:latin typeface="Cambria Math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altLang="en-US" sz="1800" b="0" i="1" smtClean="0">
                            <a:latin typeface="Cambria Math"/>
                            <a:cs typeface="Arial" panose="020B0604020202020204" pitchFamily="34" charset="0"/>
                          </a:rPr>
                          <m:t>𝛽</m:t>
                        </m:r>
                      </m:e>
                      <m:sup>
                        <m:r>
                          <a:rPr lang="en-US" altLang="en-US" sz="1800" b="0" i="1" smtClean="0">
                            <a:latin typeface="Cambria Math"/>
                            <a:cs typeface="Arial" panose="020B0604020202020204" pitchFamily="34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en-US" sz="1800" dirty="0" smtClean="0">
                    <a:latin typeface="Arial" panose="020B0604020202020204" pitchFamily="34" charset="0"/>
                    <a:cs typeface="Arial" panose="020B0604020202020204" pitchFamily="34" charset="0"/>
                    <a:sym typeface="Symbol" pitchFamily="18" charset="2"/>
                  </a:rPr>
                  <a:t> and small bunch size</a:t>
                </a:r>
                <a:endParaRPr lang="en-US" altLang="en-US" sz="1800" b="1" dirty="0" smtClean="0">
                  <a:latin typeface="Arial" panose="020B0604020202020204" pitchFamily="34" charset="0"/>
                  <a:cs typeface="Arial" panose="020B0604020202020204" pitchFamily="34" charset="0"/>
                  <a:sym typeface="Symbol" pitchFamily="18" charset="2"/>
                </a:endParaRPr>
              </a:p>
              <a:p>
                <a:pPr marL="344488" lvl="1" indent="-344488">
                  <a:spcBef>
                    <a:spcPts val="25"/>
                  </a:spcBef>
                  <a:buFontTx/>
                  <a:buChar char="•"/>
                </a:pPr>
                <a:r>
                  <a:rPr lang="en-US" altLang="en-US" sz="1800" dirty="0" smtClean="0">
                    <a:latin typeface="Arial" panose="020B0604020202020204" pitchFamily="34" charset="0"/>
                    <a:cs typeface="Arial" panose="020B0604020202020204" pitchFamily="34" charset="0"/>
                    <a:sym typeface="Symbol" pitchFamily="18" charset="2"/>
                  </a:rPr>
                  <a:t>50 mrad beam crossing angle, quick </a:t>
                </a:r>
                <a:r>
                  <a:rPr lang="en-US" altLang="en-US" sz="1800" dirty="0">
                    <a:latin typeface="Arial" panose="020B0604020202020204" pitchFamily="34" charset="0"/>
                    <a:cs typeface="Arial" panose="020B0604020202020204" pitchFamily="34" charset="0"/>
                    <a:sym typeface="Symbol" pitchFamily="18" charset="2"/>
                  </a:rPr>
                  <a:t>separation of two colliding </a:t>
                </a:r>
                <a:r>
                  <a:rPr lang="en-US" altLang="en-US" sz="1800" dirty="0" smtClean="0">
                    <a:latin typeface="Arial" panose="020B0604020202020204" pitchFamily="34" charset="0"/>
                    <a:cs typeface="Arial" panose="020B0604020202020204" pitchFamily="34" charset="0"/>
                    <a:sym typeface="Symbol" pitchFamily="18" charset="2"/>
                  </a:rPr>
                  <a:t>beams 	</a:t>
                </a:r>
              </a:p>
              <a:p>
                <a:pPr marL="744538" lvl="1" indent="-344488">
                  <a:spcBef>
                    <a:spcPts val="25"/>
                  </a:spcBef>
                </a:pPr>
                <a:r>
                  <a:rPr lang="en-US" altLang="en-US" sz="1800" dirty="0" smtClean="0">
                    <a:latin typeface="Arial" panose="020B0604020202020204" pitchFamily="34" charset="0"/>
                    <a:cs typeface="Arial" panose="020B0604020202020204" pitchFamily="34" charset="0"/>
                    <a:sym typeface="Symbol" pitchFamily="18" charset="2"/>
                  </a:rPr>
                  <a:t>Avoid parasitic collision</a:t>
                </a:r>
              </a:p>
              <a:p>
                <a:pPr marL="744538" lvl="1" indent="-344488">
                  <a:spcBef>
                    <a:spcPts val="25"/>
                  </a:spcBef>
                </a:pPr>
                <a:r>
                  <a:rPr lang="en-US" altLang="en-US" sz="1800" dirty="0" smtClean="0">
                    <a:latin typeface="Arial" panose="020B0604020202020204" pitchFamily="34" charset="0"/>
                    <a:cs typeface="Arial" panose="020B0604020202020204" pitchFamily="34" charset="0"/>
                    <a:sym typeface="Symbol" pitchFamily="18" charset="2"/>
                  </a:rPr>
                  <a:t>Make sufficient place for interaction region magnets</a:t>
                </a:r>
              </a:p>
              <a:p>
                <a:pPr marL="344488" indent="-344488">
                  <a:spcBef>
                    <a:spcPts val="25"/>
                  </a:spcBef>
                </a:pPr>
                <a:r>
                  <a:rPr lang="en-US" altLang="en-US" sz="1800" dirty="0" smtClean="0">
                    <a:latin typeface="Arial" panose="020B0604020202020204" pitchFamily="34" charset="0"/>
                    <a:cs typeface="Arial" panose="020B0604020202020204" pitchFamily="34" charset="0"/>
                    <a:sym typeface="Symbol" pitchFamily="18" charset="2"/>
                  </a:rPr>
                  <a:t>Crab-crossing to restore head on collision</a:t>
                </a:r>
              </a:p>
            </p:txBody>
          </p:sp>
        </mc:Choice>
        <mc:Fallback xmlns="">
          <p:sp>
            <p:nvSpPr>
              <p:cNvPr id="7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4294967295"/>
              </p:nvPr>
            </p:nvSpPr>
            <p:spPr>
              <a:xfrm>
                <a:off x="73025" y="838200"/>
                <a:ext cx="8972550" cy="5519738"/>
              </a:xfrm>
              <a:blipFill rotWithShape="0">
                <a:blip r:embed="rId4"/>
                <a:stretch>
                  <a:fillRect l="-476" t="-6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2667000"/>
            <a:ext cx="6038850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4639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124200" y="6459205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He Zhang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477000" y="6459205"/>
            <a:ext cx="10668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---</a:t>
            </a:r>
            <a:fld id="{85521F2B-DDB1-4D52-AD09-DEE4A6FD7102}" type="slidenum">
              <a:rPr lang="en-US" smtClean="0"/>
              <a:pPr>
                <a:defRPr/>
              </a:pPr>
              <a:t>12</a:t>
            </a:fld>
            <a:r>
              <a:rPr lang="en-US" dirty="0" smtClean="0"/>
              <a:t>---</a:t>
            </a:r>
            <a:endParaRPr lang="en-US" dirty="0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9pPr>
          </a:lstStyle>
          <a:p>
            <a:pPr algn="ctr" eaLnBrk="1" hangingPunct="1"/>
            <a:endParaRPr lang="ru-RU" sz="32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Detector Performance Optimization</a:t>
            </a:r>
            <a:endParaRPr lang="ru-RU" sz="32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8336" y="817036"/>
            <a:ext cx="9011322" cy="2168789"/>
          </a:xfrm>
        </p:spPr>
        <p:txBody>
          <a:bodyPr/>
          <a:lstStyle/>
          <a:p>
            <a:pPr>
              <a:defRPr/>
            </a:pPr>
            <a:r>
              <a:rPr lang="en-US" altLang="en-US" sz="1800" kern="0" dirty="0" smtClean="0">
                <a:latin typeface="Arial" charset="0"/>
                <a:ea typeface="ＭＳ Ｐゴシック" pitchFamily="34" charset="-128"/>
                <a:cs typeface="Arial" charset="0"/>
              </a:rPr>
              <a:t>Performance optimized by particle tracking (G4beamline&amp;GEMC)</a:t>
            </a:r>
          </a:p>
          <a:p>
            <a:pPr>
              <a:defRPr/>
            </a:pPr>
            <a:r>
              <a:rPr lang="en-US" altLang="en-US" sz="1800" dirty="0" smtClean="0">
                <a:latin typeface="Arial" charset="0"/>
                <a:ea typeface="ＭＳ Ｐゴシック" pitchFamily="34" charset="-128"/>
                <a:cs typeface="Arial" charset="0"/>
              </a:rPr>
              <a:t>For example:</a:t>
            </a:r>
          </a:p>
          <a:p>
            <a:pPr lvl="1">
              <a:defRPr/>
            </a:pPr>
            <a:r>
              <a:rPr lang="en-US" altLang="en-US" sz="1800" kern="0" dirty="0" smtClean="0">
                <a:latin typeface="Arial" charset="0"/>
                <a:ea typeface="ＭＳ Ｐゴシック" pitchFamily="34" charset="-128"/>
                <a:cs typeface="Arial" charset="0"/>
              </a:rPr>
              <a:t>(a) detector acceptance to small-angle forward-scattered hadrons in terms of the particles’ initial angle and momentum offset</a:t>
            </a:r>
          </a:p>
          <a:p>
            <a:pPr lvl="1">
              <a:defRPr/>
            </a:pPr>
            <a:r>
              <a:rPr lang="en-US" altLang="en-US" sz="1800" dirty="0" smtClean="0">
                <a:latin typeface="Arial" charset="0"/>
                <a:ea typeface="ＭＳ Ｐゴシック" pitchFamily="34" charset="-128"/>
                <a:cs typeface="Arial" charset="0"/>
              </a:rPr>
              <a:t>(b) (c) detector resolution properties at 16 m downstream of Dipole 2. </a:t>
            </a:r>
            <a:endParaRPr lang="en-US" altLang="en-US" sz="1800" kern="0" dirty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477000" y="2492029"/>
            <a:ext cx="2575385" cy="461665"/>
          </a:xfrm>
          <a:prstGeom prst="rect">
            <a:avLst/>
          </a:prstGeom>
          <a:solidFill>
            <a:srgbClr val="99FF00"/>
          </a:solidFill>
        </p:spPr>
        <p:txBody>
          <a:bodyPr wrap="none" rtlCol="0">
            <a:spAutoFit/>
          </a:bodyPr>
          <a:lstStyle/>
          <a:p>
            <a:r>
              <a:rPr lang="en-US" dirty="0" err="1" smtClean="0"/>
              <a:t>Zhiwen</a:t>
            </a:r>
            <a:r>
              <a:rPr lang="en-US" dirty="0" smtClean="0"/>
              <a:t> Zhao’s talk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984" y="3049196"/>
            <a:ext cx="7820025" cy="327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1197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124200" y="6459205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He Zhang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477000" y="6459205"/>
            <a:ext cx="10668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---</a:t>
            </a:r>
            <a:fld id="{85521F2B-DDB1-4D52-AD09-DEE4A6FD7102}" type="slidenum">
              <a:rPr lang="en-US" smtClean="0"/>
              <a:pPr>
                <a:defRPr/>
              </a:pPr>
              <a:t>13</a:t>
            </a:fld>
            <a:r>
              <a:rPr lang="en-US" dirty="0" smtClean="0"/>
              <a:t>---</a:t>
            </a:r>
            <a:endParaRPr lang="en-US" dirty="0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9pPr>
          </a:lstStyle>
          <a:p>
            <a:pPr algn="ctr" eaLnBrk="1" hangingPunct="1"/>
            <a:endParaRPr lang="ru-RU" sz="32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MEIC Performance (Baseline)</a:t>
            </a:r>
            <a:endParaRPr lang="ru-RU" sz="32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7823173"/>
              </p:ext>
            </p:extLst>
          </p:nvPr>
        </p:nvGraphicFramePr>
        <p:xfrm>
          <a:off x="139379" y="1176010"/>
          <a:ext cx="8853896" cy="3529487"/>
        </p:xfrm>
        <a:graphic>
          <a:graphicData uri="http://schemas.openxmlformats.org/drawingml/2006/table">
            <a:tbl>
              <a:tblPr/>
              <a:tblGrid>
                <a:gridCol w="2533733"/>
                <a:gridCol w="747272"/>
                <a:gridCol w="797342"/>
                <a:gridCol w="862527"/>
                <a:gridCol w="968336"/>
                <a:gridCol w="962668"/>
                <a:gridCol w="924879"/>
                <a:gridCol w="1057139"/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CM energy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14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GeV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C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21.9 (low)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C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44.7 (medium)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C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63.3 (high)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3329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endParaRPr lang="en-US" sz="14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 dirty="0">
                          <a:solidFill>
                            <a:srgbClr val="C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p</a:t>
                      </a:r>
                      <a:endParaRPr lang="en-US" sz="1400" b="1" dirty="0">
                        <a:solidFill>
                          <a:srgbClr val="C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 dirty="0">
                          <a:solidFill>
                            <a:srgbClr val="C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e</a:t>
                      </a:r>
                      <a:endParaRPr lang="en-US" sz="1400" b="1" dirty="0">
                        <a:solidFill>
                          <a:srgbClr val="C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 dirty="0">
                          <a:solidFill>
                            <a:srgbClr val="C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p</a:t>
                      </a:r>
                      <a:endParaRPr lang="en-US" sz="1400" b="1" dirty="0">
                        <a:solidFill>
                          <a:srgbClr val="C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 dirty="0" smtClean="0">
                          <a:solidFill>
                            <a:srgbClr val="C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e</a:t>
                      </a:r>
                      <a:endParaRPr lang="en-US" sz="1400" b="1" dirty="0">
                        <a:solidFill>
                          <a:srgbClr val="C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 dirty="0">
                          <a:solidFill>
                            <a:srgbClr val="C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p</a:t>
                      </a:r>
                      <a:endParaRPr lang="en-US" sz="1400" b="1" dirty="0">
                        <a:solidFill>
                          <a:srgbClr val="C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>
                          <a:solidFill>
                            <a:srgbClr val="C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e</a:t>
                      </a:r>
                      <a:endParaRPr lang="en-US" sz="1400" b="1">
                        <a:solidFill>
                          <a:srgbClr val="C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626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Beam energy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14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GeV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C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C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C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C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C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C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626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Collision frequency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14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MHz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476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476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159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7626">
                <a:tc>
                  <a:txBody>
                    <a:bodyPr/>
                    <a:lstStyle/>
                    <a:p>
                      <a:pPr marL="0" marR="1016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Particles per bunch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14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10</a:t>
                      </a:r>
                      <a:r>
                        <a:rPr lang="en-US" sz="1400" baseline="30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10</a:t>
                      </a:r>
                      <a:endParaRPr lang="en-US" sz="14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0.66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3.9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0.66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3.9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2.0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2.8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626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Beam current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14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0.5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0.72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626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Polarization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14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&gt;</a:t>
                      </a:r>
                      <a:r>
                        <a:rPr lang="en-US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70%</a:t>
                      </a:r>
                      <a:endParaRPr lang="en-US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&gt;70%</a:t>
                      </a:r>
                      <a:endParaRPr lang="en-US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&gt;</a:t>
                      </a:r>
                      <a:r>
                        <a:rPr lang="en-US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70%</a:t>
                      </a:r>
                      <a:endParaRPr lang="en-US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&gt;70%</a:t>
                      </a:r>
                      <a:endParaRPr lang="en-US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&gt;</a:t>
                      </a:r>
                      <a:r>
                        <a:rPr lang="en-US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70%</a:t>
                      </a:r>
                      <a:endParaRPr lang="en-US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&gt;70%</a:t>
                      </a:r>
                      <a:endParaRPr lang="en-US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626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Bunch length, RMS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1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2.5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1.2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</a:t>
                      </a:r>
                      <a:endParaRPr lang="en-US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1.2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2.5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1.2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Norm. </a:t>
                      </a:r>
                      <a:r>
                        <a:rPr lang="en-US" sz="140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emitt</a:t>
                      </a:r>
                      <a:r>
                        <a:rPr lang="en-US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., </a:t>
                      </a:r>
                      <a:r>
                        <a:rPr lang="en-US" sz="1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vert./</a:t>
                      </a:r>
                      <a:r>
                        <a:rPr lang="en-US" sz="1400" dirty="0" err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horz</a:t>
                      </a:r>
                      <a:r>
                        <a:rPr lang="en-US" sz="1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l-GR" sz="14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μ</a:t>
                      </a:r>
                      <a:r>
                        <a:rPr lang="en-US" sz="14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m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0.5/0.5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74/74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1/0.5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144/72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1.2/0.6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1152/576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640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Horizontal and vertical </a:t>
                      </a:r>
                      <a:r>
                        <a:rPr lang="en-US" sz="1400" i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β*</a:t>
                      </a:r>
                      <a:endParaRPr lang="en-US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1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2/</a:t>
                      </a:r>
                      <a:r>
                        <a:rPr lang="en-US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2.6/</a:t>
                      </a:r>
                      <a:r>
                        <a:rPr lang="en-US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1.3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5/</a:t>
                      </a:r>
                      <a:r>
                        <a:rPr lang="en-US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2.5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2.4/</a:t>
                      </a:r>
                      <a:r>
                        <a:rPr lang="en-US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1.2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3367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Vert. beam-beam </a:t>
                      </a:r>
                      <a:r>
                        <a:rPr lang="en-US" sz="140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param</a:t>
                      </a:r>
                      <a:r>
                        <a:rPr lang="en-US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.</a:t>
                      </a:r>
                      <a:endParaRPr lang="en-US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endParaRPr lang="en-US" sz="14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0.01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0.02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0.006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0.014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0.002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0.013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329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Laslett tune-shift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endParaRPr lang="en-US" sz="14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0.054</a:t>
                      </a:r>
                      <a:endParaRPr lang="en-US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small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0.01</a:t>
                      </a:r>
                      <a:endParaRPr lang="en-US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small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0.01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small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626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Detector </a:t>
                      </a:r>
                      <a:r>
                        <a:rPr lang="en-US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space, up/down</a:t>
                      </a:r>
                      <a:endParaRPr lang="en-US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14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3.6/7 </a:t>
                      </a:r>
                      <a:endParaRPr lang="en-US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3/3.2</a:t>
                      </a:r>
                      <a:endParaRPr lang="en-US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3.6/7</a:t>
                      </a:r>
                      <a:endParaRPr lang="en-US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3/3.2</a:t>
                      </a:r>
                      <a:r>
                        <a:rPr lang="en-US" sz="1400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endParaRPr lang="en-US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3.6/7</a:t>
                      </a:r>
                      <a:endParaRPr lang="en-US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3(3)/3</a:t>
                      </a:r>
                      <a:r>
                        <a:rPr lang="en-US" sz="1400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.2</a:t>
                      </a:r>
                      <a:endParaRPr lang="en-US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Hour-glass (HG) </a:t>
                      </a:r>
                      <a:r>
                        <a:rPr lang="en-US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reduction</a:t>
                      </a:r>
                      <a:endParaRPr lang="en-US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endParaRPr lang="en-US" sz="14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0.89</a:t>
                      </a:r>
                      <a:r>
                        <a:rPr lang="en-US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endParaRPr lang="en-US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0.88</a:t>
                      </a:r>
                      <a:endParaRPr lang="en-US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0.73</a:t>
                      </a:r>
                      <a:endParaRPr lang="en-US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Lumi</a:t>
                      </a:r>
                      <a:r>
                        <a:rPr lang="en-US" sz="1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./IP, </a:t>
                      </a:r>
                      <a:r>
                        <a:rPr lang="en-US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w/HG, </a:t>
                      </a:r>
                      <a:r>
                        <a:rPr lang="en-US" sz="1400" b="1" dirty="0">
                          <a:solidFill>
                            <a:srgbClr val="C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10</a:t>
                      </a:r>
                      <a:r>
                        <a:rPr lang="en-US" sz="1400" b="1" baseline="30000" dirty="0">
                          <a:solidFill>
                            <a:srgbClr val="C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33</a:t>
                      </a:r>
                      <a:endParaRPr lang="en-US" sz="1400" b="1" dirty="0">
                        <a:solidFill>
                          <a:srgbClr val="C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14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cm</a:t>
                      </a:r>
                      <a:r>
                        <a:rPr lang="en-US" sz="1400" baseline="30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-2</a:t>
                      </a:r>
                      <a:r>
                        <a:rPr lang="en-US" sz="14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s</a:t>
                      </a:r>
                      <a:r>
                        <a:rPr lang="en-US" sz="1400" baseline="30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</a:t>
                      </a:r>
                      <a:endParaRPr lang="en-US" sz="14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CC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  </a:t>
                      </a:r>
                      <a:r>
                        <a:rPr lang="en-US" sz="1400" b="1" dirty="0" smtClean="0">
                          <a:solidFill>
                            <a:srgbClr val="CC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1.9</a:t>
                      </a:r>
                      <a:endParaRPr lang="en-US" sz="1400" b="1" dirty="0">
                        <a:solidFill>
                          <a:srgbClr val="CC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rgbClr val="CC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4.6 </a:t>
                      </a:r>
                      <a:endParaRPr lang="en-US" sz="1400" b="1" dirty="0">
                        <a:solidFill>
                          <a:srgbClr val="CC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rgbClr val="CC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1.0</a:t>
                      </a:r>
                      <a:endParaRPr lang="en-US" sz="1400" b="1" dirty="0">
                        <a:solidFill>
                          <a:srgbClr val="CC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3931102"/>
              </p:ext>
            </p:extLst>
          </p:nvPr>
        </p:nvGraphicFramePr>
        <p:xfrm>
          <a:off x="139379" y="5110826"/>
          <a:ext cx="8853896" cy="1250353"/>
        </p:xfrm>
        <a:graphic>
          <a:graphicData uri="http://schemas.openxmlformats.org/drawingml/2006/table">
            <a:tbl>
              <a:tblPr/>
              <a:tblGrid>
                <a:gridCol w="2533733"/>
                <a:gridCol w="747272"/>
                <a:gridCol w="797342"/>
                <a:gridCol w="862527"/>
                <a:gridCol w="968336"/>
                <a:gridCol w="962668"/>
                <a:gridCol w="924879"/>
                <a:gridCol w="1057139"/>
              </a:tblGrid>
              <a:tr h="282640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Horizontal and vertical </a:t>
                      </a:r>
                      <a:r>
                        <a:rPr lang="en-US" sz="1400" i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β*</a:t>
                      </a:r>
                      <a:endParaRPr lang="en-US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1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1.2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1.6 / 0.8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1.6 / 0.8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</a:t>
                      </a:r>
                      <a:r>
                        <a:rPr lang="en-US" sz="1400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/1</a:t>
                      </a:r>
                      <a:endParaRPr lang="en-US" sz="1400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1.6</a:t>
                      </a:r>
                      <a:r>
                        <a:rPr lang="en-US" sz="1400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/ 0.8</a:t>
                      </a:r>
                      <a:endParaRPr lang="en-US" sz="1400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3367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Vert. beam-beam </a:t>
                      </a:r>
                      <a:r>
                        <a:rPr lang="en-US" sz="140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param</a:t>
                      </a:r>
                      <a:r>
                        <a:rPr lang="en-US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.</a:t>
                      </a:r>
                      <a:endParaRPr lang="en-US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endParaRPr lang="en-US" sz="14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0.01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0.02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0.004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0.021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0.001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0.021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626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Detector </a:t>
                      </a:r>
                      <a:r>
                        <a:rPr lang="en-US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space, up/down</a:t>
                      </a:r>
                      <a:endParaRPr lang="en-US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14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±4.5 </a:t>
                      </a:r>
                      <a:endParaRPr lang="en-US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</a:t>
                      </a:r>
                      <a:endParaRPr lang="en-US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±4.5</a:t>
                      </a:r>
                      <a:endParaRPr lang="en-US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</a:t>
                      </a:r>
                      <a:r>
                        <a:rPr lang="en-US" sz="1400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endParaRPr lang="en-US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±4.5</a:t>
                      </a:r>
                      <a:endParaRPr lang="en-US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</a:t>
                      </a:r>
                      <a:endParaRPr lang="en-US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Hour-glass (HG) </a:t>
                      </a:r>
                      <a:r>
                        <a:rPr lang="en-US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reduction</a:t>
                      </a:r>
                      <a:endParaRPr lang="en-US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endParaRPr lang="en-US" sz="14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0.67 </a:t>
                      </a:r>
                      <a:endParaRPr lang="en-US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0.74</a:t>
                      </a:r>
                      <a:endParaRPr lang="en-US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0.58</a:t>
                      </a:r>
                      <a:endParaRPr lang="en-US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Lumi</a:t>
                      </a:r>
                      <a:r>
                        <a:rPr lang="en-US" sz="1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./IP, </a:t>
                      </a:r>
                      <a:r>
                        <a:rPr lang="en-US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w/HG, </a:t>
                      </a:r>
                      <a:r>
                        <a:rPr lang="en-US" sz="1400" b="1" dirty="0">
                          <a:solidFill>
                            <a:srgbClr val="C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10</a:t>
                      </a:r>
                      <a:r>
                        <a:rPr lang="en-US" sz="1400" b="1" baseline="30000" dirty="0">
                          <a:solidFill>
                            <a:srgbClr val="C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33</a:t>
                      </a:r>
                      <a:endParaRPr lang="en-US" sz="1400" b="1" dirty="0">
                        <a:solidFill>
                          <a:srgbClr val="C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14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cm</a:t>
                      </a:r>
                      <a:r>
                        <a:rPr lang="en-US" sz="1400" baseline="30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-2</a:t>
                      </a:r>
                      <a:r>
                        <a:rPr lang="en-US" sz="14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s</a:t>
                      </a:r>
                      <a:r>
                        <a:rPr lang="en-US" sz="1400" baseline="30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</a:t>
                      </a:r>
                      <a:endParaRPr lang="en-US" sz="14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CC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 </a:t>
                      </a:r>
                      <a:r>
                        <a:rPr lang="en-US" sz="1400" b="1" dirty="0" smtClean="0">
                          <a:solidFill>
                            <a:srgbClr val="CC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3.5</a:t>
                      </a:r>
                      <a:endParaRPr lang="en-US" sz="1400" b="1" dirty="0">
                        <a:solidFill>
                          <a:srgbClr val="CC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rgbClr val="CC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7.5 </a:t>
                      </a:r>
                      <a:endParaRPr lang="en-US" sz="1400" b="1" dirty="0">
                        <a:solidFill>
                          <a:srgbClr val="CC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rgbClr val="CC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1.4</a:t>
                      </a:r>
                      <a:endParaRPr lang="en-US" sz="1400" b="1" dirty="0">
                        <a:solidFill>
                          <a:srgbClr val="CC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39379" y="838200"/>
            <a:ext cx="2656897" cy="338554"/>
          </a:xfrm>
          <a:prstGeom prst="rect">
            <a:avLst/>
          </a:prstGeom>
          <a:solidFill>
            <a:srgbClr val="D9D9D9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For a full acceptance detector </a:t>
            </a:r>
            <a:endParaRPr lang="en-US" sz="1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39379" y="4772272"/>
            <a:ext cx="3033403" cy="338554"/>
          </a:xfrm>
          <a:prstGeom prst="rect">
            <a:avLst/>
          </a:prstGeom>
          <a:solidFill>
            <a:srgbClr val="D9D9D9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For a </a:t>
            </a:r>
            <a:r>
              <a:rPr lang="en-US" sz="1600" dirty="0" err="1" smtClean="0"/>
              <a:t>high(er</a:t>
            </a:r>
            <a:r>
              <a:rPr lang="en-US" sz="1600" dirty="0" smtClean="0"/>
              <a:t>) luminosity detector 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2659838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124200" y="6459205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He Zhang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477000" y="6459205"/>
            <a:ext cx="10668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---</a:t>
            </a:r>
            <a:fld id="{85521F2B-DDB1-4D52-AD09-DEE4A6FD7102}" type="slidenum">
              <a:rPr lang="en-US" smtClean="0"/>
              <a:pPr>
                <a:defRPr/>
              </a:pPr>
              <a:t>14</a:t>
            </a:fld>
            <a:r>
              <a:rPr lang="en-US" dirty="0" smtClean="0"/>
              <a:t>---</a:t>
            </a:r>
            <a:endParaRPr lang="en-US" dirty="0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9pPr>
          </a:lstStyle>
          <a:p>
            <a:pPr algn="ctr" eaLnBrk="1" hangingPunct="1"/>
            <a:endParaRPr lang="ru-RU" sz="32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e-p Luminosity</a:t>
            </a:r>
            <a:endParaRPr lang="ru-RU" sz="32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1623110225"/>
              </p:ext>
            </p:extLst>
          </p:nvPr>
        </p:nvGraphicFramePr>
        <p:xfrm>
          <a:off x="566446" y="1143000"/>
          <a:ext cx="7822642" cy="47437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9" name="Straight Connector 8"/>
          <p:cNvCxnSpPr/>
          <p:nvPr/>
        </p:nvCxnSpPr>
        <p:spPr>
          <a:xfrm>
            <a:off x="1629020" y="4692768"/>
            <a:ext cx="5915987" cy="10856"/>
          </a:xfrm>
          <a:prstGeom prst="line">
            <a:avLst/>
          </a:prstGeom>
          <a:ln w="38100" cap="flat" cmpd="sng" algn="ctr">
            <a:solidFill>
              <a:srgbClr val="A6A6A6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802700" y="1577100"/>
            <a:ext cx="7046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7F7F7F"/>
                </a:solidFill>
              </a:rPr>
              <a:t>10</a:t>
            </a:r>
            <a:r>
              <a:rPr lang="en-US" sz="2400" b="1" baseline="30000" dirty="0" smtClean="0">
                <a:solidFill>
                  <a:srgbClr val="7F7F7F"/>
                </a:solidFill>
              </a:rPr>
              <a:t>34</a:t>
            </a:r>
            <a:endParaRPr lang="en-US" b="1" baseline="30000" dirty="0">
              <a:solidFill>
                <a:srgbClr val="7F7F7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545007" y="4492713"/>
            <a:ext cx="7046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>
                    <a:lumMod val="50000"/>
                  </a:schemeClr>
                </a:solidFill>
              </a:rPr>
              <a:t>10</a:t>
            </a:r>
            <a:r>
              <a:rPr lang="en-US" sz="2400" b="1" baseline="30000" dirty="0" smtClean="0">
                <a:solidFill>
                  <a:schemeClr val="bg1">
                    <a:lumMod val="50000"/>
                  </a:schemeClr>
                </a:solidFill>
              </a:rPr>
              <a:t>33</a:t>
            </a:r>
            <a:endParaRPr lang="en-US" sz="2000" b="1" baseline="300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5684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124200" y="6459205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He Zhang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477000" y="6459205"/>
            <a:ext cx="10668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---</a:t>
            </a:r>
            <a:fld id="{85521F2B-DDB1-4D52-AD09-DEE4A6FD7102}" type="slidenum">
              <a:rPr lang="en-US" smtClean="0"/>
              <a:pPr>
                <a:defRPr/>
              </a:pPr>
              <a:t>15</a:t>
            </a:fld>
            <a:r>
              <a:rPr lang="en-US" dirty="0" smtClean="0"/>
              <a:t>---</a:t>
            </a:r>
            <a:endParaRPr lang="en-US" dirty="0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9pPr>
          </a:lstStyle>
          <a:p>
            <a:pPr algn="ctr" eaLnBrk="1" hangingPunct="1"/>
            <a:endParaRPr lang="ru-RU" sz="32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e-A Luminosity</a:t>
            </a:r>
            <a:endParaRPr lang="ru-RU" sz="32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63181746"/>
              </p:ext>
            </p:extLst>
          </p:nvPr>
        </p:nvGraphicFramePr>
        <p:xfrm>
          <a:off x="1" y="1301254"/>
          <a:ext cx="9144000" cy="3087300"/>
        </p:xfrm>
        <a:graphic>
          <a:graphicData uri="http://schemas.openxmlformats.org/drawingml/2006/table">
            <a:tbl>
              <a:tblPr/>
              <a:tblGrid>
                <a:gridCol w="2445197"/>
                <a:gridCol w="823237"/>
                <a:gridCol w="756035"/>
                <a:gridCol w="873640"/>
                <a:gridCol w="898841"/>
                <a:gridCol w="856840"/>
                <a:gridCol w="890441"/>
                <a:gridCol w="856840"/>
                <a:gridCol w="742929"/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endParaRPr lang="en-US" sz="12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C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Electron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C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Proton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C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Deuteron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C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Helium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C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Carbon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C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Calcium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C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Lead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780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endParaRPr lang="en-US" sz="12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 dirty="0">
                          <a:solidFill>
                            <a:srgbClr val="C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e</a:t>
                      </a:r>
                      <a:endParaRPr lang="en-US" sz="1200" b="1" dirty="0">
                        <a:solidFill>
                          <a:srgbClr val="C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 dirty="0" smtClean="0">
                          <a:solidFill>
                            <a:srgbClr val="C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p</a:t>
                      </a:r>
                      <a:endParaRPr lang="en-US" sz="1200" b="1" dirty="0">
                        <a:solidFill>
                          <a:srgbClr val="C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>
                          <a:solidFill>
                            <a:srgbClr val="C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d</a:t>
                      </a:r>
                      <a:endParaRPr lang="en-US" sz="1200" b="1">
                        <a:solidFill>
                          <a:srgbClr val="C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 baseline="30000">
                          <a:solidFill>
                            <a:srgbClr val="C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</a:t>
                      </a:r>
                      <a:r>
                        <a:rPr lang="en-US" sz="1200" b="1" i="1">
                          <a:solidFill>
                            <a:srgbClr val="C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He</a:t>
                      </a:r>
                      <a:r>
                        <a:rPr lang="en-US" sz="1200" b="1" i="1" baseline="30000">
                          <a:solidFill>
                            <a:srgbClr val="C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++</a:t>
                      </a:r>
                      <a:endParaRPr lang="en-US" sz="1200" b="1">
                        <a:solidFill>
                          <a:srgbClr val="C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 baseline="30000">
                          <a:solidFill>
                            <a:srgbClr val="C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12</a:t>
                      </a:r>
                      <a:r>
                        <a:rPr lang="en-US" sz="1200" b="1" i="1">
                          <a:solidFill>
                            <a:srgbClr val="C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</a:t>
                      </a:r>
                      <a:r>
                        <a:rPr lang="en-US" sz="1200" b="1" i="1" baseline="30000">
                          <a:solidFill>
                            <a:srgbClr val="C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6+</a:t>
                      </a:r>
                      <a:endParaRPr lang="en-US" sz="1200" b="1">
                        <a:solidFill>
                          <a:srgbClr val="C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 baseline="30000">
                          <a:solidFill>
                            <a:srgbClr val="C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40</a:t>
                      </a:r>
                      <a:r>
                        <a:rPr lang="en-US" sz="1200" b="1" i="1">
                          <a:solidFill>
                            <a:srgbClr val="C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Ca</a:t>
                      </a:r>
                      <a:r>
                        <a:rPr lang="en-US" sz="1200" b="1" i="1" baseline="30000">
                          <a:solidFill>
                            <a:srgbClr val="C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20+</a:t>
                      </a:r>
                      <a:endParaRPr lang="en-US" sz="1200" b="1">
                        <a:solidFill>
                          <a:srgbClr val="C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 baseline="30000">
                          <a:solidFill>
                            <a:srgbClr val="C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208</a:t>
                      </a:r>
                      <a:r>
                        <a:rPr lang="en-US" sz="1200" b="1" i="1">
                          <a:solidFill>
                            <a:srgbClr val="C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Pb</a:t>
                      </a:r>
                      <a:r>
                        <a:rPr lang="en-US" sz="1200" b="1" i="1" baseline="30000">
                          <a:solidFill>
                            <a:srgbClr val="C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82+</a:t>
                      </a:r>
                      <a:endParaRPr lang="en-US" sz="1200" b="1">
                        <a:solidFill>
                          <a:srgbClr val="C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770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Beam energy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GeV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C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5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C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100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C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50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C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66.7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C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50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C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50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C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39.4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905">
                <a:tc>
                  <a:txBody>
                    <a:bodyPr/>
                    <a:lstStyle/>
                    <a:p>
                      <a:pPr marL="0" marR="1016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Particles/bunch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12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10</a:t>
                      </a:r>
                      <a:r>
                        <a:rPr lang="en-US" sz="1200" baseline="30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10</a:t>
                      </a:r>
                      <a:endParaRPr lang="en-US" sz="12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3.9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0.66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0.66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0.33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0.11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0.033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0.008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770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Beam current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12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A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0.5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0.5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0.5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0.5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0.5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0.5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780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Polarization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endParaRPr lang="en-US" sz="12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&gt;70%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&gt;70%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&gt; 70%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&gt; 70%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-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-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-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Bunch length, RMS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cm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1.2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Norm. emit., horz./vert.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0" algn="l"/>
                        </a:tabLst>
                      </a:pPr>
                      <a:r>
                        <a:rPr lang="el-GR" sz="12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μ</a:t>
                      </a:r>
                      <a:r>
                        <a:rPr lang="en-US" sz="12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m 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144/72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1/0.5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0.5/0.25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0.7/0.35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0.5/0.25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0.5/0.25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0.5/0.25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022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β*</a:t>
                      </a:r>
                      <a:r>
                        <a:rPr lang="en-US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, </a:t>
                      </a:r>
                      <a:r>
                        <a:rPr lang="en-US" sz="1200" dirty="0" err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hori</a:t>
                      </a:r>
                      <a:r>
                        <a:rPr lang="en-US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. &amp; vert.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12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cm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2.6</a:t>
                      </a:r>
                      <a:r>
                        <a:rPr lang="en-US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/</a:t>
                      </a:r>
                      <a:r>
                        <a:rPr lang="en-US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1.3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4/</a:t>
                      </a:r>
                      <a:r>
                        <a:rPr lang="en-US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4/</a:t>
                      </a:r>
                      <a:r>
                        <a:rPr lang="en-US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4/</a:t>
                      </a:r>
                      <a:r>
                        <a:rPr lang="en-US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4/</a:t>
                      </a:r>
                      <a:r>
                        <a:rPr lang="en-US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4/</a:t>
                      </a:r>
                      <a:r>
                        <a:rPr lang="en-US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5/</a:t>
                      </a:r>
                      <a:r>
                        <a:rPr lang="en-US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2.5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655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Vert. beam-beam </a:t>
                      </a:r>
                      <a:r>
                        <a:rPr lang="en-US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parameter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0.014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0.006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0.006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0.006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0.006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0.006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0.005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780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Laslett tune-shift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endParaRPr lang="en-US" sz="12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0.01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0.041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0.022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0.041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0.041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0.041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Detector </a:t>
                      </a:r>
                      <a:r>
                        <a:rPr lang="en-US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space (up/down)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12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m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 / 3.2 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en-US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3.6</a:t>
                      </a:r>
                      <a:r>
                        <a:rPr lang="en-US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/ 7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5828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Hour-glass (HG) reduction factor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0.89</a:t>
                      </a:r>
                      <a:r>
                        <a:rPr lang="en-US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0.89</a:t>
                      </a:r>
                      <a:r>
                        <a:rPr lang="en-US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0.89</a:t>
                      </a:r>
                      <a:r>
                        <a:rPr lang="en-US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0.89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0.89</a:t>
                      </a:r>
                      <a:r>
                        <a:rPr lang="en-US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0.89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135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Lumi</a:t>
                      </a:r>
                      <a:r>
                        <a:rPr lang="en-US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/</a:t>
                      </a:r>
                      <a:r>
                        <a:rPr lang="en-US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IP/</a:t>
                      </a:r>
                      <a:r>
                        <a:rPr lang="en-US" sz="1200" b="1" i="1" dirty="0">
                          <a:solidFill>
                            <a:srgbClr val="FF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nuclei</a:t>
                      </a:r>
                      <a:r>
                        <a:rPr lang="en-US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, w</a:t>
                      </a:r>
                      <a:r>
                        <a:rPr lang="en-US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/ HG correction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1200" b="1" dirty="0">
                          <a:solidFill>
                            <a:srgbClr val="C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10</a:t>
                      </a:r>
                      <a:r>
                        <a:rPr lang="en-US" sz="1200" b="1" baseline="30000" dirty="0">
                          <a:solidFill>
                            <a:srgbClr val="C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33</a:t>
                      </a:r>
                      <a:r>
                        <a:rPr lang="en-US" sz="1200" baseline="30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en-US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cm</a:t>
                      </a:r>
                      <a:r>
                        <a:rPr lang="en-US" sz="1200" baseline="30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-2</a:t>
                      </a:r>
                      <a:r>
                        <a:rPr lang="en-US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s</a:t>
                      </a:r>
                      <a:r>
                        <a:rPr lang="en-US" sz="1200" baseline="30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-1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CC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4.6</a:t>
                      </a:r>
                      <a:r>
                        <a:rPr lang="en-US" sz="1200" b="1" dirty="0" smtClean="0">
                          <a:solidFill>
                            <a:srgbClr val="CC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CC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4.6</a:t>
                      </a:r>
                      <a:r>
                        <a:rPr lang="en-US" sz="1200" b="1" dirty="0" smtClean="0">
                          <a:solidFill>
                            <a:srgbClr val="CC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rgbClr val="CC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2.2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rgbClr val="CC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0.77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rgbClr val="CC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0.23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rgbClr val="CC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0.04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135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Lumi</a:t>
                      </a:r>
                      <a:r>
                        <a:rPr lang="en-US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/</a:t>
                      </a:r>
                      <a:r>
                        <a:rPr lang="en-US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IP/</a:t>
                      </a:r>
                      <a:r>
                        <a:rPr lang="en-US" sz="1200" b="1" i="1" dirty="0">
                          <a:solidFill>
                            <a:srgbClr val="FF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nucleon</a:t>
                      </a:r>
                      <a:r>
                        <a:rPr lang="en-US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, w/HG correction, 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1200" b="1" dirty="0">
                          <a:solidFill>
                            <a:srgbClr val="C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10</a:t>
                      </a:r>
                      <a:r>
                        <a:rPr lang="en-US" sz="1200" b="1" baseline="30000" dirty="0">
                          <a:solidFill>
                            <a:srgbClr val="C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33</a:t>
                      </a:r>
                      <a:r>
                        <a:rPr lang="en-US" sz="1200" baseline="30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en-US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cm</a:t>
                      </a:r>
                      <a:r>
                        <a:rPr lang="en-US" sz="1200" baseline="30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-2</a:t>
                      </a:r>
                      <a:r>
                        <a:rPr lang="en-US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s</a:t>
                      </a:r>
                      <a:r>
                        <a:rPr lang="en-US" sz="1200" baseline="300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-1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rgbClr val="CC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4.6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rgbClr val="CC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9.2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rgbClr val="CC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6.6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rgbClr val="CC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9.2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rgbClr val="CC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9.2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rgbClr val="CC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7.8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04010311"/>
              </p:ext>
            </p:extLst>
          </p:nvPr>
        </p:nvGraphicFramePr>
        <p:xfrm>
          <a:off x="1" y="4863745"/>
          <a:ext cx="9144000" cy="1384655"/>
        </p:xfrm>
        <a:graphic>
          <a:graphicData uri="http://schemas.openxmlformats.org/drawingml/2006/table">
            <a:tbl>
              <a:tblPr/>
              <a:tblGrid>
                <a:gridCol w="2445197"/>
                <a:gridCol w="823237"/>
                <a:gridCol w="756035"/>
                <a:gridCol w="873640"/>
                <a:gridCol w="898841"/>
                <a:gridCol w="856840"/>
                <a:gridCol w="890441"/>
                <a:gridCol w="856840"/>
                <a:gridCol w="742929"/>
              </a:tblGrid>
              <a:tr h="199022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β*</a:t>
                      </a:r>
                      <a:r>
                        <a:rPr lang="en-US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, </a:t>
                      </a:r>
                      <a:r>
                        <a:rPr lang="en-US" sz="1200" dirty="0" err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hori</a:t>
                      </a:r>
                      <a:r>
                        <a:rPr lang="en-US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. &amp; vert.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12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cm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1.6/0.8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1.6/0.8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Arial"/>
                          <a:cs typeface="Arial"/>
                        </a:rPr>
                        <a:t>1.6/0.8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1.6/0.8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1.6/0.8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1.6/0.8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/>
                          <a:cs typeface="Arial"/>
                        </a:rPr>
                        <a:t>1.6/0.8</a:t>
                      </a:r>
                      <a:endParaRPr lang="en-US" sz="1200" dirty="0">
                        <a:latin typeface="Arial"/>
                        <a:cs typeface="Arial"/>
                      </a:endParaRP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655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Vert. beam-beam </a:t>
                      </a:r>
                      <a:r>
                        <a:rPr lang="en-US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parameter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0.02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0.004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0.004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0.004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0.004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0.004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0.004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Detector </a:t>
                      </a:r>
                      <a:r>
                        <a:rPr lang="en-US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space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12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m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4.5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5828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Hour-glass (HG) reduction factor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0.74 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0.74 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0.74 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0.74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0.74 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0.74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135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Lumi</a:t>
                      </a:r>
                      <a:r>
                        <a:rPr lang="en-US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/</a:t>
                      </a:r>
                      <a:r>
                        <a:rPr lang="en-US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IP/</a:t>
                      </a:r>
                      <a:r>
                        <a:rPr lang="en-US" sz="1200" b="1" i="1" dirty="0">
                          <a:solidFill>
                            <a:srgbClr val="FF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nuclei</a:t>
                      </a:r>
                      <a:r>
                        <a:rPr lang="en-US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, w</a:t>
                      </a:r>
                      <a:r>
                        <a:rPr lang="en-US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/ HG correction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12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10</a:t>
                      </a:r>
                      <a:r>
                        <a:rPr lang="en-US" sz="1200" baseline="30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33 </a:t>
                      </a:r>
                      <a:r>
                        <a:rPr lang="en-US" sz="12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cm</a:t>
                      </a:r>
                      <a:r>
                        <a:rPr lang="en-US" sz="1200" baseline="30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-2</a:t>
                      </a:r>
                      <a:r>
                        <a:rPr lang="en-US" sz="12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s</a:t>
                      </a:r>
                      <a:r>
                        <a:rPr lang="en-US" sz="1200" baseline="30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-1</a:t>
                      </a:r>
                      <a:endParaRPr lang="en-US" sz="12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rgbClr val="CC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7.5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rgbClr val="CC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9.3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rgbClr val="CC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3.7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rgbClr val="CC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1.37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rgbClr val="CC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0.38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rgbClr val="CC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0.08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135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Lumi</a:t>
                      </a:r>
                      <a:r>
                        <a:rPr lang="en-US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/</a:t>
                      </a:r>
                      <a:r>
                        <a:rPr lang="en-US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IP/</a:t>
                      </a:r>
                      <a:r>
                        <a:rPr lang="en-US" sz="1200" b="1" i="1" dirty="0">
                          <a:solidFill>
                            <a:srgbClr val="FF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nucleon</a:t>
                      </a:r>
                      <a:r>
                        <a:rPr lang="en-US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, w/HG correction, 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12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10</a:t>
                      </a:r>
                      <a:r>
                        <a:rPr lang="en-US" sz="1200" baseline="30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33 </a:t>
                      </a:r>
                      <a:r>
                        <a:rPr lang="en-US" sz="12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cm</a:t>
                      </a:r>
                      <a:r>
                        <a:rPr lang="en-US" sz="1200" baseline="30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-2</a:t>
                      </a:r>
                      <a:r>
                        <a:rPr lang="en-US" sz="12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s</a:t>
                      </a:r>
                      <a:r>
                        <a:rPr lang="en-US" sz="1200" baseline="300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-1</a:t>
                      </a:r>
                      <a:endParaRPr lang="en-US" sz="12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rgbClr val="CC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7.5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rgbClr val="CC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15.1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rgbClr val="CC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11.1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rgbClr val="CC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15.1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rgbClr val="CC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15.1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rgbClr val="CC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17.3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" y="934982"/>
            <a:ext cx="2656897" cy="338554"/>
          </a:xfrm>
          <a:prstGeom prst="rect">
            <a:avLst/>
          </a:prstGeom>
          <a:solidFill>
            <a:srgbClr val="D9D9D9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For a full acceptance detector </a:t>
            </a:r>
            <a:endParaRPr lang="en-US" sz="1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" y="4525191"/>
            <a:ext cx="3033403" cy="338554"/>
          </a:xfrm>
          <a:prstGeom prst="rect">
            <a:avLst/>
          </a:prstGeom>
          <a:solidFill>
            <a:srgbClr val="D9D9D9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For a </a:t>
            </a:r>
            <a:r>
              <a:rPr lang="en-US" sz="1600" dirty="0" err="1" smtClean="0"/>
              <a:t>high(er</a:t>
            </a:r>
            <a:r>
              <a:rPr lang="en-US" sz="1600" dirty="0" smtClean="0"/>
              <a:t>) luminosity detector 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3855684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ontent Placeholder 2"/>
          <p:cNvSpPr>
            <a:spLocks noGrp="1"/>
          </p:cNvSpPr>
          <p:nvPr>
            <p:ph idx="1"/>
          </p:nvPr>
        </p:nvSpPr>
        <p:spPr>
          <a:xfrm>
            <a:off x="71354" y="914400"/>
            <a:ext cx="9049464" cy="2438400"/>
          </a:xfrm>
        </p:spPr>
        <p:txBody>
          <a:bodyPr/>
          <a:lstStyle/>
          <a:p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Requirements:</a:t>
            </a:r>
          </a:p>
          <a:p>
            <a:pPr lvl="1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70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% (or above) longitudinal polarizations at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IPs</a:t>
            </a:r>
          </a:p>
          <a:p>
            <a:pPr lvl="1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Polarization flipping at the required frequency</a:t>
            </a:r>
          </a:p>
          <a:p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Approach:</a:t>
            </a:r>
          </a:p>
          <a:p>
            <a:pPr lvl="1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Figure-8 geometry – zero spin tune independent of energy</a:t>
            </a:r>
          </a:p>
          <a:p>
            <a:pPr lvl="1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Vertical polarization in arcs  – minimize spin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depolarization</a:t>
            </a:r>
          </a:p>
          <a:p>
            <a:pPr lvl="1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Universal spin rotator</a:t>
            </a:r>
          </a:p>
          <a:p>
            <a:pPr lvl="1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Two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polarization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states simultaneously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in the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ring</a:t>
            </a:r>
          </a:p>
          <a:p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Long polarization lifetime</a:t>
            </a:r>
          </a:p>
          <a:p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Compton 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polarimeter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– continuous non-invasive polarization monitoring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124200" y="6459205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He Zhang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477000" y="6459205"/>
            <a:ext cx="10668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---</a:t>
            </a:r>
            <a:fld id="{85521F2B-DDB1-4D52-AD09-DEE4A6FD7102}" type="slidenum">
              <a:rPr lang="en-US" smtClean="0"/>
              <a:pPr>
                <a:defRPr/>
              </a:pPr>
              <a:t>16</a:t>
            </a:fld>
            <a:r>
              <a:rPr lang="en-US" dirty="0" smtClean="0"/>
              <a:t>---</a:t>
            </a:r>
            <a:endParaRPr lang="en-US" dirty="0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9pPr>
          </a:lstStyle>
          <a:p>
            <a:pPr algn="ctr" eaLnBrk="1" hangingPunct="1"/>
            <a:endParaRPr lang="ru-RU" sz="32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Electron Polarization Design</a:t>
            </a:r>
            <a:endParaRPr lang="ru-RU" sz="32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0" name="Group 9"/>
          <p:cNvGrpSpPr>
            <a:grpSpLocks/>
          </p:cNvGrpSpPr>
          <p:nvPr/>
        </p:nvGrpSpPr>
        <p:grpSpPr bwMode="auto">
          <a:xfrm>
            <a:off x="152400" y="4564771"/>
            <a:ext cx="4724400" cy="1235078"/>
            <a:chOff x="263103" y="2076488"/>
            <a:chExt cx="7007993" cy="1993271"/>
          </a:xfrm>
        </p:grpSpPr>
        <p:grpSp>
          <p:nvGrpSpPr>
            <p:cNvPr id="11" name="Group 10"/>
            <p:cNvGrpSpPr>
              <a:grpSpLocks/>
            </p:cNvGrpSpPr>
            <p:nvPr/>
          </p:nvGrpSpPr>
          <p:grpSpPr bwMode="auto">
            <a:xfrm>
              <a:off x="263103" y="2076488"/>
              <a:ext cx="7007993" cy="1993271"/>
              <a:chOff x="263784" y="2000754"/>
              <a:chExt cx="7007639" cy="1992657"/>
            </a:xfrm>
          </p:grpSpPr>
          <p:grpSp>
            <p:nvGrpSpPr>
              <p:cNvPr id="22" name="Group 21"/>
              <p:cNvGrpSpPr>
                <a:grpSpLocks/>
              </p:cNvGrpSpPr>
              <p:nvPr/>
            </p:nvGrpSpPr>
            <p:grpSpPr bwMode="auto">
              <a:xfrm>
                <a:off x="263784" y="2000754"/>
                <a:ext cx="6774856" cy="1992657"/>
                <a:chOff x="263784" y="2000754"/>
                <a:chExt cx="6774856" cy="1992657"/>
              </a:xfrm>
            </p:grpSpPr>
            <p:grpSp>
              <p:nvGrpSpPr>
                <p:cNvPr id="25" name="Group 24"/>
                <p:cNvGrpSpPr>
                  <a:grpSpLocks/>
                </p:cNvGrpSpPr>
                <p:nvPr/>
              </p:nvGrpSpPr>
              <p:grpSpPr bwMode="auto">
                <a:xfrm>
                  <a:off x="263784" y="2065592"/>
                  <a:ext cx="6774856" cy="1927819"/>
                  <a:chOff x="568585" y="1382769"/>
                  <a:chExt cx="6774856" cy="1927819"/>
                </a:xfrm>
              </p:grpSpPr>
              <p:grpSp>
                <p:nvGrpSpPr>
                  <p:cNvPr id="27" name="Group 26"/>
                  <p:cNvGrpSpPr>
                    <a:grpSpLocks/>
                  </p:cNvGrpSpPr>
                  <p:nvPr/>
                </p:nvGrpSpPr>
                <p:grpSpPr bwMode="auto">
                  <a:xfrm>
                    <a:off x="568585" y="1382769"/>
                    <a:ext cx="6774856" cy="1927819"/>
                    <a:chOff x="574566" y="1384346"/>
                    <a:chExt cx="7098229" cy="2000842"/>
                  </a:xfrm>
                </p:grpSpPr>
                <p:grpSp>
                  <p:nvGrpSpPr>
                    <p:cNvPr id="33" name="Group 3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74566" y="1384346"/>
                      <a:ext cx="7098229" cy="2000842"/>
                      <a:chOff x="739871" y="2465045"/>
                      <a:chExt cx="7098370" cy="2001182"/>
                    </a:xfrm>
                  </p:grpSpPr>
                  <p:cxnSp>
                    <p:nvCxnSpPr>
                      <p:cNvPr id="68" name="Straight Connector 67"/>
                      <p:cNvCxnSpPr>
                        <a:cxnSpLocks noChangeShapeType="1"/>
                        <a:stCxn id="71" idx="2"/>
                        <a:endCxn id="70" idx="2"/>
                      </p:cNvCxnSpPr>
                      <p:nvPr/>
                    </p:nvCxnSpPr>
                    <p:spPr bwMode="auto">
                      <a:xfrm>
                        <a:off x="2054944" y="2547085"/>
                        <a:ext cx="4467704" cy="1837905"/>
                      </a:xfrm>
                      <a:prstGeom prst="line">
                        <a:avLst/>
                      </a:prstGeom>
                      <a:noFill/>
                      <a:ln w="28575" algn="ctr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</p:cxnSp>
                  <p:cxnSp>
                    <p:nvCxnSpPr>
                      <p:cNvPr id="69" name="Straight Connector 68"/>
                      <p:cNvCxnSpPr>
                        <a:cxnSpLocks noChangeShapeType="1"/>
                        <a:stCxn id="71" idx="0"/>
                        <a:endCxn id="70" idx="0"/>
                      </p:cNvCxnSpPr>
                      <p:nvPr/>
                    </p:nvCxnSpPr>
                    <p:spPr bwMode="auto">
                      <a:xfrm flipV="1">
                        <a:off x="2064875" y="2583999"/>
                        <a:ext cx="4447841" cy="1764074"/>
                      </a:xfrm>
                      <a:prstGeom prst="line">
                        <a:avLst/>
                      </a:prstGeom>
                      <a:noFill/>
                      <a:ln w="28575" algn="ctr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</p:cxnSp>
                  <p:sp>
                    <p:nvSpPr>
                      <p:cNvPr id="70" name="Arc 69"/>
                      <p:cNvSpPr/>
                      <p:nvPr/>
                    </p:nvSpPr>
                    <p:spPr bwMode="auto">
                      <a:xfrm>
                        <a:off x="5956080" y="2496454"/>
                        <a:ext cx="1882161" cy="1969773"/>
                      </a:xfrm>
                      <a:prstGeom prst="arc">
                        <a:avLst>
                          <a:gd name="adj1" fmla="val 14753656"/>
                          <a:gd name="adj2" fmla="val 6806687"/>
                        </a:avLst>
                      </a:prstGeom>
                      <a:noFill/>
                      <a:ln w="101600" cap="flat" cmpd="sng" algn="ctr">
                        <a:solidFill>
                          <a:srgbClr val="00B05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/>
                    </p:spPr>
                    <p:txBody>
                      <a:bodyPr/>
                      <a:lstStyle>
                        <a:defPPr>
                          <a:defRPr lang="en-US"/>
                        </a:defPPr>
                        <a:lvl1pPr algn="l" defTabSz="457200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3600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+mn-ea"/>
                            <a:cs typeface="Arial" panose="020B0604020202020204" pitchFamily="34" charset="0"/>
                          </a:defRPr>
                        </a:lvl1pPr>
                        <a:lvl2pPr marL="457200" algn="l" defTabSz="457200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3600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+mn-ea"/>
                            <a:cs typeface="Arial" panose="020B0604020202020204" pitchFamily="34" charset="0"/>
                          </a:defRPr>
                        </a:lvl2pPr>
                        <a:lvl3pPr marL="914400" algn="l" defTabSz="457200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3600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+mn-ea"/>
                            <a:cs typeface="Arial" panose="020B0604020202020204" pitchFamily="34" charset="0"/>
                          </a:defRPr>
                        </a:lvl3pPr>
                        <a:lvl4pPr marL="1371600" algn="l" defTabSz="457200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3600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+mn-ea"/>
                            <a:cs typeface="Arial" panose="020B0604020202020204" pitchFamily="34" charset="0"/>
                          </a:defRPr>
                        </a:lvl4pPr>
                        <a:lvl5pPr marL="1828800" algn="l" defTabSz="457200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3600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+mn-ea"/>
                            <a:cs typeface="Arial" panose="020B0604020202020204" pitchFamily="34" charset="0"/>
                          </a:defRPr>
                        </a:lvl5pPr>
                        <a:lvl6pPr marL="2286000" algn="l" defTabSz="914400" rtl="0" eaLnBrk="1" latinLnBrk="0" hangingPunct="1">
                          <a:defRPr sz="3600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+mn-ea"/>
                            <a:cs typeface="Arial" panose="020B0604020202020204" pitchFamily="34" charset="0"/>
                          </a:defRPr>
                        </a:lvl6pPr>
                        <a:lvl7pPr marL="2743200" algn="l" defTabSz="914400" rtl="0" eaLnBrk="1" latinLnBrk="0" hangingPunct="1">
                          <a:defRPr sz="3600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+mn-ea"/>
                            <a:cs typeface="Arial" panose="020B0604020202020204" pitchFamily="34" charset="0"/>
                          </a:defRPr>
                        </a:lvl7pPr>
                        <a:lvl8pPr marL="3200400" algn="l" defTabSz="914400" rtl="0" eaLnBrk="1" latinLnBrk="0" hangingPunct="1">
                          <a:defRPr sz="3600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+mn-ea"/>
                            <a:cs typeface="Arial" panose="020B0604020202020204" pitchFamily="34" charset="0"/>
                          </a:defRPr>
                        </a:lvl8pPr>
                        <a:lvl9pPr marL="3657600" algn="l" defTabSz="914400" rtl="0" eaLnBrk="1" latinLnBrk="0" hangingPunct="1">
                          <a:defRPr sz="3600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+mn-ea"/>
                            <a:cs typeface="Arial" panose="020B0604020202020204" pitchFamily="34" charset="0"/>
                          </a:defRPr>
                        </a:lvl9pPr>
                      </a:lstStyle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 sz="1800">
                          <a:latin typeface="+mn-lt"/>
                          <a:ea typeface="ＭＳ Ｐゴシック" pitchFamily="34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71" name="Arc 70"/>
                      <p:cNvSpPr/>
                      <p:nvPr/>
                    </p:nvSpPr>
                    <p:spPr bwMode="auto">
                      <a:xfrm rot="10800000">
                        <a:off x="739871" y="2465045"/>
                        <a:ext cx="1882161" cy="1969773"/>
                      </a:xfrm>
                      <a:prstGeom prst="arc">
                        <a:avLst>
                          <a:gd name="adj1" fmla="val 14753656"/>
                          <a:gd name="adj2" fmla="val 6806687"/>
                        </a:avLst>
                      </a:prstGeom>
                      <a:noFill/>
                      <a:ln w="101600" cap="flat" cmpd="sng" algn="ctr">
                        <a:solidFill>
                          <a:srgbClr val="00B05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/>
                    </p:spPr>
                    <p:txBody>
                      <a:bodyPr/>
                      <a:lstStyle>
                        <a:defPPr>
                          <a:defRPr lang="en-US"/>
                        </a:defPPr>
                        <a:lvl1pPr algn="l" defTabSz="457200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3600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+mn-ea"/>
                            <a:cs typeface="Arial" panose="020B0604020202020204" pitchFamily="34" charset="0"/>
                          </a:defRPr>
                        </a:lvl1pPr>
                        <a:lvl2pPr marL="457200" algn="l" defTabSz="457200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3600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+mn-ea"/>
                            <a:cs typeface="Arial" panose="020B0604020202020204" pitchFamily="34" charset="0"/>
                          </a:defRPr>
                        </a:lvl2pPr>
                        <a:lvl3pPr marL="914400" algn="l" defTabSz="457200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3600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+mn-ea"/>
                            <a:cs typeface="Arial" panose="020B0604020202020204" pitchFamily="34" charset="0"/>
                          </a:defRPr>
                        </a:lvl3pPr>
                        <a:lvl4pPr marL="1371600" algn="l" defTabSz="457200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3600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+mn-ea"/>
                            <a:cs typeface="Arial" panose="020B0604020202020204" pitchFamily="34" charset="0"/>
                          </a:defRPr>
                        </a:lvl4pPr>
                        <a:lvl5pPr marL="1828800" algn="l" defTabSz="457200" rtl="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3600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+mn-ea"/>
                            <a:cs typeface="Arial" panose="020B0604020202020204" pitchFamily="34" charset="0"/>
                          </a:defRPr>
                        </a:lvl5pPr>
                        <a:lvl6pPr marL="2286000" algn="l" defTabSz="914400" rtl="0" eaLnBrk="1" latinLnBrk="0" hangingPunct="1">
                          <a:defRPr sz="3600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+mn-ea"/>
                            <a:cs typeface="Arial" panose="020B0604020202020204" pitchFamily="34" charset="0"/>
                          </a:defRPr>
                        </a:lvl6pPr>
                        <a:lvl7pPr marL="2743200" algn="l" defTabSz="914400" rtl="0" eaLnBrk="1" latinLnBrk="0" hangingPunct="1">
                          <a:defRPr sz="3600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+mn-ea"/>
                            <a:cs typeface="Arial" panose="020B0604020202020204" pitchFamily="34" charset="0"/>
                          </a:defRPr>
                        </a:lvl7pPr>
                        <a:lvl8pPr marL="3200400" algn="l" defTabSz="914400" rtl="0" eaLnBrk="1" latinLnBrk="0" hangingPunct="1">
                          <a:defRPr sz="3600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+mn-ea"/>
                            <a:cs typeface="Arial" panose="020B0604020202020204" pitchFamily="34" charset="0"/>
                          </a:defRPr>
                        </a:lvl8pPr>
                        <a:lvl9pPr marL="3657600" algn="l" defTabSz="914400" rtl="0" eaLnBrk="1" latinLnBrk="0" hangingPunct="1">
                          <a:defRPr sz="3600" kern="1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+mn-ea"/>
                            <a:cs typeface="Arial" panose="020B0604020202020204" pitchFamily="34" charset="0"/>
                          </a:defRPr>
                        </a:lvl9pPr>
                      </a:lstStyle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 sz="1800">
                          <a:latin typeface="+mn-lt"/>
                          <a:ea typeface="ＭＳ Ｐゴシック" pitchFamily="34" charset="-128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34" name="Group 33"/>
                    <p:cNvGrpSpPr>
                      <a:grpSpLocks/>
                    </p:cNvGrpSpPr>
                    <p:nvPr/>
                  </p:nvGrpSpPr>
                  <p:grpSpPr bwMode="auto">
                    <a:xfrm rot="1432970">
                      <a:off x="1801034" y="1633716"/>
                      <a:ext cx="1387829" cy="182880"/>
                      <a:chOff x="1486793" y="4445095"/>
                      <a:chExt cx="1387829" cy="182880"/>
                    </a:xfrm>
                  </p:grpSpPr>
                  <p:grpSp>
                    <p:nvGrpSpPr>
                      <p:cNvPr id="61" name="Group 60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486793" y="4445095"/>
                        <a:ext cx="1387829" cy="182880"/>
                        <a:chOff x="1736371" y="1407225"/>
                        <a:chExt cx="1387829" cy="182880"/>
                      </a:xfrm>
                    </p:grpSpPr>
                    <p:sp>
                      <p:nvSpPr>
                        <p:cNvPr id="64" name="Flowchart: Direct Access Storage 63"/>
                        <p:cNvSpPr/>
                        <p:nvPr/>
                      </p:nvSpPr>
                      <p:spPr bwMode="auto">
                        <a:xfrm rot="10800000">
                          <a:off x="1736371" y="1416538"/>
                          <a:ext cx="276106" cy="139072"/>
                        </a:xfrm>
                        <a:prstGeom prst="flowChartMagneticDrum">
                          <a:avLst/>
                        </a:prstGeom>
                        <a:solidFill>
                          <a:schemeClr val="accent3">
                            <a:lumMod val="75000"/>
                          </a:schemeClr>
                        </a:solidFill>
                        <a:ln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/>
                      </p:spPr>
                      <p:txBody>
                        <a:bodyPr/>
                        <a:lstStyle>
                          <a:defPPr>
                            <a:defRPr lang="en-US"/>
                          </a:defPPr>
                          <a:lvl1pPr algn="l" defTabSz="457200" rtl="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1pPr>
                          <a:lvl2pPr marL="457200" algn="l" defTabSz="457200" rtl="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2pPr>
                          <a:lvl3pPr marL="914400" algn="l" defTabSz="457200" rtl="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3pPr>
                          <a:lvl4pPr marL="1371600" algn="l" defTabSz="457200" rtl="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4pPr>
                          <a:lvl5pPr marL="1828800" algn="l" defTabSz="457200" rtl="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5pPr>
                          <a:lvl6pPr marL="2286000" algn="l" defTabSz="914400" rtl="0" eaLnBrk="1" latinLnBrk="0" hangingPunct="1"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6pPr>
                          <a:lvl7pPr marL="2743200" algn="l" defTabSz="914400" rtl="0" eaLnBrk="1" latinLnBrk="0" hangingPunct="1"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7pPr>
                          <a:lvl8pPr marL="3200400" algn="l" defTabSz="914400" rtl="0" eaLnBrk="1" latinLnBrk="0" hangingPunct="1"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8pPr>
                          <a:lvl9pPr marL="3657600" algn="l" defTabSz="914400" rtl="0" eaLnBrk="1" latinLnBrk="0" hangingPunct="1"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9pPr>
                        </a:lstStyle>
                        <a:p>
                          <a:pPr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 sz="1800">
                            <a:latin typeface="+mn-lt"/>
                            <a:ea typeface="ＭＳ Ｐゴシック" pitchFamily="34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65" name="Isosceles Triangle 64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 rot="10800000">
                          <a:off x="2133601" y="1407225"/>
                          <a:ext cx="274320" cy="182880"/>
                        </a:xfrm>
                        <a:prstGeom prst="triangle">
                          <a:avLst>
                            <a:gd name="adj" fmla="val 50000"/>
                          </a:avLst>
                        </a:prstGeom>
                        <a:solidFill>
                          <a:srgbClr val="33CC33"/>
                        </a:solidFill>
                        <a:ln w="9525" algn="ctr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>
                          <a:defPPr>
                            <a:defRPr lang="en-US"/>
                          </a:defPPr>
                          <a:lvl1pPr algn="l" defTabSz="457200" rtl="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1pPr>
                          <a:lvl2pPr marL="457200" algn="l" defTabSz="457200" rtl="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2pPr>
                          <a:lvl3pPr marL="914400" algn="l" defTabSz="457200" rtl="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3pPr>
                          <a:lvl4pPr marL="1371600" algn="l" defTabSz="457200" rtl="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4pPr>
                          <a:lvl5pPr marL="1828800" algn="l" defTabSz="457200" rtl="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5pPr>
                          <a:lvl6pPr marL="2286000" algn="l" defTabSz="914400" rtl="0" eaLnBrk="1" latinLnBrk="0" hangingPunct="1"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6pPr>
                          <a:lvl7pPr marL="2743200" algn="l" defTabSz="914400" rtl="0" eaLnBrk="1" latinLnBrk="0" hangingPunct="1"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7pPr>
                          <a:lvl8pPr marL="3200400" algn="l" defTabSz="914400" rtl="0" eaLnBrk="1" latinLnBrk="0" hangingPunct="1"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8pPr>
                          <a:lvl9pPr marL="3657600" algn="l" defTabSz="914400" rtl="0" eaLnBrk="1" latinLnBrk="0" hangingPunct="1"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9pPr>
                        </a:lstStyle>
                        <a:p>
                          <a:endParaRPr lang="en-US" altLang="en-US" sz="1800">
                            <a:latin typeface="Times" panose="02020603050405020304" pitchFamily="18" charset="0"/>
                            <a:ea typeface="MS PGothic" panose="020B0600070205080204" pitchFamily="34" charset="-128"/>
                          </a:endParaRPr>
                        </a:p>
                      </p:txBody>
                    </p:sp>
                    <p:sp>
                      <p:nvSpPr>
                        <p:cNvPr id="66" name="Flowchart: Direct Access Storage 65"/>
                        <p:cNvSpPr/>
                        <p:nvPr/>
                      </p:nvSpPr>
                      <p:spPr bwMode="auto">
                        <a:xfrm rot="10800000">
                          <a:off x="2492712" y="1409328"/>
                          <a:ext cx="365840" cy="141316"/>
                        </a:xfrm>
                        <a:prstGeom prst="flowChartMagneticDrum">
                          <a:avLst/>
                        </a:prstGeom>
                        <a:solidFill>
                          <a:schemeClr val="accent3">
                            <a:lumMod val="75000"/>
                          </a:schemeClr>
                        </a:solidFill>
                        <a:ln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/>
                      </p:spPr>
                      <p:txBody>
                        <a:bodyPr/>
                        <a:lstStyle>
                          <a:defPPr>
                            <a:defRPr lang="en-US"/>
                          </a:defPPr>
                          <a:lvl1pPr algn="l" defTabSz="457200" rtl="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1pPr>
                          <a:lvl2pPr marL="457200" algn="l" defTabSz="457200" rtl="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2pPr>
                          <a:lvl3pPr marL="914400" algn="l" defTabSz="457200" rtl="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3pPr>
                          <a:lvl4pPr marL="1371600" algn="l" defTabSz="457200" rtl="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4pPr>
                          <a:lvl5pPr marL="1828800" algn="l" defTabSz="457200" rtl="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5pPr>
                          <a:lvl6pPr marL="2286000" algn="l" defTabSz="914400" rtl="0" eaLnBrk="1" latinLnBrk="0" hangingPunct="1"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6pPr>
                          <a:lvl7pPr marL="2743200" algn="l" defTabSz="914400" rtl="0" eaLnBrk="1" latinLnBrk="0" hangingPunct="1"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7pPr>
                          <a:lvl8pPr marL="3200400" algn="l" defTabSz="914400" rtl="0" eaLnBrk="1" latinLnBrk="0" hangingPunct="1"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8pPr>
                          <a:lvl9pPr marL="3657600" algn="l" defTabSz="914400" rtl="0" eaLnBrk="1" latinLnBrk="0" hangingPunct="1"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9pPr>
                        </a:lstStyle>
                        <a:p>
                          <a:pPr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 sz="1800">
                            <a:latin typeface="+mn-lt"/>
                            <a:ea typeface="ＭＳ Ｐゴシック" pitchFamily="34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67" name="Isosceles Triangle 66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 rot="10800000">
                          <a:off x="2987040" y="1407225"/>
                          <a:ext cx="137160" cy="182880"/>
                        </a:xfrm>
                        <a:prstGeom prst="triangle">
                          <a:avLst>
                            <a:gd name="adj" fmla="val 50000"/>
                          </a:avLst>
                        </a:prstGeom>
                        <a:solidFill>
                          <a:srgbClr val="33CC33"/>
                        </a:solidFill>
                        <a:ln w="9525" algn="ctr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>
                          <a:defPPr>
                            <a:defRPr lang="en-US"/>
                          </a:defPPr>
                          <a:lvl1pPr algn="l" defTabSz="457200" rtl="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1pPr>
                          <a:lvl2pPr marL="457200" algn="l" defTabSz="457200" rtl="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2pPr>
                          <a:lvl3pPr marL="914400" algn="l" defTabSz="457200" rtl="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3pPr>
                          <a:lvl4pPr marL="1371600" algn="l" defTabSz="457200" rtl="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4pPr>
                          <a:lvl5pPr marL="1828800" algn="l" defTabSz="457200" rtl="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5pPr>
                          <a:lvl6pPr marL="2286000" algn="l" defTabSz="914400" rtl="0" eaLnBrk="1" latinLnBrk="0" hangingPunct="1"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6pPr>
                          <a:lvl7pPr marL="2743200" algn="l" defTabSz="914400" rtl="0" eaLnBrk="1" latinLnBrk="0" hangingPunct="1"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7pPr>
                          <a:lvl8pPr marL="3200400" algn="l" defTabSz="914400" rtl="0" eaLnBrk="1" latinLnBrk="0" hangingPunct="1"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8pPr>
                          <a:lvl9pPr marL="3657600" algn="l" defTabSz="914400" rtl="0" eaLnBrk="1" latinLnBrk="0" hangingPunct="1"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9pPr>
                        </a:lstStyle>
                        <a:p>
                          <a:endParaRPr lang="en-US" altLang="en-US" sz="1800">
                            <a:latin typeface="Times" panose="02020603050405020304" pitchFamily="18" charset="0"/>
                            <a:ea typeface="MS PGothic" panose="020B0600070205080204" pitchFamily="34" charset="-128"/>
                          </a:endParaRPr>
                        </a:p>
                      </p:txBody>
                    </p:sp>
                  </p:grpSp>
                  <p:cxnSp>
                    <p:nvCxnSpPr>
                      <p:cNvPr id="62" name="Straight Arrow Connector 61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 flipH="1" flipV="1">
                        <a:off x="1578426" y="4521371"/>
                        <a:ext cx="182880" cy="0"/>
                      </a:xfrm>
                      <a:prstGeom prst="straightConnector1">
                        <a:avLst/>
                      </a:prstGeom>
                      <a:noFill/>
                      <a:ln w="19050" algn="ctr">
                        <a:solidFill>
                          <a:srgbClr val="3333FF"/>
                        </a:solidFill>
                        <a:round/>
                        <a:headEnd/>
                        <a:tailEnd type="triangle" w="sm" len="med"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</p:cxnSp>
                  <p:cxnSp>
                    <p:nvCxnSpPr>
                      <p:cNvPr id="63" name="Straight Arrow Connector 62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 flipH="1" flipV="1">
                        <a:off x="2355957" y="4520282"/>
                        <a:ext cx="265176" cy="0"/>
                      </a:xfrm>
                      <a:prstGeom prst="straightConnector1">
                        <a:avLst/>
                      </a:prstGeom>
                      <a:noFill/>
                      <a:ln w="19050" algn="ctr">
                        <a:solidFill>
                          <a:srgbClr val="3333FF"/>
                        </a:solidFill>
                        <a:round/>
                        <a:headEnd/>
                        <a:tailEnd type="triangle" w="sm" len="med"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</p:cxnSp>
                </p:grpSp>
                <p:grpSp>
                  <p:nvGrpSpPr>
                    <p:cNvPr id="35" name="Group 34"/>
                    <p:cNvGrpSpPr>
                      <a:grpSpLocks/>
                    </p:cNvGrpSpPr>
                    <p:nvPr/>
                  </p:nvGrpSpPr>
                  <p:grpSpPr bwMode="auto">
                    <a:xfrm rot="-1308187">
                      <a:off x="1826665" y="2903646"/>
                      <a:ext cx="1391169" cy="201287"/>
                      <a:chOff x="1479746" y="4435866"/>
                      <a:chExt cx="1391169" cy="201287"/>
                    </a:xfrm>
                  </p:grpSpPr>
                  <p:grpSp>
                    <p:nvGrpSpPr>
                      <p:cNvPr id="53" name="Group 52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479746" y="4435866"/>
                        <a:ext cx="1391169" cy="201287"/>
                        <a:chOff x="1729324" y="1397996"/>
                        <a:chExt cx="1391169" cy="201287"/>
                      </a:xfrm>
                    </p:grpSpPr>
                    <p:sp>
                      <p:nvSpPr>
                        <p:cNvPr id="56" name="Flowchart: Direct Access Storage 55"/>
                        <p:cNvSpPr/>
                        <p:nvPr/>
                      </p:nvSpPr>
                      <p:spPr bwMode="auto">
                        <a:xfrm rot="10800000">
                          <a:off x="1729324" y="1437854"/>
                          <a:ext cx="273806" cy="139072"/>
                        </a:xfrm>
                        <a:prstGeom prst="flowChartMagneticDrum">
                          <a:avLst/>
                        </a:prstGeom>
                        <a:solidFill>
                          <a:schemeClr val="accent3">
                            <a:lumMod val="75000"/>
                          </a:schemeClr>
                        </a:solidFill>
                        <a:ln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/>
                      </p:spPr>
                      <p:txBody>
                        <a:bodyPr/>
                        <a:lstStyle>
                          <a:defPPr>
                            <a:defRPr lang="en-US"/>
                          </a:defPPr>
                          <a:lvl1pPr algn="l" defTabSz="457200" rtl="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1pPr>
                          <a:lvl2pPr marL="457200" algn="l" defTabSz="457200" rtl="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2pPr>
                          <a:lvl3pPr marL="914400" algn="l" defTabSz="457200" rtl="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3pPr>
                          <a:lvl4pPr marL="1371600" algn="l" defTabSz="457200" rtl="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4pPr>
                          <a:lvl5pPr marL="1828800" algn="l" defTabSz="457200" rtl="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5pPr>
                          <a:lvl6pPr marL="2286000" algn="l" defTabSz="914400" rtl="0" eaLnBrk="1" latinLnBrk="0" hangingPunct="1"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6pPr>
                          <a:lvl7pPr marL="2743200" algn="l" defTabSz="914400" rtl="0" eaLnBrk="1" latinLnBrk="0" hangingPunct="1"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7pPr>
                          <a:lvl8pPr marL="3200400" algn="l" defTabSz="914400" rtl="0" eaLnBrk="1" latinLnBrk="0" hangingPunct="1"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8pPr>
                          <a:lvl9pPr marL="3657600" algn="l" defTabSz="914400" rtl="0" eaLnBrk="1" latinLnBrk="0" hangingPunct="1"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9pPr>
                        </a:lstStyle>
                        <a:p>
                          <a:pPr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 sz="1800">
                            <a:latin typeface="+mn-lt"/>
                            <a:ea typeface="ＭＳ Ｐゴシック" pitchFamily="34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57" name="Isosceles Triangle 56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 rot="-11813">
                          <a:off x="2121927" y="1397996"/>
                          <a:ext cx="274321" cy="182879"/>
                        </a:xfrm>
                        <a:prstGeom prst="triangle">
                          <a:avLst>
                            <a:gd name="adj" fmla="val 50000"/>
                          </a:avLst>
                        </a:prstGeom>
                        <a:solidFill>
                          <a:srgbClr val="33CC33"/>
                        </a:solidFill>
                        <a:ln w="9525" algn="ctr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>
                          <a:defPPr>
                            <a:defRPr lang="en-US"/>
                          </a:defPPr>
                          <a:lvl1pPr algn="l" defTabSz="457200" rtl="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1pPr>
                          <a:lvl2pPr marL="457200" algn="l" defTabSz="457200" rtl="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2pPr>
                          <a:lvl3pPr marL="914400" algn="l" defTabSz="457200" rtl="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3pPr>
                          <a:lvl4pPr marL="1371600" algn="l" defTabSz="457200" rtl="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4pPr>
                          <a:lvl5pPr marL="1828800" algn="l" defTabSz="457200" rtl="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5pPr>
                          <a:lvl6pPr marL="2286000" algn="l" defTabSz="914400" rtl="0" eaLnBrk="1" latinLnBrk="0" hangingPunct="1"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6pPr>
                          <a:lvl7pPr marL="2743200" algn="l" defTabSz="914400" rtl="0" eaLnBrk="1" latinLnBrk="0" hangingPunct="1"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7pPr>
                          <a:lvl8pPr marL="3200400" algn="l" defTabSz="914400" rtl="0" eaLnBrk="1" latinLnBrk="0" hangingPunct="1"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8pPr>
                          <a:lvl9pPr marL="3657600" algn="l" defTabSz="914400" rtl="0" eaLnBrk="1" latinLnBrk="0" hangingPunct="1"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9pPr>
                        </a:lstStyle>
                        <a:p>
                          <a:endParaRPr lang="en-US" altLang="en-US" sz="1800">
                            <a:latin typeface="Times" panose="02020603050405020304" pitchFamily="18" charset="0"/>
                            <a:ea typeface="MS PGothic" panose="020B0600070205080204" pitchFamily="34" charset="-128"/>
                          </a:endParaRPr>
                        </a:p>
                      </p:txBody>
                    </p:sp>
                    <p:sp>
                      <p:nvSpPr>
                        <p:cNvPr id="59" name="Flowchart: Direct Access Storage 58"/>
                        <p:cNvSpPr/>
                        <p:nvPr/>
                      </p:nvSpPr>
                      <p:spPr bwMode="auto">
                        <a:xfrm rot="10800000">
                          <a:off x="2500827" y="1427128"/>
                          <a:ext cx="361240" cy="136828"/>
                        </a:xfrm>
                        <a:prstGeom prst="flowChartMagneticDrum">
                          <a:avLst/>
                        </a:prstGeom>
                        <a:solidFill>
                          <a:schemeClr val="accent3">
                            <a:lumMod val="75000"/>
                          </a:schemeClr>
                        </a:solidFill>
                        <a:ln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/>
                      </p:spPr>
                      <p:txBody>
                        <a:bodyPr/>
                        <a:lstStyle>
                          <a:defPPr>
                            <a:defRPr lang="en-US"/>
                          </a:defPPr>
                          <a:lvl1pPr algn="l" defTabSz="457200" rtl="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1pPr>
                          <a:lvl2pPr marL="457200" algn="l" defTabSz="457200" rtl="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2pPr>
                          <a:lvl3pPr marL="914400" algn="l" defTabSz="457200" rtl="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3pPr>
                          <a:lvl4pPr marL="1371600" algn="l" defTabSz="457200" rtl="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4pPr>
                          <a:lvl5pPr marL="1828800" algn="l" defTabSz="457200" rtl="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5pPr>
                          <a:lvl6pPr marL="2286000" algn="l" defTabSz="914400" rtl="0" eaLnBrk="1" latinLnBrk="0" hangingPunct="1"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6pPr>
                          <a:lvl7pPr marL="2743200" algn="l" defTabSz="914400" rtl="0" eaLnBrk="1" latinLnBrk="0" hangingPunct="1"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7pPr>
                          <a:lvl8pPr marL="3200400" algn="l" defTabSz="914400" rtl="0" eaLnBrk="1" latinLnBrk="0" hangingPunct="1"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8pPr>
                          <a:lvl9pPr marL="3657600" algn="l" defTabSz="914400" rtl="0" eaLnBrk="1" latinLnBrk="0" hangingPunct="1"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9pPr>
                        </a:lstStyle>
                        <a:p>
                          <a:pPr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 sz="1800">
                            <a:latin typeface="+mn-lt"/>
                            <a:ea typeface="ＭＳ Ｐゴシック" pitchFamily="34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60" name="Isosceles Triangle 59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 rot="-11813">
                          <a:off x="2983333" y="1416403"/>
                          <a:ext cx="137160" cy="182880"/>
                        </a:xfrm>
                        <a:prstGeom prst="triangle">
                          <a:avLst>
                            <a:gd name="adj" fmla="val 50000"/>
                          </a:avLst>
                        </a:prstGeom>
                        <a:solidFill>
                          <a:srgbClr val="33CC33"/>
                        </a:solidFill>
                        <a:ln w="9525" algn="ctr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>
                          <a:defPPr>
                            <a:defRPr lang="en-US"/>
                          </a:defPPr>
                          <a:lvl1pPr algn="l" defTabSz="457200" rtl="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1pPr>
                          <a:lvl2pPr marL="457200" algn="l" defTabSz="457200" rtl="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2pPr>
                          <a:lvl3pPr marL="914400" algn="l" defTabSz="457200" rtl="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3pPr>
                          <a:lvl4pPr marL="1371600" algn="l" defTabSz="457200" rtl="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4pPr>
                          <a:lvl5pPr marL="1828800" algn="l" defTabSz="457200" rtl="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5pPr>
                          <a:lvl6pPr marL="2286000" algn="l" defTabSz="914400" rtl="0" eaLnBrk="1" latinLnBrk="0" hangingPunct="1"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6pPr>
                          <a:lvl7pPr marL="2743200" algn="l" defTabSz="914400" rtl="0" eaLnBrk="1" latinLnBrk="0" hangingPunct="1"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7pPr>
                          <a:lvl8pPr marL="3200400" algn="l" defTabSz="914400" rtl="0" eaLnBrk="1" latinLnBrk="0" hangingPunct="1"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8pPr>
                          <a:lvl9pPr marL="3657600" algn="l" defTabSz="914400" rtl="0" eaLnBrk="1" latinLnBrk="0" hangingPunct="1"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9pPr>
                        </a:lstStyle>
                        <a:p>
                          <a:endParaRPr lang="en-US" altLang="en-US" sz="1800">
                            <a:latin typeface="Times" panose="02020603050405020304" pitchFamily="18" charset="0"/>
                            <a:ea typeface="MS PGothic" panose="020B0600070205080204" pitchFamily="34" charset="-128"/>
                          </a:endParaRPr>
                        </a:p>
                      </p:txBody>
                    </p:sp>
                  </p:grpSp>
                  <p:cxnSp>
                    <p:nvCxnSpPr>
                      <p:cNvPr id="54" name="Straight Arrow Connector 53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 flipH="1" flipV="1">
                        <a:off x="1576428" y="4550533"/>
                        <a:ext cx="182879" cy="0"/>
                      </a:xfrm>
                      <a:prstGeom prst="straightConnector1">
                        <a:avLst/>
                      </a:prstGeom>
                      <a:noFill/>
                      <a:ln w="19050" algn="ctr">
                        <a:solidFill>
                          <a:srgbClr val="3333FF"/>
                        </a:solidFill>
                        <a:round/>
                        <a:headEnd/>
                        <a:tailEnd type="triangle" w="sm" len="med"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</p:cxnSp>
                  <p:cxnSp>
                    <p:nvCxnSpPr>
                      <p:cNvPr id="55" name="Straight Arrow Connector 54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 flipH="1" flipV="1">
                        <a:off x="2355212" y="4536149"/>
                        <a:ext cx="265176" cy="0"/>
                      </a:xfrm>
                      <a:prstGeom prst="straightConnector1">
                        <a:avLst/>
                      </a:prstGeom>
                      <a:noFill/>
                      <a:ln w="19050" algn="ctr">
                        <a:solidFill>
                          <a:srgbClr val="3333FF"/>
                        </a:solidFill>
                        <a:round/>
                        <a:headEnd/>
                        <a:tailEnd type="triangle" w="sm" len="med"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</p:cxnSp>
                </p:grpSp>
                <p:grpSp>
                  <p:nvGrpSpPr>
                    <p:cNvPr id="36" name="Group 35"/>
                    <p:cNvGrpSpPr>
                      <a:grpSpLocks/>
                    </p:cNvGrpSpPr>
                    <p:nvPr/>
                  </p:nvGrpSpPr>
                  <p:grpSpPr bwMode="auto">
                    <a:xfrm rot="-1238556">
                      <a:off x="5010976" y="1679671"/>
                      <a:ext cx="1388529" cy="198464"/>
                      <a:chOff x="1529158" y="4456011"/>
                      <a:chExt cx="1388529" cy="198464"/>
                    </a:xfrm>
                  </p:grpSpPr>
                  <p:grpSp>
                    <p:nvGrpSpPr>
                      <p:cNvPr id="45" name="Group 4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529158" y="4456011"/>
                        <a:ext cx="1388529" cy="198464"/>
                        <a:chOff x="1778736" y="1418141"/>
                        <a:chExt cx="1388529" cy="198464"/>
                      </a:xfrm>
                    </p:grpSpPr>
                    <p:sp>
                      <p:nvSpPr>
                        <p:cNvPr id="49" name="Flowchart: Direct Access Storage 48"/>
                        <p:cNvSpPr/>
                        <p:nvPr/>
                      </p:nvSpPr>
                      <p:spPr bwMode="auto">
                        <a:xfrm>
                          <a:off x="2895761" y="1418141"/>
                          <a:ext cx="271504" cy="134586"/>
                        </a:xfrm>
                        <a:prstGeom prst="flowChartMagneticDrum">
                          <a:avLst/>
                        </a:prstGeom>
                        <a:solidFill>
                          <a:schemeClr val="accent3">
                            <a:lumMod val="75000"/>
                          </a:schemeClr>
                        </a:solidFill>
                        <a:ln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/>
                      </p:spPr>
                      <p:txBody>
                        <a:bodyPr/>
                        <a:lstStyle>
                          <a:defPPr>
                            <a:defRPr lang="en-US"/>
                          </a:defPPr>
                          <a:lvl1pPr algn="l" defTabSz="457200" rtl="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1pPr>
                          <a:lvl2pPr marL="457200" algn="l" defTabSz="457200" rtl="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2pPr>
                          <a:lvl3pPr marL="914400" algn="l" defTabSz="457200" rtl="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3pPr>
                          <a:lvl4pPr marL="1371600" algn="l" defTabSz="457200" rtl="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4pPr>
                          <a:lvl5pPr marL="1828800" algn="l" defTabSz="457200" rtl="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5pPr>
                          <a:lvl6pPr marL="2286000" algn="l" defTabSz="914400" rtl="0" eaLnBrk="1" latinLnBrk="0" hangingPunct="1"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6pPr>
                          <a:lvl7pPr marL="2743200" algn="l" defTabSz="914400" rtl="0" eaLnBrk="1" latinLnBrk="0" hangingPunct="1"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7pPr>
                          <a:lvl8pPr marL="3200400" algn="l" defTabSz="914400" rtl="0" eaLnBrk="1" latinLnBrk="0" hangingPunct="1"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8pPr>
                          <a:lvl9pPr marL="3657600" algn="l" defTabSz="914400" rtl="0" eaLnBrk="1" latinLnBrk="0" hangingPunct="1"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9pPr>
                        </a:lstStyle>
                        <a:p>
                          <a:pPr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 sz="1800">
                            <a:latin typeface="+mn-lt"/>
                            <a:ea typeface="ＭＳ Ｐゴシック" pitchFamily="34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50" name="Isosceles Triangle 49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 rot="10778556">
                          <a:off x="2517128" y="1420476"/>
                          <a:ext cx="274321" cy="182879"/>
                        </a:xfrm>
                        <a:prstGeom prst="triangle">
                          <a:avLst>
                            <a:gd name="adj" fmla="val 50000"/>
                          </a:avLst>
                        </a:prstGeom>
                        <a:solidFill>
                          <a:srgbClr val="33CC33"/>
                        </a:solidFill>
                        <a:ln w="9525" algn="ctr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>
                          <a:defPPr>
                            <a:defRPr lang="en-US"/>
                          </a:defPPr>
                          <a:lvl1pPr algn="l" defTabSz="457200" rtl="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1pPr>
                          <a:lvl2pPr marL="457200" algn="l" defTabSz="457200" rtl="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2pPr>
                          <a:lvl3pPr marL="914400" algn="l" defTabSz="457200" rtl="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3pPr>
                          <a:lvl4pPr marL="1371600" algn="l" defTabSz="457200" rtl="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4pPr>
                          <a:lvl5pPr marL="1828800" algn="l" defTabSz="457200" rtl="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5pPr>
                          <a:lvl6pPr marL="2286000" algn="l" defTabSz="914400" rtl="0" eaLnBrk="1" latinLnBrk="0" hangingPunct="1"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6pPr>
                          <a:lvl7pPr marL="2743200" algn="l" defTabSz="914400" rtl="0" eaLnBrk="1" latinLnBrk="0" hangingPunct="1"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7pPr>
                          <a:lvl8pPr marL="3200400" algn="l" defTabSz="914400" rtl="0" eaLnBrk="1" latinLnBrk="0" hangingPunct="1"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8pPr>
                          <a:lvl9pPr marL="3657600" algn="l" defTabSz="914400" rtl="0" eaLnBrk="1" latinLnBrk="0" hangingPunct="1"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9pPr>
                        </a:lstStyle>
                        <a:p>
                          <a:endParaRPr lang="en-US" altLang="en-US" sz="1800">
                            <a:latin typeface="Times" panose="02020603050405020304" pitchFamily="18" charset="0"/>
                            <a:ea typeface="MS PGothic" panose="020B0600070205080204" pitchFamily="34" charset="-128"/>
                          </a:endParaRPr>
                        </a:p>
                      </p:txBody>
                    </p:sp>
                    <p:sp>
                      <p:nvSpPr>
                        <p:cNvPr id="51" name="Flowchart: Direct Access Storage 50"/>
                        <p:cNvSpPr/>
                        <p:nvPr/>
                      </p:nvSpPr>
                      <p:spPr bwMode="auto">
                        <a:xfrm>
                          <a:off x="2020073" y="1432732"/>
                          <a:ext cx="365840" cy="136829"/>
                        </a:xfrm>
                        <a:prstGeom prst="flowChartMagneticDrum">
                          <a:avLst/>
                        </a:prstGeom>
                        <a:solidFill>
                          <a:schemeClr val="accent3">
                            <a:lumMod val="75000"/>
                          </a:schemeClr>
                        </a:solidFill>
                        <a:ln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/>
                      </p:spPr>
                      <p:txBody>
                        <a:bodyPr/>
                        <a:lstStyle>
                          <a:defPPr>
                            <a:defRPr lang="en-US"/>
                          </a:defPPr>
                          <a:lvl1pPr algn="l" defTabSz="457200" rtl="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1pPr>
                          <a:lvl2pPr marL="457200" algn="l" defTabSz="457200" rtl="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2pPr>
                          <a:lvl3pPr marL="914400" algn="l" defTabSz="457200" rtl="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3pPr>
                          <a:lvl4pPr marL="1371600" algn="l" defTabSz="457200" rtl="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4pPr>
                          <a:lvl5pPr marL="1828800" algn="l" defTabSz="457200" rtl="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5pPr>
                          <a:lvl6pPr marL="2286000" algn="l" defTabSz="914400" rtl="0" eaLnBrk="1" latinLnBrk="0" hangingPunct="1"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6pPr>
                          <a:lvl7pPr marL="2743200" algn="l" defTabSz="914400" rtl="0" eaLnBrk="1" latinLnBrk="0" hangingPunct="1"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7pPr>
                          <a:lvl8pPr marL="3200400" algn="l" defTabSz="914400" rtl="0" eaLnBrk="1" latinLnBrk="0" hangingPunct="1"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8pPr>
                          <a:lvl9pPr marL="3657600" algn="l" defTabSz="914400" rtl="0" eaLnBrk="1" latinLnBrk="0" hangingPunct="1"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9pPr>
                        </a:lstStyle>
                        <a:p>
                          <a:pPr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 sz="1800">
                            <a:latin typeface="+mn-lt"/>
                            <a:ea typeface="ＭＳ Ｐゴシック" pitchFamily="34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52" name="Isosceles Triangle 51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 rot="10718556">
                          <a:off x="1778736" y="1433725"/>
                          <a:ext cx="137160" cy="182880"/>
                        </a:xfrm>
                        <a:prstGeom prst="triangle">
                          <a:avLst>
                            <a:gd name="adj" fmla="val 50000"/>
                          </a:avLst>
                        </a:prstGeom>
                        <a:solidFill>
                          <a:srgbClr val="33CC33"/>
                        </a:solidFill>
                        <a:ln w="9525" algn="ctr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>
                          <a:defPPr>
                            <a:defRPr lang="en-US"/>
                          </a:defPPr>
                          <a:lvl1pPr algn="l" defTabSz="457200" rtl="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1pPr>
                          <a:lvl2pPr marL="457200" algn="l" defTabSz="457200" rtl="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2pPr>
                          <a:lvl3pPr marL="914400" algn="l" defTabSz="457200" rtl="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3pPr>
                          <a:lvl4pPr marL="1371600" algn="l" defTabSz="457200" rtl="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4pPr>
                          <a:lvl5pPr marL="1828800" algn="l" defTabSz="457200" rtl="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5pPr>
                          <a:lvl6pPr marL="2286000" algn="l" defTabSz="914400" rtl="0" eaLnBrk="1" latinLnBrk="0" hangingPunct="1"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6pPr>
                          <a:lvl7pPr marL="2743200" algn="l" defTabSz="914400" rtl="0" eaLnBrk="1" latinLnBrk="0" hangingPunct="1"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7pPr>
                          <a:lvl8pPr marL="3200400" algn="l" defTabSz="914400" rtl="0" eaLnBrk="1" latinLnBrk="0" hangingPunct="1"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8pPr>
                          <a:lvl9pPr marL="3657600" algn="l" defTabSz="914400" rtl="0" eaLnBrk="1" latinLnBrk="0" hangingPunct="1"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9pPr>
                        </a:lstStyle>
                        <a:p>
                          <a:endParaRPr lang="en-US" altLang="en-US" sz="1800">
                            <a:latin typeface="Times" panose="02020603050405020304" pitchFamily="18" charset="0"/>
                            <a:ea typeface="MS PGothic" panose="020B0600070205080204" pitchFamily="34" charset="-128"/>
                          </a:endParaRPr>
                        </a:p>
                      </p:txBody>
                    </p:sp>
                  </p:grpSp>
                  <p:cxnSp>
                    <p:nvCxnSpPr>
                      <p:cNvPr id="46" name="Straight Arrow Connector 45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 rot="10800000" flipH="1" flipV="1">
                        <a:off x="2659845" y="4527747"/>
                        <a:ext cx="182880" cy="0"/>
                      </a:xfrm>
                      <a:prstGeom prst="straightConnector1">
                        <a:avLst/>
                      </a:prstGeom>
                      <a:noFill/>
                      <a:ln w="19050" algn="ctr">
                        <a:solidFill>
                          <a:srgbClr val="3333FF"/>
                        </a:solidFill>
                        <a:round/>
                        <a:headEnd/>
                        <a:tailEnd type="triangle" w="sm" len="med"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</p:cxnSp>
                  <p:cxnSp>
                    <p:nvCxnSpPr>
                      <p:cNvPr id="48" name="Straight Arrow Connector 47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 rot="10800000" flipH="1" flipV="1">
                        <a:off x="1784931" y="4548916"/>
                        <a:ext cx="265176" cy="0"/>
                      </a:xfrm>
                      <a:prstGeom prst="straightConnector1">
                        <a:avLst/>
                      </a:prstGeom>
                      <a:noFill/>
                      <a:ln w="19050" algn="ctr">
                        <a:solidFill>
                          <a:srgbClr val="3333FF"/>
                        </a:solidFill>
                        <a:round/>
                        <a:headEnd/>
                        <a:tailEnd type="triangle" w="sm" len="med"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</p:cxnSp>
                </p:grpSp>
                <p:grpSp>
                  <p:nvGrpSpPr>
                    <p:cNvPr id="37" name="Group 36"/>
                    <p:cNvGrpSpPr>
                      <a:grpSpLocks/>
                    </p:cNvGrpSpPr>
                    <p:nvPr/>
                  </p:nvGrpSpPr>
                  <p:grpSpPr bwMode="auto">
                    <a:xfrm rot="1329621">
                      <a:off x="5046853" y="2960555"/>
                      <a:ext cx="1391683" cy="182880"/>
                      <a:chOff x="1539240" y="4445095"/>
                      <a:chExt cx="1391683" cy="182880"/>
                    </a:xfrm>
                  </p:grpSpPr>
                  <p:grpSp>
                    <p:nvGrpSpPr>
                      <p:cNvPr id="38" name="Group 37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539240" y="4445095"/>
                        <a:ext cx="1391683" cy="182880"/>
                        <a:chOff x="1788818" y="1407225"/>
                        <a:chExt cx="1391683" cy="182880"/>
                      </a:xfrm>
                    </p:grpSpPr>
                    <p:sp>
                      <p:nvSpPr>
                        <p:cNvPr id="41" name="Flowchart: Direct Access Storage 40"/>
                        <p:cNvSpPr/>
                        <p:nvPr/>
                      </p:nvSpPr>
                      <p:spPr bwMode="auto">
                        <a:xfrm>
                          <a:off x="2906696" y="1452944"/>
                          <a:ext cx="273805" cy="134586"/>
                        </a:xfrm>
                        <a:prstGeom prst="flowChartMagneticDrum">
                          <a:avLst/>
                        </a:prstGeom>
                        <a:solidFill>
                          <a:schemeClr val="accent3">
                            <a:lumMod val="75000"/>
                          </a:schemeClr>
                        </a:solidFill>
                        <a:ln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/>
                      </p:spPr>
                      <p:txBody>
                        <a:bodyPr/>
                        <a:lstStyle>
                          <a:defPPr>
                            <a:defRPr lang="en-US"/>
                          </a:defPPr>
                          <a:lvl1pPr algn="l" defTabSz="457200" rtl="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1pPr>
                          <a:lvl2pPr marL="457200" algn="l" defTabSz="457200" rtl="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2pPr>
                          <a:lvl3pPr marL="914400" algn="l" defTabSz="457200" rtl="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3pPr>
                          <a:lvl4pPr marL="1371600" algn="l" defTabSz="457200" rtl="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4pPr>
                          <a:lvl5pPr marL="1828800" algn="l" defTabSz="457200" rtl="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5pPr>
                          <a:lvl6pPr marL="2286000" algn="l" defTabSz="914400" rtl="0" eaLnBrk="1" latinLnBrk="0" hangingPunct="1"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6pPr>
                          <a:lvl7pPr marL="2743200" algn="l" defTabSz="914400" rtl="0" eaLnBrk="1" latinLnBrk="0" hangingPunct="1"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7pPr>
                          <a:lvl8pPr marL="3200400" algn="l" defTabSz="914400" rtl="0" eaLnBrk="1" latinLnBrk="0" hangingPunct="1"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8pPr>
                          <a:lvl9pPr marL="3657600" algn="l" defTabSz="914400" rtl="0" eaLnBrk="1" latinLnBrk="0" hangingPunct="1"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9pPr>
                        </a:lstStyle>
                        <a:p>
                          <a:pPr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 sz="1800">
                            <a:latin typeface="+mn-lt"/>
                            <a:ea typeface="ＭＳ Ｐゴシック" pitchFamily="34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42" name="Isosceles Triangle 41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522168" y="1407225"/>
                          <a:ext cx="274320" cy="182880"/>
                        </a:xfrm>
                        <a:prstGeom prst="triangle">
                          <a:avLst>
                            <a:gd name="adj" fmla="val 50000"/>
                          </a:avLst>
                        </a:prstGeom>
                        <a:solidFill>
                          <a:srgbClr val="33CC33"/>
                        </a:solidFill>
                        <a:ln w="9525" algn="ctr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>
                          <a:defPPr>
                            <a:defRPr lang="en-US"/>
                          </a:defPPr>
                          <a:lvl1pPr algn="l" defTabSz="457200" rtl="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1pPr>
                          <a:lvl2pPr marL="457200" algn="l" defTabSz="457200" rtl="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2pPr>
                          <a:lvl3pPr marL="914400" algn="l" defTabSz="457200" rtl="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3pPr>
                          <a:lvl4pPr marL="1371600" algn="l" defTabSz="457200" rtl="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4pPr>
                          <a:lvl5pPr marL="1828800" algn="l" defTabSz="457200" rtl="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5pPr>
                          <a:lvl6pPr marL="2286000" algn="l" defTabSz="914400" rtl="0" eaLnBrk="1" latinLnBrk="0" hangingPunct="1"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6pPr>
                          <a:lvl7pPr marL="2743200" algn="l" defTabSz="914400" rtl="0" eaLnBrk="1" latinLnBrk="0" hangingPunct="1"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7pPr>
                          <a:lvl8pPr marL="3200400" algn="l" defTabSz="914400" rtl="0" eaLnBrk="1" latinLnBrk="0" hangingPunct="1"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8pPr>
                          <a:lvl9pPr marL="3657600" algn="l" defTabSz="914400" rtl="0" eaLnBrk="1" latinLnBrk="0" hangingPunct="1"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9pPr>
                        </a:lstStyle>
                        <a:p>
                          <a:endParaRPr lang="en-US" altLang="en-US" sz="1800">
                            <a:latin typeface="Times" panose="02020603050405020304" pitchFamily="18" charset="0"/>
                            <a:ea typeface="MS PGothic" panose="020B0600070205080204" pitchFamily="34" charset="-128"/>
                          </a:endParaRPr>
                        </a:p>
                      </p:txBody>
                    </p:sp>
                    <p:sp>
                      <p:nvSpPr>
                        <p:cNvPr id="43" name="Flowchart: Direct Access Storage 42"/>
                        <p:cNvSpPr/>
                        <p:nvPr/>
                      </p:nvSpPr>
                      <p:spPr bwMode="auto">
                        <a:xfrm>
                          <a:off x="2028452" y="1440512"/>
                          <a:ext cx="372744" cy="134586"/>
                        </a:xfrm>
                        <a:prstGeom prst="flowChartMagneticDrum">
                          <a:avLst/>
                        </a:prstGeom>
                        <a:solidFill>
                          <a:schemeClr val="accent3">
                            <a:lumMod val="75000"/>
                          </a:schemeClr>
                        </a:solidFill>
                        <a:ln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/>
                      </p:spPr>
                      <p:txBody>
                        <a:bodyPr/>
                        <a:lstStyle>
                          <a:defPPr>
                            <a:defRPr lang="en-US"/>
                          </a:defPPr>
                          <a:lvl1pPr algn="l" defTabSz="457200" rtl="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1pPr>
                          <a:lvl2pPr marL="457200" algn="l" defTabSz="457200" rtl="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2pPr>
                          <a:lvl3pPr marL="914400" algn="l" defTabSz="457200" rtl="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3pPr>
                          <a:lvl4pPr marL="1371600" algn="l" defTabSz="457200" rtl="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4pPr>
                          <a:lvl5pPr marL="1828800" algn="l" defTabSz="457200" rtl="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5pPr>
                          <a:lvl6pPr marL="2286000" algn="l" defTabSz="914400" rtl="0" eaLnBrk="1" latinLnBrk="0" hangingPunct="1"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6pPr>
                          <a:lvl7pPr marL="2743200" algn="l" defTabSz="914400" rtl="0" eaLnBrk="1" latinLnBrk="0" hangingPunct="1"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7pPr>
                          <a:lvl8pPr marL="3200400" algn="l" defTabSz="914400" rtl="0" eaLnBrk="1" latinLnBrk="0" hangingPunct="1"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8pPr>
                          <a:lvl9pPr marL="3657600" algn="l" defTabSz="914400" rtl="0" eaLnBrk="1" latinLnBrk="0" hangingPunct="1"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9pPr>
                        </a:lstStyle>
                        <a:p>
                          <a:pPr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 sz="1800">
                            <a:latin typeface="+mn-lt"/>
                            <a:ea typeface="ＭＳ Ｐゴシック" pitchFamily="34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44" name="Isosceles Triangle 43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788818" y="1407225"/>
                          <a:ext cx="137160" cy="182880"/>
                        </a:xfrm>
                        <a:prstGeom prst="triangle">
                          <a:avLst>
                            <a:gd name="adj" fmla="val 50000"/>
                          </a:avLst>
                        </a:prstGeom>
                        <a:solidFill>
                          <a:srgbClr val="33CC33"/>
                        </a:solidFill>
                        <a:ln w="9525" algn="ctr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>
                          <a:defPPr>
                            <a:defRPr lang="en-US"/>
                          </a:defPPr>
                          <a:lvl1pPr algn="l" defTabSz="457200" rtl="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1pPr>
                          <a:lvl2pPr marL="457200" algn="l" defTabSz="457200" rtl="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2pPr>
                          <a:lvl3pPr marL="914400" algn="l" defTabSz="457200" rtl="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3pPr>
                          <a:lvl4pPr marL="1371600" algn="l" defTabSz="457200" rtl="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4pPr>
                          <a:lvl5pPr marL="1828800" algn="l" defTabSz="457200" rtl="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5pPr>
                          <a:lvl6pPr marL="2286000" algn="l" defTabSz="914400" rtl="0" eaLnBrk="1" latinLnBrk="0" hangingPunct="1"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6pPr>
                          <a:lvl7pPr marL="2743200" algn="l" defTabSz="914400" rtl="0" eaLnBrk="1" latinLnBrk="0" hangingPunct="1"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7pPr>
                          <a:lvl8pPr marL="3200400" algn="l" defTabSz="914400" rtl="0" eaLnBrk="1" latinLnBrk="0" hangingPunct="1"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8pPr>
                          <a:lvl9pPr marL="3657600" algn="l" defTabSz="914400" rtl="0" eaLnBrk="1" latinLnBrk="0" hangingPunct="1">
                            <a:defRPr sz="3600" kern="120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lvl9pPr>
                        </a:lstStyle>
                        <a:p>
                          <a:endParaRPr lang="en-US" altLang="en-US" sz="1800">
                            <a:latin typeface="Times" panose="02020603050405020304" pitchFamily="18" charset="0"/>
                            <a:ea typeface="MS PGothic" panose="020B0600070205080204" pitchFamily="34" charset="-128"/>
                          </a:endParaRPr>
                        </a:p>
                      </p:txBody>
                    </p:sp>
                  </p:grpSp>
                  <p:cxnSp>
                    <p:nvCxnSpPr>
                      <p:cNvPr id="39" name="Straight Arrow Connector 38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 rot="10800000" flipH="1" flipV="1">
                        <a:off x="2665119" y="4556639"/>
                        <a:ext cx="182880" cy="0"/>
                      </a:xfrm>
                      <a:prstGeom prst="straightConnector1">
                        <a:avLst/>
                      </a:prstGeom>
                      <a:noFill/>
                      <a:ln w="19050" algn="ctr">
                        <a:solidFill>
                          <a:srgbClr val="3333FF"/>
                        </a:solidFill>
                        <a:round/>
                        <a:headEnd/>
                        <a:tailEnd type="triangle" w="sm" len="med"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</p:cxnSp>
                  <p:cxnSp>
                    <p:nvCxnSpPr>
                      <p:cNvPr id="40" name="Straight Arrow Connector 39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 rot="10800000" flipH="1" flipV="1">
                        <a:off x="1784931" y="4548916"/>
                        <a:ext cx="265176" cy="0"/>
                      </a:xfrm>
                      <a:prstGeom prst="straightConnector1">
                        <a:avLst/>
                      </a:prstGeom>
                      <a:noFill/>
                      <a:ln w="19050" algn="ctr">
                        <a:solidFill>
                          <a:srgbClr val="3333FF"/>
                        </a:solidFill>
                        <a:round/>
                        <a:headEnd/>
                        <a:tailEnd type="triangle" w="sm" len="med"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</p:cxnSp>
                </p:grpSp>
              </p:grpSp>
              <p:sp>
                <p:nvSpPr>
                  <p:cNvPr id="28" name="Oval 27"/>
                  <p:cNvSpPr>
                    <a:spLocks noChangeArrowheads="1"/>
                  </p:cNvSpPr>
                  <p:nvPr/>
                </p:nvSpPr>
                <p:spPr bwMode="auto">
                  <a:xfrm>
                    <a:off x="3152775" y="2551888"/>
                    <a:ext cx="137160" cy="13716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 algn="ctr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>
                    <a:defPPr>
                      <a:defRPr lang="en-US"/>
                    </a:defPPr>
                    <a:lvl1pPr algn="l" defTabSz="457200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3600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lvl1pPr>
                    <a:lvl2pPr marL="457200" algn="l" defTabSz="457200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3600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lvl2pPr>
                    <a:lvl3pPr marL="914400" algn="l" defTabSz="457200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3600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lvl3pPr>
                    <a:lvl4pPr marL="1371600" algn="l" defTabSz="457200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3600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lvl4pPr>
                    <a:lvl5pPr marL="1828800" algn="l" defTabSz="457200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3600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lvl5pPr>
                    <a:lvl6pPr marL="2286000" algn="l" defTabSz="914400" rtl="0" eaLnBrk="1" latinLnBrk="0" hangingPunct="1">
                      <a:defRPr sz="3600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lvl6pPr>
                    <a:lvl7pPr marL="2743200" algn="l" defTabSz="914400" rtl="0" eaLnBrk="1" latinLnBrk="0" hangingPunct="1">
                      <a:defRPr sz="3600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lvl7pPr>
                    <a:lvl8pPr marL="3200400" algn="l" defTabSz="914400" rtl="0" eaLnBrk="1" latinLnBrk="0" hangingPunct="1">
                      <a:defRPr sz="3600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lvl8pPr>
                    <a:lvl9pPr marL="3657600" algn="l" defTabSz="914400" rtl="0" eaLnBrk="1" latinLnBrk="0" hangingPunct="1">
                      <a:defRPr sz="3600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lvl9pPr>
                  </a:lstStyle>
                  <a:p>
                    <a:endParaRPr lang="en-US" altLang="en-US" sz="1800">
                      <a:latin typeface="Times" panose="02020603050405020304" pitchFamily="18" charset="0"/>
                      <a:ea typeface="MS PGothic" panose="020B0600070205080204" pitchFamily="34" charset="-128"/>
                    </a:endParaRPr>
                  </a:p>
                </p:txBody>
              </p:sp>
              <p:sp>
                <p:nvSpPr>
                  <p:cNvPr id="29" name="Oval 28"/>
                  <p:cNvSpPr>
                    <a:spLocks noChangeArrowheads="1"/>
                  </p:cNvSpPr>
                  <p:nvPr/>
                </p:nvSpPr>
                <p:spPr bwMode="auto">
                  <a:xfrm>
                    <a:off x="4600888" y="2568106"/>
                    <a:ext cx="137160" cy="13716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 algn="ctr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>
                    <a:defPPr>
                      <a:defRPr lang="en-US"/>
                    </a:defPPr>
                    <a:lvl1pPr algn="l" defTabSz="457200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3600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lvl1pPr>
                    <a:lvl2pPr marL="457200" algn="l" defTabSz="457200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3600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lvl2pPr>
                    <a:lvl3pPr marL="914400" algn="l" defTabSz="457200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3600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lvl3pPr>
                    <a:lvl4pPr marL="1371600" algn="l" defTabSz="457200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3600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lvl4pPr>
                    <a:lvl5pPr marL="1828800" algn="l" defTabSz="457200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3600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lvl5pPr>
                    <a:lvl6pPr marL="2286000" algn="l" defTabSz="914400" rtl="0" eaLnBrk="1" latinLnBrk="0" hangingPunct="1">
                      <a:defRPr sz="3600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lvl6pPr>
                    <a:lvl7pPr marL="2743200" algn="l" defTabSz="914400" rtl="0" eaLnBrk="1" latinLnBrk="0" hangingPunct="1">
                      <a:defRPr sz="3600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lvl7pPr>
                    <a:lvl8pPr marL="3200400" algn="l" defTabSz="914400" rtl="0" eaLnBrk="1" latinLnBrk="0" hangingPunct="1">
                      <a:defRPr sz="3600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lvl8pPr>
                    <a:lvl9pPr marL="3657600" algn="l" defTabSz="914400" rtl="0" eaLnBrk="1" latinLnBrk="0" hangingPunct="1">
                      <a:defRPr sz="3600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lvl9pPr>
                  </a:lstStyle>
                  <a:p>
                    <a:endParaRPr lang="en-US" altLang="en-US" sz="1800">
                      <a:latin typeface="Times" panose="02020603050405020304" pitchFamily="18" charset="0"/>
                      <a:ea typeface="MS PGothic" panose="020B0600070205080204" pitchFamily="34" charset="-128"/>
                    </a:endParaRPr>
                  </a:p>
                </p:txBody>
              </p:sp>
              <p:cxnSp>
                <p:nvCxnSpPr>
                  <p:cNvPr id="30" name="Straight Arrow Connector 29"/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3848806" y="1936713"/>
                    <a:ext cx="571281" cy="247649"/>
                  </a:xfrm>
                  <a:prstGeom prst="straightConnector1">
                    <a:avLst/>
                  </a:prstGeom>
                  <a:noFill/>
                  <a:ln w="19050" algn="ctr">
                    <a:solidFill>
                      <a:srgbClr val="990099"/>
                    </a:solidFill>
                    <a:round/>
                    <a:headEnd/>
                    <a:tailEnd type="triangle" w="lg" len="lg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31" name="Straight Arrow Connector 30"/>
                  <p:cNvCxnSpPr>
                    <a:cxnSpLocks noChangeShapeType="1"/>
                  </p:cNvCxnSpPr>
                  <p:nvPr/>
                </p:nvCxnSpPr>
                <p:spPr bwMode="auto">
                  <a:xfrm rot="10800000" flipV="1">
                    <a:off x="3848806" y="2041488"/>
                    <a:ext cx="571281" cy="247649"/>
                  </a:xfrm>
                  <a:prstGeom prst="straightConnector1">
                    <a:avLst/>
                  </a:prstGeom>
                  <a:noFill/>
                  <a:ln w="19050" algn="ctr">
                    <a:solidFill>
                      <a:srgbClr val="990099"/>
                    </a:solidFill>
                    <a:prstDash val="sysDash"/>
                    <a:round/>
                    <a:headEnd/>
                    <a:tailEnd type="triangle" w="lg" len="lg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sp>
                <p:nvSpPr>
                  <p:cNvPr id="32" name="TextBox 7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505733" y="2898550"/>
                    <a:ext cx="761999" cy="26161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defPPr>
                      <a:defRPr lang="en-US"/>
                    </a:defPPr>
                    <a:lvl1pPr algn="l" defTabSz="457200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3600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lvl1pPr>
                    <a:lvl2pPr marL="457200" algn="l" defTabSz="457200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3600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lvl2pPr>
                    <a:lvl3pPr marL="914400" algn="l" defTabSz="457200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3600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lvl3pPr>
                    <a:lvl4pPr marL="1371600" algn="l" defTabSz="457200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3600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lvl4pPr>
                    <a:lvl5pPr marL="1828800" algn="l" defTabSz="457200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3600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lvl5pPr>
                    <a:lvl6pPr marL="2286000" algn="l" defTabSz="914400" rtl="0" eaLnBrk="1" latinLnBrk="0" hangingPunct="1">
                      <a:defRPr sz="3600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lvl6pPr>
                    <a:lvl7pPr marL="2743200" algn="l" defTabSz="914400" rtl="0" eaLnBrk="1" latinLnBrk="0" hangingPunct="1">
                      <a:defRPr sz="3600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lvl7pPr>
                    <a:lvl8pPr marL="3200400" algn="l" defTabSz="914400" rtl="0" eaLnBrk="1" latinLnBrk="0" hangingPunct="1">
                      <a:defRPr sz="3600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lvl8pPr>
                    <a:lvl9pPr marL="3657600" algn="l" defTabSz="914400" rtl="0" eaLnBrk="1" latinLnBrk="0" hangingPunct="1">
                      <a:defRPr sz="3600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lvl9pPr>
                  </a:lstStyle>
                  <a:p>
                    <a:pPr algn="ctr"/>
                    <a:r>
                      <a:rPr lang="en-US" altLang="en-US" sz="1100" b="1">
                        <a:latin typeface="Times" panose="02020603050405020304" pitchFamily="18" charset="0"/>
                        <a:ea typeface="MS PGothic" panose="020B0600070205080204" pitchFamily="34" charset="-128"/>
                      </a:rPr>
                      <a:t>IP</a:t>
                    </a:r>
                  </a:p>
                </p:txBody>
              </p:sp>
            </p:grpSp>
            <p:sp>
              <p:nvSpPr>
                <p:cNvPr id="26" name="TextBox 77"/>
                <p:cNvSpPr txBox="1">
                  <a:spLocks noChangeArrowheads="1"/>
                </p:cNvSpPr>
                <p:nvPr/>
              </p:nvSpPr>
              <p:spPr bwMode="auto">
                <a:xfrm rot="1334881">
                  <a:off x="1487602" y="2000754"/>
                  <a:ext cx="1395905" cy="3141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defPPr>
                    <a:defRPr lang="en-US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sz="3600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sz="3600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sz="3600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sz="3600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sz="3600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lvl5pPr>
                  <a:lvl6pPr marL="2286000" algn="l" defTabSz="914400" rtl="0" eaLnBrk="1" latinLnBrk="0" hangingPunct="1">
                    <a:defRPr sz="3600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lvl6pPr>
                  <a:lvl7pPr marL="2743200" algn="l" defTabSz="914400" rtl="0" eaLnBrk="1" latinLnBrk="0" hangingPunct="1">
                    <a:defRPr sz="3600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lvl7pPr>
                  <a:lvl8pPr marL="3200400" algn="l" defTabSz="914400" rtl="0" eaLnBrk="1" latinLnBrk="0" hangingPunct="1">
                    <a:defRPr sz="3600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lvl8pPr>
                  <a:lvl9pPr marL="3657600" algn="l" defTabSz="914400" rtl="0" eaLnBrk="1" latinLnBrk="0" hangingPunct="1">
                    <a:defRPr sz="3600"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lvl9pPr>
                </a:lstStyle>
                <a:p>
                  <a:pPr algn="ctr"/>
                  <a:r>
                    <a:rPr lang="en-US" altLang="en-US" sz="900" b="1">
                      <a:latin typeface="Arial" panose="020B0604020202020204" pitchFamily="34" charset="0"/>
                      <a:ea typeface="MS PGothic" panose="020B0600070205080204" pitchFamily="34" charset="-128"/>
                    </a:rPr>
                    <a:t>Spin Rotator</a:t>
                  </a:r>
                </a:p>
              </p:txBody>
            </p:sp>
          </p:grpSp>
          <p:sp>
            <p:nvSpPr>
              <p:cNvPr id="23" name="Arc 22"/>
              <p:cNvSpPr/>
              <p:nvPr/>
            </p:nvSpPr>
            <p:spPr bwMode="auto">
              <a:xfrm rot="8863078">
                <a:off x="6515977" y="3096498"/>
                <a:ext cx="696153" cy="577048"/>
              </a:xfrm>
              <a:prstGeom prst="arc">
                <a:avLst>
                  <a:gd name="adj1" fmla="val 11095852"/>
                  <a:gd name="adj2" fmla="val 15849856"/>
                </a:avLst>
              </a:prstGeom>
              <a:noFill/>
              <a:ln w="25400" cap="flat" cmpd="sng" algn="ctr">
                <a:solidFill>
                  <a:schemeClr val="tx1"/>
                </a:solidFill>
                <a:prstDash val="solid"/>
                <a:round/>
                <a:headEnd type="stealth" w="med" len="med"/>
                <a:tailEnd type="none" w="med" len="med"/>
              </a:ln>
              <a:effectLst/>
              <a:extLst/>
            </p:spPr>
            <p:txBody>
              <a:bodyPr/>
              <a:lstStyle>
                <a:defPPr>
                  <a:defRPr lang="en-US"/>
                </a:defPPr>
                <a:lvl1pPr algn="l" defTabSz="457200" rtl="0" fontAlgn="base">
                  <a:spcBef>
                    <a:spcPct val="0"/>
                  </a:spcBef>
                  <a:spcAft>
                    <a:spcPct val="0"/>
                  </a:spcAft>
                  <a:defRPr sz="36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1pPr>
                <a:lvl2pPr marL="4572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sz="36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2pPr>
                <a:lvl3pPr marL="9144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sz="36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3pPr>
                <a:lvl4pPr marL="13716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sz="36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4pPr>
                <a:lvl5pPr marL="18288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sz="36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5pPr>
                <a:lvl6pPr marL="2286000" algn="l" defTabSz="914400" rtl="0" eaLnBrk="1" latinLnBrk="0" hangingPunct="1">
                  <a:defRPr sz="36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6pPr>
                <a:lvl7pPr marL="2743200" algn="l" defTabSz="914400" rtl="0" eaLnBrk="1" latinLnBrk="0" hangingPunct="1">
                  <a:defRPr sz="36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7pPr>
                <a:lvl8pPr marL="3200400" algn="l" defTabSz="914400" rtl="0" eaLnBrk="1" latinLnBrk="0" hangingPunct="1">
                  <a:defRPr sz="36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8pPr>
                <a:lvl9pPr marL="3657600" algn="l" defTabSz="914400" rtl="0" eaLnBrk="1" latinLnBrk="0" hangingPunct="1">
                  <a:defRPr sz="36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9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>
                  <a:latin typeface="+mn-lt"/>
                  <a:ea typeface="ＭＳ Ｐゴシック" pitchFamily="34" charset="-128"/>
                  <a:cs typeface="+mn-cs"/>
                </a:endParaRPr>
              </a:p>
            </p:txBody>
          </p:sp>
          <p:sp>
            <p:nvSpPr>
              <p:cNvPr id="24" name="TextBox 77"/>
              <p:cNvSpPr txBox="1">
                <a:spLocks noChangeArrowheads="1"/>
              </p:cNvSpPr>
              <p:nvPr/>
            </p:nvSpPr>
            <p:spPr bwMode="auto">
              <a:xfrm>
                <a:off x="6797102" y="3542435"/>
                <a:ext cx="474321" cy="3076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defPPr>
                  <a:defRPr lang="en-US"/>
                </a:defPPr>
                <a:lvl1pPr algn="l" defTabSz="457200" rtl="0" fontAlgn="base">
                  <a:spcBef>
                    <a:spcPct val="0"/>
                  </a:spcBef>
                  <a:spcAft>
                    <a:spcPct val="0"/>
                  </a:spcAft>
                  <a:defRPr sz="36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1pPr>
                <a:lvl2pPr marL="4572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sz="36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2pPr>
                <a:lvl3pPr marL="9144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sz="36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3pPr>
                <a:lvl4pPr marL="13716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sz="36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4pPr>
                <a:lvl5pPr marL="18288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sz="36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5pPr>
                <a:lvl6pPr marL="2286000" algn="l" defTabSz="914400" rtl="0" eaLnBrk="1" latinLnBrk="0" hangingPunct="1">
                  <a:defRPr sz="36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6pPr>
                <a:lvl7pPr marL="2743200" algn="l" defTabSz="914400" rtl="0" eaLnBrk="1" latinLnBrk="0" hangingPunct="1">
                  <a:defRPr sz="36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7pPr>
                <a:lvl8pPr marL="3200400" algn="l" defTabSz="914400" rtl="0" eaLnBrk="1" latinLnBrk="0" hangingPunct="1">
                  <a:defRPr sz="36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8pPr>
                <a:lvl9pPr marL="3657600" algn="l" defTabSz="914400" rtl="0" eaLnBrk="1" latinLnBrk="0" hangingPunct="1">
                  <a:defRPr sz="36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9pPr>
              </a:lstStyle>
              <a:p>
                <a:pPr algn="ctr"/>
                <a:r>
                  <a:rPr lang="en-US" altLang="en-US" sz="1400" b="1">
                    <a:latin typeface="Times" panose="02020603050405020304" pitchFamily="18" charset="0"/>
                    <a:ea typeface="MS PGothic" panose="020B0600070205080204" pitchFamily="34" charset="-128"/>
                  </a:rPr>
                  <a:t>e</a:t>
                </a:r>
                <a:r>
                  <a:rPr lang="en-US" altLang="en-US" sz="1400" b="1" baseline="30000">
                    <a:latin typeface="Times" panose="02020603050405020304" pitchFamily="18" charset="0"/>
                    <a:ea typeface="MS PGothic" panose="020B0600070205080204" pitchFamily="34" charset="-128"/>
                  </a:rPr>
                  <a:t>-</a:t>
                </a:r>
                <a:endParaRPr lang="en-US" altLang="en-US" sz="1400" b="1">
                  <a:latin typeface="Times" panose="02020603050405020304" pitchFamily="18" charset="0"/>
                  <a:ea typeface="MS PGothic" panose="020B0600070205080204" pitchFamily="34" charset="-128"/>
                </a:endParaRPr>
              </a:p>
            </p:txBody>
          </p:sp>
        </p:grpSp>
        <p:sp>
          <p:nvSpPr>
            <p:cNvPr id="12" name="TextBox 144"/>
            <p:cNvSpPr txBox="1">
              <a:spLocks noChangeArrowheads="1"/>
            </p:cNvSpPr>
            <p:nvPr/>
          </p:nvSpPr>
          <p:spPr bwMode="auto">
            <a:xfrm flipH="1">
              <a:off x="5320322" y="2788874"/>
              <a:ext cx="1434165" cy="3142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en-US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sz="3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sz="3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sz="3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sz="3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sz="3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sz="3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sz="3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sz="3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sz="3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r>
                <a:rPr lang="en-US" altLang="en-US" sz="900" b="1">
                  <a:latin typeface="Arial" panose="020B0604020202020204" pitchFamily="34" charset="0"/>
                  <a:ea typeface="MS PGothic" panose="020B0600070205080204" pitchFamily="34" charset="-128"/>
                </a:rPr>
                <a:t>Magnetic field</a:t>
              </a:r>
            </a:p>
          </p:txBody>
        </p:sp>
        <p:cxnSp>
          <p:nvCxnSpPr>
            <p:cNvPr id="13" name="Straight Arrow Connector 12"/>
            <p:cNvCxnSpPr>
              <a:cxnSpLocks noChangeShapeType="1"/>
            </p:cNvCxnSpPr>
            <p:nvPr/>
          </p:nvCxnSpPr>
          <p:spPr bwMode="auto">
            <a:xfrm flipV="1">
              <a:off x="726313" y="2690099"/>
              <a:ext cx="0" cy="390483"/>
            </a:xfrm>
            <a:prstGeom prst="straightConnector1">
              <a:avLst/>
            </a:prstGeom>
            <a:noFill/>
            <a:ln w="25400" algn="ctr">
              <a:solidFill>
                <a:srgbClr val="00990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" name="TextBox 144"/>
            <p:cNvSpPr txBox="1">
              <a:spLocks noChangeArrowheads="1"/>
            </p:cNvSpPr>
            <p:nvPr/>
          </p:nvSpPr>
          <p:spPr bwMode="auto">
            <a:xfrm flipH="1">
              <a:off x="5339052" y="3166222"/>
              <a:ext cx="1251801" cy="2992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en-US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sz="3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sz="3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sz="3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sz="3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sz="3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sz="3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sz="3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sz="3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sz="36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r>
                <a:rPr lang="en-US" altLang="en-US" sz="900" b="1">
                  <a:latin typeface="Arial" panose="020B0604020202020204" pitchFamily="34" charset="0"/>
                  <a:ea typeface="MS PGothic" panose="020B0600070205080204" pitchFamily="34" charset="-128"/>
                </a:rPr>
                <a:t>Polarization</a:t>
              </a:r>
            </a:p>
          </p:txBody>
        </p:sp>
        <p:cxnSp>
          <p:nvCxnSpPr>
            <p:cNvPr id="15" name="Straight Arrow Connector 14"/>
            <p:cNvCxnSpPr>
              <a:cxnSpLocks noChangeShapeType="1"/>
            </p:cNvCxnSpPr>
            <p:nvPr/>
          </p:nvCxnSpPr>
          <p:spPr bwMode="auto">
            <a:xfrm flipV="1">
              <a:off x="6609680" y="3129272"/>
              <a:ext cx="0" cy="401638"/>
            </a:xfrm>
            <a:prstGeom prst="straightConnector1">
              <a:avLst/>
            </a:prstGeom>
            <a:noFill/>
            <a:ln w="25400" algn="ctr">
              <a:solidFill>
                <a:srgbClr val="990099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" name="Straight Arrow Connector 15"/>
            <p:cNvCxnSpPr>
              <a:cxnSpLocks noChangeShapeType="1"/>
            </p:cNvCxnSpPr>
            <p:nvPr/>
          </p:nvCxnSpPr>
          <p:spPr bwMode="auto">
            <a:xfrm>
              <a:off x="6748432" y="3136795"/>
              <a:ext cx="0" cy="401303"/>
            </a:xfrm>
            <a:prstGeom prst="straightConnector1">
              <a:avLst/>
            </a:prstGeom>
            <a:noFill/>
            <a:ln w="25400" algn="ctr">
              <a:solidFill>
                <a:srgbClr val="990099"/>
              </a:solidFill>
              <a:prstDash val="sysDot"/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" name="Straight Arrow Connector 16"/>
            <p:cNvCxnSpPr>
              <a:cxnSpLocks noChangeShapeType="1"/>
              <a:endCxn id="28" idx="5"/>
            </p:cNvCxnSpPr>
            <p:nvPr/>
          </p:nvCxnSpPr>
          <p:spPr bwMode="auto">
            <a:xfrm flipH="1" flipV="1">
              <a:off x="2964503" y="3427940"/>
              <a:ext cx="578986" cy="252579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stealth" w="med" len="med"/>
            </a:ln>
          </p:spPr>
        </p:cxnSp>
        <p:cxnSp>
          <p:nvCxnSpPr>
            <p:cNvPr id="18" name="Straight Arrow Connector 17"/>
            <p:cNvCxnSpPr>
              <a:cxnSpLocks noChangeShapeType="1"/>
              <a:endCxn id="29" idx="3"/>
            </p:cNvCxnSpPr>
            <p:nvPr/>
          </p:nvCxnSpPr>
          <p:spPr bwMode="auto">
            <a:xfrm flipV="1">
              <a:off x="3650125" y="3444163"/>
              <a:ext cx="665573" cy="236356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stealth" w="med" len="med"/>
            </a:ln>
          </p:spPr>
        </p:cxnSp>
        <p:cxnSp>
          <p:nvCxnSpPr>
            <p:cNvPr id="19" name="Straight Arrow Connector 18"/>
            <p:cNvCxnSpPr>
              <a:cxnSpLocks noChangeShapeType="1"/>
            </p:cNvCxnSpPr>
            <p:nvPr/>
          </p:nvCxnSpPr>
          <p:spPr bwMode="auto">
            <a:xfrm>
              <a:off x="6664272" y="2690099"/>
              <a:ext cx="0" cy="401303"/>
            </a:xfrm>
            <a:prstGeom prst="straightConnector1">
              <a:avLst/>
            </a:prstGeom>
            <a:noFill/>
            <a:ln w="25400" algn="ctr">
              <a:solidFill>
                <a:srgbClr val="00990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" name="Straight Arrow Connector 19"/>
            <p:cNvCxnSpPr>
              <a:cxnSpLocks noChangeShapeType="1"/>
            </p:cNvCxnSpPr>
            <p:nvPr/>
          </p:nvCxnSpPr>
          <p:spPr bwMode="auto">
            <a:xfrm flipV="1">
              <a:off x="623402" y="3071469"/>
              <a:ext cx="0" cy="401638"/>
            </a:xfrm>
            <a:prstGeom prst="straightConnector1">
              <a:avLst/>
            </a:prstGeom>
            <a:noFill/>
            <a:ln w="25400" algn="ctr">
              <a:solidFill>
                <a:srgbClr val="990099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" name="Straight Arrow Connector 20"/>
            <p:cNvCxnSpPr>
              <a:cxnSpLocks noChangeShapeType="1"/>
            </p:cNvCxnSpPr>
            <p:nvPr/>
          </p:nvCxnSpPr>
          <p:spPr bwMode="auto">
            <a:xfrm>
              <a:off x="778906" y="3096685"/>
              <a:ext cx="0" cy="401303"/>
            </a:xfrm>
            <a:prstGeom prst="straightConnector1">
              <a:avLst/>
            </a:prstGeom>
            <a:noFill/>
            <a:ln w="25400" algn="ctr">
              <a:solidFill>
                <a:srgbClr val="990099"/>
              </a:solidFill>
              <a:prstDash val="sysDot"/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pic>
        <p:nvPicPr>
          <p:cNvPr id="73" name="tabl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3345" y="5644050"/>
            <a:ext cx="3856038" cy="73152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5485" y="4191624"/>
            <a:ext cx="3476625" cy="1504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4954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6191" y="4419600"/>
            <a:ext cx="4607809" cy="1726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124200" y="6459205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He Zhang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477000" y="6459205"/>
            <a:ext cx="10668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---</a:t>
            </a:r>
            <a:fld id="{85521F2B-DDB1-4D52-AD09-DEE4A6FD7102}" type="slidenum">
              <a:rPr lang="en-US" smtClean="0"/>
              <a:pPr>
                <a:defRPr/>
              </a:pPr>
              <a:t>17</a:t>
            </a:fld>
            <a:r>
              <a:rPr lang="en-US" dirty="0" smtClean="0"/>
              <a:t>---</a:t>
            </a:r>
            <a:endParaRPr lang="en-US" dirty="0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9pPr>
          </a:lstStyle>
          <a:p>
            <a:pPr algn="ctr" eaLnBrk="1" hangingPunct="1"/>
            <a:endParaRPr lang="ru-RU" sz="32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Ion Polarization</a:t>
            </a:r>
            <a:endParaRPr lang="ru-RU" sz="32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891" y="4419600"/>
            <a:ext cx="4203535" cy="1981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2696467"/>
            <a:ext cx="3733800" cy="1534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Content Placeholder 2"/>
          <p:cNvSpPr>
            <a:spLocks noGrp="1"/>
          </p:cNvSpPr>
          <p:nvPr>
            <p:ph idx="1"/>
          </p:nvPr>
        </p:nvSpPr>
        <p:spPr>
          <a:xfrm>
            <a:off x="71354" y="914400"/>
            <a:ext cx="9049464" cy="2971800"/>
          </a:xfrm>
        </p:spPr>
        <p:txBody>
          <a:bodyPr/>
          <a:lstStyle/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Requirements:</a:t>
            </a:r>
          </a:p>
          <a:p>
            <a:pPr lvl="1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70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% (or above)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polarizations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at IPs</a:t>
            </a:r>
          </a:p>
          <a:p>
            <a:pPr lvl="1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Polarization flipping at the required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frequency</a:t>
            </a:r>
          </a:p>
          <a:p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Approach:</a:t>
            </a:r>
          </a:p>
          <a:p>
            <a:pPr lvl="1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Figure 8 for both rings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Booster: a weak solenoid stabilizes the</a:t>
            </a:r>
          </a:p>
          <a:p>
            <a:pPr marL="0" indent="0">
              <a:buNone/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     polarization in the longitudinal direction </a:t>
            </a:r>
          </a:p>
          <a:p>
            <a:pPr marL="0" indent="0">
              <a:buNone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    in the straight</a:t>
            </a:r>
          </a:p>
          <a:p>
            <a:pPr lvl="1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Collider ring: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3D spin rotator provides any </a:t>
            </a:r>
          </a:p>
          <a:p>
            <a:pPr marL="0" indent="0">
              <a:buNone/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     desired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olarization at the IP</a:t>
            </a:r>
          </a:p>
        </p:txBody>
      </p:sp>
    </p:spTree>
    <p:extLst>
      <p:ext uri="{BB962C8B-B14F-4D97-AF65-F5344CB8AC3E}">
        <p14:creationId xmlns:p14="http://schemas.microsoft.com/office/powerpoint/2010/main" val="3752376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9373" y="1913965"/>
            <a:ext cx="4533592" cy="1118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124200" y="6459205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He Zhang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477000" y="6459205"/>
            <a:ext cx="10668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---</a:t>
            </a:r>
            <a:fld id="{85521F2B-DDB1-4D52-AD09-DEE4A6FD7102}" type="slidenum">
              <a:rPr lang="en-US" smtClean="0"/>
              <a:pPr>
                <a:defRPr/>
              </a:pPr>
              <a:t>18</a:t>
            </a:fld>
            <a:r>
              <a:rPr lang="en-US" dirty="0" smtClean="0"/>
              <a:t>---</a:t>
            </a:r>
            <a:endParaRPr lang="en-US" dirty="0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9pPr>
          </a:lstStyle>
          <a:p>
            <a:pPr algn="ctr" eaLnBrk="1" hangingPunct="1"/>
            <a:endParaRPr lang="ru-RU" sz="32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Beam Cooling</a:t>
            </a:r>
            <a:endParaRPr lang="ru-RU" sz="32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74640" y="3978342"/>
            <a:ext cx="4608301" cy="2387985"/>
            <a:chOff x="301988" y="3265511"/>
            <a:chExt cx="5514518" cy="2785624"/>
          </a:xfrm>
        </p:grpSpPr>
        <p:sp>
          <p:nvSpPr>
            <p:cNvPr id="9" name="Line 118"/>
            <p:cNvSpPr>
              <a:spLocks noChangeShapeType="1"/>
            </p:cNvSpPr>
            <p:nvPr/>
          </p:nvSpPr>
          <p:spPr bwMode="auto">
            <a:xfrm>
              <a:off x="1484407" y="5644090"/>
              <a:ext cx="708605" cy="532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400" b="1"/>
            </a:p>
          </p:txBody>
        </p:sp>
        <p:sp>
          <p:nvSpPr>
            <p:cNvPr id="10" name="Rectangle 3"/>
            <p:cNvSpPr>
              <a:spLocks noChangeArrowheads="1"/>
            </p:cNvSpPr>
            <p:nvPr/>
          </p:nvSpPr>
          <p:spPr bwMode="auto">
            <a:xfrm>
              <a:off x="1537909" y="3710983"/>
              <a:ext cx="2689592" cy="253108"/>
            </a:xfrm>
            <a:prstGeom prst="rect">
              <a:avLst/>
            </a:prstGeom>
            <a:solidFill>
              <a:srgbClr val="FFFF66"/>
            </a:solidFill>
            <a:ln w="12700">
              <a:solidFill>
                <a:schemeClr val="tx1"/>
              </a:solidFill>
              <a:prstDash val="dash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400" b="1">
                <a:latin typeface="Arial" charset="0"/>
                <a:cs typeface="Arial" charset="0"/>
              </a:endParaRPr>
            </a:p>
          </p:txBody>
        </p:sp>
        <p:sp>
          <p:nvSpPr>
            <p:cNvPr id="11" name="Arc 5"/>
            <p:cNvSpPr>
              <a:spLocks/>
            </p:cNvSpPr>
            <p:nvPr/>
          </p:nvSpPr>
          <p:spPr bwMode="auto">
            <a:xfrm flipH="1">
              <a:off x="342535" y="3837536"/>
              <a:ext cx="821820" cy="696047"/>
            </a:xfrm>
            <a:custGeom>
              <a:avLst/>
              <a:gdLst>
                <a:gd name="T0" fmla="*/ 2147483647 w 21600"/>
                <a:gd name="T1" fmla="*/ 0 h 21593"/>
                <a:gd name="T2" fmla="*/ 2147483647 w 21600"/>
                <a:gd name="T3" fmla="*/ 2147483647 h 21593"/>
                <a:gd name="T4" fmla="*/ 0 w 21600"/>
                <a:gd name="T5" fmla="*/ 2147483647 h 21593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593"/>
                <a:gd name="T11" fmla="*/ 21600 w 21600"/>
                <a:gd name="T12" fmla="*/ 21593 h 2159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593" fill="none" extrusionOk="0">
                  <a:moveTo>
                    <a:pt x="556" y="0"/>
                  </a:moveTo>
                  <a:cubicBezTo>
                    <a:pt x="12265" y="302"/>
                    <a:pt x="21600" y="9880"/>
                    <a:pt x="21600" y="21593"/>
                  </a:cubicBezTo>
                </a:path>
                <a:path w="21600" h="21593" stroke="0" extrusionOk="0">
                  <a:moveTo>
                    <a:pt x="556" y="0"/>
                  </a:moveTo>
                  <a:cubicBezTo>
                    <a:pt x="12265" y="302"/>
                    <a:pt x="21600" y="9880"/>
                    <a:pt x="21600" y="21593"/>
                  </a:cubicBezTo>
                  <a:lnTo>
                    <a:pt x="0" y="21593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sz="1400" b="1"/>
            </a:p>
          </p:txBody>
        </p:sp>
        <p:sp>
          <p:nvSpPr>
            <p:cNvPr id="12" name="Arc 6"/>
            <p:cNvSpPr>
              <a:spLocks/>
            </p:cNvSpPr>
            <p:nvPr/>
          </p:nvSpPr>
          <p:spPr bwMode="auto">
            <a:xfrm flipH="1" flipV="1">
              <a:off x="342535" y="4470307"/>
              <a:ext cx="831564" cy="709877"/>
            </a:xfrm>
            <a:custGeom>
              <a:avLst/>
              <a:gdLst>
                <a:gd name="T0" fmla="*/ 2147483647 w 21600"/>
                <a:gd name="T1" fmla="*/ 0 h 21593"/>
                <a:gd name="T2" fmla="*/ 2147483647 w 21600"/>
                <a:gd name="T3" fmla="*/ 2147483647 h 21593"/>
                <a:gd name="T4" fmla="*/ 0 w 21600"/>
                <a:gd name="T5" fmla="*/ 2147483647 h 21593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593"/>
                <a:gd name="T11" fmla="*/ 21600 w 21600"/>
                <a:gd name="T12" fmla="*/ 21593 h 2159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593" fill="none" extrusionOk="0">
                  <a:moveTo>
                    <a:pt x="556" y="0"/>
                  </a:moveTo>
                  <a:cubicBezTo>
                    <a:pt x="12265" y="302"/>
                    <a:pt x="21600" y="9880"/>
                    <a:pt x="21600" y="21593"/>
                  </a:cubicBezTo>
                </a:path>
                <a:path w="21600" h="21593" stroke="0" extrusionOk="0">
                  <a:moveTo>
                    <a:pt x="556" y="0"/>
                  </a:moveTo>
                  <a:cubicBezTo>
                    <a:pt x="12265" y="302"/>
                    <a:pt x="21600" y="9880"/>
                    <a:pt x="21600" y="21593"/>
                  </a:cubicBezTo>
                  <a:lnTo>
                    <a:pt x="0" y="21593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en-US" sz="1400" b="1"/>
            </a:p>
          </p:txBody>
        </p:sp>
        <p:sp>
          <p:nvSpPr>
            <p:cNvPr id="13" name="Arc 7"/>
            <p:cNvSpPr>
              <a:spLocks/>
            </p:cNvSpPr>
            <p:nvPr/>
          </p:nvSpPr>
          <p:spPr bwMode="auto">
            <a:xfrm>
              <a:off x="4601056" y="3837536"/>
              <a:ext cx="821820" cy="696047"/>
            </a:xfrm>
            <a:custGeom>
              <a:avLst/>
              <a:gdLst>
                <a:gd name="T0" fmla="*/ 2147483647 w 21600"/>
                <a:gd name="T1" fmla="*/ 0 h 21593"/>
                <a:gd name="T2" fmla="*/ 2147483647 w 21600"/>
                <a:gd name="T3" fmla="*/ 2147483647 h 21593"/>
                <a:gd name="T4" fmla="*/ 0 w 21600"/>
                <a:gd name="T5" fmla="*/ 2147483647 h 21593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593"/>
                <a:gd name="T11" fmla="*/ 21600 w 21600"/>
                <a:gd name="T12" fmla="*/ 21593 h 2159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593" fill="none" extrusionOk="0">
                  <a:moveTo>
                    <a:pt x="556" y="0"/>
                  </a:moveTo>
                  <a:cubicBezTo>
                    <a:pt x="12265" y="302"/>
                    <a:pt x="21600" y="9880"/>
                    <a:pt x="21600" y="21593"/>
                  </a:cubicBezTo>
                </a:path>
                <a:path w="21600" h="21593" stroke="0" extrusionOk="0">
                  <a:moveTo>
                    <a:pt x="556" y="0"/>
                  </a:moveTo>
                  <a:cubicBezTo>
                    <a:pt x="12265" y="302"/>
                    <a:pt x="21600" y="9880"/>
                    <a:pt x="21600" y="21593"/>
                  </a:cubicBezTo>
                  <a:lnTo>
                    <a:pt x="0" y="21593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400" b="1"/>
            </a:p>
          </p:txBody>
        </p:sp>
        <p:sp>
          <p:nvSpPr>
            <p:cNvPr id="14" name="Arc 8"/>
            <p:cNvSpPr>
              <a:spLocks/>
            </p:cNvSpPr>
            <p:nvPr/>
          </p:nvSpPr>
          <p:spPr bwMode="auto">
            <a:xfrm flipV="1">
              <a:off x="4623794" y="4470307"/>
              <a:ext cx="799082" cy="709877"/>
            </a:xfrm>
            <a:custGeom>
              <a:avLst/>
              <a:gdLst>
                <a:gd name="T0" fmla="*/ 2147483647 w 21600"/>
                <a:gd name="T1" fmla="*/ 0 h 21593"/>
                <a:gd name="T2" fmla="*/ 2147483647 w 21600"/>
                <a:gd name="T3" fmla="*/ 2147483647 h 21593"/>
                <a:gd name="T4" fmla="*/ 0 w 21600"/>
                <a:gd name="T5" fmla="*/ 2147483647 h 21593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593"/>
                <a:gd name="T11" fmla="*/ 21600 w 21600"/>
                <a:gd name="T12" fmla="*/ 21593 h 2159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593" fill="none" extrusionOk="0">
                  <a:moveTo>
                    <a:pt x="556" y="0"/>
                  </a:moveTo>
                  <a:cubicBezTo>
                    <a:pt x="12265" y="302"/>
                    <a:pt x="21600" y="9880"/>
                    <a:pt x="21600" y="21593"/>
                  </a:cubicBezTo>
                </a:path>
                <a:path w="21600" h="21593" stroke="0" extrusionOk="0">
                  <a:moveTo>
                    <a:pt x="556" y="0"/>
                  </a:moveTo>
                  <a:cubicBezTo>
                    <a:pt x="12265" y="302"/>
                    <a:pt x="21600" y="9880"/>
                    <a:pt x="21600" y="21593"/>
                  </a:cubicBezTo>
                  <a:lnTo>
                    <a:pt x="0" y="21593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sz="1400" b="1"/>
            </a:p>
          </p:txBody>
        </p:sp>
        <p:sp>
          <p:nvSpPr>
            <p:cNvPr id="15" name="Line 10"/>
            <p:cNvSpPr>
              <a:spLocks noChangeShapeType="1"/>
            </p:cNvSpPr>
            <p:nvPr/>
          </p:nvSpPr>
          <p:spPr bwMode="auto">
            <a:xfrm flipH="1">
              <a:off x="5049321" y="3837536"/>
              <a:ext cx="52297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sz="1400" b="1"/>
            </a:p>
          </p:txBody>
        </p:sp>
        <p:sp>
          <p:nvSpPr>
            <p:cNvPr id="16" name="Line 11"/>
            <p:cNvSpPr>
              <a:spLocks noChangeShapeType="1"/>
            </p:cNvSpPr>
            <p:nvPr/>
          </p:nvSpPr>
          <p:spPr bwMode="auto">
            <a:xfrm flipH="1">
              <a:off x="454276" y="3837536"/>
              <a:ext cx="52297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sz="1400" b="1"/>
            </a:p>
          </p:txBody>
        </p:sp>
        <p:sp>
          <p:nvSpPr>
            <p:cNvPr id="17" name="Line 12"/>
            <p:cNvSpPr>
              <a:spLocks noChangeShapeType="1"/>
            </p:cNvSpPr>
            <p:nvPr/>
          </p:nvSpPr>
          <p:spPr bwMode="auto">
            <a:xfrm flipH="1">
              <a:off x="2583862" y="3774259"/>
              <a:ext cx="52297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sz="1400" b="1"/>
            </a:p>
          </p:txBody>
        </p:sp>
        <p:sp>
          <p:nvSpPr>
            <p:cNvPr id="18" name="Line 13"/>
            <p:cNvSpPr>
              <a:spLocks noChangeShapeType="1"/>
            </p:cNvSpPr>
            <p:nvPr/>
          </p:nvSpPr>
          <p:spPr bwMode="auto">
            <a:xfrm flipH="1">
              <a:off x="2583862" y="3900814"/>
              <a:ext cx="52297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sz="1400" b="1"/>
            </a:p>
          </p:txBody>
        </p:sp>
        <p:sp>
          <p:nvSpPr>
            <p:cNvPr id="19" name="Oval 16"/>
            <p:cNvSpPr>
              <a:spLocks noChangeArrowheads="1"/>
            </p:cNvSpPr>
            <p:nvPr/>
          </p:nvSpPr>
          <p:spPr bwMode="auto">
            <a:xfrm rot="19275161">
              <a:off x="5231044" y="3985714"/>
              <a:ext cx="172312" cy="429492"/>
            </a:xfrm>
            <a:prstGeom prst="ellipse">
              <a:avLst/>
            </a:prstGeom>
            <a:solidFill>
              <a:srgbClr val="0066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400" b="1">
                <a:latin typeface="Arial" charset="0"/>
                <a:cs typeface="Arial" charset="0"/>
              </a:endParaRPr>
            </a:p>
          </p:txBody>
        </p:sp>
        <p:sp>
          <p:nvSpPr>
            <p:cNvPr id="20" name="Text Box 17"/>
            <p:cNvSpPr txBox="1">
              <a:spLocks noChangeArrowheads="1"/>
            </p:cNvSpPr>
            <p:nvPr/>
          </p:nvSpPr>
          <p:spPr bwMode="auto">
            <a:xfrm>
              <a:off x="4645100" y="3265511"/>
              <a:ext cx="1171406" cy="343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>
                  <a:latin typeface="Arial" charset="0"/>
                  <a:cs typeface="Arial" charset="0"/>
                </a:rPr>
                <a:t>ion bunch</a:t>
              </a:r>
            </a:p>
          </p:txBody>
        </p:sp>
        <p:sp>
          <p:nvSpPr>
            <p:cNvPr id="21" name="Text Box 18"/>
            <p:cNvSpPr txBox="1">
              <a:spLocks noChangeArrowheads="1"/>
            </p:cNvSpPr>
            <p:nvPr/>
          </p:nvSpPr>
          <p:spPr bwMode="auto">
            <a:xfrm>
              <a:off x="4284234" y="4125409"/>
              <a:ext cx="1138642" cy="5835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>
                  <a:latin typeface="Arial" charset="0"/>
                  <a:cs typeface="Arial" charset="0"/>
                </a:rPr>
                <a:t>electron bunch</a:t>
              </a:r>
            </a:p>
          </p:txBody>
        </p:sp>
        <p:grpSp>
          <p:nvGrpSpPr>
            <p:cNvPr id="22" name="Group 20"/>
            <p:cNvGrpSpPr>
              <a:grpSpLocks/>
            </p:cNvGrpSpPr>
            <p:nvPr/>
          </p:nvGrpSpPr>
          <p:grpSpPr bwMode="auto">
            <a:xfrm>
              <a:off x="1537909" y="3521151"/>
              <a:ext cx="2689592" cy="126554"/>
              <a:chOff x="1872" y="1200"/>
              <a:chExt cx="1728" cy="96"/>
            </a:xfrm>
          </p:grpSpPr>
          <p:grpSp>
            <p:nvGrpSpPr>
              <p:cNvPr id="78" name="Group 21"/>
              <p:cNvGrpSpPr>
                <a:grpSpLocks/>
              </p:cNvGrpSpPr>
              <p:nvPr/>
            </p:nvGrpSpPr>
            <p:grpSpPr bwMode="auto">
              <a:xfrm>
                <a:off x="1872" y="1200"/>
                <a:ext cx="144" cy="96"/>
                <a:chOff x="1680" y="3648"/>
                <a:chExt cx="192" cy="48"/>
              </a:xfrm>
            </p:grpSpPr>
            <p:sp>
              <p:nvSpPr>
                <p:cNvPr id="112" name="Arc 22"/>
                <p:cNvSpPr>
                  <a:spLocks/>
                </p:cNvSpPr>
                <p:nvPr/>
              </p:nvSpPr>
              <p:spPr bwMode="auto">
                <a:xfrm flipH="1">
                  <a:off x="1680" y="3648"/>
                  <a:ext cx="96" cy="4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400" b="1"/>
                </a:p>
              </p:txBody>
            </p:sp>
            <p:sp>
              <p:nvSpPr>
                <p:cNvPr id="113" name="Arc 23"/>
                <p:cNvSpPr>
                  <a:spLocks/>
                </p:cNvSpPr>
                <p:nvPr/>
              </p:nvSpPr>
              <p:spPr bwMode="auto">
                <a:xfrm>
                  <a:off x="1776" y="3648"/>
                  <a:ext cx="96" cy="4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400" b="1"/>
                </a:p>
              </p:txBody>
            </p:sp>
          </p:grpSp>
          <p:grpSp>
            <p:nvGrpSpPr>
              <p:cNvPr id="79" name="Group 24"/>
              <p:cNvGrpSpPr>
                <a:grpSpLocks/>
              </p:cNvGrpSpPr>
              <p:nvPr/>
            </p:nvGrpSpPr>
            <p:grpSpPr bwMode="auto">
              <a:xfrm>
                <a:off x="2016" y="1200"/>
                <a:ext cx="144" cy="96"/>
                <a:chOff x="1680" y="3648"/>
                <a:chExt cx="192" cy="48"/>
              </a:xfrm>
            </p:grpSpPr>
            <p:sp>
              <p:nvSpPr>
                <p:cNvPr id="110" name="Arc 25"/>
                <p:cNvSpPr>
                  <a:spLocks/>
                </p:cNvSpPr>
                <p:nvPr/>
              </p:nvSpPr>
              <p:spPr bwMode="auto">
                <a:xfrm flipH="1">
                  <a:off x="1680" y="3648"/>
                  <a:ext cx="96" cy="4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400" b="1"/>
                </a:p>
              </p:txBody>
            </p:sp>
            <p:sp>
              <p:nvSpPr>
                <p:cNvPr id="111" name="Arc 26"/>
                <p:cNvSpPr>
                  <a:spLocks/>
                </p:cNvSpPr>
                <p:nvPr/>
              </p:nvSpPr>
              <p:spPr bwMode="auto">
                <a:xfrm>
                  <a:off x="1776" y="3648"/>
                  <a:ext cx="96" cy="4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400" b="1"/>
                </a:p>
              </p:txBody>
            </p:sp>
          </p:grpSp>
          <p:grpSp>
            <p:nvGrpSpPr>
              <p:cNvPr id="80" name="Group 27"/>
              <p:cNvGrpSpPr>
                <a:grpSpLocks/>
              </p:cNvGrpSpPr>
              <p:nvPr/>
            </p:nvGrpSpPr>
            <p:grpSpPr bwMode="auto">
              <a:xfrm>
                <a:off x="2160" y="1200"/>
                <a:ext cx="144" cy="96"/>
                <a:chOff x="1680" y="3648"/>
                <a:chExt cx="192" cy="48"/>
              </a:xfrm>
            </p:grpSpPr>
            <p:sp>
              <p:nvSpPr>
                <p:cNvPr id="108" name="Arc 28"/>
                <p:cNvSpPr>
                  <a:spLocks/>
                </p:cNvSpPr>
                <p:nvPr/>
              </p:nvSpPr>
              <p:spPr bwMode="auto">
                <a:xfrm flipH="1">
                  <a:off x="1680" y="3648"/>
                  <a:ext cx="96" cy="4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400" b="1"/>
                </a:p>
              </p:txBody>
            </p:sp>
            <p:sp>
              <p:nvSpPr>
                <p:cNvPr id="109" name="Arc 29"/>
                <p:cNvSpPr>
                  <a:spLocks/>
                </p:cNvSpPr>
                <p:nvPr/>
              </p:nvSpPr>
              <p:spPr bwMode="auto">
                <a:xfrm>
                  <a:off x="1776" y="3648"/>
                  <a:ext cx="96" cy="4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400" b="1"/>
                </a:p>
              </p:txBody>
            </p:sp>
          </p:grpSp>
          <p:grpSp>
            <p:nvGrpSpPr>
              <p:cNvPr id="81" name="Group 30"/>
              <p:cNvGrpSpPr>
                <a:grpSpLocks/>
              </p:cNvGrpSpPr>
              <p:nvPr/>
            </p:nvGrpSpPr>
            <p:grpSpPr bwMode="auto">
              <a:xfrm>
                <a:off x="2304" y="1200"/>
                <a:ext cx="144" cy="96"/>
                <a:chOff x="1680" y="3648"/>
                <a:chExt cx="192" cy="48"/>
              </a:xfrm>
            </p:grpSpPr>
            <p:sp>
              <p:nvSpPr>
                <p:cNvPr id="106" name="Arc 31"/>
                <p:cNvSpPr>
                  <a:spLocks/>
                </p:cNvSpPr>
                <p:nvPr/>
              </p:nvSpPr>
              <p:spPr bwMode="auto">
                <a:xfrm flipH="1">
                  <a:off x="1680" y="3648"/>
                  <a:ext cx="96" cy="4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400" b="1"/>
                </a:p>
              </p:txBody>
            </p:sp>
            <p:sp>
              <p:nvSpPr>
                <p:cNvPr id="107" name="Arc 32"/>
                <p:cNvSpPr>
                  <a:spLocks/>
                </p:cNvSpPr>
                <p:nvPr/>
              </p:nvSpPr>
              <p:spPr bwMode="auto">
                <a:xfrm>
                  <a:off x="1776" y="3648"/>
                  <a:ext cx="96" cy="4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400" b="1"/>
                </a:p>
              </p:txBody>
            </p:sp>
          </p:grpSp>
          <p:grpSp>
            <p:nvGrpSpPr>
              <p:cNvPr id="82" name="Group 33"/>
              <p:cNvGrpSpPr>
                <a:grpSpLocks/>
              </p:cNvGrpSpPr>
              <p:nvPr/>
            </p:nvGrpSpPr>
            <p:grpSpPr bwMode="auto">
              <a:xfrm>
                <a:off x="2448" y="1200"/>
                <a:ext cx="144" cy="96"/>
                <a:chOff x="1680" y="3648"/>
                <a:chExt cx="192" cy="48"/>
              </a:xfrm>
            </p:grpSpPr>
            <p:sp>
              <p:nvSpPr>
                <p:cNvPr id="104" name="Arc 34"/>
                <p:cNvSpPr>
                  <a:spLocks/>
                </p:cNvSpPr>
                <p:nvPr/>
              </p:nvSpPr>
              <p:spPr bwMode="auto">
                <a:xfrm flipH="1">
                  <a:off x="1680" y="3648"/>
                  <a:ext cx="96" cy="4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400" b="1"/>
                </a:p>
              </p:txBody>
            </p:sp>
            <p:sp>
              <p:nvSpPr>
                <p:cNvPr id="105" name="Arc 35"/>
                <p:cNvSpPr>
                  <a:spLocks/>
                </p:cNvSpPr>
                <p:nvPr/>
              </p:nvSpPr>
              <p:spPr bwMode="auto">
                <a:xfrm>
                  <a:off x="1776" y="3648"/>
                  <a:ext cx="96" cy="4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400" b="1"/>
                </a:p>
              </p:txBody>
            </p:sp>
          </p:grpSp>
          <p:grpSp>
            <p:nvGrpSpPr>
              <p:cNvPr id="83" name="Group 36"/>
              <p:cNvGrpSpPr>
                <a:grpSpLocks/>
              </p:cNvGrpSpPr>
              <p:nvPr/>
            </p:nvGrpSpPr>
            <p:grpSpPr bwMode="auto">
              <a:xfrm>
                <a:off x="2592" y="1200"/>
                <a:ext cx="144" cy="96"/>
                <a:chOff x="1680" y="3648"/>
                <a:chExt cx="192" cy="48"/>
              </a:xfrm>
            </p:grpSpPr>
            <p:sp>
              <p:nvSpPr>
                <p:cNvPr id="102" name="Arc 37"/>
                <p:cNvSpPr>
                  <a:spLocks/>
                </p:cNvSpPr>
                <p:nvPr/>
              </p:nvSpPr>
              <p:spPr bwMode="auto">
                <a:xfrm flipH="1">
                  <a:off x="1680" y="3648"/>
                  <a:ext cx="96" cy="4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400" b="1"/>
                </a:p>
              </p:txBody>
            </p:sp>
            <p:sp>
              <p:nvSpPr>
                <p:cNvPr id="103" name="Arc 38"/>
                <p:cNvSpPr>
                  <a:spLocks/>
                </p:cNvSpPr>
                <p:nvPr/>
              </p:nvSpPr>
              <p:spPr bwMode="auto">
                <a:xfrm>
                  <a:off x="1776" y="3648"/>
                  <a:ext cx="96" cy="4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400" b="1"/>
                </a:p>
              </p:txBody>
            </p:sp>
          </p:grpSp>
          <p:grpSp>
            <p:nvGrpSpPr>
              <p:cNvPr id="84" name="Group 39"/>
              <p:cNvGrpSpPr>
                <a:grpSpLocks/>
              </p:cNvGrpSpPr>
              <p:nvPr/>
            </p:nvGrpSpPr>
            <p:grpSpPr bwMode="auto">
              <a:xfrm>
                <a:off x="2736" y="1200"/>
                <a:ext cx="144" cy="96"/>
                <a:chOff x="1680" y="3648"/>
                <a:chExt cx="192" cy="48"/>
              </a:xfrm>
            </p:grpSpPr>
            <p:sp>
              <p:nvSpPr>
                <p:cNvPr id="100" name="Arc 40"/>
                <p:cNvSpPr>
                  <a:spLocks/>
                </p:cNvSpPr>
                <p:nvPr/>
              </p:nvSpPr>
              <p:spPr bwMode="auto">
                <a:xfrm flipH="1">
                  <a:off x="1680" y="3648"/>
                  <a:ext cx="96" cy="4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400" b="1"/>
                </a:p>
              </p:txBody>
            </p:sp>
            <p:sp>
              <p:nvSpPr>
                <p:cNvPr id="101" name="Arc 41"/>
                <p:cNvSpPr>
                  <a:spLocks/>
                </p:cNvSpPr>
                <p:nvPr/>
              </p:nvSpPr>
              <p:spPr bwMode="auto">
                <a:xfrm>
                  <a:off x="1776" y="3648"/>
                  <a:ext cx="96" cy="4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400" b="1"/>
                </a:p>
              </p:txBody>
            </p:sp>
          </p:grpSp>
          <p:grpSp>
            <p:nvGrpSpPr>
              <p:cNvPr id="85" name="Group 42"/>
              <p:cNvGrpSpPr>
                <a:grpSpLocks/>
              </p:cNvGrpSpPr>
              <p:nvPr/>
            </p:nvGrpSpPr>
            <p:grpSpPr bwMode="auto">
              <a:xfrm>
                <a:off x="2880" y="1200"/>
                <a:ext cx="144" cy="96"/>
                <a:chOff x="1680" y="3648"/>
                <a:chExt cx="192" cy="48"/>
              </a:xfrm>
            </p:grpSpPr>
            <p:sp>
              <p:nvSpPr>
                <p:cNvPr id="98" name="Arc 43"/>
                <p:cNvSpPr>
                  <a:spLocks/>
                </p:cNvSpPr>
                <p:nvPr/>
              </p:nvSpPr>
              <p:spPr bwMode="auto">
                <a:xfrm flipH="1">
                  <a:off x="1680" y="3648"/>
                  <a:ext cx="96" cy="4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400" b="1"/>
                </a:p>
              </p:txBody>
            </p:sp>
            <p:sp>
              <p:nvSpPr>
                <p:cNvPr id="99" name="Arc 44"/>
                <p:cNvSpPr>
                  <a:spLocks/>
                </p:cNvSpPr>
                <p:nvPr/>
              </p:nvSpPr>
              <p:spPr bwMode="auto">
                <a:xfrm>
                  <a:off x="1776" y="3648"/>
                  <a:ext cx="96" cy="4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400" b="1"/>
                </a:p>
              </p:txBody>
            </p:sp>
          </p:grpSp>
          <p:grpSp>
            <p:nvGrpSpPr>
              <p:cNvPr id="86" name="Group 45"/>
              <p:cNvGrpSpPr>
                <a:grpSpLocks/>
              </p:cNvGrpSpPr>
              <p:nvPr/>
            </p:nvGrpSpPr>
            <p:grpSpPr bwMode="auto">
              <a:xfrm>
                <a:off x="3024" y="1200"/>
                <a:ext cx="144" cy="96"/>
                <a:chOff x="1680" y="3648"/>
                <a:chExt cx="192" cy="48"/>
              </a:xfrm>
            </p:grpSpPr>
            <p:sp>
              <p:nvSpPr>
                <p:cNvPr id="96" name="Arc 46"/>
                <p:cNvSpPr>
                  <a:spLocks/>
                </p:cNvSpPr>
                <p:nvPr/>
              </p:nvSpPr>
              <p:spPr bwMode="auto">
                <a:xfrm flipH="1">
                  <a:off x="1680" y="3648"/>
                  <a:ext cx="96" cy="4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400" b="1"/>
                </a:p>
              </p:txBody>
            </p:sp>
            <p:sp>
              <p:nvSpPr>
                <p:cNvPr id="97" name="Arc 47"/>
                <p:cNvSpPr>
                  <a:spLocks/>
                </p:cNvSpPr>
                <p:nvPr/>
              </p:nvSpPr>
              <p:spPr bwMode="auto">
                <a:xfrm>
                  <a:off x="1776" y="3648"/>
                  <a:ext cx="96" cy="4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400" b="1"/>
                </a:p>
              </p:txBody>
            </p:sp>
          </p:grpSp>
          <p:grpSp>
            <p:nvGrpSpPr>
              <p:cNvPr id="87" name="Group 48"/>
              <p:cNvGrpSpPr>
                <a:grpSpLocks/>
              </p:cNvGrpSpPr>
              <p:nvPr/>
            </p:nvGrpSpPr>
            <p:grpSpPr bwMode="auto">
              <a:xfrm>
                <a:off x="3168" y="1200"/>
                <a:ext cx="144" cy="96"/>
                <a:chOff x="1680" y="3648"/>
                <a:chExt cx="192" cy="48"/>
              </a:xfrm>
            </p:grpSpPr>
            <p:sp>
              <p:nvSpPr>
                <p:cNvPr id="94" name="Arc 49"/>
                <p:cNvSpPr>
                  <a:spLocks/>
                </p:cNvSpPr>
                <p:nvPr/>
              </p:nvSpPr>
              <p:spPr bwMode="auto">
                <a:xfrm flipH="1">
                  <a:off x="1680" y="3648"/>
                  <a:ext cx="96" cy="4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400" b="1"/>
                </a:p>
              </p:txBody>
            </p:sp>
            <p:sp>
              <p:nvSpPr>
                <p:cNvPr id="95" name="Arc 50"/>
                <p:cNvSpPr>
                  <a:spLocks/>
                </p:cNvSpPr>
                <p:nvPr/>
              </p:nvSpPr>
              <p:spPr bwMode="auto">
                <a:xfrm>
                  <a:off x="1776" y="3648"/>
                  <a:ext cx="96" cy="4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400" b="1"/>
                </a:p>
              </p:txBody>
            </p:sp>
          </p:grpSp>
          <p:grpSp>
            <p:nvGrpSpPr>
              <p:cNvPr id="88" name="Group 51"/>
              <p:cNvGrpSpPr>
                <a:grpSpLocks/>
              </p:cNvGrpSpPr>
              <p:nvPr/>
            </p:nvGrpSpPr>
            <p:grpSpPr bwMode="auto">
              <a:xfrm>
                <a:off x="3312" y="1200"/>
                <a:ext cx="144" cy="96"/>
                <a:chOff x="1680" y="3648"/>
                <a:chExt cx="192" cy="48"/>
              </a:xfrm>
            </p:grpSpPr>
            <p:sp>
              <p:nvSpPr>
                <p:cNvPr id="92" name="Arc 52"/>
                <p:cNvSpPr>
                  <a:spLocks/>
                </p:cNvSpPr>
                <p:nvPr/>
              </p:nvSpPr>
              <p:spPr bwMode="auto">
                <a:xfrm flipH="1">
                  <a:off x="1680" y="3648"/>
                  <a:ext cx="96" cy="4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400" b="1"/>
                </a:p>
              </p:txBody>
            </p:sp>
            <p:sp>
              <p:nvSpPr>
                <p:cNvPr id="93" name="Arc 53"/>
                <p:cNvSpPr>
                  <a:spLocks/>
                </p:cNvSpPr>
                <p:nvPr/>
              </p:nvSpPr>
              <p:spPr bwMode="auto">
                <a:xfrm>
                  <a:off x="1776" y="3648"/>
                  <a:ext cx="96" cy="4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400" b="1"/>
                </a:p>
              </p:txBody>
            </p:sp>
          </p:grpSp>
          <p:grpSp>
            <p:nvGrpSpPr>
              <p:cNvPr id="89" name="Group 54"/>
              <p:cNvGrpSpPr>
                <a:grpSpLocks/>
              </p:cNvGrpSpPr>
              <p:nvPr/>
            </p:nvGrpSpPr>
            <p:grpSpPr bwMode="auto">
              <a:xfrm>
                <a:off x="3456" y="1200"/>
                <a:ext cx="144" cy="96"/>
                <a:chOff x="1680" y="3648"/>
                <a:chExt cx="192" cy="48"/>
              </a:xfrm>
            </p:grpSpPr>
            <p:sp>
              <p:nvSpPr>
                <p:cNvPr id="90" name="Arc 55"/>
                <p:cNvSpPr>
                  <a:spLocks/>
                </p:cNvSpPr>
                <p:nvPr/>
              </p:nvSpPr>
              <p:spPr bwMode="auto">
                <a:xfrm flipH="1">
                  <a:off x="1680" y="3648"/>
                  <a:ext cx="96" cy="4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400" b="1"/>
                </a:p>
              </p:txBody>
            </p:sp>
            <p:sp>
              <p:nvSpPr>
                <p:cNvPr id="91" name="Arc 56"/>
                <p:cNvSpPr>
                  <a:spLocks/>
                </p:cNvSpPr>
                <p:nvPr/>
              </p:nvSpPr>
              <p:spPr bwMode="auto">
                <a:xfrm>
                  <a:off x="1776" y="3648"/>
                  <a:ext cx="96" cy="4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400" b="1"/>
                </a:p>
              </p:txBody>
            </p:sp>
          </p:grpSp>
        </p:grpSp>
        <p:grpSp>
          <p:nvGrpSpPr>
            <p:cNvPr id="23" name="Group 57"/>
            <p:cNvGrpSpPr>
              <a:grpSpLocks/>
            </p:cNvGrpSpPr>
            <p:nvPr/>
          </p:nvGrpSpPr>
          <p:grpSpPr bwMode="auto">
            <a:xfrm>
              <a:off x="1537909" y="4027367"/>
              <a:ext cx="2689592" cy="126554"/>
              <a:chOff x="1872" y="1680"/>
              <a:chExt cx="1728" cy="96"/>
            </a:xfrm>
          </p:grpSpPr>
          <p:grpSp>
            <p:nvGrpSpPr>
              <p:cNvPr id="42" name="Group 58"/>
              <p:cNvGrpSpPr>
                <a:grpSpLocks/>
              </p:cNvGrpSpPr>
              <p:nvPr/>
            </p:nvGrpSpPr>
            <p:grpSpPr bwMode="auto">
              <a:xfrm flipV="1">
                <a:off x="1872" y="1680"/>
                <a:ext cx="144" cy="96"/>
                <a:chOff x="1680" y="3648"/>
                <a:chExt cx="192" cy="48"/>
              </a:xfrm>
            </p:grpSpPr>
            <p:sp>
              <p:nvSpPr>
                <p:cNvPr id="76" name="Arc 59"/>
                <p:cNvSpPr>
                  <a:spLocks/>
                </p:cNvSpPr>
                <p:nvPr/>
              </p:nvSpPr>
              <p:spPr bwMode="auto">
                <a:xfrm flipH="1">
                  <a:off x="1680" y="3648"/>
                  <a:ext cx="96" cy="4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400" b="1"/>
                </a:p>
              </p:txBody>
            </p:sp>
            <p:sp>
              <p:nvSpPr>
                <p:cNvPr id="77" name="Arc 60"/>
                <p:cNvSpPr>
                  <a:spLocks/>
                </p:cNvSpPr>
                <p:nvPr/>
              </p:nvSpPr>
              <p:spPr bwMode="auto">
                <a:xfrm>
                  <a:off x="1776" y="3648"/>
                  <a:ext cx="96" cy="4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400" b="1"/>
                </a:p>
              </p:txBody>
            </p:sp>
          </p:grpSp>
          <p:grpSp>
            <p:nvGrpSpPr>
              <p:cNvPr id="43" name="Group 61"/>
              <p:cNvGrpSpPr>
                <a:grpSpLocks/>
              </p:cNvGrpSpPr>
              <p:nvPr/>
            </p:nvGrpSpPr>
            <p:grpSpPr bwMode="auto">
              <a:xfrm flipV="1">
                <a:off x="2016" y="1680"/>
                <a:ext cx="144" cy="96"/>
                <a:chOff x="1680" y="3648"/>
                <a:chExt cx="192" cy="48"/>
              </a:xfrm>
            </p:grpSpPr>
            <p:sp>
              <p:nvSpPr>
                <p:cNvPr id="74" name="Arc 62"/>
                <p:cNvSpPr>
                  <a:spLocks/>
                </p:cNvSpPr>
                <p:nvPr/>
              </p:nvSpPr>
              <p:spPr bwMode="auto">
                <a:xfrm flipH="1">
                  <a:off x="1680" y="3648"/>
                  <a:ext cx="96" cy="4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400" b="1"/>
                </a:p>
              </p:txBody>
            </p:sp>
            <p:sp>
              <p:nvSpPr>
                <p:cNvPr id="75" name="Arc 63"/>
                <p:cNvSpPr>
                  <a:spLocks/>
                </p:cNvSpPr>
                <p:nvPr/>
              </p:nvSpPr>
              <p:spPr bwMode="auto">
                <a:xfrm>
                  <a:off x="1776" y="3648"/>
                  <a:ext cx="96" cy="4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400" b="1"/>
                </a:p>
              </p:txBody>
            </p:sp>
          </p:grpSp>
          <p:grpSp>
            <p:nvGrpSpPr>
              <p:cNvPr id="44" name="Group 64"/>
              <p:cNvGrpSpPr>
                <a:grpSpLocks/>
              </p:cNvGrpSpPr>
              <p:nvPr/>
            </p:nvGrpSpPr>
            <p:grpSpPr bwMode="auto">
              <a:xfrm flipV="1">
                <a:off x="2160" y="1680"/>
                <a:ext cx="144" cy="96"/>
                <a:chOff x="1680" y="3648"/>
                <a:chExt cx="192" cy="48"/>
              </a:xfrm>
            </p:grpSpPr>
            <p:sp>
              <p:nvSpPr>
                <p:cNvPr id="72" name="Arc 65"/>
                <p:cNvSpPr>
                  <a:spLocks/>
                </p:cNvSpPr>
                <p:nvPr/>
              </p:nvSpPr>
              <p:spPr bwMode="auto">
                <a:xfrm flipH="1">
                  <a:off x="1680" y="3648"/>
                  <a:ext cx="96" cy="4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400" b="1"/>
                </a:p>
              </p:txBody>
            </p:sp>
            <p:sp>
              <p:nvSpPr>
                <p:cNvPr id="73" name="Arc 66"/>
                <p:cNvSpPr>
                  <a:spLocks/>
                </p:cNvSpPr>
                <p:nvPr/>
              </p:nvSpPr>
              <p:spPr bwMode="auto">
                <a:xfrm>
                  <a:off x="1776" y="3648"/>
                  <a:ext cx="96" cy="4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400" b="1"/>
                </a:p>
              </p:txBody>
            </p:sp>
          </p:grpSp>
          <p:grpSp>
            <p:nvGrpSpPr>
              <p:cNvPr id="45" name="Group 67"/>
              <p:cNvGrpSpPr>
                <a:grpSpLocks/>
              </p:cNvGrpSpPr>
              <p:nvPr/>
            </p:nvGrpSpPr>
            <p:grpSpPr bwMode="auto">
              <a:xfrm flipV="1">
                <a:off x="2304" y="1680"/>
                <a:ext cx="144" cy="96"/>
                <a:chOff x="1680" y="3648"/>
                <a:chExt cx="192" cy="48"/>
              </a:xfrm>
            </p:grpSpPr>
            <p:sp>
              <p:nvSpPr>
                <p:cNvPr id="70" name="Arc 68"/>
                <p:cNvSpPr>
                  <a:spLocks/>
                </p:cNvSpPr>
                <p:nvPr/>
              </p:nvSpPr>
              <p:spPr bwMode="auto">
                <a:xfrm flipH="1">
                  <a:off x="1680" y="3648"/>
                  <a:ext cx="96" cy="4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400" b="1"/>
                </a:p>
              </p:txBody>
            </p:sp>
            <p:sp>
              <p:nvSpPr>
                <p:cNvPr id="71" name="Arc 69"/>
                <p:cNvSpPr>
                  <a:spLocks/>
                </p:cNvSpPr>
                <p:nvPr/>
              </p:nvSpPr>
              <p:spPr bwMode="auto">
                <a:xfrm>
                  <a:off x="1776" y="3648"/>
                  <a:ext cx="96" cy="4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400" b="1"/>
                </a:p>
              </p:txBody>
            </p:sp>
          </p:grpSp>
          <p:grpSp>
            <p:nvGrpSpPr>
              <p:cNvPr id="46" name="Group 70"/>
              <p:cNvGrpSpPr>
                <a:grpSpLocks/>
              </p:cNvGrpSpPr>
              <p:nvPr/>
            </p:nvGrpSpPr>
            <p:grpSpPr bwMode="auto">
              <a:xfrm flipV="1">
                <a:off x="2448" y="1680"/>
                <a:ext cx="144" cy="96"/>
                <a:chOff x="1680" y="3648"/>
                <a:chExt cx="192" cy="48"/>
              </a:xfrm>
            </p:grpSpPr>
            <p:sp>
              <p:nvSpPr>
                <p:cNvPr id="68" name="Arc 71"/>
                <p:cNvSpPr>
                  <a:spLocks/>
                </p:cNvSpPr>
                <p:nvPr/>
              </p:nvSpPr>
              <p:spPr bwMode="auto">
                <a:xfrm flipH="1">
                  <a:off x="1680" y="3648"/>
                  <a:ext cx="96" cy="4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400" b="1"/>
                </a:p>
              </p:txBody>
            </p:sp>
            <p:sp>
              <p:nvSpPr>
                <p:cNvPr id="69" name="Arc 72"/>
                <p:cNvSpPr>
                  <a:spLocks/>
                </p:cNvSpPr>
                <p:nvPr/>
              </p:nvSpPr>
              <p:spPr bwMode="auto">
                <a:xfrm>
                  <a:off x="1776" y="3648"/>
                  <a:ext cx="96" cy="4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400" b="1"/>
                </a:p>
              </p:txBody>
            </p:sp>
          </p:grpSp>
          <p:grpSp>
            <p:nvGrpSpPr>
              <p:cNvPr id="47" name="Group 73"/>
              <p:cNvGrpSpPr>
                <a:grpSpLocks/>
              </p:cNvGrpSpPr>
              <p:nvPr/>
            </p:nvGrpSpPr>
            <p:grpSpPr bwMode="auto">
              <a:xfrm flipV="1">
                <a:off x="2592" y="1680"/>
                <a:ext cx="144" cy="96"/>
                <a:chOff x="1680" y="3648"/>
                <a:chExt cx="192" cy="48"/>
              </a:xfrm>
            </p:grpSpPr>
            <p:sp>
              <p:nvSpPr>
                <p:cNvPr id="66" name="Arc 74"/>
                <p:cNvSpPr>
                  <a:spLocks/>
                </p:cNvSpPr>
                <p:nvPr/>
              </p:nvSpPr>
              <p:spPr bwMode="auto">
                <a:xfrm flipH="1">
                  <a:off x="1680" y="3648"/>
                  <a:ext cx="96" cy="4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400" b="1"/>
                </a:p>
              </p:txBody>
            </p:sp>
            <p:sp>
              <p:nvSpPr>
                <p:cNvPr id="67" name="Arc 75"/>
                <p:cNvSpPr>
                  <a:spLocks/>
                </p:cNvSpPr>
                <p:nvPr/>
              </p:nvSpPr>
              <p:spPr bwMode="auto">
                <a:xfrm>
                  <a:off x="1776" y="3648"/>
                  <a:ext cx="96" cy="4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400" b="1"/>
                </a:p>
              </p:txBody>
            </p:sp>
          </p:grpSp>
          <p:grpSp>
            <p:nvGrpSpPr>
              <p:cNvPr id="48" name="Group 76"/>
              <p:cNvGrpSpPr>
                <a:grpSpLocks/>
              </p:cNvGrpSpPr>
              <p:nvPr/>
            </p:nvGrpSpPr>
            <p:grpSpPr bwMode="auto">
              <a:xfrm flipV="1">
                <a:off x="2736" y="1680"/>
                <a:ext cx="144" cy="96"/>
                <a:chOff x="1680" y="3648"/>
                <a:chExt cx="192" cy="48"/>
              </a:xfrm>
            </p:grpSpPr>
            <p:sp>
              <p:nvSpPr>
                <p:cNvPr id="64" name="Arc 77"/>
                <p:cNvSpPr>
                  <a:spLocks/>
                </p:cNvSpPr>
                <p:nvPr/>
              </p:nvSpPr>
              <p:spPr bwMode="auto">
                <a:xfrm flipH="1">
                  <a:off x="1680" y="3648"/>
                  <a:ext cx="96" cy="4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400" b="1"/>
                </a:p>
              </p:txBody>
            </p:sp>
            <p:sp>
              <p:nvSpPr>
                <p:cNvPr id="65" name="Arc 78"/>
                <p:cNvSpPr>
                  <a:spLocks/>
                </p:cNvSpPr>
                <p:nvPr/>
              </p:nvSpPr>
              <p:spPr bwMode="auto">
                <a:xfrm>
                  <a:off x="1776" y="3648"/>
                  <a:ext cx="96" cy="4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400" b="1"/>
                </a:p>
              </p:txBody>
            </p:sp>
          </p:grpSp>
          <p:grpSp>
            <p:nvGrpSpPr>
              <p:cNvPr id="49" name="Group 79"/>
              <p:cNvGrpSpPr>
                <a:grpSpLocks/>
              </p:cNvGrpSpPr>
              <p:nvPr/>
            </p:nvGrpSpPr>
            <p:grpSpPr bwMode="auto">
              <a:xfrm flipV="1">
                <a:off x="2880" y="1680"/>
                <a:ext cx="144" cy="96"/>
                <a:chOff x="1680" y="3648"/>
                <a:chExt cx="192" cy="48"/>
              </a:xfrm>
            </p:grpSpPr>
            <p:sp>
              <p:nvSpPr>
                <p:cNvPr id="62" name="Arc 80"/>
                <p:cNvSpPr>
                  <a:spLocks/>
                </p:cNvSpPr>
                <p:nvPr/>
              </p:nvSpPr>
              <p:spPr bwMode="auto">
                <a:xfrm flipH="1">
                  <a:off x="1680" y="3648"/>
                  <a:ext cx="96" cy="4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400" b="1"/>
                </a:p>
              </p:txBody>
            </p:sp>
            <p:sp>
              <p:nvSpPr>
                <p:cNvPr id="63" name="Arc 81"/>
                <p:cNvSpPr>
                  <a:spLocks/>
                </p:cNvSpPr>
                <p:nvPr/>
              </p:nvSpPr>
              <p:spPr bwMode="auto">
                <a:xfrm>
                  <a:off x="1776" y="3648"/>
                  <a:ext cx="96" cy="4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400" b="1"/>
                </a:p>
              </p:txBody>
            </p:sp>
          </p:grpSp>
          <p:grpSp>
            <p:nvGrpSpPr>
              <p:cNvPr id="50" name="Group 82"/>
              <p:cNvGrpSpPr>
                <a:grpSpLocks/>
              </p:cNvGrpSpPr>
              <p:nvPr/>
            </p:nvGrpSpPr>
            <p:grpSpPr bwMode="auto">
              <a:xfrm flipV="1">
                <a:off x="3024" y="1680"/>
                <a:ext cx="144" cy="96"/>
                <a:chOff x="1680" y="3648"/>
                <a:chExt cx="192" cy="48"/>
              </a:xfrm>
            </p:grpSpPr>
            <p:sp>
              <p:nvSpPr>
                <p:cNvPr id="60" name="Arc 83"/>
                <p:cNvSpPr>
                  <a:spLocks/>
                </p:cNvSpPr>
                <p:nvPr/>
              </p:nvSpPr>
              <p:spPr bwMode="auto">
                <a:xfrm flipH="1">
                  <a:off x="1680" y="3648"/>
                  <a:ext cx="96" cy="4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400" b="1"/>
                </a:p>
              </p:txBody>
            </p:sp>
            <p:sp>
              <p:nvSpPr>
                <p:cNvPr id="61" name="Arc 84"/>
                <p:cNvSpPr>
                  <a:spLocks/>
                </p:cNvSpPr>
                <p:nvPr/>
              </p:nvSpPr>
              <p:spPr bwMode="auto">
                <a:xfrm>
                  <a:off x="1776" y="3648"/>
                  <a:ext cx="96" cy="4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400" b="1"/>
                </a:p>
              </p:txBody>
            </p:sp>
          </p:grpSp>
          <p:grpSp>
            <p:nvGrpSpPr>
              <p:cNvPr id="51" name="Group 85"/>
              <p:cNvGrpSpPr>
                <a:grpSpLocks/>
              </p:cNvGrpSpPr>
              <p:nvPr/>
            </p:nvGrpSpPr>
            <p:grpSpPr bwMode="auto">
              <a:xfrm flipV="1">
                <a:off x="3168" y="1680"/>
                <a:ext cx="144" cy="96"/>
                <a:chOff x="1680" y="3648"/>
                <a:chExt cx="192" cy="48"/>
              </a:xfrm>
            </p:grpSpPr>
            <p:sp>
              <p:nvSpPr>
                <p:cNvPr id="58" name="Arc 86"/>
                <p:cNvSpPr>
                  <a:spLocks/>
                </p:cNvSpPr>
                <p:nvPr/>
              </p:nvSpPr>
              <p:spPr bwMode="auto">
                <a:xfrm flipH="1">
                  <a:off x="1680" y="3648"/>
                  <a:ext cx="96" cy="4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400" b="1"/>
                </a:p>
              </p:txBody>
            </p:sp>
            <p:sp>
              <p:nvSpPr>
                <p:cNvPr id="59" name="Arc 87"/>
                <p:cNvSpPr>
                  <a:spLocks/>
                </p:cNvSpPr>
                <p:nvPr/>
              </p:nvSpPr>
              <p:spPr bwMode="auto">
                <a:xfrm>
                  <a:off x="1776" y="3648"/>
                  <a:ext cx="96" cy="4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400" b="1"/>
                </a:p>
              </p:txBody>
            </p:sp>
          </p:grpSp>
          <p:grpSp>
            <p:nvGrpSpPr>
              <p:cNvPr id="52" name="Group 88"/>
              <p:cNvGrpSpPr>
                <a:grpSpLocks/>
              </p:cNvGrpSpPr>
              <p:nvPr/>
            </p:nvGrpSpPr>
            <p:grpSpPr bwMode="auto">
              <a:xfrm flipV="1">
                <a:off x="3312" y="1680"/>
                <a:ext cx="144" cy="96"/>
                <a:chOff x="1680" y="3648"/>
                <a:chExt cx="192" cy="48"/>
              </a:xfrm>
            </p:grpSpPr>
            <p:sp>
              <p:nvSpPr>
                <p:cNvPr id="56" name="Arc 89"/>
                <p:cNvSpPr>
                  <a:spLocks/>
                </p:cNvSpPr>
                <p:nvPr/>
              </p:nvSpPr>
              <p:spPr bwMode="auto">
                <a:xfrm flipH="1">
                  <a:off x="1680" y="3648"/>
                  <a:ext cx="96" cy="4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400" b="1"/>
                </a:p>
              </p:txBody>
            </p:sp>
            <p:sp>
              <p:nvSpPr>
                <p:cNvPr id="57" name="Arc 90"/>
                <p:cNvSpPr>
                  <a:spLocks/>
                </p:cNvSpPr>
                <p:nvPr/>
              </p:nvSpPr>
              <p:spPr bwMode="auto">
                <a:xfrm>
                  <a:off x="1776" y="3648"/>
                  <a:ext cx="96" cy="4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400" b="1"/>
                </a:p>
              </p:txBody>
            </p:sp>
          </p:grpSp>
          <p:grpSp>
            <p:nvGrpSpPr>
              <p:cNvPr id="53" name="Group 91"/>
              <p:cNvGrpSpPr>
                <a:grpSpLocks/>
              </p:cNvGrpSpPr>
              <p:nvPr/>
            </p:nvGrpSpPr>
            <p:grpSpPr bwMode="auto">
              <a:xfrm flipV="1">
                <a:off x="3456" y="1680"/>
                <a:ext cx="144" cy="96"/>
                <a:chOff x="1680" y="3648"/>
                <a:chExt cx="192" cy="48"/>
              </a:xfrm>
            </p:grpSpPr>
            <p:sp>
              <p:nvSpPr>
                <p:cNvPr id="54" name="Arc 92"/>
                <p:cNvSpPr>
                  <a:spLocks/>
                </p:cNvSpPr>
                <p:nvPr/>
              </p:nvSpPr>
              <p:spPr bwMode="auto">
                <a:xfrm flipH="1">
                  <a:off x="1680" y="3648"/>
                  <a:ext cx="96" cy="4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400" b="1"/>
                </a:p>
              </p:txBody>
            </p:sp>
            <p:sp>
              <p:nvSpPr>
                <p:cNvPr id="55" name="Arc 93"/>
                <p:cNvSpPr>
                  <a:spLocks/>
                </p:cNvSpPr>
                <p:nvPr/>
              </p:nvSpPr>
              <p:spPr bwMode="auto">
                <a:xfrm>
                  <a:off x="1776" y="3648"/>
                  <a:ext cx="96" cy="4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400" b="1"/>
                </a:p>
              </p:txBody>
            </p:sp>
          </p:grpSp>
        </p:grpSp>
        <p:sp>
          <p:nvSpPr>
            <p:cNvPr id="24" name="Text Box 94"/>
            <p:cNvSpPr txBox="1">
              <a:spLocks noChangeArrowheads="1"/>
            </p:cNvSpPr>
            <p:nvPr/>
          </p:nvSpPr>
          <p:spPr bwMode="auto">
            <a:xfrm>
              <a:off x="1136138" y="4167843"/>
              <a:ext cx="1970699" cy="343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>
                  <a:latin typeface="Arial" charset="0"/>
                  <a:cs typeface="Arial" charset="0"/>
                </a:rPr>
                <a:t>Cooling section</a:t>
              </a:r>
            </a:p>
          </p:txBody>
        </p:sp>
        <p:sp>
          <p:nvSpPr>
            <p:cNvPr id="25" name="Text Box 95"/>
            <p:cNvSpPr txBox="1">
              <a:spLocks noChangeArrowheads="1"/>
            </p:cNvSpPr>
            <p:nvPr/>
          </p:nvSpPr>
          <p:spPr bwMode="auto">
            <a:xfrm>
              <a:off x="3072155" y="4147604"/>
              <a:ext cx="1194037" cy="343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>
                  <a:latin typeface="Arial" charset="0"/>
                  <a:cs typeface="Arial" charset="0"/>
                </a:rPr>
                <a:t>solenoid</a:t>
              </a:r>
            </a:p>
          </p:txBody>
        </p:sp>
        <p:sp>
          <p:nvSpPr>
            <p:cNvPr id="26" name="AutoShape 96"/>
            <p:cNvSpPr>
              <a:spLocks/>
            </p:cNvSpPr>
            <p:nvPr/>
          </p:nvSpPr>
          <p:spPr bwMode="auto">
            <a:xfrm rot="5400000">
              <a:off x="2759323" y="2033239"/>
              <a:ext cx="154924" cy="2676599"/>
            </a:xfrm>
            <a:prstGeom prst="leftBrace">
              <a:avLst>
                <a:gd name="adj1" fmla="val 75009"/>
                <a:gd name="adj2" fmla="val 50000"/>
              </a:avLst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400" b="1">
                <a:latin typeface="Arial" charset="0"/>
                <a:cs typeface="Arial" charset="0"/>
              </a:endParaRPr>
            </a:p>
          </p:txBody>
        </p:sp>
        <p:sp>
          <p:nvSpPr>
            <p:cNvPr id="27" name="Rectangle 98"/>
            <p:cNvSpPr>
              <a:spLocks noChangeArrowheads="1"/>
            </p:cNvSpPr>
            <p:nvPr/>
          </p:nvSpPr>
          <p:spPr bwMode="auto">
            <a:xfrm rot="10800000">
              <a:off x="2068186" y="5479923"/>
              <a:ext cx="1625946" cy="253134"/>
            </a:xfrm>
            <a:prstGeom prst="rect">
              <a:avLst/>
            </a:prstGeom>
            <a:solidFill>
              <a:srgbClr val="FF7C8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400" b="1">
                <a:latin typeface="Arial" charset="0"/>
                <a:cs typeface="Arial" charset="0"/>
              </a:endParaRPr>
            </a:p>
          </p:txBody>
        </p:sp>
        <p:sp>
          <p:nvSpPr>
            <p:cNvPr id="28" name="Rectangle 101"/>
            <p:cNvSpPr>
              <a:spLocks noChangeArrowheads="1"/>
            </p:cNvSpPr>
            <p:nvPr/>
          </p:nvSpPr>
          <p:spPr bwMode="auto">
            <a:xfrm rot="10800000" flipH="1">
              <a:off x="1139440" y="5565766"/>
              <a:ext cx="344969" cy="152171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400" b="1">
                <a:latin typeface="Arial" charset="0"/>
                <a:cs typeface="Arial" charset="0"/>
              </a:endParaRPr>
            </a:p>
          </p:txBody>
        </p:sp>
        <p:sp>
          <p:nvSpPr>
            <p:cNvPr id="29" name="Line 110"/>
            <p:cNvSpPr>
              <a:spLocks noChangeShapeType="1"/>
            </p:cNvSpPr>
            <p:nvPr/>
          </p:nvSpPr>
          <p:spPr bwMode="auto">
            <a:xfrm rot="16200000">
              <a:off x="3957004" y="4897815"/>
              <a:ext cx="418841" cy="998509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sz="1400" b="1"/>
            </a:p>
          </p:txBody>
        </p:sp>
        <p:sp>
          <p:nvSpPr>
            <p:cNvPr id="30" name="Text Box 114"/>
            <p:cNvSpPr txBox="1">
              <a:spLocks noChangeArrowheads="1"/>
            </p:cNvSpPr>
            <p:nvPr/>
          </p:nvSpPr>
          <p:spPr bwMode="auto">
            <a:xfrm>
              <a:off x="2153764" y="5450057"/>
              <a:ext cx="1513407" cy="343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400" b="1" dirty="0">
                  <a:latin typeface="Arial" charset="0"/>
                  <a:cs typeface="Arial" charset="0"/>
                </a:rPr>
                <a:t>SRF </a:t>
              </a:r>
              <a:r>
                <a:rPr lang="en-US" sz="1400" b="1" dirty="0" err="1">
                  <a:latin typeface="Arial" charset="0"/>
                  <a:cs typeface="Arial" charset="0"/>
                </a:rPr>
                <a:t>Linac</a:t>
              </a:r>
              <a:endParaRPr lang="en-US" sz="1400" b="1" dirty="0">
                <a:latin typeface="Arial" charset="0"/>
                <a:cs typeface="Arial" charset="0"/>
              </a:endParaRPr>
            </a:p>
          </p:txBody>
        </p:sp>
        <p:sp>
          <p:nvSpPr>
            <p:cNvPr id="31" name="Text Box 115"/>
            <p:cNvSpPr txBox="1">
              <a:spLocks noChangeArrowheads="1"/>
            </p:cNvSpPr>
            <p:nvPr/>
          </p:nvSpPr>
          <p:spPr bwMode="auto">
            <a:xfrm>
              <a:off x="3760815" y="5653287"/>
              <a:ext cx="884286" cy="343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400" b="1" dirty="0">
                  <a:latin typeface="Arial" charset="0"/>
                  <a:cs typeface="Arial" charset="0"/>
                </a:rPr>
                <a:t>dump</a:t>
              </a:r>
            </a:p>
          </p:txBody>
        </p:sp>
        <p:sp>
          <p:nvSpPr>
            <p:cNvPr id="32" name="Text Box 116"/>
            <p:cNvSpPr txBox="1">
              <a:spLocks noChangeArrowheads="1"/>
            </p:cNvSpPr>
            <p:nvPr/>
          </p:nvSpPr>
          <p:spPr bwMode="auto">
            <a:xfrm>
              <a:off x="724281" y="5707860"/>
              <a:ext cx="1139109" cy="343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400" b="1" dirty="0">
                  <a:latin typeface="Arial" charset="0"/>
                  <a:cs typeface="Arial" charset="0"/>
                </a:rPr>
                <a:t>injector</a:t>
              </a:r>
            </a:p>
          </p:txBody>
        </p:sp>
        <p:sp>
          <p:nvSpPr>
            <p:cNvPr id="33" name="Line 2"/>
            <p:cNvSpPr>
              <a:spLocks noChangeShapeType="1"/>
            </p:cNvSpPr>
            <p:nvPr/>
          </p:nvSpPr>
          <p:spPr bwMode="auto">
            <a:xfrm flipV="1">
              <a:off x="301988" y="3843984"/>
              <a:ext cx="5432724" cy="215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400" b="1"/>
            </a:p>
          </p:txBody>
        </p:sp>
        <p:sp>
          <p:nvSpPr>
            <p:cNvPr id="34" name="Oval 15"/>
            <p:cNvSpPr>
              <a:spLocks noChangeArrowheads="1"/>
            </p:cNvSpPr>
            <p:nvPr/>
          </p:nvSpPr>
          <p:spPr bwMode="auto">
            <a:xfrm>
              <a:off x="5208489" y="3792651"/>
              <a:ext cx="298194" cy="9784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400" b="1">
                <a:latin typeface="Arial" charset="0"/>
                <a:cs typeface="Arial" charset="0"/>
              </a:endParaRPr>
            </a:p>
          </p:txBody>
        </p:sp>
        <p:sp>
          <p:nvSpPr>
            <p:cNvPr id="35" name="Rectangle 109"/>
            <p:cNvSpPr>
              <a:spLocks noChangeArrowheads="1"/>
            </p:cNvSpPr>
            <p:nvPr/>
          </p:nvSpPr>
          <p:spPr bwMode="auto">
            <a:xfrm>
              <a:off x="4112078" y="5568298"/>
              <a:ext cx="143186" cy="151232"/>
            </a:xfrm>
            <a:prstGeom prst="rect">
              <a:avLst/>
            </a:prstGeom>
            <a:solidFill>
              <a:srgbClr val="99CCFF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400" b="1">
                <a:latin typeface="Arial" charset="0"/>
                <a:cs typeface="Arial" charset="0"/>
              </a:endParaRPr>
            </a:p>
          </p:txBody>
        </p:sp>
        <p:sp>
          <p:nvSpPr>
            <p:cNvPr id="36" name="Line 110"/>
            <p:cNvSpPr>
              <a:spLocks noChangeShapeType="1"/>
            </p:cNvSpPr>
            <p:nvPr/>
          </p:nvSpPr>
          <p:spPr bwMode="auto">
            <a:xfrm rot="16200000" flipH="1">
              <a:off x="1337080" y="4882753"/>
              <a:ext cx="489288" cy="103303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400" b="1"/>
            </a:p>
          </p:txBody>
        </p:sp>
        <p:sp>
          <p:nvSpPr>
            <p:cNvPr id="37" name="Line 110"/>
            <p:cNvSpPr>
              <a:spLocks noChangeShapeType="1"/>
            </p:cNvSpPr>
            <p:nvPr/>
          </p:nvSpPr>
          <p:spPr bwMode="auto">
            <a:xfrm rot="16200000" flipH="1">
              <a:off x="1337654" y="5146742"/>
              <a:ext cx="178924" cy="37420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sz="1400" b="1"/>
            </a:p>
          </p:txBody>
        </p:sp>
        <p:sp>
          <p:nvSpPr>
            <p:cNvPr id="38" name="Line 118"/>
            <p:cNvSpPr>
              <a:spLocks noChangeShapeType="1"/>
            </p:cNvSpPr>
            <p:nvPr/>
          </p:nvSpPr>
          <p:spPr bwMode="auto">
            <a:xfrm>
              <a:off x="1478141" y="5649412"/>
              <a:ext cx="268960" cy="103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sz="1400" b="1"/>
            </a:p>
          </p:txBody>
        </p:sp>
        <p:sp>
          <p:nvSpPr>
            <p:cNvPr id="39" name="Line 110"/>
            <p:cNvSpPr>
              <a:spLocks noChangeShapeType="1"/>
            </p:cNvSpPr>
            <p:nvPr/>
          </p:nvSpPr>
          <p:spPr bwMode="auto">
            <a:xfrm rot="16200000">
              <a:off x="3887513" y="5238766"/>
              <a:ext cx="168698" cy="48530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sz="1400" b="1"/>
            </a:p>
          </p:txBody>
        </p:sp>
        <p:sp>
          <p:nvSpPr>
            <p:cNvPr id="40" name="Line 110"/>
            <p:cNvSpPr>
              <a:spLocks noChangeShapeType="1"/>
            </p:cNvSpPr>
            <p:nvPr/>
          </p:nvSpPr>
          <p:spPr bwMode="auto">
            <a:xfrm rot="16200000" flipH="1">
              <a:off x="3936955" y="5392738"/>
              <a:ext cx="5168" cy="43267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sz="1400" b="1"/>
            </a:p>
          </p:txBody>
        </p:sp>
        <p:sp>
          <p:nvSpPr>
            <p:cNvPr id="41" name="Text Box 116"/>
            <p:cNvSpPr txBox="1">
              <a:spLocks noChangeArrowheads="1"/>
            </p:cNvSpPr>
            <p:nvPr/>
          </p:nvSpPr>
          <p:spPr bwMode="auto">
            <a:xfrm>
              <a:off x="1923768" y="5119256"/>
              <a:ext cx="1965619" cy="3590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FF0000"/>
                  </a:solidFill>
                  <a:latin typeface="Arial" charset="0"/>
                  <a:cs typeface="Arial" charset="0"/>
                </a:rPr>
                <a:t>energy recovery</a:t>
              </a:r>
            </a:p>
          </p:txBody>
        </p:sp>
      </p:grpSp>
      <p:graphicFrame>
        <p:nvGraphicFramePr>
          <p:cNvPr id="116" name="Group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2472174"/>
              </p:ext>
            </p:extLst>
          </p:nvPr>
        </p:nvGraphicFramePr>
        <p:xfrm>
          <a:off x="4614588" y="3654503"/>
          <a:ext cx="4461059" cy="2743200"/>
        </p:xfrm>
        <a:graphic>
          <a:graphicData uri="http://schemas.openxmlformats.org/drawingml/2006/table">
            <a:tbl>
              <a:tblPr/>
              <a:tblGrid>
                <a:gridCol w="2775134"/>
                <a:gridCol w="742950"/>
                <a:gridCol w="942975"/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Electron energy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MeV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up to 55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9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Current and bunch charge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A /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nC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0.2 / 0.42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9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Bunch repetition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MHz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476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9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Cooling section length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9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RMS Bunch length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9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Electron energy spread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</a:t>
                      </a:r>
                      <a:r>
                        <a:rPr kumimoji="0" lang="en-US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-4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83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Cooling section solenoid field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9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Beam radius in solenoid/cathode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mm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~1 / 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9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Solenoid field at cathode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KG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5" name="Content Placeholder 2"/>
          <p:cNvSpPr>
            <a:spLocks noGrp="1"/>
          </p:cNvSpPr>
          <p:nvPr>
            <p:ph idx="1"/>
          </p:nvPr>
        </p:nvSpPr>
        <p:spPr>
          <a:xfrm>
            <a:off x="71354" y="914400"/>
            <a:ext cx="9049464" cy="2438400"/>
          </a:xfrm>
        </p:spPr>
        <p:txBody>
          <a:bodyPr/>
          <a:lstStyle/>
          <a:p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Conventional electron cooling</a:t>
            </a:r>
          </a:p>
          <a:p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Multipole stage cooling scheme:</a:t>
            </a:r>
          </a:p>
          <a:p>
            <a:pPr lvl="1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DC electron cooling at the booster, reduce the emittance</a:t>
            </a:r>
          </a:p>
          <a:p>
            <a:pPr lvl="1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Bunched electron cooling at </a:t>
            </a:r>
          </a:p>
          <a:p>
            <a:pPr marL="457200" lvl="1" indent="0">
              <a:buNone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   the collider, maintain the emittance</a:t>
            </a:r>
          </a:p>
          <a:p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Bunched electron cooler</a:t>
            </a:r>
          </a:p>
          <a:p>
            <a:pPr lvl="1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55 MeV, 0.2 A magnetized electron beam</a:t>
            </a:r>
          </a:p>
          <a:p>
            <a:pPr lvl="1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Single pass </a:t>
            </a:r>
            <a:r>
              <a:rPr lang="en-US" sz="1800" dirty="0">
                <a:latin typeface="Arial" charset="0"/>
                <a:ea typeface="ＭＳ Ｐゴシック" pitchFamily="34" charset="-128"/>
                <a:cs typeface="Arial" charset="0"/>
              </a:rPr>
              <a:t>energy-recovery-</a:t>
            </a:r>
            <a:r>
              <a:rPr lang="en-US" sz="1800" dirty="0" err="1">
                <a:latin typeface="Arial" charset="0"/>
                <a:ea typeface="ＭＳ Ｐゴシック" pitchFamily="34" charset="-128"/>
                <a:cs typeface="Arial" charset="0"/>
              </a:rPr>
              <a:t>linac</a:t>
            </a:r>
            <a:r>
              <a:rPr lang="en-US" sz="1800" dirty="0">
                <a:latin typeface="Arial" charset="0"/>
                <a:ea typeface="ＭＳ Ｐゴシック" pitchFamily="34" charset="-128"/>
                <a:cs typeface="Arial" charset="0"/>
              </a:rPr>
              <a:t> (ERL) </a:t>
            </a:r>
            <a:endParaRPr lang="en-US" sz="180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pPr lvl="1"/>
            <a:r>
              <a:rPr lang="en-US" sz="1800" dirty="0" smtClean="0">
                <a:latin typeface="Arial" charset="0"/>
                <a:ea typeface="ＭＳ Ｐゴシック" pitchFamily="34" charset="-128"/>
                <a:cs typeface="Arial" charset="0"/>
              </a:rPr>
              <a:t>Bunch to coasting/bunch cooling</a:t>
            </a:r>
            <a:endParaRPr lang="en-US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4" name="Picture 1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400" y="936264"/>
            <a:ext cx="2743200" cy="502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1912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124200" y="6459205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He Zhang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477000" y="6459205"/>
            <a:ext cx="10668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---</a:t>
            </a:r>
            <a:fld id="{85521F2B-DDB1-4D52-AD09-DEE4A6FD7102}" type="slidenum">
              <a:rPr lang="en-US" smtClean="0"/>
              <a:pPr>
                <a:defRPr/>
              </a:pPr>
              <a:t>19</a:t>
            </a:fld>
            <a:r>
              <a:rPr lang="en-US" dirty="0" smtClean="0"/>
              <a:t>---</a:t>
            </a:r>
            <a:endParaRPr lang="en-US" dirty="0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9pPr>
          </a:lstStyle>
          <a:p>
            <a:pPr algn="ctr" eaLnBrk="1" hangingPunct="1"/>
            <a:endParaRPr lang="ru-RU" sz="32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Summary and Outlook</a:t>
            </a:r>
            <a:endParaRPr lang="ru-RU" sz="32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Content Placeholder 2"/>
          <p:cNvSpPr>
            <a:spLocks noGrp="1"/>
          </p:cNvSpPr>
          <p:nvPr/>
        </p:nvSpPr>
        <p:spPr bwMode="auto">
          <a:xfrm>
            <a:off x="304800" y="1447800"/>
            <a:ext cx="8794750" cy="3286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90563" indent="-233363" algn="l" defTabSz="457200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031875" indent="-227013" algn="l" defTabSz="457200" rtl="0" fontAlgn="base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-223838" algn="l" defTabSz="457200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711325" indent="-222250" algn="l" defTabSz="457200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altLang="en-US" dirty="0" smtClean="0"/>
              <a:t>MEIC is a ring-ring collider project with mature design.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dirty="0" smtClean="0"/>
              <a:t>It can deliver luminosities of up to </a:t>
            </a:r>
            <a:r>
              <a:rPr lang="en-US" altLang="en-US" b="1" dirty="0" smtClean="0"/>
              <a:t>10</a:t>
            </a:r>
            <a:r>
              <a:rPr lang="en-US" altLang="en-US" b="1" baseline="30000" dirty="0" smtClean="0"/>
              <a:t>34</a:t>
            </a:r>
            <a:r>
              <a:rPr lang="en-US" altLang="en-US" dirty="0" smtClean="0"/>
              <a:t> in the √s range of </a:t>
            </a:r>
            <a:r>
              <a:rPr lang="en-US" altLang="en-US" b="1" dirty="0" smtClean="0"/>
              <a:t>15-65</a:t>
            </a:r>
            <a:r>
              <a:rPr lang="en-US" altLang="en-US" dirty="0" smtClean="0"/>
              <a:t> GeV.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dirty="0" smtClean="0"/>
              <a:t>It can provide beam polarizations of over </a:t>
            </a:r>
            <a:r>
              <a:rPr lang="en-US" altLang="en-US" b="1" dirty="0" smtClean="0"/>
              <a:t>70%</a:t>
            </a:r>
            <a:r>
              <a:rPr lang="en-US" altLang="en-US" dirty="0" smtClean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dirty="0" smtClean="0"/>
              <a:t>Technical risks are intentionally kept </a:t>
            </a:r>
            <a:r>
              <a:rPr lang="en-US" altLang="en-US" b="1" dirty="0" smtClean="0"/>
              <a:t>low</a:t>
            </a:r>
            <a:r>
              <a:rPr lang="en-US" altLang="en-US" dirty="0" smtClean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dirty="0" smtClean="0"/>
              <a:t>The design is upgradable in energy and luminosity.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dirty="0" smtClean="0"/>
              <a:t>The MEIC baseline design fulfills the white paper requirements.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dirty="0" smtClean="0"/>
              <a:t>The current design is being further optimized for cost and performance.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dirty="0" smtClean="0"/>
              <a:t>R&amp;D continues with increasing effort.</a:t>
            </a:r>
          </a:p>
        </p:txBody>
      </p:sp>
    </p:spTree>
    <p:extLst>
      <p:ext uri="{BB962C8B-B14F-4D97-AF65-F5344CB8AC3E}">
        <p14:creationId xmlns:p14="http://schemas.microsoft.com/office/powerpoint/2010/main" val="877727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124200" y="6459205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He Zhang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477000" y="6459205"/>
            <a:ext cx="10668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---</a:t>
            </a:r>
            <a:fld id="{85521F2B-DDB1-4D52-AD09-DEE4A6FD7102}" type="slidenum">
              <a:rPr lang="en-US" smtClean="0"/>
              <a:pPr>
                <a:defRPr/>
              </a:pPr>
              <a:t>2</a:t>
            </a:fld>
            <a:r>
              <a:rPr lang="en-US" dirty="0" smtClean="0"/>
              <a:t>---</a:t>
            </a:r>
            <a:endParaRPr lang="en-US" dirty="0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Outline</a:t>
            </a:r>
            <a:endParaRPr lang="ru-RU" sz="32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2362200" y="914400"/>
            <a:ext cx="6553200" cy="5334000"/>
          </a:xfrm>
        </p:spPr>
        <p:txBody>
          <a:bodyPr>
            <a:normAutofit/>
          </a:bodyPr>
          <a:lstStyle/>
          <a:p>
            <a:pPr marL="0" indent="0">
              <a:spcBef>
                <a:spcPct val="0"/>
              </a:spcBef>
              <a:buNone/>
            </a:pPr>
            <a:endParaRPr lang="en-US" sz="2000" dirty="0" smtClean="0">
              <a:latin typeface="Arial" pitchFamily="-109" charset="0"/>
              <a:ea typeface="ＭＳ Ｐゴシック" pitchFamily="-109" charset="-128"/>
              <a:cs typeface="ＭＳ Ｐゴシック" pitchFamily="-109" charset="-128"/>
            </a:endParaRPr>
          </a:p>
          <a:p>
            <a:pPr marL="227013" indent="-227013">
              <a:spcBef>
                <a:spcPct val="0"/>
              </a:spcBef>
            </a:pPr>
            <a:endParaRPr lang="en-US" sz="2000" dirty="0" smtClean="0">
              <a:latin typeface="Arial" pitchFamily="-109" charset="0"/>
              <a:ea typeface="ＭＳ Ｐゴシック" pitchFamily="-109" charset="-128"/>
              <a:cs typeface="ＭＳ Ｐゴシック" pitchFamily="-109" charset="-128"/>
            </a:endParaRPr>
          </a:p>
          <a:p>
            <a:pPr marL="227013" indent="-227013">
              <a:spcBef>
                <a:spcPct val="0"/>
              </a:spcBef>
            </a:pPr>
            <a:r>
              <a:rPr lang="en-US" sz="2000" dirty="0" smtClean="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rPr>
              <a:t>Design goals and strategy</a:t>
            </a:r>
          </a:p>
          <a:p>
            <a:pPr marL="227013" indent="-227013">
              <a:spcBef>
                <a:spcPct val="0"/>
              </a:spcBef>
            </a:pPr>
            <a:endParaRPr lang="en-US" sz="2000" dirty="0" smtClean="0">
              <a:latin typeface="Arial" pitchFamily="-109" charset="0"/>
              <a:ea typeface="ＭＳ Ｐゴシック" pitchFamily="-109" charset="-128"/>
              <a:cs typeface="ＭＳ Ｐゴシック" pitchFamily="-109" charset="-128"/>
            </a:endParaRPr>
          </a:p>
          <a:p>
            <a:pPr marL="227013" indent="-227013">
              <a:spcBef>
                <a:spcPct val="0"/>
              </a:spcBef>
            </a:pPr>
            <a:r>
              <a:rPr lang="en-US" sz="2000" dirty="0" smtClean="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rPr>
              <a:t>Accelerator design</a:t>
            </a:r>
          </a:p>
          <a:p>
            <a:pPr marL="227013" indent="-227013">
              <a:spcBef>
                <a:spcPct val="0"/>
              </a:spcBef>
            </a:pPr>
            <a:endParaRPr lang="en-US" sz="2000" dirty="0">
              <a:latin typeface="Arial" pitchFamily="-109" charset="0"/>
              <a:ea typeface="ＭＳ Ｐゴシック" pitchFamily="-109" charset="-128"/>
              <a:cs typeface="ＭＳ Ｐゴシック" pitchFamily="-109" charset="-128"/>
            </a:endParaRPr>
          </a:p>
          <a:p>
            <a:pPr marL="227013" indent="-227013">
              <a:spcBef>
                <a:spcPct val="0"/>
              </a:spcBef>
            </a:pPr>
            <a:r>
              <a:rPr lang="en-US" sz="2000" dirty="0" smtClean="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rPr>
              <a:t>Detector region</a:t>
            </a:r>
          </a:p>
          <a:p>
            <a:pPr marL="227013" indent="-227013">
              <a:spcBef>
                <a:spcPct val="0"/>
              </a:spcBef>
            </a:pPr>
            <a:endParaRPr lang="en-US" sz="2000" dirty="0" smtClean="0">
              <a:latin typeface="Arial" pitchFamily="-109" charset="0"/>
              <a:ea typeface="ＭＳ Ｐゴシック" pitchFamily="-109" charset="-128"/>
              <a:cs typeface="ＭＳ Ｐゴシック" pitchFamily="-109" charset="-128"/>
            </a:endParaRPr>
          </a:p>
          <a:p>
            <a:pPr marL="227013" indent="-227013">
              <a:spcBef>
                <a:spcPct val="0"/>
              </a:spcBef>
            </a:pPr>
            <a:r>
              <a:rPr lang="en-US" sz="2000" dirty="0" smtClean="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rPr>
              <a:t>Machine performance</a:t>
            </a:r>
          </a:p>
          <a:p>
            <a:pPr marL="0" indent="0">
              <a:spcBef>
                <a:spcPct val="0"/>
              </a:spcBef>
              <a:buNone/>
            </a:pPr>
            <a:endParaRPr lang="en-US" sz="2000" dirty="0" smtClean="0">
              <a:latin typeface="Arial" pitchFamily="-109" charset="0"/>
              <a:ea typeface="ＭＳ Ｐゴシック" pitchFamily="-109" charset="-128"/>
              <a:cs typeface="ＭＳ Ｐゴシック" pitchFamily="-109" charset="-128"/>
            </a:endParaRPr>
          </a:p>
          <a:p>
            <a:pPr marL="227013" indent="-227013">
              <a:spcBef>
                <a:spcPct val="0"/>
              </a:spcBef>
            </a:pPr>
            <a:r>
              <a:rPr lang="en-US" sz="2000" dirty="0" smtClean="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rPr>
              <a:t>Beam polarization </a:t>
            </a:r>
          </a:p>
          <a:p>
            <a:pPr marL="227013" indent="-227013">
              <a:spcBef>
                <a:spcPct val="0"/>
              </a:spcBef>
            </a:pPr>
            <a:endParaRPr lang="en-US" sz="2000" dirty="0">
              <a:latin typeface="Arial" pitchFamily="-109" charset="0"/>
              <a:ea typeface="ＭＳ Ｐゴシック" pitchFamily="-109" charset="-128"/>
              <a:cs typeface="ＭＳ Ｐゴシック" pitchFamily="-109" charset="-128"/>
            </a:endParaRPr>
          </a:p>
          <a:p>
            <a:pPr marL="227013" indent="-227013">
              <a:spcBef>
                <a:spcPct val="0"/>
              </a:spcBef>
            </a:pPr>
            <a:r>
              <a:rPr lang="en-US" sz="2000" dirty="0" smtClean="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rPr>
              <a:t>Beam cooling</a:t>
            </a:r>
          </a:p>
          <a:p>
            <a:pPr marL="227013" indent="-227013">
              <a:spcBef>
                <a:spcPct val="0"/>
              </a:spcBef>
              <a:buNone/>
            </a:pPr>
            <a:endParaRPr lang="en-US" sz="2000" dirty="0" smtClean="0">
              <a:latin typeface="Arial" pitchFamily="-109" charset="0"/>
              <a:ea typeface="ＭＳ Ｐゴシック" pitchFamily="-109" charset="-128"/>
              <a:cs typeface="ＭＳ Ｐゴシック" pitchFamily="-109" charset="-128"/>
            </a:endParaRPr>
          </a:p>
          <a:p>
            <a:pPr marL="227013" indent="-227013">
              <a:spcBef>
                <a:spcPct val="0"/>
              </a:spcBef>
            </a:pPr>
            <a:r>
              <a:rPr lang="en-US" sz="2000" dirty="0" smtClean="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rPr>
              <a:t>Summary</a:t>
            </a:r>
          </a:p>
          <a:p>
            <a:pPr marL="227013" indent="-227013">
              <a:spcBef>
                <a:spcPct val="0"/>
              </a:spcBef>
              <a:buFontTx/>
              <a:buNone/>
            </a:pPr>
            <a:r>
              <a:rPr lang="en-US" sz="2000" dirty="0" smtClean="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rPr>
              <a:t>	</a:t>
            </a:r>
            <a:endParaRPr lang="en-US" sz="1600" dirty="0" smtClean="0">
              <a:latin typeface="Arial" pitchFamily="-109" charset="0"/>
              <a:ea typeface="ＭＳ Ｐゴシック" pitchFamily="-109" charset="-128"/>
              <a:cs typeface="ＭＳ Ｐゴシック" pitchFamily="-109" charset="-128"/>
            </a:endParaRPr>
          </a:p>
          <a:p>
            <a:pPr marL="227013" indent="-227013">
              <a:spcBef>
                <a:spcPct val="0"/>
              </a:spcBef>
              <a:buFontTx/>
              <a:buNone/>
            </a:pPr>
            <a:r>
              <a:rPr lang="en-US" sz="1600" dirty="0" smtClean="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rPr>
              <a:t>	</a:t>
            </a:r>
            <a:endParaRPr lang="en-US" sz="2000" dirty="0" smtClean="0">
              <a:latin typeface="Arial" pitchFamily="-109" charset="0"/>
              <a:ea typeface="ＭＳ Ｐゴシック" pitchFamily="-109" charset="-128"/>
              <a:cs typeface="ＭＳ Ｐゴシック" pitchFamily="-109" charset="-128"/>
            </a:endParaRPr>
          </a:p>
          <a:p>
            <a:pPr marL="227013" indent="-227013">
              <a:spcBef>
                <a:spcPct val="0"/>
              </a:spcBef>
              <a:buNone/>
            </a:pPr>
            <a:endParaRPr lang="en-US" dirty="0" smtClean="0">
              <a:latin typeface="Arial" pitchFamily="-109" charset="0"/>
              <a:ea typeface="ＭＳ Ｐゴシック" pitchFamily="-109" charset="-128"/>
              <a:cs typeface="ＭＳ Ｐゴシック" pitchFamily="-10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27722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124200" y="6459205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He Zhang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477000" y="6459205"/>
            <a:ext cx="10668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---</a:t>
            </a:r>
            <a:fld id="{85521F2B-DDB1-4D52-AD09-DEE4A6FD7102}" type="slidenum">
              <a:rPr lang="en-US" smtClean="0"/>
              <a:pPr>
                <a:defRPr/>
              </a:pPr>
              <a:t>20</a:t>
            </a:fld>
            <a:r>
              <a:rPr lang="en-US" dirty="0" smtClean="0"/>
              <a:t>---</a:t>
            </a:r>
            <a:endParaRPr lang="en-US" dirty="0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MEIC Design Group</a:t>
            </a:r>
            <a:endParaRPr lang="ru-RU" sz="32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06327" y="923365"/>
            <a:ext cx="8920716" cy="5307314"/>
          </a:xfrm>
        </p:spPr>
        <p:txBody>
          <a:bodyPr/>
          <a:lstStyle/>
          <a:p>
            <a:pPr marL="0" lvl="0" indent="0" algn="just" defTabSz="914400" fontAlgn="base">
              <a:spcBef>
                <a:spcPct val="0"/>
              </a:spcBef>
              <a:spcAft>
                <a:spcPct val="0"/>
              </a:spcAft>
              <a:buSzTx/>
              <a:buNone/>
              <a:tabLst>
                <a:tab pos="-457200" algn="l"/>
                <a:tab pos="114300" algn="l"/>
                <a:tab pos="1577975" algn="l"/>
                <a:tab pos="5668963" algn="l"/>
              </a:tabLst>
            </a:pPr>
            <a:r>
              <a:rPr lang="en-US" sz="16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A. </a:t>
            </a:r>
            <a:r>
              <a:rPr lang="en-US" sz="1600" dirty="0" err="1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Bogacz</a:t>
            </a:r>
            <a:r>
              <a:rPr lang="en-US" sz="16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, P. </a:t>
            </a:r>
            <a:r>
              <a:rPr lang="en-US" sz="1600" dirty="0" err="1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Brindza</a:t>
            </a:r>
            <a:r>
              <a:rPr lang="en-US" sz="16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, A. </a:t>
            </a:r>
            <a:r>
              <a:rPr lang="en-US" sz="1600" dirty="0" err="1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Camsonne</a:t>
            </a:r>
            <a:r>
              <a:rPr lang="en-US" sz="16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, E. Daly, </a:t>
            </a:r>
            <a:r>
              <a:rPr lang="en-US" sz="1600" dirty="0" err="1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Ya</a:t>
            </a:r>
            <a:r>
              <a:rPr lang="en-US" sz="1600" dirty="0" smtClean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. S</a:t>
            </a:r>
            <a:r>
              <a:rPr lang="en-US" sz="16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. </a:t>
            </a:r>
            <a:r>
              <a:rPr lang="en-US" sz="1600" dirty="0" err="1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Derbenev</a:t>
            </a:r>
            <a:r>
              <a:rPr lang="en-US" sz="16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, D. Douglas, R. Ent, D. Gaskell, </a:t>
            </a:r>
            <a:r>
              <a:rPr lang="en-US" sz="1600" dirty="0" smtClean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R. </a:t>
            </a:r>
            <a:r>
              <a:rPr lang="en-US" sz="1600" dirty="0" err="1" smtClean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Geng</a:t>
            </a:r>
            <a:r>
              <a:rPr lang="en-US" sz="1600" dirty="0" smtClean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, J</a:t>
            </a:r>
            <a:r>
              <a:rPr lang="en-US" sz="16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. </a:t>
            </a:r>
            <a:r>
              <a:rPr lang="en-US" sz="1600" dirty="0" err="1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Grames</a:t>
            </a:r>
            <a:r>
              <a:rPr lang="en-US" sz="16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, J. </a:t>
            </a:r>
            <a:r>
              <a:rPr lang="en-US" sz="1600" dirty="0" err="1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Guo</a:t>
            </a:r>
            <a:r>
              <a:rPr lang="en-US" sz="16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, L. Harwood, A. Hutton, K. Jordan, A. Kimber, G. </a:t>
            </a:r>
            <a:r>
              <a:rPr lang="en-US" sz="1600" dirty="0" err="1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Krafft</a:t>
            </a:r>
            <a:r>
              <a:rPr lang="en-US" sz="16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, R. Li, F. Lin, T. Michalski, V.S. </a:t>
            </a:r>
            <a:r>
              <a:rPr lang="en-US" sz="1600" dirty="0" err="1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Morozov</a:t>
            </a:r>
            <a:r>
              <a:rPr lang="en-US" sz="16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, P. </a:t>
            </a:r>
            <a:r>
              <a:rPr lang="en-US" sz="1600" dirty="0" err="1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Nadel-Turonski</a:t>
            </a:r>
            <a:r>
              <a:rPr lang="en-US" sz="16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, F. </a:t>
            </a:r>
            <a:r>
              <a:rPr lang="en-US" sz="1600" dirty="0" err="1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Pilat</a:t>
            </a:r>
            <a:r>
              <a:rPr lang="en-US" sz="16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, M. </a:t>
            </a:r>
            <a:r>
              <a:rPr lang="en-US" sz="1600" dirty="0" err="1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Poelker</a:t>
            </a:r>
            <a:r>
              <a:rPr lang="en-US" sz="16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, R. </a:t>
            </a:r>
            <a:r>
              <a:rPr lang="en-US" sz="1600" dirty="0" err="1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Rimmer</a:t>
            </a:r>
            <a:r>
              <a:rPr lang="en-US" sz="16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, Y. Roblin, T. </a:t>
            </a:r>
            <a:r>
              <a:rPr lang="en-US" sz="1600" dirty="0" err="1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Satogata</a:t>
            </a:r>
            <a:r>
              <a:rPr lang="en-US" sz="16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, M. </a:t>
            </a:r>
            <a:r>
              <a:rPr lang="en-US" sz="1600" dirty="0" err="1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Spata</a:t>
            </a:r>
            <a:r>
              <a:rPr lang="en-US" sz="16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, R. Suleiman, A. </a:t>
            </a:r>
            <a:r>
              <a:rPr lang="en-US" sz="1600" dirty="0" err="1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Sy</a:t>
            </a:r>
            <a:r>
              <a:rPr lang="en-US" sz="16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, C. Tennant, H. Wang, S. Wang, H. Zhang, Y. Zhang, Z. Zhao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2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Thomas Jefferson National Accelerator Facility (</a:t>
            </a:r>
            <a:r>
              <a:rPr lang="en-US" sz="1200" dirty="0" err="1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JLab</a:t>
            </a:r>
            <a:r>
              <a:rPr lang="en-US" sz="12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), Newport News, VA 23606 USA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just" defTabSz="914400" eaLnBrk="0" fontAlgn="base" hangingPunct="0">
              <a:spcBef>
                <a:spcPct val="0"/>
              </a:spcBef>
              <a:spcAft>
                <a:spcPct val="0"/>
              </a:spcAft>
              <a:buSzTx/>
              <a:buNone/>
              <a:tabLst>
                <a:tab pos="-457200" algn="l"/>
                <a:tab pos="114300" algn="l"/>
                <a:tab pos="1577975" algn="l"/>
                <a:tab pos="5668963" algn="l"/>
              </a:tabLst>
            </a:pPr>
            <a:endParaRPr lang="en-US" sz="1600" dirty="0">
              <a:latin typeface="Arial" panose="020B0604020202020204" pitchFamily="34" charset="0"/>
              <a:ea typeface="Calibri" pitchFamily="34" charset="0"/>
              <a:cs typeface="Arial" panose="020B0604020202020204" pitchFamily="34" charset="0"/>
            </a:endParaRPr>
          </a:p>
          <a:p>
            <a:pPr marL="0" lvl="0" indent="0" algn="just" defTabSz="914400" eaLnBrk="0" fontAlgn="base" hangingPunct="0">
              <a:spcBef>
                <a:spcPct val="0"/>
              </a:spcBef>
              <a:spcAft>
                <a:spcPct val="0"/>
              </a:spcAft>
              <a:buSzTx/>
              <a:buNone/>
              <a:tabLst>
                <a:tab pos="-457200" algn="l"/>
                <a:tab pos="114300" algn="l"/>
                <a:tab pos="1577975" algn="l"/>
                <a:tab pos="5668963" algn="l"/>
              </a:tabLst>
            </a:pPr>
            <a:r>
              <a:rPr lang="en-US" sz="16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D.P. Barber, </a:t>
            </a:r>
            <a:r>
              <a:rPr lang="de-DE" sz="12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Deutsches Elektronen-Synchrotron (DESY), 22607 Hamburg, Germany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just" defTabSz="914400" eaLnBrk="0" fontAlgn="base" hangingPunct="0">
              <a:spcBef>
                <a:spcPct val="0"/>
              </a:spcBef>
              <a:spcAft>
                <a:spcPct val="0"/>
              </a:spcAft>
              <a:buSzTx/>
              <a:buNone/>
              <a:tabLst>
                <a:tab pos="-457200" algn="l"/>
                <a:tab pos="114300" algn="l"/>
                <a:tab pos="1577975" algn="l"/>
                <a:tab pos="5668963" algn="l"/>
              </a:tabLst>
            </a:pPr>
            <a:endParaRPr lang="en-US" sz="1600" dirty="0">
              <a:latin typeface="Arial" panose="020B0604020202020204" pitchFamily="34" charset="0"/>
              <a:ea typeface="Calibri" pitchFamily="34" charset="0"/>
              <a:cs typeface="Arial" panose="020B0604020202020204" pitchFamily="34" charset="0"/>
            </a:endParaRPr>
          </a:p>
          <a:p>
            <a:pPr marL="0" lvl="0" indent="0" algn="just" defTabSz="914400" eaLnBrk="0" fontAlgn="base" hangingPunct="0">
              <a:spcBef>
                <a:spcPct val="0"/>
              </a:spcBef>
              <a:spcAft>
                <a:spcPct val="0"/>
              </a:spcAft>
              <a:buSzTx/>
              <a:buNone/>
              <a:tabLst>
                <a:tab pos="-457200" algn="l"/>
                <a:tab pos="114300" algn="l"/>
                <a:tab pos="1577975" algn="l"/>
                <a:tab pos="5668963" algn="l"/>
              </a:tabLst>
            </a:pPr>
            <a:r>
              <a:rPr lang="en-US" sz="16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A. Kondratenko, M. Kondratenko, </a:t>
            </a:r>
            <a:r>
              <a:rPr lang="en-US" sz="12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Sci. &amp; Tech. Laboratory </a:t>
            </a:r>
            <a:r>
              <a:rPr lang="en-US" sz="1200" dirty="0" err="1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Zaryad</a:t>
            </a:r>
            <a:r>
              <a:rPr lang="en-US" sz="12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, Novosibirsk, Russia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just" defTabSz="914400" eaLnBrk="0" fontAlgn="base" hangingPunct="0">
              <a:spcBef>
                <a:spcPct val="0"/>
              </a:spcBef>
              <a:spcAft>
                <a:spcPct val="0"/>
              </a:spcAft>
              <a:buSzTx/>
              <a:buNone/>
              <a:tabLst>
                <a:tab pos="-457200" algn="l"/>
                <a:tab pos="114300" algn="l"/>
                <a:tab pos="1577975" algn="l"/>
                <a:tab pos="5668963" algn="l"/>
              </a:tabLst>
            </a:pPr>
            <a:r>
              <a:rPr lang="en-US" sz="16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Yu. </a:t>
            </a:r>
            <a:r>
              <a:rPr lang="en-US" sz="1600" dirty="0" err="1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Filatov</a:t>
            </a:r>
            <a:r>
              <a:rPr lang="en-US" sz="16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, </a:t>
            </a:r>
            <a:r>
              <a:rPr lang="en-US" sz="12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Moscow Institute of Physics and Technology, </a:t>
            </a:r>
            <a:r>
              <a:rPr lang="en-US" sz="1200" dirty="0" err="1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Dolgoprydny</a:t>
            </a:r>
            <a:r>
              <a:rPr lang="en-US" sz="12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, and Joint Institute for Nuclear Research, </a:t>
            </a:r>
            <a:r>
              <a:rPr lang="en-US" sz="1200" dirty="0" err="1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Dubna</a:t>
            </a:r>
            <a:r>
              <a:rPr lang="en-US" sz="12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, Russia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just" defTabSz="914400" eaLnBrk="0" fontAlgn="base" hangingPunct="0">
              <a:spcBef>
                <a:spcPct val="0"/>
              </a:spcBef>
              <a:spcAft>
                <a:spcPct val="0"/>
              </a:spcAft>
              <a:buSzTx/>
              <a:buNone/>
              <a:tabLst>
                <a:tab pos="-457200" algn="l"/>
                <a:tab pos="114300" algn="l"/>
                <a:tab pos="1577975" algn="l"/>
                <a:tab pos="5668963" algn="l"/>
              </a:tabLst>
            </a:pPr>
            <a:endParaRPr lang="en-US" sz="1600" dirty="0">
              <a:latin typeface="Arial" panose="020B0604020202020204" pitchFamily="34" charset="0"/>
              <a:ea typeface="Calibri" pitchFamily="34" charset="0"/>
              <a:cs typeface="Arial" panose="020B0604020202020204" pitchFamily="34" charset="0"/>
            </a:endParaRPr>
          </a:p>
          <a:p>
            <a:pPr marL="0" lvl="0" indent="0" algn="just" defTabSz="914400" eaLnBrk="0" fontAlgn="base" hangingPunct="0">
              <a:spcBef>
                <a:spcPct val="0"/>
              </a:spcBef>
              <a:spcAft>
                <a:spcPct val="0"/>
              </a:spcAft>
              <a:buSzTx/>
              <a:buNone/>
              <a:tabLst>
                <a:tab pos="-457200" algn="l"/>
                <a:tab pos="114300" algn="l"/>
                <a:tab pos="1577975" algn="l"/>
                <a:tab pos="5668963" algn="l"/>
              </a:tabLst>
            </a:pPr>
            <a:r>
              <a:rPr lang="en-US" sz="16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P. N. </a:t>
            </a:r>
            <a:r>
              <a:rPr lang="en-US" sz="1600" dirty="0" err="1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Ostroumov</a:t>
            </a:r>
            <a:r>
              <a:rPr lang="en-US" sz="16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, </a:t>
            </a:r>
            <a:r>
              <a:rPr lang="en-US" sz="12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Argonne National Laboratory, Argonne, IL 60439 USA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just" defTabSz="914400" eaLnBrk="0" fontAlgn="base" hangingPunct="0">
              <a:spcBef>
                <a:spcPct val="0"/>
              </a:spcBef>
              <a:spcAft>
                <a:spcPct val="0"/>
              </a:spcAft>
              <a:buSzTx/>
              <a:buNone/>
              <a:tabLst>
                <a:tab pos="-457200" algn="l"/>
                <a:tab pos="114300" algn="l"/>
                <a:tab pos="1577975" algn="l"/>
                <a:tab pos="5668963" algn="l"/>
              </a:tabLst>
            </a:pPr>
            <a:endParaRPr lang="en-US" sz="1600" dirty="0">
              <a:latin typeface="Arial" panose="020B0604020202020204" pitchFamily="34" charset="0"/>
              <a:ea typeface="Calibri" pitchFamily="34" charset="0"/>
              <a:cs typeface="Arial" panose="020B0604020202020204" pitchFamily="34" charset="0"/>
            </a:endParaRPr>
          </a:p>
          <a:p>
            <a:pPr marL="0" lvl="0" indent="0" algn="just" defTabSz="914400" eaLnBrk="0" fontAlgn="base" hangingPunct="0">
              <a:spcBef>
                <a:spcPct val="0"/>
              </a:spcBef>
              <a:spcAft>
                <a:spcPct val="0"/>
              </a:spcAft>
              <a:buSzTx/>
              <a:buNone/>
              <a:tabLst>
                <a:tab pos="-457200" algn="l"/>
                <a:tab pos="114300" algn="l"/>
                <a:tab pos="1577975" algn="l"/>
                <a:tab pos="5668963" algn="l"/>
              </a:tabLst>
            </a:pPr>
            <a:r>
              <a:rPr lang="en-US" sz="16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S. </a:t>
            </a:r>
            <a:r>
              <a:rPr lang="en-US" sz="1600" dirty="0" err="1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Abeyratne</a:t>
            </a:r>
            <a:r>
              <a:rPr lang="en-US" sz="16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, B. </a:t>
            </a:r>
            <a:r>
              <a:rPr lang="en-US" sz="1600" dirty="0" err="1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Erdelyi</a:t>
            </a:r>
            <a:r>
              <a:rPr lang="en-US" sz="16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, </a:t>
            </a:r>
            <a:r>
              <a:rPr lang="en-US" sz="12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Northern Illinois University, DeKalb, IL 50115 USA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just" defTabSz="914400" eaLnBrk="0" fontAlgn="base" hangingPunct="0">
              <a:spcBef>
                <a:spcPct val="0"/>
              </a:spcBef>
              <a:spcAft>
                <a:spcPct val="0"/>
              </a:spcAft>
              <a:buSzTx/>
              <a:buNone/>
              <a:tabLst>
                <a:tab pos="-457200" algn="l"/>
                <a:tab pos="114300" algn="l"/>
                <a:tab pos="1577975" algn="l"/>
                <a:tab pos="5668963" algn="l"/>
              </a:tabLst>
            </a:pPr>
            <a:endParaRPr lang="en-US" sz="1600" dirty="0">
              <a:latin typeface="Arial" panose="020B0604020202020204" pitchFamily="34" charset="0"/>
              <a:ea typeface="Calibri" pitchFamily="34" charset="0"/>
              <a:cs typeface="Arial" panose="020B0604020202020204" pitchFamily="34" charset="0"/>
            </a:endParaRPr>
          </a:p>
          <a:p>
            <a:pPr marL="0" lvl="0" indent="0" algn="just" defTabSz="914400" eaLnBrk="0" fontAlgn="base" hangingPunct="0">
              <a:spcBef>
                <a:spcPct val="0"/>
              </a:spcBef>
              <a:spcAft>
                <a:spcPct val="0"/>
              </a:spcAft>
              <a:buSzTx/>
              <a:buNone/>
              <a:tabLst>
                <a:tab pos="-457200" algn="l"/>
                <a:tab pos="114300" algn="l"/>
                <a:tab pos="1577975" algn="l"/>
                <a:tab pos="5668963" algn="l"/>
              </a:tabLst>
            </a:pPr>
            <a:r>
              <a:rPr lang="en-US" sz="1600" dirty="0" smtClean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A. </a:t>
            </a:r>
            <a:r>
              <a:rPr lang="en-US" sz="1600" dirty="0" err="1" smtClean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Castilla</a:t>
            </a:r>
            <a:r>
              <a:rPr lang="en-US" sz="1600" dirty="0" smtClean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, J. </a:t>
            </a:r>
            <a:r>
              <a:rPr lang="en-US" sz="1600" dirty="0" err="1" smtClean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Delayen</a:t>
            </a:r>
            <a:r>
              <a:rPr lang="en-US" sz="1600" dirty="0" smtClean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, C</a:t>
            </a:r>
            <a:r>
              <a:rPr lang="en-US" sz="16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. Hyde, K. Park, </a:t>
            </a:r>
            <a:r>
              <a:rPr lang="en-US" sz="12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Old Dominion University, Norfolk, VA 23529 USA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just" defTabSz="914400" eaLnBrk="0" fontAlgn="base" hangingPunct="0">
              <a:spcBef>
                <a:spcPct val="0"/>
              </a:spcBef>
              <a:spcAft>
                <a:spcPct val="0"/>
              </a:spcAft>
              <a:buSzTx/>
              <a:buNone/>
              <a:tabLst>
                <a:tab pos="-457200" algn="l"/>
                <a:tab pos="114300" algn="l"/>
                <a:tab pos="1577975" algn="l"/>
                <a:tab pos="5668963" algn="l"/>
              </a:tabLst>
            </a:pPr>
            <a:endParaRPr lang="en-US" sz="1600" dirty="0">
              <a:latin typeface="Arial" panose="020B0604020202020204" pitchFamily="34" charset="0"/>
              <a:ea typeface="Calibri" pitchFamily="34" charset="0"/>
              <a:cs typeface="Arial" panose="020B0604020202020204" pitchFamily="34" charset="0"/>
            </a:endParaRPr>
          </a:p>
          <a:p>
            <a:pPr marL="0" lvl="0" indent="0" algn="just" defTabSz="914400" eaLnBrk="0" fontAlgn="base" hangingPunct="0">
              <a:spcBef>
                <a:spcPct val="0"/>
              </a:spcBef>
              <a:spcAft>
                <a:spcPct val="0"/>
              </a:spcAft>
              <a:buSzTx/>
              <a:buNone/>
              <a:tabLst>
                <a:tab pos="-457200" algn="l"/>
                <a:tab pos="114300" algn="l"/>
                <a:tab pos="1577975" algn="l"/>
                <a:tab pos="5668963" algn="l"/>
              </a:tabLst>
            </a:pPr>
            <a:r>
              <a:rPr lang="en-US" sz="16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Y. </a:t>
            </a:r>
            <a:r>
              <a:rPr lang="en-US" sz="1600" dirty="0" err="1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Cai</a:t>
            </a:r>
            <a:r>
              <a:rPr lang="en-US" sz="16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, Y.M. </a:t>
            </a:r>
            <a:r>
              <a:rPr lang="en-US" sz="1600" dirty="0" err="1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Nosochkov</a:t>
            </a:r>
            <a:r>
              <a:rPr lang="en-US" sz="16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, </a:t>
            </a:r>
            <a:r>
              <a:rPr lang="de-DE" sz="16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M. Sullivan, M-H Wang, U. Wienands, </a:t>
            </a:r>
            <a:r>
              <a:rPr lang="de-DE" sz="12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SLAC National Accelerator Laboratory, Menlo Park, CA 94305 USA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just" defTabSz="914400" eaLnBrk="0" fontAlgn="base" hangingPunct="0">
              <a:spcBef>
                <a:spcPct val="0"/>
              </a:spcBef>
              <a:spcAft>
                <a:spcPct val="0"/>
              </a:spcAft>
              <a:buSzTx/>
              <a:buNone/>
              <a:tabLst>
                <a:tab pos="-457200" algn="l"/>
                <a:tab pos="114300" algn="l"/>
                <a:tab pos="1577975" algn="l"/>
                <a:tab pos="5668963" algn="l"/>
              </a:tabLst>
            </a:pPr>
            <a:endParaRPr lang="en-US" sz="1600" dirty="0">
              <a:latin typeface="Arial" panose="020B0604020202020204" pitchFamily="34" charset="0"/>
              <a:ea typeface="Calibri" pitchFamily="34" charset="0"/>
              <a:cs typeface="Arial" panose="020B0604020202020204" pitchFamily="34" charset="0"/>
            </a:endParaRPr>
          </a:p>
          <a:p>
            <a:pPr marL="0" lvl="0" indent="0" algn="just" defTabSz="914400" eaLnBrk="0" fontAlgn="base" hangingPunct="0">
              <a:spcBef>
                <a:spcPct val="0"/>
              </a:spcBef>
              <a:spcAft>
                <a:spcPct val="0"/>
              </a:spcAft>
              <a:buSzTx/>
              <a:buNone/>
              <a:tabLst>
                <a:tab pos="-457200" algn="l"/>
                <a:tab pos="114300" algn="l"/>
                <a:tab pos="1577975" algn="l"/>
                <a:tab pos="5668963" algn="l"/>
              </a:tabLst>
            </a:pPr>
            <a:r>
              <a:rPr lang="en-US" sz="1600" dirty="0" smtClean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J. </a:t>
            </a:r>
            <a:r>
              <a:rPr lang="en-US" sz="1600" dirty="0" err="1" smtClean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Gerity</a:t>
            </a:r>
            <a:r>
              <a:rPr lang="en-US" sz="1600" dirty="0" smtClean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, T</a:t>
            </a:r>
            <a:r>
              <a:rPr lang="en-US" sz="16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. Mann, P. McIntyre, N.J. Pogue, A. </a:t>
            </a:r>
            <a:r>
              <a:rPr lang="en-US" sz="1600" dirty="0" err="1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Sattarov</a:t>
            </a:r>
            <a:r>
              <a:rPr lang="en-US" sz="16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, </a:t>
            </a:r>
            <a:r>
              <a:rPr lang="en-US" sz="12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Texas A&amp;M University, College Station, TX, </a:t>
            </a:r>
            <a:r>
              <a:rPr lang="en-US" sz="1200" dirty="0" smtClean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USA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9239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124200" y="646984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He Zhang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--</a:t>
            </a:r>
            <a:fld id="{045D7771-C512-4210-A2E7-C9FC1305859F}" type="slidenum">
              <a:rPr lang="en-US" smtClean="0"/>
              <a:pPr>
                <a:defRPr/>
              </a:pPr>
              <a:t>21</a:t>
            </a:fld>
            <a:r>
              <a:rPr lang="en-US" dirty="0" smtClean="0"/>
              <a:t>--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887" y="1095375"/>
            <a:ext cx="8658225" cy="466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8153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2" name="Text Box 4"/>
          <p:cNvSpPr txBox="1">
            <a:spLocks noChangeArrowheads="1"/>
          </p:cNvSpPr>
          <p:nvPr/>
        </p:nvSpPr>
        <p:spPr bwMode="auto">
          <a:xfrm>
            <a:off x="3654425" y="3108325"/>
            <a:ext cx="1835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defTabSz="914400"/>
            <a:r>
              <a:rPr lang="en-US" altLang="en-US" b="1">
                <a:latin typeface="Arial" panose="020B0604020202020204" pitchFamily="34" charset="0"/>
              </a:rPr>
              <a:t>Backup</a:t>
            </a:r>
          </a:p>
        </p:txBody>
      </p:sp>
    </p:spTree>
    <p:extLst>
      <p:ext uri="{BB962C8B-B14F-4D97-AF65-F5344CB8AC3E}">
        <p14:creationId xmlns:p14="http://schemas.microsoft.com/office/powerpoint/2010/main" val="227022146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z="3600" b="1" smtClean="0"/>
              <a:t>Ion Injector Complex Overview</a:t>
            </a:r>
          </a:p>
        </p:txBody>
      </p:sp>
      <p:sp>
        <p:nvSpPr>
          <p:cNvPr id="87043" name="Content Placeholder 2"/>
          <p:cNvSpPr>
            <a:spLocks noGrp="1"/>
          </p:cNvSpPr>
          <p:nvPr>
            <p:ph idx="4294967295"/>
          </p:nvPr>
        </p:nvSpPr>
        <p:spPr>
          <a:xfrm>
            <a:off x="382588" y="3354388"/>
            <a:ext cx="8389937" cy="2690812"/>
          </a:xfrm>
        </p:spPr>
        <p:txBody>
          <a:bodyPr/>
          <a:lstStyle/>
          <a:p>
            <a:pPr algn="just">
              <a:buFontTx/>
              <a:buBlip>
                <a:blip r:embed="rId2"/>
              </a:buBlip>
            </a:pPr>
            <a:r>
              <a:rPr lang="en-US" altLang="en-US" sz="1800" dirty="0" smtClean="0"/>
              <a:t>Ion injector complex relies on demonstrated technologies for sources and injectors</a:t>
            </a:r>
          </a:p>
          <a:p>
            <a:pPr lvl="1"/>
            <a:r>
              <a:rPr lang="en-US" altLang="en-US" sz="1800" dirty="0" smtClean="0"/>
              <a:t>ABPIS for polarized or </a:t>
            </a:r>
            <a:r>
              <a:rPr lang="en-US" altLang="en-US" sz="1800" dirty="0" err="1" smtClean="0"/>
              <a:t>unpolarized</a:t>
            </a:r>
            <a:r>
              <a:rPr lang="en-US" altLang="en-US" sz="1800" dirty="0" smtClean="0"/>
              <a:t> light ions, EBIS and/or ECR for </a:t>
            </a:r>
            <a:br>
              <a:rPr lang="en-US" altLang="en-US" sz="1800" dirty="0" smtClean="0"/>
            </a:br>
            <a:r>
              <a:rPr lang="en-US" altLang="en-US" sz="1800" dirty="0" err="1" smtClean="0"/>
              <a:t>unpolarized</a:t>
            </a:r>
            <a:r>
              <a:rPr lang="en-US" altLang="en-US" sz="1800" dirty="0" smtClean="0"/>
              <a:t> heavy ions</a:t>
            </a:r>
          </a:p>
          <a:p>
            <a:pPr lvl="1" algn="just"/>
            <a:r>
              <a:rPr lang="en-US" altLang="en-US" sz="1800" dirty="0" smtClean="0"/>
              <a:t>Design for an SRF </a:t>
            </a:r>
            <a:r>
              <a:rPr lang="en-US" altLang="en-US" sz="1800" dirty="0" err="1" smtClean="0"/>
              <a:t>linac</a:t>
            </a:r>
            <a:r>
              <a:rPr lang="en-US" altLang="en-US" sz="1800" dirty="0" smtClean="0"/>
              <a:t> based on the ANL </a:t>
            </a:r>
            <a:r>
              <a:rPr lang="en-US" altLang="en-US" sz="1800" dirty="0" err="1" smtClean="0"/>
              <a:t>linac</a:t>
            </a:r>
            <a:r>
              <a:rPr lang="en-US" altLang="en-US" sz="1800" dirty="0" smtClean="0"/>
              <a:t> for FRIB</a:t>
            </a:r>
          </a:p>
          <a:p>
            <a:pPr lvl="1" algn="just"/>
            <a:r>
              <a:rPr lang="en-US" altLang="en-US" sz="1800" dirty="0" smtClean="0"/>
              <a:t>8 GeV Booster design to avoid transition for all ion species and based on super-ferric magnet technology</a:t>
            </a:r>
          </a:p>
          <a:p>
            <a:pPr lvl="1" algn="just"/>
            <a:r>
              <a:rPr lang="en-US" altLang="en-US" sz="1800" dirty="0" smtClean="0"/>
              <a:t>Injection/extraction lines to/from Booster are designed</a:t>
            </a:r>
          </a:p>
        </p:txBody>
      </p:sp>
      <p:grpSp>
        <p:nvGrpSpPr>
          <p:cNvPr id="87044" name="Group 20"/>
          <p:cNvGrpSpPr>
            <a:grpSpLocks/>
          </p:cNvGrpSpPr>
          <p:nvPr/>
        </p:nvGrpSpPr>
        <p:grpSpPr bwMode="auto">
          <a:xfrm>
            <a:off x="2305050" y="1201738"/>
            <a:ext cx="4462463" cy="1973262"/>
            <a:chOff x="2304679" y="1042796"/>
            <a:chExt cx="4463110" cy="1973987"/>
          </a:xfrm>
        </p:grpSpPr>
        <p:grpSp>
          <p:nvGrpSpPr>
            <p:cNvPr id="87045" name="Group 3"/>
            <p:cNvGrpSpPr>
              <a:grpSpLocks/>
            </p:cNvGrpSpPr>
            <p:nvPr/>
          </p:nvGrpSpPr>
          <p:grpSpPr bwMode="auto">
            <a:xfrm>
              <a:off x="2304679" y="1042796"/>
              <a:ext cx="4463110" cy="1973987"/>
              <a:chOff x="2304679" y="1374999"/>
              <a:chExt cx="4463110" cy="1973987"/>
            </a:xfrm>
          </p:grpSpPr>
          <p:cxnSp>
            <p:nvCxnSpPr>
              <p:cNvPr id="87046" name="Straight Connector 5"/>
              <p:cNvCxnSpPr>
                <a:cxnSpLocks noChangeShapeType="1"/>
              </p:cNvCxnSpPr>
              <p:nvPr/>
            </p:nvCxnSpPr>
            <p:spPr bwMode="auto">
              <a:xfrm>
                <a:off x="2866745" y="2676793"/>
                <a:ext cx="2469037" cy="2916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87047" name="Rectangle 6"/>
              <p:cNvSpPr>
                <a:spLocks noChangeArrowheads="1"/>
              </p:cNvSpPr>
              <p:nvPr/>
            </p:nvSpPr>
            <p:spPr bwMode="auto">
              <a:xfrm>
                <a:off x="2619862" y="2567795"/>
                <a:ext cx="222080" cy="215117"/>
              </a:xfrm>
              <a:prstGeom prst="rect">
                <a:avLst/>
              </a:prstGeom>
              <a:solidFill>
                <a:srgbClr val="00B05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5pPr>
                <a:lvl6pPr marL="25146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6pPr>
                <a:lvl7pPr marL="29718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7pPr>
                <a:lvl8pPr marL="34290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8pPr>
                <a:lvl9pPr marL="38862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9pPr>
              </a:lstStyle>
              <a:p>
                <a:endParaRPr lang="en-US" altLang="en-US" sz="1400">
                  <a:latin typeface="Arial" panose="020B0604020202020204" pitchFamily="34" charset="0"/>
                </a:endParaRPr>
              </a:p>
            </p:txBody>
          </p:sp>
          <p:sp>
            <p:nvSpPr>
              <p:cNvPr id="87048" name="Rectangle 7"/>
              <p:cNvSpPr>
                <a:spLocks noChangeArrowheads="1"/>
              </p:cNvSpPr>
              <p:nvPr/>
            </p:nvSpPr>
            <p:spPr bwMode="auto">
              <a:xfrm>
                <a:off x="3381719" y="2630977"/>
                <a:ext cx="1189512" cy="97444"/>
              </a:xfrm>
              <a:prstGeom prst="rect">
                <a:avLst/>
              </a:prstGeom>
              <a:solidFill>
                <a:srgbClr val="00B05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5pPr>
                <a:lvl6pPr marL="25146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6pPr>
                <a:lvl7pPr marL="29718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7pPr>
                <a:lvl8pPr marL="34290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8pPr>
                <a:lvl9pPr marL="38862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9pPr>
              </a:lstStyle>
              <a:p>
                <a:endParaRPr lang="en-US" altLang="en-US" sz="1400">
                  <a:latin typeface="Arial" panose="020B0604020202020204" pitchFamily="34" charset="0"/>
                </a:endParaRPr>
              </a:p>
            </p:txBody>
          </p:sp>
          <p:sp>
            <p:nvSpPr>
              <p:cNvPr id="87049" name="TextBox 7"/>
              <p:cNvSpPr txBox="1">
                <a:spLocks noChangeArrowheads="1"/>
              </p:cNvSpPr>
              <p:nvPr/>
            </p:nvSpPr>
            <p:spPr bwMode="auto">
              <a:xfrm>
                <a:off x="2304679" y="2818566"/>
                <a:ext cx="838322" cy="4319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5pPr>
                <a:lvl6pPr marL="25146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6pPr>
                <a:lvl7pPr marL="29718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7pPr>
                <a:lvl8pPr marL="34290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8pPr>
                <a:lvl9pPr marL="38862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>
                  <a:lnSpc>
                    <a:spcPct val="80000"/>
                  </a:lnSpc>
                </a:pPr>
                <a:r>
                  <a:rPr lang="en-US" altLang="en-US" sz="1400">
                    <a:latin typeface="Arial" panose="020B0604020202020204" pitchFamily="34" charset="0"/>
                  </a:rPr>
                  <a:t>Ion Sources</a:t>
                </a:r>
              </a:p>
            </p:txBody>
          </p:sp>
          <p:sp>
            <p:nvSpPr>
              <p:cNvPr id="87050" name="TextBox 8"/>
              <p:cNvSpPr txBox="1">
                <a:spLocks noChangeArrowheads="1"/>
              </p:cNvSpPr>
              <p:nvPr/>
            </p:nvSpPr>
            <p:spPr bwMode="auto">
              <a:xfrm>
                <a:off x="3206510" y="2831271"/>
                <a:ext cx="1533747" cy="5177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5pPr>
                <a:lvl6pPr marL="25146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6pPr>
                <a:lvl7pPr marL="29718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7pPr>
                <a:lvl8pPr marL="34290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8pPr>
                <a:lvl9pPr marL="38862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/>
                <a:r>
                  <a:rPr lang="en-US" altLang="en-US" sz="1400">
                    <a:latin typeface="Arial" panose="020B0604020202020204" pitchFamily="34" charset="0"/>
                  </a:rPr>
                  <a:t>SRF Linac (285 MeV)</a:t>
                </a:r>
              </a:p>
            </p:txBody>
          </p:sp>
          <p:sp>
            <p:nvSpPr>
              <p:cNvPr id="87051" name="TextBox 9"/>
              <p:cNvSpPr txBox="1">
                <a:spLocks noChangeArrowheads="1"/>
              </p:cNvSpPr>
              <p:nvPr/>
            </p:nvSpPr>
            <p:spPr bwMode="auto">
              <a:xfrm>
                <a:off x="3263668" y="1400408"/>
                <a:ext cx="1794135" cy="5177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5pPr>
                <a:lvl6pPr marL="25146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6pPr>
                <a:lvl7pPr marL="29718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7pPr>
                <a:lvl8pPr marL="34290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8pPr>
                <a:lvl9pPr marL="38862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/>
                <a:r>
                  <a:rPr lang="en-US" altLang="en-US" sz="1400">
                    <a:latin typeface="Arial" panose="020B0604020202020204" pitchFamily="34" charset="0"/>
                  </a:rPr>
                  <a:t>Booster (8 GeV)</a:t>
                </a:r>
              </a:p>
              <a:p>
                <a:pPr algn="ctr"/>
                <a:r>
                  <a:rPr lang="en-US" altLang="en-US" sz="1400">
                    <a:latin typeface="Arial" panose="020B0604020202020204" pitchFamily="34" charset="0"/>
                  </a:rPr>
                  <a:t>(accumulation)</a:t>
                </a:r>
              </a:p>
            </p:txBody>
          </p:sp>
          <p:sp>
            <p:nvSpPr>
              <p:cNvPr id="87052" name="TextBox 20"/>
              <p:cNvSpPr txBox="1">
                <a:spLocks noChangeArrowheads="1"/>
              </p:cNvSpPr>
              <p:nvPr/>
            </p:nvSpPr>
            <p:spPr bwMode="auto">
              <a:xfrm>
                <a:off x="5573988" y="2010301"/>
                <a:ext cx="1193801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5pPr>
                <a:lvl6pPr marL="25146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6pPr>
                <a:lvl7pPr marL="29718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7pPr>
                <a:lvl8pPr marL="34290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8pPr>
                <a:lvl9pPr marL="38862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/>
                <a:r>
                  <a:rPr lang="en-US" altLang="en-US" sz="1200">
                    <a:solidFill>
                      <a:srgbClr val="FF0000"/>
                    </a:solidFill>
                    <a:latin typeface="Arial" panose="020B0604020202020204" pitchFamily="34" charset="0"/>
                  </a:rPr>
                  <a:t>DC e-cooling</a:t>
                </a:r>
              </a:p>
            </p:txBody>
          </p:sp>
          <p:grpSp>
            <p:nvGrpSpPr>
              <p:cNvPr id="87053" name="Group 50"/>
              <p:cNvGrpSpPr>
                <a:grpSpLocks/>
              </p:cNvGrpSpPr>
              <p:nvPr/>
            </p:nvGrpSpPr>
            <p:grpSpPr bwMode="auto">
              <a:xfrm rot="-2757528">
                <a:off x="4761545" y="1386332"/>
                <a:ext cx="1153207" cy="1130541"/>
                <a:chOff x="4204705" y="3020667"/>
                <a:chExt cx="533203" cy="513978"/>
              </a:xfrm>
            </p:grpSpPr>
            <p:sp>
              <p:nvSpPr>
                <p:cNvPr id="87054" name="Arc 12"/>
                <p:cNvSpPr>
                  <a:spLocks/>
                </p:cNvSpPr>
                <p:nvPr/>
              </p:nvSpPr>
              <p:spPr bwMode="auto">
                <a:xfrm rot="-3876465">
                  <a:off x="4524390" y="3021461"/>
                  <a:ext cx="214312" cy="212724"/>
                </a:xfrm>
                <a:custGeom>
                  <a:avLst/>
                  <a:gdLst>
                    <a:gd name="T0" fmla="*/ 83015 w 212726"/>
                    <a:gd name="T1" fmla="*/ 2877 h 212727"/>
                    <a:gd name="T2" fmla="*/ 107955 w 212726"/>
                    <a:gd name="T3" fmla="*/ 106362 h 212727"/>
                    <a:gd name="T4" fmla="*/ 17002 w 212726"/>
                    <a:gd name="T5" fmla="*/ 163655 h 212727"/>
                    <a:gd name="T6" fmla="*/ 11796480 60000 65536"/>
                    <a:gd name="T7" fmla="*/ 11796480 60000 65536"/>
                    <a:gd name="T8" fmla="*/ 17694720 60000 65536"/>
                    <a:gd name="T9" fmla="*/ 16751 w 212726"/>
                    <a:gd name="T10" fmla="*/ 0 h 212727"/>
                    <a:gd name="T11" fmla="*/ 212726 w 212726"/>
                    <a:gd name="T12" fmla="*/ 212727 h 21272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2726" h="212727" stroke="0">
                      <a:moveTo>
                        <a:pt x="81791" y="2877"/>
                      </a:moveTo>
                      <a:lnTo>
                        <a:pt x="81791" y="2877"/>
                      </a:lnTo>
                      <a:cubicBezTo>
                        <a:pt x="89841" y="965"/>
                        <a:pt x="98088" y="-1"/>
                        <a:pt x="106363" y="-1"/>
                      </a:cubicBezTo>
                      <a:cubicBezTo>
                        <a:pt x="165105" y="0"/>
                        <a:pt x="212726" y="47620"/>
                        <a:pt x="212726" y="106364"/>
                      </a:cubicBezTo>
                      <a:cubicBezTo>
                        <a:pt x="212726" y="165107"/>
                        <a:pt x="165105" y="212728"/>
                        <a:pt x="106363" y="212728"/>
                      </a:cubicBezTo>
                      <a:cubicBezTo>
                        <a:pt x="70077" y="212727"/>
                        <a:pt x="36295" y="194230"/>
                        <a:pt x="16750" y="163658"/>
                      </a:cubicBezTo>
                      <a:lnTo>
                        <a:pt x="106363" y="106364"/>
                      </a:lnTo>
                      <a:lnTo>
                        <a:pt x="81791" y="2877"/>
                      </a:lnTo>
                      <a:close/>
                    </a:path>
                    <a:path w="212726" h="212727" fill="none">
                      <a:moveTo>
                        <a:pt x="81791" y="2877"/>
                      </a:moveTo>
                      <a:lnTo>
                        <a:pt x="81791" y="2877"/>
                      </a:lnTo>
                      <a:cubicBezTo>
                        <a:pt x="89841" y="965"/>
                        <a:pt x="98088" y="-1"/>
                        <a:pt x="106363" y="-1"/>
                      </a:cubicBezTo>
                      <a:cubicBezTo>
                        <a:pt x="165105" y="0"/>
                        <a:pt x="212726" y="47620"/>
                        <a:pt x="212726" y="106364"/>
                      </a:cubicBezTo>
                      <a:cubicBezTo>
                        <a:pt x="212726" y="165107"/>
                        <a:pt x="165105" y="212728"/>
                        <a:pt x="106363" y="212728"/>
                      </a:cubicBezTo>
                      <a:cubicBezTo>
                        <a:pt x="70077" y="212727"/>
                        <a:pt x="36295" y="194230"/>
                        <a:pt x="16750" y="163658"/>
                      </a:cubicBezTo>
                    </a:path>
                  </a:pathLst>
                </a:custGeom>
                <a:noFill/>
                <a:ln w="7620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anchor="ctr"/>
                <a:lstStyle/>
                <a:p>
                  <a:endParaRPr lang="en-US"/>
                </a:p>
              </p:txBody>
            </p:sp>
            <p:sp>
              <p:nvSpPr>
                <p:cNvPr id="87055" name="Arc 13"/>
                <p:cNvSpPr>
                  <a:spLocks/>
                </p:cNvSpPr>
                <p:nvPr/>
              </p:nvSpPr>
              <p:spPr bwMode="auto">
                <a:xfrm rot="-3876465" flipH="1" flipV="1">
                  <a:off x="4205498" y="3322714"/>
                  <a:ext cx="211138" cy="212724"/>
                </a:xfrm>
                <a:custGeom>
                  <a:avLst/>
                  <a:gdLst>
                    <a:gd name="T0" fmla="*/ 82203 w 212726"/>
                    <a:gd name="T1" fmla="*/ 2499 h 212727"/>
                    <a:gd name="T2" fmla="*/ 104781 w 212726"/>
                    <a:gd name="T3" fmla="*/ 106362 h 212727"/>
                    <a:gd name="T4" fmla="*/ 16502 w 212726"/>
                    <a:gd name="T5" fmla="*/ 163655 h 212727"/>
                    <a:gd name="T6" fmla="*/ 11796480 60000 65536"/>
                    <a:gd name="T7" fmla="*/ 11796480 60000 65536"/>
                    <a:gd name="T8" fmla="*/ 17694720 60000 65536"/>
                    <a:gd name="T9" fmla="*/ 16751 w 212726"/>
                    <a:gd name="T10" fmla="*/ 0 h 212727"/>
                    <a:gd name="T11" fmla="*/ 212726 w 212726"/>
                    <a:gd name="T12" fmla="*/ 212727 h 21272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2726" h="212727" stroke="0">
                      <a:moveTo>
                        <a:pt x="83444" y="2499"/>
                      </a:moveTo>
                      <a:lnTo>
                        <a:pt x="83443" y="2498"/>
                      </a:lnTo>
                      <a:cubicBezTo>
                        <a:pt x="90970" y="837"/>
                        <a:pt x="98656" y="-1"/>
                        <a:pt x="106364" y="-1"/>
                      </a:cubicBezTo>
                      <a:cubicBezTo>
                        <a:pt x="165106" y="0"/>
                        <a:pt x="212727" y="47620"/>
                        <a:pt x="212727" y="106364"/>
                      </a:cubicBezTo>
                      <a:cubicBezTo>
                        <a:pt x="212727" y="165107"/>
                        <a:pt x="165106" y="212728"/>
                        <a:pt x="106364" y="212728"/>
                      </a:cubicBezTo>
                      <a:cubicBezTo>
                        <a:pt x="70078" y="212727"/>
                        <a:pt x="36296" y="194230"/>
                        <a:pt x="16751" y="163658"/>
                      </a:cubicBezTo>
                      <a:lnTo>
                        <a:pt x="106363" y="106364"/>
                      </a:lnTo>
                      <a:lnTo>
                        <a:pt x="83444" y="2499"/>
                      </a:lnTo>
                      <a:close/>
                    </a:path>
                    <a:path w="212726" h="212727" fill="none">
                      <a:moveTo>
                        <a:pt x="83444" y="2499"/>
                      </a:moveTo>
                      <a:lnTo>
                        <a:pt x="83443" y="2498"/>
                      </a:lnTo>
                      <a:cubicBezTo>
                        <a:pt x="90970" y="837"/>
                        <a:pt x="98656" y="-1"/>
                        <a:pt x="106364" y="-1"/>
                      </a:cubicBezTo>
                      <a:cubicBezTo>
                        <a:pt x="165106" y="0"/>
                        <a:pt x="212727" y="47620"/>
                        <a:pt x="212727" y="106364"/>
                      </a:cubicBezTo>
                      <a:cubicBezTo>
                        <a:pt x="212727" y="165107"/>
                        <a:pt x="165106" y="212728"/>
                        <a:pt x="106364" y="212728"/>
                      </a:cubicBezTo>
                      <a:cubicBezTo>
                        <a:pt x="70078" y="212727"/>
                        <a:pt x="36296" y="194230"/>
                        <a:pt x="16751" y="163658"/>
                      </a:cubicBezTo>
                    </a:path>
                  </a:pathLst>
                </a:custGeom>
                <a:noFill/>
                <a:ln w="7620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anchor="ctr"/>
                <a:lstStyle/>
                <a:p>
                  <a:endParaRPr lang="en-US"/>
                </a:p>
              </p:txBody>
            </p:sp>
            <p:cxnSp>
              <p:nvCxnSpPr>
                <p:cNvPr id="87056" name="Straight Connector 15"/>
                <p:cNvCxnSpPr>
                  <a:cxnSpLocks noChangeShapeType="1"/>
                </p:cNvCxnSpPr>
                <p:nvPr/>
              </p:nvCxnSpPr>
              <p:spPr bwMode="auto">
                <a:xfrm rot="17723535" flipH="1">
                  <a:off x="4273662" y="3257275"/>
                  <a:ext cx="390525" cy="52387"/>
                </a:xfrm>
                <a:prstGeom prst="line">
                  <a:avLst/>
                </a:prstGeom>
                <a:no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87057" name="Straight Connector 17"/>
                <p:cNvCxnSpPr>
                  <a:cxnSpLocks noChangeShapeType="1"/>
                  <a:endCxn id="87054" idx="2"/>
                </p:cNvCxnSpPr>
                <p:nvPr/>
              </p:nvCxnSpPr>
              <p:spPr bwMode="auto">
                <a:xfrm rot="-3876465">
                  <a:off x="4348324" y="3138552"/>
                  <a:ext cx="235951" cy="282719"/>
                </a:xfrm>
                <a:prstGeom prst="line">
                  <a:avLst/>
                </a:prstGeom>
                <a:no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sp>
            <p:nvSpPr>
              <p:cNvPr id="87058" name="Rectangle 12"/>
              <p:cNvSpPr>
                <a:spLocks noChangeArrowheads="1"/>
              </p:cNvSpPr>
              <p:nvPr/>
            </p:nvSpPr>
            <p:spPr bwMode="auto">
              <a:xfrm rot="-7036146">
                <a:off x="5401895" y="2142784"/>
                <a:ext cx="126241" cy="89072"/>
              </a:xfrm>
              <a:prstGeom prst="rect">
                <a:avLst/>
              </a:prstGeom>
              <a:solidFill>
                <a:srgbClr val="FF99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vert="eaVert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5pPr>
                <a:lvl6pPr marL="25146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6pPr>
                <a:lvl7pPr marL="29718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7pPr>
                <a:lvl8pPr marL="34290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8pPr>
                <a:lvl9pPr marL="38862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9pPr>
              </a:lstStyle>
              <a:p>
                <a:endParaRPr lang="en-US" altLang="en-US" sz="1400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18" name="Arc 17"/>
            <p:cNvSpPr/>
            <p:nvPr/>
          </p:nvSpPr>
          <p:spPr>
            <a:xfrm rot="12097457">
              <a:off x="5049865" y="1692322"/>
              <a:ext cx="603337" cy="1103718"/>
            </a:xfrm>
            <a:prstGeom prst="arc">
              <a:avLst>
                <a:gd name="adj1" fmla="val 16253615"/>
                <a:gd name="adj2" fmla="val 2198609"/>
              </a:avLst>
            </a:prstGeom>
            <a:ln w="44450">
              <a:solidFill>
                <a:schemeClr val="tx1"/>
              </a:solidFill>
              <a:headEnd type="stealth" w="lg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sp>
          <p:nvSpPr>
            <p:cNvPr id="19" name="Arc 18"/>
            <p:cNvSpPr/>
            <p:nvPr/>
          </p:nvSpPr>
          <p:spPr>
            <a:xfrm rot="6603423">
              <a:off x="5110132" y="1989417"/>
              <a:ext cx="603472" cy="1105060"/>
            </a:xfrm>
            <a:prstGeom prst="arc">
              <a:avLst>
                <a:gd name="adj1" fmla="val 18764668"/>
                <a:gd name="adj2" fmla="val 2198609"/>
              </a:avLst>
            </a:prstGeom>
            <a:ln w="44450">
              <a:solidFill>
                <a:schemeClr val="tx1"/>
              </a:solidFill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</p:grpSp>
    </p:spTree>
    <p:extLst>
      <p:ext uri="{BB962C8B-B14F-4D97-AF65-F5344CB8AC3E}">
        <p14:creationId xmlns:p14="http://schemas.microsoft.com/office/powerpoint/2010/main" val="3705287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z="3600" b="1" smtClean="0"/>
              <a:t>Ion Linac – Parameters and Layout</a:t>
            </a:r>
          </a:p>
        </p:txBody>
      </p:sp>
      <p:grpSp>
        <p:nvGrpSpPr>
          <p:cNvPr id="89091" name="Group 77"/>
          <p:cNvGrpSpPr>
            <a:grpSpLocks/>
          </p:cNvGrpSpPr>
          <p:nvPr/>
        </p:nvGrpSpPr>
        <p:grpSpPr bwMode="auto">
          <a:xfrm>
            <a:off x="1106488" y="952500"/>
            <a:ext cx="6659562" cy="1138238"/>
            <a:chOff x="1107205" y="963887"/>
            <a:chExt cx="6658845" cy="1137594"/>
          </a:xfrm>
        </p:grpSpPr>
        <p:grpSp>
          <p:nvGrpSpPr>
            <p:cNvPr id="89092" name="Group 53"/>
            <p:cNvGrpSpPr>
              <a:grpSpLocks/>
            </p:cNvGrpSpPr>
            <p:nvPr/>
          </p:nvGrpSpPr>
          <p:grpSpPr bwMode="auto">
            <a:xfrm>
              <a:off x="4470400" y="1450275"/>
              <a:ext cx="647657" cy="96000"/>
              <a:chOff x="4470400" y="2962275"/>
              <a:chExt cx="647657" cy="96000"/>
            </a:xfrm>
          </p:grpSpPr>
          <p:cxnSp>
            <p:nvCxnSpPr>
              <p:cNvPr id="89093" name="Straight Connector 34"/>
              <p:cNvCxnSpPr>
                <a:cxnSpLocks noChangeShapeType="1"/>
              </p:cNvCxnSpPr>
              <p:nvPr/>
            </p:nvCxnSpPr>
            <p:spPr bwMode="auto">
              <a:xfrm>
                <a:off x="4702175" y="2965450"/>
                <a:ext cx="180932" cy="750"/>
              </a:xfrm>
              <a:prstGeom prst="line">
                <a:avLst/>
              </a:prstGeom>
              <a:noFill/>
              <a:ln w="38100" algn="ctr">
                <a:solidFill>
                  <a:srgbClr val="E26B0A"/>
                </a:solidFill>
                <a:round/>
                <a:headEnd/>
                <a:tailEnd/>
              </a:ln>
            </p:spPr>
          </p:cxnSp>
          <p:cxnSp>
            <p:nvCxnSpPr>
              <p:cNvPr id="89094" name="Straight Connector 35"/>
              <p:cNvCxnSpPr>
                <a:cxnSpLocks noChangeShapeType="1"/>
              </p:cNvCxnSpPr>
              <p:nvPr/>
            </p:nvCxnSpPr>
            <p:spPr bwMode="auto">
              <a:xfrm>
                <a:off x="4937125" y="3057525"/>
                <a:ext cx="180932" cy="750"/>
              </a:xfrm>
              <a:prstGeom prst="line">
                <a:avLst/>
              </a:prstGeom>
              <a:noFill/>
              <a:ln w="38100" algn="ctr">
                <a:solidFill>
                  <a:srgbClr val="E26B0A"/>
                </a:solidFill>
                <a:round/>
                <a:headEnd/>
                <a:tailEnd/>
              </a:ln>
            </p:spPr>
          </p:cxnSp>
          <p:cxnSp>
            <p:nvCxnSpPr>
              <p:cNvPr id="89095" name="Straight Connector 36"/>
              <p:cNvCxnSpPr>
                <a:cxnSpLocks noChangeShapeType="1"/>
              </p:cNvCxnSpPr>
              <p:nvPr/>
            </p:nvCxnSpPr>
            <p:spPr bwMode="auto">
              <a:xfrm>
                <a:off x="4470400" y="3051175"/>
                <a:ext cx="180932" cy="750"/>
              </a:xfrm>
              <a:prstGeom prst="line">
                <a:avLst/>
              </a:prstGeom>
              <a:noFill/>
              <a:ln w="38100" algn="ctr">
                <a:solidFill>
                  <a:srgbClr val="E26B0A"/>
                </a:solidFill>
                <a:round/>
                <a:headEnd/>
                <a:tailEnd/>
              </a:ln>
            </p:spPr>
          </p:cxnSp>
          <p:cxnSp>
            <p:nvCxnSpPr>
              <p:cNvPr id="89096" name="Straight Connector 37"/>
              <p:cNvCxnSpPr>
                <a:cxnSpLocks noChangeShapeType="1"/>
              </p:cNvCxnSpPr>
              <p:nvPr/>
            </p:nvCxnSpPr>
            <p:spPr bwMode="auto">
              <a:xfrm flipV="1">
                <a:off x="4638675" y="2962275"/>
                <a:ext cx="76200" cy="88900"/>
              </a:xfrm>
              <a:prstGeom prst="line">
                <a:avLst/>
              </a:prstGeom>
              <a:noFill/>
              <a:ln w="38100" algn="ctr">
                <a:solidFill>
                  <a:srgbClr val="E26B0A"/>
                </a:solidFill>
                <a:round/>
                <a:headEnd/>
                <a:tailEnd/>
              </a:ln>
            </p:spPr>
          </p:cxnSp>
          <p:cxnSp>
            <p:nvCxnSpPr>
              <p:cNvPr id="89097" name="Straight Connector 38"/>
              <p:cNvCxnSpPr>
                <a:cxnSpLocks noChangeShapeType="1"/>
              </p:cNvCxnSpPr>
              <p:nvPr/>
            </p:nvCxnSpPr>
            <p:spPr bwMode="auto">
              <a:xfrm flipH="1" flipV="1">
                <a:off x="4873625" y="2965450"/>
                <a:ext cx="76200" cy="88900"/>
              </a:xfrm>
              <a:prstGeom prst="line">
                <a:avLst/>
              </a:prstGeom>
              <a:noFill/>
              <a:ln w="38100" algn="ctr">
                <a:solidFill>
                  <a:srgbClr val="E26B0A"/>
                </a:solidFill>
                <a:round/>
                <a:headEnd/>
                <a:tailEnd/>
              </a:ln>
            </p:spPr>
          </p:cxnSp>
        </p:grpSp>
        <p:sp>
          <p:nvSpPr>
            <p:cNvPr id="89098" name="TextBox 5"/>
            <p:cNvSpPr txBox="1">
              <a:spLocks noChangeArrowheads="1"/>
            </p:cNvSpPr>
            <p:nvPr/>
          </p:nvSpPr>
          <p:spPr bwMode="auto">
            <a:xfrm>
              <a:off x="3698005" y="1750161"/>
              <a:ext cx="3704860" cy="3077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r>
                <a:rPr lang="en-US" altLang="en-US" sz="1400">
                  <a:latin typeface="Arial" panose="020B0604020202020204" pitchFamily="34" charset="0"/>
                </a:rPr>
                <a:t>Optimum</a:t>
              </a:r>
              <a:r>
                <a:rPr lang="en-US" altLang="en-US" sz="1400">
                  <a:solidFill>
                    <a:srgbClr val="FF0000"/>
                  </a:solidFill>
                  <a:latin typeface="Arial" panose="020B0604020202020204" pitchFamily="34" charset="0"/>
                </a:rPr>
                <a:t>(?)</a:t>
              </a:r>
              <a:r>
                <a:rPr lang="en-US" altLang="en-US" sz="1400">
                  <a:latin typeface="Arial" panose="020B0604020202020204" pitchFamily="34" charset="0"/>
                </a:rPr>
                <a:t> lead stripping energy: 13 MeV/u</a:t>
              </a:r>
            </a:p>
          </p:txBody>
        </p:sp>
        <p:cxnSp>
          <p:nvCxnSpPr>
            <p:cNvPr id="89099" name="Straight Arrow Connector 6"/>
            <p:cNvCxnSpPr>
              <a:cxnSpLocks noChangeShapeType="1"/>
            </p:cNvCxnSpPr>
            <p:nvPr/>
          </p:nvCxnSpPr>
          <p:spPr bwMode="auto">
            <a:xfrm flipH="1" flipV="1">
              <a:off x="4612405" y="1673961"/>
              <a:ext cx="228600" cy="152400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89100" name="TextBox 7"/>
            <p:cNvSpPr txBox="1">
              <a:spLocks noChangeArrowheads="1"/>
            </p:cNvSpPr>
            <p:nvPr/>
          </p:nvSpPr>
          <p:spPr bwMode="auto">
            <a:xfrm>
              <a:off x="6060205" y="1369161"/>
              <a:ext cx="1152567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r>
                <a:rPr lang="en-US" altLang="en-US" sz="1400">
                  <a:latin typeface="Arial" panose="020B0604020202020204" pitchFamily="34" charset="0"/>
                </a:rPr>
                <a:t>10 cryostats</a:t>
              </a:r>
            </a:p>
          </p:txBody>
        </p:sp>
        <p:sp>
          <p:nvSpPr>
            <p:cNvPr id="89101" name="TextBox 8"/>
            <p:cNvSpPr txBox="1">
              <a:spLocks noChangeArrowheads="1"/>
            </p:cNvSpPr>
            <p:nvPr/>
          </p:nvSpPr>
          <p:spPr bwMode="auto">
            <a:xfrm>
              <a:off x="3539557" y="1364323"/>
              <a:ext cx="1052717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r>
                <a:rPr lang="en-US" altLang="en-US" sz="1400">
                  <a:latin typeface="Arial" panose="020B0604020202020204" pitchFamily="34" charset="0"/>
                </a:rPr>
                <a:t>4 cryostats</a:t>
              </a:r>
            </a:p>
          </p:txBody>
        </p:sp>
        <p:sp>
          <p:nvSpPr>
            <p:cNvPr id="89102" name="TextBox 9"/>
            <p:cNvSpPr txBox="1">
              <a:spLocks noChangeArrowheads="1"/>
            </p:cNvSpPr>
            <p:nvPr/>
          </p:nvSpPr>
          <p:spPr bwMode="auto">
            <a:xfrm>
              <a:off x="5141900" y="1369161"/>
              <a:ext cx="28451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r>
                <a:rPr lang="en-US" altLang="en-US" sz="1400">
                  <a:latin typeface="Arial" panose="020B0604020202020204" pitchFamily="34" charset="0"/>
                </a:rPr>
                <a:t>2</a:t>
              </a:r>
            </a:p>
          </p:txBody>
        </p:sp>
        <p:sp>
          <p:nvSpPr>
            <p:cNvPr id="89103" name="TextBox 10"/>
            <p:cNvSpPr txBox="1">
              <a:spLocks noChangeArrowheads="1"/>
            </p:cNvSpPr>
            <p:nvPr/>
          </p:nvSpPr>
          <p:spPr bwMode="auto">
            <a:xfrm>
              <a:off x="1107205" y="1373021"/>
              <a:ext cx="114274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r>
                <a:rPr lang="en-US" altLang="en-US" sz="1400">
                  <a:latin typeface="Arial" panose="020B0604020202020204" pitchFamily="34" charset="0"/>
                </a:rPr>
                <a:t>Ion Sources</a:t>
              </a:r>
            </a:p>
          </p:txBody>
        </p:sp>
        <p:sp>
          <p:nvSpPr>
            <p:cNvPr id="89104" name="TextBox 11"/>
            <p:cNvSpPr txBox="1">
              <a:spLocks noChangeArrowheads="1"/>
            </p:cNvSpPr>
            <p:nvPr/>
          </p:nvSpPr>
          <p:spPr bwMode="auto">
            <a:xfrm>
              <a:off x="2786024" y="1793704"/>
              <a:ext cx="184666" cy="3077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endParaRPr lang="en-US" altLang="en-US" sz="1400">
                <a:latin typeface="Arial" panose="020B0604020202020204" pitchFamily="34" charset="0"/>
              </a:endParaRPr>
            </a:p>
          </p:txBody>
        </p:sp>
        <p:cxnSp>
          <p:nvCxnSpPr>
            <p:cNvPr id="89105" name="Straight Connector 12"/>
            <p:cNvCxnSpPr>
              <a:cxnSpLocks noChangeShapeType="1"/>
            </p:cNvCxnSpPr>
            <p:nvPr/>
          </p:nvCxnSpPr>
          <p:spPr bwMode="auto">
            <a:xfrm>
              <a:off x="2654969" y="1212104"/>
              <a:ext cx="0" cy="598198"/>
            </a:xfrm>
            <a:prstGeom prst="line">
              <a:avLst/>
            </a:prstGeom>
            <a:noFill/>
            <a:ln w="38100" algn="ctr">
              <a:solidFill>
                <a:srgbClr val="E26B0A"/>
              </a:solidFill>
              <a:round/>
              <a:headEnd/>
              <a:tailEnd/>
            </a:ln>
          </p:spPr>
        </p:cxnSp>
        <p:cxnSp>
          <p:nvCxnSpPr>
            <p:cNvPr id="89106" name="Straight Connector 13"/>
            <p:cNvCxnSpPr>
              <a:cxnSpLocks noChangeShapeType="1"/>
            </p:cNvCxnSpPr>
            <p:nvPr/>
          </p:nvCxnSpPr>
          <p:spPr bwMode="auto">
            <a:xfrm rot="-5400000">
              <a:off x="2672536" y="1229666"/>
              <a:ext cx="0" cy="598198"/>
            </a:xfrm>
            <a:prstGeom prst="line">
              <a:avLst/>
            </a:prstGeom>
            <a:noFill/>
            <a:ln w="38100" algn="ctr">
              <a:solidFill>
                <a:srgbClr val="E26B0A"/>
              </a:solidFill>
              <a:round/>
              <a:headEnd/>
              <a:tailEnd/>
            </a:ln>
          </p:spPr>
        </p:cxnSp>
        <p:sp>
          <p:nvSpPr>
            <p:cNvPr id="89107" name="Rectangle 14"/>
            <p:cNvSpPr>
              <a:spLocks noChangeArrowheads="1"/>
            </p:cNvSpPr>
            <p:nvPr/>
          </p:nvSpPr>
          <p:spPr bwMode="auto">
            <a:xfrm>
              <a:off x="2251324" y="1454575"/>
              <a:ext cx="202042" cy="153941"/>
            </a:xfrm>
            <a:prstGeom prst="rect">
              <a:avLst/>
            </a:prstGeom>
            <a:solidFill>
              <a:srgbClr val="C0504D"/>
            </a:solidFill>
            <a:ln w="12699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90488" tIns="44450" rIns="90488" bIns="4445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defTabSz="914400" eaLnBrk="0" hangingPunct="0"/>
              <a:endParaRPr lang="en-US" altLang="en-US" sz="1000">
                <a:latin typeface="Arial Unicode MS" panose="020B0604020202020204" pitchFamily="34" charset="-122"/>
              </a:endParaRPr>
            </a:p>
          </p:txBody>
        </p:sp>
        <p:sp>
          <p:nvSpPr>
            <p:cNvPr id="89108" name="Rectangle 15"/>
            <p:cNvSpPr>
              <a:spLocks noChangeArrowheads="1"/>
            </p:cNvSpPr>
            <p:nvPr/>
          </p:nvSpPr>
          <p:spPr bwMode="auto">
            <a:xfrm>
              <a:off x="2604096" y="963887"/>
              <a:ext cx="99417" cy="262983"/>
            </a:xfrm>
            <a:prstGeom prst="rect">
              <a:avLst/>
            </a:prstGeom>
            <a:solidFill>
              <a:srgbClr val="C0504D"/>
            </a:solidFill>
            <a:ln w="12699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90488" tIns="44450" rIns="90488" bIns="4445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defTabSz="914400" eaLnBrk="0" hangingPunct="0"/>
              <a:endParaRPr lang="en-US" altLang="en-US" sz="1000">
                <a:latin typeface="Arial Unicode MS" panose="020B0604020202020204" pitchFamily="34" charset="-122"/>
              </a:endParaRPr>
            </a:p>
          </p:txBody>
        </p:sp>
        <p:sp>
          <p:nvSpPr>
            <p:cNvPr id="89109" name="Rectangle 16"/>
            <p:cNvSpPr>
              <a:spLocks noChangeArrowheads="1"/>
            </p:cNvSpPr>
            <p:nvPr/>
          </p:nvSpPr>
          <p:spPr bwMode="auto">
            <a:xfrm>
              <a:off x="2605766" y="1818644"/>
              <a:ext cx="99417" cy="262983"/>
            </a:xfrm>
            <a:prstGeom prst="rect">
              <a:avLst/>
            </a:prstGeom>
            <a:solidFill>
              <a:srgbClr val="DEA3A2"/>
            </a:solidFill>
            <a:ln w="12699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90488" tIns="44450" rIns="90488" bIns="4445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defTabSz="914400" eaLnBrk="0" hangingPunct="0"/>
              <a:endParaRPr lang="en-US" altLang="en-US" sz="1000">
                <a:latin typeface="Arial Unicode MS" panose="020B0604020202020204" pitchFamily="34" charset="-122"/>
              </a:endParaRPr>
            </a:p>
          </p:txBody>
        </p:sp>
        <p:sp>
          <p:nvSpPr>
            <p:cNvPr id="89110" name="Oval 17"/>
            <p:cNvSpPr>
              <a:spLocks noChangeArrowheads="1"/>
            </p:cNvSpPr>
            <p:nvPr/>
          </p:nvSpPr>
          <p:spPr bwMode="auto">
            <a:xfrm>
              <a:off x="2568819" y="1384018"/>
              <a:ext cx="186007" cy="288640"/>
            </a:xfrm>
            <a:prstGeom prst="ellipse">
              <a:avLst/>
            </a:pr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699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488" tIns="44450" rIns="90488" bIns="4445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defTabSz="914400" eaLnBrk="0" hangingPunct="0"/>
              <a:endParaRPr lang="en-US" altLang="en-US" sz="1000">
                <a:latin typeface="Arial Unicode MS" panose="020B0604020202020204" pitchFamily="34" charset="-122"/>
              </a:endParaRPr>
            </a:p>
          </p:txBody>
        </p:sp>
        <p:sp>
          <p:nvSpPr>
            <p:cNvPr id="89111" name="Rectangle 18"/>
            <p:cNvSpPr>
              <a:spLocks noChangeArrowheads="1"/>
            </p:cNvSpPr>
            <p:nvPr/>
          </p:nvSpPr>
          <p:spPr bwMode="auto">
            <a:xfrm>
              <a:off x="2952124" y="1438900"/>
              <a:ext cx="145852" cy="174725"/>
            </a:xfrm>
            <a:prstGeom prst="rect">
              <a:avLst/>
            </a:prstGeom>
            <a:solidFill>
              <a:srgbClr val="FFC30E"/>
            </a:solidFill>
            <a:ln w="12699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90488" tIns="44450" rIns="90488" bIns="4445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defTabSz="914400" eaLnBrk="0" hangingPunct="0"/>
              <a:endParaRPr lang="en-US" altLang="en-US" sz="1000">
                <a:latin typeface="Arial Unicode MS" panose="020B0604020202020204" pitchFamily="34" charset="-122"/>
              </a:endParaRPr>
            </a:p>
          </p:txBody>
        </p:sp>
        <p:sp>
          <p:nvSpPr>
            <p:cNvPr id="89112" name="Rectangle 19"/>
            <p:cNvSpPr>
              <a:spLocks noChangeArrowheads="1"/>
            </p:cNvSpPr>
            <p:nvPr/>
          </p:nvSpPr>
          <p:spPr bwMode="auto">
            <a:xfrm>
              <a:off x="3098110" y="1470084"/>
              <a:ext cx="128147" cy="118538"/>
            </a:xfrm>
            <a:prstGeom prst="rect">
              <a:avLst/>
            </a:prstGeom>
            <a:solidFill>
              <a:srgbClr val="8AA235"/>
            </a:solidFill>
            <a:ln w="12699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90488" tIns="44450" rIns="90488" bIns="4445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defTabSz="914400" eaLnBrk="0" hangingPunct="0"/>
              <a:endParaRPr lang="en-US" altLang="en-US" sz="1000">
                <a:latin typeface="Arial Unicode MS" panose="020B0604020202020204" pitchFamily="34" charset="-122"/>
              </a:endParaRPr>
            </a:p>
          </p:txBody>
        </p:sp>
        <p:sp>
          <p:nvSpPr>
            <p:cNvPr id="89113" name="Rounded Rectangle 20"/>
            <p:cNvSpPr>
              <a:spLocks noChangeArrowheads="1"/>
            </p:cNvSpPr>
            <p:nvPr/>
          </p:nvSpPr>
          <p:spPr bwMode="auto">
            <a:xfrm>
              <a:off x="3223050" y="1396847"/>
              <a:ext cx="359185" cy="279019"/>
            </a:xfrm>
            <a:prstGeom prst="roundRect">
              <a:avLst>
                <a:gd name="adj" fmla="val 16667"/>
              </a:avLst>
            </a:prstGeom>
            <a:solidFill>
              <a:srgbClr val="FFC30E"/>
            </a:solidFill>
            <a:ln w="12699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90488" tIns="44450" rIns="90488" bIns="4445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defTabSz="914400" eaLnBrk="0" hangingPunct="0"/>
              <a:endParaRPr lang="en-US" altLang="en-US" sz="1000">
                <a:latin typeface="Arial Unicode MS" panose="020B0604020202020204" pitchFamily="34" charset="-122"/>
              </a:endParaRPr>
            </a:p>
          </p:txBody>
        </p:sp>
        <p:sp>
          <p:nvSpPr>
            <p:cNvPr id="89114" name="Rounded Rectangle 21"/>
            <p:cNvSpPr>
              <a:spLocks noChangeArrowheads="1"/>
            </p:cNvSpPr>
            <p:nvPr/>
          </p:nvSpPr>
          <p:spPr bwMode="auto">
            <a:xfrm>
              <a:off x="3587113" y="1397860"/>
              <a:ext cx="960434" cy="279019"/>
            </a:xfrm>
            <a:prstGeom prst="roundRect">
              <a:avLst>
                <a:gd name="adj" fmla="val 16667"/>
              </a:avLst>
            </a:prstGeom>
            <a:solidFill>
              <a:srgbClr val="6CBAFF"/>
            </a:solidFill>
            <a:ln w="12699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90488" tIns="44450" rIns="90488" bIns="4445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defTabSz="914400" eaLnBrk="0" hangingPunct="0"/>
              <a:endParaRPr lang="en-US" altLang="en-US" sz="1000">
                <a:latin typeface="Arial Unicode MS" panose="020B0604020202020204" pitchFamily="34" charset="-122"/>
              </a:endParaRPr>
            </a:p>
          </p:txBody>
        </p:sp>
        <p:sp>
          <p:nvSpPr>
            <p:cNvPr id="89115" name="Rounded Rectangle 22"/>
            <p:cNvSpPr>
              <a:spLocks noChangeArrowheads="1"/>
            </p:cNvSpPr>
            <p:nvPr/>
          </p:nvSpPr>
          <p:spPr bwMode="auto">
            <a:xfrm>
              <a:off x="5036683" y="1401720"/>
              <a:ext cx="505038" cy="279019"/>
            </a:xfrm>
            <a:prstGeom prst="roundRect">
              <a:avLst>
                <a:gd name="adj" fmla="val 16667"/>
              </a:avLst>
            </a:prstGeom>
            <a:solidFill>
              <a:srgbClr val="6CBAFF"/>
            </a:solidFill>
            <a:ln w="12699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90488" tIns="44450" rIns="90488" bIns="4445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defTabSz="914400" eaLnBrk="0" hangingPunct="0"/>
              <a:endParaRPr lang="en-US" altLang="en-US" sz="1000">
                <a:latin typeface="Arial Unicode MS" panose="020B0604020202020204" pitchFamily="34" charset="-122"/>
              </a:endParaRPr>
            </a:p>
          </p:txBody>
        </p:sp>
        <p:cxnSp>
          <p:nvCxnSpPr>
            <p:cNvPr id="89116" name="Straight Connector 23"/>
            <p:cNvCxnSpPr>
              <a:cxnSpLocks noChangeShapeType="1"/>
            </p:cNvCxnSpPr>
            <p:nvPr/>
          </p:nvCxnSpPr>
          <p:spPr bwMode="auto">
            <a:xfrm>
              <a:off x="4598859" y="1425711"/>
              <a:ext cx="4438" cy="267594"/>
            </a:xfrm>
            <a:prstGeom prst="lin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89117" name="Rounded Rectangle 24"/>
            <p:cNvSpPr>
              <a:spLocks noChangeArrowheads="1"/>
            </p:cNvSpPr>
            <p:nvPr/>
          </p:nvSpPr>
          <p:spPr bwMode="auto">
            <a:xfrm>
              <a:off x="5547858" y="1401720"/>
              <a:ext cx="2218192" cy="279019"/>
            </a:xfrm>
            <a:prstGeom prst="roundRect">
              <a:avLst>
                <a:gd name="adj" fmla="val 16667"/>
              </a:avLst>
            </a:prstGeom>
            <a:solidFill>
              <a:srgbClr val="6CBAFF"/>
            </a:solidFill>
            <a:ln w="12699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90488" tIns="44450" rIns="90488" bIns="4445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defTabSz="914400" eaLnBrk="0" hangingPunct="0"/>
              <a:endParaRPr lang="en-US" altLang="en-US" sz="1000">
                <a:latin typeface="Arial Unicode MS" panose="020B0604020202020204" pitchFamily="34" charset="-122"/>
              </a:endParaRPr>
            </a:p>
          </p:txBody>
        </p:sp>
        <p:sp>
          <p:nvSpPr>
            <p:cNvPr id="89118" name="TextBox 25"/>
            <p:cNvSpPr txBox="1">
              <a:spLocks noChangeArrowheads="1"/>
            </p:cNvSpPr>
            <p:nvPr/>
          </p:nvSpPr>
          <p:spPr bwMode="auto">
            <a:xfrm>
              <a:off x="4999514" y="1029154"/>
              <a:ext cx="585963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r>
                <a:rPr lang="en-US" altLang="en-US" sz="1200">
                  <a:latin typeface="Arial" panose="020B0604020202020204" pitchFamily="34" charset="0"/>
                </a:rPr>
                <a:t>QWR</a:t>
              </a:r>
            </a:p>
          </p:txBody>
        </p:sp>
        <p:sp>
          <p:nvSpPr>
            <p:cNvPr id="89119" name="TextBox 26"/>
            <p:cNvSpPr txBox="1">
              <a:spLocks noChangeArrowheads="1"/>
            </p:cNvSpPr>
            <p:nvPr/>
          </p:nvSpPr>
          <p:spPr bwMode="auto">
            <a:xfrm>
              <a:off x="3777855" y="1025093"/>
              <a:ext cx="585963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r>
                <a:rPr lang="en-US" altLang="en-US" sz="1200">
                  <a:latin typeface="Arial" panose="020B0604020202020204" pitchFamily="34" charset="0"/>
                </a:rPr>
                <a:t>QWR</a:t>
              </a:r>
            </a:p>
          </p:txBody>
        </p:sp>
        <p:sp>
          <p:nvSpPr>
            <p:cNvPr id="89120" name="TextBox 27"/>
            <p:cNvSpPr txBox="1">
              <a:spLocks noChangeArrowheads="1"/>
            </p:cNvSpPr>
            <p:nvPr/>
          </p:nvSpPr>
          <p:spPr bwMode="auto">
            <a:xfrm>
              <a:off x="5963478" y="1040955"/>
              <a:ext cx="1292087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algn="ctr"/>
              <a:r>
                <a:rPr lang="en-US" altLang="en-US" sz="1200">
                  <a:latin typeface="Arial" panose="020B0604020202020204" pitchFamily="34" charset="0"/>
                </a:rPr>
                <a:t>HWR</a:t>
              </a:r>
            </a:p>
          </p:txBody>
        </p:sp>
        <p:sp>
          <p:nvSpPr>
            <p:cNvPr id="89121" name="TextBox 28"/>
            <p:cNvSpPr txBox="1">
              <a:spLocks noChangeArrowheads="1"/>
            </p:cNvSpPr>
            <p:nvPr/>
          </p:nvSpPr>
          <p:spPr bwMode="auto">
            <a:xfrm>
              <a:off x="3234131" y="1394127"/>
              <a:ext cx="34956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r>
                <a:rPr lang="en-US" altLang="en-US" sz="1200">
                  <a:latin typeface="Arial" panose="020B0604020202020204" pitchFamily="34" charset="0"/>
                </a:rPr>
                <a:t>IH</a:t>
              </a:r>
            </a:p>
          </p:txBody>
        </p:sp>
        <p:sp>
          <p:nvSpPr>
            <p:cNvPr id="89122" name="TextBox 29"/>
            <p:cNvSpPr txBox="1">
              <a:spLocks noChangeArrowheads="1"/>
            </p:cNvSpPr>
            <p:nvPr/>
          </p:nvSpPr>
          <p:spPr bwMode="auto">
            <a:xfrm>
              <a:off x="2784020" y="1047679"/>
              <a:ext cx="509273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algn="ctr"/>
              <a:r>
                <a:rPr lang="en-US" altLang="en-US" sz="1200">
                  <a:latin typeface="Arial" panose="020B0604020202020204" pitchFamily="34" charset="0"/>
                </a:rPr>
                <a:t>RFQ</a:t>
              </a:r>
            </a:p>
          </p:txBody>
        </p:sp>
        <p:sp>
          <p:nvSpPr>
            <p:cNvPr id="89123" name="TextBox 30"/>
            <p:cNvSpPr txBox="1">
              <a:spLocks noChangeArrowheads="1"/>
            </p:cNvSpPr>
            <p:nvPr/>
          </p:nvSpPr>
          <p:spPr bwMode="auto">
            <a:xfrm>
              <a:off x="2873636" y="1705734"/>
              <a:ext cx="634982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algn="ctr"/>
              <a:r>
                <a:rPr lang="en-US" altLang="en-US" sz="1200">
                  <a:latin typeface="Arial" panose="020B0604020202020204" pitchFamily="34" charset="0"/>
                </a:rPr>
                <a:t>MEBT</a:t>
              </a:r>
            </a:p>
          </p:txBody>
        </p:sp>
        <p:sp>
          <p:nvSpPr>
            <p:cNvPr id="89124" name="TextBox 31"/>
            <p:cNvSpPr txBox="1">
              <a:spLocks noChangeArrowheads="1"/>
            </p:cNvSpPr>
            <p:nvPr/>
          </p:nvSpPr>
          <p:spPr bwMode="auto">
            <a:xfrm>
              <a:off x="6241742" y="1408218"/>
              <a:ext cx="717790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r>
                <a:rPr lang="en-US" altLang="en-US" sz="1100">
                  <a:latin typeface="Arial" panose="020B0604020202020204" pitchFamily="34" charset="0"/>
                </a:rPr>
                <a:t>10 cryos</a:t>
              </a:r>
            </a:p>
          </p:txBody>
        </p:sp>
        <p:sp>
          <p:nvSpPr>
            <p:cNvPr id="89125" name="TextBox 32"/>
            <p:cNvSpPr txBox="1">
              <a:spLocks noChangeArrowheads="1"/>
            </p:cNvSpPr>
            <p:nvPr/>
          </p:nvSpPr>
          <p:spPr bwMode="auto">
            <a:xfrm>
              <a:off x="3708941" y="1415531"/>
              <a:ext cx="639336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r>
                <a:rPr lang="en-US" altLang="en-US" sz="1100">
                  <a:latin typeface="Arial" panose="020B0604020202020204" pitchFamily="34" charset="0"/>
                </a:rPr>
                <a:t>4 cryos</a:t>
              </a:r>
            </a:p>
          </p:txBody>
        </p:sp>
        <p:sp>
          <p:nvSpPr>
            <p:cNvPr id="89126" name="TextBox 33"/>
            <p:cNvSpPr txBox="1">
              <a:spLocks noChangeArrowheads="1"/>
            </p:cNvSpPr>
            <p:nvPr/>
          </p:nvSpPr>
          <p:spPr bwMode="auto">
            <a:xfrm>
              <a:off x="4970988" y="1402140"/>
              <a:ext cx="64393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r>
                <a:rPr lang="en-US" altLang="en-US" sz="1200">
                  <a:latin typeface="Arial" panose="020B0604020202020204" pitchFamily="34" charset="0"/>
                </a:rPr>
                <a:t>2 </a:t>
              </a:r>
              <a:r>
                <a:rPr lang="en-US" altLang="en-US" sz="1100">
                  <a:latin typeface="Arial" panose="020B0604020202020204" pitchFamily="34" charset="0"/>
                </a:rPr>
                <a:t>cryos</a:t>
              </a:r>
            </a:p>
          </p:txBody>
        </p:sp>
      </p:grpSp>
      <p:graphicFrame>
        <p:nvGraphicFramePr>
          <p:cNvPr id="89166" name="Group 78"/>
          <p:cNvGraphicFramePr>
            <a:graphicFrameLocks noGrp="1"/>
          </p:cNvGraphicFramePr>
          <p:nvPr>
            <p:ph idx="4294967295"/>
          </p:nvPr>
        </p:nvGraphicFramePr>
        <p:xfrm>
          <a:off x="5251450" y="2573338"/>
          <a:ext cx="3829050" cy="3753169"/>
        </p:xfrm>
        <a:graphic>
          <a:graphicData uri="http://schemas.openxmlformats.org/drawingml/2006/table">
            <a:tbl>
              <a:tblPr/>
              <a:tblGrid>
                <a:gridCol w="2797175"/>
                <a:gridCol w="1031875"/>
              </a:tblGrid>
              <a:tr h="3698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Ion species: p to Pb</a:t>
                      </a:r>
                      <a:endParaRPr kumimoji="0" lang="en-US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R="4572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58ED5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R="4572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58ED5"/>
                    </a:solidFill>
                  </a:tcPr>
                </a:tc>
              </a:tr>
              <a:tr h="3857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Ion species for the reference design </a:t>
                      </a:r>
                    </a:p>
                  </a:txBody>
                  <a:tcPr marR="4572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208</a:t>
                      </a: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Pb</a:t>
                      </a:r>
                    </a:p>
                  </a:txBody>
                  <a:tcPr marR="4572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D9F1"/>
                    </a:solidFill>
                  </a:tcPr>
                </a:tc>
              </a:tr>
              <a:tr h="4572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Kinetic energy (p, Pb)</a:t>
                      </a:r>
                    </a:p>
                  </a:txBody>
                  <a:tcPr marR="4572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285 MeV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 MeV/u</a:t>
                      </a:r>
                    </a:p>
                  </a:txBody>
                  <a:tcPr marR="4572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</a:tr>
              <a:tr h="4572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Maximum pulse current: </a:t>
                      </a:r>
                      <a:b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Light ions (A/Q&lt;3) </a:t>
                      </a:r>
                      <a:b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Heavy ions (A/Q&gt;3) </a:t>
                      </a:r>
                    </a:p>
                  </a:txBody>
                  <a:tcPr marR="4572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/>
                      </a:r>
                      <a:b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mA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 mA</a:t>
                      </a:r>
                    </a:p>
                  </a:txBody>
                  <a:tcPr marR="4572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D9F1"/>
                    </a:solidFill>
                  </a:tcPr>
                </a:tc>
              </a:tr>
              <a:tr h="3825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Pulse repetition rate </a:t>
                      </a:r>
                    </a:p>
                  </a:txBody>
                  <a:tcPr marR="4572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up to 10 Hz</a:t>
                      </a:r>
                    </a:p>
                  </a:txBody>
                  <a:tcPr marR="4572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</a:tr>
              <a:tr h="4572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Pulse length: Light ions (A/Q&lt;3)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Heavy ions (A/Q&gt;3) </a:t>
                      </a:r>
                    </a:p>
                  </a:txBody>
                  <a:tcPr marR="4572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0.50 ms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0.25 ms</a:t>
                      </a:r>
                    </a:p>
                  </a:txBody>
                  <a:tcPr marR="4572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D9F1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Maximum beam pulsed power </a:t>
                      </a:r>
                    </a:p>
                  </a:txBody>
                  <a:tcPr marR="4572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680 kW</a:t>
                      </a:r>
                    </a:p>
                  </a:txBody>
                  <a:tcPr marR="4572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</a:tr>
              <a:tr h="361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Fundamental frequency </a:t>
                      </a:r>
                    </a:p>
                  </a:txBody>
                  <a:tcPr marR="4572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115 MHz</a:t>
                      </a:r>
                    </a:p>
                  </a:txBody>
                  <a:tcPr marR="4572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D9F1"/>
                    </a:solidFill>
                  </a:tcPr>
                </a:tc>
              </a:tr>
              <a:tr h="3270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 length </a:t>
                      </a:r>
                    </a:p>
                  </a:txBody>
                  <a:tcPr marR="4572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121 m</a:t>
                      </a:r>
                    </a:p>
                  </a:txBody>
                  <a:tcPr marR="4572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</a:tr>
            </a:tbl>
          </a:graphicData>
        </a:graphic>
      </p:graphicFrame>
      <p:sp>
        <p:nvSpPr>
          <p:cNvPr id="89159" name="Content Placeholder 2"/>
          <p:cNvSpPr txBox="1">
            <a:spLocks/>
          </p:cNvSpPr>
          <p:nvPr/>
        </p:nvSpPr>
        <p:spPr bwMode="auto">
          <a:xfrm>
            <a:off x="11113" y="2297113"/>
            <a:ext cx="5240337" cy="409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6858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0287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just">
              <a:spcBef>
                <a:spcPct val="20000"/>
              </a:spcBef>
              <a:buSzPct val="85000"/>
              <a:buFontTx/>
              <a:buBlip>
                <a:blip r:embed="rId2"/>
              </a:buBlip>
            </a:pPr>
            <a:r>
              <a:rPr lang="en-US" altLang="en-US" sz="1800">
                <a:latin typeface="Arial" panose="020B0604020202020204" pitchFamily="34" charset="0"/>
              </a:rPr>
              <a:t>Linac design based on the ANL linac for FRIB. Pulsed linac capably of accelerating multiple charge ion species (H</a:t>
            </a:r>
            <a:r>
              <a:rPr lang="en-US" altLang="en-US" sz="1800" baseline="30000">
                <a:latin typeface="Arial" panose="020B0604020202020204" pitchFamily="34" charset="0"/>
              </a:rPr>
              <a:t>-</a:t>
            </a:r>
            <a:r>
              <a:rPr lang="en-US" altLang="en-US" sz="1800">
                <a:latin typeface="Arial" panose="020B0604020202020204" pitchFamily="34" charset="0"/>
              </a:rPr>
              <a:t> to Pb</a:t>
            </a:r>
            <a:r>
              <a:rPr lang="en-US" altLang="en-US" sz="1800" baseline="30000">
                <a:latin typeface="Arial" panose="020B0604020202020204" pitchFamily="34" charset="0"/>
              </a:rPr>
              <a:t>67+</a:t>
            </a:r>
            <a:r>
              <a:rPr lang="en-US" altLang="en-US" sz="1800">
                <a:latin typeface="Arial" panose="020B0604020202020204" pitchFamily="34" charset="0"/>
              </a:rPr>
              <a:t>)</a:t>
            </a:r>
          </a:p>
          <a:p>
            <a:pPr lvl="1" algn="just">
              <a:spcBef>
                <a:spcPct val="20000"/>
              </a:spcBef>
              <a:buFont typeface="Arial" panose="020B0604020202020204" pitchFamily="34" charset="0"/>
              <a:buChar char="–"/>
            </a:pPr>
            <a:endParaRPr lang="en-US" altLang="en-US" sz="800">
              <a:latin typeface="Arial" panose="020B0604020202020204" pitchFamily="34" charset="0"/>
            </a:endParaRPr>
          </a:p>
          <a:p>
            <a:pPr lvl="1" algn="just">
              <a:spcBef>
                <a:spcPct val="20000"/>
              </a:spcBef>
              <a:buFont typeface="Arial" panose="020B0604020202020204" pitchFamily="34" charset="0"/>
              <a:buChar char="–"/>
            </a:pPr>
            <a:r>
              <a:rPr lang="en-US" altLang="en-US" sz="1800">
                <a:latin typeface="Arial" panose="020B0604020202020204" pitchFamily="34" charset="0"/>
              </a:rPr>
              <a:t>Warm Linac sections (115 MHz)</a:t>
            </a:r>
          </a:p>
          <a:p>
            <a:pPr lvl="2" algn="just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altLang="en-US" sz="1600">
                <a:latin typeface="Arial" panose="020B0604020202020204" pitchFamily="34" charset="0"/>
              </a:rPr>
              <a:t>RFQ (3 m)</a:t>
            </a:r>
          </a:p>
          <a:p>
            <a:pPr lvl="2" algn="just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altLang="en-US" sz="1600">
                <a:latin typeface="Arial" panose="020B0604020202020204" pitchFamily="34" charset="0"/>
              </a:rPr>
              <a:t>MEBT (3 m)</a:t>
            </a:r>
          </a:p>
          <a:p>
            <a:pPr lvl="2" algn="just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altLang="en-US" sz="1600">
                <a:latin typeface="Arial" panose="020B0604020202020204" pitchFamily="34" charset="0"/>
              </a:rPr>
              <a:t>IH structure (9 m)</a:t>
            </a:r>
          </a:p>
          <a:p>
            <a:pPr lvl="1" algn="just">
              <a:spcBef>
                <a:spcPct val="20000"/>
              </a:spcBef>
              <a:buFont typeface="Arial" panose="020B0604020202020204" pitchFamily="34" charset="0"/>
              <a:buChar char="–"/>
            </a:pPr>
            <a:endParaRPr lang="en-US" altLang="en-US" sz="800">
              <a:latin typeface="Arial" panose="020B0604020202020204" pitchFamily="34" charset="0"/>
            </a:endParaRPr>
          </a:p>
          <a:p>
            <a:pPr lvl="1" algn="just">
              <a:spcBef>
                <a:spcPct val="20000"/>
              </a:spcBef>
              <a:buFont typeface="Arial" panose="020B0604020202020204" pitchFamily="34" charset="0"/>
              <a:buChar char="–"/>
            </a:pPr>
            <a:r>
              <a:rPr lang="en-US" altLang="en-US" sz="1800">
                <a:latin typeface="Arial" panose="020B0604020202020204" pitchFamily="34" charset="0"/>
              </a:rPr>
              <a:t>Cold Linac sections</a:t>
            </a:r>
          </a:p>
          <a:p>
            <a:pPr lvl="2" algn="just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altLang="en-US" sz="1600">
                <a:latin typeface="Arial" panose="020B0604020202020204" pitchFamily="34" charset="0"/>
              </a:rPr>
              <a:t>QWR + QWR (24 + 12 m)       115 MHz</a:t>
            </a:r>
          </a:p>
          <a:p>
            <a:pPr lvl="2" algn="just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altLang="en-US" sz="1600">
                <a:latin typeface="Arial" panose="020B0604020202020204" pitchFamily="34" charset="0"/>
              </a:rPr>
              <a:t>Stripper, chicane (10 m)          115 MHz</a:t>
            </a:r>
          </a:p>
          <a:p>
            <a:pPr lvl="2" algn="just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altLang="en-US" sz="1600">
                <a:latin typeface="Arial" panose="020B0604020202020204" pitchFamily="34" charset="0"/>
              </a:rPr>
              <a:t>HWR section (60 m)                230 MHz</a:t>
            </a:r>
          </a:p>
        </p:txBody>
      </p:sp>
    </p:spTree>
    <p:extLst>
      <p:ext uri="{BB962C8B-B14F-4D97-AF65-F5344CB8AC3E}">
        <p14:creationId xmlns:p14="http://schemas.microsoft.com/office/powerpoint/2010/main" val="3890487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708025"/>
          </a:xfrm>
        </p:spPr>
        <p:txBody>
          <a:bodyPr/>
          <a:lstStyle/>
          <a:p>
            <a:r>
              <a:rPr lang="en-US" altLang="en-US" sz="3600" b="1" smtClean="0"/>
              <a:t>Forward e</a:t>
            </a:r>
            <a:r>
              <a:rPr lang="en-US" altLang="en-US" sz="3600" b="1" baseline="30000" smtClean="0"/>
              <a:t>-</a:t>
            </a:r>
            <a:r>
              <a:rPr lang="en-US" altLang="en-US" sz="3600" b="1" smtClean="0"/>
              <a:t> Detection &amp; Polarimetry</a:t>
            </a:r>
          </a:p>
        </p:txBody>
      </p:sp>
      <p:sp>
        <p:nvSpPr>
          <p:cNvPr id="136195" name="Content Placeholder 2"/>
          <p:cNvSpPr>
            <a:spLocks noGrp="1"/>
          </p:cNvSpPr>
          <p:nvPr>
            <p:ph idx="4294967295"/>
          </p:nvPr>
        </p:nvSpPr>
        <p:spPr>
          <a:xfrm>
            <a:off x="19050" y="817563"/>
            <a:ext cx="8947150" cy="723900"/>
          </a:xfrm>
        </p:spPr>
        <p:txBody>
          <a:bodyPr/>
          <a:lstStyle/>
          <a:p>
            <a:r>
              <a:rPr lang="en-US" altLang="en-US" sz="1800" smtClean="0"/>
              <a:t>Dipole chicane for high-resolution detection of low-Q</a:t>
            </a:r>
            <a:r>
              <a:rPr lang="en-US" altLang="en-US" sz="1800" baseline="30000" smtClean="0"/>
              <a:t>2</a:t>
            </a:r>
            <a:r>
              <a:rPr lang="en-US" altLang="en-US" sz="1800" smtClean="0"/>
              <a:t> electrons</a:t>
            </a:r>
          </a:p>
        </p:txBody>
      </p:sp>
      <p:sp>
        <p:nvSpPr>
          <p:cNvPr id="136196" name="Content Placeholder 2"/>
          <p:cNvSpPr txBox="1">
            <a:spLocks/>
          </p:cNvSpPr>
          <p:nvPr/>
        </p:nvSpPr>
        <p:spPr bwMode="auto">
          <a:xfrm>
            <a:off x="11113" y="3409950"/>
            <a:ext cx="8453437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7388" indent="-230188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sz="1800"/>
              <a:t>Compton polarimetry has been integrated to the interaction region design</a:t>
            </a:r>
          </a:p>
          <a:p>
            <a:pPr lvl="1"/>
            <a:r>
              <a:rPr lang="en-US" altLang="en-US" sz="1600"/>
              <a:t>non-invasive, same polarization as at the IP due to zero net bend</a:t>
            </a:r>
          </a:p>
        </p:txBody>
      </p:sp>
      <p:grpSp>
        <p:nvGrpSpPr>
          <p:cNvPr id="136199" name="Group 1"/>
          <p:cNvGrpSpPr>
            <a:grpSpLocks/>
          </p:cNvGrpSpPr>
          <p:nvPr/>
        </p:nvGrpSpPr>
        <p:grpSpPr bwMode="auto">
          <a:xfrm>
            <a:off x="2211388" y="1408113"/>
            <a:ext cx="4646612" cy="2024062"/>
            <a:chOff x="6589713" y="2747963"/>
            <a:chExt cx="2533650" cy="1525441"/>
          </a:xfrm>
        </p:grpSpPr>
        <p:pic>
          <p:nvPicPr>
            <p:cNvPr id="136200" name="Picture 12" descr="two_rings_ir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89713" y="2747963"/>
              <a:ext cx="2533650" cy="1435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6201" name="Line 10"/>
            <p:cNvSpPr>
              <a:spLocks noChangeShapeType="1"/>
            </p:cNvSpPr>
            <p:nvPr/>
          </p:nvSpPr>
          <p:spPr bwMode="auto">
            <a:xfrm flipV="1">
              <a:off x="8500208" y="3631768"/>
              <a:ext cx="429260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 type="stealth" w="med" len="lg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6202" name="Text Box 11"/>
            <p:cNvSpPr txBox="1">
              <a:spLocks noChangeArrowheads="1"/>
            </p:cNvSpPr>
            <p:nvPr/>
          </p:nvSpPr>
          <p:spPr bwMode="auto">
            <a:xfrm>
              <a:off x="8666319" y="3657245"/>
              <a:ext cx="241506" cy="276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Blip>
                  <a:blip r:embed="rId2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Wingdings" panose="05000000000000000000" pitchFamily="2" charset="2"/>
                <a:buChar char="§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en-US" sz="1800">
                  <a:solidFill>
                    <a:srgbClr val="FF0000"/>
                  </a:solidFill>
                  <a:latin typeface="Times" panose="02020603050405020304" pitchFamily="18" charset="0"/>
                </a:rPr>
                <a:t>e</a:t>
              </a:r>
              <a:r>
                <a:rPr lang="en-US" altLang="en-US" sz="1800" baseline="30000">
                  <a:solidFill>
                    <a:srgbClr val="FF0000"/>
                  </a:solidFill>
                  <a:latin typeface="Times" panose="02020603050405020304" pitchFamily="18" charset="0"/>
                </a:rPr>
                <a:t>-</a:t>
              </a:r>
              <a:endParaRPr lang="en-US" altLang="en-US" sz="1800">
                <a:solidFill>
                  <a:srgbClr val="FF0000"/>
                </a:solidFill>
                <a:latin typeface="Times" panose="02020603050405020304" pitchFamily="18" charset="0"/>
              </a:endParaRPr>
            </a:p>
          </p:txBody>
        </p:sp>
        <p:sp>
          <p:nvSpPr>
            <p:cNvPr id="136203" name="Text Box 13"/>
            <p:cNvSpPr txBox="1">
              <a:spLocks noChangeArrowheads="1"/>
            </p:cNvSpPr>
            <p:nvPr/>
          </p:nvSpPr>
          <p:spPr bwMode="auto">
            <a:xfrm>
              <a:off x="7004342" y="3997030"/>
              <a:ext cx="457044" cy="276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Blip>
                  <a:blip r:embed="rId2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Wingdings" panose="05000000000000000000" pitchFamily="2" charset="2"/>
                <a:buChar char="§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en-US" sz="1800">
                  <a:solidFill>
                    <a:srgbClr val="0000FF"/>
                  </a:solidFill>
                  <a:latin typeface="Times" panose="02020603050405020304" pitchFamily="18" charset="0"/>
                </a:rPr>
                <a:t>ions</a:t>
              </a:r>
            </a:p>
          </p:txBody>
        </p:sp>
        <p:sp>
          <p:nvSpPr>
            <p:cNvPr id="136204" name="Line 5"/>
            <p:cNvSpPr>
              <a:spLocks noChangeShapeType="1"/>
            </p:cNvSpPr>
            <p:nvPr/>
          </p:nvSpPr>
          <p:spPr bwMode="auto">
            <a:xfrm>
              <a:off x="7696200" y="3397934"/>
              <a:ext cx="0" cy="23637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stealth" w="med" len="lg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6205" name="Text Box 6"/>
            <p:cNvSpPr txBox="1">
              <a:spLocks noChangeArrowheads="1"/>
            </p:cNvSpPr>
            <p:nvPr/>
          </p:nvSpPr>
          <p:spPr bwMode="auto">
            <a:xfrm>
              <a:off x="7624121" y="3610585"/>
              <a:ext cx="159273" cy="2249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54861" tIns="27431" rIns="54861" bIns="27431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Blip>
                  <a:blip r:embed="rId2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Wingdings" panose="05000000000000000000" pitchFamily="2" charset="2"/>
                <a:buChar char="§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en-US" sz="1600">
                  <a:latin typeface="Times" panose="02020603050405020304" pitchFamily="18" charset="0"/>
                </a:rPr>
                <a:t>IP</a:t>
              </a:r>
            </a:p>
          </p:txBody>
        </p:sp>
      </p:grpSp>
      <p:sp>
        <p:nvSpPr>
          <p:cNvPr id="136206" name="AutoShape 14"/>
          <p:cNvSpPr>
            <a:spLocks/>
          </p:cNvSpPr>
          <p:nvPr/>
        </p:nvSpPr>
        <p:spPr bwMode="auto">
          <a:xfrm rot="5400000">
            <a:off x="4960937" y="1362076"/>
            <a:ext cx="98425" cy="711200"/>
          </a:xfrm>
          <a:prstGeom prst="leftBrace">
            <a:avLst>
              <a:gd name="adj1" fmla="val 67374"/>
              <a:gd name="adj2" fmla="val 50000"/>
            </a:avLst>
          </a:prstGeom>
          <a:noFill/>
          <a:ln w="158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vert="eaVert"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en-US">
              <a:latin typeface="Times" panose="02020603050405020304" pitchFamily="18" charset="0"/>
            </a:endParaRPr>
          </a:p>
        </p:txBody>
      </p:sp>
      <p:sp>
        <p:nvSpPr>
          <p:cNvPr id="136207" name="Text Box 15"/>
          <p:cNvSpPr txBox="1">
            <a:spLocks noChangeArrowheads="1"/>
          </p:cNvSpPr>
          <p:nvPr/>
        </p:nvSpPr>
        <p:spPr bwMode="auto">
          <a:xfrm>
            <a:off x="4572000" y="1420813"/>
            <a:ext cx="1828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400"/>
              <a:t>forward ion detection</a:t>
            </a:r>
          </a:p>
        </p:txBody>
      </p:sp>
      <p:sp>
        <p:nvSpPr>
          <p:cNvPr id="136208" name="AutoShape 16"/>
          <p:cNvSpPr>
            <a:spLocks/>
          </p:cNvSpPr>
          <p:nvPr/>
        </p:nvSpPr>
        <p:spPr bwMode="auto">
          <a:xfrm rot="5400000">
            <a:off x="3851276" y="1841500"/>
            <a:ext cx="80962" cy="319087"/>
          </a:xfrm>
          <a:prstGeom prst="leftBrace">
            <a:avLst>
              <a:gd name="adj1" fmla="val 53790"/>
              <a:gd name="adj2" fmla="val 50000"/>
            </a:avLst>
          </a:prstGeom>
          <a:noFill/>
          <a:ln w="158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vert="eaVert"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en-US">
              <a:latin typeface="Times" panose="02020603050405020304" pitchFamily="18" charset="0"/>
            </a:endParaRPr>
          </a:p>
        </p:txBody>
      </p:sp>
      <p:sp>
        <p:nvSpPr>
          <p:cNvPr id="136209" name="Text Box 17"/>
          <p:cNvSpPr txBox="1">
            <a:spLocks noChangeArrowheads="1"/>
          </p:cNvSpPr>
          <p:nvPr/>
        </p:nvSpPr>
        <p:spPr bwMode="auto">
          <a:xfrm>
            <a:off x="2879725" y="1136650"/>
            <a:ext cx="17684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400"/>
              <a:t>forward e</a:t>
            </a:r>
            <a:r>
              <a:rPr lang="en-US" altLang="en-US" sz="1400" baseline="30000"/>
              <a:t>-</a:t>
            </a:r>
            <a:r>
              <a:rPr lang="en-US" altLang="en-US" sz="1400"/>
              <a:t> detection</a:t>
            </a:r>
          </a:p>
        </p:txBody>
      </p:sp>
      <p:sp>
        <p:nvSpPr>
          <p:cNvPr id="136210" name="AutoShape 16"/>
          <p:cNvSpPr>
            <a:spLocks/>
          </p:cNvSpPr>
          <p:nvPr/>
        </p:nvSpPr>
        <p:spPr bwMode="auto">
          <a:xfrm rot="5400000">
            <a:off x="3521076" y="1841500"/>
            <a:ext cx="80962" cy="319087"/>
          </a:xfrm>
          <a:prstGeom prst="leftBrace">
            <a:avLst>
              <a:gd name="adj1" fmla="val 53790"/>
              <a:gd name="adj2" fmla="val 50000"/>
            </a:avLst>
          </a:prstGeom>
          <a:noFill/>
          <a:ln w="158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vert="eaVert"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en-US">
              <a:latin typeface="Times" panose="02020603050405020304" pitchFamily="18" charset="0"/>
            </a:endParaRPr>
          </a:p>
        </p:txBody>
      </p:sp>
      <p:cxnSp>
        <p:nvCxnSpPr>
          <p:cNvPr id="136211" name="Straight Arrow Connector 3"/>
          <p:cNvCxnSpPr>
            <a:cxnSpLocks noChangeShapeType="1"/>
          </p:cNvCxnSpPr>
          <p:nvPr/>
        </p:nvCxnSpPr>
        <p:spPr bwMode="auto">
          <a:xfrm flipV="1">
            <a:off x="2743200" y="2933700"/>
            <a:ext cx="658813" cy="301625"/>
          </a:xfrm>
          <a:prstGeom prst="straightConnector1">
            <a:avLst/>
          </a:prstGeom>
          <a:noFill/>
          <a:ln w="9525" algn="ctr">
            <a:solidFill>
              <a:srgbClr val="0000FF"/>
            </a:solidFill>
            <a:round/>
            <a:headEnd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6212" name="Text Box 17"/>
          <p:cNvSpPr txBox="1">
            <a:spLocks noChangeArrowheads="1"/>
          </p:cNvSpPr>
          <p:nvPr/>
        </p:nvSpPr>
        <p:spPr bwMode="auto">
          <a:xfrm>
            <a:off x="1993900" y="1433513"/>
            <a:ext cx="120650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400"/>
              <a:t>Compton polarimetry </a:t>
            </a:r>
          </a:p>
        </p:txBody>
      </p:sp>
      <p:cxnSp>
        <p:nvCxnSpPr>
          <p:cNvPr id="136213" name="Straight Connector 6"/>
          <p:cNvCxnSpPr>
            <a:cxnSpLocks noChangeShapeType="1"/>
          </p:cNvCxnSpPr>
          <p:nvPr/>
        </p:nvCxnSpPr>
        <p:spPr bwMode="auto">
          <a:xfrm>
            <a:off x="3074988" y="1693863"/>
            <a:ext cx="45085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6214" name="Straight Arrow Connector 9"/>
          <p:cNvCxnSpPr>
            <a:cxnSpLocks noChangeShapeType="1"/>
          </p:cNvCxnSpPr>
          <p:nvPr/>
        </p:nvCxnSpPr>
        <p:spPr bwMode="auto">
          <a:xfrm>
            <a:off x="3538538" y="1695450"/>
            <a:ext cx="0" cy="24288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6215" name="Straight Arrow Connector 13"/>
          <p:cNvCxnSpPr>
            <a:cxnSpLocks noChangeShapeType="1"/>
          </p:cNvCxnSpPr>
          <p:nvPr/>
        </p:nvCxnSpPr>
        <p:spPr bwMode="auto">
          <a:xfrm>
            <a:off x="3892550" y="1408113"/>
            <a:ext cx="0" cy="493712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6217" name="Line 13"/>
          <p:cNvSpPr>
            <a:spLocks noChangeShapeType="1"/>
          </p:cNvSpPr>
          <p:nvPr/>
        </p:nvSpPr>
        <p:spPr bwMode="auto">
          <a:xfrm flipH="1">
            <a:off x="4546600" y="2246313"/>
            <a:ext cx="0" cy="631825"/>
          </a:xfrm>
          <a:prstGeom prst="line">
            <a:avLst/>
          </a:prstGeom>
          <a:noFill/>
          <a:ln w="12573" cap="sq">
            <a:solidFill>
              <a:srgbClr val="000000"/>
            </a:solidFill>
            <a:miter lim="800000"/>
            <a:headEnd type="stealth" w="med" len="lg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6218" name="Line 36"/>
          <p:cNvSpPr>
            <a:spLocks noChangeShapeType="1"/>
          </p:cNvSpPr>
          <p:nvPr/>
        </p:nvSpPr>
        <p:spPr bwMode="auto">
          <a:xfrm flipH="1">
            <a:off x="3914775" y="2420938"/>
            <a:ext cx="0" cy="452437"/>
          </a:xfrm>
          <a:prstGeom prst="line">
            <a:avLst/>
          </a:prstGeom>
          <a:noFill/>
          <a:ln w="12573" cap="sq">
            <a:solidFill>
              <a:srgbClr val="000000"/>
            </a:solidFill>
            <a:miter lim="800000"/>
            <a:headEnd type="stealth" w="med" len="lg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6219" name="Line 37"/>
          <p:cNvSpPr>
            <a:spLocks noChangeShapeType="1"/>
          </p:cNvSpPr>
          <p:nvPr/>
        </p:nvSpPr>
        <p:spPr bwMode="auto">
          <a:xfrm>
            <a:off x="3914775" y="2879725"/>
            <a:ext cx="889000" cy="0"/>
          </a:xfrm>
          <a:prstGeom prst="line">
            <a:avLst/>
          </a:prstGeom>
          <a:noFill/>
          <a:ln w="12573" cap="sq">
            <a:solidFill>
              <a:srgbClr val="000000"/>
            </a:solidFill>
            <a:miter lim="800000"/>
            <a:headEnd type="none" w="med" len="lg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6220" name="Text Box 38"/>
          <p:cNvSpPr txBox="1">
            <a:spLocks noChangeArrowheads="1"/>
          </p:cNvSpPr>
          <p:nvPr/>
        </p:nvSpPr>
        <p:spPr bwMode="auto">
          <a:xfrm>
            <a:off x="4810125" y="2740025"/>
            <a:ext cx="987425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1239" tIns="37045" rIns="71239" bIns="37045">
            <a:spAutoFit/>
          </a:bodyPr>
          <a:lstStyle>
            <a:lvl1pPr defTabSz="35560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tabLst>
                <a:tab pos="0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355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355600">
              <a:spcBef>
                <a:spcPct val="20000"/>
              </a:spcBef>
              <a:buFont typeface="Wingdings" panose="05000000000000000000" pitchFamily="2" charset="2"/>
              <a:buChar char="§"/>
              <a:tabLst>
                <a:tab pos="0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355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355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0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355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355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355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355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None/>
            </a:pPr>
            <a:r>
              <a:rPr lang="en-US" altLang="en-US" sz="1200">
                <a:solidFill>
                  <a:srgbClr val="000000"/>
                </a:solidFill>
              </a:rPr>
              <a:t>local</a:t>
            </a:r>
            <a:br>
              <a:rPr lang="en-US" altLang="en-US" sz="1200">
                <a:solidFill>
                  <a:srgbClr val="000000"/>
                </a:solidFill>
              </a:rPr>
            </a:br>
            <a:r>
              <a:rPr lang="en-US" altLang="en-US" sz="1200">
                <a:solidFill>
                  <a:srgbClr val="000000"/>
                </a:solidFill>
              </a:rPr>
              <a:t>crab cavities</a:t>
            </a:r>
          </a:p>
        </p:txBody>
      </p:sp>
      <p:sp>
        <p:nvSpPr>
          <p:cNvPr id="136222" name="Line 39"/>
          <p:cNvSpPr>
            <a:spLocks noChangeShapeType="1"/>
          </p:cNvSpPr>
          <p:nvPr/>
        </p:nvSpPr>
        <p:spPr bwMode="auto">
          <a:xfrm flipH="1" flipV="1">
            <a:off x="3270250" y="1965325"/>
            <a:ext cx="0" cy="180975"/>
          </a:xfrm>
          <a:prstGeom prst="line">
            <a:avLst/>
          </a:prstGeom>
          <a:noFill/>
          <a:ln w="12573" cap="sq">
            <a:solidFill>
              <a:srgbClr val="000000"/>
            </a:solidFill>
            <a:miter lim="800000"/>
            <a:headEnd type="stealth" w="med" len="lg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6223" name="Text Box 42"/>
          <p:cNvSpPr txBox="1">
            <a:spLocks noChangeArrowheads="1"/>
          </p:cNvSpPr>
          <p:nvPr/>
        </p:nvSpPr>
        <p:spPr bwMode="auto">
          <a:xfrm>
            <a:off x="728663" y="1822450"/>
            <a:ext cx="1341437" cy="2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1239" tIns="37045" rIns="71239" bIns="37045">
            <a:spAutoFit/>
          </a:bodyPr>
          <a:lstStyle>
            <a:lvl1pPr defTabSz="35560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tabLst>
                <a:tab pos="0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355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355600">
              <a:spcBef>
                <a:spcPct val="20000"/>
              </a:spcBef>
              <a:buFont typeface="Wingdings" panose="05000000000000000000" pitchFamily="2" charset="2"/>
              <a:buChar char="§"/>
              <a:tabLst>
                <a:tab pos="0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355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355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0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355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355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355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355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>
              <a:spcBef>
                <a:spcPct val="0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None/>
            </a:pPr>
            <a:r>
              <a:rPr lang="en-US" altLang="en-US" sz="1200">
                <a:solidFill>
                  <a:srgbClr val="000000"/>
                </a:solidFill>
              </a:rPr>
              <a:t>local crab cavities</a:t>
            </a:r>
          </a:p>
        </p:txBody>
      </p:sp>
      <p:sp>
        <p:nvSpPr>
          <p:cNvPr id="136224" name="Line 41"/>
          <p:cNvSpPr>
            <a:spLocks noChangeShapeType="1"/>
          </p:cNvSpPr>
          <p:nvPr/>
        </p:nvSpPr>
        <p:spPr bwMode="auto">
          <a:xfrm>
            <a:off x="2079625" y="1954213"/>
            <a:ext cx="1187450" cy="0"/>
          </a:xfrm>
          <a:prstGeom prst="line">
            <a:avLst/>
          </a:prstGeom>
          <a:noFill/>
          <a:ln w="12573" cap="sq">
            <a:solidFill>
              <a:srgbClr val="000000"/>
            </a:solidFill>
            <a:miter lim="800000"/>
            <a:headEnd type="none" w="med" len="lg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6226" name="Line 40"/>
          <p:cNvSpPr>
            <a:spLocks noChangeShapeType="1"/>
          </p:cNvSpPr>
          <p:nvPr/>
        </p:nvSpPr>
        <p:spPr bwMode="auto">
          <a:xfrm flipH="1" flipV="1">
            <a:off x="5862638" y="1684338"/>
            <a:ext cx="0" cy="168275"/>
          </a:xfrm>
          <a:prstGeom prst="line">
            <a:avLst/>
          </a:prstGeom>
          <a:noFill/>
          <a:ln w="12573" cap="sq">
            <a:solidFill>
              <a:srgbClr val="000000"/>
            </a:solidFill>
            <a:miter lim="800000"/>
            <a:headEnd type="stealth" w="med" len="lg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6227" name="Line 41"/>
          <p:cNvSpPr>
            <a:spLocks noChangeShapeType="1"/>
          </p:cNvSpPr>
          <p:nvPr/>
        </p:nvSpPr>
        <p:spPr bwMode="auto">
          <a:xfrm>
            <a:off x="5862638" y="1682750"/>
            <a:ext cx="1308100" cy="0"/>
          </a:xfrm>
          <a:prstGeom prst="line">
            <a:avLst/>
          </a:prstGeom>
          <a:noFill/>
          <a:ln w="12573" cap="sq">
            <a:solidFill>
              <a:srgbClr val="000000"/>
            </a:solidFill>
            <a:miter lim="800000"/>
            <a:headEnd type="none" w="med" len="lg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6228" name="Text Box 42"/>
          <p:cNvSpPr txBox="1">
            <a:spLocks noChangeArrowheads="1"/>
          </p:cNvSpPr>
          <p:nvPr/>
        </p:nvSpPr>
        <p:spPr bwMode="auto">
          <a:xfrm>
            <a:off x="7159625" y="1552575"/>
            <a:ext cx="1341438" cy="2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1239" tIns="37045" rIns="71239" bIns="37045">
            <a:spAutoFit/>
          </a:bodyPr>
          <a:lstStyle>
            <a:lvl1pPr defTabSz="35560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tabLst>
                <a:tab pos="0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355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355600">
              <a:spcBef>
                <a:spcPct val="20000"/>
              </a:spcBef>
              <a:buFont typeface="Wingdings" panose="05000000000000000000" pitchFamily="2" charset="2"/>
              <a:buChar char="§"/>
              <a:tabLst>
                <a:tab pos="0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355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355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0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355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355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355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355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>
              <a:spcBef>
                <a:spcPct val="0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None/>
            </a:pPr>
            <a:r>
              <a:rPr lang="en-US" altLang="en-US" sz="1200">
                <a:solidFill>
                  <a:srgbClr val="000000"/>
                </a:solidFill>
              </a:rPr>
              <a:t>local crab cavities</a:t>
            </a:r>
          </a:p>
        </p:txBody>
      </p:sp>
      <p:grpSp>
        <p:nvGrpSpPr>
          <p:cNvPr id="136229" name="Group 153"/>
          <p:cNvGrpSpPr>
            <a:grpSpLocks/>
          </p:cNvGrpSpPr>
          <p:nvPr/>
        </p:nvGrpSpPr>
        <p:grpSpPr bwMode="auto">
          <a:xfrm>
            <a:off x="163513" y="4122738"/>
            <a:ext cx="8751887" cy="2290762"/>
            <a:chOff x="164230" y="2432847"/>
            <a:chExt cx="8751170" cy="2290765"/>
          </a:xfrm>
        </p:grpSpPr>
        <p:grpSp>
          <p:nvGrpSpPr>
            <p:cNvPr id="136230" name="Group 67"/>
            <p:cNvGrpSpPr>
              <a:grpSpLocks/>
            </p:cNvGrpSpPr>
            <p:nvPr/>
          </p:nvGrpSpPr>
          <p:grpSpPr bwMode="auto">
            <a:xfrm>
              <a:off x="1586821" y="2687698"/>
              <a:ext cx="6019800" cy="1801813"/>
              <a:chOff x="930" y="2321"/>
              <a:chExt cx="3792" cy="1135"/>
            </a:xfrm>
          </p:grpSpPr>
          <p:sp>
            <p:nvSpPr>
              <p:cNvPr id="136231" name="Rectangle 14"/>
              <p:cNvSpPr>
                <a:spLocks noChangeArrowheads="1"/>
              </p:cNvSpPr>
              <p:nvPr/>
            </p:nvSpPr>
            <p:spPr bwMode="auto">
              <a:xfrm rot="1320000">
                <a:off x="3342" y="2323"/>
                <a:ext cx="480" cy="334"/>
              </a:xfrm>
              <a:prstGeom prst="rect">
                <a:avLst/>
              </a:prstGeom>
              <a:noFill/>
              <a:ln w="19050">
                <a:solidFill>
                  <a:srgbClr val="0000F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Blip>
                    <a:blip r:embed="rId2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Wingdings" panose="05000000000000000000" pitchFamily="2" charset="2"/>
                  <a:buChar char="§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defTabSz="4572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defTabSz="4572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defTabSz="4572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defTabSz="4572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>
                  <a:latin typeface="Calibri" panose="020F0502020204030204" pitchFamily="34" charset="0"/>
                </a:endParaRPr>
              </a:p>
            </p:txBody>
          </p:sp>
          <p:sp>
            <p:nvSpPr>
              <p:cNvPr id="136232" name="Rectangle 15"/>
              <p:cNvSpPr>
                <a:spLocks noChangeArrowheads="1"/>
              </p:cNvSpPr>
              <p:nvPr/>
            </p:nvSpPr>
            <p:spPr bwMode="auto">
              <a:xfrm rot="1320000">
                <a:off x="4242" y="3108"/>
                <a:ext cx="480" cy="332"/>
              </a:xfrm>
              <a:prstGeom prst="rect">
                <a:avLst/>
              </a:prstGeom>
              <a:noFill/>
              <a:ln w="19050">
                <a:solidFill>
                  <a:srgbClr val="0000F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Blip>
                    <a:blip r:embed="rId2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Wingdings" panose="05000000000000000000" pitchFamily="2" charset="2"/>
                  <a:buChar char="§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defTabSz="4572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defTabSz="4572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defTabSz="4572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defTabSz="4572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>
                  <a:latin typeface="Calibri" panose="020F0502020204030204" pitchFamily="34" charset="0"/>
                </a:endParaRPr>
              </a:p>
            </p:txBody>
          </p:sp>
          <p:sp>
            <p:nvSpPr>
              <p:cNvPr id="136233" name="Rectangle 17"/>
              <p:cNvSpPr>
                <a:spLocks noChangeArrowheads="1"/>
              </p:cNvSpPr>
              <p:nvPr/>
            </p:nvSpPr>
            <p:spPr bwMode="auto">
              <a:xfrm rot="-1320000">
                <a:off x="930" y="3120"/>
                <a:ext cx="480" cy="336"/>
              </a:xfrm>
              <a:prstGeom prst="rect">
                <a:avLst/>
              </a:prstGeom>
              <a:noFill/>
              <a:ln w="19050">
                <a:solidFill>
                  <a:srgbClr val="0000F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Blip>
                    <a:blip r:embed="rId2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Wingdings" panose="05000000000000000000" pitchFamily="2" charset="2"/>
                  <a:buChar char="§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defTabSz="4572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defTabSz="4572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defTabSz="4572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defTabSz="4572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>
                  <a:latin typeface="Calibri" panose="020F0502020204030204" pitchFamily="34" charset="0"/>
                </a:endParaRPr>
              </a:p>
            </p:txBody>
          </p:sp>
          <p:sp>
            <p:nvSpPr>
              <p:cNvPr id="136234" name="Rectangle 23"/>
              <p:cNvSpPr>
                <a:spLocks noChangeArrowheads="1"/>
              </p:cNvSpPr>
              <p:nvPr/>
            </p:nvSpPr>
            <p:spPr bwMode="auto">
              <a:xfrm rot="-1320000">
                <a:off x="1818" y="2321"/>
                <a:ext cx="480" cy="336"/>
              </a:xfrm>
              <a:prstGeom prst="rect">
                <a:avLst/>
              </a:prstGeom>
              <a:noFill/>
              <a:ln w="19050">
                <a:solidFill>
                  <a:srgbClr val="0000F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Blip>
                    <a:blip r:embed="rId2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Wingdings" panose="05000000000000000000" pitchFamily="2" charset="2"/>
                  <a:buChar char="§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defTabSz="4572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defTabSz="4572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defTabSz="4572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defTabSz="4572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136235" name="Arc 25"/>
            <p:cNvSpPr>
              <a:spLocks/>
            </p:cNvSpPr>
            <p:nvPr/>
          </p:nvSpPr>
          <p:spPr bwMode="auto">
            <a:xfrm flipH="1" flipV="1">
              <a:off x="6901771" y="3014666"/>
              <a:ext cx="681038" cy="1320800"/>
            </a:xfrm>
            <a:custGeom>
              <a:avLst/>
              <a:gdLst>
                <a:gd name="T0" fmla="*/ 0 w 16709"/>
                <a:gd name="T1" fmla="*/ 127127 h 21600"/>
                <a:gd name="T2" fmla="*/ 27758259 w 16709"/>
                <a:gd name="T3" fmla="*/ 24517228 h 21600"/>
                <a:gd name="T4" fmla="*/ 2006839 w 16709"/>
                <a:gd name="T5" fmla="*/ 80764474 h 21600"/>
                <a:gd name="T6" fmla="*/ 0 60000 65536"/>
                <a:gd name="T7" fmla="*/ 0 60000 65536"/>
                <a:gd name="T8" fmla="*/ 0 60000 65536"/>
                <a:gd name="T9" fmla="*/ 0 w 16709"/>
                <a:gd name="T10" fmla="*/ 0 h 21600"/>
                <a:gd name="T11" fmla="*/ 16709 w 16709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709" h="21600" fill="none" extrusionOk="0">
                  <a:moveTo>
                    <a:pt x="-1" y="33"/>
                  </a:moveTo>
                  <a:cubicBezTo>
                    <a:pt x="402" y="11"/>
                    <a:pt x="805" y="-1"/>
                    <a:pt x="1208" y="0"/>
                  </a:cubicBezTo>
                  <a:cubicBezTo>
                    <a:pt x="7048" y="0"/>
                    <a:pt x="12640" y="2365"/>
                    <a:pt x="16708" y="6557"/>
                  </a:cubicBezTo>
                </a:path>
                <a:path w="16709" h="21600" stroke="0" extrusionOk="0">
                  <a:moveTo>
                    <a:pt x="-1" y="33"/>
                  </a:moveTo>
                  <a:cubicBezTo>
                    <a:pt x="402" y="11"/>
                    <a:pt x="805" y="-1"/>
                    <a:pt x="1208" y="0"/>
                  </a:cubicBezTo>
                  <a:cubicBezTo>
                    <a:pt x="7048" y="0"/>
                    <a:pt x="12640" y="2365"/>
                    <a:pt x="16708" y="6557"/>
                  </a:cubicBezTo>
                  <a:lnTo>
                    <a:pt x="1208" y="21600"/>
                  </a:lnTo>
                  <a:lnTo>
                    <a:pt x="-1" y="33"/>
                  </a:lnTo>
                  <a:close/>
                </a:path>
              </a:pathLst>
            </a:custGeom>
            <a:noFill/>
            <a:ln w="19050">
              <a:solidFill>
                <a:srgbClr val="FF66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852" tIns="45428" rIns="90852" bIns="45428" anchor="ctr"/>
            <a:lstStyle/>
            <a:p>
              <a:endParaRPr lang="en-US"/>
            </a:p>
          </p:txBody>
        </p:sp>
        <p:sp>
          <p:nvSpPr>
            <p:cNvPr id="136236" name="Freeform 42"/>
            <p:cNvSpPr>
              <a:spLocks/>
            </p:cNvSpPr>
            <p:nvPr/>
          </p:nvSpPr>
          <p:spPr bwMode="auto">
            <a:xfrm>
              <a:off x="2159913" y="2916238"/>
              <a:ext cx="2616200" cy="96838"/>
            </a:xfrm>
            <a:custGeom>
              <a:avLst/>
              <a:gdLst>
                <a:gd name="T0" fmla="*/ 0 w 2844"/>
                <a:gd name="T1" fmla="*/ 17227445 h 279"/>
                <a:gd name="T2" fmla="*/ 104085020 w 2844"/>
                <a:gd name="T3" fmla="*/ 16504458 h 279"/>
                <a:gd name="T4" fmla="*/ 192092001 w 2844"/>
                <a:gd name="T5" fmla="*/ 2529936 h 279"/>
                <a:gd name="T6" fmla="*/ 291099165 w 2844"/>
                <a:gd name="T7" fmla="*/ 31322407 h 279"/>
                <a:gd name="T8" fmla="*/ 384183083 w 2844"/>
                <a:gd name="T9" fmla="*/ 3252577 h 279"/>
                <a:gd name="T10" fmla="*/ 477267920 w 2844"/>
                <a:gd name="T11" fmla="*/ 30599767 h 279"/>
                <a:gd name="T12" fmla="*/ 570351838 w 2844"/>
                <a:gd name="T13" fmla="*/ 3252577 h 279"/>
                <a:gd name="T14" fmla="*/ 674436858 w 2844"/>
                <a:gd name="T15" fmla="*/ 31322407 h 279"/>
                <a:gd name="T16" fmla="*/ 762442919 w 2844"/>
                <a:gd name="T17" fmla="*/ 3252577 h 279"/>
                <a:gd name="T18" fmla="*/ 866527939 w 2844"/>
                <a:gd name="T19" fmla="*/ 31322407 h 279"/>
                <a:gd name="T20" fmla="*/ 959611857 w 2844"/>
                <a:gd name="T21" fmla="*/ 3252577 h 279"/>
                <a:gd name="T22" fmla="*/ 1057773631 w 2844"/>
                <a:gd name="T23" fmla="*/ 30599767 h 279"/>
                <a:gd name="T24" fmla="*/ 1146626922 w 2844"/>
                <a:gd name="T25" fmla="*/ 2529936 h 279"/>
                <a:gd name="T26" fmla="*/ 1249865633 w 2844"/>
                <a:gd name="T27" fmla="*/ 31322407 h 279"/>
                <a:gd name="T28" fmla="*/ 1337871694 w 2844"/>
                <a:gd name="T29" fmla="*/ 3252577 h 279"/>
                <a:gd name="T30" fmla="*/ 1436879777 w 2844"/>
                <a:gd name="T31" fmla="*/ 30599767 h 279"/>
                <a:gd name="T32" fmla="*/ 1535040632 w 2844"/>
                <a:gd name="T33" fmla="*/ 3252577 h 279"/>
                <a:gd name="T34" fmla="*/ 1634048715 w 2844"/>
                <a:gd name="T35" fmla="*/ 31322407 h 279"/>
                <a:gd name="T36" fmla="*/ 1727132633 w 2844"/>
                <a:gd name="T37" fmla="*/ 3252577 h 279"/>
                <a:gd name="T38" fmla="*/ 1825294407 w 2844"/>
                <a:gd name="T39" fmla="*/ 32045395 h 279"/>
                <a:gd name="T40" fmla="*/ 1919224634 w 2844"/>
                <a:gd name="T41" fmla="*/ 3252577 h 279"/>
                <a:gd name="T42" fmla="*/ 2017385488 w 2844"/>
                <a:gd name="T43" fmla="*/ 30599767 h 279"/>
                <a:gd name="T44" fmla="*/ 2110470326 w 2844"/>
                <a:gd name="T45" fmla="*/ 3252577 h 279"/>
                <a:gd name="T46" fmla="*/ 2147483647 w 2844"/>
                <a:gd name="T47" fmla="*/ 31322407 h 279"/>
                <a:gd name="T48" fmla="*/ 2147483647 w 2844"/>
                <a:gd name="T49" fmla="*/ 17227445 h 279"/>
                <a:gd name="T50" fmla="*/ 2147483647 w 2844"/>
                <a:gd name="T51" fmla="*/ 17347886 h 279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2844"/>
                <a:gd name="T79" fmla="*/ 0 h 279"/>
                <a:gd name="T80" fmla="*/ 2844 w 2844"/>
                <a:gd name="T81" fmla="*/ 279 h 279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2844" h="279">
                  <a:moveTo>
                    <a:pt x="0" y="143"/>
                  </a:moveTo>
                  <a:lnTo>
                    <a:pt x="123" y="137"/>
                  </a:lnTo>
                  <a:cubicBezTo>
                    <a:pt x="161" y="117"/>
                    <a:pt x="190" y="0"/>
                    <a:pt x="227" y="21"/>
                  </a:cubicBezTo>
                  <a:cubicBezTo>
                    <a:pt x="264" y="42"/>
                    <a:pt x="306" y="259"/>
                    <a:pt x="344" y="260"/>
                  </a:cubicBezTo>
                  <a:cubicBezTo>
                    <a:pt x="382" y="261"/>
                    <a:pt x="417" y="28"/>
                    <a:pt x="454" y="27"/>
                  </a:cubicBezTo>
                  <a:cubicBezTo>
                    <a:pt x="491" y="26"/>
                    <a:pt x="527" y="254"/>
                    <a:pt x="564" y="254"/>
                  </a:cubicBezTo>
                  <a:cubicBezTo>
                    <a:pt x="601" y="254"/>
                    <a:pt x="635" y="26"/>
                    <a:pt x="674" y="27"/>
                  </a:cubicBezTo>
                  <a:cubicBezTo>
                    <a:pt x="713" y="28"/>
                    <a:pt x="759" y="260"/>
                    <a:pt x="797" y="260"/>
                  </a:cubicBezTo>
                  <a:cubicBezTo>
                    <a:pt x="835" y="260"/>
                    <a:pt x="863" y="27"/>
                    <a:pt x="901" y="27"/>
                  </a:cubicBezTo>
                  <a:cubicBezTo>
                    <a:pt x="939" y="27"/>
                    <a:pt x="985" y="260"/>
                    <a:pt x="1024" y="260"/>
                  </a:cubicBezTo>
                  <a:cubicBezTo>
                    <a:pt x="1063" y="260"/>
                    <a:pt x="1096" y="28"/>
                    <a:pt x="1134" y="27"/>
                  </a:cubicBezTo>
                  <a:cubicBezTo>
                    <a:pt x="1172" y="26"/>
                    <a:pt x="1213" y="255"/>
                    <a:pt x="1250" y="254"/>
                  </a:cubicBezTo>
                  <a:cubicBezTo>
                    <a:pt x="1287" y="253"/>
                    <a:pt x="1317" y="20"/>
                    <a:pt x="1355" y="21"/>
                  </a:cubicBezTo>
                  <a:cubicBezTo>
                    <a:pt x="1393" y="22"/>
                    <a:pt x="1439" y="259"/>
                    <a:pt x="1477" y="260"/>
                  </a:cubicBezTo>
                  <a:cubicBezTo>
                    <a:pt x="1515" y="261"/>
                    <a:pt x="1544" y="28"/>
                    <a:pt x="1581" y="27"/>
                  </a:cubicBezTo>
                  <a:cubicBezTo>
                    <a:pt x="1618" y="26"/>
                    <a:pt x="1659" y="254"/>
                    <a:pt x="1698" y="254"/>
                  </a:cubicBezTo>
                  <a:cubicBezTo>
                    <a:pt x="1737" y="254"/>
                    <a:pt x="1775" y="26"/>
                    <a:pt x="1814" y="27"/>
                  </a:cubicBezTo>
                  <a:cubicBezTo>
                    <a:pt x="1853" y="28"/>
                    <a:pt x="1893" y="260"/>
                    <a:pt x="1931" y="260"/>
                  </a:cubicBezTo>
                  <a:cubicBezTo>
                    <a:pt x="1969" y="260"/>
                    <a:pt x="2003" y="26"/>
                    <a:pt x="2041" y="27"/>
                  </a:cubicBezTo>
                  <a:cubicBezTo>
                    <a:pt x="2079" y="28"/>
                    <a:pt x="2119" y="266"/>
                    <a:pt x="2157" y="266"/>
                  </a:cubicBezTo>
                  <a:cubicBezTo>
                    <a:pt x="2195" y="266"/>
                    <a:pt x="2230" y="29"/>
                    <a:pt x="2268" y="27"/>
                  </a:cubicBezTo>
                  <a:cubicBezTo>
                    <a:pt x="2306" y="25"/>
                    <a:pt x="2346" y="254"/>
                    <a:pt x="2384" y="254"/>
                  </a:cubicBezTo>
                  <a:cubicBezTo>
                    <a:pt x="2422" y="254"/>
                    <a:pt x="2456" y="26"/>
                    <a:pt x="2494" y="27"/>
                  </a:cubicBezTo>
                  <a:cubicBezTo>
                    <a:pt x="2532" y="28"/>
                    <a:pt x="2574" y="241"/>
                    <a:pt x="2611" y="260"/>
                  </a:cubicBezTo>
                  <a:cubicBezTo>
                    <a:pt x="2648" y="279"/>
                    <a:pt x="2676" y="162"/>
                    <a:pt x="2715" y="143"/>
                  </a:cubicBezTo>
                  <a:lnTo>
                    <a:pt x="2844" y="144"/>
                  </a:lnTo>
                </a:path>
              </a:pathLst>
            </a:custGeom>
            <a:noFill/>
            <a:ln w="12700" cap="flat">
              <a:solidFill>
                <a:srgbClr val="FF00FF"/>
              </a:solidFill>
              <a:prstDash val="solid"/>
              <a:round/>
              <a:headEnd type="stealth" w="med" len="lg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852" tIns="45428" rIns="90852" bIns="45428"/>
            <a:lstStyle/>
            <a:p>
              <a:endParaRPr lang="en-US"/>
            </a:p>
          </p:txBody>
        </p:sp>
        <p:grpSp>
          <p:nvGrpSpPr>
            <p:cNvPr id="136237" name="Group 69"/>
            <p:cNvGrpSpPr>
              <a:grpSpLocks/>
            </p:cNvGrpSpPr>
            <p:nvPr/>
          </p:nvGrpSpPr>
          <p:grpSpPr bwMode="auto">
            <a:xfrm>
              <a:off x="2596476" y="2968625"/>
              <a:ext cx="1192213" cy="1320800"/>
              <a:chOff x="1566" y="2498"/>
              <a:chExt cx="751" cy="832"/>
            </a:xfrm>
          </p:grpSpPr>
          <p:sp>
            <p:nvSpPr>
              <p:cNvPr id="136238" name="Arc 50"/>
              <p:cNvSpPr>
                <a:spLocks/>
              </p:cNvSpPr>
              <p:nvPr/>
            </p:nvSpPr>
            <p:spPr bwMode="auto">
              <a:xfrm rot="10800000" flipV="1">
                <a:off x="1885" y="2498"/>
                <a:ext cx="432" cy="832"/>
              </a:xfrm>
              <a:custGeom>
                <a:avLst/>
                <a:gdLst>
                  <a:gd name="T0" fmla="*/ 0 w 16709"/>
                  <a:gd name="T1" fmla="*/ 0 h 21600"/>
                  <a:gd name="T2" fmla="*/ 11 w 16709"/>
                  <a:gd name="T3" fmla="*/ 10 h 21600"/>
                  <a:gd name="T4" fmla="*/ 1 w 16709"/>
                  <a:gd name="T5" fmla="*/ 32 h 21600"/>
                  <a:gd name="T6" fmla="*/ 0 60000 65536"/>
                  <a:gd name="T7" fmla="*/ 0 60000 65536"/>
                  <a:gd name="T8" fmla="*/ 0 60000 65536"/>
                  <a:gd name="T9" fmla="*/ 0 w 16709"/>
                  <a:gd name="T10" fmla="*/ 0 h 21600"/>
                  <a:gd name="T11" fmla="*/ 16709 w 16709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6709" h="21600" fill="none" extrusionOk="0">
                    <a:moveTo>
                      <a:pt x="-1" y="33"/>
                    </a:moveTo>
                    <a:cubicBezTo>
                      <a:pt x="402" y="11"/>
                      <a:pt x="805" y="-1"/>
                      <a:pt x="1208" y="0"/>
                    </a:cubicBezTo>
                    <a:cubicBezTo>
                      <a:pt x="7048" y="0"/>
                      <a:pt x="12640" y="2365"/>
                      <a:pt x="16708" y="6557"/>
                    </a:cubicBezTo>
                  </a:path>
                  <a:path w="16709" h="21600" stroke="0" extrusionOk="0">
                    <a:moveTo>
                      <a:pt x="-1" y="33"/>
                    </a:moveTo>
                    <a:cubicBezTo>
                      <a:pt x="402" y="11"/>
                      <a:pt x="805" y="-1"/>
                      <a:pt x="1208" y="0"/>
                    </a:cubicBezTo>
                    <a:cubicBezTo>
                      <a:pt x="7048" y="0"/>
                      <a:pt x="12640" y="2365"/>
                      <a:pt x="16708" y="6557"/>
                    </a:cubicBezTo>
                    <a:lnTo>
                      <a:pt x="1208" y="21600"/>
                    </a:lnTo>
                    <a:lnTo>
                      <a:pt x="-1" y="33"/>
                    </a:lnTo>
                    <a:close/>
                  </a:path>
                </a:pathLst>
              </a:custGeom>
              <a:noFill/>
              <a:ln w="19050">
                <a:solidFill>
                  <a:srgbClr val="FF00FF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6239" name="Line 52"/>
              <p:cNvSpPr>
                <a:spLocks noChangeShapeType="1"/>
              </p:cNvSpPr>
              <p:nvPr/>
            </p:nvSpPr>
            <p:spPr bwMode="auto">
              <a:xfrm flipV="1">
                <a:off x="1566" y="2727"/>
                <a:ext cx="335" cy="510"/>
              </a:xfrm>
              <a:prstGeom prst="line">
                <a:avLst/>
              </a:prstGeom>
              <a:noFill/>
              <a:ln w="19050">
                <a:solidFill>
                  <a:srgbClr val="FF00FF"/>
                </a:solidFill>
                <a:prstDash val="dash"/>
                <a:round/>
                <a:headEnd type="stealth" w="med" len="lg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36240" name="Group 70"/>
            <p:cNvGrpSpPr>
              <a:grpSpLocks/>
            </p:cNvGrpSpPr>
            <p:nvPr/>
          </p:nvGrpSpPr>
          <p:grpSpPr bwMode="auto">
            <a:xfrm>
              <a:off x="2458359" y="2671764"/>
              <a:ext cx="5132388" cy="1671638"/>
              <a:chOff x="1479" y="2311"/>
              <a:chExt cx="3233" cy="1053"/>
            </a:xfrm>
          </p:grpSpPr>
          <p:sp>
            <p:nvSpPr>
              <p:cNvPr id="136241" name="Line 27"/>
              <p:cNvSpPr>
                <a:spLocks noChangeShapeType="1"/>
              </p:cNvSpPr>
              <p:nvPr/>
            </p:nvSpPr>
            <p:spPr bwMode="auto">
              <a:xfrm flipH="1" flipV="1">
                <a:off x="3818" y="2543"/>
                <a:ext cx="472" cy="577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6242" name="Arc 28"/>
              <p:cNvSpPr>
                <a:spLocks/>
              </p:cNvSpPr>
              <p:nvPr/>
            </p:nvSpPr>
            <p:spPr bwMode="auto">
              <a:xfrm rot="10800000" flipH="1" flipV="1">
                <a:off x="3372" y="2370"/>
                <a:ext cx="455" cy="455"/>
              </a:xfrm>
              <a:custGeom>
                <a:avLst/>
                <a:gdLst>
                  <a:gd name="T0" fmla="*/ 0 w 18528"/>
                  <a:gd name="T1" fmla="*/ 0 h 21600"/>
                  <a:gd name="T2" fmla="*/ 11 w 18528"/>
                  <a:gd name="T3" fmla="*/ 4 h 21600"/>
                  <a:gd name="T4" fmla="*/ 1 w 18528"/>
                  <a:gd name="T5" fmla="*/ 10 h 21600"/>
                  <a:gd name="T6" fmla="*/ 0 60000 65536"/>
                  <a:gd name="T7" fmla="*/ 0 60000 65536"/>
                  <a:gd name="T8" fmla="*/ 0 60000 65536"/>
                  <a:gd name="T9" fmla="*/ 0 w 18528"/>
                  <a:gd name="T10" fmla="*/ 0 h 21600"/>
                  <a:gd name="T11" fmla="*/ 18528 w 18528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528" h="21600" fill="none" extrusionOk="0">
                    <a:moveTo>
                      <a:pt x="-1" y="33"/>
                    </a:moveTo>
                    <a:cubicBezTo>
                      <a:pt x="402" y="11"/>
                      <a:pt x="805" y="-1"/>
                      <a:pt x="1208" y="0"/>
                    </a:cubicBezTo>
                    <a:cubicBezTo>
                      <a:pt x="8030" y="0"/>
                      <a:pt x="14451" y="3223"/>
                      <a:pt x="18528" y="8693"/>
                    </a:cubicBezTo>
                  </a:path>
                  <a:path w="18528" h="21600" stroke="0" extrusionOk="0">
                    <a:moveTo>
                      <a:pt x="-1" y="33"/>
                    </a:moveTo>
                    <a:cubicBezTo>
                      <a:pt x="402" y="11"/>
                      <a:pt x="805" y="-1"/>
                      <a:pt x="1208" y="0"/>
                    </a:cubicBezTo>
                    <a:cubicBezTo>
                      <a:pt x="8030" y="0"/>
                      <a:pt x="14451" y="3223"/>
                      <a:pt x="18528" y="8693"/>
                    </a:cubicBezTo>
                    <a:lnTo>
                      <a:pt x="1208" y="21600"/>
                    </a:lnTo>
                    <a:lnTo>
                      <a:pt x="-1" y="33"/>
                    </a:lnTo>
                    <a:close/>
                  </a:path>
                </a:pathLst>
              </a:custGeom>
              <a:noFill/>
              <a:ln w="19050">
                <a:solidFill>
                  <a:srgbClr val="FF66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6243" name="Line 29"/>
              <p:cNvSpPr>
                <a:spLocks noChangeShapeType="1"/>
              </p:cNvSpPr>
              <p:nvPr/>
            </p:nvSpPr>
            <p:spPr bwMode="auto">
              <a:xfrm>
                <a:off x="2266" y="2370"/>
                <a:ext cx="1102" cy="0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6244" name="Arc 30"/>
              <p:cNvSpPr>
                <a:spLocks/>
              </p:cNvSpPr>
              <p:nvPr/>
            </p:nvSpPr>
            <p:spPr bwMode="auto">
              <a:xfrm rot="10800000" flipV="1">
                <a:off x="1824" y="2370"/>
                <a:ext cx="455" cy="455"/>
              </a:xfrm>
              <a:custGeom>
                <a:avLst/>
                <a:gdLst>
                  <a:gd name="T0" fmla="*/ 0 w 18528"/>
                  <a:gd name="T1" fmla="*/ 0 h 21600"/>
                  <a:gd name="T2" fmla="*/ 11 w 18528"/>
                  <a:gd name="T3" fmla="*/ 4 h 21600"/>
                  <a:gd name="T4" fmla="*/ 1 w 18528"/>
                  <a:gd name="T5" fmla="*/ 10 h 21600"/>
                  <a:gd name="T6" fmla="*/ 0 60000 65536"/>
                  <a:gd name="T7" fmla="*/ 0 60000 65536"/>
                  <a:gd name="T8" fmla="*/ 0 60000 65536"/>
                  <a:gd name="T9" fmla="*/ 0 w 18528"/>
                  <a:gd name="T10" fmla="*/ 0 h 21600"/>
                  <a:gd name="T11" fmla="*/ 18528 w 18528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528" h="21600" fill="none" extrusionOk="0">
                    <a:moveTo>
                      <a:pt x="-1" y="33"/>
                    </a:moveTo>
                    <a:cubicBezTo>
                      <a:pt x="402" y="11"/>
                      <a:pt x="805" y="-1"/>
                      <a:pt x="1208" y="0"/>
                    </a:cubicBezTo>
                    <a:cubicBezTo>
                      <a:pt x="8030" y="0"/>
                      <a:pt x="14451" y="3223"/>
                      <a:pt x="18528" y="8693"/>
                    </a:cubicBezTo>
                  </a:path>
                  <a:path w="18528" h="21600" stroke="0" extrusionOk="0">
                    <a:moveTo>
                      <a:pt x="-1" y="33"/>
                    </a:moveTo>
                    <a:cubicBezTo>
                      <a:pt x="402" y="11"/>
                      <a:pt x="805" y="-1"/>
                      <a:pt x="1208" y="0"/>
                    </a:cubicBezTo>
                    <a:cubicBezTo>
                      <a:pt x="8030" y="0"/>
                      <a:pt x="14451" y="3223"/>
                      <a:pt x="18528" y="8693"/>
                    </a:cubicBezTo>
                    <a:lnTo>
                      <a:pt x="1208" y="21600"/>
                    </a:lnTo>
                    <a:lnTo>
                      <a:pt x="-1" y="33"/>
                    </a:lnTo>
                    <a:close/>
                  </a:path>
                </a:pathLst>
              </a:custGeom>
              <a:noFill/>
              <a:ln w="19050">
                <a:solidFill>
                  <a:srgbClr val="FF66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6245" name="Line 31"/>
              <p:cNvSpPr>
                <a:spLocks noChangeShapeType="1"/>
              </p:cNvSpPr>
              <p:nvPr/>
            </p:nvSpPr>
            <p:spPr bwMode="auto">
              <a:xfrm flipV="1">
                <a:off x="1479" y="2549"/>
                <a:ext cx="349" cy="427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prstDash val="sysDot"/>
                <a:round/>
                <a:headEnd type="stealth" w="med" len="lg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6246" name="Arc 59"/>
              <p:cNvSpPr>
                <a:spLocks/>
              </p:cNvSpPr>
              <p:nvPr/>
            </p:nvSpPr>
            <p:spPr bwMode="auto">
              <a:xfrm flipH="1" flipV="1">
                <a:off x="4314" y="2311"/>
                <a:ext cx="398" cy="1053"/>
              </a:xfrm>
              <a:custGeom>
                <a:avLst/>
                <a:gdLst>
                  <a:gd name="T0" fmla="*/ 0 w 16709"/>
                  <a:gd name="T1" fmla="*/ 0 h 21600"/>
                  <a:gd name="T2" fmla="*/ 9 w 16709"/>
                  <a:gd name="T3" fmla="*/ 16 h 21600"/>
                  <a:gd name="T4" fmla="*/ 1 w 16709"/>
                  <a:gd name="T5" fmla="*/ 51 h 21600"/>
                  <a:gd name="T6" fmla="*/ 0 60000 65536"/>
                  <a:gd name="T7" fmla="*/ 0 60000 65536"/>
                  <a:gd name="T8" fmla="*/ 0 60000 65536"/>
                  <a:gd name="T9" fmla="*/ 0 w 16709"/>
                  <a:gd name="T10" fmla="*/ 0 h 21600"/>
                  <a:gd name="T11" fmla="*/ 16709 w 16709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6709" h="21600" fill="none" extrusionOk="0">
                    <a:moveTo>
                      <a:pt x="-1" y="33"/>
                    </a:moveTo>
                    <a:cubicBezTo>
                      <a:pt x="402" y="11"/>
                      <a:pt x="805" y="-1"/>
                      <a:pt x="1208" y="0"/>
                    </a:cubicBezTo>
                    <a:cubicBezTo>
                      <a:pt x="7048" y="0"/>
                      <a:pt x="12640" y="2365"/>
                      <a:pt x="16708" y="6557"/>
                    </a:cubicBezTo>
                  </a:path>
                  <a:path w="16709" h="21600" stroke="0" extrusionOk="0">
                    <a:moveTo>
                      <a:pt x="-1" y="33"/>
                    </a:moveTo>
                    <a:cubicBezTo>
                      <a:pt x="402" y="11"/>
                      <a:pt x="805" y="-1"/>
                      <a:pt x="1208" y="0"/>
                    </a:cubicBezTo>
                    <a:cubicBezTo>
                      <a:pt x="7048" y="0"/>
                      <a:pt x="12640" y="2365"/>
                      <a:pt x="16708" y="6557"/>
                    </a:cubicBezTo>
                    <a:lnTo>
                      <a:pt x="1208" y="21600"/>
                    </a:lnTo>
                    <a:lnTo>
                      <a:pt x="-1" y="33"/>
                    </a:lnTo>
                    <a:close/>
                  </a:path>
                </a:pathLst>
              </a:custGeom>
              <a:noFill/>
              <a:ln w="19050">
                <a:solidFill>
                  <a:srgbClr val="FF6600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6247" name="Line 60"/>
              <p:cNvSpPr>
                <a:spLocks noChangeShapeType="1"/>
              </p:cNvSpPr>
              <p:nvPr/>
            </p:nvSpPr>
            <p:spPr bwMode="auto">
              <a:xfrm>
                <a:off x="4166" y="2774"/>
                <a:ext cx="151" cy="269"/>
              </a:xfrm>
              <a:prstGeom prst="line">
                <a:avLst/>
              </a:prstGeom>
              <a:noFill/>
              <a:ln w="19050">
                <a:solidFill>
                  <a:srgbClr val="FF6600"/>
                </a:solidFill>
                <a:prstDash val="sysDot"/>
                <a:round/>
                <a:headEnd type="stealth" w="med" len="lg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36248" name="Line 46"/>
            <p:cNvSpPr>
              <a:spLocks noChangeShapeType="1"/>
            </p:cNvSpPr>
            <p:nvPr/>
          </p:nvSpPr>
          <p:spPr bwMode="auto">
            <a:xfrm>
              <a:off x="4156984" y="2549585"/>
              <a:ext cx="1009650" cy="828675"/>
            </a:xfrm>
            <a:prstGeom prst="line">
              <a:avLst/>
            </a:prstGeom>
            <a:noFill/>
            <a:ln w="19050">
              <a:solidFill>
                <a:srgbClr val="00FFFF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852" tIns="45428" rIns="90852" bIns="45428"/>
            <a:lstStyle/>
            <a:p>
              <a:endParaRPr lang="en-US"/>
            </a:p>
          </p:txBody>
        </p:sp>
        <p:sp>
          <p:nvSpPr>
            <p:cNvPr id="136249" name="Arc 61"/>
            <p:cNvSpPr>
              <a:spLocks/>
            </p:cNvSpPr>
            <p:nvPr/>
          </p:nvSpPr>
          <p:spPr bwMode="auto">
            <a:xfrm rot="7800000" flipH="1" flipV="1">
              <a:off x="4044271" y="2452691"/>
              <a:ext cx="257175" cy="217488"/>
            </a:xfrm>
            <a:custGeom>
              <a:avLst/>
              <a:gdLst>
                <a:gd name="T0" fmla="*/ 0 w 34698"/>
                <a:gd name="T1" fmla="*/ 889325 h 21600"/>
                <a:gd name="T2" fmla="*/ 1906132 w 34698"/>
                <a:gd name="T3" fmla="*/ 881420 h 21600"/>
                <a:gd name="T4" fmla="*/ 954656 w 34698"/>
                <a:gd name="T5" fmla="*/ 2189863 h 21600"/>
                <a:gd name="T6" fmla="*/ 0 60000 65536"/>
                <a:gd name="T7" fmla="*/ 0 60000 65536"/>
                <a:gd name="T8" fmla="*/ 0 60000 65536"/>
                <a:gd name="T9" fmla="*/ 0 w 34698"/>
                <a:gd name="T10" fmla="*/ 0 h 21600"/>
                <a:gd name="T11" fmla="*/ 34698 w 34698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4698" h="21600" fill="none" extrusionOk="0">
                  <a:moveTo>
                    <a:pt x="-1" y="8771"/>
                  </a:moveTo>
                  <a:cubicBezTo>
                    <a:pt x="4071" y="3255"/>
                    <a:pt x="10521" y="-1"/>
                    <a:pt x="17378" y="0"/>
                  </a:cubicBezTo>
                  <a:cubicBezTo>
                    <a:pt x="24200" y="0"/>
                    <a:pt x="30621" y="3223"/>
                    <a:pt x="34698" y="8693"/>
                  </a:cubicBezTo>
                </a:path>
                <a:path w="34698" h="21600" stroke="0" extrusionOk="0">
                  <a:moveTo>
                    <a:pt x="-1" y="8771"/>
                  </a:moveTo>
                  <a:cubicBezTo>
                    <a:pt x="4071" y="3255"/>
                    <a:pt x="10521" y="-1"/>
                    <a:pt x="17378" y="0"/>
                  </a:cubicBezTo>
                  <a:cubicBezTo>
                    <a:pt x="24200" y="0"/>
                    <a:pt x="30621" y="3223"/>
                    <a:pt x="34698" y="8693"/>
                  </a:cubicBezTo>
                  <a:lnTo>
                    <a:pt x="17378" y="21600"/>
                  </a:lnTo>
                  <a:lnTo>
                    <a:pt x="-1" y="8771"/>
                  </a:lnTo>
                  <a:close/>
                </a:path>
              </a:pathLst>
            </a:custGeom>
            <a:noFill/>
            <a:ln w="19050">
              <a:solidFill>
                <a:srgbClr val="00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852" tIns="45428" rIns="90852" bIns="45428" anchor="ctr"/>
            <a:lstStyle/>
            <a:p>
              <a:endParaRPr lang="en-US"/>
            </a:p>
          </p:txBody>
        </p:sp>
        <p:sp>
          <p:nvSpPr>
            <p:cNvPr id="136250" name="Arc 62"/>
            <p:cNvSpPr>
              <a:spLocks/>
            </p:cNvSpPr>
            <p:nvPr/>
          </p:nvSpPr>
          <p:spPr bwMode="auto">
            <a:xfrm rot="-3000000" flipH="1" flipV="1">
              <a:off x="5012646" y="3255966"/>
              <a:ext cx="260350" cy="217488"/>
            </a:xfrm>
            <a:custGeom>
              <a:avLst/>
              <a:gdLst>
                <a:gd name="T0" fmla="*/ 0 w 34698"/>
                <a:gd name="T1" fmla="*/ 889325 h 21600"/>
                <a:gd name="T2" fmla="*/ 1953488 w 34698"/>
                <a:gd name="T3" fmla="*/ 881420 h 21600"/>
                <a:gd name="T4" fmla="*/ 978380 w 34698"/>
                <a:gd name="T5" fmla="*/ 2189863 h 21600"/>
                <a:gd name="T6" fmla="*/ 0 60000 65536"/>
                <a:gd name="T7" fmla="*/ 0 60000 65536"/>
                <a:gd name="T8" fmla="*/ 0 60000 65536"/>
                <a:gd name="T9" fmla="*/ 0 w 34698"/>
                <a:gd name="T10" fmla="*/ 0 h 21600"/>
                <a:gd name="T11" fmla="*/ 34698 w 34698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4698" h="21600" fill="none" extrusionOk="0">
                  <a:moveTo>
                    <a:pt x="-1" y="8771"/>
                  </a:moveTo>
                  <a:cubicBezTo>
                    <a:pt x="4071" y="3255"/>
                    <a:pt x="10521" y="-1"/>
                    <a:pt x="17378" y="0"/>
                  </a:cubicBezTo>
                  <a:cubicBezTo>
                    <a:pt x="24200" y="0"/>
                    <a:pt x="30621" y="3223"/>
                    <a:pt x="34698" y="8693"/>
                  </a:cubicBezTo>
                </a:path>
                <a:path w="34698" h="21600" stroke="0" extrusionOk="0">
                  <a:moveTo>
                    <a:pt x="-1" y="8771"/>
                  </a:moveTo>
                  <a:cubicBezTo>
                    <a:pt x="4071" y="3255"/>
                    <a:pt x="10521" y="-1"/>
                    <a:pt x="17378" y="0"/>
                  </a:cubicBezTo>
                  <a:cubicBezTo>
                    <a:pt x="24200" y="0"/>
                    <a:pt x="30621" y="3223"/>
                    <a:pt x="34698" y="8693"/>
                  </a:cubicBezTo>
                  <a:lnTo>
                    <a:pt x="17378" y="21600"/>
                  </a:lnTo>
                  <a:lnTo>
                    <a:pt x="-1" y="8771"/>
                  </a:lnTo>
                  <a:close/>
                </a:path>
              </a:pathLst>
            </a:custGeom>
            <a:noFill/>
            <a:ln w="19050">
              <a:solidFill>
                <a:srgbClr val="00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852" tIns="45428" rIns="90852" bIns="45428" anchor="ctr"/>
            <a:lstStyle/>
            <a:p>
              <a:endParaRPr lang="en-US"/>
            </a:p>
          </p:txBody>
        </p:sp>
        <p:grpSp>
          <p:nvGrpSpPr>
            <p:cNvPr id="136251" name="Group 66"/>
            <p:cNvGrpSpPr>
              <a:grpSpLocks/>
            </p:cNvGrpSpPr>
            <p:nvPr/>
          </p:nvGrpSpPr>
          <p:grpSpPr bwMode="auto">
            <a:xfrm>
              <a:off x="567646" y="2965450"/>
              <a:ext cx="8077200" cy="1371600"/>
              <a:chOff x="288" y="2496"/>
              <a:chExt cx="5088" cy="864"/>
            </a:xfrm>
          </p:grpSpPr>
          <p:sp>
            <p:nvSpPr>
              <p:cNvPr id="136252" name="Line 8"/>
              <p:cNvSpPr>
                <a:spLocks noChangeShapeType="1"/>
              </p:cNvSpPr>
              <p:nvPr/>
            </p:nvSpPr>
            <p:spPr bwMode="auto">
              <a:xfrm>
                <a:off x="288" y="3360"/>
                <a:ext cx="643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 type="stealth" w="lg" len="lg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6253" name="Line 9"/>
              <p:cNvSpPr>
                <a:spLocks noChangeShapeType="1"/>
              </p:cNvSpPr>
              <p:nvPr/>
            </p:nvSpPr>
            <p:spPr bwMode="auto">
              <a:xfrm flipV="1">
                <a:off x="1379" y="2680"/>
                <a:ext cx="501" cy="501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6254" name="Line 10"/>
              <p:cNvSpPr>
                <a:spLocks noChangeShapeType="1"/>
              </p:cNvSpPr>
              <p:nvPr/>
            </p:nvSpPr>
            <p:spPr bwMode="auto">
              <a:xfrm>
                <a:off x="2315" y="2496"/>
                <a:ext cx="1016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6255" name="Line 11"/>
              <p:cNvSpPr>
                <a:spLocks noChangeShapeType="1"/>
              </p:cNvSpPr>
              <p:nvPr/>
            </p:nvSpPr>
            <p:spPr bwMode="auto">
              <a:xfrm flipH="1" flipV="1">
                <a:off x="3778" y="2674"/>
                <a:ext cx="502" cy="502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6256" name="Line 12"/>
              <p:cNvSpPr>
                <a:spLocks noChangeShapeType="1"/>
              </p:cNvSpPr>
              <p:nvPr/>
            </p:nvSpPr>
            <p:spPr bwMode="auto">
              <a:xfrm>
                <a:off x="4721" y="3360"/>
                <a:ext cx="655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6257" name="Arc 18"/>
              <p:cNvSpPr>
                <a:spLocks/>
              </p:cNvSpPr>
              <p:nvPr/>
            </p:nvSpPr>
            <p:spPr bwMode="auto">
              <a:xfrm flipV="1">
                <a:off x="930" y="2904"/>
                <a:ext cx="455" cy="455"/>
              </a:xfrm>
              <a:custGeom>
                <a:avLst/>
                <a:gdLst>
                  <a:gd name="T0" fmla="*/ 0 w 18528"/>
                  <a:gd name="T1" fmla="*/ 0 h 21600"/>
                  <a:gd name="T2" fmla="*/ 11 w 18528"/>
                  <a:gd name="T3" fmla="*/ 4 h 21600"/>
                  <a:gd name="T4" fmla="*/ 1 w 18528"/>
                  <a:gd name="T5" fmla="*/ 10 h 21600"/>
                  <a:gd name="T6" fmla="*/ 0 60000 65536"/>
                  <a:gd name="T7" fmla="*/ 0 60000 65536"/>
                  <a:gd name="T8" fmla="*/ 0 60000 65536"/>
                  <a:gd name="T9" fmla="*/ 0 w 18528"/>
                  <a:gd name="T10" fmla="*/ 0 h 21600"/>
                  <a:gd name="T11" fmla="*/ 18528 w 18528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528" h="21600" fill="none" extrusionOk="0">
                    <a:moveTo>
                      <a:pt x="-1" y="33"/>
                    </a:moveTo>
                    <a:cubicBezTo>
                      <a:pt x="402" y="11"/>
                      <a:pt x="805" y="-1"/>
                      <a:pt x="1208" y="0"/>
                    </a:cubicBezTo>
                    <a:cubicBezTo>
                      <a:pt x="8030" y="0"/>
                      <a:pt x="14451" y="3223"/>
                      <a:pt x="18528" y="8693"/>
                    </a:cubicBezTo>
                  </a:path>
                  <a:path w="18528" h="21600" stroke="0" extrusionOk="0">
                    <a:moveTo>
                      <a:pt x="-1" y="33"/>
                    </a:moveTo>
                    <a:cubicBezTo>
                      <a:pt x="402" y="11"/>
                      <a:pt x="805" y="-1"/>
                      <a:pt x="1208" y="0"/>
                    </a:cubicBezTo>
                    <a:cubicBezTo>
                      <a:pt x="8030" y="0"/>
                      <a:pt x="14451" y="3223"/>
                      <a:pt x="18528" y="8693"/>
                    </a:cubicBezTo>
                    <a:lnTo>
                      <a:pt x="1208" y="21600"/>
                    </a:lnTo>
                    <a:lnTo>
                      <a:pt x="-1" y="33"/>
                    </a:lnTo>
                    <a:close/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6258" name="Arc 19"/>
              <p:cNvSpPr>
                <a:spLocks/>
              </p:cNvSpPr>
              <p:nvPr/>
            </p:nvSpPr>
            <p:spPr bwMode="auto">
              <a:xfrm rot="10800000" flipV="1">
                <a:off x="1879" y="2496"/>
                <a:ext cx="455" cy="455"/>
              </a:xfrm>
              <a:custGeom>
                <a:avLst/>
                <a:gdLst>
                  <a:gd name="T0" fmla="*/ 0 w 18528"/>
                  <a:gd name="T1" fmla="*/ 0 h 21600"/>
                  <a:gd name="T2" fmla="*/ 11 w 18528"/>
                  <a:gd name="T3" fmla="*/ 4 h 21600"/>
                  <a:gd name="T4" fmla="*/ 1 w 18528"/>
                  <a:gd name="T5" fmla="*/ 10 h 21600"/>
                  <a:gd name="T6" fmla="*/ 0 60000 65536"/>
                  <a:gd name="T7" fmla="*/ 0 60000 65536"/>
                  <a:gd name="T8" fmla="*/ 0 60000 65536"/>
                  <a:gd name="T9" fmla="*/ 0 w 18528"/>
                  <a:gd name="T10" fmla="*/ 0 h 21600"/>
                  <a:gd name="T11" fmla="*/ 18528 w 18528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528" h="21600" fill="none" extrusionOk="0">
                    <a:moveTo>
                      <a:pt x="-1" y="33"/>
                    </a:moveTo>
                    <a:cubicBezTo>
                      <a:pt x="402" y="11"/>
                      <a:pt x="805" y="-1"/>
                      <a:pt x="1208" y="0"/>
                    </a:cubicBezTo>
                    <a:cubicBezTo>
                      <a:pt x="8030" y="0"/>
                      <a:pt x="14451" y="3223"/>
                      <a:pt x="18528" y="8693"/>
                    </a:cubicBezTo>
                  </a:path>
                  <a:path w="18528" h="21600" stroke="0" extrusionOk="0">
                    <a:moveTo>
                      <a:pt x="-1" y="33"/>
                    </a:moveTo>
                    <a:cubicBezTo>
                      <a:pt x="402" y="11"/>
                      <a:pt x="805" y="-1"/>
                      <a:pt x="1208" y="0"/>
                    </a:cubicBezTo>
                    <a:cubicBezTo>
                      <a:pt x="8030" y="0"/>
                      <a:pt x="14451" y="3223"/>
                      <a:pt x="18528" y="8693"/>
                    </a:cubicBezTo>
                    <a:lnTo>
                      <a:pt x="1208" y="21600"/>
                    </a:lnTo>
                    <a:lnTo>
                      <a:pt x="-1" y="33"/>
                    </a:lnTo>
                    <a:close/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6259" name="Arc 20"/>
              <p:cNvSpPr>
                <a:spLocks/>
              </p:cNvSpPr>
              <p:nvPr/>
            </p:nvSpPr>
            <p:spPr bwMode="auto">
              <a:xfrm rot="10800000" flipH="1" flipV="1">
                <a:off x="3325" y="2496"/>
                <a:ext cx="455" cy="455"/>
              </a:xfrm>
              <a:custGeom>
                <a:avLst/>
                <a:gdLst>
                  <a:gd name="T0" fmla="*/ 0 w 18528"/>
                  <a:gd name="T1" fmla="*/ 0 h 21600"/>
                  <a:gd name="T2" fmla="*/ 11 w 18528"/>
                  <a:gd name="T3" fmla="*/ 4 h 21600"/>
                  <a:gd name="T4" fmla="*/ 1 w 18528"/>
                  <a:gd name="T5" fmla="*/ 10 h 21600"/>
                  <a:gd name="T6" fmla="*/ 0 60000 65536"/>
                  <a:gd name="T7" fmla="*/ 0 60000 65536"/>
                  <a:gd name="T8" fmla="*/ 0 60000 65536"/>
                  <a:gd name="T9" fmla="*/ 0 w 18528"/>
                  <a:gd name="T10" fmla="*/ 0 h 21600"/>
                  <a:gd name="T11" fmla="*/ 18528 w 18528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528" h="21600" fill="none" extrusionOk="0">
                    <a:moveTo>
                      <a:pt x="-1" y="33"/>
                    </a:moveTo>
                    <a:cubicBezTo>
                      <a:pt x="402" y="11"/>
                      <a:pt x="805" y="-1"/>
                      <a:pt x="1208" y="0"/>
                    </a:cubicBezTo>
                    <a:cubicBezTo>
                      <a:pt x="8030" y="0"/>
                      <a:pt x="14451" y="3223"/>
                      <a:pt x="18528" y="8693"/>
                    </a:cubicBezTo>
                  </a:path>
                  <a:path w="18528" h="21600" stroke="0" extrusionOk="0">
                    <a:moveTo>
                      <a:pt x="-1" y="33"/>
                    </a:moveTo>
                    <a:cubicBezTo>
                      <a:pt x="402" y="11"/>
                      <a:pt x="805" y="-1"/>
                      <a:pt x="1208" y="0"/>
                    </a:cubicBezTo>
                    <a:cubicBezTo>
                      <a:pt x="8030" y="0"/>
                      <a:pt x="14451" y="3223"/>
                      <a:pt x="18528" y="8693"/>
                    </a:cubicBezTo>
                    <a:lnTo>
                      <a:pt x="1208" y="21600"/>
                    </a:lnTo>
                    <a:lnTo>
                      <a:pt x="-1" y="33"/>
                    </a:lnTo>
                    <a:close/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6260" name="Arc 21"/>
              <p:cNvSpPr>
                <a:spLocks/>
              </p:cNvSpPr>
              <p:nvPr/>
            </p:nvSpPr>
            <p:spPr bwMode="auto">
              <a:xfrm flipH="1" flipV="1">
                <a:off x="4279" y="2904"/>
                <a:ext cx="455" cy="455"/>
              </a:xfrm>
              <a:custGeom>
                <a:avLst/>
                <a:gdLst>
                  <a:gd name="T0" fmla="*/ 0 w 18528"/>
                  <a:gd name="T1" fmla="*/ 0 h 21600"/>
                  <a:gd name="T2" fmla="*/ 11 w 18528"/>
                  <a:gd name="T3" fmla="*/ 4 h 21600"/>
                  <a:gd name="T4" fmla="*/ 1 w 18528"/>
                  <a:gd name="T5" fmla="*/ 10 h 21600"/>
                  <a:gd name="T6" fmla="*/ 0 60000 65536"/>
                  <a:gd name="T7" fmla="*/ 0 60000 65536"/>
                  <a:gd name="T8" fmla="*/ 0 60000 65536"/>
                  <a:gd name="T9" fmla="*/ 0 w 18528"/>
                  <a:gd name="T10" fmla="*/ 0 h 21600"/>
                  <a:gd name="T11" fmla="*/ 18528 w 18528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528" h="21600" fill="none" extrusionOk="0">
                    <a:moveTo>
                      <a:pt x="-1" y="33"/>
                    </a:moveTo>
                    <a:cubicBezTo>
                      <a:pt x="402" y="11"/>
                      <a:pt x="805" y="-1"/>
                      <a:pt x="1208" y="0"/>
                    </a:cubicBezTo>
                    <a:cubicBezTo>
                      <a:pt x="8030" y="0"/>
                      <a:pt x="14451" y="3223"/>
                      <a:pt x="18528" y="8693"/>
                    </a:cubicBezTo>
                  </a:path>
                  <a:path w="18528" h="21600" stroke="0" extrusionOk="0">
                    <a:moveTo>
                      <a:pt x="-1" y="33"/>
                    </a:moveTo>
                    <a:cubicBezTo>
                      <a:pt x="402" y="11"/>
                      <a:pt x="805" y="-1"/>
                      <a:pt x="1208" y="0"/>
                    </a:cubicBezTo>
                    <a:cubicBezTo>
                      <a:pt x="8030" y="0"/>
                      <a:pt x="14451" y="3223"/>
                      <a:pt x="18528" y="8693"/>
                    </a:cubicBezTo>
                    <a:lnTo>
                      <a:pt x="1208" y="21600"/>
                    </a:lnTo>
                    <a:lnTo>
                      <a:pt x="-1" y="33"/>
                    </a:lnTo>
                    <a:close/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6261" name="Line 64"/>
              <p:cNvSpPr>
                <a:spLocks noChangeShapeType="1"/>
              </p:cNvSpPr>
              <p:nvPr/>
            </p:nvSpPr>
            <p:spPr bwMode="auto">
              <a:xfrm>
                <a:off x="5059" y="3359"/>
                <a:ext cx="312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 type="stealth" w="lg" len="lg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36262" name="Group 68"/>
            <p:cNvGrpSpPr>
              <a:grpSpLocks/>
            </p:cNvGrpSpPr>
            <p:nvPr/>
          </p:nvGrpSpPr>
          <p:grpSpPr bwMode="auto">
            <a:xfrm>
              <a:off x="1386856" y="2827398"/>
              <a:ext cx="5980113" cy="1209675"/>
              <a:chOff x="804" y="2409"/>
              <a:chExt cx="3767" cy="762"/>
            </a:xfrm>
          </p:grpSpPr>
          <p:grpSp>
            <p:nvGrpSpPr>
              <p:cNvPr id="136263" name="Group 53"/>
              <p:cNvGrpSpPr>
                <a:grpSpLocks/>
              </p:cNvGrpSpPr>
              <p:nvPr/>
            </p:nvGrpSpPr>
            <p:grpSpPr bwMode="auto">
              <a:xfrm>
                <a:off x="1624" y="2591"/>
                <a:ext cx="182" cy="170"/>
                <a:chOff x="1624" y="2591"/>
                <a:chExt cx="182" cy="170"/>
              </a:xfrm>
            </p:grpSpPr>
            <p:sp>
              <p:nvSpPr>
                <p:cNvPr id="136264" name="Line 40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1696" y="2581"/>
                  <a:ext cx="100" cy="120"/>
                </a:xfrm>
                <a:prstGeom prst="line">
                  <a:avLst/>
                </a:prstGeom>
                <a:noFill/>
                <a:ln w="19050">
                  <a:solidFill>
                    <a:srgbClr val="009900"/>
                  </a:solidFill>
                  <a:round/>
                  <a:headEnd type="none" w="med" len="lg"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6265" name="Line 47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1677" y="2604"/>
                  <a:ext cx="100" cy="120"/>
                </a:xfrm>
                <a:prstGeom prst="line">
                  <a:avLst/>
                </a:prstGeom>
                <a:noFill/>
                <a:ln w="19050">
                  <a:solidFill>
                    <a:srgbClr val="009900"/>
                  </a:solidFill>
                  <a:round/>
                  <a:headEnd type="none" w="med" len="lg"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6266" name="Line 48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1658" y="2627"/>
                  <a:ext cx="100" cy="120"/>
                </a:xfrm>
                <a:prstGeom prst="line">
                  <a:avLst/>
                </a:prstGeom>
                <a:noFill/>
                <a:ln w="19050">
                  <a:solidFill>
                    <a:srgbClr val="009900"/>
                  </a:solidFill>
                  <a:round/>
                  <a:headEnd type="none" w="med" len="lg"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6267" name="Line 49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1634" y="2651"/>
                  <a:ext cx="100" cy="120"/>
                </a:xfrm>
                <a:prstGeom prst="line">
                  <a:avLst/>
                </a:prstGeom>
                <a:noFill/>
                <a:ln w="19050">
                  <a:solidFill>
                    <a:srgbClr val="009900"/>
                  </a:solidFill>
                  <a:round/>
                  <a:headEnd type="none" w="med" len="lg"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36268" name="Group 54"/>
              <p:cNvGrpSpPr>
                <a:grpSpLocks/>
              </p:cNvGrpSpPr>
              <p:nvPr/>
            </p:nvGrpSpPr>
            <p:grpSpPr bwMode="auto">
              <a:xfrm rot="-241508">
                <a:off x="1573" y="3001"/>
                <a:ext cx="182" cy="170"/>
                <a:chOff x="1624" y="2591"/>
                <a:chExt cx="182" cy="170"/>
              </a:xfrm>
            </p:grpSpPr>
            <p:sp>
              <p:nvSpPr>
                <p:cNvPr id="136269" name="Line 55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1696" y="2581"/>
                  <a:ext cx="100" cy="120"/>
                </a:xfrm>
                <a:prstGeom prst="line">
                  <a:avLst/>
                </a:prstGeom>
                <a:noFill/>
                <a:ln w="19050">
                  <a:solidFill>
                    <a:srgbClr val="009900"/>
                  </a:solidFill>
                  <a:round/>
                  <a:headEnd type="none" w="med" len="lg"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6270" name="Line 56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1677" y="2604"/>
                  <a:ext cx="100" cy="120"/>
                </a:xfrm>
                <a:prstGeom prst="line">
                  <a:avLst/>
                </a:prstGeom>
                <a:noFill/>
                <a:ln w="19050">
                  <a:solidFill>
                    <a:srgbClr val="009900"/>
                  </a:solidFill>
                  <a:round/>
                  <a:headEnd type="none" w="med" len="lg"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6271" name="Line 57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1658" y="2627"/>
                  <a:ext cx="100" cy="120"/>
                </a:xfrm>
                <a:prstGeom prst="line">
                  <a:avLst/>
                </a:prstGeom>
                <a:noFill/>
                <a:ln w="19050">
                  <a:solidFill>
                    <a:srgbClr val="009900"/>
                  </a:solidFill>
                  <a:round/>
                  <a:headEnd type="none" w="med" len="lg"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6272" name="Line 58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1634" y="2651"/>
                  <a:ext cx="100" cy="120"/>
                </a:xfrm>
                <a:prstGeom prst="line">
                  <a:avLst/>
                </a:prstGeom>
                <a:noFill/>
                <a:ln w="19050">
                  <a:solidFill>
                    <a:srgbClr val="009900"/>
                  </a:solidFill>
                  <a:round/>
                  <a:headEnd type="none" w="med" len="lg"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36273" name="Rectangle 63"/>
              <p:cNvSpPr>
                <a:spLocks noChangeArrowheads="1"/>
              </p:cNvSpPr>
              <p:nvPr/>
            </p:nvSpPr>
            <p:spPr bwMode="auto">
              <a:xfrm>
                <a:off x="4091" y="2597"/>
                <a:ext cx="480" cy="164"/>
              </a:xfrm>
              <a:prstGeom prst="rect">
                <a:avLst/>
              </a:prstGeom>
              <a:noFill/>
              <a:ln w="19050">
                <a:solidFill>
                  <a:srgbClr val="0099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Blip>
                    <a:blip r:embed="rId2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Wingdings" panose="05000000000000000000" pitchFamily="2" charset="2"/>
                  <a:buChar char="§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defTabSz="4572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defTabSz="4572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defTabSz="4572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defTabSz="4572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>
                  <a:latin typeface="Calibri" panose="020F0502020204030204" pitchFamily="34" charset="0"/>
                </a:endParaRPr>
              </a:p>
            </p:txBody>
          </p:sp>
          <p:sp>
            <p:nvSpPr>
              <p:cNvPr id="136274" name="Rectangle 65"/>
              <p:cNvSpPr>
                <a:spLocks noChangeArrowheads="1"/>
              </p:cNvSpPr>
              <p:nvPr/>
            </p:nvSpPr>
            <p:spPr bwMode="auto">
              <a:xfrm>
                <a:off x="804" y="2409"/>
                <a:ext cx="480" cy="164"/>
              </a:xfrm>
              <a:prstGeom prst="rect">
                <a:avLst/>
              </a:prstGeom>
              <a:noFill/>
              <a:ln w="19050">
                <a:solidFill>
                  <a:srgbClr val="0099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Blip>
                    <a:blip r:embed="rId2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Wingdings" panose="05000000000000000000" pitchFamily="2" charset="2"/>
                  <a:buChar char="§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defTabSz="4572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defTabSz="4572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defTabSz="4572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defTabSz="4572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136275" name="Text Box 72"/>
            <p:cNvSpPr txBox="1">
              <a:spLocks noChangeArrowheads="1"/>
            </p:cNvSpPr>
            <p:nvPr/>
          </p:nvSpPr>
          <p:spPr bwMode="auto">
            <a:xfrm>
              <a:off x="2383373" y="2528097"/>
              <a:ext cx="382556" cy="3968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852" tIns="45428" rIns="90852" bIns="45428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Blip>
                  <a:blip r:embed="rId2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Wingdings" panose="05000000000000000000" pitchFamily="2" charset="2"/>
                <a:buChar char="§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en-US">
                  <a:latin typeface="Calibri" panose="020F0502020204030204" pitchFamily="34" charset="0"/>
                  <a:sym typeface="Symbol" panose="05050102010706020507" pitchFamily="18" charset="2"/>
                </a:rPr>
                <a:t></a:t>
              </a:r>
              <a:r>
                <a:rPr lang="en-US" altLang="en-US" baseline="-25000">
                  <a:latin typeface="Calibri" panose="020F0502020204030204" pitchFamily="34" charset="0"/>
                  <a:sym typeface="Symbol" panose="05050102010706020507" pitchFamily="18" charset="2"/>
                </a:rPr>
                <a:t>c</a:t>
              </a:r>
              <a:endParaRPr lang="en-US" altLang="en-US">
                <a:latin typeface="Calibri" panose="020F0502020204030204" pitchFamily="34" charset="0"/>
                <a:sym typeface="Symbol" panose="05050102010706020507" pitchFamily="18" charset="2"/>
              </a:endParaRPr>
            </a:p>
          </p:txBody>
        </p:sp>
        <p:sp>
          <p:nvSpPr>
            <p:cNvPr id="136276" name="Text Box 73"/>
            <p:cNvSpPr txBox="1">
              <a:spLocks noChangeArrowheads="1"/>
            </p:cNvSpPr>
            <p:nvPr/>
          </p:nvSpPr>
          <p:spPr bwMode="auto">
            <a:xfrm>
              <a:off x="3554412" y="3369348"/>
              <a:ext cx="2008188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852" tIns="45428" rIns="90852" bIns="45428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Blip>
                  <a:blip r:embed="rId2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Wingdings" panose="05000000000000000000" pitchFamily="2" charset="2"/>
                <a:buChar char="§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en-US" sz="1400" b="1">
                  <a:solidFill>
                    <a:srgbClr val="0000FF"/>
                  </a:solidFill>
                  <a:latin typeface="Arial Narrow" panose="020B0606020202030204" pitchFamily="34" charset="0"/>
                  <a:sym typeface="Symbol" panose="05050102010706020507" pitchFamily="18" charset="2"/>
                </a:rPr>
                <a:t>Laser + Fabry Perot cavity</a:t>
              </a:r>
            </a:p>
          </p:txBody>
        </p:sp>
        <p:sp>
          <p:nvSpPr>
            <p:cNvPr id="136277" name="Text Box 74"/>
            <p:cNvSpPr txBox="1">
              <a:spLocks noChangeArrowheads="1"/>
            </p:cNvSpPr>
            <p:nvPr/>
          </p:nvSpPr>
          <p:spPr bwMode="auto">
            <a:xfrm>
              <a:off x="7967740" y="3733011"/>
              <a:ext cx="719079" cy="517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852" tIns="45428" rIns="90852" bIns="45428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Blip>
                  <a:blip r:embed="rId2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Wingdings" panose="05000000000000000000" pitchFamily="2" charset="2"/>
                <a:buChar char="§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en-US" sz="1400" b="1">
                  <a:latin typeface="Arial Narrow" panose="020B0606020202030204" pitchFamily="34" charset="0"/>
                  <a:sym typeface="Symbol" panose="05050102010706020507" pitchFamily="18" charset="2"/>
                </a:rPr>
                <a:t>e</a:t>
              </a:r>
              <a:r>
                <a:rPr lang="en-US" altLang="en-US" sz="1400" b="1" baseline="30000">
                  <a:latin typeface="Arial Narrow" panose="020B0606020202030204" pitchFamily="34" charset="0"/>
                  <a:sym typeface="Symbol" panose="05050102010706020507" pitchFamily="18" charset="2"/>
                </a:rPr>
                <a:t>-</a:t>
              </a:r>
              <a:r>
                <a:rPr lang="en-US" altLang="en-US" sz="1400" b="1">
                  <a:latin typeface="Arial Narrow" panose="020B0606020202030204" pitchFamily="34" charset="0"/>
                  <a:sym typeface="Symbol" panose="05050102010706020507" pitchFamily="18" charset="2"/>
                </a:rPr>
                <a:t> beam from IP</a:t>
              </a:r>
            </a:p>
          </p:txBody>
        </p:sp>
        <p:sp>
          <p:nvSpPr>
            <p:cNvPr id="136278" name="Text Box 75"/>
            <p:cNvSpPr txBox="1">
              <a:spLocks noChangeArrowheads="1"/>
            </p:cNvSpPr>
            <p:nvPr/>
          </p:nvSpPr>
          <p:spPr bwMode="auto">
            <a:xfrm>
              <a:off x="6499423" y="2524922"/>
              <a:ext cx="1730233" cy="5175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852" tIns="45428" rIns="90852" bIns="45428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Blip>
                  <a:blip r:embed="rId2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Wingdings" panose="05000000000000000000" pitchFamily="2" charset="2"/>
                <a:buChar char="§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en-US" sz="1400" b="1">
                  <a:latin typeface="Arial Narrow" panose="020B0606020202030204" pitchFamily="34" charset="0"/>
                  <a:sym typeface="Symbol" panose="05050102010706020507" pitchFamily="18" charset="2"/>
                </a:rPr>
                <a:t>Low-Q</a:t>
              </a:r>
              <a:r>
                <a:rPr lang="en-US" altLang="en-US" sz="1400" b="1" baseline="30000">
                  <a:latin typeface="Arial Narrow" panose="020B0606020202030204" pitchFamily="34" charset="0"/>
                  <a:sym typeface="Symbol" panose="05050102010706020507" pitchFamily="18" charset="2"/>
                </a:rPr>
                <a:t>2</a:t>
              </a:r>
              <a:r>
                <a:rPr lang="en-US" altLang="en-US" sz="1400" b="1">
                  <a:latin typeface="Arial Narrow" panose="020B0606020202030204" pitchFamily="34" charset="0"/>
                  <a:sym typeface="Symbol" panose="05050102010706020507" pitchFamily="18" charset="2"/>
                </a:rPr>
                <a:t> tagger for low-energy electrons</a:t>
              </a:r>
            </a:p>
          </p:txBody>
        </p:sp>
        <p:sp>
          <p:nvSpPr>
            <p:cNvPr id="136279" name="Text Box 76"/>
            <p:cNvSpPr txBox="1">
              <a:spLocks noChangeArrowheads="1"/>
            </p:cNvSpPr>
            <p:nvPr/>
          </p:nvSpPr>
          <p:spPr bwMode="auto">
            <a:xfrm>
              <a:off x="915056" y="3210755"/>
              <a:ext cx="1828650" cy="5175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852" tIns="45428" rIns="90852" bIns="45428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Blip>
                  <a:blip r:embed="rId2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Wingdings" panose="05000000000000000000" pitchFamily="2" charset="2"/>
                <a:buChar char="§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en-US" sz="1400" b="1">
                  <a:latin typeface="Arial Narrow" panose="020B0606020202030204" pitchFamily="34" charset="0"/>
                  <a:sym typeface="Symbol" panose="05050102010706020507" pitchFamily="18" charset="2"/>
                </a:rPr>
                <a:t>Low-Q</a:t>
              </a:r>
              <a:r>
                <a:rPr lang="en-US" altLang="en-US" sz="1400" b="1" baseline="30000">
                  <a:latin typeface="Arial Narrow" panose="020B0606020202030204" pitchFamily="34" charset="0"/>
                  <a:sym typeface="Symbol" panose="05050102010706020507" pitchFamily="18" charset="2"/>
                </a:rPr>
                <a:t>2</a:t>
              </a:r>
              <a:r>
                <a:rPr lang="en-US" altLang="en-US" sz="1400" b="1">
                  <a:latin typeface="Arial Narrow" panose="020B0606020202030204" pitchFamily="34" charset="0"/>
                  <a:sym typeface="Symbol" panose="05050102010706020507" pitchFamily="18" charset="2"/>
                </a:rPr>
                <a:t> tagger for high-energy electrons</a:t>
              </a:r>
              <a:endParaRPr lang="en-US" altLang="en-US" sz="1400" b="1" baseline="30000">
                <a:latin typeface="Arial Narrow" panose="020B0606020202030204" pitchFamily="34" charset="0"/>
                <a:sym typeface="Symbol" panose="05050102010706020507" pitchFamily="18" charset="2"/>
              </a:endParaRPr>
            </a:p>
          </p:txBody>
        </p:sp>
        <p:sp>
          <p:nvSpPr>
            <p:cNvPr id="136280" name="Text Box 77"/>
            <p:cNvSpPr txBox="1">
              <a:spLocks noChangeArrowheads="1"/>
            </p:cNvSpPr>
            <p:nvPr/>
          </p:nvSpPr>
          <p:spPr bwMode="auto">
            <a:xfrm>
              <a:off x="3048481" y="3631460"/>
              <a:ext cx="1430220" cy="517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852" tIns="45428" rIns="90852" bIns="45428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Blip>
                  <a:blip r:embed="rId2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Wingdings" panose="05000000000000000000" pitchFamily="2" charset="2"/>
                <a:buChar char="§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en-US" sz="1400" b="1">
                  <a:solidFill>
                    <a:srgbClr val="0000FF"/>
                  </a:solidFill>
                  <a:latin typeface="Arial Narrow" panose="020B0606020202030204" pitchFamily="34" charset="0"/>
                  <a:sym typeface="Symbol" panose="05050102010706020507" pitchFamily="18" charset="2"/>
                </a:rPr>
                <a:t>Compton electron</a:t>
              </a:r>
            </a:p>
            <a:p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en-US" sz="1400" b="1">
                  <a:solidFill>
                    <a:srgbClr val="0000FF"/>
                  </a:solidFill>
                  <a:latin typeface="Arial Narrow" panose="020B0606020202030204" pitchFamily="34" charset="0"/>
                  <a:sym typeface="Symbol" panose="05050102010706020507" pitchFamily="18" charset="2"/>
                </a:rPr>
                <a:t>tracking detector</a:t>
              </a:r>
            </a:p>
          </p:txBody>
        </p:sp>
        <p:sp>
          <p:nvSpPr>
            <p:cNvPr id="136281" name="Text Box 78"/>
            <p:cNvSpPr txBox="1">
              <a:spLocks noChangeArrowheads="1"/>
            </p:cNvSpPr>
            <p:nvPr/>
          </p:nvSpPr>
          <p:spPr bwMode="auto">
            <a:xfrm>
              <a:off x="381700" y="2437610"/>
              <a:ext cx="1396885" cy="5175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852" tIns="45428" rIns="90852" bIns="45428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Blip>
                  <a:blip r:embed="rId2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Wingdings" panose="05000000000000000000" pitchFamily="2" charset="2"/>
                <a:buChar char="§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en-US" sz="1400" b="1">
                  <a:solidFill>
                    <a:srgbClr val="0000FF"/>
                  </a:solidFill>
                  <a:latin typeface="Arial Narrow" panose="020B0606020202030204" pitchFamily="34" charset="0"/>
                  <a:sym typeface="Symbol" panose="05050102010706020507" pitchFamily="18" charset="2"/>
                </a:rPr>
                <a:t>Compton photon </a:t>
              </a:r>
            </a:p>
            <a:p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en-US" sz="1400" b="1">
                  <a:solidFill>
                    <a:srgbClr val="0000FF"/>
                  </a:solidFill>
                  <a:latin typeface="Arial Narrow" panose="020B0606020202030204" pitchFamily="34" charset="0"/>
                  <a:sym typeface="Symbol" panose="05050102010706020507" pitchFamily="18" charset="2"/>
                </a:rPr>
                <a:t>calorimeter</a:t>
              </a:r>
            </a:p>
          </p:txBody>
        </p:sp>
        <p:sp>
          <p:nvSpPr>
            <p:cNvPr id="136282" name="Text Box 75"/>
            <p:cNvSpPr txBox="1">
              <a:spLocks noChangeArrowheads="1"/>
            </p:cNvSpPr>
            <p:nvPr/>
          </p:nvSpPr>
          <p:spPr bwMode="auto">
            <a:xfrm>
              <a:off x="2819900" y="4204572"/>
              <a:ext cx="2438200" cy="5175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852" tIns="45428" rIns="90852" bIns="45428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Blip>
                  <a:blip r:embed="rId2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Wingdings" panose="05000000000000000000" pitchFamily="2" charset="2"/>
                <a:buChar char="§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en-US" sz="1400" b="1">
                  <a:solidFill>
                    <a:srgbClr val="008000"/>
                  </a:solidFill>
                  <a:latin typeface="Arial Narrow" panose="020B0606020202030204" pitchFamily="34" charset="0"/>
                  <a:sym typeface="Symbol" panose="05050102010706020507" pitchFamily="18" charset="2"/>
                </a:rPr>
                <a:t>Compton- and low-Q</a:t>
              </a:r>
              <a:r>
                <a:rPr lang="en-US" altLang="en-US" sz="1400" b="1" baseline="30000">
                  <a:solidFill>
                    <a:srgbClr val="008000"/>
                  </a:solidFill>
                  <a:latin typeface="Arial Narrow" panose="020B0606020202030204" pitchFamily="34" charset="0"/>
                  <a:sym typeface="Symbol" panose="05050102010706020507" pitchFamily="18" charset="2"/>
                </a:rPr>
                <a:t>2</a:t>
              </a:r>
              <a:r>
                <a:rPr lang="en-US" altLang="en-US" sz="1400" b="1">
                  <a:solidFill>
                    <a:srgbClr val="008000"/>
                  </a:solidFill>
                  <a:latin typeface="Arial Narrow" panose="020B0606020202030204" pitchFamily="34" charset="0"/>
                  <a:sym typeface="Symbol" panose="05050102010706020507" pitchFamily="18" charset="2"/>
                </a:rPr>
                <a:t> electrons are kinematically separated!</a:t>
              </a:r>
            </a:p>
          </p:txBody>
        </p:sp>
        <p:sp>
          <p:nvSpPr>
            <p:cNvPr id="136283" name="Freeform 42"/>
            <p:cNvSpPr>
              <a:spLocks/>
            </p:cNvSpPr>
            <p:nvPr/>
          </p:nvSpPr>
          <p:spPr bwMode="auto">
            <a:xfrm>
              <a:off x="6527800" y="4267200"/>
              <a:ext cx="2159000" cy="152400"/>
            </a:xfrm>
            <a:custGeom>
              <a:avLst/>
              <a:gdLst>
                <a:gd name="T0" fmla="*/ 0 w 2844"/>
                <a:gd name="T1" fmla="*/ 42667630 h 279"/>
                <a:gd name="T2" fmla="*/ 70884130 w 2844"/>
                <a:gd name="T3" fmla="*/ 40877067 h 279"/>
                <a:gd name="T4" fmla="*/ 130819154 w 2844"/>
                <a:gd name="T5" fmla="*/ 6265880 h 279"/>
                <a:gd name="T6" fmla="*/ 198246152 w 2844"/>
                <a:gd name="T7" fmla="*/ 77577609 h 279"/>
                <a:gd name="T8" fmla="*/ 261638309 w 2844"/>
                <a:gd name="T9" fmla="*/ 8055897 h 279"/>
                <a:gd name="T10" fmla="*/ 325031225 w 2844"/>
                <a:gd name="T11" fmla="*/ 75787045 h 279"/>
                <a:gd name="T12" fmla="*/ 388424141 w 2844"/>
                <a:gd name="T13" fmla="*/ 8055897 h 279"/>
                <a:gd name="T14" fmla="*/ 459308271 w 2844"/>
                <a:gd name="T15" fmla="*/ 77577609 h 279"/>
                <a:gd name="T16" fmla="*/ 519243296 w 2844"/>
                <a:gd name="T17" fmla="*/ 8055897 h 279"/>
                <a:gd name="T18" fmla="*/ 590128185 w 2844"/>
                <a:gd name="T19" fmla="*/ 77577609 h 279"/>
                <a:gd name="T20" fmla="*/ 653520342 w 2844"/>
                <a:gd name="T21" fmla="*/ 8055897 h 279"/>
                <a:gd name="T22" fmla="*/ 720371150 w 2844"/>
                <a:gd name="T23" fmla="*/ 75787045 h 279"/>
                <a:gd name="T24" fmla="*/ 780881604 w 2844"/>
                <a:gd name="T25" fmla="*/ 6265880 h 279"/>
                <a:gd name="T26" fmla="*/ 851190305 w 2844"/>
                <a:gd name="T27" fmla="*/ 77577609 h 279"/>
                <a:gd name="T28" fmla="*/ 911125329 w 2844"/>
                <a:gd name="T29" fmla="*/ 8055897 h 279"/>
                <a:gd name="T30" fmla="*/ 978551567 w 2844"/>
                <a:gd name="T31" fmla="*/ 75787045 h 279"/>
                <a:gd name="T32" fmla="*/ 1045402376 w 2844"/>
                <a:gd name="T33" fmla="*/ 8055897 h 279"/>
                <a:gd name="T34" fmla="*/ 1112828614 w 2844"/>
                <a:gd name="T35" fmla="*/ 77577609 h 279"/>
                <a:gd name="T36" fmla="*/ 1176221530 w 2844"/>
                <a:gd name="T37" fmla="*/ 8055897 h 279"/>
                <a:gd name="T38" fmla="*/ 1243072338 w 2844"/>
                <a:gd name="T39" fmla="*/ 79367626 h 279"/>
                <a:gd name="T40" fmla="*/ 1307040684 w 2844"/>
                <a:gd name="T41" fmla="*/ 8055897 h 279"/>
                <a:gd name="T42" fmla="*/ 1373891493 w 2844"/>
                <a:gd name="T43" fmla="*/ 75787045 h 279"/>
                <a:gd name="T44" fmla="*/ 1437283650 w 2844"/>
                <a:gd name="T45" fmla="*/ 8055897 h 279"/>
                <a:gd name="T46" fmla="*/ 1504710647 w 2844"/>
                <a:gd name="T47" fmla="*/ 77577609 h 279"/>
                <a:gd name="T48" fmla="*/ 1564645671 w 2844"/>
                <a:gd name="T49" fmla="*/ 42667630 h 279"/>
                <a:gd name="T50" fmla="*/ 1638987693 w 2844"/>
                <a:gd name="T51" fmla="*/ 42965875 h 279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2844"/>
                <a:gd name="T79" fmla="*/ 0 h 279"/>
                <a:gd name="T80" fmla="*/ 2844 w 2844"/>
                <a:gd name="T81" fmla="*/ 279 h 279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2844" h="279">
                  <a:moveTo>
                    <a:pt x="0" y="143"/>
                  </a:moveTo>
                  <a:lnTo>
                    <a:pt x="123" y="137"/>
                  </a:lnTo>
                  <a:cubicBezTo>
                    <a:pt x="161" y="117"/>
                    <a:pt x="190" y="0"/>
                    <a:pt x="227" y="21"/>
                  </a:cubicBezTo>
                  <a:cubicBezTo>
                    <a:pt x="264" y="42"/>
                    <a:pt x="306" y="259"/>
                    <a:pt x="344" y="260"/>
                  </a:cubicBezTo>
                  <a:cubicBezTo>
                    <a:pt x="382" y="261"/>
                    <a:pt x="417" y="28"/>
                    <a:pt x="454" y="27"/>
                  </a:cubicBezTo>
                  <a:cubicBezTo>
                    <a:pt x="491" y="26"/>
                    <a:pt x="527" y="254"/>
                    <a:pt x="564" y="254"/>
                  </a:cubicBezTo>
                  <a:cubicBezTo>
                    <a:pt x="601" y="254"/>
                    <a:pt x="635" y="26"/>
                    <a:pt x="674" y="27"/>
                  </a:cubicBezTo>
                  <a:cubicBezTo>
                    <a:pt x="713" y="28"/>
                    <a:pt x="759" y="260"/>
                    <a:pt x="797" y="260"/>
                  </a:cubicBezTo>
                  <a:cubicBezTo>
                    <a:pt x="835" y="260"/>
                    <a:pt x="863" y="27"/>
                    <a:pt x="901" y="27"/>
                  </a:cubicBezTo>
                  <a:cubicBezTo>
                    <a:pt x="939" y="27"/>
                    <a:pt x="985" y="260"/>
                    <a:pt x="1024" y="260"/>
                  </a:cubicBezTo>
                  <a:cubicBezTo>
                    <a:pt x="1063" y="260"/>
                    <a:pt x="1096" y="28"/>
                    <a:pt x="1134" y="27"/>
                  </a:cubicBezTo>
                  <a:cubicBezTo>
                    <a:pt x="1172" y="26"/>
                    <a:pt x="1213" y="255"/>
                    <a:pt x="1250" y="254"/>
                  </a:cubicBezTo>
                  <a:cubicBezTo>
                    <a:pt x="1287" y="253"/>
                    <a:pt x="1317" y="20"/>
                    <a:pt x="1355" y="21"/>
                  </a:cubicBezTo>
                  <a:cubicBezTo>
                    <a:pt x="1393" y="22"/>
                    <a:pt x="1439" y="259"/>
                    <a:pt x="1477" y="260"/>
                  </a:cubicBezTo>
                  <a:cubicBezTo>
                    <a:pt x="1515" y="261"/>
                    <a:pt x="1544" y="28"/>
                    <a:pt x="1581" y="27"/>
                  </a:cubicBezTo>
                  <a:cubicBezTo>
                    <a:pt x="1618" y="26"/>
                    <a:pt x="1659" y="254"/>
                    <a:pt x="1698" y="254"/>
                  </a:cubicBezTo>
                  <a:cubicBezTo>
                    <a:pt x="1737" y="254"/>
                    <a:pt x="1775" y="26"/>
                    <a:pt x="1814" y="27"/>
                  </a:cubicBezTo>
                  <a:cubicBezTo>
                    <a:pt x="1853" y="28"/>
                    <a:pt x="1893" y="260"/>
                    <a:pt x="1931" y="260"/>
                  </a:cubicBezTo>
                  <a:cubicBezTo>
                    <a:pt x="1969" y="260"/>
                    <a:pt x="2003" y="26"/>
                    <a:pt x="2041" y="27"/>
                  </a:cubicBezTo>
                  <a:cubicBezTo>
                    <a:pt x="2079" y="28"/>
                    <a:pt x="2119" y="266"/>
                    <a:pt x="2157" y="266"/>
                  </a:cubicBezTo>
                  <a:cubicBezTo>
                    <a:pt x="2195" y="266"/>
                    <a:pt x="2230" y="29"/>
                    <a:pt x="2268" y="27"/>
                  </a:cubicBezTo>
                  <a:cubicBezTo>
                    <a:pt x="2306" y="25"/>
                    <a:pt x="2346" y="254"/>
                    <a:pt x="2384" y="254"/>
                  </a:cubicBezTo>
                  <a:cubicBezTo>
                    <a:pt x="2422" y="254"/>
                    <a:pt x="2456" y="26"/>
                    <a:pt x="2494" y="27"/>
                  </a:cubicBezTo>
                  <a:cubicBezTo>
                    <a:pt x="2532" y="28"/>
                    <a:pt x="2574" y="241"/>
                    <a:pt x="2611" y="260"/>
                  </a:cubicBezTo>
                  <a:cubicBezTo>
                    <a:pt x="2648" y="279"/>
                    <a:pt x="2676" y="162"/>
                    <a:pt x="2715" y="143"/>
                  </a:cubicBezTo>
                  <a:lnTo>
                    <a:pt x="2844" y="144"/>
                  </a:lnTo>
                </a:path>
              </a:pathLst>
            </a:custGeom>
            <a:noFill/>
            <a:ln w="12700" cap="flat">
              <a:solidFill>
                <a:srgbClr val="FF00FF"/>
              </a:solidFill>
              <a:prstDash val="solid"/>
              <a:round/>
              <a:headEnd type="stealth" w="med" len="lg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852" tIns="45428" rIns="90852" bIns="45428"/>
            <a:lstStyle/>
            <a:p>
              <a:endParaRPr lang="en-US"/>
            </a:p>
          </p:txBody>
        </p:sp>
        <p:sp>
          <p:nvSpPr>
            <p:cNvPr id="136284" name="Text Box 74"/>
            <p:cNvSpPr txBox="1">
              <a:spLocks noChangeArrowheads="1"/>
            </p:cNvSpPr>
            <p:nvPr/>
          </p:nvSpPr>
          <p:spPr bwMode="auto">
            <a:xfrm>
              <a:off x="7545500" y="4418812"/>
              <a:ext cx="13699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852" tIns="45428" rIns="90852" bIns="45428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Blip>
                  <a:blip r:embed="rId2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Wingdings" panose="05000000000000000000" pitchFamily="2" charset="2"/>
                <a:buChar char="§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en-US" sz="1400" b="1">
                  <a:latin typeface="Arial Narrow" panose="020B0606020202030204" pitchFamily="34" charset="0"/>
                  <a:sym typeface="Symbol" panose="05050102010706020507" pitchFamily="18" charset="2"/>
                </a:rPr>
                <a:t>Photons from IP</a:t>
              </a:r>
            </a:p>
          </p:txBody>
        </p:sp>
        <p:sp>
          <p:nvSpPr>
            <p:cNvPr id="136285" name="Text Box 74"/>
            <p:cNvSpPr txBox="1">
              <a:spLocks noChangeArrowheads="1"/>
            </p:cNvSpPr>
            <p:nvPr/>
          </p:nvSpPr>
          <p:spPr bwMode="auto">
            <a:xfrm>
              <a:off x="164230" y="3733800"/>
              <a:ext cx="1131170" cy="533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852" tIns="45428" rIns="90852" bIns="45428"/>
            <a:lstStyle>
              <a:lvl1pPr>
                <a:spcBef>
                  <a:spcPct val="20000"/>
                </a:spcBef>
                <a:buFont typeface="Arial" panose="020B0604020202020204" pitchFamily="34" charset="0"/>
                <a:buBlip>
                  <a:blip r:embed="rId2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Wingdings" panose="05000000000000000000" pitchFamily="2" charset="2"/>
                <a:buChar char="§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en-US" sz="1400" b="1">
                  <a:latin typeface="Arial Narrow" panose="020B0606020202030204" pitchFamily="34" charset="0"/>
                  <a:sym typeface="Symbol" panose="05050102010706020507" pitchFamily="18" charset="2"/>
                </a:rPr>
                <a:t>e</a:t>
              </a:r>
              <a:r>
                <a:rPr lang="en-US" altLang="en-US" sz="1400" b="1" baseline="30000">
                  <a:latin typeface="Arial Narrow" panose="020B0606020202030204" pitchFamily="34" charset="0"/>
                  <a:sym typeface="Symbol" panose="05050102010706020507" pitchFamily="18" charset="2"/>
                </a:rPr>
                <a:t>-</a:t>
              </a:r>
              <a:r>
                <a:rPr lang="en-US" altLang="en-US" sz="1400" b="1">
                  <a:latin typeface="Arial Narrow" panose="020B0606020202030204" pitchFamily="34" charset="0"/>
                  <a:sym typeface="Symbol" panose="05050102010706020507" pitchFamily="18" charset="2"/>
                </a:rPr>
                <a:t> beam to spin rotator</a:t>
              </a:r>
            </a:p>
          </p:txBody>
        </p:sp>
        <p:sp>
          <p:nvSpPr>
            <p:cNvPr id="136286" name="Rectangle 65"/>
            <p:cNvSpPr>
              <a:spLocks noChangeArrowheads="1"/>
            </p:cNvSpPr>
            <p:nvPr/>
          </p:nvSpPr>
          <p:spPr bwMode="auto">
            <a:xfrm>
              <a:off x="5715000" y="4235450"/>
              <a:ext cx="762000" cy="260350"/>
            </a:xfrm>
            <a:prstGeom prst="rect">
              <a:avLst/>
            </a:prstGeom>
            <a:noFill/>
            <a:ln w="19050">
              <a:solidFill>
                <a:srgbClr val="0099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Blip>
                  <a:blip r:embed="rId2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Wingdings" panose="05000000000000000000" pitchFamily="2" charset="2"/>
                <a:buChar char="§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en-US">
                <a:latin typeface="Calibri" panose="020F0502020204030204" pitchFamily="34" charset="0"/>
              </a:endParaRPr>
            </a:p>
          </p:txBody>
        </p:sp>
        <p:sp>
          <p:nvSpPr>
            <p:cNvPr id="136287" name="Text Box 74"/>
            <p:cNvSpPr txBox="1">
              <a:spLocks noChangeArrowheads="1"/>
            </p:cNvSpPr>
            <p:nvPr/>
          </p:nvSpPr>
          <p:spPr bwMode="auto">
            <a:xfrm>
              <a:off x="5486681" y="3656811"/>
              <a:ext cx="1142906" cy="517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852" tIns="45428" rIns="90852" bIns="45428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Blip>
                  <a:blip r:embed="rId2"/>
                </a:buBlip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Wingdings" panose="05000000000000000000" pitchFamily="2" charset="2"/>
                <a:buChar char="§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en-US" sz="1400" b="1">
                  <a:latin typeface="Arial Narrow" panose="020B0606020202030204" pitchFamily="34" charset="0"/>
                  <a:sym typeface="Symbol" panose="05050102010706020507" pitchFamily="18" charset="2"/>
                </a:rPr>
                <a:t>Luminosity monitor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61871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z="3600" b="1" smtClean="0"/>
              <a:t>Crab Crossing</a:t>
            </a:r>
          </a:p>
        </p:txBody>
      </p:sp>
      <p:pic>
        <p:nvPicPr>
          <p:cNvPr id="1392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46" r="3030" b="13164"/>
          <a:stretch>
            <a:fillRect/>
          </a:stretch>
        </p:blipFill>
        <p:spPr bwMode="auto">
          <a:xfrm>
            <a:off x="6262688" y="4624388"/>
            <a:ext cx="2881312" cy="174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927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28" r="14833"/>
          <a:stretch>
            <a:fillRect/>
          </a:stretch>
        </p:blipFill>
        <p:spPr bwMode="auto">
          <a:xfrm>
            <a:off x="4806950" y="2555875"/>
            <a:ext cx="4260850" cy="1598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9277" name="Group 32"/>
          <p:cNvGrpSpPr>
            <a:grpSpLocks/>
          </p:cNvGrpSpPr>
          <p:nvPr/>
        </p:nvGrpSpPr>
        <p:grpSpPr bwMode="auto">
          <a:xfrm>
            <a:off x="5273675" y="3570288"/>
            <a:ext cx="2584450" cy="814387"/>
            <a:chOff x="3529245" y="2682240"/>
            <a:chExt cx="3095591" cy="1421447"/>
          </a:xfrm>
        </p:grpSpPr>
        <p:sp>
          <p:nvSpPr>
            <p:cNvPr id="139278" name="Isosceles Triangle 36"/>
            <p:cNvSpPr>
              <a:spLocks noChangeArrowheads="1"/>
            </p:cNvSpPr>
            <p:nvPr/>
          </p:nvSpPr>
          <p:spPr bwMode="auto">
            <a:xfrm>
              <a:off x="3981476" y="3429000"/>
              <a:ext cx="204960" cy="381000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endParaRPr lang="en-US" altLang="en-US" sz="1400">
                <a:latin typeface="Times" panose="02020603050405020304" pitchFamily="18" charset="0"/>
                <a:ea typeface="MS PGothic" panose="020B0600070205080204" pitchFamily="34" charset="-128"/>
              </a:endParaRPr>
            </a:p>
          </p:txBody>
        </p:sp>
        <p:sp>
          <p:nvSpPr>
            <p:cNvPr id="25" name="Multiply 24"/>
            <p:cNvSpPr/>
            <p:nvPr/>
          </p:nvSpPr>
          <p:spPr bwMode="auto">
            <a:xfrm>
              <a:off x="3529245" y="2682240"/>
              <a:ext cx="235782" cy="290939"/>
            </a:xfrm>
            <a:prstGeom prst="mathMultiply">
              <a:avLst/>
            </a:prstGeom>
            <a:solidFill>
              <a:srgbClr val="0000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00">
                <a:latin typeface="Times" charset="0"/>
                <a:ea typeface="MS PGothic" pitchFamily="34" charset="-128"/>
                <a:cs typeface="+mn-cs"/>
              </a:endParaRPr>
            </a:p>
          </p:txBody>
        </p:sp>
        <p:sp>
          <p:nvSpPr>
            <p:cNvPr id="26" name="Multiply 25"/>
            <p:cNvSpPr/>
            <p:nvPr/>
          </p:nvSpPr>
          <p:spPr bwMode="auto">
            <a:xfrm>
              <a:off x="6387153" y="2820783"/>
              <a:ext cx="237683" cy="288169"/>
            </a:xfrm>
            <a:prstGeom prst="mathMultiply">
              <a:avLst/>
            </a:prstGeom>
            <a:solidFill>
              <a:srgbClr val="0000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00">
                <a:latin typeface="Times" charset="0"/>
                <a:ea typeface="MS PGothic" pitchFamily="34" charset="-128"/>
                <a:cs typeface="+mn-cs"/>
              </a:endParaRPr>
            </a:p>
          </p:txBody>
        </p:sp>
        <p:cxnSp>
          <p:nvCxnSpPr>
            <p:cNvPr id="139281" name="Straight Connector 39"/>
            <p:cNvCxnSpPr>
              <a:cxnSpLocks noChangeShapeType="1"/>
            </p:cNvCxnSpPr>
            <p:nvPr/>
          </p:nvCxnSpPr>
          <p:spPr bwMode="auto">
            <a:xfrm>
              <a:off x="3647409" y="2895600"/>
              <a:ext cx="0" cy="990600"/>
            </a:xfrm>
            <a:prstGeom prst="line">
              <a:avLst/>
            </a:prstGeom>
            <a:noFill/>
            <a:ln w="28575" algn="ctr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9282" name="Straight Connector 40"/>
            <p:cNvCxnSpPr>
              <a:cxnSpLocks noChangeShapeType="1"/>
            </p:cNvCxnSpPr>
            <p:nvPr/>
          </p:nvCxnSpPr>
          <p:spPr bwMode="auto">
            <a:xfrm>
              <a:off x="6519802" y="3048000"/>
              <a:ext cx="0" cy="838200"/>
            </a:xfrm>
            <a:prstGeom prst="line">
              <a:avLst/>
            </a:prstGeom>
            <a:noFill/>
            <a:ln w="28575" algn="ctr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9283" name="Straight Arrow Connector 41"/>
            <p:cNvCxnSpPr>
              <a:cxnSpLocks noChangeShapeType="1"/>
            </p:cNvCxnSpPr>
            <p:nvPr/>
          </p:nvCxnSpPr>
          <p:spPr bwMode="auto">
            <a:xfrm>
              <a:off x="3647409" y="3733800"/>
              <a:ext cx="334067" cy="0"/>
            </a:xfrm>
            <a:prstGeom prst="straightConnector1">
              <a:avLst/>
            </a:prstGeom>
            <a:noFill/>
            <a:ln w="19050" algn="ctr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9284" name="Straight Arrow Connector 42"/>
            <p:cNvCxnSpPr>
              <a:cxnSpLocks noChangeShapeType="1"/>
            </p:cNvCxnSpPr>
            <p:nvPr/>
          </p:nvCxnSpPr>
          <p:spPr bwMode="auto">
            <a:xfrm>
              <a:off x="4216344" y="3733800"/>
              <a:ext cx="2275741" cy="0"/>
            </a:xfrm>
            <a:prstGeom prst="straightConnector1">
              <a:avLst/>
            </a:prstGeom>
            <a:noFill/>
            <a:ln w="19050" algn="ctr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9285" name="Content Placeholder 2"/>
            <p:cNvSpPr>
              <a:spLocks/>
            </p:cNvSpPr>
            <p:nvPr/>
          </p:nvSpPr>
          <p:spPr bwMode="auto">
            <a:xfrm>
              <a:off x="3602186" y="3733800"/>
              <a:ext cx="510583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el-GR" altLang="en-US" sz="1000" b="1">
                  <a:solidFill>
                    <a:srgbClr val="FF00FF"/>
                  </a:solidFill>
                  <a:latin typeface="Arial" panose="020B0604020202020204" pitchFamily="34" charset="0"/>
                  <a:ea typeface="MS PGothic" panose="020B0600070205080204" pitchFamily="34" charset="-128"/>
                  <a:sym typeface="Symbol" panose="05050102010706020507" pitchFamily="18" charset="2"/>
                </a:rPr>
                <a:t>π</a:t>
              </a:r>
              <a:r>
                <a:rPr lang="en-US" altLang="en-US" sz="1000" b="1">
                  <a:solidFill>
                    <a:srgbClr val="FF00FF"/>
                  </a:solidFill>
                  <a:latin typeface="Arial" panose="020B0604020202020204" pitchFamily="34" charset="0"/>
                  <a:ea typeface="MS PGothic" panose="020B0600070205080204" pitchFamily="34" charset="-128"/>
                  <a:sym typeface="Symbol" panose="05050102010706020507" pitchFamily="18" charset="2"/>
                </a:rPr>
                <a:t>/2</a:t>
              </a:r>
            </a:p>
          </p:txBody>
        </p:sp>
        <p:sp>
          <p:nvSpPr>
            <p:cNvPr id="139286" name="Content Placeholder 2"/>
            <p:cNvSpPr>
              <a:spLocks/>
            </p:cNvSpPr>
            <p:nvPr/>
          </p:nvSpPr>
          <p:spPr bwMode="auto">
            <a:xfrm>
              <a:off x="4796036" y="3733800"/>
              <a:ext cx="753045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en-US" altLang="en-US" sz="1000" b="1">
                  <a:solidFill>
                    <a:srgbClr val="FF00FF"/>
                  </a:solidFill>
                  <a:latin typeface="Arial" panose="020B0604020202020204" pitchFamily="34" charset="0"/>
                  <a:ea typeface="MS PGothic" panose="020B0600070205080204" pitchFamily="34" charset="-128"/>
                  <a:sym typeface="Symbol" panose="05050102010706020507" pitchFamily="18" charset="2"/>
                </a:rPr>
                <a:t>3</a:t>
              </a:r>
              <a:r>
                <a:rPr lang="el-GR" altLang="en-US" sz="1000" b="1">
                  <a:solidFill>
                    <a:srgbClr val="FF00FF"/>
                  </a:solidFill>
                  <a:latin typeface="Arial" panose="020B0604020202020204" pitchFamily="34" charset="0"/>
                  <a:ea typeface="MS PGothic" panose="020B0600070205080204" pitchFamily="34" charset="-128"/>
                  <a:sym typeface="Symbol" panose="05050102010706020507" pitchFamily="18" charset="2"/>
                </a:rPr>
                <a:t>π</a:t>
              </a:r>
              <a:r>
                <a:rPr lang="en-US" altLang="en-US" sz="1000" b="1">
                  <a:solidFill>
                    <a:srgbClr val="FF00FF"/>
                  </a:solidFill>
                  <a:latin typeface="Arial" panose="020B0604020202020204" pitchFamily="34" charset="0"/>
                  <a:ea typeface="MS PGothic" panose="020B0600070205080204" pitchFamily="34" charset="-128"/>
                  <a:sym typeface="Symbol" panose="05050102010706020507" pitchFamily="18" charset="2"/>
                </a:rPr>
                <a:t>/2</a:t>
              </a:r>
            </a:p>
          </p:txBody>
        </p:sp>
      </p:grpSp>
      <p:sp>
        <p:nvSpPr>
          <p:cNvPr id="139287" name="Content Placeholder 2"/>
          <p:cNvSpPr>
            <a:spLocks/>
          </p:cNvSpPr>
          <p:nvPr/>
        </p:nvSpPr>
        <p:spPr bwMode="auto">
          <a:xfrm>
            <a:off x="7591425" y="2870200"/>
            <a:ext cx="1171575" cy="498475"/>
          </a:xfrm>
          <a:prstGeom prst="rect">
            <a:avLst/>
          </a:prstGeom>
          <a:solidFill>
            <a:srgbClr val="FF99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 altLang="en-US" sz="1400">
                <a:latin typeface="Arial" panose="020B0604020202020204" pitchFamily="34" charset="0"/>
                <a:ea typeface="MS PGothic" panose="020B0600070205080204" pitchFamily="34" charset="-128"/>
                <a:sym typeface="Symbol" panose="05050102010706020507" pitchFamily="18" charset="2"/>
              </a:rPr>
              <a:t>Location of crab cavities</a:t>
            </a:r>
          </a:p>
        </p:txBody>
      </p:sp>
      <p:cxnSp>
        <p:nvCxnSpPr>
          <p:cNvPr id="139288" name="Straight Arrow Connector 34"/>
          <p:cNvCxnSpPr>
            <a:cxnSpLocks noChangeShapeType="1"/>
            <a:endCxn id="26" idx="1"/>
          </p:cNvCxnSpPr>
          <p:nvPr/>
        </p:nvCxnSpPr>
        <p:spPr bwMode="auto">
          <a:xfrm flipH="1">
            <a:off x="7810500" y="3370263"/>
            <a:ext cx="46038" cy="319087"/>
          </a:xfrm>
          <a:prstGeom prst="straightConnector1">
            <a:avLst/>
          </a:prstGeom>
          <a:noFill/>
          <a:ln w="19050" algn="ctr">
            <a:solidFill>
              <a:srgbClr val="FF00FF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9289" name="Straight Arrow Connector 35"/>
          <p:cNvCxnSpPr>
            <a:cxnSpLocks noChangeShapeType="1"/>
          </p:cNvCxnSpPr>
          <p:nvPr/>
        </p:nvCxnSpPr>
        <p:spPr bwMode="auto">
          <a:xfrm flipH="1">
            <a:off x="5440363" y="3335338"/>
            <a:ext cx="2163762" cy="306387"/>
          </a:xfrm>
          <a:prstGeom prst="straightConnector1">
            <a:avLst/>
          </a:prstGeom>
          <a:noFill/>
          <a:ln w="19050" algn="ctr">
            <a:solidFill>
              <a:srgbClr val="FF00FF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9290" name="Content Placeholder 2"/>
          <p:cNvSpPr txBox="1">
            <a:spLocks/>
          </p:cNvSpPr>
          <p:nvPr/>
        </p:nvSpPr>
        <p:spPr bwMode="auto">
          <a:xfrm>
            <a:off x="-3175" y="806450"/>
            <a:ext cx="4724400" cy="3833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Ins="0"/>
          <a:lstStyle>
            <a:lvl1pPr marL="339725" indent="-339725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687388" indent="-225425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  <a:buSzPct val="85000"/>
              <a:buFontTx/>
              <a:buBlip>
                <a:blip r:embed="rId4"/>
              </a:buBlip>
            </a:pPr>
            <a:r>
              <a:rPr lang="en-US" altLang="en-US" sz="1800">
                <a:latin typeface="Arial" panose="020B0604020202020204" pitchFamily="34" charset="0"/>
              </a:rPr>
              <a:t>Effective head-on bunch collisions restored with 50 mrad crossing angle </a:t>
            </a:r>
          </a:p>
          <a:p>
            <a:pPr>
              <a:spcBef>
                <a:spcPct val="20000"/>
              </a:spcBef>
              <a:buSzPct val="85000"/>
              <a:buFontTx/>
              <a:buBlip>
                <a:blip r:embed="rId4"/>
              </a:buBlip>
            </a:pPr>
            <a:r>
              <a:rPr lang="en-US" altLang="en-US" sz="1800">
                <a:latin typeface="Arial" panose="020B0604020202020204" pitchFamily="34" charset="0"/>
              </a:rPr>
              <a:t>Local crab scheme</a:t>
            </a:r>
          </a:p>
          <a:p>
            <a:pPr>
              <a:spcBef>
                <a:spcPct val="20000"/>
              </a:spcBef>
              <a:buSzPct val="85000"/>
              <a:buFontTx/>
              <a:buBlip>
                <a:blip r:embed="rId4"/>
              </a:buBlip>
            </a:pPr>
            <a:r>
              <a:rPr lang="en-US" altLang="en-US" sz="1800">
                <a:latin typeface="Arial" panose="020B0604020202020204" pitchFamily="34" charset="0"/>
              </a:rPr>
              <a:t>Two cavities are placed at (n+1)</a:t>
            </a:r>
            <a:r>
              <a:rPr lang="en-US" altLang="en-US" sz="1800">
                <a:latin typeface="Arial" panose="020B0604020202020204" pitchFamily="34" charset="0"/>
                <a:sym typeface="Symbol" panose="05050102010706020507" pitchFamily="18" charset="2"/>
              </a:rPr>
              <a:t>/2 phase advance relative to IP</a:t>
            </a:r>
          </a:p>
          <a:p>
            <a:pPr>
              <a:spcBef>
                <a:spcPct val="20000"/>
              </a:spcBef>
              <a:buSzPct val="85000"/>
              <a:buFontTx/>
              <a:buBlip>
                <a:blip r:embed="rId4"/>
              </a:buBlip>
            </a:pPr>
            <a:r>
              <a:rPr lang="en-US" altLang="en-US" sz="1800">
                <a:latin typeface="Arial" panose="020B0604020202020204" pitchFamily="34" charset="0"/>
                <a:sym typeface="Symbol" panose="05050102010706020507" pitchFamily="18" charset="2"/>
              </a:rPr>
              <a:t>Large </a:t>
            </a:r>
            <a:r>
              <a:rPr lang="en-US" altLang="en-US" sz="1800" baseline="-25000">
                <a:latin typeface="Arial" panose="020B0604020202020204" pitchFamily="34" charset="0"/>
                <a:sym typeface="Symbol" panose="05050102010706020507" pitchFamily="18" charset="2"/>
              </a:rPr>
              <a:t>x</a:t>
            </a:r>
            <a:r>
              <a:rPr lang="en-US" altLang="en-US" sz="1800">
                <a:latin typeface="Arial" panose="020B0604020202020204" pitchFamily="34" charset="0"/>
                <a:sym typeface="Symbol" panose="05050102010706020507" pitchFamily="18" charset="2"/>
              </a:rPr>
              <a:t> at location of crab cavities for minimizing the required kicking voltage</a:t>
            </a:r>
          </a:p>
          <a:p>
            <a:pPr>
              <a:spcBef>
                <a:spcPct val="20000"/>
              </a:spcBef>
              <a:buSzPct val="85000"/>
              <a:buFontTx/>
              <a:buBlip>
                <a:blip r:embed="rId4"/>
              </a:buBlip>
            </a:pPr>
            <a:r>
              <a:rPr lang="en-US" altLang="en-US" sz="1800">
                <a:latin typeface="Arial" panose="020B0604020202020204" pitchFamily="34" charset="0"/>
                <a:ea typeface="MS PGothic" panose="020B0600070205080204" pitchFamily="34" charset="-128"/>
              </a:rPr>
              <a:t>Deflective crabbing using transverse electric field of SRF cavities (as at KEK-B)</a:t>
            </a:r>
          </a:p>
          <a:p>
            <a:pPr lvl="1">
              <a:spcBef>
                <a:spcPct val="20000"/>
              </a:spcBef>
              <a:buFont typeface="Arial" panose="020B0604020202020204" pitchFamily="34" charset="0"/>
              <a:buChar char="−"/>
            </a:pPr>
            <a:r>
              <a:rPr lang="en-US" altLang="en-US" sz="1600">
                <a:latin typeface="Arial" panose="020B0604020202020204" pitchFamily="34" charset="0"/>
              </a:rPr>
              <a:t>Design and analysis completed</a:t>
            </a:r>
          </a:p>
          <a:p>
            <a:pPr lvl="1">
              <a:spcBef>
                <a:spcPct val="20000"/>
              </a:spcBef>
              <a:buFont typeface="Arial" panose="020B0604020202020204" pitchFamily="34" charset="0"/>
              <a:buChar char="−"/>
            </a:pPr>
            <a:r>
              <a:rPr lang="en-US" altLang="en-US" sz="1600">
                <a:latin typeface="Arial" panose="020B0604020202020204" pitchFamily="34" charset="0"/>
              </a:rPr>
              <a:t>Prototype fabricated and characterized</a:t>
            </a:r>
          </a:p>
          <a:p>
            <a:pPr lvl="1">
              <a:spcBef>
                <a:spcPct val="20000"/>
              </a:spcBef>
              <a:buFont typeface="Arial" panose="020B0604020202020204" pitchFamily="34" charset="0"/>
              <a:buChar char="−"/>
            </a:pPr>
            <a:r>
              <a:rPr lang="en-US" altLang="en-US" sz="1600">
                <a:latin typeface="Arial" panose="020B0604020202020204" pitchFamily="34" charset="0"/>
              </a:rPr>
              <a:t>Final testing with promising results</a:t>
            </a:r>
            <a:endParaRPr lang="en-US" altLang="en-US" sz="1600">
              <a:latin typeface="Arial" panose="020B0604020202020204" pitchFamily="34" charset="0"/>
              <a:sym typeface="Symbol" panose="05050102010706020507" pitchFamily="18" charset="2"/>
            </a:endParaRPr>
          </a:p>
        </p:txBody>
      </p:sp>
      <p:pic>
        <p:nvPicPr>
          <p:cNvPr id="139292" name="Picture 3" descr="C:\Users\alex\Documents\CRAB-DYN\MEIC_meetingMar2015\mathe\exzIP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856"/>
          <a:stretch>
            <a:fillRect/>
          </a:stretch>
        </p:blipFill>
        <p:spPr bwMode="auto">
          <a:xfrm>
            <a:off x="1952625" y="4981575"/>
            <a:ext cx="1552575" cy="100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9293" name="Content Placeholder 2"/>
          <p:cNvSpPr>
            <a:spLocks/>
          </p:cNvSpPr>
          <p:nvPr/>
        </p:nvSpPr>
        <p:spPr bwMode="auto">
          <a:xfrm>
            <a:off x="152400" y="4614863"/>
            <a:ext cx="1436688" cy="19526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 altLang="en-US" sz="1000" b="1">
                <a:latin typeface="Arial" panose="020B0604020202020204" pitchFamily="34" charset="0"/>
                <a:ea typeface="MS PGothic" panose="020B0600070205080204" pitchFamily="34" charset="-128"/>
                <a:sym typeface="Symbol" panose="05050102010706020507" pitchFamily="18" charset="2"/>
              </a:rPr>
              <a:t>Multipole Tailoring</a:t>
            </a:r>
          </a:p>
        </p:txBody>
      </p:sp>
      <p:sp>
        <p:nvSpPr>
          <p:cNvPr id="139294" name="Content Placeholder 2"/>
          <p:cNvSpPr>
            <a:spLocks/>
          </p:cNvSpPr>
          <p:nvPr/>
        </p:nvSpPr>
        <p:spPr bwMode="auto">
          <a:xfrm>
            <a:off x="1862138" y="4614863"/>
            <a:ext cx="1871662" cy="21272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 altLang="en-US" sz="1000" b="1">
                <a:latin typeface="Arial" panose="020B0604020202020204" pitchFamily="34" charset="0"/>
                <a:ea typeface="MS PGothic" panose="020B0600070205080204" pitchFamily="34" charset="-128"/>
                <a:sym typeface="Symbol" panose="05050102010706020507" pitchFamily="18" charset="2"/>
              </a:rPr>
              <a:t>Beam Dynamics Studies</a:t>
            </a:r>
          </a:p>
        </p:txBody>
      </p:sp>
      <p:pic>
        <p:nvPicPr>
          <p:cNvPr id="139295" name="Picture 39" descr="C:\Users\alex\Documents\linac14\Multi\multipoles\THPP112f5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4899025"/>
            <a:ext cx="1808163" cy="115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9296" name="Group 13"/>
          <p:cNvGrpSpPr>
            <a:grpSpLocks/>
          </p:cNvGrpSpPr>
          <p:nvPr/>
        </p:nvGrpSpPr>
        <p:grpSpPr bwMode="auto">
          <a:xfrm>
            <a:off x="3621088" y="4440238"/>
            <a:ext cx="2597150" cy="1935162"/>
            <a:chOff x="1207135" y="2352998"/>
            <a:chExt cx="5713339" cy="4259431"/>
          </a:xfrm>
        </p:grpSpPr>
        <p:pic>
          <p:nvPicPr>
            <p:cNvPr id="139297" name="Picture 23" descr="750 elec"/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07135" y="2352998"/>
              <a:ext cx="2839085" cy="21202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9298" name="Picture 24" descr="750 magnetic"/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95752" y="2352998"/>
              <a:ext cx="2747646" cy="21247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9299" name="Picture 25" descr="750 elec surf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07135" y="4513754"/>
              <a:ext cx="2782570" cy="2098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9300" name="Picture 26" descr="750 magnetic surf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86165" y="4447310"/>
              <a:ext cx="2734309" cy="21202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9301" name="Picture 49" descr="CrabCrossi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6950" y="857250"/>
            <a:ext cx="4160838" cy="162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14434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z="3600" b="1" smtClean="0"/>
              <a:t>Crab Dynamics</a:t>
            </a:r>
          </a:p>
        </p:txBody>
      </p:sp>
      <p:sp>
        <p:nvSpPr>
          <p:cNvPr id="140291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altLang="en-US" sz="1800" smtClean="0"/>
              <a:t>First crab cavity generates a (z-x') correlation</a:t>
            </a:r>
          </a:p>
          <a:p>
            <a:r>
              <a:rPr lang="en-US" altLang="en-US" sz="1800" smtClean="0"/>
              <a:t>Phase advance transforms it into a (z-x) correlation at the IP</a:t>
            </a:r>
          </a:p>
          <a:p>
            <a:r>
              <a:rPr lang="en-US" altLang="en-US" sz="1800" smtClean="0"/>
              <a:t>Further phase advance transforms it back into a (z-x') correlation</a:t>
            </a:r>
          </a:p>
          <a:p>
            <a:r>
              <a:rPr lang="en-US" altLang="en-US" sz="1800" smtClean="0"/>
              <a:t>The second crab cavity compensates the (z-x') correlation</a:t>
            </a:r>
          </a:p>
        </p:txBody>
      </p:sp>
      <p:pic>
        <p:nvPicPr>
          <p:cNvPr id="140292" name="Picture 4" descr="xp_vs_z_p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4675188"/>
            <a:ext cx="1828800" cy="1757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0293" name="Picture 5" descr="x_vs_z_p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01925"/>
            <a:ext cx="1828800" cy="1757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0294" name="Picture 6" descr="x_vs_z_p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2703513"/>
            <a:ext cx="1828800" cy="1757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0295" name="Picture 7" descr="x_vs_z_p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2703513"/>
            <a:ext cx="1828800" cy="1757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0296" name="Picture 8" descr="x_vs_z_p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2701925"/>
            <a:ext cx="1828800" cy="1757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0297" name="Picture 9" descr="x_vs_z_p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2701925"/>
            <a:ext cx="1828800" cy="1757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0298" name="Picture 10" descr="xp_vs_z_p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70425"/>
            <a:ext cx="1828800" cy="1757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0299" name="Picture 11" descr="xp_vs_z_p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4670425"/>
            <a:ext cx="1828800" cy="1757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0300" name="Picture 12" descr="xp_vs_z_p3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4670425"/>
            <a:ext cx="1828800" cy="1757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0301" name="Picture 13" descr="xp_vs_z_p4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4670425"/>
            <a:ext cx="1828800" cy="1757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0302" name="Text Box 14"/>
          <p:cNvSpPr txBox="1">
            <a:spLocks noChangeArrowheads="1"/>
          </p:cNvSpPr>
          <p:nvPr/>
        </p:nvSpPr>
        <p:spPr bwMode="auto">
          <a:xfrm>
            <a:off x="2103438" y="2266950"/>
            <a:ext cx="49672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defTabSz="914400"/>
            <a:r>
              <a:rPr lang="en-US" altLang="en-US" sz="2000">
                <a:latin typeface="Arial" panose="020B0604020202020204" pitchFamily="34" charset="0"/>
              </a:rPr>
              <a:t>z-x phase space </a:t>
            </a:r>
            <a:r>
              <a:rPr lang="en-US" altLang="en-US" sz="2000">
                <a:solidFill>
                  <a:srgbClr val="0000FF"/>
                </a:solidFill>
                <a:latin typeface="Arial" panose="020B0604020202020204" pitchFamily="34" charset="0"/>
              </a:rPr>
              <a:t>without</a:t>
            </a:r>
            <a:r>
              <a:rPr lang="en-US" altLang="en-US" sz="2000">
                <a:latin typeface="Arial" panose="020B0604020202020204" pitchFamily="34" charset="0"/>
              </a:rPr>
              <a:t> and </a:t>
            </a:r>
            <a:r>
              <a:rPr lang="en-US" altLang="en-US" sz="2000">
                <a:solidFill>
                  <a:srgbClr val="FF0000"/>
                </a:solidFill>
                <a:latin typeface="Arial" panose="020B0604020202020204" pitchFamily="34" charset="0"/>
              </a:rPr>
              <a:t>with</a:t>
            </a:r>
            <a:r>
              <a:rPr lang="en-US" altLang="en-US" sz="2000">
                <a:latin typeface="Arial" panose="020B0604020202020204" pitchFamily="34" charset="0"/>
              </a:rPr>
              <a:t> crabbing</a:t>
            </a:r>
          </a:p>
        </p:txBody>
      </p:sp>
      <p:sp>
        <p:nvSpPr>
          <p:cNvPr id="140303" name="Text Box 15"/>
          <p:cNvSpPr txBox="1">
            <a:spLocks noChangeArrowheads="1"/>
          </p:cNvSpPr>
          <p:nvPr/>
        </p:nvSpPr>
        <p:spPr bwMode="auto">
          <a:xfrm>
            <a:off x="3536950" y="4351338"/>
            <a:ext cx="20701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 sz="2000"/>
              <a:t>z-x</a:t>
            </a:r>
            <a:r>
              <a:rPr lang="en-US" altLang="en-US" sz="1600"/>
              <a:t>'</a:t>
            </a:r>
            <a:r>
              <a:rPr lang="en-US" altLang="en-US" sz="2000"/>
              <a:t> phase space</a:t>
            </a:r>
          </a:p>
        </p:txBody>
      </p:sp>
      <p:sp>
        <p:nvSpPr>
          <p:cNvPr id="140304" name="Text Box 16"/>
          <p:cNvSpPr txBox="1">
            <a:spLocks noChangeArrowheads="1"/>
          </p:cNvSpPr>
          <p:nvPr/>
        </p:nvSpPr>
        <p:spPr bwMode="auto">
          <a:xfrm>
            <a:off x="887413" y="2649538"/>
            <a:ext cx="811212" cy="2444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en-US" altLang="en-US" sz="1600"/>
              <a:t>incoming</a:t>
            </a:r>
          </a:p>
        </p:txBody>
      </p:sp>
      <p:sp>
        <p:nvSpPr>
          <p:cNvPr id="140305" name="Text Box 17"/>
          <p:cNvSpPr txBox="1">
            <a:spLocks noChangeArrowheads="1"/>
          </p:cNvSpPr>
          <p:nvPr/>
        </p:nvSpPr>
        <p:spPr bwMode="auto">
          <a:xfrm>
            <a:off x="2324100" y="2663825"/>
            <a:ext cx="1189038" cy="2444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en-US" altLang="en-US" sz="1600"/>
              <a:t>after 1st crab</a:t>
            </a:r>
          </a:p>
        </p:txBody>
      </p:sp>
      <p:sp>
        <p:nvSpPr>
          <p:cNvPr id="140306" name="Text Box 18"/>
          <p:cNvSpPr txBox="1">
            <a:spLocks noChangeArrowheads="1"/>
          </p:cNvSpPr>
          <p:nvPr/>
        </p:nvSpPr>
        <p:spPr bwMode="auto">
          <a:xfrm>
            <a:off x="4548188" y="2795588"/>
            <a:ext cx="819150" cy="2444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en-US" altLang="en-US" sz="1600"/>
              <a:t>       at IP</a:t>
            </a:r>
          </a:p>
        </p:txBody>
      </p:sp>
      <p:sp>
        <p:nvSpPr>
          <p:cNvPr id="140307" name="Text Box 19"/>
          <p:cNvSpPr txBox="1">
            <a:spLocks noChangeArrowheads="1"/>
          </p:cNvSpPr>
          <p:nvPr/>
        </p:nvSpPr>
        <p:spPr bwMode="auto">
          <a:xfrm>
            <a:off x="5810250" y="2655888"/>
            <a:ext cx="1423988" cy="2444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en-US" altLang="en-US" sz="1600"/>
              <a:t>before 2nd crab</a:t>
            </a:r>
          </a:p>
        </p:txBody>
      </p:sp>
      <p:sp>
        <p:nvSpPr>
          <p:cNvPr id="140308" name="Text Box 20"/>
          <p:cNvSpPr txBox="1">
            <a:spLocks noChangeArrowheads="1"/>
          </p:cNvSpPr>
          <p:nvPr/>
        </p:nvSpPr>
        <p:spPr bwMode="auto">
          <a:xfrm>
            <a:off x="7740650" y="2649538"/>
            <a:ext cx="1255713" cy="2444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en-US" altLang="en-US" sz="1600"/>
              <a:t>after 2nd crab</a:t>
            </a:r>
          </a:p>
        </p:txBody>
      </p:sp>
    </p:spTree>
    <p:extLst>
      <p:ext uri="{BB962C8B-B14F-4D97-AF65-F5344CB8AC3E}">
        <p14:creationId xmlns:p14="http://schemas.microsoft.com/office/powerpoint/2010/main" val="134302648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z="3600" b="1" smtClean="0"/>
              <a:t>MEIC Super-Ferric Dipole</a:t>
            </a:r>
          </a:p>
        </p:txBody>
      </p:sp>
      <p:sp>
        <p:nvSpPr>
          <p:cNvPr id="97283" name="Content Placeholder 2"/>
          <p:cNvSpPr>
            <a:spLocks noGrp="1"/>
          </p:cNvSpPr>
          <p:nvPr>
            <p:ph idx="4294967295"/>
          </p:nvPr>
        </p:nvSpPr>
        <p:spPr>
          <a:xfrm>
            <a:off x="244475" y="4125913"/>
            <a:ext cx="2786063" cy="1774825"/>
          </a:xfrm>
        </p:spPr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n-US" altLang="en-US" sz="1800" smtClean="0"/>
              <a:t>2 x 4 long dipole</a:t>
            </a:r>
          </a:p>
          <a:p>
            <a:pPr>
              <a:buFontTx/>
              <a:buBlip>
                <a:blip r:embed="rId2"/>
              </a:buBlip>
            </a:pPr>
            <a:r>
              <a:rPr lang="en-US" altLang="en-US" sz="1800" smtClean="0"/>
              <a:t>NbTi cable</a:t>
            </a:r>
          </a:p>
          <a:p>
            <a:pPr>
              <a:buFontTx/>
              <a:buBlip>
                <a:blip r:embed="rId2"/>
              </a:buBlip>
            </a:pPr>
            <a:r>
              <a:rPr lang="en-US" altLang="en-US" sz="1800" smtClean="0"/>
              <a:t>3 T</a:t>
            </a:r>
          </a:p>
          <a:p>
            <a:pPr>
              <a:buFontTx/>
              <a:buBlip>
                <a:blip r:embed="rId2"/>
              </a:buBlip>
            </a:pPr>
            <a:r>
              <a:rPr lang="en-US" altLang="en-US" sz="1800" smtClean="0"/>
              <a:t>Correction sextupole</a:t>
            </a:r>
          </a:p>
          <a:p>
            <a:pPr>
              <a:buFontTx/>
              <a:buBlip>
                <a:blip r:embed="rId2"/>
              </a:buBlip>
            </a:pPr>
            <a:r>
              <a:rPr lang="en-US" altLang="en-US" sz="1800" smtClean="0"/>
              <a:t>Common cryostat</a:t>
            </a:r>
          </a:p>
        </p:txBody>
      </p:sp>
      <p:pic>
        <p:nvPicPr>
          <p:cNvPr id="97284" name="Content Placeholder 4" descr="Screen Shot 2014-11-07 at 08.35.49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413" r="-10413"/>
          <a:stretch>
            <a:fillRect/>
          </a:stretch>
        </p:blipFill>
        <p:spPr bwMode="auto">
          <a:xfrm>
            <a:off x="-325438" y="857250"/>
            <a:ext cx="4257676" cy="2922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7285" name="Content Placeholder 4" descr="Screen Shot 2014-11-07 at 08.36.24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5182" b="-15182"/>
          <a:stretch>
            <a:fillRect/>
          </a:stretch>
        </p:blipFill>
        <p:spPr bwMode="auto">
          <a:xfrm>
            <a:off x="3303588" y="2849563"/>
            <a:ext cx="5840412" cy="397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7286" name="Picture 9" descr="Screen Shot 2014-11-20 at 18.39.11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3700" y="857250"/>
            <a:ext cx="4657725" cy="300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6931067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z="3600" b="1" smtClean="0"/>
              <a:t>MEIC Super-Ferric Quadrupole</a:t>
            </a:r>
          </a:p>
        </p:txBody>
      </p:sp>
      <p:pic>
        <p:nvPicPr>
          <p:cNvPr id="158723" name="Picture 3" descr="Screen Shot 2014-11-20 at 18.45.0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955675"/>
            <a:ext cx="441325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8724" name="Picture 4" descr="Screen Shot 2014-11-20 at 18.45.2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6538" y="2746375"/>
            <a:ext cx="5097462" cy="353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8725" name="Content Placeholder 2"/>
          <p:cNvSpPr>
            <a:spLocks noGrp="1"/>
          </p:cNvSpPr>
          <p:nvPr>
            <p:ph idx="4294967295"/>
          </p:nvPr>
        </p:nvSpPr>
        <p:spPr>
          <a:xfrm>
            <a:off x="4891088" y="1201738"/>
            <a:ext cx="3881437" cy="1190625"/>
          </a:xfrm>
        </p:spPr>
        <p:txBody>
          <a:bodyPr/>
          <a:lstStyle/>
          <a:p>
            <a:pPr>
              <a:buFontTx/>
              <a:buBlip>
                <a:blip r:embed="rId4"/>
              </a:buBlip>
            </a:pPr>
            <a:r>
              <a:rPr lang="en-US" altLang="en-US" sz="1800" smtClean="0"/>
              <a:t>Arc quads              ~ 50 T/m   SF</a:t>
            </a:r>
          </a:p>
          <a:p>
            <a:pPr>
              <a:buFontTx/>
              <a:buBlip>
                <a:blip r:embed="rId4"/>
              </a:buBlip>
            </a:pPr>
            <a:r>
              <a:rPr lang="en-US" altLang="en-US" sz="1800" smtClean="0"/>
              <a:t>Matching quads     ~ 80 T/m   SF</a:t>
            </a:r>
          </a:p>
          <a:p>
            <a:pPr>
              <a:buFontTx/>
              <a:buBlip>
                <a:blip r:embed="rId4"/>
              </a:buBlip>
            </a:pPr>
            <a:r>
              <a:rPr lang="en-US" altLang="en-US" sz="1800" smtClean="0"/>
              <a:t>FF quads                cos</a:t>
            </a:r>
            <a:r>
              <a:rPr lang="en-US" altLang="en-US" sz="1800" smtClean="0">
                <a:sym typeface="Symbol" panose="05050102010706020507" pitchFamily="18" charset="2"/>
              </a:rPr>
              <a:t></a:t>
            </a:r>
            <a:endParaRPr lang="en-US" altLang="en-US" sz="1800" smtClean="0"/>
          </a:p>
        </p:txBody>
      </p:sp>
    </p:spTree>
    <p:extLst>
      <p:ext uri="{BB962C8B-B14F-4D97-AF65-F5344CB8AC3E}">
        <p14:creationId xmlns:p14="http://schemas.microsoft.com/office/powerpoint/2010/main" val="14508671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2200000">
            <a:off x="6729833" y="1143848"/>
            <a:ext cx="1960633" cy="24130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2200000">
            <a:off x="6744147" y="3280305"/>
            <a:ext cx="2008057" cy="2401631"/>
          </a:xfrm>
          <a:prstGeom prst="rect">
            <a:avLst/>
          </a:prstGeom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  <a:bevelB w="0" h="0"/>
          </a:sp3d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124200" y="6459205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He Zhang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477000" y="6459205"/>
            <a:ext cx="10668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---</a:t>
            </a:r>
            <a:fld id="{85521F2B-DDB1-4D52-AD09-DEE4A6FD7102}" type="slidenum">
              <a:rPr lang="en-US" smtClean="0"/>
              <a:pPr>
                <a:defRPr/>
              </a:pPr>
              <a:t>3</a:t>
            </a:fld>
            <a:r>
              <a:rPr lang="en-US" dirty="0" smtClean="0"/>
              <a:t>---</a:t>
            </a:r>
            <a:endParaRPr lang="en-US" dirty="0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MEIC Design Goals</a:t>
            </a:r>
            <a:endParaRPr lang="ru-RU" sz="32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457200" y="838200"/>
            <a:ext cx="8305800" cy="567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233363" indent="-233363" eaLnBrk="1" hangingPunct="1">
              <a:spcBef>
                <a:spcPts val="25"/>
              </a:spcBef>
            </a:pPr>
            <a:r>
              <a:rPr lang="en-US" sz="2000" dirty="0">
                <a:solidFill>
                  <a:srgbClr val="CC0000"/>
                </a:solidFill>
                <a:latin typeface="Arial" pitchFamily="-109" charset="0"/>
                <a:ea typeface="Arial" pitchFamily="-109" charset="0"/>
                <a:cs typeface="Arial" pitchFamily="-109" charset="0"/>
              </a:rPr>
              <a:t>Energy</a:t>
            </a:r>
            <a:endParaRPr lang="en-US" sz="1800" dirty="0">
              <a:solidFill>
                <a:srgbClr val="CC0000"/>
              </a:solidFill>
              <a:latin typeface="Arial" pitchFamily="-109" charset="0"/>
              <a:ea typeface="Arial" pitchFamily="-109" charset="0"/>
              <a:cs typeface="Arial" pitchFamily="-109" charset="0"/>
            </a:endParaRPr>
          </a:p>
          <a:p>
            <a:pPr marL="685800" lvl="1" indent="-228600" eaLnBrk="1" hangingPunct="1">
              <a:spcBef>
                <a:spcPts val="25"/>
              </a:spcBef>
            </a:pPr>
            <a:r>
              <a:rPr lang="en-US" sz="1600" dirty="0">
                <a:latin typeface="Arial" pitchFamily="-109" charset="0"/>
                <a:ea typeface="Arial" pitchFamily="-109" charset="0"/>
                <a:cs typeface="Arial" pitchFamily="-109" charset="0"/>
              </a:rPr>
              <a:t>Full coverage of </a:t>
            </a:r>
            <a:r>
              <a:rPr lang="en-US" sz="1600" b="1" dirty="0">
                <a:latin typeface="Arial" pitchFamily="-109" charset="0"/>
                <a:ea typeface="Arial" pitchFamily="-109" charset="0"/>
                <a:cs typeface="Arial" pitchFamily="-109" charset="0"/>
              </a:rPr>
              <a:t>√</a:t>
            </a:r>
            <a:r>
              <a:rPr lang="en-US" sz="1600" b="1" dirty="0" err="1">
                <a:latin typeface="Arial" pitchFamily="-109" charset="0"/>
                <a:ea typeface="Arial" pitchFamily="-109" charset="0"/>
                <a:cs typeface="Arial" pitchFamily="-109" charset="0"/>
              </a:rPr>
              <a:t>s</a:t>
            </a:r>
            <a:r>
              <a:rPr lang="en-US" sz="1600" dirty="0">
                <a:latin typeface="Arial" pitchFamily="-109" charset="0"/>
                <a:ea typeface="Arial" pitchFamily="-109" charset="0"/>
                <a:cs typeface="Arial" pitchFamily="-109" charset="0"/>
              </a:rPr>
              <a:t> from </a:t>
            </a:r>
            <a:r>
              <a:rPr lang="en-US" sz="1600" b="1" dirty="0">
                <a:latin typeface="Arial" pitchFamily="-109" charset="0"/>
                <a:ea typeface="Arial" pitchFamily="-109" charset="0"/>
                <a:cs typeface="Arial" pitchFamily="-109" charset="0"/>
              </a:rPr>
              <a:t>15 </a:t>
            </a:r>
            <a:r>
              <a:rPr lang="en-US" sz="1600" dirty="0">
                <a:latin typeface="Arial" pitchFamily="-109" charset="0"/>
                <a:ea typeface="Arial" pitchFamily="-109" charset="0"/>
                <a:cs typeface="Arial" pitchFamily="-109" charset="0"/>
              </a:rPr>
              <a:t>to</a:t>
            </a:r>
            <a:r>
              <a:rPr lang="en-US" sz="1600" dirty="0" smtClean="0">
                <a:latin typeface="Arial" pitchFamily="-109" charset="0"/>
                <a:ea typeface="Arial" pitchFamily="-109" charset="0"/>
                <a:cs typeface="Arial" pitchFamily="-109" charset="0"/>
              </a:rPr>
              <a:t> </a:t>
            </a:r>
            <a:r>
              <a:rPr lang="en-US" sz="1600" b="1" dirty="0" smtClean="0">
                <a:latin typeface="Arial" pitchFamily="-109" charset="0"/>
                <a:ea typeface="Arial" pitchFamily="-109" charset="0"/>
                <a:cs typeface="Arial" pitchFamily="-109" charset="0"/>
              </a:rPr>
              <a:t>65 </a:t>
            </a:r>
            <a:r>
              <a:rPr lang="en-US" sz="1600" dirty="0">
                <a:latin typeface="Arial" pitchFamily="-109" charset="0"/>
                <a:ea typeface="Arial" pitchFamily="-109" charset="0"/>
                <a:cs typeface="Arial" pitchFamily="-109" charset="0"/>
              </a:rPr>
              <a:t>GeV</a:t>
            </a:r>
          </a:p>
          <a:p>
            <a:pPr marL="685800" lvl="1" indent="-228600" eaLnBrk="1" hangingPunct="1">
              <a:spcBef>
                <a:spcPts val="25"/>
              </a:spcBef>
            </a:pPr>
            <a:r>
              <a:rPr lang="en-US" sz="1600" dirty="0">
                <a:latin typeface="Arial" pitchFamily="-109" charset="0"/>
                <a:ea typeface="Arial" pitchFamily="-109" charset="0"/>
                <a:cs typeface="Arial" pitchFamily="-109" charset="0"/>
              </a:rPr>
              <a:t>Electrons </a:t>
            </a:r>
            <a:r>
              <a:rPr lang="en-US" sz="1600" b="1" dirty="0">
                <a:latin typeface="Arial" pitchFamily="-109" charset="0"/>
                <a:ea typeface="Arial" pitchFamily="-109" charset="0"/>
                <a:cs typeface="Arial" pitchFamily="-109" charset="0"/>
              </a:rPr>
              <a:t>3-</a:t>
            </a:r>
            <a:r>
              <a:rPr lang="en-US" sz="1600" b="1" dirty="0" smtClean="0">
                <a:latin typeface="Arial" pitchFamily="-109" charset="0"/>
                <a:ea typeface="Arial" pitchFamily="-109" charset="0"/>
                <a:cs typeface="Arial" pitchFamily="-109" charset="0"/>
              </a:rPr>
              <a:t>10 </a:t>
            </a:r>
            <a:r>
              <a:rPr lang="en-US" sz="1600" dirty="0">
                <a:latin typeface="Arial" pitchFamily="-109" charset="0"/>
                <a:ea typeface="Arial" pitchFamily="-109" charset="0"/>
                <a:cs typeface="Arial" pitchFamily="-109" charset="0"/>
              </a:rPr>
              <a:t>GeV,  protons </a:t>
            </a:r>
            <a:r>
              <a:rPr lang="en-US" sz="1600" b="1" dirty="0">
                <a:latin typeface="Arial" pitchFamily="-109" charset="0"/>
                <a:ea typeface="Arial" pitchFamily="-109" charset="0"/>
                <a:cs typeface="Arial" pitchFamily="-109" charset="0"/>
              </a:rPr>
              <a:t>20-100 </a:t>
            </a:r>
            <a:r>
              <a:rPr lang="en-US" sz="1600" dirty="0">
                <a:latin typeface="Arial" pitchFamily="-109" charset="0"/>
                <a:ea typeface="Arial" pitchFamily="-109" charset="0"/>
                <a:cs typeface="Arial" pitchFamily="-109" charset="0"/>
              </a:rPr>
              <a:t>GeV,  ions </a:t>
            </a:r>
            <a:r>
              <a:rPr lang="en-US" sz="1600" b="1" dirty="0">
                <a:latin typeface="Arial" pitchFamily="-109" charset="0"/>
                <a:ea typeface="Arial" pitchFamily="-109" charset="0"/>
                <a:cs typeface="Arial" pitchFamily="-109" charset="0"/>
              </a:rPr>
              <a:t>12-40 </a:t>
            </a:r>
            <a:r>
              <a:rPr lang="en-US" sz="1600" dirty="0">
                <a:latin typeface="Arial" pitchFamily="-109" charset="0"/>
                <a:ea typeface="Arial" pitchFamily="-109" charset="0"/>
                <a:cs typeface="Arial" pitchFamily="-109" charset="0"/>
              </a:rPr>
              <a:t>GeV/</a:t>
            </a:r>
            <a:r>
              <a:rPr lang="en-US" sz="1600" dirty="0" err="1">
                <a:latin typeface="Arial" pitchFamily="-109" charset="0"/>
                <a:ea typeface="Arial" pitchFamily="-109" charset="0"/>
                <a:cs typeface="Arial" pitchFamily="-109" charset="0"/>
              </a:rPr>
              <a:t>u</a:t>
            </a:r>
            <a:endParaRPr lang="en-US" sz="1600" dirty="0">
              <a:latin typeface="Arial" pitchFamily="-109" charset="0"/>
              <a:ea typeface="Arial" pitchFamily="-109" charset="0"/>
              <a:cs typeface="Arial" pitchFamily="-109" charset="0"/>
            </a:endParaRPr>
          </a:p>
          <a:p>
            <a:pPr marL="233363" indent="-233363" eaLnBrk="1" hangingPunct="1">
              <a:spcBef>
                <a:spcPts val="1200"/>
              </a:spcBef>
            </a:pPr>
            <a:r>
              <a:rPr lang="en-US" sz="2000" dirty="0">
                <a:solidFill>
                  <a:srgbClr val="CC0000"/>
                </a:solidFill>
                <a:latin typeface="Arial" pitchFamily="-109" charset="0"/>
                <a:ea typeface="Arial" pitchFamily="-109" charset="0"/>
                <a:cs typeface="Arial" pitchFamily="-109" charset="0"/>
              </a:rPr>
              <a:t>Ion species</a:t>
            </a:r>
          </a:p>
          <a:p>
            <a:pPr marL="685800" lvl="1" indent="-228600" eaLnBrk="1" hangingPunct="1">
              <a:spcBef>
                <a:spcPts val="25"/>
              </a:spcBef>
            </a:pPr>
            <a:r>
              <a:rPr lang="en-US" sz="1600" dirty="0">
                <a:latin typeface="Arial" pitchFamily="-109" charset="0"/>
                <a:ea typeface="Arial" pitchFamily="-109" charset="0"/>
                <a:cs typeface="Arial" pitchFamily="-109" charset="0"/>
              </a:rPr>
              <a:t>Polarized light ions: </a:t>
            </a:r>
            <a:r>
              <a:rPr lang="en-US" sz="1600" b="1" dirty="0" err="1">
                <a:latin typeface="Arial" pitchFamily="-109" charset="0"/>
                <a:ea typeface="Arial" pitchFamily="-109" charset="0"/>
                <a:cs typeface="Arial" pitchFamily="-109" charset="0"/>
              </a:rPr>
              <a:t>p</a:t>
            </a:r>
            <a:r>
              <a:rPr lang="en-US" sz="1600" dirty="0">
                <a:latin typeface="Arial" pitchFamily="-109" charset="0"/>
                <a:ea typeface="Arial" pitchFamily="-109" charset="0"/>
                <a:cs typeface="Arial" pitchFamily="-109" charset="0"/>
              </a:rPr>
              <a:t>, </a:t>
            </a:r>
            <a:r>
              <a:rPr lang="en-US" sz="1600" b="1" dirty="0" err="1">
                <a:latin typeface="Arial" pitchFamily="-109" charset="0"/>
                <a:ea typeface="Arial" pitchFamily="-109" charset="0"/>
                <a:cs typeface="Arial" pitchFamily="-109" charset="0"/>
              </a:rPr>
              <a:t>d</a:t>
            </a:r>
            <a:r>
              <a:rPr lang="en-US" sz="1600" dirty="0">
                <a:latin typeface="Arial" pitchFamily="-109" charset="0"/>
                <a:ea typeface="Arial" pitchFamily="-109" charset="0"/>
                <a:cs typeface="Arial" pitchFamily="-109" charset="0"/>
              </a:rPr>
              <a:t>, </a:t>
            </a:r>
            <a:r>
              <a:rPr lang="en-US" sz="1600" b="1" baseline="30000" dirty="0">
                <a:latin typeface="Arial" pitchFamily="-109" charset="0"/>
                <a:ea typeface="Arial" pitchFamily="-109" charset="0"/>
                <a:cs typeface="Arial" pitchFamily="-109" charset="0"/>
              </a:rPr>
              <a:t>3</a:t>
            </a:r>
            <a:r>
              <a:rPr lang="en-US" sz="1600" b="1" dirty="0">
                <a:latin typeface="Arial" pitchFamily="-109" charset="0"/>
                <a:ea typeface="Arial" pitchFamily="-109" charset="0"/>
                <a:cs typeface="Arial" pitchFamily="-109" charset="0"/>
              </a:rPr>
              <a:t>He</a:t>
            </a:r>
            <a:r>
              <a:rPr lang="en-US" sz="1600" dirty="0">
                <a:latin typeface="Arial" pitchFamily="-109" charset="0"/>
                <a:ea typeface="Arial" pitchFamily="-109" charset="0"/>
                <a:cs typeface="Arial" pitchFamily="-109" charset="0"/>
              </a:rPr>
              <a:t>, and possibly </a:t>
            </a:r>
            <a:r>
              <a:rPr lang="en-US" sz="1600" b="1" dirty="0">
                <a:latin typeface="Arial" pitchFamily="-109" charset="0"/>
                <a:ea typeface="Arial" pitchFamily="-109" charset="0"/>
                <a:cs typeface="Arial" pitchFamily="-109" charset="0"/>
              </a:rPr>
              <a:t>Li</a:t>
            </a:r>
            <a:endParaRPr lang="en-US" sz="1600" u="sng" dirty="0">
              <a:latin typeface="Arial" pitchFamily="-109" charset="0"/>
              <a:ea typeface="Arial" pitchFamily="-109" charset="0"/>
              <a:cs typeface="Arial" pitchFamily="-109" charset="0"/>
            </a:endParaRPr>
          </a:p>
          <a:p>
            <a:pPr marL="685800" lvl="1" indent="-228600" eaLnBrk="1" hangingPunct="1">
              <a:spcBef>
                <a:spcPts val="25"/>
              </a:spcBef>
            </a:pPr>
            <a:r>
              <a:rPr lang="en-US" sz="1600" dirty="0">
                <a:latin typeface="Arial" pitchFamily="-109" charset="0"/>
                <a:ea typeface="Arial" pitchFamily="-109" charset="0"/>
                <a:cs typeface="Arial" pitchFamily="-109" charset="0"/>
              </a:rPr>
              <a:t>Un-polarized light to heavy ions up to A above 200 (Au, </a:t>
            </a:r>
            <a:r>
              <a:rPr lang="en-US" sz="1600" dirty="0" err="1">
                <a:latin typeface="Arial" pitchFamily="-109" charset="0"/>
                <a:ea typeface="Arial" pitchFamily="-109" charset="0"/>
                <a:cs typeface="Arial" pitchFamily="-109" charset="0"/>
              </a:rPr>
              <a:t>Pb</a:t>
            </a:r>
            <a:r>
              <a:rPr lang="en-US" sz="1600" dirty="0">
                <a:latin typeface="Arial" pitchFamily="-109" charset="0"/>
                <a:ea typeface="Arial" pitchFamily="-109" charset="0"/>
                <a:cs typeface="Arial" pitchFamily="-109" charset="0"/>
              </a:rPr>
              <a:t>)</a:t>
            </a:r>
            <a:endParaRPr lang="en-US" sz="1600" dirty="0" smtClean="0">
              <a:latin typeface="Arial" pitchFamily="-109" charset="0"/>
              <a:ea typeface="Arial" pitchFamily="-109" charset="0"/>
              <a:cs typeface="Arial" pitchFamily="-109" charset="0"/>
            </a:endParaRPr>
          </a:p>
          <a:p>
            <a:pPr marL="233363" indent="-233363" eaLnBrk="1" hangingPunct="1">
              <a:spcBef>
                <a:spcPts val="1200"/>
              </a:spcBef>
            </a:pPr>
            <a:r>
              <a:rPr lang="en-US" sz="2000" dirty="0" smtClean="0">
                <a:solidFill>
                  <a:srgbClr val="CC0000"/>
                </a:solidFill>
                <a:latin typeface="Arial" pitchFamily="-109" charset="0"/>
                <a:ea typeface="Arial" pitchFamily="-109" charset="0"/>
                <a:cs typeface="Arial" pitchFamily="-109" charset="0"/>
              </a:rPr>
              <a:t>Two detectors  </a:t>
            </a:r>
            <a:endParaRPr lang="en-US" sz="2000" dirty="0">
              <a:solidFill>
                <a:srgbClr val="CC0000"/>
              </a:solidFill>
              <a:latin typeface="Arial" pitchFamily="-109" charset="0"/>
              <a:ea typeface="Arial" pitchFamily="-109" charset="0"/>
              <a:cs typeface="Arial" pitchFamily="-109" charset="0"/>
            </a:endParaRPr>
          </a:p>
          <a:p>
            <a:pPr marL="233363" indent="-233363" eaLnBrk="1" hangingPunct="1"/>
            <a:r>
              <a:rPr lang="en-US" sz="1600" dirty="0">
                <a:latin typeface="Arial" pitchFamily="-109" charset="0"/>
                <a:ea typeface="Arial" pitchFamily="-109" charset="0"/>
                <a:cs typeface="Arial" pitchFamily="-109" charset="0"/>
              </a:rPr>
              <a:t>	 </a:t>
            </a:r>
            <a:r>
              <a:rPr lang="en-US" sz="1600" dirty="0" smtClean="0">
                <a:latin typeface="Arial" pitchFamily="-109" charset="0"/>
                <a:ea typeface="Arial" pitchFamily="-109" charset="0"/>
                <a:cs typeface="Arial" pitchFamily="-109" charset="0"/>
              </a:rPr>
              <a:t>   </a:t>
            </a:r>
            <a:r>
              <a:rPr lang="en-US" sz="1600" dirty="0">
                <a:latin typeface="Arial" pitchFamily="-109" charset="0"/>
                <a:ea typeface="Arial" pitchFamily="-109" charset="0"/>
                <a:cs typeface="Arial" pitchFamily="-109" charset="0"/>
              </a:rPr>
              <a:t>P</a:t>
            </a:r>
            <a:r>
              <a:rPr lang="en-US" sz="1600" dirty="0" smtClean="0">
                <a:latin typeface="Arial" pitchFamily="-109" charset="0"/>
                <a:ea typeface="Arial" pitchFamily="-109" charset="0"/>
                <a:cs typeface="Arial" pitchFamily="-109" charset="0"/>
              </a:rPr>
              <a:t>rimary detector – full acceptance (baseline)</a:t>
            </a:r>
          </a:p>
          <a:p>
            <a:pPr marL="233363" indent="-233363" eaLnBrk="1" hangingPunct="1"/>
            <a:r>
              <a:rPr lang="en-US" sz="1600" dirty="0">
                <a:latin typeface="Arial" pitchFamily="-109" charset="0"/>
                <a:ea typeface="Arial" pitchFamily="-109" charset="0"/>
                <a:cs typeface="Arial" pitchFamily="-109" charset="0"/>
              </a:rPr>
              <a:t>	 </a:t>
            </a:r>
            <a:r>
              <a:rPr lang="en-US" sz="1600" dirty="0" smtClean="0">
                <a:latin typeface="Arial" pitchFamily="-109" charset="0"/>
                <a:ea typeface="Arial" pitchFamily="-109" charset="0"/>
                <a:cs typeface="Arial" pitchFamily="-109" charset="0"/>
              </a:rPr>
              <a:t>   Second detector –  </a:t>
            </a:r>
            <a:r>
              <a:rPr lang="en-US" sz="1600" dirty="0" smtClean="0">
                <a:latin typeface="Arial" pitchFamily="-109" charset="0"/>
                <a:ea typeface="Arial" pitchFamily="-109" charset="0"/>
                <a:cs typeface="Arial" pitchFamily="-109" charset="0"/>
              </a:rPr>
              <a:t>high luminosity (future)</a:t>
            </a:r>
            <a:endParaRPr lang="en-US" sz="1600" dirty="0">
              <a:latin typeface="Arial" pitchFamily="-109" charset="0"/>
              <a:ea typeface="Arial" pitchFamily="-109" charset="0"/>
              <a:cs typeface="Arial" pitchFamily="-109" charset="0"/>
            </a:endParaRPr>
          </a:p>
          <a:p>
            <a:pPr marL="233363" indent="-233363" eaLnBrk="1" hangingPunct="1">
              <a:spcBef>
                <a:spcPts val="1200"/>
              </a:spcBef>
            </a:pPr>
            <a:r>
              <a:rPr lang="en-US" sz="2000" dirty="0">
                <a:solidFill>
                  <a:srgbClr val="CC0000"/>
                </a:solidFill>
                <a:latin typeface="Arial" pitchFamily="-109" charset="0"/>
                <a:ea typeface="Arial" pitchFamily="-109" charset="0"/>
                <a:cs typeface="Arial" pitchFamily="-109" charset="0"/>
              </a:rPr>
              <a:t>Luminosity</a:t>
            </a:r>
            <a:endParaRPr lang="en-US" sz="2000" dirty="0" smtClean="0">
              <a:solidFill>
                <a:srgbClr val="CC0000"/>
              </a:solidFill>
              <a:latin typeface="Arial" pitchFamily="-109" charset="0"/>
              <a:ea typeface="Arial" pitchFamily="-109" charset="0"/>
              <a:cs typeface="Arial" pitchFamily="-109" charset="0"/>
            </a:endParaRPr>
          </a:p>
          <a:p>
            <a:pPr marL="685800" lvl="1" indent="-228600">
              <a:spcBef>
                <a:spcPts val="25"/>
              </a:spcBef>
            </a:pPr>
            <a:r>
              <a:rPr lang="en-US" sz="1600" b="1" dirty="0" smtClean="0">
                <a:latin typeface="Arial" pitchFamily="-109" charset="0"/>
                <a:ea typeface="Arial" pitchFamily="-109" charset="0"/>
                <a:cs typeface="Arial" pitchFamily="-109" charset="0"/>
              </a:rPr>
              <a:t>10</a:t>
            </a:r>
            <a:r>
              <a:rPr lang="en-US" sz="1600" b="1" baseline="30000" dirty="0" smtClean="0">
                <a:latin typeface="Arial" pitchFamily="-109" charset="0"/>
                <a:ea typeface="Arial" pitchFamily="-109" charset="0"/>
                <a:cs typeface="Arial" pitchFamily="-109" charset="0"/>
              </a:rPr>
              <a:t>33</a:t>
            </a:r>
            <a:r>
              <a:rPr lang="en-US" sz="1600" b="1" dirty="0" smtClean="0">
                <a:latin typeface="Arial" pitchFamily="-109" charset="0"/>
                <a:ea typeface="Arial" pitchFamily="-109" charset="0"/>
                <a:cs typeface="Arial" pitchFamily="-109" charset="0"/>
              </a:rPr>
              <a:t> to 10</a:t>
            </a:r>
            <a:r>
              <a:rPr lang="en-US" sz="1600" b="1" baseline="30000" dirty="0" smtClean="0">
                <a:latin typeface="Arial" pitchFamily="-109" charset="0"/>
                <a:ea typeface="Arial" pitchFamily="-109" charset="0"/>
                <a:cs typeface="Arial" pitchFamily="-109" charset="0"/>
              </a:rPr>
              <a:t>34</a:t>
            </a:r>
            <a:r>
              <a:rPr lang="en-US" sz="1600" b="1" dirty="0" smtClean="0">
                <a:latin typeface="Arial" pitchFamily="-109" charset="0"/>
                <a:ea typeface="Arial" pitchFamily="-109" charset="0"/>
                <a:cs typeface="Arial" pitchFamily="-109" charset="0"/>
              </a:rPr>
              <a:t>cm</a:t>
            </a:r>
            <a:r>
              <a:rPr lang="en-US" sz="1600" b="1" baseline="30000" dirty="0">
                <a:latin typeface="Arial" pitchFamily="-109" charset="0"/>
                <a:ea typeface="Arial" pitchFamily="-109" charset="0"/>
                <a:cs typeface="Arial" pitchFamily="-109" charset="0"/>
              </a:rPr>
              <a:t>-2</a:t>
            </a:r>
            <a:r>
              <a:rPr lang="en-US" sz="1600" b="1" dirty="0">
                <a:latin typeface="Arial" pitchFamily="-109" charset="0"/>
                <a:ea typeface="Arial" pitchFamily="-109" charset="0"/>
                <a:cs typeface="Arial" pitchFamily="-109" charset="0"/>
              </a:rPr>
              <a:t>s</a:t>
            </a:r>
            <a:r>
              <a:rPr lang="en-US" sz="1600" b="1" baseline="30000" dirty="0">
                <a:latin typeface="Arial" pitchFamily="-109" charset="0"/>
                <a:ea typeface="Arial" pitchFamily="-109" charset="0"/>
                <a:cs typeface="Arial" pitchFamily="-109" charset="0"/>
              </a:rPr>
              <a:t>-1</a:t>
            </a:r>
            <a:r>
              <a:rPr lang="en-US" sz="1600" b="1" dirty="0">
                <a:latin typeface="Arial" pitchFamily="-109" charset="0"/>
                <a:ea typeface="Arial" pitchFamily="-109" charset="0"/>
                <a:cs typeface="Arial" pitchFamily="-109" charset="0"/>
              </a:rPr>
              <a:t> per IP </a:t>
            </a:r>
            <a:r>
              <a:rPr lang="en-US" sz="1600" dirty="0">
                <a:latin typeface="Arial" pitchFamily="-109" charset="0"/>
                <a:ea typeface="Arial" pitchFamily="-109" charset="0"/>
                <a:cs typeface="Arial" pitchFamily="-109" charset="0"/>
              </a:rPr>
              <a:t>in a </a:t>
            </a:r>
            <a:r>
              <a:rPr lang="en-US" sz="1600" i="1" dirty="0">
                <a:latin typeface="Arial" pitchFamily="-109" charset="0"/>
                <a:ea typeface="Arial" pitchFamily="-109" charset="0"/>
                <a:cs typeface="Arial" pitchFamily="-109" charset="0"/>
              </a:rPr>
              <a:t>broad</a:t>
            </a:r>
            <a:r>
              <a:rPr lang="en-US" sz="1600" dirty="0">
                <a:latin typeface="Arial" pitchFamily="-109" charset="0"/>
                <a:ea typeface="Arial" pitchFamily="-109" charset="0"/>
                <a:cs typeface="Arial" pitchFamily="-109" charset="0"/>
              </a:rPr>
              <a:t> CM energy </a:t>
            </a:r>
            <a:r>
              <a:rPr lang="en-US" sz="1600" dirty="0" smtClean="0">
                <a:latin typeface="Arial" pitchFamily="-109" charset="0"/>
                <a:ea typeface="Arial" pitchFamily="-109" charset="0"/>
                <a:cs typeface="Arial" pitchFamily="-109" charset="0"/>
              </a:rPr>
              <a:t>range</a:t>
            </a:r>
            <a:endParaRPr lang="en-US" sz="1600" b="1" dirty="0" smtClean="0">
              <a:latin typeface="Arial" pitchFamily="-109" charset="0"/>
              <a:ea typeface="Arial" pitchFamily="-109" charset="0"/>
              <a:cs typeface="Arial" pitchFamily="-109" charset="0"/>
            </a:endParaRPr>
          </a:p>
          <a:p>
            <a:pPr marL="233363" indent="-233363" eaLnBrk="1" hangingPunct="1">
              <a:spcBef>
                <a:spcPts val="1200"/>
              </a:spcBef>
            </a:pPr>
            <a:r>
              <a:rPr lang="en-US" sz="2000" dirty="0">
                <a:solidFill>
                  <a:srgbClr val="CC0000"/>
                </a:solidFill>
                <a:latin typeface="Arial" pitchFamily="-109" charset="0"/>
                <a:ea typeface="Arial" pitchFamily="-109" charset="0"/>
                <a:cs typeface="Arial" pitchFamily="-109" charset="0"/>
              </a:rPr>
              <a:t>Polarization</a:t>
            </a:r>
          </a:p>
          <a:p>
            <a:pPr marL="685800" lvl="1" indent="-228600" eaLnBrk="1" hangingPunct="1">
              <a:spcBef>
                <a:spcPts val="25"/>
              </a:spcBef>
            </a:pPr>
            <a:r>
              <a:rPr lang="en-US" sz="1600" dirty="0">
                <a:latin typeface="Arial" pitchFamily="-109" charset="0"/>
                <a:ea typeface="Arial" pitchFamily="-109" charset="0"/>
                <a:cs typeface="Arial" pitchFamily="-109" charset="0"/>
              </a:rPr>
              <a:t>At IP: longitudinal for both beams, transverse for ions only</a:t>
            </a:r>
          </a:p>
          <a:p>
            <a:pPr marL="685800" lvl="1" indent="-228600" eaLnBrk="1" hangingPunct="1">
              <a:lnSpc>
                <a:spcPct val="80000"/>
              </a:lnSpc>
              <a:spcBef>
                <a:spcPts val="25"/>
              </a:spcBef>
              <a:buClr>
                <a:schemeClr val="tx1"/>
              </a:buClr>
            </a:pPr>
            <a:r>
              <a:rPr lang="en-US" sz="1600" b="1" dirty="0">
                <a:latin typeface="Arial" pitchFamily="-109" charset="0"/>
                <a:ea typeface="Arial" pitchFamily="-109" charset="0"/>
                <a:cs typeface="Arial" pitchFamily="-109" charset="0"/>
              </a:rPr>
              <a:t>All polarizations &gt;70% </a:t>
            </a:r>
          </a:p>
          <a:p>
            <a:pPr marL="233363" indent="-233363" eaLnBrk="1" hangingPunct="1">
              <a:spcBef>
                <a:spcPts val="1200"/>
              </a:spcBef>
            </a:pPr>
            <a:r>
              <a:rPr lang="en-US" sz="2000" dirty="0">
                <a:solidFill>
                  <a:srgbClr val="CC0000"/>
                </a:solidFill>
                <a:latin typeface="Arial" pitchFamily="-109" charset="0"/>
                <a:ea typeface="Arial" pitchFamily="-109" charset="0"/>
                <a:cs typeface="Arial" pitchFamily="-109" charset="0"/>
              </a:rPr>
              <a:t>Upgrade to higher energies and luminosity possible</a:t>
            </a:r>
          </a:p>
          <a:p>
            <a:pPr marL="685800" lvl="1" indent="-228600" eaLnBrk="1" hangingPunct="1">
              <a:spcBef>
                <a:spcPts val="25"/>
              </a:spcBef>
            </a:pPr>
            <a:r>
              <a:rPr lang="en-US" sz="1600" b="1" dirty="0">
                <a:latin typeface="Arial" pitchFamily="-109" charset="0"/>
                <a:ea typeface="Arial" pitchFamily="-109" charset="0"/>
                <a:cs typeface="Arial" pitchFamily="-109" charset="0"/>
              </a:rPr>
              <a:t>20 GeV </a:t>
            </a:r>
            <a:r>
              <a:rPr lang="en-US" sz="1600" dirty="0">
                <a:latin typeface="Arial" pitchFamily="-109" charset="0"/>
                <a:ea typeface="Arial" pitchFamily="-109" charset="0"/>
                <a:cs typeface="Arial" pitchFamily="-109" charset="0"/>
              </a:rPr>
              <a:t>electron, </a:t>
            </a:r>
            <a:r>
              <a:rPr lang="en-US" sz="1600" b="1" dirty="0">
                <a:latin typeface="Arial" pitchFamily="-109" charset="0"/>
                <a:ea typeface="Arial" pitchFamily="-109" charset="0"/>
                <a:cs typeface="Arial" pitchFamily="-109" charset="0"/>
              </a:rPr>
              <a:t>250 GeV </a:t>
            </a:r>
            <a:r>
              <a:rPr lang="en-US" sz="1600" dirty="0">
                <a:latin typeface="Arial" pitchFamily="-109" charset="0"/>
                <a:ea typeface="Arial" pitchFamily="-109" charset="0"/>
                <a:cs typeface="Arial" pitchFamily="-109" charset="0"/>
              </a:rPr>
              <a:t>proton, and </a:t>
            </a:r>
            <a:r>
              <a:rPr lang="en-US" sz="1600" b="1" dirty="0">
                <a:latin typeface="Arial" pitchFamily="-109" charset="0"/>
                <a:ea typeface="Arial" pitchFamily="-109" charset="0"/>
                <a:cs typeface="Arial" pitchFamily="-109" charset="0"/>
              </a:rPr>
              <a:t>100 GeV/</a:t>
            </a:r>
            <a:r>
              <a:rPr lang="en-US" sz="1600" b="1" dirty="0" err="1">
                <a:latin typeface="Arial" pitchFamily="-109" charset="0"/>
                <a:ea typeface="Arial" pitchFamily="-109" charset="0"/>
                <a:cs typeface="Arial" pitchFamily="-109" charset="0"/>
              </a:rPr>
              <a:t>u</a:t>
            </a:r>
            <a:r>
              <a:rPr lang="en-US" sz="1600" b="1" dirty="0">
                <a:latin typeface="Arial" pitchFamily="-109" charset="0"/>
                <a:ea typeface="Arial" pitchFamily="-109" charset="0"/>
                <a:cs typeface="Arial" pitchFamily="-109" charset="0"/>
              </a:rPr>
              <a:t> </a:t>
            </a:r>
            <a:r>
              <a:rPr lang="en-US" sz="1600" dirty="0">
                <a:latin typeface="Arial" pitchFamily="-109" charset="0"/>
                <a:ea typeface="Arial" pitchFamily="-109" charset="0"/>
                <a:cs typeface="Arial" pitchFamily="-109" charset="0"/>
              </a:rPr>
              <a:t>ion</a:t>
            </a:r>
          </a:p>
          <a:p>
            <a:pPr marL="685800" lvl="1" indent="-228600" eaLnBrk="1" hangingPunct="1">
              <a:spcBef>
                <a:spcPts val="25"/>
              </a:spcBef>
            </a:pPr>
            <a:endParaRPr lang="en-US" sz="1600" dirty="0">
              <a:latin typeface="Arial" pitchFamily="-109" charset="0"/>
              <a:ea typeface="Arial" pitchFamily="-109" charset="0"/>
              <a:cs typeface="Arial" pitchFamily="-109" charset="0"/>
            </a:endParaRPr>
          </a:p>
          <a:p>
            <a:pPr marL="685800" lvl="1" indent="-228600" eaLnBrk="1" hangingPunct="1">
              <a:spcBef>
                <a:spcPts val="25"/>
              </a:spcBef>
            </a:pPr>
            <a:r>
              <a:rPr lang="en-US" sz="2000" b="1" dirty="0">
                <a:solidFill>
                  <a:srgbClr val="66CC00"/>
                </a:solidFill>
                <a:latin typeface="Arial" pitchFamily="-109" charset="0"/>
                <a:ea typeface="Arial" pitchFamily="-109" charset="0"/>
                <a:cs typeface="Arial" pitchFamily="-109" charset="0"/>
              </a:rPr>
              <a:t>Design goals consistent with the White Paper requirements</a:t>
            </a:r>
          </a:p>
        </p:txBody>
      </p:sp>
    </p:spTree>
    <p:extLst>
      <p:ext uri="{BB962C8B-B14F-4D97-AF65-F5344CB8AC3E}">
        <p14:creationId xmlns:p14="http://schemas.microsoft.com/office/powerpoint/2010/main" val="1465555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124200" y="6459205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He Zhang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477000" y="6459205"/>
            <a:ext cx="10668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---</a:t>
            </a:r>
            <a:fld id="{85521F2B-DDB1-4D52-AD09-DEE4A6FD7102}" type="slidenum">
              <a:rPr lang="en-US" smtClean="0"/>
              <a:pPr>
                <a:defRPr/>
              </a:pPr>
              <a:t>4</a:t>
            </a:fld>
            <a:r>
              <a:rPr lang="en-US" dirty="0" smtClean="0"/>
              <a:t>---</a:t>
            </a:r>
            <a:endParaRPr lang="en-US" dirty="0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High Luminosity Strategy: </a:t>
            </a:r>
            <a:r>
              <a:rPr lang="en-US" sz="32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igh </a:t>
            </a:r>
            <a:r>
              <a:rPr lang="en-US" sz="32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epetition Rate</a:t>
            </a:r>
            <a:endParaRPr lang="ru-RU" sz="32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76200" y="762000"/>
            <a:ext cx="8839200" cy="838200"/>
          </a:xfrm>
        </p:spPr>
        <p:txBody>
          <a:bodyPr/>
          <a:lstStyle/>
          <a:p>
            <a:pPr marL="227013" indent="-227013">
              <a:spcBef>
                <a:spcPts val="400"/>
              </a:spcBef>
            </a:pPr>
            <a:r>
              <a:rPr lang="en-US" sz="200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rPr>
              <a:t>The MEIC design concept for high luminosity is based on </a:t>
            </a:r>
            <a:r>
              <a:rPr lang="en-US" sz="2000" i="1">
                <a:solidFill>
                  <a:srgbClr val="CC0000"/>
                </a:solidFill>
                <a:latin typeface="Arial" pitchFamily="-109" charset="0"/>
                <a:ea typeface="ＭＳ Ｐゴシック" pitchFamily="-109" charset="-128"/>
                <a:cs typeface="ＭＳ Ｐゴシック" pitchFamily="-109" charset="-128"/>
              </a:rPr>
              <a:t>high bunch repetition rate CW colliding beams</a:t>
            </a:r>
            <a:endParaRPr lang="en-US" sz="2000">
              <a:solidFill>
                <a:srgbClr val="CC0000"/>
              </a:solidFill>
              <a:latin typeface="Arial" pitchFamily="-109" charset="0"/>
              <a:ea typeface="ＭＳ Ｐゴシック" pitchFamily="-109" charset="-128"/>
              <a:cs typeface="ＭＳ Ｐゴシック" pitchFamily="-109" charset="-128"/>
            </a:endParaRPr>
          </a:p>
        </p:txBody>
      </p:sp>
      <p:grpSp>
        <p:nvGrpSpPr>
          <p:cNvPr id="7" name="Group 2"/>
          <p:cNvGrpSpPr>
            <a:grpSpLocks/>
          </p:cNvGrpSpPr>
          <p:nvPr/>
        </p:nvGrpSpPr>
        <p:grpSpPr bwMode="auto">
          <a:xfrm>
            <a:off x="185737" y="1646238"/>
            <a:ext cx="4310063" cy="4373562"/>
            <a:chOff x="207315" y="1920241"/>
            <a:chExt cx="3106281" cy="3391340"/>
          </a:xfrm>
        </p:grpSpPr>
        <p:sp>
          <p:nvSpPr>
            <p:cNvPr id="9" name="Oval 10"/>
            <p:cNvSpPr>
              <a:spLocks noChangeArrowheads="1"/>
            </p:cNvSpPr>
            <p:nvPr/>
          </p:nvSpPr>
          <p:spPr bwMode="auto">
            <a:xfrm>
              <a:off x="533401" y="1920241"/>
              <a:ext cx="2200077" cy="2368031"/>
            </a:xfrm>
            <a:prstGeom prst="ellipse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marL="117475" indent="-233363" algn="ctr" eaLnBrk="1" hangingPunct="1">
                <a:spcAft>
                  <a:spcPts val="600"/>
                </a:spcAft>
                <a:tabLst>
                  <a:tab pos="461963" algn="l"/>
                </a:tabLst>
              </a:pPr>
              <a:endParaRPr lang="en-US" sz="1600" b="1"/>
            </a:p>
          </p:txBody>
        </p:sp>
        <p:sp>
          <p:nvSpPr>
            <p:cNvPr id="10" name="Oval 13"/>
            <p:cNvSpPr>
              <a:spLocks/>
            </p:cNvSpPr>
            <p:nvPr/>
          </p:nvSpPr>
          <p:spPr bwMode="auto">
            <a:xfrm>
              <a:off x="207315" y="3459218"/>
              <a:ext cx="1713397" cy="1840547"/>
            </a:xfrm>
            <a:prstGeom prst="ellipse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marL="117475" indent="-233363" eaLnBrk="1" hangingPunct="1">
                <a:spcBef>
                  <a:spcPts val="400"/>
                </a:spcBef>
                <a:tabLst>
                  <a:tab pos="461963" algn="l"/>
                </a:tabLst>
              </a:pPr>
              <a:endParaRPr lang="en-US" sz="1600">
                <a:latin typeface="Arial" pitchFamily="-109" charset="0"/>
                <a:ea typeface="Arial" pitchFamily="-109" charset="0"/>
                <a:cs typeface="Arial" pitchFamily="-109" charset="0"/>
              </a:endParaRPr>
            </a:p>
          </p:txBody>
        </p:sp>
        <p:sp>
          <p:nvSpPr>
            <p:cNvPr id="11" name="Oval 15"/>
            <p:cNvSpPr>
              <a:spLocks/>
            </p:cNvSpPr>
            <p:nvPr/>
          </p:nvSpPr>
          <p:spPr bwMode="auto">
            <a:xfrm>
              <a:off x="1599707" y="3468809"/>
              <a:ext cx="1713889" cy="1842772"/>
            </a:xfrm>
            <a:prstGeom prst="ellipse">
              <a:avLst/>
            </a:prstGeom>
            <a:solidFill>
              <a:srgbClr val="00B0F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marL="117475" indent="-233363" eaLnBrk="1" hangingPunct="1">
                <a:spcBef>
                  <a:spcPts val="400"/>
                </a:spcBef>
                <a:tabLst>
                  <a:tab pos="461963" algn="l"/>
                </a:tabLst>
              </a:pPr>
              <a:endParaRPr lang="en-US" sz="1600">
                <a:latin typeface="Arial" pitchFamily="-109" charset="0"/>
                <a:ea typeface="Arial" pitchFamily="-109" charset="0"/>
                <a:cs typeface="Arial" pitchFamily="-109" charset="0"/>
              </a:endParaRPr>
            </a:p>
            <a:p>
              <a:pPr marL="117475" indent="-233363" algn="ctr">
                <a:spcBef>
                  <a:spcPts val="400"/>
                </a:spcBef>
                <a:tabLst>
                  <a:tab pos="461963" algn="l"/>
                </a:tabLst>
              </a:pPr>
              <a:endParaRPr lang="en-US" sz="2000" b="1">
                <a:latin typeface="Arial" pitchFamily="-109" charset="0"/>
                <a:ea typeface="Arial" pitchFamily="-109" charset="0"/>
                <a:cs typeface="Arial" pitchFamily="-109" charset="0"/>
              </a:endParaRPr>
            </a:p>
          </p:txBody>
        </p:sp>
        <p:sp>
          <p:nvSpPr>
            <p:cNvPr id="12" name="Rectangle 9"/>
            <p:cNvSpPr>
              <a:spLocks noChangeArrowheads="1"/>
            </p:cNvSpPr>
            <p:nvPr/>
          </p:nvSpPr>
          <p:spPr bwMode="auto">
            <a:xfrm>
              <a:off x="838200" y="2258556"/>
              <a:ext cx="1981200" cy="11455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marL="117475" indent="-117475" eaLnBrk="1" hangingPunct="1">
                <a:tabLst>
                  <a:tab pos="111125" algn="l"/>
                </a:tabLst>
              </a:pPr>
              <a:r>
                <a:rPr lang="en-US" b="1" i="1" dirty="0">
                  <a:solidFill>
                    <a:srgbClr val="CC0000"/>
                  </a:solidFill>
                  <a:latin typeface="Arial" pitchFamily="-109" charset="0"/>
                  <a:ea typeface="Arial" pitchFamily="-109" charset="0"/>
                  <a:cs typeface="Arial" pitchFamily="-109" charset="0"/>
                </a:rPr>
                <a:t>Beam Design</a:t>
              </a:r>
            </a:p>
            <a:p>
              <a:pPr marL="117475" indent="-117475" eaLnBrk="1" hangingPunct="1">
                <a:buFont typeface="Arial" pitchFamily="-109" charset="0"/>
                <a:buChar char="•"/>
                <a:tabLst>
                  <a:tab pos="111125" algn="l"/>
                </a:tabLst>
              </a:pPr>
              <a:r>
                <a:rPr lang="en-US" sz="1800" b="1" dirty="0">
                  <a:latin typeface="Arial" pitchFamily="-109" charset="0"/>
                  <a:ea typeface="Arial" pitchFamily="-109" charset="0"/>
                  <a:cs typeface="Arial" pitchFamily="-109" charset="0"/>
                </a:rPr>
                <a:t>High repetition rate</a:t>
              </a:r>
            </a:p>
            <a:p>
              <a:pPr marL="117475" indent="-117475">
                <a:buFont typeface="Arial" pitchFamily="-109" charset="0"/>
                <a:buChar char="•"/>
                <a:tabLst>
                  <a:tab pos="111125" algn="l"/>
                </a:tabLst>
              </a:pPr>
              <a:r>
                <a:rPr lang="en-US" sz="1800" b="1" dirty="0">
                  <a:latin typeface="Arial" pitchFamily="-109" charset="0"/>
                  <a:ea typeface="Arial" pitchFamily="-109" charset="0"/>
                  <a:cs typeface="Arial" pitchFamily="-109" charset="0"/>
                </a:rPr>
                <a:t>Low bunch charge </a:t>
              </a:r>
            </a:p>
            <a:p>
              <a:pPr marL="117475" indent="-117475" eaLnBrk="1" hangingPunct="1">
                <a:buFont typeface="Arial" pitchFamily="-109" charset="0"/>
                <a:buChar char="•"/>
                <a:tabLst>
                  <a:tab pos="111125" algn="l"/>
                </a:tabLst>
              </a:pPr>
              <a:r>
                <a:rPr lang="en-US" sz="1800" b="1" dirty="0">
                  <a:latin typeface="Arial" pitchFamily="-109" charset="0"/>
                  <a:ea typeface="Arial" pitchFamily="-109" charset="0"/>
                  <a:cs typeface="Arial" pitchFamily="-109" charset="0"/>
                </a:rPr>
                <a:t>Short bunch length</a:t>
              </a:r>
            </a:p>
            <a:p>
              <a:pPr marL="117475" indent="-117475" eaLnBrk="1" hangingPunct="1">
                <a:buFont typeface="Arial" pitchFamily="-109" charset="0"/>
                <a:buChar char="•"/>
                <a:tabLst>
                  <a:tab pos="111125" algn="l"/>
                </a:tabLst>
              </a:pPr>
              <a:r>
                <a:rPr lang="en-US" sz="1800" b="1" dirty="0">
                  <a:latin typeface="Arial" pitchFamily="-109" charset="0"/>
                  <a:ea typeface="Arial" pitchFamily="-109" charset="0"/>
                  <a:cs typeface="Arial" pitchFamily="-109" charset="0"/>
                </a:rPr>
                <a:t>Small emittance</a:t>
              </a:r>
              <a:endParaRPr lang="en-US" sz="1800" b="1" dirty="0"/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317149" y="3832520"/>
              <a:ext cx="1372914" cy="7457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marL="117475" indent="-117475" eaLnBrk="1" hangingPunct="1">
                <a:spcAft>
                  <a:spcPts val="300"/>
                </a:spcAft>
                <a:tabLst>
                  <a:tab pos="111125" algn="l"/>
                </a:tabLst>
              </a:pPr>
              <a:r>
                <a:rPr lang="en-US" b="1" i="1" dirty="0">
                  <a:solidFill>
                    <a:srgbClr val="CC0000"/>
                  </a:solidFill>
                  <a:latin typeface="Arial" pitchFamily="-109" charset="0"/>
                  <a:ea typeface="Arial" pitchFamily="-109" charset="0"/>
                  <a:cs typeface="Arial" pitchFamily="-109" charset="0"/>
                </a:rPr>
                <a:t>IR Design</a:t>
              </a:r>
            </a:p>
            <a:p>
              <a:pPr marL="117475" indent="-117475" eaLnBrk="1" hangingPunct="1">
                <a:buFont typeface="Arial" pitchFamily="-109" charset="0"/>
                <a:buChar char="•"/>
                <a:tabLst>
                  <a:tab pos="111125" algn="l"/>
                </a:tabLst>
              </a:pPr>
              <a:r>
                <a:rPr lang="en-US" sz="1800" b="1" dirty="0">
                  <a:latin typeface="Arial" pitchFamily="-109" charset="0"/>
                  <a:ea typeface="Arial" pitchFamily="-109" charset="0"/>
                  <a:cs typeface="Arial" pitchFamily="-109" charset="0"/>
                </a:rPr>
                <a:t>Small </a:t>
              </a:r>
              <a:r>
                <a:rPr lang="el-GR" sz="1800" b="1" dirty="0">
                  <a:latin typeface="Arial" pitchFamily="-109" charset="0"/>
                  <a:ea typeface="Arial" pitchFamily="-109" charset="0"/>
                  <a:cs typeface="Arial" pitchFamily="-109" charset="0"/>
                </a:rPr>
                <a:t>β</a:t>
              </a:r>
              <a:r>
                <a:rPr lang="en-US" sz="1800" b="1" dirty="0">
                  <a:latin typeface="Arial" pitchFamily="-109" charset="0"/>
                  <a:ea typeface="Arial" pitchFamily="-109" charset="0"/>
                  <a:cs typeface="Arial" pitchFamily="-109" charset="0"/>
                </a:rPr>
                <a:t>*</a:t>
              </a:r>
            </a:p>
            <a:p>
              <a:pPr marL="117475" indent="-117475" eaLnBrk="1" hangingPunct="1">
                <a:buFont typeface="Arial" pitchFamily="-109" charset="0"/>
                <a:buChar char="•"/>
                <a:tabLst>
                  <a:tab pos="111125" algn="l"/>
                </a:tabLst>
              </a:pPr>
              <a:r>
                <a:rPr lang="en-US" sz="1800" b="1" dirty="0">
                  <a:latin typeface="Arial" pitchFamily="-109" charset="0"/>
                  <a:ea typeface="Arial" pitchFamily="-109" charset="0"/>
                  <a:cs typeface="Arial" pitchFamily="-109" charset="0"/>
                </a:rPr>
                <a:t>Crab crossing</a:t>
              </a:r>
              <a:endParaRPr lang="en-US" sz="1800" b="1" dirty="0"/>
            </a:p>
          </p:txBody>
        </p:sp>
        <p:sp>
          <p:nvSpPr>
            <p:cNvPr id="14" name="Rectangle 29"/>
            <p:cNvSpPr>
              <a:spLocks noChangeArrowheads="1"/>
            </p:cNvSpPr>
            <p:nvPr/>
          </p:nvSpPr>
          <p:spPr bwMode="auto">
            <a:xfrm>
              <a:off x="1799927" y="3855569"/>
              <a:ext cx="1356067" cy="11753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marL="117475" indent="-117475" eaLnBrk="1" hangingPunct="1">
                <a:spcAft>
                  <a:spcPts val="300"/>
                </a:spcAft>
                <a:tabLst>
                  <a:tab pos="111125" algn="l"/>
                </a:tabLst>
              </a:pPr>
              <a:r>
                <a:rPr lang="en-US" b="1" i="1" dirty="0">
                  <a:solidFill>
                    <a:srgbClr val="CC0000"/>
                  </a:solidFill>
                  <a:latin typeface="Arial" pitchFamily="-109" charset="0"/>
                  <a:ea typeface="Arial" pitchFamily="-109" charset="0"/>
                  <a:cs typeface="Arial" pitchFamily="-109" charset="0"/>
                </a:rPr>
                <a:t>Damping</a:t>
              </a:r>
            </a:p>
            <a:p>
              <a:pPr marL="117475" indent="-117475" eaLnBrk="1" hangingPunct="1">
                <a:buFont typeface="Arial" pitchFamily="-109" charset="0"/>
                <a:buChar char="•"/>
                <a:tabLst>
                  <a:tab pos="111125" algn="l"/>
                </a:tabLst>
              </a:pPr>
              <a:r>
                <a:rPr lang="en-US" sz="1800" b="1" dirty="0">
                  <a:latin typeface="Arial" pitchFamily="-109" charset="0"/>
                  <a:ea typeface="Arial" pitchFamily="-109" charset="0"/>
                  <a:cs typeface="Arial" pitchFamily="-109" charset="0"/>
                </a:rPr>
                <a:t>Synchrotron radiation</a:t>
              </a:r>
            </a:p>
            <a:p>
              <a:pPr marL="117475" indent="-117475" eaLnBrk="1" hangingPunct="1">
                <a:buFont typeface="Arial" pitchFamily="-109" charset="0"/>
                <a:buChar char="•"/>
                <a:tabLst>
                  <a:tab pos="111125" algn="l"/>
                </a:tabLst>
              </a:pPr>
              <a:r>
                <a:rPr lang="en-US" sz="1800" b="1" dirty="0">
                  <a:latin typeface="Arial" pitchFamily="-109" charset="0"/>
                  <a:ea typeface="Arial" pitchFamily="-109" charset="0"/>
                  <a:cs typeface="Arial" pitchFamily="-109" charset="0"/>
                </a:rPr>
                <a:t>Electron cooling</a:t>
              </a:r>
            </a:p>
          </p:txBody>
        </p:sp>
      </p:grp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4724400" y="2438400"/>
            <a:ext cx="4191000" cy="163195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000" b="1" dirty="0">
                <a:latin typeface="Arial" pitchFamily="-109" charset="0"/>
                <a:ea typeface="Arial" pitchFamily="-109" charset="0"/>
                <a:cs typeface="Arial" pitchFamily="-109" charset="0"/>
              </a:rPr>
              <a:t>“</a:t>
            </a:r>
            <a:r>
              <a:rPr lang="en-US" sz="1800" b="1" dirty="0">
                <a:latin typeface="Arial" pitchFamily="-109" charset="0"/>
                <a:ea typeface="Arial" pitchFamily="-109" charset="0"/>
                <a:cs typeface="Arial" pitchFamily="-109" charset="0"/>
              </a:rPr>
              <a:t>Traditional” hadrons colliders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" pitchFamily="-109" charset="0"/>
                <a:ea typeface="Arial" pitchFamily="-109" charset="0"/>
                <a:cs typeface="Arial" pitchFamily="-109" charset="0"/>
              </a:rPr>
              <a:t> </a:t>
            </a:r>
            <a:r>
              <a:rPr lang="en-US" sz="1600" dirty="0" smtClean="0">
                <a:latin typeface="Arial" pitchFamily="-109" charset="0"/>
                <a:ea typeface="Arial" pitchFamily="-109" charset="0"/>
                <a:cs typeface="Arial" pitchFamily="-109" charset="0"/>
              </a:rPr>
              <a:t>Small </a:t>
            </a:r>
            <a:r>
              <a:rPr lang="en-US" sz="1600" dirty="0">
                <a:latin typeface="Arial" pitchFamily="-109" charset="0"/>
                <a:ea typeface="Arial" pitchFamily="-109" charset="0"/>
                <a:cs typeface="Arial" pitchFamily="-109" charset="0"/>
              </a:rPr>
              <a:t>number of bunches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" pitchFamily="-109" charset="0"/>
                <a:ea typeface="Arial" pitchFamily="-109" charset="0"/>
                <a:cs typeface="Arial" pitchFamily="-109" charset="0"/>
                <a:sym typeface="Wingdings" pitchFamily="-109" charset="2"/>
              </a:rPr>
              <a:t> Small collision frequency</a:t>
            </a:r>
            <a:r>
              <a:rPr lang="en-US" sz="1600" dirty="0">
                <a:latin typeface="Arial" pitchFamily="-109" charset="0"/>
                <a:ea typeface="Arial" pitchFamily="-109" charset="0"/>
                <a:cs typeface="Arial" pitchFamily="-109" charset="0"/>
              </a:rPr>
              <a:t> </a:t>
            </a:r>
            <a:r>
              <a:rPr lang="en-US" sz="1600" i="1" dirty="0">
                <a:latin typeface="Arial" pitchFamily="-109" charset="0"/>
                <a:ea typeface="Arial" pitchFamily="-109" charset="0"/>
                <a:cs typeface="Arial" pitchFamily="-109" charset="0"/>
              </a:rPr>
              <a:t>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i="1" dirty="0">
                <a:latin typeface="Arial" pitchFamily="-109" charset="0"/>
                <a:ea typeface="Arial" pitchFamily="-109" charset="0"/>
                <a:cs typeface="Arial" pitchFamily="-109" charset="0"/>
              </a:rPr>
              <a:t> </a:t>
            </a:r>
            <a:r>
              <a:rPr lang="en-US" sz="1600" dirty="0">
                <a:latin typeface="Arial" pitchFamily="-109" charset="0"/>
                <a:ea typeface="Arial" pitchFamily="-109" charset="0"/>
                <a:cs typeface="Arial" pitchFamily="-109" charset="0"/>
              </a:rPr>
              <a:t>Large bunch charge n</a:t>
            </a:r>
            <a:r>
              <a:rPr lang="en-US" sz="1600" baseline="-25000" dirty="0">
                <a:latin typeface="Arial" pitchFamily="-109" charset="0"/>
                <a:ea typeface="Arial" pitchFamily="-109" charset="0"/>
                <a:cs typeface="Arial" pitchFamily="-109" charset="0"/>
              </a:rPr>
              <a:t>1</a:t>
            </a:r>
            <a:r>
              <a:rPr lang="en-US" sz="1600" dirty="0">
                <a:latin typeface="Arial" pitchFamily="-109" charset="0"/>
                <a:ea typeface="Arial" pitchFamily="-109" charset="0"/>
                <a:cs typeface="Arial" pitchFamily="-109" charset="0"/>
              </a:rPr>
              <a:t> and n</a:t>
            </a:r>
            <a:r>
              <a:rPr lang="en-US" sz="1600" baseline="-25000" dirty="0">
                <a:latin typeface="Arial" pitchFamily="-109" charset="0"/>
                <a:ea typeface="Arial" pitchFamily="-109" charset="0"/>
                <a:cs typeface="Arial" pitchFamily="-109" charset="0"/>
              </a:rPr>
              <a:t>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" pitchFamily="-109" charset="0"/>
                <a:ea typeface="Arial" pitchFamily="-109" charset="0"/>
                <a:cs typeface="Arial" pitchFamily="-109" charset="0"/>
              </a:rPr>
              <a:t> Long bunch length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" pitchFamily="-109" charset="0"/>
                <a:ea typeface="Arial" pitchFamily="-109" charset="0"/>
                <a:cs typeface="Arial" pitchFamily="-109" charset="0"/>
              </a:rPr>
              <a:t> Large beta-star</a:t>
            </a:r>
          </a:p>
        </p:txBody>
      </p:sp>
      <p:graphicFrame>
        <p:nvGraphicFramePr>
          <p:cNvPr id="1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4307436"/>
              </p:ext>
            </p:extLst>
          </p:nvPr>
        </p:nvGraphicFramePr>
        <p:xfrm>
          <a:off x="4724400" y="1600200"/>
          <a:ext cx="358140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5" name="Equation" r:id="rId4" imgW="1022819" imgH="1022819" progId="Equation.3">
                  <p:embed/>
                </p:oleObj>
              </mc:Choice>
              <mc:Fallback>
                <p:oleObj name="Equation" r:id="rId4" imgW="1022819" imgH="102281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4400" y="1600200"/>
                        <a:ext cx="3581400" cy="838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Box 18"/>
          <p:cNvSpPr txBox="1">
            <a:spLocks noChangeArrowheads="1"/>
          </p:cNvSpPr>
          <p:nvPr/>
        </p:nvSpPr>
        <p:spPr bwMode="auto">
          <a:xfrm>
            <a:off x="4724400" y="4191000"/>
            <a:ext cx="4191000" cy="16002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800" b="1" dirty="0" err="1">
                <a:latin typeface="Arial" pitchFamily="-109" charset="0"/>
                <a:ea typeface="Arial" pitchFamily="-109" charset="0"/>
                <a:cs typeface="Arial" pitchFamily="-109" charset="0"/>
              </a:rPr>
              <a:t>Linac</a:t>
            </a:r>
            <a:r>
              <a:rPr lang="en-US" sz="1800" b="1" dirty="0">
                <a:latin typeface="Arial" pitchFamily="-109" charset="0"/>
                <a:ea typeface="Arial" pitchFamily="-109" charset="0"/>
                <a:cs typeface="Arial" pitchFamily="-109" charset="0"/>
              </a:rPr>
              <a:t>-Ring colliders</a:t>
            </a:r>
          </a:p>
          <a:p>
            <a:pPr marL="117475" indent="-117475">
              <a:buFont typeface="Arial" pitchFamily="-109" charset="0"/>
              <a:buChar char="•"/>
            </a:pPr>
            <a:r>
              <a:rPr lang="en-US" sz="1600" dirty="0">
                <a:latin typeface="Arial" pitchFamily="-109" charset="0"/>
                <a:ea typeface="Arial" pitchFamily="-109" charset="0"/>
                <a:cs typeface="Arial" pitchFamily="-109" charset="0"/>
                <a:sym typeface="Wingdings" pitchFamily="-109" charset="2"/>
              </a:rPr>
              <a:t>Large beam-beam parameter for the  </a:t>
            </a:r>
            <a:r>
              <a:rPr lang="en-US" sz="1600" dirty="0" smtClean="0">
                <a:latin typeface="Arial" pitchFamily="-109" charset="0"/>
                <a:ea typeface="Arial" pitchFamily="-109" charset="0"/>
                <a:cs typeface="Arial" pitchFamily="-109" charset="0"/>
                <a:sym typeface="Wingdings" pitchFamily="-109" charset="2"/>
              </a:rPr>
              <a:t>   electron </a:t>
            </a:r>
            <a:r>
              <a:rPr lang="en-US" sz="1600" dirty="0">
                <a:latin typeface="Arial" pitchFamily="-109" charset="0"/>
                <a:ea typeface="Arial" pitchFamily="-109" charset="0"/>
                <a:cs typeface="Arial" pitchFamily="-109" charset="0"/>
                <a:sym typeface="Wingdings" pitchFamily="-109" charset="2"/>
              </a:rPr>
              <a:t>beam</a:t>
            </a:r>
          </a:p>
          <a:p>
            <a:pPr marL="117475" indent="-117475">
              <a:buFont typeface="Arial" pitchFamily="-109" charset="0"/>
              <a:buChar char="•"/>
            </a:pPr>
            <a:r>
              <a:rPr lang="en-US" sz="1600" dirty="0">
                <a:latin typeface="Arial" pitchFamily="-109" charset="0"/>
                <a:ea typeface="Arial" pitchFamily="-109" charset="0"/>
                <a:cs typeface="Arial" pitchFamily="-109" charset="0"/>
                <a:sym typeface="Wingdings" pitchFamily="-109" charset="2"/>
              </a:rPr>
              <a:t>Need to maintain high polarized electron current </a:t>
            </a:r>
          </a:p>
          <a:p>
            <a:pPr marL="117475" indent="-117475">
              <a:buFont typeface="Arial" pitchFamily="-109" charset="0"/>
              <a:buChar char="•"/>
            </a:pPr>
            <a:r>
              <a:rPr lang="en-US" sz="1600" dirty="0">
                <a:latin typeface="Arial" pitchFamily="-109" charset="0"/>
                <a:ea typeface="Arial" pitchFamily="-109" charset="0"/>
                <a:cs typeface="Arial" pitchFamily="-109" charset="0"/>
                <a:sym typeface="Wingdings" pitchFamily="-109" charset="2"/>
              </a:rPr>
              <a:t>High energy/current ERL  </a:t>
            </a:r>
            <a:endParaRPr lang="en-US" sz="1600" dirty="0">
              <a:latin typeface="Arial" pitchFamily="-109" charset="0"/>
              <a:ea typeface="Arial" pitchFamily="-109" charset="0"/>
              <a:cs typeface="Arial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5555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124200" y="6459205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He Zhang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477000" y="6459205"/>
            <a:ext cx="10668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---</a:t>
            </a:r>
            <a:fld id="{85521F2B-DDB1-4D52-AD09-DEE4A6FD7102}" type="slidenum">
              <a:rPr lang="en-US" smtClean="0"/>
              <a:pPr>
                <a:defRPr/>
              </a:pPr>
              <a:t>5</a:t>
            </a:fld>
            <a:r>
              <a:rPr lang="en-US" dirty="0" smtClean="0"/>
              <a:t>---</a:t>
            </a:r>
            <a:endParaRPr lang="en-US" dirty="0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9pPr>
          </a:lstStyle>
          <a:p>
            <a:pPr algn="ctr" eaLnBrk="1" hangingPunct="1"/>
            <a:endParaRPr lang="ru-RU" sz="32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High Polarization Strategy: Figure-8 Shape</a:t>
            </a:r>
            <a:endParaRPr lang="ru-RU" sz="32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9067800" cy="5486400"/>
          </a:xfrm>
        </p:spPr>
        <p:txBody>
          <a:bodyPr/>
          <a:lstStyle/>
          <a:p>
            <a:pPr marL="228600" indent="-228600">
              <a:spcBef>
                <a:spcPts val="300"/>
              </a:spcBef>
              <a:buFontTx/>
              <a:buNone/>
            </a:pPr>
            <a:r>
              <a:rPr lang="en-US" sz="2400" dirty="0" smtClean="0">
                <a:solidFill>
                  <a:srgbClr val="CC0000"/>
                </a:solidFill>
                <a:latin typeface="Arial" pitchFamily="-104" charset="0"/>
                <a:ea typeface="ＭＳ Ｐゴシック" pitchFamily="-104" charset="-128"/>
                <a:cs typeface="ＭＳ Ｐゴシック" pitchFamily="-104" charset="-128"/>
              </a:rPr>
              <a:t>	</a:t>
            </a:r>
            <a:r>
              <a:rPr lang="en-US" sz="2000" dirty="0" smtClean="0">
                <a:solidFill>
                  <a:srgbClr val="CC0000"/>
                </a:solidFill>
                <a:latin typeface="Arial" pitchFamily="-104" charset="0"/>
                <a:ea typeface="ＭＳ Ｐゴシック" pitchFamily="-104" charset="-128"/>
                <a:cs typeface="ＭＳ Ｐゴシック" pitchFamily="-104" charset="-128"/>
              </a:rPr>
              <a:t>All </a:t>
            </a:r>
            <a:r>
              <a:rPr lang="en-US" sz="2000" dirty="0">
                <a:solidFill>
                  <a:srgbClr val="CC0000"/>
                </a:solidFill>
                <a:latin typeface="Arial" pitchFamily="-104" charset="0"/>
                <a:ea typeface="ＭＳ Ｐゴシック" pitchFamily="-104" charset="-128"/>
                <a:cs typeface="ＭＳ Ｐゴシック" pitchFamily="-104" charset="-128"/>
              </a:rPr>
              <a:t>rings</a:t>
            </a:r>
            <a:r>
              <a:rPr lang="en-US" sz="2000" dirty="0" smtClean="0">
                <a:solidFill>
                  <a:srgbClr val="CC0000"/>
                </a:solidFill>
                <a:latin typeface="Arial" pitchFamily="-104" charset="0"/>
                <a:ea typeface="ＭＳ Ｐゴシック" pitchFamily="-104" charset="-128"/>
                <a:cs typeface="ＭＳ Ｐゴシック" pitchFamily="-104" charset="-128"/>
              </a:rPr>
              <a:t> are </a:t>
            </a:r>
            <a:r>
              <a:rPr lang="en-US" sz="2000" dirty="0">
                <a:solidFill>
                  <a:srgbClr val="CC0000"/>
                </a:solidFill>
                <a:latin typeface="Arial" pitchFamily="-104" charset="0"/>
                <a:ea typeface="ＭＳ Ｐゴシック" pitchFamily="-104" charset="-128"/>
                <a:cs typeface="ＭＳ Ｐゴシック" pitchFamily="-104" charset="-128"/>
              </a:rPr>
              <a:t>figure-8</a:t>
            </a:r>
            <a:r>
              <a:rPr lang="en-US" sz="2000" dirty="0" smtClean="0">
                <a:solidFill>
                  <a:srgbClr val="CC0000"/>
                </a:solidFill>
                <a:latin typeface="Arial" pitchFamily="-104" charset="0"/>
                <a:ea typeface="ＭＳ Ｐゴシック" pitchFamily="-104" charset="-128"/>
                <a:cs typeface="ＭＳ Ｐゴシック" pitchFamily="-104" charset="-128"/>
              </a:rPr>
              <a:t> </a:t>
            </a:r>
            <a:r>
              <a:rPr lang="en-US" altLang="zh-CN" sz="2000" dirty="0" smtClean="0">
                <a:solidFill>
                  <a:srgbClr val="CC0000"/>
                </a:solidFill>
                <a:latin typeface="Arial" pitchFamily="-104" charset="0"/>
                <a:ea typeface="ＭＳ Ｐゴシック" pitchFamily="-104" charset="-128"/>
                <a:cs typeface="ＭＳ Ｐゴシック" pitchFamily="-104" charset="-128"/>
                <a:sym typeface="Wingdings"/>
              </a:rPr>
              <a:t>—</a:t>
            </a:r>
            <a:r>
              <a:rPr lang="en-US" sz="2000" dirty="0" smtClean="0">
                <a:solidFill>
                  <a:srgbClr val="CC0000"/>
                </a:solidFill>
                <a:latin typeface="Arial" pitchFamily="-104" charset="0"/>
                <a:ea typeface="ＭＳ Ｐゴシック" pitchFamily="-104" charset="-128"/>
                <a:cs typeface="ＭＳ Ｐゴシック" pitchFamily="-104" charset="-128"/>
                <a:sym typeface="Wingdings"/>
              </a:rPr>
              <a:t> </a:t>
            </a:r>
            <a:r>
              <a:rPr lang="en-US" sz="2000" dirty="0" smtClean="0">
                <a:solidFill>
                  <a:srgbClr val="CC0000"/>
                </a:solidFill>
                <a:latin typeface="Arial" pitchFamily="-104" charset="0"/>
                <a:ea typeface="ＭＳ Ｐゴシック" pitchFamily="-104" charset="-128"/>
                <a:cs typeface="ＭＳ Ｐゴシック" pitchFamily="-104" charset="-128"/>
              </a:rPr>
              <a:t>critical </a:t>
            </a:r>
            <a:r>
              <a:rPr lang="en-US" sz="2000" dirty="0">
                <a:solidFill>
                  <a:srgbClr val="CC0000"/>
                </a:solidFill>
                <a:latin typeface="Arial" pitchFamily="-104" charset="0"/>
                <a:ea typeface="ＭＳ Ｐゴシック" pitchFamily="-104" charset="-128"/>
                <a:cs typeface="ＭＳ Ｐゴシック" pitchFamily="-104" charset="-128"/>
              </a:rPr>
              <a:t>advantages for both ion and electron beam</a:t>
            </a:r>
            <a:endParaRPr lang="en-US" sz="2000" dirty="0" smtClean="0">
              <a:solidFill>
                <a:srgbClr val="00B050"/>
              </a:solidFill>
              <a:latin typeface="Arial" pitchFamily="-104" charset="0"/>
              <a:ea typeface="ＭＳ Ｐゴシック" pitchFamily="-104" charset="-128"/>
              <a:cs typeface="ＭＳ Ｐゴシック" pitchFamily="-104" charset="-128"/>
            </a:endParaRPr>
          </a:p>
          <a:p>
            <a:pPr marL="509588" lvl="1" indent="-220663">
              <a:spcBef>
                <a:spcPct val="0"/>
              </a:spcBef>
              <a:buClr>
                <a:srgbClr val="CC0000"/>
              </a:buClr>
              <a:buFont typeface="Wingdings" pitchFamily="-104" charset="2"/>
              <a:buChar char="§"/>
            </a:pPr>
            <a:endParaRPr lang="en-US" sz="1600" dirty="0" smtClean="0">
              <a:latin typeface="Arial" pitchFamily="-104" charset="0"/>
              <a:ea typeface="ＭＳ Ｐゴシック" pitchFamily="-104" charset="-128"/>
              <a:cs typeface="ＭＳ Ｐゴシック" pitchFamily="-104" charset="-128"/>
            </a:endParaRPr>
          </a:p>
          <a:p>
            <a:pPr marL="509588" lvl="1" indent="-220663">
              <a:spcBef>
                <a:spcPct val="0"/>
              </a:spcBef>
              <a:buClr>
                <a:srgbClr val="CC0000"/>
              </a:buClr>
              <a:buFont typeface="Wingdings" pitchFamily="-104" charset="2"/>
              <a:buChar char="§"/>
            </a:pPr>
            <a:r>
              <a:rPr lang="en-US" sz="1800" dirty="0" smtClean="0">
                <a:latin typeface="Arial" pitchFamily="-104" charset="0"/>
                <a:ea typeface="ＭＳ Ｐゴシック" pitchFamily="-104" charset="-128"/>
                <a:cs typeface="ＭＳ Ｐゴシック" pitchFamily="-104" charset="-128"/>
              </a:rPr>
              <a:t>Spin </a:t>
            </a:r>
            <a:r>
              <a:rPr lang="en-US" sz="1800" dirty="0">
                <a:latin typeface="Arial" pitchFamily="-104" charset="0"/>
                <a:ea typeface="ＭＳ Ｐゴシック" pitchFamily="-104" charset="-128"/>
                <a:cs typeface="ＭＳ Ｐゴシック" pitchFamily="-104" charset="-128"/>
              </a:rPr>
              <a:t>precessions in the left &amp; right parts of the ring are </a:t>
            </a:r>
            <a:r>
              <a:rPr lang="en-US" sz="1800" u="sng" dirty="0">
                <a:latin typeface="Arial" pitchFamily="-104" charset="0"/>
                <a:ea typeface="ＭＳ Ｐゴシック" pitchFamily="-104" charset="-128"/>
                <a:cs typeface="ＭＳ Ｐゴシック" pitchFamily="-104" charset="-128"/>
              </a:rPr>
              <a:t>exactly </a:t>
            </a:r>
            <a:r>
              <a:rPr lang="en-US" sz="1800" u="sng" dirty="0" smtClean="0">
                <a:latin typeface="Arial" pitchFamily="-104" charset="0"/>
                <a:ea typeface="ＭＳ Ｐゴシック" pitchFamily="-104" charset="-128"/>
                <a:cs typeface="ＭＳ Ｐゴシック" pitchFamily="-104" charset="-128"/>
              </a:rPr>
              <a:t>cancelled</a:t>
            </a:r>
          </a:p>
          <a:p>
            <a:pPr marL="509588" lvl="1" indent="-220663">
              <a:spcBef>
                <a:spcPct val="0"/>
              </a:spcBef>
              <a:buClr>
                <a:srgbClr val="CC0000"/>
              </a:buClr>
              <a:buFont typeface="Wingdings" pitchFamily="-104" charset="2"/>
              <a:buChar char="§"/>
            </a:pPr>
            <a:r>
              <a:rPr lang="en-US" sz="1800" dirty="0" smtClean="0">
                <a:latin typeface="Arial" pitchFamily="-104" charset="0"/>
                <a:ea typeface="ＭＳ Ｐゴシック" pitchFamily="-104" charset="-128"/>
                <a:cs typeface="ＭＳ Ｐゴシック" pitchFamily="-104" charset="-128"/>
              </a:rPr>
              <a:t>Net </a:t>
            </a:r>
            <a:r>
              <a:rPr lang="en-US" sz="1800" dirty="0">
                <a:latin typeface="Arial" pitchFamily="-104" charset="0"/>
                <a:ea typeface="ＭＳ Ｐゴシック" pitchFamily="-104" charset="-128"/>
                <a:cs typeface="ＭＳ Ｐゴシック" pitchFamily="-104" charset="-128"/>
              </a:rPr>
              <a:t>spin precession (</a:t>
            </a:r>
            <a:r>
              <a:rPr lang="en-US" sz="1800" b="1" i="1" dirty="0">
                <a:latin typeface="Arial" pitchFamily="-104" charset="0"/>
                <a:ea typeface="ＭＳ Ｐゴシック" pitchFamily="-104" charset="-128"/>
                <a:cs typeface="ＭＳ Ｐゴシック" pitchFamily="-104" charset="-128"/>
              </a:rPr>
              <a:t>spin tune</a:t>
            </a:r>
            <a:r>
              <a:rPr lang="en-US" sz="1800" dirty="0">
                <a:latin typeface="Arial" pitchFamily="-104" charset="0"/>
                <a:ea typeface="ＭＳ Ｐゴシック" pitchFamily="-104" charset="-128"/>
                <a:cs typeface="ＭＳ Ｐゴシック" pitchFamily="-104" charset="-128"/>
              </a:rPr>
              <a:t>) is zero, thus </a:t>
            </a:r>
            <a:r>
              <a:rPr lang="en-US" sz="1800" u="sng" dirty="0">
                <a:latin typeface="Arial" pitchFamily="-104" charset="0"/>
                <a:ea typeface="ＭＳ Ｐゴシック" pitchFamily="-104" charset="-128"/>
                <a:cs typeface="ＭＳ Ｐゴシック" pitchFamily="-104" charset="-128"/>
              </a:rPr>
              <a:t>energy </a:t>
            </a:r>
            <a:r>
              <a:rPr lang="en-US" sz="1800" u="sng" dirty="0" smtClean="0">
                <a:latin typeface="Arial" pitchFamily="-104" charset="0"/>
                <a:ea typeface="ＭＳ Ｐゴシック" pitchFamily="-104" charset="-128"/>
                <a:cs typeface="ＭＳ Ｐゴシック" pitchFamily="-104" charset="-128"/>
              </a:rPr>
              <a:t>independent</a:t>
            </a:r>
          </a:p>
          <a:p>
            <a:pPr marL="509588" lvl="1" indent="-220663">
              <a:spcBef>
                <a:spcPct val="0"/>
              </a:spcBef>
              <a:buClr>
                <a:srgbClr val="CC0000"/>
              </a:buClr>
              <a:buFont typeface="Wingdings" pitchFamily="-104" charset="2"/>
              <a:buChar char="§"/>
            </a:pPr>
            <a:r>
              <a:rPr lang="en-US" sz="1800" dirty="0" smtClean="0">
                <a:latin typeface="Arial" pitchFamily="-104" charset="0"/>
                <a:ea typeface="ＭＳ Ｐゴシック" pitchFamily="-104" charset="-128"/>
                <a:cs typeface="ＭＳ Ｐゴシック" pitchFamily="-104" charset="-128"/>
              </a:rPr>
              <a:t>Spin </a:t>
            </a:r>
            <a:r>
              <a:rPr lang="en-US" sz="1800" dirty="0">
                <a:latin typeface="Arial" pitchFamily="-104" charset="0"/>
                <a:ea typeface="ＭＳ Ｐゴシック" pitchFamily="-104" charset="-128"/>
                <a:cs typeface="ＭＳ Ｐゴシック" pitchFamily="-104" charset="-128"/>
              </a:rPr>
              <a:t>is </a:t>
            </a:r>
            <a:r>
              <a:rPr lang="en-US" sz="1800" u="sng" dirty="0">
                <a:latin typeface="Arial" pitchFamily="-104" charset="0"/>
                <a:ea typeface="ＭＳ Ｐゴシック" pitchFamily="-104" charset="-128"/>
                <a:cs typeface="ＭＳ Ｐゴシック" pitchFamily="-104" charset="-128"/>
              </a:rPr>
              <a:t>easily controlled </a:t>
            </a:r>
            <a:r>
              <a:rPr lang="en-US" sz="1800" dirty="0">
                <a:latin typeface="Arial" pitchFamily="-104" charset="0"/>
                <a:ea typeface="ＭＳ Ｐゴシック" pitchFamily="-104" charset="-128"/>
                <a:cs typeface="ＭＳ Ｐゴシック" pitchFamily="-104" charset="-128"/>
              </a:rPr>
              <a:t>and stabilized by small solenoids or other compact spin </a:t>
            </a:r>
            <a:r>
              <a:rPr lang="en-US" sz="1800" dirty="0" smtClean="0">
                <a:latin typeface="Arial" pitchFamily="-104" charset="0"/>
                <a:ea typeface="ＭＳ Ｐゴシック" pitchFamily="-104" charset="-128"/>
                <a:cs typeface="ＭＳ Ｐゴシック" pitchFamily="-104" charset="-128"/>
              </a:rPr>
              <a:t>rotators, which do NOT affect the close orbit</a:t>
            </a:r>
            <a:endParaRPr lang="en-US" sz="1800" dirty="0">
              <a:latin typeface="Arial" pitchFamily="-104" charset="0"/>
              <a:ea typeface="ＭＳ Ｐゴシック" pitchFamily="-104" charset="-128"/>
              <a:cs typeface="ＭＳ Ｐゴシック" pitchFamily="-104" charset="-128"/>
            </a:endParaRPr>
          </a:p>
          <a:p>
            <a:pPr marL="509588" lvl="1" indent="-220663">
              <a:spcBef>
                <a:spcPts val="1200"/>
              </a:spcBef>
              <a:spcAft>
                <a:spcPts val="600"/>
              </a:spcAft>
              <a:buFontTx/>
              <a:buNone/>
            </a:pPr>
            <a:r>
              <a:rPr lang="en-US" sz="1800" b="1" dirty="0">
                <a:latin typeface="Arial" pitchFamily="-104" charset="0"/>
                <a:ea typeface="ＭＳ Ｐゴシック" pitchFamily="-104" charset="-128"/>
                <a:cs typeface="ＭＳ Ｐゴシック" pitchFamily="-104" charset="-128"/>
              </a:rPr>
              <a:t>Advantage 1: </a:t>
            </a:r>
            <a:r>
              <a:rPr lang="en-US" sz="1800" b="1" dirty="0">
                <a:solidFill>
                  <a:srgbClr val="CC3333"/>
                </a:solidFill>
                <a:latin typeface="Arial" pitchFamily="-104" charset="0"/>
                <a:ea typeface="ＭＳ Ｐゴシック" pitchFamily="-104" charset="-128"/>
                <a:cs typeface="ＭＳ Ｐゴシック" pitchFamily="-104" charset="-128"/>
              </a:rPr>
              <a:t>Ion spin preservation during acceleration</a:t>
            </a:r>
          </a:p>
          <a:p>
            <a:pPr marL="509588" lvl="1" indent="-220663">
              <a:spcBef>
                <a:spcPct val="0"/>
              </a:spcBef>
              <a:buClr>
                <a:srgbClr val="CC0000"/>
              </a:buClr>
              <a:buFont typeface="Wingdings" charset="2"/>
              <a:buChar char="§"/>
            </a:pPr>
            <a:r>
              <a:rPr lang="en-US" sz="1800" dirty="0">
                <a:latin typeface="Arial" pitchFamily="-104" charset="0"/>
                <a:ea typeface="ＭＳ Ｐゴシック" pitchFamily="-104" charset="-128"/>
                <a:cs typeface="ＭＳ Ｐゴシック" pitchFamily="-104" charset="-128"/>
              </a:rPr>
              <a:t>Ensures spin preservation</a:t>
            </a:r>
          </a:p>
          <a:p>
            <a:pPr marL="509588" lvl="1" indent="-220663">
              <a:spcBef>
                <a:spcPct val="0"/>
              </a:spcBef>
              <a:buClr>
                <a:srgbClr val="CC0000"/>
              </a:buClr>
              <a:buFont typeface="Wingdings" pitchFamily="-104" charset="2"/>
              <a:buChar char="§"/>
            </a:pPr>
            <a:r>
              <a:rPr lang="en-US" sz="1800" dirty="0">
                <a:latin typeface="Arial" pitchFamily="-104" charset="0"/>
                <a:ea typeface="ＭＳ Ｐゴシック" pitchFamily="-104" charset="-128"/>
                <a:cs typeface="ＭＳ Ｐゴシック" pitchFamily="-104" charset="-128"/>
              </a:rPr>
              <a:t>Avoids energy-dependent spin sensitivity for all species of ions</a:t>
            </a:r>
          </a:p>
          <a:p>
            <a:pPr marL="509588" lvl="1" indent="-220663">
              <a:spcBef>
                <a:spcPct val="0"/>
              </a:spcBef>
              <a:buClr>
                <a:srgbClr val="CC0000"/>
              </a:buClr>
              <a:buFont typeface="Wingdings" pitchFamily="-104" charset="2"/>
              <a:buChar char="§"/>
            </a:pPr>
            <a:r>
              <a:rPr lang="en-US" sz="1800" dirty="0">
                <a:latin typeface="Arial" pitchFamily="-104" charset="0"/>
                <a:ea typeface="ＭＳ Ｐゴシック" pitchFamily="-104" charset="-128"/>
                <a:cs typeface="ＭＳ Ｐゴシック" pitchFamily="-104" charset="-128"/>
              </a:rPr>
              <a:t>Allows a high polarization for all light ion beams</a:t>
            </a:r>
          </a:p>
          <a:p>
            <a:pPr marL="509588" lvl="1" indent="-220663">
              <a:spcBef>
                <a:spcPts val="1200"/>
              </a:spcBef>
              <a:buFontTx/>
              <a:buNone/>
            </a:pPr>
            <a:r>
              <a:rPr lang="en-US" sz="1800" b="1" dirty="0">
                <a:latin typeface="Arial" pitchFamily="-104" charset="0"/>
                <a:ea typeface="ＭＳ Ｐゴシック" pitchFamily="-104" charset="-128"/>
                <a:cs typeface="ＭＳ Ｐゴシック" pitchFamily="-104" charset="-128"/>
              </a:rPr>
              <a:t>Advantage 2: </a:t>
            </a:r>
            <a:r>
              <a:rPr lang="en-US" sz="1800" b="1" dirty="0">
                <a:solidFill>
                  <a:srgbClr val="CC3333"/>
                </a:solidFill>
                <a:latin typeface="Arial" pitchFamily="-104" charset="0"/>
                <a:ea typeface="ＭＳ Ｐゴシック" pitchFamily="-104" charset="-128"/>
                <a:cs typeface="ＭＳ Ｐゴシック" pitchFamily="-104" charset="-128"/>
              </a:rPr>
              <a:t>Ease of spin manipulation </a:t>
            </a:r>
          </a:p>
          <a:p>
            <a:pPr marL="512763" lvl="2" indent="-227013">
              <a:spcBef>
                <a:spcPts val="300"/>
              </a:spcBef>
              <a:buClr>
                <a:srgbClr val="CC0000"/>
              </a:buClr>
              <a:buFont typeface="Wingdings" charset="2"/>
              <a:buChar char="§"/>
            </a:pPr>
            <a:r>
              <a:rPr lang="en-US" sz="1800" dirty="0" smtClean="0">
                <a:latin typeface="Arial" pitchFamily="-104" charset="0"/>
                <a:ea typeface="ＭＳ Ｐゴシック" pitchFamily="-104" charset="-128"/>
                <a:cs typeface="ＭＳ Ｐゴシック" pitchFamily="-104" charset="-128"/>
              </a:rPr>
              <a:t>Delivers desired </a:t>
            </a:r>
            <a:r>
              <a:rPr lang="en-US" sz="1800" dirty="0">
                <a:latin typeface="Arial" pitchFamily="-104" charset="0"/>
                <a:ea typeface="ＭＳ Ｐゴシック" pitchFamily="-104" charset="-128"/>
                <a:cs typeface="ＭＳ Ｐゴシック" pitchFamily="-104" charset="-128"/>
              </a:rPr>
              <a:t>polarization at</a:t>
            </a:r>
            <a:r>
              <a:rPr lang="en-US" sz="1800" dirty="0" smtClean="0">
                <a:latin typeface="Arial" pitchFamily="-104" charset="0"/>
                <a:ea typeface="ＭＳ Ｐゴシック" pitchFamily="-104" charset="-128"/>
                <a:cs typeface="ＭＳ Ｐゴシック" pitchFamily="-104" charset="-128"/>
              </a:rPr>
              <a:t> the collision </a:t>
            </a:r>
            <a:r>
              <a:rPr lang="en-US" sz="1800" dirty="0">
                <a:latin typeface="Arial" pitchFamily="-104" charset="0"/>
                <a:ea typeface="ＭＳ Ｐゴシック" pitchFamily="-104" charset="-128"/>
                <a:cs typeface="ＭＳ Ｐゴシック" pitchFamily="-104" charset="-128"/>
              </a:rPr>
              <a:t>points</a:t>
            </a:r>
          </a:p>
          <a:p>
            <a:pPr marL="509588" lvl="1" indent="-220663">
              <a:spcBef>
                <a:spcPts val="1200"/>
              </a:spcBef>
              <a:buFontTx/>
              <a:buNone/>
            </a:pPr>
            <a:r>
              <a:rPr lang="en-US" sz="1800" b="1" dirty="0">
                <a:latin typeface="Arial" pitchFamily="-104" charset="0"/>
                <a:ea typeface="ＭＳ Ｐゴシック" pitchFamily="-104" charset="-128"/>
                <a:cs typeface="ＭＳ Ｐゴシック" pitchFamily="-104" charset="-128"/>
              </a:rPr>
              <a:t>Advantage 3: </a:t>
            </a:r>
            <a:r>
              <a:rPr lang="en-US" sz="1800" b="1" dirty="0">
                <a:solidFill>
                  <a:srgbClr val="CC3333"/>
                </a:solidFill>
                <a:latin typeface="Arial" pitchFamily="-104" charset="0"/>
                <a:ea typeface="ＭＳ Ｐゴシック" pitchFamily="-104" charset="-128"/>
                <a:cs typeface="ＭＳ Ｐゴシック" pitchFamily="-104" charset="-128"/>
              </a:rPr>
              <a:t>The only practical way to accommodate polarized deuterons</a:t>
            </a:r>
          </a:p>
          <a:p>
            <a:pPr marL="509588" lvl="1" indent="-220663">
              <a:spcBef>
                <a:spcPts val="200"/>
              </a:spcBef>
              <a:spcAft>
                <a:spcPts val="1200"/>
              </a:spcAft>
              <a:buFontTx/>
              <a:buNone/>
            </a:pPr>
            <a:r>
              <a:rPr lang="en-US" sz="1800" dirty="0" smtClean="0">
                <a:latin typeface="Arial" pitchFamily="-104" charset="0"/>
                <a:ea typeface="ＭＳ Ｐゴシック" pitchFamily="-104" charset="-128"/>
                <a:cs typeface="ＭＳ Ｐゴシック" pitchFamily="-104" charset="-128"/>
              </a:rPr>
              <a:t>				(given the ultra </a:t>
            </a:r>
            <a:r>
              <a:rPr lang="en-US" sz="1800" dirty="0">
                <a:latin typeface="Arial" pitchFamily="-104" charset="0"/>
                <a:ea typeface="ＭＳ Ｐゴシック" pitchFamily="-104" charset="-128"/>
                <a:cs typeface="ＭＳ Ｐゴシック" pitchFamily="-104" charset="-128"/>
              </a:rPr>
              <a:t>small </a:t>
            </a:r>
            <a:r>
              <a:rPr lang="en-US" sz="1800" i="1" dirty="0">
                <a:latin typeface="Arial" pitchFamily="-104" charset="0"/>
                <a:ea typeface="ＭＳ Ｐゴシック" pitchFamily="-104" charset="-128"/>
                <a:cs typeface="ＭＳ Ｐゴシック" pitchFamily="-104" charset="-128"/>
              </a:rPr>
              <a:t>g-2</a:t>
            </a:r>
            <a:r>
              <a:rPr lang="en-US" sz="1800" dirty="0">
                <a:latin typeface="Arial" pitchFamily="-104" charset="0"/>
                <a:ea typeface="ＭＳ Ｐゴシック" pitchFamily="-104" charset="-128"/>
                <a:cs typeface="ＭＳ Ｐゴシック" pitchFamily="-104" charset="-128"/>
              </a:rPr>
              <a:t>)</a:t>
            </a:r>
          </a:p>
          <a:p>
            <a:pPr marL="509588" lvl="1" indent="-220663">
              <a:spcBef>
                <a:spcPts val="200"/>
              </a:spcBef>
              <a:buFontTx/>
              <a:buNone/>
            </a:pPr>
            <a:r>
              <a:rPr lang="en-US" sz="1800" b="1" dirty="0">
                <a:latin typeface="Arial" pitchFamily="-104" charset="0"/>
                <a:ea typeface="ＭＳ Ｐゴシック" pitchFamily="-104" charset="-128"/>
                <a:cs typeface="ＭＳ Ｐゴシック" pitchFamily="-104" charset="-128"/>
              </a:rPr>
              <a:t>Advantage 4: </a:t>
            </a:r>
            <a:r>
              <a:rPr lang="en-US" sz="1800" b="1" dirty="0">
                <a:solidFill>
                  <a:srgbClr val="CC3333"/>
                </a:solidFill>
                <a:latin typeface="Arial" pitchFamily="-104" charset="0"/>
                <a:ea typeface="ＭＳ Ｐゴシック" pitchFamily="-104" charset="-128"/>
                <a:cs typeface="ＭＳ Ｐゴシック" pitchFamily="-104" charset="-128"/>
              </a:rPr>
              <a:t>Strong reduction of quantum depolarization </a:t>
            </a:r>
            <a:r>
              <a:rPr lang="en-US" sz="1800" dirty="0" smtClean="0">
                <a:latin typeface="Arial" pitchFamily="-104" charset="0"/>
                <a:ea typeface="ＭＳ Ｐゴシック" pitchFamily="-104" charset="-128"/>
                <a:cs typeface="ＭＳ Ｐゴシック" pitchFamily="-104" charset="-128"/>
              </a:rPr>
              <a:t>thanks </a:t>
            </a:r>
            <a:r>
              <a:rPr lang="en-US" sz="1800" dirty="0">
                <a:latin typeface="Arial" pitchFamily="-104" charset="0"/>
                <a:ea typeface="ＭＳ Ｐゴシック" pitchFamily="-104" charset="-128"/>
                <a:cs typeface="ＭＳ Ｐゴシック" pitchFamily="-104" charset="-128"/>
              </a:rPr>
              <a:t>to</a:t>
            </a:r>
            <a:r>
              <a:rPr lang="en-US" sz="1800" dirty="0" smtClean="0">
                <a:latin typeface="Arial" pitchFamily="-104" charset="0"/>
                <a:ea typeface="ＭＳ Ｐゴシック" pitchFamily="-104" charset="-128"/>
                <a:cs typeface="ＭＳ Ｐゴシック" pitchFamily="-104" charset="-128"/>
              </a:rPr>
              <a:t> the energy </a:t>
            </a:r>
            <a:r>
              <a:rPr lang="en-US" sz="1800" dirty="0">
                <a:latin typeface="Arial" pitchFamily="-104" charset="0"/>
                <a:ea typeface="ＭＳ Ｐゴシック" pitchFamily="-104" charset="-128"/>
                <a:cs typeface="ＭＳ Ｐゴシック" pitchFamily="-104" charset="-128"/>
              </a:rPr>
              <a:t>independent</a:t>
            </a:r>
            <a:r>
              <a:rPr lang="en-US" sz="1800" dirty="0" smtClean="0">
                <a:latin typeface="Arial" pitchFamily="-104" charset="0"/>
                <a:ea typeface="ＭＳ Ｐゴシック" pitchFamily="-104" charset="-128"/>
                <a:cs typeface="ＭＳ Ｐゴシック" pitchFamily="-104" charset="-128"/>
              </a:rPr>
              <a:t> spin tune. </a:t>
            </a:r>
            <a:endParaRPr lang="en-US" sz="1800" dirty="0">
              <a:solidFill>
                <a:srgbClr val="00B050"/>
              </a:solidFill>
              <a:latin typeface="Arial" pitchFamily="-104" charset="0"/>
              <a:ea typeface="ＭＳ Ｐゴシック" pitchFamily="-104" charset="-128"/>
              <a:cs typeface="ＭＳ Ｐゴシック" pitchFamily="-10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65555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 descr="JLab site plan with MEIC  Jan-1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762001"/>
            <a:ext cx="4876801" cy="4140680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124200" y="6459205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He Zhang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477000" y="6459205"/>
            <a:ext cx="10668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---</a:t>
            </a:r>
            <a:fld id="{85521F2B-DDB1-4D52-AD09-DEE4A6FD7102}" type="slidenum">
              <a:rPr lang="en-US" smtClean="0"/>
              <a:pPr>
                <a:defRPr/>
              </a:pPr>
              <a:t>6</a:t>
            </a:fld>
            <a:r>
              <a:rPr lang="en-US" dirty="0" smtClean="0"/>
              <a:t>---</a:t>
            </a:r>
            <a:endParaRPr lang="en-US" dirty="0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9pPr>
          </a:lstStyle>
          <a:p>
            <a:pPr algn="ctr" eaLnBrk="1" hangingPunct="1"/>
            <a:endParaRPr lang="ru-RU" sz="32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Layout</a:t>
            </a:r>
            <a:endParaRPr lang="ru-RU" sz="32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599" y="3379678"/>
            <a:ext cx="4720371" cy="3063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4954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381000" y="3409950"/>
            <a:ext cx="4191000" cy="3018043"/>
            <a:chOff x="4082388" y="1140053"/>
            <a:chExt cx="5061612" cy="3942585"/>
          </a:xfrm>
        </p:grpSpPr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082388" y="1140053"/>
              <a:ext cx="5061612" cy="39425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Content Placeholder 1"/>
            <p:cNvSpPr txBox="1">
              <a:spLocks/>
            </p:cNvSpPr>
            <p:nvPr/>
          </p:nvSpPr>
          <p:spPr bwMode="auto">
            <a:xfrm>
              <a:off x="5646887" y="1877546"/>
              <a:ext cx="1156808" cy="3602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SzPct val="150000"/>
                <a:buFontTx/>
                <a:buBlip>
                  <a:blip r:embed="rId4"/>
                </a:buBlip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Tx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4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4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4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4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 algn="ctr">
                <a:lnSpc>
                  <a:spcPct val="60000"/>
                </a:lnSpc>
                <a:buSzTx/>
                <a:buFontTx/>
                <a:buNone/>
                <a:defRPr/>
              </a:pPr>
              <a:r>
                <a:rPr lang="en-US" altLang="en-US" sz="1050" b="1" kern="0" dirty="0">
                  <a:latin typeface="Times New Roman" panose="02020603050405020304" pitchFamily="18" charset="0"/>
                  <a:ea typeface="ＭＳ Ｐゴシック" pitchFamily="34" charset="-128"/>
                  <a:cs typeface="Times New Roman" panose="02020603050405020304" pitchFamily="18" charset="0"/>
                </a:rPr>
                <a:t>n</a:t>
              </a:r>
              <a:r>
                <a:rPr lang="en-US" altLang="en-US" sz="1050" b="1" kern="0" dirty="0" smtClean="0">
                  <a:latin typeface="Times New Roman" panose="02020603050405020304" pitchFamily="18" charset="0"/>
                  <a:ea typeface="ＭＳ Ｐゴシック" pitchFamily="34" charset="-128"/>
                  <a:cs typeface="Times New Roman" panose="02020603050405020304" pitchFamily="18" charset="0"/>
                </a:rPr>
                <a:t>ew 5</a:t>
              </a:r>
            </a:p>
            <a:p>
              <a:pPr marL="0" indent="0" algn="ctr">
                <a:lnSpc>
                  <a:spcPct val="60000"/>
                </a:lnSpc>
                <a:buSzTx/>
                <a:buFontTx/>
                <a:buNone/>
                <a:defRPr/>
              </a:pPr>
              <a:r>
                <a:rPr lang="en-US" altLang="en-US" sz="1050" b="1" kern="0" dirty="0" err="1" smtClean="0">
                  <a:latin typeface="Times New Roman" panose="02020603050405020304" pitchFamily="18" charset="0"/>
                  <a:ea typeface="ＭＳ Ｐゴシック" pitchFamily="34" charset="-128"/>
                  <a:cs typeface="Times New Roman" panose="02020603050405020304" pitchFamily="18" charset="0"/>
                </a:rPr>
                <a:t>cryomodules</a:t>
              </a:r>
              <a:endParaRPr lang="en-US" altLang="en-US" sz="1050" b="1" kern="0" dirty="0" smtClean="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endParaRPr>
            </a:p>
          </p:txBody>
        </p:sp>
        <p:sp>
          <p:nvSpPr>
            <p:cNvPr id="12" name="Content Placeholder 1"/>
            <p:cNvSpPr txBox="1">
              <a:spLocks/>
            </p:cNvSpPr>
            <p:nvPr/>
          </p:nvSpPr>
          <p:spPr bwMode="auto">
            <a:xfrm>
              <a:off x="6734175" y="3782545"/>
              <a:ext cx="1397502" cy="3602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SzPct val="150000"/>
                <a:buFontTx/>
                <a:buBlip>
                  <a:blip r:embed="rId4"/>
                </a:buBlip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Tx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4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4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4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4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 algn="ctr">
                <a:lnSpc>
                  <a:spcPct val="60000"/>
                </a:lnSpc>
                <a:buSzTx/>
                <a:buFontTx/>
                <a:buNone/>
                <a:defRPr/>
              </a:pPr>
              <a:r>
                <a:rPr lang="en-US" altLang="en-US" sz="1050" b="1" kern="0" dirty="0">
                  <a:latin typeface="Times New Roman" panose="02020603050405020304" pitchFamily="18" charset="0"/>
                  <a:ea typeface="ＭＳ Ｐゴシック" pitchFamily="34" charset="-128"/>
                  <a:cs typeface="Times New Roman" panose="02020603050405020304" pitchFamily="18" charset="0"/>
                </a:rPr>
                <a:t>n</a:t>
              </a:r>
              <a:r>
                <a:rPr lang="en-US" altLang="en-US" sz="1050" b="1" kern="0" dirty="0" smtClean="0">
                  <a:latin typeface="Times New Roman" panose="02020603050405020304" pitchFamily="18" charset="0"/>
                  <a:ea typeface="ＭＳ Ｐゴシック" pitchFamily="34" charset="-128"/>
                  <a:cs typeface="Times New Roman" panose="02020603050405020304" pitchFamily="18" charset="0"/>
                </a:rPr>
                <a:t>ew 5</a:t>
              </a:r>
            </a:p>
            <a:p>
              <a:pPr marL="0" indent="0" algn="ctr">
                <a:lnSpc>
                  <a:spcPct val="60000"/>
                </a:lnSpc>
                <a:buSzTx/>
                <a:buFontTx/>
                <a:buNone/>
                <a:defRPr/>
              </a:pPr>
              <a:r>
                <a:rPr lang="en-US" altLang="en-US" sz="1050" b="1" kern="0" dirty="0" err="1" smtClean="0">
                  <a:latin typeface="Times New Roman" panose="02020603050405020304" pitchFamily="18" charset="0"/>
                  <a:ea typeface="ＭＳ Ｐゴシック" pitchFamily="34" charset="-128"/>
                  <a:cs typeface="Times New Roman" panose="02020603050405020304" pitchFamily="18" charset="0"/>
                </a:rPr>
                <a:t>cryomodules</a:t>
              </a:r>
              <a:endParaRPr lang="en-US" altLang="en-US" sz="1050" b="1" kern="0" dirty="0" smtClean="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endParaRPr>
            </a:p>
          </p:txBody>
        </p:sp>
      </p:grp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343481"/>
            <a:ext cx="4178300" cy="3084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124200" y="6459205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He Zhang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477000" y="6459205"/>
            <a:ext cx="10668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---</a:t>
            </a:r>
            <a:fld id="{85521F2B-DDB1-4D52-AD09-DEE4A6FD7102}" type="slidenum">
              <a:rPr lang="en-US" smtClean="0"/>
              <a:pPr>
                <a:defRPr/>
              </a:pPr>
              <a:t>7</a:t>
            </a:fld>
            <a:r>
              <a:rPr lang="en-US" dirty="0" smtClean="0"/>
              <a:t>---</a:t>
            </a:r>
            <a:endParaRPr lang="en-US" dirty="0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9pPr>
          </a:lstStyle>
          <a:p>
            <a:pPr algn="ctr" eaLnBrk="1" hangingPunct="1"/>
            <a:endParaRPr lang="ru-RU" sz="32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CEBAF - Full Energy Injector</a:t>
            </a:r>
            <a:endParaRPr lang="ru-RU" sz="32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4973" y="990600"/>
            <a:ext cx="489042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5.5 pass SRF recirculating 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Linac</a:t>
            </a:r>
            <a:endParaRPr lang="en-US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12 GeV upgrade (accelerator part finished)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Full energy injector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Frequency &gt;1497MHz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Polarization &gt;85%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No future upgrade needed in terms of current and polarization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882789"/>
            <a:ext cx="3873500" cy="2373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4954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7" y="3297866"/>
            <a:ext cx="6424613" cy="3137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124200" y="6459205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He Zhang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477000" y="6459205"/>
            <a:ext cx="10668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---</a:t>
            </a:r>
            <a:fld id="{85521F2B-DDB1-4D52-AD09-DEE4A6FD7102}" type="slidenum">
              <a:rPr lang="en-US" smtClean="0"/>
              <a:pPr>
                <a:defRPr/>
              </a:pPr>
              <a:t>8</a:t>
            </a:fld>
            <a:r>
              <a:rPr lang="en-US" dirty="0" smtClean="0"/>
              <a:t>---</a:t>
            </a:r>
            <a:endParaRPr lang="en-US" dirty="0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9pPr>
          </a:lstStyle>
          <a:p>
            <a:pPr algn="ctr" eaLnBrk="1" hangingPunct="1"/>
            <a:endParaRPr lang="ru-RU" sz="32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Electron Collider Ring Layout</a:t>
            </a:r>
            <a:endParaRPr lang="ru-RU" sz="32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8336" y="817036"/>
            <a:ext cx="9038352" cy="2611964"/>
          </a:xfrm>
        </p:spPr>
        <p:txBody>
          <a:bodyPr/>
          <a:lstStyle/>
          <a:p>
            <a:pPr>
              <a:defRPr/>
            </a:pPr>
            <a:r>
              <a:rPr lang="en-US" altLang="en-US" sz="1800" kern="0" dirty="0" smtClean="0">
                <a:latin typeface="Arial" charset="0"/>
                <a:ea typeface="ＭＳ Ｐゴシック" pitchFamily="34" charset="-128"/>
                <a:cs typeface="Arial" charset="0"/>
              </a:rPr>
              <a:t>Circumference of 2154.28 m = 2 x </a:t>
            </a:r>
            <a:r>
              <a:rPr lang="en-US" altLang="en-US" sz="1800" kern="0" dirty="0">
                <a:latin typeface="Arial" charset="0"/>
                <a:ea typeface="ＭＳ Ｐゴシック" pitchFamily="34" charset="-128"/>
                <a:cs typeface="Arial" charset="0"/>
              </a:rPr>
              <a:t>754.84 </a:t>
            </a:r>
            <a:r>
              <a:rPr lang="en-US" altLang="en-US" sz="1800" kern="0" dirty="0" smtClean="0">
                <a:latin typeface="Arial" charset="0"/>
                <a:ea typeface="ＭＳ Ｐゴシック" pitchFamily="34" charset="-128"/>
                <a:cs typeface="Arial" charset="0"/>
              </a:rPr>
              <a:t>m arcs + 2 </a:t>
            </a:r>
            <a:r>
              <a:rPr lang="en-US" altLang="en-US" sz="1800" kern="0" dirty="0">
                <a:latin typeface="Arial" charset="0"/>
                <a:ea typeface="ＭＳ Ｐゴシック" pitchFamily="34" charset="-128"/>
                <a:cs typeface="Arial" charset="0"/>
              </a:rPr>
              <a:t>x  </a:t>
            </a:r>
            <a:r>
              <a:rPr lang="en-US" altLang="en-US" sz="1800" kern="0" dirty="0" smtClean="0">
                <a:latin typeface="Arial" charset="0"/>
                <a:ea typeface="ＭＳ Ｐゴシック" pitchFamily="34" charset="-128"/>
                <a:cs typeface="Arial" charset="0"/>
              </a:rPr>
              <a:t>322.3 straights  </a:t>
            </a:r>
          </a:p>
          <a:p>
            <a:pPr>
              <a:defRPr/>
            </a:pPr>
            <a:r>
              <a:rPr lang="en-US" altLang="en-US" sz="1800" kern="0" dirty="0" smtClean="0">
                <a:latin typeface="Arial" charset="0"/>
                <a:ea typeface="ＭＳ Ｐゴシック" pitchFamily="34" charset="-128"/>
                <a:cs typeface="Arial" charset="0"/>
              </a:rPr>
              <a:t>Figure-8 </a:t>
            </a:r>
            <a:r>
              <a:rPr lang="en-US" altLang="en-US" sz="1800" kern="0" dirty="0">
                <a:latin typeface="Arial" charset="0"/>
                <a:ea typeface="ＭＳ Ｐゴシック" pitchFamily="34" charset="-128"/>
                <a:cs typeface="Arial" charset="0"/>
              </a:rPr>
              <a:t>crossing angle 81.7</a:t>
            </a:r>
            <a:r>
              <a:rPr lang="en-US" altLang="en-US" sz="1800" kern="0" baseline="30000" dirty="0" smtClean="0">
                <a:latin typeface="Arial" charset="0"/>
                <a:ea typeface="ＭＳ Ｐゴシック" pitchFamily="34" charset="-128"/>
                <a:cs typeface="Arial" charset="0"/>
                <a:sym typeface="Symbol"/>
              </a:rPr>
              <a:t></a:t>
            </a:r>
          </a:p>
          <a:p>
            <a:pPr>
              <a:defRPr/>
            </a:pPr>
            <a:r>
              <a:rPr lang="en-US" altLang="en-US" sz="1800" dirty="0" smtClean="0">
                <a:latin typeface="Arial" charset="0"/>
                <a:ea typeface="ＭＳ Ｐゴシック" pitchFamily="34" charset="-128"/>
                <a:cs typeface="Arial" charset="0"/>
                <a:sym typeface="Symbol"/>
              </a:rPr>
              <a:t>Use PEP-II magnets, vacuum chamber, and other components. </a:t>
            </a:r>
            <a:endParaRPr lang="en-US" altLang="en-US" sz="1800" kern="0" dirty="0" smtClean="0">
              <a:latin typeface="Arial" charset="0"/>
              <a:ea typeface="ＭＳ Ｐゴシック" pitchFamily="34" charset="-128"/>
              <a:cs typeface="Arial" charset="0"/>
              <a:sym typeface="Symbol"/>
            </a:endParaRPr>
          </a:p>
          <a:p>
            <a:pPr>
              <a:defRPr/>
            </a:pPr>
            <a:r>
              <a:rPr lang="en-US" altLang="en-US" sz="1800" dirty="0" smtClean="0">
                <a:latin typeface="Arial" charset="0"/>
                <a:ea typeface="ＭＳ Ｐゴシック" pitchFamily="34" charset="-128"/>
                <a:cs typeface="Arial" charset="0"/>
                <a:sym typeface="Symbol"/>
              </a:rPr>
              <a:t>Electron beam parameters:</a:t>
            </a:r>
          </a:p>
          <a:p>
            <a:pPr marL="457200" lvl="1" indent="0">
              <a:buNone/>
              <a:defRPr/>
            </a:pPr>
            <a:r>
              <a:rPr lang="en-US" altLang="en-US" sz="1800" dirty="0" smtClean="0">
                <a:latin typeface="Arial" charset="0"/>
                <a:cs typeface="Arial" charset="0"/>
              </a:rPr>
              <a:t> 3-10 </a:t>
            </a:r>
            <a:r>
              <a:rPr lang="en-US" altLang="en-US" sz="1800" dirty="0">
                <a:latin typeface="Arial" charset="0"/>
                <a:cs typeface="Arial" charset="0"/>
              </a:rPr>
              <a:t>GeV </a:t>
            </a:r>
            <a:r>
              <a:rPr lang="en-US" altLang="en-US" sz="1800" dirty="0" smtClean="0">
                <a:latin typeface="Arial" charset="0"/>
                <a:cs typeface="Arial" charset="0"/>
              </a:rPr>
              <a:t>energy,   3A </a:t>
            </a:r>
            <a:r>
              <a:rPr lang="en-US" altLang="en-US" sz="1800" dirty="0">
                <a:latin typeface="Arial" charset="0"/>
                <a:cs typeface="Arial" charset="0"/>
              </a:rPr>
              <a:t>beam current up to 6-7 </a:t>
            </a:r>
            <a:r>
              <a:rPr lang="en-US" altLang="en-US" sz="1800" dirty="0" smtClean="0">
                <a:latin typeface="Arial" charset="0"/>
                <a:cs typeface="Arial" charset="0"/>
              </a:rPr>
              <a:t>GeV,  ~</a:t>
            </a:r>
            <a:r>
              <a:rPr lang="en-US" altLang="en-US" sz="1800" dirty="0">
                <a:latin typeface="Arial" charset="0"/>
                <a:cs typeface="Arial" charset="0"/>
              </a:rPr>
              <a:t>1cm bunch </a:t>
            </a:r>
            <a:r>
              <a:rPr lang="en-US" altLang="en-US" sz="1800" dirty="0" smtClean="0">
                <a:latin typeface="Arial" charset="0"/>
                <a:cs typeface="Arial" charset="0"/>
              </a:rPr>
              <a:t>length,  </a:t>
            </a:r>
          </a:p>
          <a:p>
            <a:pPr marL="457200" lvl="1" indent="0">
              <a:buNone/>
              <a:defRPr/>
            </a:pPr>
            <a:r>
              <a:rPr lang="en-US" altLang="en-US" sz="1800" dirty="0" smtClean="0">
                <a:latin typeface="Arial" charset="0"/>
                <a:cs typeface="Arial" charset="0"/>
              </a:rPr>
              <a:t> small emittance,  total </a:t>
            </a:r>
            <a:r>
              <a:rPr lang="en-US" altLang="en-US" sz="1800" dirty="0">
                <a:latin typeface="Arial" charset="0"/>
                <a:cs typeface="Arial" charset="0"/>
              </a:rPr>
              <a:t>synchrotron radiation </a:t>
            </a:r>
            <a:r>
              <a:rPr lang="en-US" altLang="en-US" sz="1800" dirty="0" smtClean="0">
                <a:latin typeface="Arial" charset="0"/>
                <a:cs typeface="Arial" charset="0"/>
              </a:rPr>
              <a:t>power</a:t>
            </a:r>
            <a:r>
              <a:rPr lang="en-US" altLang="en-US" sz="1800" dirty="0">
                <a:latin typeface="Arial" charset="0"/>
                <a:cs typeface="Arial" charset="0"/>
              </a:rPr>
              <a:t> &lt; 10MW</a:t>
            </a:r>
            <a:r>
              <a:rPr lang="en-US" altLang="en-US" sz="1800" dirty="0" smtClean="0">
                <a:latin typeface="Arial" charset="0"/>
                <a:cs typeface="Arial" charset="0"/>
              </a:rPr>
              <a:t>,  polarization &gt;70%</a:t>
            </a:r>
            <a:endParaRPr lang="en-US" altLang="en-US" sz="1800" dirty="0">
              <a:latin typeface="Arial" charset="0"/>
              <a:ea typeface="ＭＳ Ｐゴシック" pitchFamily="34" charset="-128"/>
              <a:cs typeface="Arial" charset="0"/>
              <a:sym typeface="Symbol"/>
            </a:endParaRPr>
          </a:p>
          <a:p>
            <a:pPr>
              <a:defRPr/>
            </a:pPr>
            <a:r>
              <a:rPr lang="en-US" altLang="en-US" sz="1800" kern="0" dirty="0" smtClean="0">
                <a:latin typeface="Arial" charset="0"/>
                <a:ea typeface="ＭＳ Ｐゴシック" pitchFamily="34" charset="-128"/>
                <a:cs typeface="Arial" charset="0"/>
                <a:sym typeface="Symbol"/>
              </a:rPr>
              <a:t>Two detectors</a:t>
            </a:r>
          </a:p>
          <a:p>
            <a:pPr>
              <a:defRPr/>
            </a:pPr>
            <a:r>
              <a:rPr lang="en-US" altLang="en-US" sz="1800" dirty="0" smtClean="0">
                <a:latin typeface="Arial" charset="0"/>
                <a:ea typeface="ＭＳ Ｐゴシック" pitchFamily="34" charset="-128"/>
                <a:cs typeface="Arial" charset="0"/>
                <a:sym typeface="Symbol"/>
              </a:rPr>
              <a:t>Compensation of nonlinearity</a:t>
            </a:r>
            <a:endParaRPr lang="en-US" altLang="en-US" sz="1800" kern="0" dirty="0">
              <a:latin typeface="Arial" charset="0"/>
              <a:ea typeface="ＭＳ Ｐゴシック" pitchFamily="34" charset="-128"/>
              <a:cs typeface="Arial" charset="0"/>
            </a:endParaRP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224954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"/>
          <p:cNvGrpSpPr/>
          <p:nvPr/>
        </p:nvGrpSpPr>
        <p:grpSpPr>
          <a:xfrm>
            <a:off x="4428123" y="3489986"/>
            <a:ext cx="4654869" cy="2359472"/>
            <a:chOff x="1401928" y="958436"/>
            <a:chExt cx="4936716" cy="2692258"/>
          </a:xfrm>
        </p:grpSpPr>
        <p:grpSp>
          <p:nvGrpSpPr>
            <p:cNvPr id="45" name="Group 15"/>
            <p:cNvGrpSpPr/>
            <p:nvPr/>
          </p:nvGrpSpPr>
          <p:grpSpPr>
            <a:xfrm>
              <a:off x="1401928" y="958436"/>
              <a:ext cx="4936716" cy="2692258"/>
              <a:chOff x="2696291" y="870092"/>
              <a:chExt cx="4936716" cy="2692258"/>
            </a:xfrm>
          </p:grpSpPr>
          <p:grpSp>
            <p:nvGrpSpPr>
              <p:cNvPr id="47" name="Group 14"/>
              <p:cNvGrpSpPr/>
              <p:nvPr/>
            </p:nvGrpSpPr>
            <p:grpSpPr>
              <a:xfrm>
                <a:off x="2696291" y="870092"/>
                <a:ext cx="4936716" cy="2635160"/>
                <a:chOff x="2696291" y="859049"/>
                <a:chExt cx="4936716" cy="2635160"/>
              </a:xfrm>
            </p:grpSpPr>
            <p:grpSp>
              <p:nvGrpSpPr>
                <p:cNvPr id="49" name="Group 1"/>
                <p:cNvGrpSpPr/>
                <p:nvPr/>
              </p:nvGrpSpPr>
              <p:grpSpPr>
                <a:xfrm>
                  <a:off x="2696291" y="859049"/>
                  <a:ext cx="4532647" cy="2635160"/>
                  <a:chOff x="2136667" y="859049"/>
                  <a:chExt cx="4532647" cy="2635160"/>
                </a:xfrm>
              </p:grpSpPr>
              <p:pic>
                <p:nvPicPr>
                  <p:cNvPr id="66" name="Picture 49"/>
                  <p:cNvPicPr>
                    <a:picLocks noChangeAspect="1" noChangeArrowheads="1"/>
                  </p:cNvPicPr>
                  <p:nvPr/>
                </p:nvPicPr>
                <p:blipFill>
                  <a:blip r:embed="rId3" cstate="print"/>
                  <a:srcRect/>
                  <a:stretch>
                    <a:fillRect/>
                  </a:stretch>
                </p:blipFill>
                <p:spPr bwMode="auto">
                  <a:xfrm>
                    <a:off x="2136667" y="859049"/>
                    <a:ext cx="4532647" cy="263516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</p:pic>
              <p:cxnSp>
                <p:nvCxnSpPr>
                  <p:cNvPr id="67" name="Straight Arrow Connector 66"/>
                  <p:cNvCxnSpPr/>
                  <p:nvPr/>
                </p:nvCxnSpPr>
                <p:spPr bwMode="auto">
                  <a:xfrm flipV="1">
                    <a:off x="6474402" y="2090602"/>
                    <a:ext cx="28506" cy="880591"/>
                  </a:xfrm>
                  <a:prstGeom prst="straightConnector1">
                    <a:avLst/>
                  </a:prstGeom>
                  <a:solidFill>
                    <a:schemeClr val="accent1"/>
                  </a:solidFill>
                  <a:ln w="2857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triangle" w="med" len="med"/>
                  </a:ln>
                  <a:effectLst/>
                </p:spPr>
              </p:cxnSp>
              <p:cxnSp>
                <p:nvCxnSpPr>
                  <p:cNvPr id="68" name="Straight Arrow Connector 67"/>
                  <p:cNvCxnSpPr/>
                  <p:nvPr/>
                </p:nvCxnSpPr>
                <p:spPr bwMode="auto">
                  <a:xfrm>
                    <a:off x="4799556" y="2515479"/>
                    <a:ext cx="363839" cy="474741"/>
                  </a:xfrm>
                  <a:prstGeom prst="straightConnector1">
                    <a:avLst/>
                  </a:prstGeom>
                  <a:solidFill>
                    <a:schemeClr val="accent1"/>
                  </a:solidFill>
                  <a:ln w="2857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triangle" w="med" len="med"/>
                  </a:ln>
                  <a:effectLst/>
                </p:spPr>
              </p:cxnSp>
            </p:grpSp>
            <p:sp>
              <p:nvSpPr>
                <p:cNvPr id="50" name="Rectangle 49"/>
                <p:cNvSpPr/>
                <p:nvPr/>
              </p:nvSpPr>
              <p:spPr bwMode="auto">
                <a:xfrm>
                  <a:off x="4498975" y="1123950"/>
                  <a:ext cx="733425" cy="136525"/>
                </a:xfrm>
                <a:prstGeom prst="rect">
                  <a:avLst/>
                </a:prstGeom>
                <a:solidFill>
                  <a:schemeClr val="bg1"/>
                </a:solidFill>
                <a:ln w="12699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0488" tIns="44450" rIns="90488" bIns="4445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 Unicode MS" pitchFamily="34" charset="-128"/>
                  </a:endParaRPr>
                </a:p>
              </p:txBody>
            </p:sp>
            <p:sp>
              <p:nvSpPr>
                <p:cNvPr id="51" name="Rectangle 50"/>
                <p:cNvSpPr/>
                <p:nvPr/>
              </p:nvSpPr>
              <p:spPr bwMode="auto">
                <a:xfrm rot="19308606">
                  <a:off x="4711973" y="1202852"/>
                  <a:ext cx="794161" cy="453187"/>
                </a:xfrm>
                <a:prstGeom prst="rect">
                  <a:avLst/>
                </a:prstGeom>
                <a:solidFill>
                  <a:schemeClr val="bg1"/>
                </a:solidFill>
                <a:ln w="12699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0488" tIns="44450" rIns="90488" bIns="4445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 Unicode MS" pitchFamily="34" charset="-128"/>
                  </a:endParaRPr>
                </a:p>
              </p:txBody>
            </p:sp>
            <p:sp>
              <p:nvSpPr>
                <p:cNvPr id="52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6824869" y="2890049"/>
                  <a:ext cx="808138" cy="313141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/>
              </p:spPr>
              <p:txBody>
                <a:bodyPr wrap="square" lIns="90488" tIns="44450" rIns="90488" bIns="44450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</a:pPr>
                  <a:r>
                    <a:rPr lang="en-US" sz="1200" dirty="0" smtClean="0">
                      <a:cs typeface="Arial" charset="0"/>
                    </a:rPr>
                    <a:t>injection</a:t>
                  </a:r>
                </a:p>
              </p:txBody>
            </p:sp>
            <p:sp>
              <p:nvSpPr>
                <p:cNvPr id="53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5410641" y="3099296"/>
                  <a:ext cx="1131373" cy="207785"/>
                </a:xfrm>
                <a:prstGeom prst="rect">
                  <a:avLst/>
                </a:prstGeom>
                <a:noFill/>
                <a:ln>
                  <a:noFill/>
                </a:ln>
                <a:extLst/>
              </p:spPr>
              <p:txBody>
                <a:bodyPr wrap="square" lIns="90488" tIns="44450" rIns="90488" bIns="44450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9pPr>
                </a:lstStyle>
                <a:p>
                  <a:pPr eaLnBrk="1" hangingPunct="1">
                    <a:lnSpc>
                      <a:spcPct val="50000"/>
                    </a:lnSpc>
                    <a:spcBef>
                      <a:spcPct val="50000"/>
                    </a:spcBef>
                  </a:pPr>
                  <a:r>
                    <a:rPr lang="en-US" sz="1200" dirty="0" smtClean="0">
                      <a:cs typeface="Arial" charset="0"/>
                    </a:rPr>
                    <a:t>extraction</a:t>
                  </a:r>
                  <a:endParaRPr lang="en-US" sz="1200" dirty="0">
                    <a:cs typeface="Arial" charset="0"/>
                  </a:endParaRPr>
                </a:p>
              </p:txBody>
            </p:sp>
            <p:sp>
              <p:nvSpPr>
                <p:cNvPr id="54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3245331" y="3041606"/>
                  <a:ext cx="606774" cy="161583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/>
              </p:spPr>
              <p:txBody>
                <a:bodyPr wrap="square" lIns="90488" tIns="44450" rIns="90488" bIns="44450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9pPr>
                </a:lstStyle>
                <a:p>
                  <a:pPr eaLnBrk="1" hangingPunct="1">
                    <a:lnSpc>
                      <a:spcPct val="50000"/>
                    </a:lnSpc>
                    <a:spcBef>
                      <a:spcPts val="0"/>
                    </a:spcBef>
                  </a:pPr>
                  <a:r>
                    <a:rPr lang="en-US" sz="800" dirty="0" smtClean="0">
                      <a:cs typeface="Arial" charset="0"/>
                    </a:rPr>
                    <a:t>RF cavity</a:t>
                  </a:r>
                  <a:endParaRPr lang="en-US" sz="800" dirty="0">
                    <a:cs typeface="Arial" charset="0"/>
                  </a:endParaRPr>
                </a:p>
              </p:txBody>
            </p:sp>
            <p:sp>
              <p:nvSpPr>
                <p:cNvPr id="55" name="Rectangle 54"/>
                <p:cNvSpPr/>
                <p:nvPr/>
              </p:nvSpPr>
              <p:spPr bwMode="auto">
                <a:xfrm>
                  <a:off x="3076575" y="3027432"/>
                  <a:ext cx="136525" cy="154368"/>
                </a:xfrm>
                <a:prstGeom prst="rect">
                  <a:avLst/>
                </a:prstGeom>
                <a:solidFill>
                  <a:schemeClr val="bg1"/>
                </a:solidFill>
                <a:ln w="12699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0488" tIns="44450" rIns="90488" bIns="4445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 Unicode MS" pitchFamily="34" charset="-128"/>
                  </a:endParaRPr>
                </a:p>
              </p:txBody>
            </p:sp>
            <p:sp>
              <p:nvSpPr>
                <p:cNvPr id="56" name="Rectangle 55"/>
                <p:cNvSpPr/>
                <p:nvPr/>
              </p:nvSpPr>
              <p:spPr bwMode="auto">
                <a:xfrm rot="2685813">
                  <a:off x="4801406" y="2574609"/>
                  <a:ext cx="918972" cy="169974"/>
                </a:xfrm>
                <a:prstGeom prst="rect">
                  <a:avLst/>
                </a:prstGeom>
                <a:solidFill>
                  <a:schemeClr val="bg1"/>
                </a:solidFill>
                <a:ln w="12699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0488" tIns="44450" rIns="90488" bIns="4445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 Unicode MS" pitchFamily="34" charset="-128"/>
                  </a:endParaRPr>
                </a:p>
              </p:txBody>
            </p:sp>
            <p:sp>
              <p:nvSpPr>
                <p:cNvPr id="57" name="Rectangle 56"/>
                <p:cNvSpPr/>
                <p:nvPr/>
              </p:nvSpPr>
              <p:spPr bwMode="auto">
                <a:xfrm>
                  <a:off x="3161887" y="3073400"/>
                  <a:ext cx="117888" cy="60325"/>
                </a:xfrm>
                <a:prstGeom prst="rect">
                  <a:avLst/>
                </a:prstGeom>
                <a:solidFill>
                  <a:srgbClr val="0BC377"/>
                </a:solidFill>
                <a:ln w="12699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0488" tIns="44450" rIns="90488" bIns="4445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 Unicode MS" pitchFamily="34" charset="-128"/>
                  </a:endParaRPr>
                </a:p>
              </p:txBody>
            </p:sp>
            <p:sp>
              <p:nvSpPr>
                <p:cNvPr id="58" name="Rectangle 57"/>
                <p:cNvSpPr/>
                <p:nvPr/>
              </p:nvSpPr>
              <p:spPr bwMode="auto">
                <a:xfrm rot="2404451">
                  <a:off x="4750249" y="2047566"/>
                  <a:ext cx="117888" cy="60325"/>
                </a:xfrm>
                <a:prstGeom prst="rect">
                  <a:avLst/>
                </a:prstGeom>
                <a:solidFill>
                  <a:srgbClr val="0BC377"/>
                </a:solidFill>
                <a:ln w="12699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0488" tIns="44450" rIns="90488" bIns="4445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 Unicode MS" pitchFamily="34" charset="-128"/>
                  </a:endParaRPr>
                </a:p>
              </p:txBody>
            </p:sp>
            <p:sp>
              <p:nvSpPr>
                <p:cNvPr id="59" name="Rectangle 58"/>
                <p:cNvSpPr/>
                <p:nvPr/>
              </p:nvSpPr>
              <p:spPr bwMode="auto">
                <a:xfrm rot="2404451">
                  <a:off x="5256650" y="2445794"/>
                  <a:ext cx="117888" cy="60325"/>
                </a:xfrm>
                <a:prstGeom prst="rect">
                  <a:avLst/>
                </a:prstGeom>
                <a:solidFill>
                  <a:srgbClr val="0000FF"/>
                </a:solidFill>
                <a:ln w="12699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0488" tIns="44450" rIns="90488" bIns="4445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 Unicode MS" pitchFamily="34" charset="-128"/>
                  </a:endParaRPr>
                </a:p>
              </p:txBody>
            </p:sp>
            <p:sp>
              <p:nvSpPr>
                <p:cNvPr id="60" name="Rectangle 59"/>
                <p:cNvSpPr/>
                <p:nvPr/>
              </p:nvSpPr>
              <p:spPr bwMode="auto">
                <a:xfrm rot="2404451">
                  <a:off x="5003565" y="2244226"/>
                  <a:ext cx="117888" cy="60325"/>
                </a:xfrm>
                <a:prstGeom prst="rect">
                  <a:avLst/>
                </a:prstGeom>
                <a:solidFill>
                  <a:srgbClr val="0BC377"/>
                </a:solidFill>
                <a:ln w="12699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0488" tIns="44450" rIns="90488" bIns="4445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 Unicode MS" pitchFamily="34" charset="-128"/>
                  </a:endParaRPr>
                </a:p>
              </p:txBody>
            </p:sp>
            <p:sp>
              <p:nvSpPr>
                <p:cNvPr id="61" name="Rectangle 60"/>
                <p:cNvSpPr/>
                <p:nvPr/>
              </p:nvSpPr>
              <p:spPr bwMode="auto">
                <a:xfrm rot="2404451">
                  <a:off x="5542885" y="2633598"/>
                  <a:ext cx="121628" cy="51091"/>
                </a:xfrm>
                <a:prstGeom prst="rect">
                  <a:avLst/>
                </a:prstGeom>
                <a:solidFill>
                  <a:schemeClr val="bg1"/>
                </a:solidFill>
                <a:ln w="12699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0488" tIns="44450" rIns="90488" bIns="4445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0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 Unicode MS" pitchFamily="34" charset="-128"/>
                  </a:endParaRPr>
                </a:p>
              </p:txBody>
            </p:sp>
            <p:sp>
              <p:nvSpPr>
                <p:cNvPr id="62" name="Rectangle 61"/>
                <p:cNvSpPr/>
                <p:nvPr/>
              </p:nvSpPr>
              <p:spPr bwMode="auto">
                <a:xfrm rot="3219484">
                  <a:off x="5527589" y="2856104"/>
                  <a:ext cx="117888" cy="60325"/>
                </a:xfrm>
                <a:prstGeom prst="rect">
                  <a:avLst/>
                </a:prstGeom>
                <a:solidFill>
                  <a:srgbClr val="FFFFFF"/>
                </a:solidFill>
                <a:ln w="12699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0488" tIns="44450" rIns="90488" bIns="4445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 Unicode MS" pitchFamily="34" charset="-128"/>
                  </a:endParaRPr>
                </a:p>
              </p:txBody>
            </p:sp>
            <p:sp>
              <p:nvSpPr>
                <p:cNvPr id="63" name="Rectangle 62"/>
                <p:cNvSpPr/>
                <p:nvPr/>
              </p:nvSpPr>
              <p:spPr bwMode="auto">
                <a:xfrm rot="19246940">
                  <a:off x="4970883" y="1749518"/>
                  <a:ext cx="117888" cy="60325"/>
                </a:xfrm>
                <a:prstGeom prst="rect">
                  <a:avLst/>
                </a:prstGeom>
                <a:solidFill>
                  <a:schemeClr val="bg1"/>
                </a:solidFill>
                <a:ln w="12699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0488" tIns="44450" rIns="90488" bIns="4445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0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 Unicode MS" pitchFamily="34" charset="-128"/>
                  </a:endParaRPr>
                </a:p>
              </p:txBody>
            </p:sp>
            <p:sp>
              <p:nvSpPr>
                <p:cNvPr id="64" name="Rectangle 63"/>
                <p:cNvSpPr/>
                <p:nvPr/>
              </p:nvSpPr>
              <p:spPr bwMode="auto">
                <a:xfrm rot="19246940">
                  <a:off x="5034669" y="1793612"/>
                  <a:ext cx="117888" cy="60325"/>
                </a:xfrm>
                <a:prstGeom prst="rect">
                  <a:avLst/>
                </a:prstGeom>
                <a:solidFill>
                  <a:schemeClr val="bg1"/>
                </a:solidFill>
                <a:ln w="12699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0488" tIns="44450" rIns="90488" bIns="4445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0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 Unicode MS" pitchFamily="34" charset="-128"/>
                  </a:endParaRPr>
                </a:p>
              </p:txBody>
            </p:sp>
            <p:sp>
              <p:nvSpPr>
                <p:cNvPr id="65" name="Rectangle 64"/>
                <p:cNvSpPr/>
                <p:nvPr/>
              </p:nvSpPr>
              <p:spPr bwMode="auto">
                <a:xfrm rot="2404451">
                  <a:off x="5517996" y="2679388"/>
                  <a:ext cx="108740" cy="53799"/>
                </a:xfrm>
                <a:prstGeom prst="rect">
                  <a:avLst/>
                </a:prstGeom>
                <a:solidFill>
                  <a:schemeClr val="bg1"/>
                </a:solidFill>
                <a:ln w="12699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0488" tIns="44450" rIns="90488" bIns="4445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0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 Unicode MS" pitchFamily="34" charset="-128"/>
                  </a:endParaRPr>
                </a:p>
              </p:txBody>
            </p:sp>
          </p:grpSp>
          <p:sp>
            <p:nvSpPr>
              <p:cNvPr id="48" name="Rectangle 47"/>
              <p:cNvSpPr/>
              <p:nvPr/>
            </p:nvSpPr>
            <p:spPr bwMode="auto">
              <a:xfrm>
                <a:off x="6973404" y="3127375"/>
                <a:ext cx="173935" cy="434975"/>
              </a:xfrm>
              <a:prstGeom prst="rect">
                <a:avLst/>
              </a:prstGeom>
              <a:solidFill>
                <a:schemeClr val="bg1"/>
              </a:solidFill>
              <a:ln w="12699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0488" tIns="44450" rIns="90488" bIns="4445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itchFamily="34" charset="-128"/>
                </a:endParaRPr>
              </a:p>
            </p:txBody>
          </p:sp>
        </p:grpSp>
        <p:sp>
          <p:nvSpPr>
            <p:cNvPr id="46" name="Text Box 4"/>
            <p:cNvSpPr txBox="1">
              <a:spLocks noChangeArrowheads="1"/>
            </p:cNvSpPr>
            <p:nvPr/>
          </p:nvSpPr>
          <p:spPr bwMode="auto">
            <a:xfrm>
              <a:off x="1679099" y="1900364"/>
              <a:ext cx="1273504" cy="4498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lIns="90488" tIns="44450" rIns="90488" bIns="4445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>
                <a:lnSpc>
                  <a:spcPct val="70000"/>
                </a:lnSpc>
                <a:spcBef>
                  <a:spcPct val="50000"/>
                </a:spcBef>
              </a:pPr>
              <a:r>
                <a:rPr lang="en-US" sz="1200" dirty="0" smtClean="0">
                  <a:cs typeface="Arial" charset="0"/>
                </a:rPr>
                <a:t>Crossing angle: </a:t>
              </a:r>
            </a:p>
            <a:p>
              <a:pPr algn="ctr" eaLnBrk="1" hangingPunct="1">
                <a:lnSpc>
                  <a:spcPct val="70000"/>
                </a:lnSpc>
                <a:spcBef>
                  <a:spcPct val="50000"/>
                </a:spcBef>
              </a:pPr>
              <a:r>
                <a:rPr lang="en-US" sz="1200" dirty="0" smtClean="0">
                  <a:cs typeface="Arial" charset="0"/>
                </a:rPr>
                <a:t>75 deg. </a:t>
              </a:r>
              <a:endParaRPr lang="en-US" sz="1200" dirty="0">
                <a:cs typeface="Arial" charset="0"/>
              </a:endParaRPr>
            </a:p>
          </p:txBody>
        </p:sp>
      </p:grp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124200" y="6459205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He Zhang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477000" y="6459205"/>
            <a:ext cx="10668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---</a:t>
            </a:r>
            <a:fld id="{85521F2B-DDB1-4D52-AD09-DEE4A6FD7102}" type="slidenum">
              <a:rPr lang="en-US" smtClean="0"/>
              <a:pPr>
                <a:defRPr/>
              </a:pPr>
              <a:t>9</a:t>
            </a:fld>
            <a:r>
              <a:rPr lang="en-US" dirty="0" smtClean="0"/>
              <a:t>---</a:t>
            </a:r>
            <a:endParaRPr lang="en-US" dirty="0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9pPr>
          </a:lstStyle>
          <a:p>
            <a:pPr algn="ctr" eaLnBrk="1" hangingPunct="1"/>
            <a:endParaRPr lang="ru-RU" sz="32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Ion </a:t>
            </a:r>
            <a:r>
              <a:rPr lang="en-US" sz="32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Linac</a:t>
            </a:r>
            <a:r>
              <a:rPr lang="en-US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and Booster</a:t>
            </a:r>
            <a:endParaRPr lang="ru-RU" sz="32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7" name="Group 77"/>
          <p:cNvGrpSpPr/>
          <p:nvPr/>
        </p:nvGrpSpPr>
        <p:grpSpPr>
          <a:xfrm>
            <a:off x="1646955" y="2520006"/>
            <a:ext cx="6658845" cy="1137594"/>
            <a:chOff x="1107205" y="963887"/>
            <a:chExt cx="6658845" cy="1137594"/>
          </a:xfrm>
        </p:grpSpPr>
        <p:grpSp>
          <p:nvGrpSpPr>
            <p:cNvPr id="9" name="Group 53"/>
            <p:cNvGrpSpPr/>
            <p:nvPr/>
          </p:nvGrpSpPr>
          <p:grpSpPr>
            <a:xfrm>
              <a:off x="4470400" y="1450275"/>
              <a:ext cx="647657" cy="96000"/>
              <a:chOff x="4470400" y="2962275"/>
              <a:chExt cx="647657" cy="96000"/>
            </a:xfrm>
          </p:grpSpPr>
          <p:cxnSp>
            <p:nvCxnSpPr>
              <p:cNvPr id="39" name="Straight Connector 38"/>
              <p:cNvCxnSpPr/>
              <p:nvPr/>
            </p:nvCxnSpPr>
            <p:spPr bwMode="auto">
              <a:xfrm>
                <a:off x="4702175" y="2965450"/>
                <a:ext cx="180932" cy="750"/>
              </a:xfrm>
              <a:prstGeom prst="line">
                <a:avLst/>
              </a:prstGeom>
              <a:solidFill>
                <a:schemeClr val="accent1"/>
              </a:solidFill>
              <a:ln w="38100" cap="flat" cmpd="sng" algn="ctr">
                <a:solidFill>
                  <a:srgbClr val="E26B0A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0" name="Straight Connector 39"/>
              <p:cNvCxnSpPr/>
              <p:nvPr/>
            </p:nvCxnSpPr>
            <p:spPr bwMode="auto">
              <a:xfrm>
                <a:off x="4937125" y="3057525"/>
                <a:ext cx="180932" cy="750"/>
              </a:xfrm>
              <a:prstGeom prst="line">
                <a:avLst/>
              </a:prstGeom>
              <a:solidFill>
                <a:schemeClr val="accent1"/>
              </a:solidFill>
              <a:ln w="38100" cap="flat" cmpd="sng" algn="ctr">
                <a:solidFill>
                  <a:srgbClr val="E26B0A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1" name="Straight Connector 40"/>
              <p:cNvCxnSpPr/>
              <p:nvPr/>
            </p:nvCxnSpPr>
            <p:spPr bwMode="auto">
              <a:xfrm>
                <a:off x="4470400" y="3051175"/>
                <a:ext cx="180932" cy="750"/>
              </a:xfrm>
              <a:prstGeom prst="line">
                <a:avLst/>
              </a:prstGeom>
              <a:solidFill>
                <a:schemeClr val="accent1"/>
              </a:solidFill>
              <a:ln w="38100" cap="flat" cmpd="sng" algn="ctr">
                <a:solidFill>
                  <a:srgbClr val="E26B0A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2" name="Straight Connector 41"/>
              <p:cNvCxnSpPr/>
              <p:nvPr/>
            </p:nvCxnSpPr>
            <p:spPr bwMode="auto">
              <a:xfrm flipV="1">
                <a:off x="4638675" y="2962275"/>
                <a:ext cx="76200" cy="88900"/>
              </a:xfrm>
              <a:prstGeom prst="line">
                <a:avLst/>
              </a:prstGeom>
              <a:solidFill>
                <a:schemeClr val="accent1"/>
              </a:solidFill>
              <a:ln w="38100" cap="flat" cmpd="sng" algn="ctr">
                <a:solidFill>
                  <a:srgbClr val="E26B0A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3" name="Straight Connector 42"/>
              <p:cNvCxnSpPr/>
              <p:nvPr/>
            </p:nvCxnSpPr>
            <p:spPr bwMode="auto">
              <a:xfrm flipH="1" flipV="1">
                <a:off x="4873625" y="2965450"/>
                <a:ext cx="76200" cy="88900"/>
              </a:xfrm>
              <a:prstGeom prst="line">
                <a:avLst/>
              </a:prstGeom>
              <a:solidFill>
                <a:schemeClr val="accent1"/>
              </a:solidFill>
              <a:ln w="38100" cap="flat" cmpd="sng" algn="ctr">
                <a:solidFill>
                  <a:srgbClr val="E26B0A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10" name="TextBox 9"/>
            <p:cNvSpPr txBox="1"/>
            <p:nvPr/>
          </p:nvSpPr>
          <p:spPr>
            <a:xfrm>
              <a:off x="3698005" y="1750161"/>
              <a:ext cx="3108443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/>
                  <a:cs typeface="Arial"/>
                </a:rPr>
                <a:t>Optimum stripping energy: 13 MeV/u</a:t>
              </a:r>
              <a:endParaRPr lang="en-US" sz="1400" dirty="0">
                <a:latin typeface="Arial"/>
                <a:cs typeface="Arial"/>
              </a:endParaRPr>
            </a:p>
          </p:txBody>
        </p:sp>
        <p:cxnSp>
          <p:nvCxnSpPr>
            <p:cNvPr id="11" name="Straight Arrow Connector 10"/>
            <p:cNvCxnSpPr/>
            <p:nvPr/>
          </p:nvCxnSpPr>
          <p:spPr bwMode="auto">
            <a:xfrm flipH="1" flipV="1">
              <a:off x="4612405" y="1673961"/>
              <a:ext cx="228600" cy="15240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12" name="TextBox 11"/>
            <p:cNvSpPr txBox="1"/>
            <p:nvPr/>
          </p:nvSpPr>
          <p:spPr>
            <a:xfrm>
              <a:off x="6060205" y="1369161"/>
              <a:ext cx="115256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/>
                  <a:cs typeface="Arial"/>
                </a:rPr>
                <a:t>10 cryostats</a:t>
              </a:r>
              <a:endParaRPr lang="en-US" sz="1400" dirty="0">
                <a:latin typeface="Arial"/>
                <a:cs typeface="Arial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539557" y="1364323"/>
              <a:ext cx="105271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/>
                  <a:cs typeface="Arial"/>
                </a:rPr>
                <a:t>4 cryostats</a:t>
              </a:r>
              <a:endParaRPr lang="en-US" sz="1400" dirty="0">
                <a:latin typeface="Arial"/>
                <a:cs typeface="Arial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141900" y="1369161"/>
              <a:ext cx="28451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/>
                  <a:cs typeface="Arial"/>
                </a:rPr>
                <a:t>2</a:t>
              </a:r>
              <a:endParaRPr lang="en-US" sz="1400" dirty="0">
                <a:latin typeface="Arial"/>
                <a:cs typeface="Arial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107205" y="1373021"/>
              <a:ext cx="11427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A40000"/>
                  </a:solidFill>
                  <a:latin typeface="Arial"/>
                  <a:cs typeface="Arial"/>
                </a:rPr>
                <a:t>Ion Sources</a:t>
              </a:r>
              <a:endParaRPr lang="en-US" sz="1400" dirty="0">
                <a:solidFill>
                  <a:srgbClr val="A40000"/>
                </a:solidFill>
                <a:latin typeface="Arial"/>
                <a:cs typeface="Arial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786024" y="1793704"/>
              <a:ext cx="184666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endParaRPr lang="en-US" sz="1400" dirty="0">
                <a:latin typeface="Arial"/>
                <a:cs typeface="Arial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 bwMode="auto">
            <a:xfrm>
              <a:off x="2654969" y="1212104"/>
              <a:ext cx="0" cy="598198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E26B0A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 bwMode="auto">
            <a:xfrm rot="16200000">
              <a:off x="2672536" y="1229666"/>
              <a:ext cx="0" cy="598198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E26B0A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9" name="Rectangle 18"/>
            <p:cNvSpPr/>
            <p:nvPr/>
          </p:nvSpPr>
          <p:spPr bwMode="auto">
            <a:xfrm>
              <a:off x="2251324" y="1454575"/>
              <a:ext cx="202042" cy="153941"/>
            </a:xfrm>
            <a:prstGeom prst="rect">
              <a:avLst/>
            </a:prstGeom>
            <a:solidFill>
              <a:srgbClr val="C0504D"/>
            </a:solidFill>
            <a:ln w="12699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488" tIns="44450" rIns="90488" bIns="4445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</a:endParaRPr>
            </a:p>
          </p:txBody>
        </p:sp>
        <p:sp>
          <p:nvSpPr>
            <p:cNvPr id="20" name="Rectangle 19"/>
            <p:cNvSpPr/>
            <p:nvPr/>
          </p:nvSpPr>
          <p:spPr bwMode="auto">
            <a:xfrm>
              <a:off x="2604096" y="963887"/>
              <a:ext cx="99417" cy="262983"/>
            </a:xfrm>
            <a:prstGeom prst="rect">
              <a:avLst/>
            </a:prstGeom>
            <a:solidFill>
              <a:srgbClr val="C0504D"/>
            </a:solidFill>
            <a:ln w="12699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488" tIns="44450" rIns="90488" bIns="4445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</a:endParaRPr>
            </a:p>
          </p:txBody>
        </p:sp>
        <p:sp>
          <p:nvSpPr>
            <p:cNvPr id="21" name="Rectangle 20"/>
            <p:cNvSpPr/>
            <p:nvPr/>
          </p:nvSpPr>
          <p:spPr bwMode="auto">
            <a:xfrm>
              <a:off x="2605766" y="1818644"/>
              <a:ext cx="99417" cy="262983"/>
            </a:xfrm>
            <a:prstGeom prst="rect">
              <a:avLst/>
            </a:prstGeom>
            <a:solidFill>
              <a:srgbClr val="DEA3A2"/>
            </a:solidFill>
            <a:ln w="12699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488" tIns="44450" rIns="90488" bIns="4445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</a:endParaRPr>
            </a:p>
          </p:txBody>
        </p:sp>
        <p:sp>
          <p:nvSpPr>
            <p:cNvPr id="22" name="Oval 21"/>
            <p:cNvSpPr/>
            <p:nvPr/>
          </p:nvSpPr>
          <p:spPr bwMode="auto">
            <a:xfrm>
              <a:off x="2568819" y="1384018"/>
              <a:ext cx="186007" cy="288640"/>
            </a:xfrm>
            <a:prstGeom prst="ellipse">
              <a:avLst/>
            </a:prstGeom>
            <a:solidFill>
              <a:srgbClr val="008000"/>
            </a:solidFill>
            <a:ln w="12699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488" tIns="44450" rIns="90488" bIns="4445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</a:endParaRPr>
            </a:p>
          </p:txBody>
        </p:sp>
        <p:sp>
          <p:nvSpPr>
            <p:cNvPr id="23" name="Rectangle 22"/>
            <p:cNvSpPr/>
            <p:nvPr/>
          </p:nvSpPr>
          <p:spPr bwMode="auto">
            <a:xfrm>
              <a:off x="2952124" y="1438900"/>
              <a:ext cx="145852" cy="174725"/>
            </a:xfrm>
            <a:prstGeom prst="rect">
              <a:avLst/>
            </a:prstGeom>
            <a:solidFill>
              <a:srgbClr val="FFC30E"/>
            </a:solidFill>
            <a:ln w="12699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488" tIns="44450" rIns="90488" bIns="4445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</a:endParaRPr>
            </a:p>
          </p:txBody>
        </p:sp>
        <p:sp>
          <p:nvSpPr>
            <p:cNvPr id="24" name="Rectangle 23"/>
            <p:cNvSpPr/>
            <p:nvPr/>
          </p:nvSpPr>
          <p:spPr bwMode="auto">
            <a:xfrm>
              <a:off x="3098110" y="1470084"/>
              <a:ext cx="128147" cy="118538"/>
            </a:xfrm>
            <a:prstGeom prst="rect">
              <a:avLst/>
            </a:prstGeom>
            <a:solidFill>
              <a:srgbClr val="8AA235"/>
            </a:solidFill>
            <a:ln w="12699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488" tIns="44450" rIns="90488" bIns="4445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</a:endParaRPr>
            </a:p>
          </p:txBody>
        </p:sp>
        <p:sp>
          <p:nvSpPr>
            <p:cNvPr id="25" name="Rounded Rectangle 24"/>
            <p:cNvSpPr/>
            <p:nvPr/>
          </p:nvSpPr>
          <p:spPr bwMode="auto">
            <a:xfrm>
              <a:off x="3223050" y="1396847"/>
              <a:ext cx="359185" cy="279019"/>
            </a:xfrm>
            <a:prstGeom prst="roundRect">
              <a:avLst/>
            </a:prstGeom>
            <a:solidFill>
              <a:srgbClr val="FFC30E"/>
            </a:solidFill>
            <a:ln w="12699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488" tIns="44450" rIns="90488" bIns="4445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</a:endParaRPr>
            </a:p>
          </p:txBody>
        </p:sp>
        <p:sp>
          <p:nvSpPr>
            <p:cNvPr id="26" name="Rounded Rectangle 25"/>
            <p:cNvSpPr/>
            <p:nvPr/>
          </p:nvSpPr>
          <p:spPr bwMode="auto">
            <a:xfrm>
              <a:off x="3587113" y="1397860"/>
              <a:ext cx="960434" cy="279019"/>
            </a:xfrm>
            <a:prstGeom prst="roundRect">
              <a:avLst/>
            </a:prstGeom>
            <a:solidFill>
              <a:srgbClr val="6CBAFF"/>
            </a:solidFill>
            <a:ln w="12699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488" tIns="44450" rIns="90488" bIns="4445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</a:endParaRPr>
            </a:p>
          </p:txBody>
        </p:sp>
        <p:sp>
          <p:nvSpPr>
            <p:cNvPr id="27" name="Rounded Rectangle 26"/>
            <p:cNvSpPr/>
            <p:nvPr/>
          </p:nvSpPr>
          <p:spPr bwMode="auto">
            <a:xfrm>
              <a:off x="5036683" y="1401720"/>
              <a:ext cx="505038" cy="279019"/>
            </a:xfrm>
            <a:prstGeom prst="roundRect">
              <a:avLst/>
            </a:prstGeom>
            <a:solidFill>
              <a:srgbClr val="6CBAFF"/>
            </a:solidFill>
            <a:ln w="12699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488" tIns="44450" rIns="90488" bIns="4445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</a:endParaRPr>
            </a:p>
          </p:txBody>
        </p:sp>
        <p:cxnSp>
          <p:nvCxnSpPr>
            <p:cNvPr id="28" name="Straight Connector 27"/>
            <p:cNvCxnSpPr/>
            <p:nvPr/>
          </p:nvCxnSpPr>
          <p:spPr bwMode="auto">
            <a:xfrm>
              <a:off x="4598859" y="1425711"/>
              <a:ext cx="4438" cy="267594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9" name="Rounded Rectangle 28"/>
            <p:cNvSpPr/>
            <p:nvPr/>
          </p:nvSpPr>
          <p:spPr bwMode="auto">
            <a:xfrm>
              <a:off x="5547858" y="1401720"/>
              <a:ext cx="2218192" cy="279019"/>
            </a:xfrm>
            <a:prstGeom prst="roundRect">
              <a:avLst/>
            </a:prstGeom>
            <a:solidFill>
              <a:srgbClr val="6CBAFF"/>
            </a:solidFill>
            <a:ln w="12699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488" tIns="44450" rIns="90488" bIns="4445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999514" y="1029154"/>
              <a:ext cx="58596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QWR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777855" y="1025093"/>
              <a:ext cx="58596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QWR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5963478" y="1040955"/>
              <a:ext cx="129208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/>
                  <a:cs typeface="Arial"/>
                </a:rPr>
                <a:t>HWR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234131" y="1394127"/>
              <a:ext cx="34956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IH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2784020" y="1047679"/>
              <a:ext cx="50927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/>
                  <a:cs typeface="Arial"/>
                </a:rPr>
                <a:t>RFQ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873636" y="1705734"/>
              <a:ext cx="6349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/>
                  <a:cs typeface="Arial"/>
                </a:rPr>
                <a:t>MEBT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6241742" y="1408218"/>
              <a:ext cx="71779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Arial"/>
                  <a:cs typeface="Arial"/>
                </a:rPr>
                <a:t>10 </a:t>
              </a:r>
              <a:r>
                <a:rPr lang="en-US" sz="1100" dirty="0" err="1" smtClean="0">
                  <a:latin typeface="Arial"/>
                  <a:cs typeface="Arial"/>
                </a:rPr>
                <a:t>cryos</a:t>
              </a:r>
              <a:endParaRPr lang="en-US" sz="1100" dirty="0">
                <a:latin typeface="Arial"/>
                <a:cs typeface="Arial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708941" y="1415531"/>
              <a:ext cx="6393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Arial"/>
                  <a:cs typeface="Arial"/>
                </a:rPr>
                <a:t>4 </a:t>
              </a:r>
              <a:r>
                <a:rPr lang="en-US" sz="1100" dirty="0" err="1" smtClean="0">
                  <a:latin typeface="Arial"/>
                  <a:cs typeface="Arial"/>
                </a:rPr>
                <a:t>cryos</a:t>
              </a:r>
              <a:endParaRPr lang="en-US" sz="1100" dirty="0">
                <a:latin typeface="Arial"/>
                <a:cs typeface="Arial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4970988" y="1402140"/>
              <a:ext cx="64393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2 </a:t>
              </a:r>
              <a:r>
                <a:rPr lang="en-US" sz="1100" dirty="0" err="1" smtClean="0">
                  <a:latin typeface="Arial"/>
                  <a:cs typeface="Arial"/>
                </a:rPr>
                <a:t>cryos</a:t>
              </a:r>
              <a:endParaRPr lang="en-US" sz="1100" dirty="0">
                <a:latin typeface="Arial"/>
                <a:cs typeface="Arial"/>
              </a:endParaRPr>
            </a:p>
          </p:txBody>
        </p:sp>
      </p:grpSp>
      <p:sp>
        <p:nvSpPr>
          <p:cNvPr id="69" name="Content Placeholder 2"/>
          <p:cNvSpPr>
            <a:spLocks noGrp="1"/>
          </p:cNvSpPr>
          <p:nvPr>
            <p:ph idx="1"/>
          </p:nvPr>
        </p:nvSpPr>
        <p:spPr>
          <a:xfrm>
            <a:off x="105648" y="838200"/>
            <a:ext cx="9038352" cy="735817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-US" altLang="en-US" sz="1800" b="1" kern="0" dirty="0" smtClean="0">
                <a:latin typeface="Arial" charset="0"/>
                <a:ea typeface="ＭＳ Ｐゴシック" pitchFamily="34" charset="-128"/>
                <a:cs typeface="Arial" charset="0"/>
              </a:rPr>
              <a:t>Ion source and </a:t>
            </a:r>
            <a:r>
              <a:rPr lang="en-US" altLang="en-US" sz="1800" b="1" kern="0" dirty="0" err="1" smtClean="0">
                <a:latin typeface="Arial" charset="0"/>
                <a:ea typeface="ＭＳ Ｐゴシック" pitchFamily="34" charset="-128"/>
                <a:cs typeface="Arial" charset="0"/>
              </a:rPr>
              <a:t>linac</a:t>
            </a:r>
            <a:endParaRPr lang="en-US" altLang="en-US" sz="1800" b="1" kern="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pPr>
              <a:defRPr/>
            </a:pPr>
            <a:r>
              <a:rPr lang="en-US" altLang="en-US" sz="1800" dirty="0" smtClean="0">
                <a:latin typeface="Arial" charset="0"/>
                <a:ea typeface="ＭＳ Ｐゴシック" pitchFamily="34" charset="-128"/>
                <a:cs typeface="Arial" charset="0"/>
              </a:rPr>
              <a:t>ABPIS for polarized or </a:t>
            </a:r>
            <a:r>
              <a:rPr lang="en-US" altLang="en-US" sz="1800" dirty="0" err="1" smtClean="0">
                <a:latin typeface="Arial" charset="0"/>
                <a:ea typeface="ＭＳ Ｐゴシック" pitchFamily="34" charset="-128"/>
                <a:cs typeface="Arial" charset="0"/>
              </a:rPr>
              <a:t>unpolarized</a:t>
            </a:r>
            <a:r>
              <a:rPr lang="en-US" altLang="en-US" sz="1800" dirty="0" smtClean="0">
                <a:latin typeface="Arial" charset="0"/>
                <a:ea typeface="ＭＳ Ｐゴシック" pitchFamily="34" charset="-128"/>
                <a:cs typeface="Arial" charset="0"/>
              </a:rPr>
              <a:t> light ions and EBIS or ECR for un-polarized heavy ions</a:t>
            </a:r>
            <a:endParaRPr lang="en-US" altLang="en-US" sz="1800" kern="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pPr>
              <a:defRPr/>
            </a:pPr>
            <a:r>
              <a:rPr lang="en-US" altLang="en-US" sz="1800" kern="0" dirty="0" err="1" smtClean="0">
                <a:latin typeface="Arial" charset="0"/>
                <a:ea typeface="ＭＳ Ｐゴシック" pitchFamily="34" charset="-128"/>
                <a:cs typeface="Arial" charset="0"/>
              </a:rPr>
              <a:t>Linac</a:t>
            </a:r>
            <a:r>
              <a:rPr lang="en-US" altLang="en-US" sz="1800" kern="0" dirty="0" smtClean="0">
                <a:latin typeface="Arial" charset="0"/>
                <a:ea typeface="ＭＳ Ｐゴシック" pitchFamily="34" charset="-128"/>
                <a:cs typeface="Arial" charset="0"/>
              </a:rPr>
              <a:t> is effective in accelerating a wide variety of ions, from H</a:t>
            </a:r>
            <a:r>
              <a:rPr lang="en-US" altLang="en-US" sz="1800" kern="0" baseline="30000" dirty="0" smtClean="0">
                <a:latin typeface="Arial" charset="0"/>
                <a:ea typeface="ＭＳ Ｐゴシック" pitchFamily="34" charset="-128"/>
                <a:cs typeface="Arial" charset="0"/>
              </a:rPr>
              <a:t>-</a:t>
            </a:r>
            <a:r>
              <a:rPr lang="en-US" altLang="en-US" sz="1800" kern="0" dirty="0" smtClean="0">
                <a:latin typeface="Arial" charset="0"/>
                <a:ea typeface="ＭＳ Ｐゴシック" pitchFamily="34" charset="-128"/>
                <a:cs typeface="Arial" charset="0"/>
              </a:rPr>
              <a:t> to </a:t>
            </a:r>
            <a:r>
              <a:rPr lang="en-US" altLang="en-US" sz="1800" kern="0" baseline="30000" dirty="0" smtClean="0">
                <a:latin typeface="Arial" charset="0"/>
                <a:ea typeface="ＭＳ Ｐゴシック" pitchFamily="34" charset="-128"/>
                <a:cs typeface="Arial" charset="0"/>
              </a:rPr>
              <a:t>208</a:t>
            </a:r>
            <a:r>
              <a:rPr lang="en-US" altLang="en-US" sz="1800" kern="0" dirty="0" smtClean="0">
                <a:latin typeface="Arial" charset="0"/>
                <a:ea typeface="ＭＳ Ｐゴシック" pitchFamily="34" charset="-128"/>
                <a:cs typeface="Arial" charset="0"/>
              </a:rPr>
              <a:t>Pb</a:t>
            </a:r>
            <a:r>
              <a:rPr lang="en-US" altLang="en-US" sz="1800" kern="0" baseline="30000" dirty="0" smtClean="0">
                <a:latin typeface="Arial" charset="0"/>
                <a:ea typeface="ＭＳ Ｐゴシック" pitchFamily="34" charset="-128"/>
                <a:cs typeface="Arial" charset="0"/>
              </a:rPr>
              <a:t>67+</a:t>
            </a:r>
          </a:p>
          <a:p>
            <a:pPr>
              <a:defRPr/>
            </a:pPr>
            <a:r>
              <a:rPr lang="en-US" altLang="en-US" sz="1800" dirty="0">
                <a:latin typeface="Arial" charset="0"/>
                <a:ea typeface="ＭＳ Ｐゴシック" pitchFamily="34" charset="-128"/>
                <a:cs typeface="Arial" charset="0"/>
              </a:rPr>
              <a:t>285 MeV for protons and 112 MeV/u for lead ions after passing through the </a:t>
            </a:r>
            <a:r>
              <a:rPr lang="en-US" altLang="en-US" sz="1800" dirty="0" err="1">
                <a:latin typeface="Arial" charset="0"/>
                <a:ea typeface="ＭＳ Ｐゴシック" pitchFamily="34" charset="-128"/>
                <a:cs typeface="Arial" charset="0"/>
              </a:rPr>
              <a:t>linac</a:t>
            </a:r>
            <a:endParaRPr lang="en-US" altLang="en-US" sz="1800" dirty="0">
              <a:latin typeface="Arial" charset="0"/>
              <a:ea typeface="ＭＳ Ｐゴシック" pitchFamily="34" charset="-128"/>
              <a:cs typeface="Arial" charset="0"/>
            </a:endParaRPr>
          </a:p>
          <a:p>
            <a:pPr marL="0" indent="0">
              <a:buNone/>
            </a:pPr>
            <a:endParaRPr lang="en-US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0" name="Content Placeholder 2"/>
              <p:cNvSpPr txBox="1">
                <a:spLocks/>
              </p:cNvSpPr>
              <p:nvPr/>
            </p:nvSpPr>
            <p:spPr bwMode="auto">
              <a:xfrm>
                <a:off x="170294" y="3354234"/>
                <a:ext cx="4257829" cy="266556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–"/>
                  <a:defRPr sz="24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–"/>
                  <a:defRPr sz="24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24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24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24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24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24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Tx/>
                  <a:buNone/>
                  <a:defRPr/>
                </a:pPr>
                <a:r>
                  <a:rPr lang="en-US" altLang="en-US" sz="1800" b="1" kern="0" dirty="0" smtClean="0">
                    <a:latin typeface="Arial" charset="0"/>
                    <a:ea typeface="ＭＳ Ｐゴシック" pitchFamily="34" charset="-128"/>
                    <a:cs typeface="Arial" charset="0"/>
                  </a:rPr>
                  <a:t>Booster</a:t>
                </a:r>
              </a:p>
              <a:p>
                <a:pPr>
                  <a:defRPr/>
                </a:pPr>
                <a:r>
                  <a:rPr lang="en-US" altLang="en-US" sz="1800" kern="0" dirty="0" smtClean="0">
                    <a:latin typeface="Arial" charset="0"/>
                    <a:ea typeface="ＭＳ Ｐゴシック" pitchFamily="34" charset="-128"/>
                    <a:cs typeface="Arial" charset="0"/>
                  </a:rPr>
                  <a:t>Circumference is 273 m </a:t>
                </a:r>
                <a:endParaRPr lang="en-US" altLang="en-US" sz="1800" kern="0" baseline="30000" dirty="0" smtClean="0">
                  <a:latin typeface="Arial" charset="0"/>
                  <a:ea typeface="ＭＳ Ｐゴシック" pitchFamily="34" charset="-128"/>
                  <a:cs typeface="Arial" charset="0"/>
                </a:endParaRPr>
              </a:p>
              <a:p>
                <a:pPr>
                  <a:defRPr/>
                </a:pPr>
                <a:r>
                  <a:rPr lang="en-US" altLang="en-US" sz="1800" kern="0" dirty="0" smtClean="0">
                    <a:latin typeface="Arial" charset="0"/>
                    <a:ea typeface="ＭＳ Ｐゴシック" pitchFamily="34" charset="-128"/>
                    <a:cs typeface="Arial" charset="0"/>
                  </a:rPr>
                  <a:t>Energy up to 8 GeV for proton, and respective energy for ions with the same magnetic rigidity</a:t>
                </a:r>
              </a:p>
              <a:p>
                <a:pPr>
                  <a:defRPr/>
                </a:pPr>
                <a:r>
                  <a:rPr lang="en-US" altLang="en-US" sz="1800" kern="0" dirty="0" smtClean="0">
                    <a:latin typeface="Arial" charset="0"/>
                    <a:ea typeface="ＭＳ Ｐゴシック" pitchFamily="34" charset="-128"/>
                    <a:cs typeface="Arial" charset="0"/>
                  </a:rPr>
                  <a:t>Arcs are </a:t>
                </a:r>
                <a:r>
                  <a:rPr lang="en-US" altLang="en-US" sz="1800" kern="0" dirty="0" smtClean="0">
                    <a:latin typeface="Arial" charset="0"/>
                    <a:ea typeface="ＭＳ Ｐゴシック" pitchFamily="34" charset="-128"/>
                    <a:cs typeface="Arial" charset="0"/>
                  </a:rPr>
                  <a:t>designed </a:t>
                </a:r>
                <a:r>
                  <a:rPr lang="en-US" altLang="en-US" sz="1800" kern="0" dirty="0" smtClean="0">
                    <a:latin typeface="Arial" charset="0"/>
                    <a:ea typeface="ＭＳ Ｐゴシック" pitchFamily="34" charset="-128"/>
                    <a:cs typeface="Arial" charset="0"/>
                  </a:rPr>
                  <a:t>to avoid transition crossing,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1800" b="0" i="1" kern="0" smtClean="0">
                            <a:latin typeface="Cambria Math"/>
                            <a:ea typeface="ＭＳ Ｐゴシック" pitchFamily="34" charset="-128"/>
                            <a:cs typeface="Arial" charset="0"/>
                          </a:rPr>
                        </m:ctrlPr>
                      </m:sSubPr>
                      <m:e>
                        <m:r>
                          <a:rPr lang="en-US" altLang="en-US" sz="1800" b="0" i="1" kern="0" smtClean="0">
                            <a:latin typeface="Cambria Math"/>
                            <a:ea typeface="ＭＳ Ｐゴシック" pitchFamily="34" charset="-128"/>
                            <a:cs typeface="Arial" charset="0"/>
                          </a:rPr>
                          <m:t>𝛾</m:t>
                        </m:r>
                      </m:e>
                      <m:sub>
                        <m:r>
                          <a:rPr lang="en-US" altLang="en-US" sz="1800" b="0" i="1" kern="0" smtClean="0">
                            <a:latin typeface="Cambria Math"/>
                            <a:ea typeface="ＭＳ Ｐゴシック" pitchFamily="34" charset="-128"/>
                            <a:cs typeface="Arial" charset="0"/>
                          </a:rPr>
                          <m:t>𝑡</m:t>
                        </m:r>
                      </m:sub>
                    </m:sSub>
                    <m:r>
                      <a:rPr lang="en-US" altLang="en-US" sz="1800" b="0" i="1" kern="0" smtClean="0">
                        <a:latin typeface="Cambria Math"/>
                        <a:ea typeface="ＭＳ Ｐゴシック" pitchFamily="34" charset="-128"/>
                        <a:cs typeface="Arial" charset="0"/>
                      </a:rPr>
                      <m:t>=10</m:t>
                    </m:r>
                  </m:oMath>
                </a14:m>
                <a:endParaRPr lang="en-US" altLang="en-US" sz="1800" kern="0" dirty="0" smtClean="0">
                  <a:latin typeface="Arial" charset="0"/>
                  <a:ea typeface="ＭＳ Ｐゴシック" pitchFamily="34" charset="-128"/>
                  <a:cs typeface="Arial" charset="0"/>
                </a:endParaRPr>
              </a:p>
              <a:p>
                <a:pPr marL="0" indent="0">
                  <a:buFontTx/>
                  <a:buNone/>
                </a:pPr>
                <a:endParaRPr lang="en-US" sz="1800" kern="0" dirty="0"/>
              </a:p>
            </p:txBody>
          </p:sp>
        </mc:Choice>
        <mc:Fallback>
          <p:sp>
            <p:nvSpPr>
              <p:cNvPr id="70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70294" y="3354234"/>
                <a:ext cx="4257829" cy="2665566"/>
              </a:xfrm>
              <a:prstGeom prst="rect">
                <a:avLst/>
              </a:prstGeom>
              <a:blipFill rotWithShape="1">
                <a:blip r:embed="rId4"/>
                <a:stretch>
                  <a:fillRect l="-1289" t="-1142" r="-186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/>
          <p:cNvSpPr txBox="1"/>
          <p:nvPr/>
        </p:nvSpPr>
        <p:spPr>
          <a:xfrm>
            <a:off x="229657" y="5806967"/>
            <a:ext cx="84723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ABPIS – Atomic Beam Polarized Ion Source, EBIS – Electron Beam Ion Source, ECR – Electron Cyclotron Resonance ion source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RFQ – Radio Frequency Quadruple, MEBT – Medium Energy Beam Transport,  IH – Interdigital </a:t>
            </a:r>
            <a:r>
              <a:rPr lang="en-US" sz="1200" dirty="0"/>
              <a:t>H-type RF </a:t>
            </a:r>
            <a:r>
              <a:rPr lang="en-US" sz="1200" dirty="0" smtClean="0"/>
              <a:t>structure  </a:t>
            </a:r>
          </a:p>
          <a:p>
            <a:r>
              <a:rPr lang="en-US" sz="1200" dirty="0" smtClean="0"/>
              <a:t>    QWR – quarter wave resonator, HWR – half wave resonator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874170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8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9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10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1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1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1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14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15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8.xml><?xml version="1.0" encoding="utf-8"?>
<a:theme xmlns:a="http://schemas.openxmlformats.org/drawingml/2006/main" name="16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9.xml><?xml version="1.0" encoding="utf-8"?>
<a:theme xmlns:a="http://schemas.openxmlformats.org/drawingml/2006/main" name="17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0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5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JLab">
  <a:themeElements>
    <a:clrScheme name="JLab_PowerPoint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JLab_PowerPoint1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JLab_PowerPoint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Lab_PowerPoint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Lab_PowerPoint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Lab_PowerPoint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Lab_PowerPoint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Lab_PowerPoint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Lab_PowerPoint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Lab_PowerPoint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Lab_PowerPoint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Lab_PowerPoint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Lab_PowerPoint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Lab_PowerPoint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6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7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41360</TotalTime>
  <Words>2471</Words>
  <Application>Microsoft Office PowerPoint</Application>
  <PresentationFormat>On-screen Show (4:3)</PresentationFormat>
  <Paragraphs>744</Paragraphs>
  <Slides>29</Slides>
  <Notes>19</Notes>
  <HiddenSlides>0</HiddenSlides>
  <MMClips>0</MMClips>
  <ScaleCrop>false</ScaleCrop>
  <HeadingPairs>
    <vt:vector size="6" baseType="variant">
      <vt:variant>
        <vt:lpstr>Theme</vt:lpstr>
      </vt:variant>
      <vt:variant>
        <vt:i4>19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49" baseType="lpstr">
      <vt:lpstr>1_Custom Design</vt:lpstr>
      <vt:lpstr>Custom Design</vt:lpstr>
      <vt:lpstr>4_Custom Design</vt:lpstr>
      <vt:lpstr>5_Custom Design</vt:lpstr>
      <vt:lpstr>3_Custom Design</vt:lpstr>
      <vt:lpstr>2_Custom Design</vt:lpstr>
      <vt:lpstr>JLab</vt:lpstr>
      <vt:lpstr>6_Custom Design</vt:lpstr>
      <vt:lpstr>7_Custom Design</vt:lpstr>
      <vt:lpstr>8_Custom Design</vt:lpstr>
      <vt:lpstr>9_Custom Design</vt:lpstr>
      <vt:lpstr>10_Custom Design</vt:lpstr>
      <vt:lpstr>11_Custom Design</vt:lpstr>
      <vt:lpstr>12_Custom Design</vt:lpstr>
      <vt:lpstr>13_Custom Design</vt:lpstr>
      <vt:lpstr>14_Custom Design</vt:lpstr>
      <vt:lpstr>15_Custom Design</vt:lpstr>
      <vt:lpstr>16_Custom Design</vt:lpstr>
      <vt:lpstr>17_Custom Design</vt:lpstr>
      <vt:lpstr>Equation</vt:lpstr>
      <vt:lpstr>Medium Energy Electron Ion Collider at Jefferson Lab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Ion Injector Complex Overview</vt:lpstr>
      <vt:lpstr>Ion Linac – Parameters and Layout</vt:lpstr>
      <vt:lpstr>Forward e- Detection &amp; Polarimetry</vt:lpstr>
      <vt:lpstr>Crab Crossing</vt:lpstr>
      <vt:lpstr>Crab Dynamics</vt:lpstr>
      <vt:lpstr>MEIC Super-Ferric Dipole</vt:lpstr>
      <vt:lpstr>MEIC Super-Ferric Quadrupole</vt:lpstr>
    </vt:vector>
  </TitlesOfParts>
  <Company>Jefferson Lab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yzhang</dc:creator>
  <cp:lastModifiedBy>He Zhang</cp:lastModifiedBy>
  <cp:revision>831</cp:revision>
  <cp:lastPrinted>2015-04-23T21:59:20Z</cp:lastPrinted>
  <dcterms:created xsi:type="dcterms:W3CDTF">2007-06-12T14:12:08Z</dcterms:created>
  <dcterms:modified xsi:type="dcterms:W3CDTF">2015-04-27T18:31:14Z</dcterms:modified>
</cp:coreProperties>
</file>