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8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9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0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708" r:id="rId3"/>
    <p:sldMasterId id="2147483769" r:id="rId4"/>
    <p:sldMasterId id="2147483772" r:id="rId5"/>
    <p:sldMasterId id="2147483782" r:id="rId6"/>
    <p:sldMasterId id="2147483794" r:id="rId7"/>
    <p:sldMasterId id="2147483798" r:id="rId8"/>
    <p:sldMasterId id="2147483810" r:id="rId9"/>
    <p:sldMasterId id="2147483822" r:id="rId10"/>
    <p:sldMasterId id="2147483835" r:id="rId11"/>
  </p:sldMasterIdLst>
  <p:notesMasterIdLst>
    <p:notesMasterId r:id="rId51"/>
  </p:notesMasterIdLst>
  <p:handoutMasterIdLst>
    <p:handoutMasterId r:id="rId52"/>
  </p:handoutMasterIdLst>
  <p:sldIdLst>
    <p:sldId id="317" r:id="rId12"/>
    <p:sldId id="318" r:id="rId13"/>
    <p:sldId id="313" r:id="rId14"/>
    <p:sldId id="259" r:id="rId15"/>
    <p:sldId id="314" r:id="rId16"/>
    <p:sldId id="319" r:id="rId17"/>
    <p:sldId id="320" r:id="rId18"/>
    <p:sldId id="321" r:id="rId19"/>
    <p:sldId id="322" r:id="rId20"/>
    <p:sldId id="323" r:id="rId21"/>
    <p:sldId id="324" r:id="rId22"/>
    <p:sldId id="366" r:id="rId23"/>
    <p:sldId id="368" r:id="rId24"/>
    <p:sldId id="371" r:id="rId25"/>
    <p:sldId id="325" r:id="rId26"/>
    <p:sldId id="326" r:id="rId27"/>
    <p:sldId id="327" r:id="rId28"/>
    <p:sldId id="328" r:id="rId29"/>
    <p:sldId id="329" r:id="rId30"/>
    <p:sldId id="330" r:id="rId31"/>
    <p:sldId id="331" r:id="rId32"/>
    <p:sldId id="332" r:id="rId33"/>
    <p:sldId id="335" r:id="rId34"/>
    <p:sldId id="337" r:id="rId35"/>
    <p:sldId id="338" r:id="rId36"/>
    <p:sldId id="339" r:id="rId37"/>
    <p:sldId id="341" r:id="rId38"/>
    <p:sldId id="343" r:id="rId39"/>
    <p:sldId id="344" r:id="rId40"/>
    <p:sldId id="345" r:id="rId41"/>
    <p:sldId id="349" r:id="rId42"/>
    <p:sldId id="356" r:id="rId43"/>
    <p:sldId id="361" r:id="rId44"/>
    <p:sldId id="377" r:id="rId45"/>
    <p:sldId id="372" r:id="rId46"/>
    <p:sldId id="374" r:id="rId47"/>
    <p:sldId id="375" r:id="rId48"/>
    <p:sldId id="386" r:id="rId49"/>
    <p:sldId id="378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5" autoAdjust="0"/>
    <p:restoredTop sz="99084" autoAdjust="0"/>
  </p:normalViewPr>
  <p:slideViewPr>
    <p:cSldViewPr snapToGrid="0" snapToObjects="1">
      <p:cViewPr>
        <p:scale>
          <a:sx n="103" d="100"/>
          <a:sy n="103" d="100"/>
        </p:scale>
        <p:origin x="-2104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50" Type="http://schemas.openxmlformats.org/officeDocument/2006/relationships/slide" Target="slides/slide3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29.xml"/><Relationship Id="rId41" Type="http://schemas.openxmlformats.org/officeDocument/2006/relationships/slide" Target="slides/slide30.xml"/><Relationship Id="rId42" Type="http://schemas.openxmlformats.org/officeDocument/2006/relationships/slide" Target="slides/slide31.xml"/><Relationship Id="rId43" Type="http://schemas.openxmlformats.org/officeDocument/2006/relationships/slide" Target="slides/slide32.xml"/><Relationship Id="rId44" Type="http://schemas.openxmlformats.org/officeDocument/2006/relationships/slide" Target="slides/slide33.xml"/><Relationship Id="rId45" Type="http://schemas.openxmlformats.org/officeDocument/2006/relationships/slide" Target="slides/slide34.xml"/><Relationship Id="rId46" Type="http://schemas.openxmlformats.org/officeDocument/2006/relationships/slide" Target="slides/slide35.xml"/><Relationship Id="rId47" Type="http://schemas.openxmlformats.org/officeDocument/2006/relationships/slide" Target="slides/slide36.xml"/><Relationship Id="rId48" Type="http://schemas.openxmlformats.org/officeDocument/2006/relationships/slide" Target="slides/slide37.xml"/><Relationship Id="rId49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33" Type="http://schemas.openxmlformats.org/officeDocument/2006/relationships/slide" Target="slides/slide22.xml"/><Relationship Id="rId34" Type="http://schemas.openxmlformats.org/officeDocument/2006/relationships/slide" Target="slides/slide23.xml"/><Relationship Id="rId35" Type="http://schemas.openxmlformats.org/officeDocument/2006/relationships/slide" Target="slides/slide24.xml"/><Relationship Id="rId36" Type="http://schemas.openxmlformats.org/officeDocument/2006/relationships/slide" Target="slides/slide25.xml"/><Relationship Id="rId37" Type="http://schemas.openxmlformats.org/officeDocument/2006/relationships/slide" Target="slides/slide26.xml"/><Relationship Id="rId38" Type="http://schemas.openxmlformats.org/officeDocument/2006/relationships/slide" Target="slides/slide27.xml"/><Relationship Id="rId39" Type="http://schemas.openxmlformats.org/officeDocument/2006/relationships/slide" Target="slides/slide28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95614-7C48-1A40-893B-6483D0CEDF59}" type="datetimeFigureOut">
              <a:rPr lang="en-US" smtClean="0"/>
              <a:t>23/09/2014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E3E96-66A1-F746-94B6-E490F002799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982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C456B-E906-634D-996B-9604A6FFDC2A}" type="datetimeFigureOut">
              <a:rPr lang="en-US" smtClean="0"/>
              <a:t>23/09/2014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342CC-F75F-514D-B582-58BE29B98BA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850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9B53-C16F-BC46-89B3-72C03D42B51F}" type="datetime1">
              <a:rPr lang="en-GB" smtClean="0"/>
              <a:t>23/09/2014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33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3D7F-995C-5149-9D6A-77CD14C30927}" type="datetime1">
              <a:rPr lang="en-GB" smtClean="0"/>
              <a:t>23/09/2014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464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F9EE-534E-E54F-B487-06AE6586F97B}" type="datetime1">
              <a:rPr lang="en-GB" smtClean="0"/>
              <a:t>23/09/2014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984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077D-C132-E04B-AA10-E49069E9119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8079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6C83-6573-784A-BC17-B4B446374A8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0750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6A3D8-4254-014E-A584-CB877FE4F38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5008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9D9AC-B8F9-354C-AF27-FF49BF7D846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9450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5729-1DF3-1B49-98B6-916712F53FD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1006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2C3F-EAF4-6B49-B575-FC1000CD82F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9151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C6BA-0141-9840-9C5A-6F940544BC1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9981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6C17D-B9F1-C042-9424-F90CC031671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4089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8A880-853C-CC4E-A989-46474CD74753}" type="datetime1">
              <a:rPr lang="en-GB" smtClean="0"/>
              <a:t>23/09/2014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413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88DD5-558D-FC40-B26C-4913C64400D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519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417DC-89D0-0A48-A83A-A5050FB66A7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946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C6E56-11E3-8A42-A197-FE0E84AB06C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00923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81072"/>
      </p:ext>
    </p:extLst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4180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2238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52256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7038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940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54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477F-BB9A-F846-A5E4-EAD8B0734438}" type="datetime1">
              <a:rPr lang="en-GB" smtClean="0"/>
              <a:t>23/09/2014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07570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2582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32993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76" y="850295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9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76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2482" y="6356388"/>
            <a:ext cx="507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ALICE</a:t>
            </a:r>
            <a:r>
              <a:rPr lang="en-US" baseline="3000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©</a:t>
            </a:r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| Collaboration Board | 22 June 2012 | Catherine Decosse 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9" y="6356388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1269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7D51-D58B-B64E-BA9E-7A3B099204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1391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D1C75-66BD-494E-86FE-8847FC2EC2A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86575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9349-BD45-1E4D-BDDB-4DCD96886A0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18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9631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EC3-9793-554A-BEF9-7BA73A16CEC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59018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D4D-094E-9B47-8E89-0ABE4435B69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98383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69AD-6A67-9E46-BCFB-16F31D2A87A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38174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AE7D-022A-244E-A569-A9ED860719C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957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ED6-0AB4-0349-A23D-782EF2561DA9}" type="datetime1">
              <a:rPr lang="en-GB" smtClean="0"/>
              <a:t>23/09/2014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5533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60900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39A-8440-2C40-80F2-CDD9364055F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74560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74649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7137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04380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77905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17708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6183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6473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894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8A1-4966-4142-9D72-88D1651DD487}" type="datetime1">
              <a:rPr lang="en-GB" smtClean="0"/>
              <a:t>23/09/2014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1836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89808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80695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25041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99123" y="6356350"/>
            <a:ext cx="4687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53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  <a:lvl2pPr>
              <a:defRPr sz="2000" baseline="0"/>
            </a:lvl2pPr>
            <a:lvl3pPr>
              <a:defRPr sz="1600"/>
            </a:lvl3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 smtClean="0"/>
          </a:p>
          <a:p>
            <a:pPr lvl="1"/>
            <a:r>
              <a:rPr lang="fr-FR" sz="2000" dirty="0" err="1" smtClean="0"/>
              <a:t>Lower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endParaRPr lang="fr-FR" sz="2000" dirty="0" smtClean="0"/>
          </a:p>
          <a:p>
            <a:pPr lvl="2"/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602819"/>
            <a:ext cx="484382" cy="2551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10652" y="6615156"/>
            <a:ext cx="5562600" cy="2551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ALICE O2 LHCC, CERN | September 2014</a:t>
            </a:r>
            <a:endParaRPr lang="en-GB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5119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2EC6BA-0141-9840-9C5A-6F940544BC1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6679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8787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69926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42688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9079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DEDB4-A481-EC42-BBEF-2DB5F908E97E}" type="datetime1">
              <a:rPr lang="en-GB" smtClean="0"/>
              <a:t>23/09/2014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7263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72405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26150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59006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18962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26114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440529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50456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13379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304680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97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49934-C129-5648-B375-FAFFCCC9AC7E}" type="datetime1">
              <a:rPr lang="en-GB" smtClean="0"/>
              <a:t>23/09/2014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251745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80058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081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42960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22063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533538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58030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77824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609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4F81B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093856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243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B45B-287B-AB4B-BEE0-0EFF65A1F3A2}" type="datetime1">
              <a:rPr lang="en-GB" smtClean="0"/>
              <a:t>23/09/2014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68295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82210"/>
            <a:ext cx="7772400" cy="1362075"/>
          </a:xfrm>
        </p:spPr>
        <p:txBody>
          <a:bodyPr anchor="t"/>
          <a:lstStyle>
            <a:lvl1pPr algn="ctr">
              <a:defRPr sz="4000" b="1" cap="none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41357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560371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17874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420228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751293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384879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12022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599951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38112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00072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4F81B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11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2392-8257-C348-8DE8-307F305697A9}" type="datetime1">
              <a:rPr lang="en-GB" smtClean="0"/>
              <a:t>23/09/2014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597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252874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82210"/>
            <a:ext cx="7772400" cy="1362075"/>
          </a:xfrm>
        </p:spPr>
        <p:txBody>
          <a:bodyPr anchor="t"/>
          <a:lstStyle>
            <a:lvl1pPr algn="ctr">
              <a:defRPr sz="4000" b="1" cap="none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41357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104138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416650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736023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188339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309138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275062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633799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682930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8665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224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10.xml"/><Relationship Id="rId13" Type="http://schemas.openxmlformats.org/officeDocument/2006/relationships/image" Target="../media/image8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11.xml"/><Relationship Id="rId13" Type="http://schemas.openxmlformats.org/officeDocument/2006/relationships/image" Target="../media/image8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theme" Target="../theme/theme3.xml"/><Relationship Id="rId10" Type="http://schemas.openxmlformats.org/officeDocument/2006/relationships/image" Target="../media/image1.wmf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7.xml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8.xml"/><Relationship Id="rId13" Type="http://schemas.openxmlformats.org/officeDocument/2006/relationships/image" Target="../media/image6.png"/><Relationship Id="rId14" Type="http://schemas.openxmlformats.org/officeDocument/2006/relationships/image" Target="../media/image7.gif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97672-5C00-BE40-AF35-E95244C6CF6E}" type="datetime1">
              <a:rPr lang="en-GB" smtClean="0"/>
              <a:t>23/09/2014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26E42-6529-C041-AAF6-48DA9E299F9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03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665" y="-32183"/>
            <a:ext cx="8640000" cy="613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665" y="850700"/>
            <a:ext cx="8640000" cy="5275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5065" y="63813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8665" y="652410"/>
            <a:ext cx="8060467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4081124" y="6469487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Kluge</a:t>
            </a:r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48665" y="6469487"/>
            <a:ext cx="1691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ALICE week, Oct 2, 2014</a:t>
            </a:r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13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37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120000"/>
        </a:lnSpc>
        <a:spcBef>
          <a:spcPct val="20000"/>
        </a:spcBef>
        <a:buFont typeface="Arial"/>
        <a:buChar char="•"/>
        <a:defRPr sz="2800" b="1" kern="1200">
          <a:solidFill>
            <a:schemeClr val="accent1"/>
          </a:solidFill>
          <a:latin typeface="Avenir Black"/>
          <a:ea typeface="+mn-ea"/>
          <a:cs typeface="Avenir Black"/>
        </a:defRPr>
      </a:lvl1pPr>
      <a:lvl2pPr marL="742950" indent="-28575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2800" b="1" kern="1200">
          <a:solidFill>
            <a:srgbClr val="7F7F7F"/>
          </a:solidFill>
          <a:latin typeface="Avenir Book"/>
          <a:ea typeface="+mn-ea"/>
          <a:cs typeface="Avenir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Avenir Book"/>
          <a:ea typeface="+mn-ea"/>
          <a:cs typeface="Avenir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>
              <a:lumMod val="50000"/>
              <a:lumOff val="50000"/>
            </a:schemeClr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50000"/>
              <a:lumOff val="50000"/>
            </a:schemeClr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665" y="-32183"/>
            <a:ext cx="8640000" cy="613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665" y="850700"/>
            <a:ext cx="8640000" cy="5275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5065" y="63813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8665" y="652410"/>
            <a:ext cx="8060467" cy="0"/>
          </a:xfrm>
          <a:prstGeom prst="line">
            <a:avLst/>
          </a:prstGeom>
          <a:ln w="7620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4081124" y="6469487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Kluge</a:t>
            </a:r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48665" y="6469487"/>
            <a:ext cx="1691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ALICE week, Oct 2, 2014</a:t>
            </a:r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13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30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120000"/>
        </a:lnSpc>
        <a:spcBef>
          <a:spcPct val="20000"/>
        </a:spcBef>
        <a:buFont typeface="Arial"/>
        <a:buChar char="•"/>
        <a:defRPr sz="2800" b="1" kern="1200">
          <a:solidFill>
            <a:schemeClr val="accent1"/>
          </a:solidFill>
          <a:latin typeface="Avenir Black"/>
          <a:ea typeface="+mn-ea"/>
          <a:cs typeface="Avenir Black"/>
        </a:defRPr>
      </a:lvl1pPr>
      <a:lvl2pPr marL="742950" indent="-28575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2800" b="1" kern="1200">
          <a:solidFill>
            <a:srgbClr val="7F7F7F"/>
          </a:solidFill>
          <a:latin typeface="Avenir Book"/>
          <a:ea typeface="+mn-ea"/>
          <a:cs typeface="Avenir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Avenir Book"/>
          <a:ea typeface="+mn-ea"/>
          <a:cs typeface="Avenir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>
              <a:lumMod val="50000"/>
              <a:lumOff val="50000"/>
            </a:schemeClr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50000"/>
              <a:lumOff val="50000"/>
            </a:schemeClr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F02A-FEBD-4743-874E-81C56DA831D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5832-D190-844B-AAA7-9E8BB4BECF5F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177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94" y="63500"/>
            <a:ext cx="924657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Line 3"/>
          <p:cNvSpPr>
            <a:spLocks noChangeShapeType="1"/>
          </p:cNvSpPr>
          <p:nvPr/>
        </p:nvSpPr>
        <p:spPr bwMode="auto">
          <a:xfrm flipH="1">
            <a:off x="208090" y="1495425"/>
            <a:ext cx="8732227" cy="0"/>
          </a:xfrm>
          <a:prstGeom prst="line">
            <a:avLst/>
          </a:prstGeom>
          <a:noFill/>
          <a:ln w="50800">
            <a:solidFill>
              <a:srgbClr val="B50069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049107" y="152400"/>
            <a:ext cx="2250832" cy="52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CMS WGM Aug 2014 AB/WZ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29862" y="609600"/>
            <a:ext cx="6998677" cy="6096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 text here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04805" y="914405"/>
            <a:ext cx="773723" cy="5078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000000"/>
                </a:solidFill>
              </a:rPr>
              <a:t>   Technical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000000"/>
                </a:solidFill>
              </a:rPr>
              <a:t>Coordination</a:t>
            </a:r>
          </a:p>
        </p:txBody>
      </p:sp>
    </p:spTree>
    <p:extLst>
      <p:ext uri="{BB962C8B-B14F-4D97-AF65-F5344CB8AC3E}">
        <p14:creationId xmlns:p14="http://schemas.microsoft.com/office/powerpoint/2010/main" val="230566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</p:sldLayoutIdLst>
  <p:transition xmlns:p14="http://schemas.microsoft.com/office/powerpoint/2010/main" spd="med"/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B50069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4C9AA-FCE2-F843-9FA0-4024372D35B7}" type="datetime1">
              <a:rPr lang="fr-CH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23/09/2014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ALICE© | Title of the Meeting | Date | Speaker </a:t>
            </a:r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710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AC329-634E-F04C-9BD1-A0736F15F4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2300" y="65341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076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AEC20-90CD-F24C-AFBB-BFF885DAE79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4C696-4F3A-154D-A2C8-93CC90B8FD1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830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141313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6" y="28335"/>
            <a:ext cx="547183" cy="69996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31911" y="6538912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ALICE O2 LHCC, CERN | September 2014</a:t>
            </a:r>
            <a:endParaRPr lang="en-GB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136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5462" y="274638"/>
            <a:ext cx="780272" cy="804405"/>
          </a:xfrm>
          <a:prstGeom prst="rect">
            <a:avLst/>
          </a:prstGeom>
        </p:spPr>
      </p:pic>
      <p:pic>
        <p:nvPicPr>
          <p:cNvPr id="8" name="Picture 7" descr="FIT logo.gif"/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333" t="18108" r="32407" b="20308"/>
          <a:stretch/>
        </p:blipFill>
        <p:spPr>
          <a:xfrm>
            <a:off x="82852" y="113086"/>
            <a:ext cx="1202267" cy="13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93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267B7-3812-F84B-8007-8FFA45097ADC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1B598-23DC-134B-9F92-4364A266E1A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20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30.png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39.jpg"/><Relationship Id="rId3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46.emf"/><Relationship Id="rId3" Type="http://schemas.openxmlformats.org/officeDocument/2006/relationships/image" Target="../media/image47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49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50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5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117497" y="5722579"/>
            <a:ext cx="5400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141313"/>
                </a:solidFill>
                <a:latin typeface="Arial"/>
              </a:rPr>
              <a:t>W. Riegler, LHCC,  Sept. 23rd, 2014</a:t>
            </a:r>
            <a:endParaRPr lang="en-US" sz="1400" b="1" dirty="0">
              <a:solidFill>
                <a:srgbClr val="141313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44830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solidFill>
                  <a:srgbClr val="FF0000"/>
                </a:solidFill>
                <a:latin typeface="Arial"/>
              </a:rPr>
              <a:t>ALICE Upgrade Progress</a:t>
            </a:r>
          </a:p>
          <a:p>
            <a:pPr algn="ctr"/>
            <a:endParaRPr lang="de-DE" sz="3600" b="1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7083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7" y="609677"/>
            <a:ext cx="4629172" cy="30401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28" y="3678369"/>
            <a:ext cx="4242496" cy="3063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6054" y="642196"/>
            <a:ext cx="4547958" cy="30737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3833" y="3797437"/>
            <a:ext cx="4650168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99% efficiency at fake hit rate of 10</a:t>
            </a:r>
            <a:r>
              <a:rPr lang="en-US" sz="2000" baseline="30000" dirty="0" smtClean="0">
                <a:solidFill>
                  <a:srgbClr val="336699"/>
                </a:solidFill>
                <a:latin typeface="Calibri"/>
              </a:rPr>
              <a:t>-5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 achievable (only 20 pixels masked) at 0V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Reverse substrate bias (V</a:t>
            </a:r>
            <a:r>
              <a:rPr lang="en-US" sz="2000" baseline="-25000" dirty="0" smtClean="0">
                <a:solidFill>
                  <a:srgbClr val="336699"/>
                </a:solidFill>
                <a:latin typeface="Calibri"/>
              </a:rPr>
              <a:t>BB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) provides additional margin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Telescope based on a Stack-up of 6 or 7 layers of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pALPIDEfs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Spatial resolution (including tracking error of ~3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m): 5.5 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8096" y="148854"/>
            <a:ext cx="5626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  <a:latin typeface="Calibri"/>
              </a:rPr>
              <a:t>pALPIDEfs</a:t>
            </a:r>
            <a:r>
              <a:rPr lang="en-US" sz="2400" dirty="0" smtClean="0">
                <a:solidFill>
                  <a:srgbClr val="C00000"/>
                </a:solidFill>
                <a:latin typeface="Calibri"/>
              </a:rPr>
              <a:t> – measurements at PS test beam </a:t>
            </a:r>
            <a:endParaRPr lang="en-US" sz="24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0022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618" y="420113"/>
            <a:ext cx="2291278" cy="2609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934" y="565643"/>
            <a:ext cx="653059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FSBB-M0 (Full Scale Building Block Mistral 0)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About 1/3 of a complete sensor (approx. 9mm x 17mm)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416 x 416 pixels of 22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x 33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(final chip 36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x 62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m)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40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s integration time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Full chain working (front-end,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discr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., zero suppression) 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25 sensors characterized showing similar noise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perfor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Test beam measurements at SPS in October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8488" y="2948568"/>
            <a:ext cx="2164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/>
              </a:rPr>
              <a:t>Figure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: </a:t>
            </a:r>
            <a:r>
              <a:rPr lang="en-US" dirty="0" smtClean="0">
                <a:solidFill>
                  <a:srgbClr val="336699"/>
                </a:solidFill>
                <a:latin typeface="Calibri"/>
              </a:rPr>
              <a:t>Two FSBB M0</a:t>
            </a:r>
            <a:endParaRPr lang="en-US" dirty="0">
              <a:solidFill>
                <a:srgbClr val="336699"/>
              </a:solidFill>
              <a:latin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239" y="3647146"/>
            <a:ext cx="3695734" cy="279317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29874" y="6389991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Temporal Noise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6524" y="6374173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Fixed Pattern Noise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24311" y="45642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584" y="3733405"/>
            <a:ext cx="3974500" cy="265658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0807447" y="399540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92342" y="3324560"/>
            <a:ext cx="1122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TN = 0.87mV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04628" y="333301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FPN = 0.55mV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8096" y="82704"/>
            <a:ext cx="6085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alibri"/>
              </a:rPr>
              <a:t>FSBB-M0 – Full Scale Building Block of MISTRAL</a:t>
            </a:r>
            <a:endParaRPr lang="en-US" sz="24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242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2969-85DA-7A4D-BD3B-0F593B6E831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2882" name="Title 3"/>
          <p:cNvSpPr>
            <a:spLocks noGrp="1"/>
          </p:cNvSpPr>
          <p:nvPr>
            <p:ph type="title" idx="4294967295"/>
          </p:nvPr>
        </p:nvSpPr>
        <p:spPr>
          <a:xfrm>
            <a:off x="-31750" y="30163"/>
            <a:ext cx="9175750" cy="704850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ALICE Upgrade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grpSp>
        <p:nvGrpSpPr>
          <p:cNvPr id="122883" name="Group 9"/>
          <p:cNvGrpSpPr>
            <a:grpSpLocks/>
          </p:cNvGrpSpPr>
          <p:nvPr/>
        </p:nvGrpSpPr>
        <p:grpSpPr bwMode="auto">
          <a:xfrm>
            <a:off x="1761570" y="845473"/>
            <a:ext cx="7305675" cy="5032375"/>
            <a:chOff x="978085" y="1332620"/>
            <a:chExt cx="7304616" cy="4873121"/>
          </a:xfrm>
        </p:grpSpPr>
        <p:pic>
          <p:nvPicPr>
            <p:cNvPr id="12289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145" y="704827"/>
            <a:ext cx="3505200" cy="107718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less material -&gt; thinnest tracker at the LHC</a:t>
            </a:r>
            <a:endParaRPr lang="en-GB" sz="1600" dirty="0">
              <a:solidFill>
                <a:srgbClr val="008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591832" y="1902748"/>
            <a:ext cx="1600200" cy="1275490"/>
          </a:xfrm>
          <a:prstGeom prst="straightConnector1">
            <a:avLst/>
          </a:prstGeom>
          <a:noFill/>
          <a:ln w="254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395" y="2411464"/>
            <a:ext cx="3019425" cy="160040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Time Projection Chamber (TPC)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new GEM technology for readout chambers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continuous readout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faster readout electronics</a:t>
            </a:r>
          </a:p>
          <a:p>
            <a:pPr marL="445903" indent="-182487" defTabSz="457011">
              <a:buFont typeface="Arial"/>
              <a:buChar char="•"/>
              <a:defRPr/>
            </a:pPr>
            <a:endParaRPr lang="en-GB" dirty="0">
              <a:solidFill>
                <a:srgbClr val="4F81BD">
                  <a:lumMod val="75000"/>
                </a:srgbClr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2591832" y="3280698"/>
            <a:ext cx="1460500" cy="317500"/>
          </a:xfrm>
          <a:prstGeom prst="straightConnector1">
            <a:avLst/>
          </a:prstGeom>
          <a:noFill/>
          <a:ln w="25400">
            <a:solidFill>
              <a:srgbClr val="37609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499389" y="1849331"/>
            <a:ext cx="1583732" cy="954071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MUON ARM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continuous readout electronics</a:t>
            </a:r>
            <a:endParaRPr lang="en-GB" sz="1400" dirty="0">
              <a:solidFill>
                <a:srgbClr val="3366FF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6370082" y="2385348"/>
            <a:ext cx="1243013" cy="1092200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4438096" y="1794837"/>
            <a:ext cx="2258737" cy="1508214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816363" y="520226"/>
            <a:ext cx="3297238" cy="13234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2000" b="1" dirty="0" err="1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Muon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Improved MUON  pointing precision</a:t>
            </a:r>
            <a:endParaRPr lang="en-GB" sz="2000" b="1" dirty="0">
              <a:solidFill>
                <a:srgbClr val="FF0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3047" y="4636578"/>
            <a:ext cx="3303588" cy="1569624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Data Acquisition (DAQ)/                        High Level Trigger (HLT)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50kHz Pbb event rate</a:t>
            </a:r>
            <a:endParaRPr lang="en-GB" sz="1600">
              <a:solidFill>
                <a:srgbClr val="FF66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832" y="582704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Faster readout</a:t>
            </a:r>
            <a:endParaRPr lang="en-GB" dirty="0">
              <a:solidFill>
                <a:srgbClr val="92D05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2" name="Straight Arrow Connector 21"/>
          <p:cNvCxnSpPr>
            <a:cxnSpLocks noChangeShapeType="1"/>
            <a:stCxn id="21" idx="0"/>
          </p:cNvCxnSpPr>
          <p:nvPr/>
        </p:nvCxnSpPr>
        <p:spPr bwMode="auto">
          <a:xfrm flipH="1" flipV="1">
            <a:off x="4192032" y="3907760"/>
            <a:ext cx="541338" cy="1919288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6" name="TextBox 19"/>
          <p:cNvSpPr txBox="1">
            <a:spLocks noChangeArrowheads="1"/>
          </p:cNvSpPr>
          <p:nvPr/>
        </p:nvSpPr>
        <p:spPr bwMode="auto">
          <a:xfrm>
            <a:off x="6174820" y="5827048"/>
            <a:ext cx="1624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New Trigger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Detectors (FIT)</a:t>
            </a:r>
          </a:p>
        </p:txBody>
      </p:sp>
      <p:cxnSp>
        <p:nvCxnSpPr>
          <p:cNvPr id="25" name="Straight Arrow Connector 24"/>
          <p:cNvCxnSpPr>
            <a:cxnSpLocks noChangeShapeType="1"/>
            <a:stCxn id="122896" idx="0"/>
          </p:cNvCxnSpPr>
          <p:nvPr/>
        </p:nvCxnSpPr>
        <p:spPr bwMode="auto">
          <a:xfrm flipH="1" flipV="1">
            <a:off x="4500007" y="3372773"/>
            <a:ext cx="2486025" cy="24542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5025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883" y="3056888"/>
            <a:ext cx="6424796" cy="3432633"/>
          </a:xfrm>
          <a:prstGeom prst="rect">
            <a:avLst/>
          </a:prstGeom>
          <a:ln>
            <a:noFill/>
          </a:ln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457200" y="7938"/>
            <a:ext cx="8229600" cy="6208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smtClean="0">
                <a:solidFill>
                  <a:srgbClr val="FF0000"/>
                </a:solidFill>
              </a:rPr>
              <a:t>Muon Forward Tracker (MFT)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65100" y="628778"/>
            <a:ext cx="8737600" cy="225620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 smtClean="0">
                <a:solidFill>
                  <a:srgbClr val="000090"/>
                </a:solidFill>
              </a:rPr>
              <a:t>The primary goal of the </a:t>
            </a:r>
            <a:r>
              <a:rPr lang="en-GB" sz="1600" b="1" dirty="0" err="1" smtClean="0">
                <a:solidFill>
                  <a:srgbClr val="000090"/>
                </a:solidFill>
              </a:rPr>
              <a:t>Muon</a:t>
            </a:r>
            <a:r>
              <a:rPr lang="en-GB" sz="1600" b="1" dirty="0" smtClean="0">
                <a:solidFill>
                  <a:srgbClr val="000090"/>
                </a:solidFill>
              </a:rPr>
              <a:t> Forward Tracker (MFT) is to measure </a:t>
            </a:r>
            <a:r>
              <a:rPr lang="en-GB" sz="1600" b="1" dirty="0" err="1" smtClean="0">
                <a:solidFill>
                  <a:srgbClr val="000090"/>
                </a:solidFill>
              </a:rPr>
              <a:t>muon</a:t>
            </a:r>
            <a:r>
              <a:rPr lang="en-GB" sz="1600" b="1" dirty="0" smtClean="0">
                <a:solidFill>
                  <a:srgbClr val="000090"/>
                </a:solidFill>
              </a:rPr>
              <a:t> tracks in the ALICE </a:t>
            </a:r>
            <a:r>
              <a:rPr lang="en-GB" sz="1600" b="1" dirty="0" err="1" smtClean="0">
                <a:solidFill>
                  <a:srgbClr val="000090"/>
                </a:solidFill>
              </a:rPr>
              <a:t>muon</a:t>
            </a:r>
            <a:r>
              <a:rPr lang="en-GB" sz="1600" b="1" dirty="0" smtClean="0">
                <a:solidFill>
                  <a:srgbClr val="000090"/>
                </a:solidFill>
              </a:rPr>
              <a:t> spectrometer acceptance with high precision </a:t>
            </a:r>
            <a:r>
              <a:rPr lang="en-GB" sz="1600" b="1" dirty="0" err="1" smtClean="0">
                <a:solidFill>
                  <a:srgbClr val="000090"/>
                </a:solidFill>
              </a:rPr>
              <a:t>vertexing</a:t>
            </a:r>
            <a:r>
              <a:rPr lang="en-GB" sz="1600" b="1" dirty="0" smtClean="0">
                <a:solidFill>
                  <a:srgbClr val="000090"/>
                </a:solidFill>
              </a:rPr>
              <a:t> in the interaction point area.</a:t>
            </a:r>
          </a:p>
          <a:p>
            <a:pPr>
              <a:buFont typeface="Wingdings" charset="2"/>
              <a:buChar char="ü"/>
            </a:pPr>
            <a:endParaRPr lang="en-GB" sz="16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sz="1600" b="1" dirty="0" smtClean="0">
                <a:solidFill>
                  <a:srgbClr val="008000"/>
                </a:solidFill>
              </a:rPr>
              <a:t>The MFT is a silicon pixel tracker complementing the acceptance of the ALICE upgraded Internal tracking system (ITS) and covering most of the acceptance of the </a:t>
            </a:r>
            <a:r>
              <a:rPr lang="en-GB" sz="1600" b="1" dirty="0" err="1" smtClean="0">
                <a:solidFill>
                  <a:srgbClr val="008000"/>
                </a:solidFill>
              </a:rPr>
              <a:t>muon</a:t>
            </a:r>
            <a:r>
              <a:rPr lang="en-GB" sz="1600" b="1" dirty="0" smtClean="0">
                <a:solidFill>
                  <a:srgbClr val="008000"/>
                </a:solidFill>
              </a:rPr>
              <a:t> spectrometer 2.5&lt;</a:t>
            </a:r>
            <a:r>
              <a:rPr lang="en-GB" sz="16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GB" sz="1600" b="1" dirty="0" smtClean="0">
                <a:solidFill>
                  <a:srgbClr val="008000"/>
                </a:solidFill>
              </a:rPr>
              <a:t>&lt;3.6. </a:t>
            </a:r>
          </a:p>
          <a:p>
            <a:pPr>
              <a:buFont typeface="Wingdings" charset="2"/>
              <a:buChar char="ü"/>
            </a:pPr>
            <a:endParaRPr lang="en-GB" sz="16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sz="1600" b="1" dirty="0" smtClean="0">
                <a:solidFill>
                  <a:srgbClr val="000090"/>
                </a:solidFill>
              </a:rPr>
              <a:t>The MFT detector is placed inside the ITS outer barrel, between the ITS inner barrel and the frontal absorber and surrounding the ALICE vacuum beam-pipe. </a:t>
            </a:r>
            <a:endParaRPr lang="en-GB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one avec plans axo.jpg"/>
          <p:cNvPicPr>
            <a:picLocks noChangeAspect="1"/>
          </p:cNvPicPr>
          <p:nvPr/>
        </p:nvPicPr>
        <p:blipFill rotWithShape="1">
          <a:blip r:embed="rId2" cstate="print"/>
          <a:srcRect l="16261" r="10745"/>
          <a:stretch/>
        </p:blipFill>
        <p:spPr>
          <a:xfrm>
            <a:off x="5456971" y="842268"/>
            <a:ext cx="3471590" cy="3053692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47616" y="940651"/>
            <a:ext cx="5274719" cy="5455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rgbClr val="000090"/>
                </a:solidFill>
              </a:rPr>
              <a:t>Common Silicon Sensor with ITS (15 mm x 30 mm</a:t>
            </a:r>
            <a:r>
              <a:rPr lang="en-GB" sz="1800" b="1" dirty="0" smtClean="0">
                <a:solidFill>
                  <a:srgbClr val="000090"/>
                </a:solidFill>
              </a:rPr>
              <a:t>)</a:t>
            </a:r>
            <a:endParaRPr lang="en-GB" sz="1800" b="1" dirty="0">
              <a:solidFill>
                <a:srgbClr val="000090"/>
              </a:solidFill>
            </a:endParaRPr>
          </a:p>
          <a:p>
            <a:pPr>
              <a:buFont typeface="Wingdings" charset="2"/>
              <a:buChar char="ü"/>
            </a:pPr>
            <a:endParaRPr lang="en-GB" sz="1800" b="1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008000"/>
                </a:solidFill>
              </a:rPr>
              <a:t>Polyimide Flex Printed Circuit with Al strips</a:t>
            </a:r>
            <a:r>
              <a:rPr lang="en-GB" sz="1800" b="1" dirty="0" smtClean="0">
                <a:solidFill>
                  <a:srgbClr val="008000"/>
                </a:solidFill>
              </a:rPr>
              <a:t>.</a:t>
            </a:r>
          </a:p>
          <a:p>
            <a:pPr>
              <a:buFont typeface="Wingdings" charset="2"/>
              <a:buChar char="ü"/>
            </a:pPr>
            <a:endParaRPr lang="en-GB" sz="1800" b="1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000090"/>
                </a:solidFill>
              </a:rPr>
              <a:t>HIC consisting in 1-5 sensors bonded to the sensor via the Laser technology developed by the ITS group. </a:t>
            </a:r>
          </a:p>
          <a:p>
            <a:pPr>
              <a:buFont typeface="Wingdings" charset="2"/>
              <a:buChar char="ü"/>
            </a:pPr>
            <a:endParaRPr lang="en-GB" sz="18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008000"/>
                </a:solidFill>
              </a:rPr>
              <a:t>Each disk: Two detection planes, a disk spacer, a disk support and 2 PCB.</a:t>
            </a:r>
          </a:p>
          <a:p>
            <a:pPr>
              <a:buFont typeface="Wingdings" charset="2"/>
              <a:buChar char="ü"/>
            </a:pPr>
            <a:endParaRPr lang="en-GB" sz="18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000090"/>
                </a:solidFill>
              </a:rPr>
              <a:t>Each detection plane consisting ladders </a:t>
            </a:r>
            <a:r>
              <a:rPr lang="en-GB" sz="1800" b="1" dirty="0">
                <a:solidFill>
                  <a:srgbClr val="000090"/>
                </a:solidFill>
              </a:rPr>
              <a:t>(</a:t>
            </a:r>
            <a:r>
              <a:rPr lang="en-GB" sz="1800" b="1" dirty="0" smtClean="0">
                <a:solidFill>
                  <a:srgbClr val="000090"/>
                </a:solidFill>
              </a:rPr>
              <a:t>MFT HIC glue two a stiffener).</a:t>
            </a:r>
          </a:p>
          <a:p>
            <a:pPr>
              <a:buFont typeface="Wingdings" charset="2"/>
              <a:buChar char="ü"/>
            </a:pPr>
            <a:endParaRPr lang="en-GB" sz="18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008000"/>
                </a:solidFill>
              </a:rPr>
              <a:t>Two option for sensor cooling begin considered:</a:t>
            </a:r>
          </a:p>
          <a:p>
            <a:pPr lvl="1">
              <a:buFont typeface="Arial"/>
              <a:buChar char="•"/>
            </a:pPr>
            <a:r>
              <a:rPr lang="en-GB" sz="1800" b="1" dirty="0" smtClean="0">
                <a:solidFill>
                  <a:srgbClr val="000090"/>
                </a:solidFill>
              </a:rPr>
              <a:t>Air cooling </a:t>
            </a:r>
          </a:p>
          <a:p>
            <a:pPr lvl="1">
              <a:buFont typeface="Arial"/>
              <a:buChar char="•"/>
            </a:pPr>
            <a:r>
              <a:rPr lang="en-GB" sz="1800" b="1" dirty="0" smtClean="0">
                <a:solidFill>
                  <a:srgbClr val="000090"/>
                </a:solidFill>
              </a:rPr>
              <a:t>Water cooling with polyimide cooling water pipes embedded in the disk spacer.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622335" y="4649448"/>
            <a:ext cx="3466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000"/>
                </a:solidFill>
                <a:latin typeface="Calibri"/>
              </a:rPr>
              <a:t>For a sensor consumption of 50 (30) </a:t>
            </a:r>
            <a:r>
              <a:rPr lang="en-GB" b="1" dirty="0" err="1" smtClean="0">
                <a:solidFill>
                  <a:srgbClr val="008000"/>
                </a:solidFill>
                <a:latin typeface="Calibri"/>
              </a:rPr>
              <a:t>mW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/cm</a:t>
            </a:r>
            <a:r>
              <a:rPr lang="en-GB" b="1" baseline="30000" dirty="0" smtClean="0">
                <a:solidFill>
                  <a:srgbClr val="008000"/>
                </a:solidFill>
                <a:latin typeface="Calibri"/>
              </a:rPr>
              <a:t>2</a:t>
            </a:r>
            <a:r>
              <a:rPr lang="en-GB" b="1" dirty="0" smtClean="0">
                <a:solidFill>
                  <a:srgbClr val="008000"/>
                </a:solidFill>
                <a:latin typeface="Calibri"/>
              </a:rPr>
              <a:t> the total power dissipated by the MFT sensors is 290 (180) W.</a:t>
            </a:r>
            <a:endParaRPr lang="en-GB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800206"/>
          </a:xfrm>
        </p:spPr>
        <p:txBody>
          <a:bodyPr>
            <a:normAutofit/>
          </a:bodyPr>
          <a:lstStyle/>
          <a:p>
            <a:r>
              <a:rPr lang="en-GB" sz="3200" b="1" dirty="0" err="1" smtClean="0">
                <a:solidFill>
                  <a:srgbClr val="FF0000"/>
                </a:solidFill>
              </a:rPr>
              <a:t>Muon</a:t>
            </a:r>
            <a:r>
              <a:rPr lang="en-GB" sz="3200" b="1" dirty="0" smtClean="0">
                <a:solidFill>
                  <a:srgbClr val="FF0000"/>
                </a:solidFill>
              </a:rPr>
              <a:t> Forward Tracker (MFT)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96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2969-85DA-7A4D-BD3B-0F593B6E831F}" type="datetime1">
              <a:rPr lang="en-GB" smtClean="0"/>
              <a:t>23/09/2014</a:t>
            </a:fld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15</a:t>
            </a:fld>
            <a:endParaRPr lang="de-DE" dirty="0"/>
          </a:p>
        </p:txBody>
      </p:sp>
      <p:sp>
        <p:nvSpPr>
          <p:cNvPr id="122882" name="Title 3"/>
          <p:cNvSpPr>
            <a:spLocks noGrp="1"/>
          </p:cNvSpPr>
          <p:nvPr>
            <p:ph type="title" idx="4294967295"/>
          </p:nvPr>
        </p:nvSpPr>
        <p:spPr>
          <a:xfrm>
            <a:off x="-31750" y="30163"/>
            <a:ext cx="9175750" cy="704850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ALICE Upgrade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grpSp>
        <p:nvGrpSpPr>
          <p:cNvPr id="122883" name="Group 9"/>
          <p:cNvGrpSpPr>
            <a:grpSpLocks/>
          </p:cNvGrpSpPr>
          <p:nvPr/>
        </p:nvGrpSpPr>
        <p:grpSpPr bwMode="auto">
          <a:xfrm>
            <a:off x="1761570" y="845473"/>
            <a:ext cx="7305675" cy="5032375"/>
            <a:chOff x="978085" y="1332620"/>
            <a:chExt cx="7304616" cy="4873121"/>
          </a:xfrm>
        </p:grpSpPr>
        <p:pic>
          <p:nvPicPr>
            <p:cNvPr id="12289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145" y="704827"/>
            <a:ext cx="3505200" cy="107718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less material -&gt; thinnest tracker at the LHC</a:t>
            </a:r>
            <a:endParaRPr lang="en-GB" sz="1600" dirty="0">
              <a:solidFill>
                <a:srgbClr val="008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591832" y="1902748"/>
            <a:ext cx="1600200" cy="1275490"/>
          </a:xfrm>
          <a:prstGeom prst="straightConnector1">
            <a:avLst/>
          </a:prstGeom>
          <a:noFill/>
          <a:ln w="254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2809591" y="3477548"/>
            <a:ext cx="1382441" cy="120650"/>
          </a:xfrm>
          <a:prstGeom prst="straightConnector1">
            <a:avLst/>
          </a:prstGeom>
          <a:noFill/>
          <a:ln w="57150" cmpd="sng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499389" y="1849331"/>
            <a:ext cx="1583732" cy="954071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MUON ARM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continuous readout electronics</a:t>
            </a:r>
            <a:endParaRPr lang="en-GB" sz="1400" dirty="0">
              <a:solidFill>
                <a:srgbClr val="3366FF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6370082" y="2385348"/>
            <a:ext cx="1243013" cy="1092200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816363" y="943550"/>
            <a:ext cx="3297238" cy="738627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err="1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Muon</a:t>
            </a: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Improved MUON  pointing precision</a:t>
            </a:r>
            <a:endParaRPr lang="en-GB" sz="1400" dirty="0">
              <a:solidFill>
                <a:srgbClr val="660066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4438096" y="1782009"/>
            <a:ext cx="2258737" cy="1508214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133047" y="4636578"/>
            <a:ext cx="3303588" cy="1569624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Data Acquisition (DAQ)/                        High Level Trigger (HLT)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50kHz Pbb event rate</a:t>
            </a:r>
            <a:endParaRPr lang="en-GB" sz="1600">
              <a:solidFill>
                <a:srgbClr val="FF66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832" y="582704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Faster readout</a:t>
            </a:r>
            <a:endParaRPr lang="en-GB" dirty="0">
              <a:solidFill>
                <a:srgbClr val="92D05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2" name="Straight Arrow Connector 21"/>
          <p:cNvCxnSpPr>
            <a:cxnSpLocks noChangeShapeType="1"/>
            <a:stCxn id="21" idx="0"/>
          </p:cNvCxnSpPr>
          <p:nvPr/>
        </p:nvCxnSpPr>
        <p:spPr bwMode="auto">
          <a:xfrm flipH="1" flipV="1">
            <a:off x="4192032" y="3907760"/>
            <a:ext cx="541338" cy="1919288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6" name="TextBox 19"/>
          <p:cNvSpPr txBox="1">
            <a:spLocks noChangeArrowheads="1"/>
          </p:cNvSpPr>
          <p:nvPr/>
        </p:nvSpPr>
        <p:spPr bwMode="auto">
          <a:xfrm>
            <a:off x="6174820" y="5827048"/>
            <a:ext cx="1624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New Trigger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Detectors (FIT)</a:t>
            </a:r>
          </a:p>
        </p:txBody>
      </p:sp>
      <p:cxnSp>
        <p:nvCxnSpPr>
          <p:cNvPr id="25" name="Straight Arrow Connector 24"/>
          <p:cNvCxnSpPr>
            <a:cxnSpLocks noChangeShapeType="1"/>
            <a:stCxn id="122896" idx="0"/>
          </p:cNvCxnSpPr>
          <p:nvPr/>
        </p:nvCxnSpPr>
        <p:spPr bwMode="auto">
          <a:xfrm flipH="1" flipV="1">
            <a:off x="4500007" y="3372773"/>
            <a:ext cx="2486025" cy="24542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395" y="2264795"/>
            <a:ext cx="3123993" cy="22159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TPC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new GEM technology for readout chambers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continuous readout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faster readout electronics</a:t>
            </a:r>
          </a:p>
          <a:p>
            <a:pPr marL="445903" indent="-182487" defTabSz="457011">
              <a:buFont typeface="Arial"/>
              <a:buChar char="•"/>
              <a:defRPr/>
            </a:pPr>
            <a:endParaRPr lang="en-GB" dirty="0">
              <a:solidFill>
                <a:srgbClr val="4F81BD">
                  <a:lumMod val="75000"/>
                </a:srgbClr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01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01" y="143164"/>
            <a:ext cx="6871625" cy="512327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777204" y="3172168"/>
            <a:ext cx="3199099" cy="2294623"/>
            <a:chOff x="232958" y="3882962"/>
            <a:chExt cx="3771780" cy="2294623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232958" y="3882962"/>
              <a:ext cx="3771780" cy="0"/>
            </a:xfrm>
            <a:prstGeom prst="line">
              <a:avLst/>
            </a:prstGeom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4004738" y="3882962"/>
              <a:ext cx="0" cy="2294623"/>
            </a:xfrm>
            <a:prstGeom prst="line">
              <a:avLst/>
            </a:prstGeom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48" y="5266439"/>
            <a:ext cx="7525614" cy="14141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76235" y="1751797"/>
            <a:ext cx="116170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000090"/>
                </a:solidFill>
              </a:rPr>
              <a:t>GEM </a:t>
            </a:r>
            <a:r>
              <a:rPr lang="de-DE" sz="1400" b="1" dirty="0" err="1" smtClean="0">
                <a:solidFill>
                  <a:srgbClr val="000090"/>
                </a:solidFill>
              </a:rPr>
              <a:t>holes</a:t>
            </a:r>
            <a:r>
              <a:rPr lang="de-DE" sz="1400" b="1" dirty="0" smtClean="0">
                <a:solidFill>
                  <a:srgbClr val="000090"/>
                </a:solidFill>
              </a:rPr>
              <a:t>:</a:t>
            </a:r>
          </a:p>
          <a:p>
            <a:r>
              <a:rPr lang="de-DE" sz="1400" b="1" dirty="0" err="1" smtClean="0">
                <a:solidFill>
                  <a:srgbClr val="008000"/>
                </a:solidFill>
              </a:rPr>
              <a:t>Diam</a:t>
            </a:r>
            <a:r>
              <a:rPr lang="de-DE" sz="1400" b="1" dirty="0" smtClean="0">
                <a:solidFill>
                  <a:srgbClr val="008000"/>
                </a:solidFill>
              </a:rPr>
              <a:t>: 70um</a:t>
            </a:r>
          </a:p>
          <a:p>
            <a:endParaRPr lang="de-DE" sz="1400" b="1" dirty="0" smtClean="0">
              <a:solidFill>
                <a:srgbClr val="000090"/>
              </a:solidFill>
            </a:endParaRPr>
          </a:p>
          <a:p>
            <a:r>
              <a:rPr lang="de-DE" sz="1400" b="1" dirty="0" err="1" smtClean="0">
                <a:solidFill>
                  <a:srgbClr val="000090"/>
                </a:solidFill>
              </a:rPr>
              <a:t>Distance</a:t>
            </a:r>
            <a:r>
              <a:rPr lang="de-DE" sz="1400" b="1" dirty="0" smtClean="0">
                <a:solidFill>
                  <a:srgbClr val="000090"/>
                </a:solidFill>
              </a:rPr>
              <a:t>:</a:t>
            </a:r>
          </a:p>
          <a:p>
            <a:r>
              <a:rPr lang="de-DE" sz="1400" b="1" dirty="0" smtClean="0">
                <a:solidFill>
                  <a:srgbClr val="008000"/>
                </a:solidFill>
              </a:rPr>
              <a:t>SP: 	90um</a:t>
            </a:r>
          </a:p>
          <a:p>
            <a:r>
              <a:rPr lang="de-DE" sz="1400" b="1" dirty="0" smtClean="0">
                <a:solidFill>
                  <a:srgbClr val="008000"/>
                </a:solidFill>
              </a:rPr>
              <a:t>S: 	140um</a:t>
            </a:r>
          </a:p>
          <a:p>
            <a:r>
              <a:rPr lang="de-DE" sz="1400" b="1" dirty="0" smtClean="0">
                <a:solidFill>
                  <a:srgbClr val="008000"/>
                </a:solidFill>
              </a:rPr>
              <a:t>LP: 	280um</a:t>
            </a:r>
            <a:endParaRPr lang="de-DE" sz="1400" b="1" dirty="0">
              <a:solidFill>
                <a:srgbClr val="008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49257" y="0"/>
            <a:ext cx="237416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011">
              <a:defRPr/>
            </a:pPr>
            <a:r>
              <a:rPr lang="en-GB" sz="3200" b="1" dirty="0" smtClean="0">
                <a:solidFill>
                  <a:srgbClr val="FF0000"/>
                </a:solidFill>
                <a:ea typeface="MS PGothic" pitchFamily="34" charset="-128"/>
                <a:cs typeface="MS PGothic" charset="0"/>
              </a:rPr>
              <a:t>TPC Upgrade</a:t>
            </a:r>
            <a:endParaRPr lang="en-GB" sz="3200" b="1" dirty="0">
              <a:solidFill>
                <a:srgbClr val="FF0000"/>
              </a:solidFill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0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9272" r="9999"/>
          <a:stretch/>
        </p:blipFill>
        <p:spPr>
          <a:xfrm>
            <a:off x="310523" y="900015"/>
            <a:ext cx="5674722" cy="42041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11">
              <a:defRPr/>
            </a:pPr>
            <a:r>
              <a:rPr lang="en-GB" sz="3200" b="1" dirty="0" smtClean="0">
                <a:solidFill>
                  <a:srgbClr val="FF0000"/>
                </a:solidFill>
                <a:ea typeface="MS PGothic" pitchFamily="34" charset="-128"/>
                <a:cs typeface="MS PGothic" charset="0"/>
              </a:rPr>
              <a:t>TPC Upgrade</a:t>
            </a:r>
            <a:endParaRPr lang="en-GB" sz="3200" b="1" dirty="0">
              <a:solidFill>
                <a:srgbClr val="FF0000"/>
              </a:solidFill>
              <a:ea typeface="MS PGothic" pitchFamily="34" charset="-128"/>
              <a:cs typeface="MS PGothic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8474"/>
          <a:stretch/>
        </p:blipFill>
        <p:spPr>
          <a:xfrm>
            <a:off x="4627445" y="4931596"/>
            <a:ext cx="3970158" cy="1447867"/>
          </a:xfrm>
          <a:prstGeom prst="rect">
            <a:avLst/>
          </a:prstGeom>
        </p:spPr>
      </p:pic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 flipH="1">
            <a:off x="6780736" y="4630484"/>
            <a:ext cx="1276021" cy="1092206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6377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96" y="732724"/>
            <a:ext cx="8458771" cy="58394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11">
              <a:defRPr/>
            </a:pPr>
            <a:r>
              <a:rPr lang="en-GB" sz="3200" b="1" dirty="0" smtClean="0">
                <a:solidFill>
                  <a:srgbClr val="FF0000"/>
                </a:solidFill>
                <a:ea typeface="MS PGothic" pitchFamily="34" charset="-128"/>
                <a:cs typeface="MS PGothic" charset="0"/>
              </a:rPr>
              <a:t>TPC Upgrade</a:t>
            </a:r>
            <a:endParaRPr lang="en-GB" sz="3200" b="1" dirty="0">
              <a:solidFill>
                <a:srgbClr val="FF0000"/>
              </a:solidFill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77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93" y="863783"/>
            <a:ext cx="7107660" cy="45363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619" y="5514935"/>
            <a:ext cx="1226974" cy="11648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954504" y="5483014"/>
            <a:ext cx="1165706" cy="122786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217756" y="6055985"/>
            <a:ext cx="473905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11">
              <a:defRPr/>
            </a:pPr>
            <a:r>
              <a:rPr lang="en-GB" sz="3200" b="1" dirty="0" smtClean="0">
                <a:solidFill>
                  <a:srgbClr val="FF0000"/>
                </a:solidFill>
                <a:ea typeface="MS PGothic" pitchFamily="34" charset="-128"/>
                <a:cs typeface="MS PGothic" charset="0"/>
              </a:rPr>
              <a:t>TPC Upgrade</a:t>
            </a:r>
            <a:endParaRPr lang="en-GB" sz="3200" b="1" dirty="0">
              <a:solidFill>
                <a:srgbClr val="FF0000"/>
              </a:solidFill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77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14302" y="950132"/>
            <a:ext cx="8991600" cy="5740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1200"/>
              </a:spcBef>
              <a:buFontTx/>
              <a:buNone/>
              <a:defRPr/>
            </a:pPr>
            <a:r>
              <a:rPr lang="en-US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High precision measurements of rare probes at low </a:t>
            </a:r>
            <a:r>
              <a:rPr lang="en-US" sz="2000" b="1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US" sz="2000" b="1" baseline="-25000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US" sz="2000" b="1" baseline="-250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en-US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which cannot be selected with a trigger, require a large sample of events recorded on tape</a:t>
            </a:r>
          </a:p>
          <a:p>
            <a:pPr marL="0" indent="0">
              <a:spcBef>
                <a:spcPts val="1200"/>
              </a:spcBef>
              <a:buFontTx/>
              <a:buNone/>
              <a:defRPr/>
            </a:pPr>
            <a:r>
              <a:rPr lang="en-US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Target:</a:t>
            </a:r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Recorded </a:t>
            </a:r>
            <a:r>
              <a:rPr lang="en-US" sz="2000" b="1" dirty="0" err="1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Pb-Pb</a:t>
            </a:r>
            <a:r>
              <a:rPr lang="en-US" sz="2000" b="1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 recorded luminosity  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≥ 10 nb</a:t>
            </a:r>
            <a:r>
              <a:rPr lang="en-US" sz="2000" b="1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-1   </a:t>
            </a:r>
            <a:r>
              <a:rPr lang="en-US" sz="2000" b="1" dirty="0" smtClean="0">
                <a:solidFill>
                  <a:srgbClr val="C00000"/>
                </a:solidFill>
                <a:latin typeface="Calibri"/>
                <a:sym typeface="Wingdings 3" charset="0"/>
              </a:rPr>
              <a:t></a:t>
            </a:r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8 x 10</a:t>
            </a:r>
            <a:r>
              <a:rPr lang="en-US" sz="2000" b="1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events</a:t>
            </a:r>
          </a:p>
          <a:p>
            <a:pPr marL="0" indent="0">
              <a:spcBef>
                <a:spcPts val="1200"/>
              </a:spcBef>
              <a:buFontTx/>
              <a:buNone/>
              <a:defRPr/>
            </a:pP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Gain a factor 100 in statistics over the Run1+Run2 programme  and significant improvement of </a:t>
            </a:r>
            <a:r>
              <a:rPr lang="en-GB" sz="2000" b="1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vertexing</a:t>
            </a: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and tracking capabilities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FontTx/>
              <a:buNone/>
              <a:defRPr/>
            </a:pPr>
            <a:endParaRPr lang="en-GB" sz="2000" b="1" dirty="0" smtClean="0">
              <a:solidFill>
                <a:srgbClr val="008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buFontTx/>
              <a:buNone/>
              <a:defRPr/>
            </a:pPr>
            <a:r>
              <a:rPr lang="en-GB" sz="2000" b="1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I. Upgrade the ALICE readout systems and online systems to </a:t>
            </a:r>
          </a:p>
          <a:p>
            <a:pPr>
              <a:spcBef>
                <a:spcPts val="1200"/>
              </a:spcBef>
              <a:buFont typeface="Courier New" pitchFamily="49" charset="0"/>
              <a:buChar char="o"/>
              <a:defRPr/>
            </a:pPr>
            <a:r>
              <a:rPr lang="en-GB" sz="2000" b="1" dirty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ead out all </a:t>
            </a:r>
            <a:r>
              <a:rPr lang="en-GB" sz="2000" b="1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Pb-Pb</a:t>
            </a: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interactions at a maximum rate of                                              50kHz (i.e. L = 6x10</a:t>
            </a:r>
            <a:r>
              <a:rPr lang="en-GB" sz="2000" b="1" baseline="300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27</a:t>
            </a: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cm</a:t>
            </a:r>
            <a:r>
              <a:rPr lang="en-GB" sz="2000" b="1" baseline="300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-1</a:t>
            </a: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GB" sz="2000" b="1" baseline="300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-1</a:t>
            </a: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), with a minimum bias trigger  </a:t>
            </a:r>
          </a:p>
          <a:p>
            <a:pPr>
              <a:spcBef>
                <a:spcPts val="1200"/>
              </a:spcBef>
              <a:buFont typeface="Courier New" pitchFamily="49" charset="0"/>
              <a:buChar char="o"/>
              <a:defRPr/>
            </a:pPr>
            <a:r>
              <a:rPr lang="en-GB" sz="2000" b="1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Perform online data reduction based on reconstruction of clusters and tracks (tracking used only to filter out clusters not associated to reconstructed tracks) </a:t>
            </a:r>
            <a:endParaRPr lang="en-GB" sz="2000" b="1" dirty="0">
              <a:solidFill>
                <a:srgbClr val="008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40000"/>
              </a:lnSpc>
              <a:spcBef>
                <a:spcPts val="1200"/>
              </a:spcBef>
              <a:buFontTx/>
              <a:buNone/>
              <a:defRPr/>
            </a:pP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II. Improve </a:t>
            </a:r>
            <a:r>
              <a:rPr lang="en-GB" sz="2000" b="1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vertexing</a:t>
            </a:r>
            <a:r>
              <a:rPr lang="en-GB" sz="2000" b="1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and tracking at low </a:t>
            </a:r>
            <a:r>
              <a:rPr lang="en-GB" sz="2000" b="1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GB" sz="2000" b="1" baseline="-25000" dirty="0" smtClean="0">
                <a:solidFill>
                  <a:srgbClr val="00009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b="1" dirty="0" smtClean="0">
                <a:solidFill>
                  <a:srgbClr val="000090"/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GB" sz="2000" b="1" dirty="0" smtClean="0">
                <a:solidFill>
                  <a:srgbClr val="000090"/>
                </a:solidFill>
                <a:latin typeface="Calibri"/>
                <a:ea typeface="Wingdings"/>
                <a:cs typeface="Wingdings"/>
                <a:sym typeface="Wingdings"/>
              </a:rPr>
              <a:t>New ITS </a:t>
            </a:r>
          </a:p>
          <a:p>
            <a:pPr marL="0" indent="0">
              <a:lnSpc>
                <a:spcPct val="140000"/>
              </a:lnSpc>
              <a:spcBef>
                <a:spcPts val="1200"/>
              </a:spcBef>
              <a:buFontTx/>
              <a:buNone/>
              <a:defRPr/>
            </a:pPr>
            <a:endParaRPr lang="en-GB" sz="20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7010" y="128713"/>
            <a:ext cx="3698448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ALICE Upgrade Strategy</a:t>
            </a:r>
            <a:endParaRPr lang="en-US" sz="28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45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2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pic>
        <p:nvPicPr>
          <p:cNvPr id="6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9144000" cy="67590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8162" y="1325319"/>
            <a:ext cx="35231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solidFill>
                  <a:srgbClr val="000090"/>
                </a:solidFill>
              </a:rPr>
              <a:t>Discharge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probability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is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comparable</a:t>
            </a:r>
            <a:endParaRPr lang="de-DE" sz="1400" b="1" dirty="0" smtClean="0">
              <a:solidFill>
                <a:srgbClr val="000090"/>
              </a:solidFill>
            </a:endParaRPr>
          </a:p>
          <a:p>
            <a:r>
              <a:rPr lang="de-DE" sz="1400" b="1" dirty="0" smtClean="0">
                <a:solidFill>
                  <a:srgbClr val="000090"/>
                </a:solidFill>
              </a:rPr>
              <a:t>(</a:t>
            </a:r>
            <a:r>
              <a:rPr lang="de-DE" sz="1400" b="1" dirty="0" err="1" smtClean="0">
                <a:solidFill>
                  <a:srgbClr val="000090"/>
                </a:solidFill>
              </a:rPr>
              <a:t>or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possibly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better</a:t>
            </a:r>
            <a:r>
              <a:rPr lang="de-DE" sz="1400" b="1" dirty="0" smtClean="0">
                <a:solidFill>
                  <a:srgbClr val="000090"/>
                </a:solidFill>
              </a:rPr>
              <a:t>) </a:t>
            </a:r>
            <a:r>
              <a:rPr lang="de-DE" sz="1400" b="1" dirty="0" err="1" smtClean="0">
                <a:solidFill>
                  <a:srgbClr val="000090"/>
                </a:solidFill>
              </a:rPr>
              <a:t>than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the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one</a:t>
            </a:r>
            <a:r>
              <a:rPr lang="de-DE" sz="1400" b="1" dirty="0" smtClean="0">
                <a:solidFill>
                  <a:srgbClr val="000090"/>
                </a:solidFill>
              </a:rPr>
              <a:t> </a:t>
            </a:r>
            <a:r>
              <a:rPr lang="de-DE" sz="1400" b="1" dirty="0" err="1" smtClean="0">
                <a:solidFill>
                  <a:srgbClr val="000090"/>
                </a:solidFill>
              </a:rPr>
              <a:t>for</a:t>
            </a:r>
            <a:r>
              <a:rPr lang="de-DE" sz="1400" b="1" dirty="0" smtClean="0">
                <a:solidFill>
                  <a:srgbClr val="000090"/>
                </a:solidFill>
              </a:rPr>
              <a:t> ‚</a:t>
            </a:r>
            <a:r>
              <a:rPr lang="de-DE" sz="1400" b="1" dirty="0" err="1" smtClean="0">
                <a:solidFill>
                  <a:srgbClr val="000090"/>
                </a:solidFill>
              </a:rPr>
              <a:t>standard</a:t>
            </a:r>
            <a:r>
              <a:rPr lang="de-DE" sz="1400" b="1" dirty="0" smtClean="0">
                <a:solidFill>
                  <a:srgbClr val="000090"/>
                </a:solidFill>
              </a:rPr>
              <a:t>‘ GEM </a:t>
            </a:r>
            <a:r>
              <a:rPr lang="de-DE" sz="1400" b="1" dirty="0" err="1" smtClean="0">
                <a:solidFill>
                  <a:srgbClr val="000090"/>
                </a:solidFill>
              </a:rPr>
              <a:t>settings</a:t>
            </a:r>
            <a:r>
              <a:rPr lang="de-DE" sz="1400" b="1" dirty="0" smtClean="0">
                <a:solidFill>
                  <a:srgbClr val="000090"/>
                </a:solidFill>
              </a:rPr>
              <a:t>.</a:t>
            </a:r>
          </a:p>
          <a:p>
            <a:endParaRPr lang="de-DE" sz="1400" b="1" dirty="0">
              <a:solidFill>
                <a:srgbClr val="000090"/>
              </a:solidFill>
            </a:endParaRPr>
          </a:p>
          <a:p>
            <a:r>
              <a:rPr lang="de-DE" sz="1400" b="1" dirty="0" smtClean="0">
                <a:solidFill>
                  <a:srgbClr val="000090"/>
                </a:solidFill>
              </a:rPr>
              <a:t>Tests </a:t>
            </a:r>
            <a:r>
              <a:rPr lang="de-DE" sz="1400" b="1" dirty="0" err="1" smtClean="0">
                <a:solidFill>
                  <a:srgbClr val="000090"/>
                </a:solidFill>
              </a:rPr>
              <a:t>with</a:t>
            </a:r>
            <a:r>
              <a:rPr lang="de-DE" sz="1400" b="1" dirty="0" smtClean="0">
                <a:solidFill>
                  <a:srgbClr val="000090"/>
                </a:solidFill>
              </a:rPr>
              <a:t> MIPs in Nov./</a:t>
            </a:r>
            <a:r>
              <a:rPr lang="de-DE" sz="1400" b="1" dirty="0" err="1" smtClean="0">
                <a:solidFill>
                  <a:srgbClr val="000090"/>
                </a:solidFill>
              </a:rPr>
              <a:t>Dec</a:t>
            </a:r>
            <a:r>
              <a:rPr lang="de-DE" sz="1400" b="1" dirty="0" smtClean="0">
                <a:solidFill>
                  <a:srgbClr val="000090"/>
                </a:solidFill>
              </a:rPr>
              <a:t>. </a:t>
            </a:r>
            <a:r>
              <a:rPr lang="de-DE" sz="1400" b="1" dirty="0" err="1" smtClean="0">
                <a:solidFill>
                  <a:srgbClr val="000090"/>
                </a:solidFill>
              </a:rPr>
              <a:t>testbeam</a:t>
            </a:r>
            <a:endParaRPr lang="de-DE" sz="1400" b="1" dirty="0">
              <a:solidFill>
                <a:srgbClr val="000090"/>
              </a:solidFill>
            </a:endParaRPr>
          </a:p>
          <a:p>
            <a:endParaRPr lang="de-DE" sz="1400" b="1" dirty="0" smtClean="0">
              <a:solidFill>
                <a:srgbClr val="008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11">
              <a:defRPr/>
            </a:pPr>
            <a:r>
              <a:rPr lang="en-GB" sz="3200" b="1" dirty="0" smtClean="0">
                <a:solidFill>
                  <a:srgbClr val="FF0000"/>
                </a:solidFill>
                <a:ea typeface="MS PGothic" pitchFamily="34" charset="-128"/>
                <a:cs typeface="MS PGothic" charset="0"/>
              </a:rPr>
              <a:t>TPC Upgrade</a:t>
            </a:r>
            <a:endParaRPr lang="en-GB" sz="3200" b="1" dirty="0">
              <a:solidFill>
                <a:srgbClr val="FF0000"/>
              </a:solidFill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77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25" y="474987"/>
            <a:ext cx="7686743" cy="57897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16677" y="6264768"/>
            <a:ext cx="3941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000090"/>
                </a:solidFill>
              </a:rPr>
              <a:t>Testbeam</a:t>
            </a:r>
            <a:r>
              <a:rPr lang="de-DE" b="1" dirty="0" smtClean="0">
                <a:solidFill>
                  <a:srgbClr val="000090"/>
                </a:solidFill>
              </a:rPr>
              <a:t>: PS Nov. 2014, SPS </a:t>
            </a:r>
            <a:r>
              <a:rPr lang="de-DE" b="1" dirty="0" err="1" smtClean="0">
                <a:solidFill>
                  <a:srgbClr val="000090"/>
                </a:solidFill>
              </a:rPr>
              <a:t>Dec</a:t>
            </a:r>
            <a:r>
              <a:rPr lang="de-DE" b="1" dirty="0" smtClean="0">
                <a:solidFill>
                  <a:srgbClr val="000090"/>
                </a:solidFill>
              </a:rPr>
              <a:t>. 2014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11">
              <a:defRPr/>
            </a:pPr>
            <a:r>
              <a:rPr lang="en-GB" sz="3200" b="1" dirty="0" smtClean="0">
                <a:solidFill>
                  <a:srgbClr val="FF0000"/>
                </a:solidFill>
                <a:ea typeface="MS PGothic" pitchFamily="34" charset="-128"/>
                <a:cs typeface="MS PGothic" charset="0"/>
              </a:rPr>
              <a:t>TPC Upgrade</a:t>
            </a:r>
            <a:endParaRPr lang="en-GB" sz="3200" b="1" dirty="0">
              <a:solidFill>
                <a:srgbClr val="FF0000"/>
              </a:solidFill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553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417" y="594229"/>
            <a:ext cx="7468746" cy="54860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3179" y="6264768"/>
            <a:ext cx="3941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000090"/>
                </a:solidFill>
              </a:rPr>
              <a:t>Testbeam</a:t>
            </a:r>
            <a:r>
              <a:rPr lang="de-DE" b="1" dirty="0" smtClean="0">
                <a:solidFill>
                  <a:srgbClr val="000090"/>
                </a:solidFill>
              </a:rPr>
              <a:t>: PS Nov. 2014, SPS </a:t>
            </a:r>
            <a:r>
              <a:rPr lang="de-DE" b="1" dirty="0" err="1" smtClean="0">
                <a:solidFill>
                  <a:srgbClr val="000090"/>
                </a:solidFill>
              </a:rPr>
              <a:t>Dec</a:t>
            </a:r>
            <a:r>
              <a:rPr lang="de-DE" b="1" dirty="0" smtClean="0">
                <a:solidFill>
                  <a:srgbClr val="000090"/>
                </a:solidFill>
              </a:rPr>
              <a:t>. 2014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011">
              <a:defRPr/>
            </a:pPr>
            <a:r>
              <a:rPr lang="en-GB" sz="3200" b="1" dirty="0" smtClean="0">
                <a:solidFill>
                  <a:srgbClr val="FF0000"/>
                </a:solidFill>
                <a:ea typeface="MS PGothic" pitchFamily="34" charset="-128"/>
                <a:cs typeface="MS PGothic" charset="0"/>
              </a:rPr>
              <a:t>TPC Upgrade</a:t>
            </a:r>
            <a:endParaRPr lang="en-GB" sz="3200" b="1" dirty="0">
              <a:solidFill>
                <a:srgbClr val="FF0000"/>
              </a:solidFill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052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49934-C129-5648-B375-FAFFCCC9AC7E}" type="datetime1">
              <a:rPr lang="en-GB" smtClean="0"/>
              <a:t>23/09/2014</a:t>
            </a:fld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23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72254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457200" y="121665"/>
            <a:ext cx="8229600" cy="5381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rgbClr val="FF0000"/>
                </a:solidFill>
              </a:rPr>
              <a:t>TPC Momentum Resolution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911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2969-85DA-7A4D-BD3B-0F593B6E831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2882" name="Title 3"/>
          <p:cNvSpPr>
            <a:spLocks noGrp="1"/>
          </p:cNvSpPr>
          <p:nvPr>
            <p:ph type="title" idx="4294967295"/>
          </p:nvPr>
        </p:nvSpPr>
        <p:spPr>
          <a:xfrm>
            <a:off x="-31750" y="30163"/>
            <a:ext cx="9175750" cy="704850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ALICE Upgrade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grpSp>
        <p:nvGrpSpPr>
          <p:cNvPr id="122883" name="Group 9"/>
          <p:cNvGrpSpPr>
            <a:grpSpLocks/>
          </p:cNvGrpSpPr>
          <p:nvPr/>
        </p:nvGrpSpPr>
        <p:grpSpPr bwMode="auto">
          <a:xfrm>
            <a:off x="1761570" y="845473"/>
            <a:ext cx="7305675" cy="5032375"/>
            <a:chOff x="978085" y="1332620"/>
            <a:chExt cx="7304616" cy="4873121"/>
          </a:xfrm>
        </p:grpSpPr>
        <p:pic>
          <p:nvPicPr>
            <p:cNvPr id="12289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145" y="704827"/>
            <a:ext cx="3505200" cy="107718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less material -&gt; thinnest tracker at the LHC</a:t>
            </a:r>
            <a:endParaRPr lang="en-GB" sz="1600" dirty="0">
              <a:solidFill>
                <a:srgbClr val="008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591832" y="1902748"/>
            <a:ext cx="1600200" cy="1275490"/>
          </a:xfrm>
          <a:prstGeom prst="straightConnector1">
            <a:avLst/>
          </a:prstGeom>
          <a:noFill/>
          <a:ln w="254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395" y="2411464"/>
            <a:ext cx="3019425" cy="160040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Time Projection Chamber (TPC)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new GEM technology for readout chambers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continuous readout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faster readout electronics</a:t>
            </a:r>
          </a:p>
          <a:p>
            <a:pPr marL="445903" indent="-182487" defTabSz="457011">
              <a:buFont typeface="Arial"/>
              <a:buChar char="•"/>
              <a:defRPr/>
            </a:pPr>
            <a:endParaRPr lang="en-GB" dirty="0">
              <a:solidFill>
                <a:srgbClr val="4F81BD">
                  <a:lumMod val="75000"/>
                </a:srgbClr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2591832" y="3280698"/>
            <a:ext cx="1460500" cy="317500"/>
          </a:xfrm>
          <a:prstGeom prst="straightConnector1">
            <a:avLst/>
          </a:prstGeom>
          <a:noFill/>
          <a:ln w="25400">
            <a:solidFill>
              <a:srgbClr val="37609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499389" y="1849331"/>
            <a:ext cx="1583732" cy="954071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MUON ARM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continuous readout electronics</a:t>
            </a:r>
            <a:endParaRPr lang="en-GB" sz="1400" dirty="0">
              <a:solidFill>
                <a:srgbClr val="3366FF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6370082" y="2385348"/>
            <a:ext cx="1243013" cy="1092200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816363" y="943550"/>
            <a:ext cx="3297238" cy="738627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err="1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Muon</a:t>
            </a: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Improved MUON  pointing precision</a:t>
            </a:r>
            <a:endParaRPr lang="en-GB" sz="1400" dirty="0">
              <a:solidFill>
                <a:srgbClr val="660066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4438096" y="1782009"/>
            <a:ext cx="2258737" cy="1508214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133047" y="4636578"/>
            <a:ext cx="3303588" cy="19389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Data Acquisition (DAQ)/                        High Level Trigger (HLT)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50kHz </a:t>
            </a:r>
            <a:r>
              <a:rPr lang="en-GB" sz="2000" b="1" dirty="0" err="1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PbPb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 event rate</a:t>
            </a:r>
            <a:endParaRPr lang="en-GB" sz="2000" b="1" dirty="0">
              <a:solidFill>
                <a:srgbClr val="FF0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832" y="582704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Faster readout</a:t>
            </a:r>
            <a:endParaRPr lang="en-GB" dirty="0">
              <a:solidFill>
                <a:srgbClr val="92D05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2" name="Straight Arrow Connector 21"/>
          <p:cNvCxnSpPr>
            <a:cxnSpLocks noChangeShapeType="1"/>
            <a:stCxn id="21" idx="0"/>
          </p:cNvCxnSpPr>
          <p:nvPr/>
        </p:nvCxnSpPr>
        <p:spPr bwMode="auto">
          <a:xfrm flipH="1" flipV="1">
            <a:off x="4192032" y="3907760"/>
            <a:ext cx="541338" cy="1919288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6" name="TextBox 19"/>
          <p:cNvSpPr txBox="1">
            <a:spLocks noChangeArrowheads="1"/>
          </p:cNvSpPr>
          <p:nvPr/>
        </p:nvSpPr>
        <p:spPr bwMode="auto">
          <a:xfrm>
            <a:off x="6174820" y="5827048"/>
            <a:ext cx="1624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New Trigger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Detectors (FIT)</a:t>
            </a:r>
          </a:p>
        </p:txBody>
      </p:sp>
      <p:cxnSp>
        <p:nvCxnSpPr>
          <p:cNvPr id="25" name="Straight Arrow Connector 24"/>
          <p:cNvCxnSpPr>
            <a:cxnSpLocks noChangeShapeType="1"/>
            <a:stCxn id="122896" idx="0"/>
          </p:cNvCxnSpPr>
          <p:nvPr/>
        </p:nvCxnSpPr>
        <p:spPr bwMode="auto">
          <a:xfrm flipH="1" flipV="1">
            <a:off x="4500007" y="3372773"/>
            <a:ext cx="2486025" cy="24542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14433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Schedule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395060"/>
            <a:ext cx="8385565" cy="4746095"/>
          </a:xfrm>
        </p:spPr>
        <p:txBody>
          <a:bodyPr/>
          <a:lstStyle/>
          <a:p>
            <a:pPr lvl="1"/>
            <a:r>
              <a:rPr lang="en-US" sz="1800" dirty="0"/>
              <a:t>November ’13: Table of Contents, Editorial </a:t>
            </a:r>
            <a:r>
              <a:rPr lang="en-US" sz="1800" dirty="0" smtClean="0"/>
              <a:t>Committee (EC) membership</a:t>
            </a:r>
            <a:endParaRPr lang="en-US" sz="1800" dirty="0"/>
          </a:p>
          <a:p>
            <a:pPr lvl="1"/>
            <a:r>
              <a:rPr lang="en-US" sz="1800" dirty="0"/>
              <a:t>December ‘13</a:t>
            </a:r>
            <a:r>
              <a:rPr lang="en-US" sz="1800" dirty="0" smtClean="0"/>
              <a:t>: List of contributions from the CWGs</a:t>
            </a:r>
            <a:endParaRPr lang="en-US" sz="1800" dirty="0"/>
          </a:p>
          <a:p>
            <a:pPr lvl="1"/>
            <a:r>
              <a:rPr lang="en-US" sz="1800" dirty="0"/>
              <a:t>Feb ‘14 	List of all plots, tables and text skeleton </a:t>
            </a:r>
          </a:p>
          <a:p>
            <a:pPr lvl="1"/>
            <a:r>
              <a:rPr lang="en-US" sz="1800" dirty="0"/>
              <a:t>Apr ’14: 	Draft 0 of the text for review inside CWGs</a:t>
            </a:r>
          </a:p>
          <a:p>
            <a:pPr lvl="1"/>
            <a:r>
              <a:rPr lang="en-US" sz="1800" dirty="0"/>
              <a:t>May ’14:	Draft 1 for review inside EC</a:t>
            </a:r>
          </a:p>
          <a:p>
            <a:pPr lvl="1"/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July ‘</a:t>
            </a:r>
            <a:r>
              <a:rPr lang="en-US" sz="1800" dirty="0" smtClean="0"/>
              <a:t>14: Draft </a:t>
            </a:r>
            <a:r>
              <a:rPr lang="en-US" sz="1800" dirty="0"/>
              <a:t>2 for review inside </a:t>
            </a:r>
            <a:r>
              <a:rPr lang="en-US" sz="1800" dirty="0" smtClean="0"/>
              <a:t>EC</a:t>
            </a:r>
            <a:endParaRPr lang="en-US" sz="1800" dirty="0"/>
          </a:p>
          <a:p>
            <a:pPr lvl="1"/>
            <a:r>
              <a:rPr lang="en-US" sz="1800" dirty="0">
                <a:solidFill>
                  <a:schemeClr val="accent1"/>
                </a:solidFill>
              </a:rPr>
              <a:t>1</a:t>
            </a:r>
            <a:r>
              <a:rPr lang="en-US" sz="1800" baseline="30000" dirty="0">
                <a:solidFill>
                  <a:schemeClr val="accent1"/>
                </a:solidFill>
              </a:rPr>
              <a:t>st</a:t>
            </a:r>
            <a:r>
              <a:rPr lang="en-US" sz="1800" dirty="0">
                <a:solidFill>
                  <a:schemeClr val="accent1"/>
                </a:solidFill>
              </a:rPr>
              <a:t> Sep ‘14:  Draft 3 for review inside EC (week 22 September</a:t>
            </a:r>
            <a:r>
              <a:rPr lang="en-US" sz="1800" dirty="0" smtClean="0">
                <a:solidFill>
                  <a:schemeClr val="accent1"/>
                </a:solidFill>
              </a:rPr>
              <a:t>)</a:t>
            </a:r>
          </a:p>
          <a:p>
            <a:pPr lvl="1"/>
            <a:r>
              <a:rPr lang="en-US" sz="1800" dirty="0" smtClean="0">
                <a:solidFill>
                  <a:schemeClr val="accent1"/>
                </a:solidFill>
              </a:rPr>
              <a:t>24</a:t>
            </a:r>
            <a:r>
              <a:rPr lang="en-US" sz="1800" baseline="30000" dirty="0" smtClean="0">
                <a:solidFill>
                  <a:schemeClr val="accent1"/>
                </a:solidFill>
              </a:rPr>
              <a:t>th</a:t>
            </a:r>
            <a:r>
              <a:rPr lang="en-US" sz="1800" dirty="0" smtClean="0">
                <a:solidFill>
                  <a:schemeClr val="accent1"/>
                </a:solidFill>
              </a:rPr>
              <a:t> -26</a:t>
            </a:r>
            <a:r>
              <a:rPr lang="en-US" sz="1800" baseline="30000" dirty="0" smtClean="0">
                <a:solidFill>
                  <a:schemeClr val="accent1"/>
                </a:solidFill>
              </a:rPr>
              <a:t>th</a:t>
            </a:r>
            <a:r>
              <a:rPr lang="en-US" sz="1800" dirty="0" smtClean="0">
                <a:solidFill>
                  <a:schemeClr val="accent1"/>
                </a:solidFill>
              </a:rPr>
              <a:t> Sep ‘14: </a:t>
            </a:r>
            <a:r>
              <a:rPr lang="en-US" sz="1800" dirty="0">
                <a:solidFill>
                  <a:schemeClr val="accent1"/>
                </a:solidFill>
              </a:rPr>
              <a:t>EC review</a:t>
            </a:r>
          </a:p>
          <a:p>
            <a:pPr lvl="1"/>
            <a:r>
              <a:rPr lang="en-US" sz="1800" dirty="0"/>
              <a:t>Jan ‘14:	Draft 4 for review inside O</a:t>
            </a:r>
            <a:r>
              <a:rPr lang="en-US" sz="1800" baseline="30000" dirty="0"/>
              <a:t>2 </a:t>
            </a:r>
            <a:endParaRPr lang="en-US" sz="1800" dirty="0"/>
          </a:p>
          <a:p>
            <a:pPr lvl="1"/>
            <a:r>
              <a:rPr lang="en-US" sz="1800" dirty="0"/>
              <a:t>Feb ‘14:   ALICE internal review</a:t>
            </a:r>
          </a:p>
          <a:p>
            <a:pPr lvl="1"/>
            <a:r>
              <a:rPr lang="en-US" sz="1800" dirty="0"/>
              <a:t>Mar’ 15:  early: Final version for editing </a:t>
            </a:r>
            <a:br>
              <a:rPr lang="en-US" sz="1800" dirty="0"/>
            </a:br>
            <a:r>
              <a:rPr lang="en-US" sz="1800" dirty="0"/>
              <a:t>			mid : Circulate TDR to the ALICE collaboration</a:t>
            </a:r>
          </a:p>
          <a:p>
            <a:pPr lvl="1"/>
            <a:r>
              <a:rPr lang="en-US" sz="1800" dirty="0"/>
              <a:t>Apr ’15: end: Submission TDR to LHCC 29 (1 month before)</a:t>
            </a:r>
          </a:p>
          <a:p>
            <a:pPr lvl="1"/>
            <a:r>
              <a:rPr lang="en-US" sz="1800" dirty="0"/>
              <a:t>Jun ’15 : 	LHCC </a:t>
            </a:r>
            <a:r>
              <a:rPr lang="en-US" sz="1800" dirty="0" smtClean="0"/>
              <a:t>meeting</a:t>
            </a:r>
            <a:endParaRPr lang="en-US" sz="1800" dirty="0"/>
          </a:p>
          <a:p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>
                <a:solidFill>
                  <a:srgbClr val="141313">
                    <a:tint val="75000"/>
                  </a:srgbClr>
                </a:solidFill>
                <a:latin typeface="Arial"/>
              </a:rPr>
              <a:t>ALICE O2 LHCC, CERN | September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25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41827" y="3709046"/>
            <a:ext cx="583894" cy="2752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FFFFF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335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technical milestones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511041" y="1480004"/>
            <a:ext cx="8216232" cy="4770512"/>
          </a:xfrm>
        </p:spPr>
        <p:txBody>
          <a:bodyPr/>
          <a:lstStyle/>
          <a:p>
            <a:r>
              <a:rPr lang="en-US" sz="2000" dirty="0" smtClean="0"/>
              <a:t>Activities in progress</a:t>
            </a:r>
          </a:p>
          <a:p>
            <a:pPr lvl="1"/>
            <a:r>
              <a:rPr lang="en-US" sz="1800" dirty="0" smtClean="0"/>
              <a:t>Overall architecture and design</a:t>
            </a:r>
          </a:p>
          <a:p>
            <a:pPr lvl="1"/>
            <a:r>
              <a:rPr lang="en-US" sz="1800" dirty="0" smtClean="0"/>
              <a:t>Computing platform benchmarks</a:t>
            </a:r>
          </a:p>
          <a:p>
            <a:pPr lvl="1"/>
            <a:r>
              <a:rPr lang="en-US" sz="1800" dirty="0" smtClean="0"/>
              <a:t>Computing system simulation</a:t>
            </a:r>
          </a:p>
          <a:p>
            <a:pPr lvl="1"/>
            <a:r>
              <a:rPr lang="en-US" sz="1800" dirty="0" smtClean="0"/>
              <a:t>Software framework prototype (Alfa </a:t>
            </a:r>
            <a:r>
              <a:rPr lang="en-US" sz="1800" dirty="0" err="1" smtClean="0"/>
              <a:t>testbed</a:t>
            </a:r>
            <a:r>
              <a:rPr lang="en-US" sz="1800" dirty="0" smtClean="0"/>
              <a:t>)</a:t>
            </a:r>
          </a:p>
          <a:p>
            <a:pPr lvl="2"/>
            <a:r>
              <a:rPr lang="en-US" sz="1400" dirty="0" smtClean="0"/>
              <a:t>Refines dataflow functionalities</a:t>
            </a:r>
          </a:p>
          <a:p>
            <a:pPr lvl="2"/>
            <a:r>
              <a:rPr lang="en-US" sz="1400" dirty="0" smtClean="0"/>
              <a:t>Data distribution and load balancing studies</a:t>
            </a:r>
          </a:p>
          <a:p>
            <a:pPr lvl="2"/>
            <a:r>
              <a:rPr lang="en-US" sz="1400" dirty="0"/>
              <a:t>Implement the first version of </a:t>
            </a:r>
            <a:r>
              <a:rPr lang="en-US" sz="1400" dirty="0" smtClean="0"/>
              <a:t>Run3/4 </a:t>
            </a:r>
            <a:r>
              <a:rPr lang="en-US" sz="1400" dirty="0"/>
              <a:t>raw data </a:t>
            </a:r>
            <a:r>
              <a:rPr lang="en-US" sz="1400" dirty="0" smtClean="0"/>
              <a:t>format and use it for the simulated data </a:t>
            </a:r>
            <a:endParaRPr lang="en-US" sz="1400" dirty="0"/>
          </a:p>
          <a:p>
            <a:pPr lvl="2"/>
            <a:r>
              <a:rPr lang="en-US" sz="1400" dirty="0" smtClean="0"/>
              <a:t>Test existing HLT algorithms</a:t>
            </a:r>
          </a:p>
          <a:p>
            <a:pPr lvl="2"/>
            <a:r>
              <a:rPr lang="en-US" sz="1400" dirty="0" smtClean="0"/>
              <a:t>Used to compare design options and technical solutions</a:t>
            </a:r>
          </a:p>
          <a:p>
            <a:pPr lvl="1"/>
            <a:r>
              <a:rPr lang="en-US" sz="1800" dirty="0" smtClean="0"/>
              <a:t>TDR writing</a:t>
            </a:r>
          </a:p>
          <a:p>
            <a:r>
              <a:rPr lang="en-US" sz="2000" dirty="0" smtClean="0"/>
              <a:t>TBD</a:t>
            </a:r>
          </a:p>
          <a:p>
            <a:pPr lvl="1"/>
            <a:r>
              <a:rPr lang="en-US" sz="1800" dirty="0" smtClean="0"/>
              <a:t>Decide on the options to be selected and those which will be left open in the TDR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26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>
                <a:solidFill>
                  <a:srgbClr val="141313">
                    <a:tint val="75000"/>
                  </a:srgbClr>
                </a:solidFill>
                <a:latin typeface="Arial"/>
              </a:rPr>
              <a:t>ALICE O2 LHCC, CERN | September 2014</a:t>
            </a:r>
          </a:p>
        </p:txBody>
      </p:sp>
    </p:spTree>
    <p:extLst>
      <p:ext uri="{BB962C8B-B14F-4D97-AF65-F5344CB8AC3E}">
        <p14:creationId xmlns:p14="http://schemas.microsoft.com/office/powerpoint/2010/main" val="249355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2969-85DA-7A4D-BD3B-0F593B6E831F}" type="datetime1">
              <a:rPr lang="en-GB" smtClean="0"/>
              <a:t>23/09/2014</a:t>
            </a:fld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27</a:t>
            </a:fld>
            <a:endParaRPr lang="de-DE" dirty="0"/>
          </a:p>
        </p:txBody>
      </p:sp>
      <p:sp>
        <p:nvSpPr>
          <p:cNvPr id="122882" name="Title 3"/>
          <p:cNvSpPr>
            <a:spLocks noGrp="1"/>
          </p:cNvSpPr>
          <p:nvPr>
            <p:ph type="title" idx="4294967295"/>
          </p:nvPr>
        </p:nvSpPr>
        <p:spPr>
          <a:xfrm>
            <a:off x="-31750" y="30163"/>
            <a:ext cx="9175750" cy="704850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ALICE Upgrade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grpSp>
        <p:nvGrpSpPr>
          <p:cNvPr id="122883" name="Group 9"/>
          <p:cNvGrpSpPr>
            <a:grpSpLocks/>
          </p:cNvGrpSpPr>
          <p:nvPr/>
        </p:nvGrpSpPr>
        <p:grpSpPr bwMode="auto">
          <a:xfrm>
            <a:off x="1761570" y="845473"/>
            <a:ext cx="7305675" cy="5032375"/>
            <a:chOff x="978085" y="1332620"/>
            <a:chExt cx="7304616" cy="4873121"/>
          </a:xfrm>
        </p:grpSpPr>
        <p:pic>
          <p:nvPicPr>
            <p:cNvPr id="12289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145" y="704827"/>
            <a:ext cx="3505200" cy="107718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less material -&gt; thinnest tracker at the LHC</a:t>
            </a:r>
            <a:endParaRPr lang="en-GB" sz="1600" dirty="0">
              <a:solidFill>
                <a:srgbClr val="008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591832" y="1902748"/>
            <a:ext cx="1600200" cy="1275490"/>
          </a:xfrm>
          <a:prstGeom prst="straightConnector1">
            <a:avLst/>
          </a:prstGeom>
          <a:noFill/>
          <a:ln w="254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395" y="2411464"/>
            <a:ext cx="3019425" cy="160040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Time Projection Chamber (TPC)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new GEM technology for readout chambers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continuous readout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faster readout electronics</a:t>
            </a:r>
          </a:p>
          <a:p>
            <a:pPr marL="445903" indent="-182487" defTabSz="457011">
              <a:buFont typeface="Arial"/>
              <a:buChar char="•"/>
              <a:defRPr/>
            </a:pPr>
            <a:endParaRPr lang="en-GB" dirty="0">
              <a:solidFill>
                <a:srgbClr val="4F81BD">
                  <a:lumMod val="75000"/>
                </a:srgbClr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2591832" y="3280698"/>
            <a:ext cx="1460500" cy="317500"/>
          </a:xfrm>
          <a:prstGeom prst="straightConnector1">
            <a:avLst/>
          </a:prstGeom>
          <a:noFill/>
          <a:ln w="25400">
            <a:solidFill>
              <a:srgbClr val="37609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499389" y="1849331"/>
            <a:ext cx="1583732" cy="954071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MUON ARM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continuous readout electronics</a:t>
            </a:r>
            <a:endParaRPr lang="en-GB" sz="1400" dirty="0">
              <a:solidFill>
                <a:srgbClr val="3366FF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6370082" y="2385348"/>
            <a:ext cx="1243013" cy="1092200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816363" y="943550"/>
            <a:ext cx="3297238" cy="738627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err="1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Muon</a:t>
            </a: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Improved MUON  pointing precision</a:t>
            </a:r>
            <a:endParaRPr lang="en-GB" sz="1400" dirty="0">
              <a:solidFill>
                <a:srgbClr val="660066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4438096" y="1782009"/>
            <a:ext cx="2258737" cy="1508214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133047" y="4636578"/>
            <a:ext cx="3303588" cy="1569624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Data Acquisition (DAQ)/                        High Level Trigger (HLT)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50kHz Pbb event rate</a:t>
            </a:r>
            <a:endParaRPr lang="en-GB" sz="1600">
              <a:solidFill>
                <a:srgbClr val="FF66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832" y="582704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Faster readout</a:t>
            </a:r>
            <a:endParaRPr lang="en-GB" dirty="0">
              <a:solidFill>
                <a:srgbClr val="92D05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2" name="Straight Arrow Connector 21"/>
          <p:cNvCxnSpPr>
            <a:cxnSpLocks noChangeShapeType="1"/>
            <a:stCxn id="21" idx="0"/>
          </p:cNvCxnSpPr>
          <p:nvPr/>
        </p:nvCxnSpPr>
        <p:spPr bwMode="auto">
          <a:xfrm flipH="1" flipV="1">
            <a:off x="4192032" y="3907760"/>
            <a:ext cx="541338" cy="1919288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6" name="TextBox 19"/>
          <p:cNvSpPr txBox="1">
            <a:spLocks noChangeArrowheads="1"/>
          </p:cNvSpPr>
          <p:nvPr/>
        </p:nvSpPr>
        <p:spPr bwMode="auto">
          <a:xfrm>
            <a:off x="6174820" y="5827048"/>
            <a:ext cx="1624012" cy="1015626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FF0000"/>
                </a:solidFill>
                <a:ea typeface="MS PGothic" charset="0"/>
                <a:cs typeface="Arial" charset="0"/>
              </a:rPr>
              <a:t>New Trigger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FF0000"/>
                </a:solidFill>
                <a:ea typeface="MS PGothic" charset="0"/>
                <a:cs typeface="Arial" charset="0"/>
              </a:rPr>
              <a:t>Detectors (FIT)</a:t>
            </a:r>
          </a:p>
        </p:txBody>
      </p:sp>
      <p:cxnSp>
        <p:nvCxnSpPr>
          <p:cNvPr id="25" name="Straight Arrow Connector 24"/>
          <p:cNvCxnSpPr>
            <a:cxnSpLocks noChangeShapeType="1"/>
            <a:stCxn id="122896" idx="0"/>
          </p:cNvCxnSpPr>
          <p:nvPr/>
        </p:nvCxnSpPr>
        <p:spPr bwMode="auto">
          <a:xfrm flipH="1" flipV="1">
            <a:off x="4500008" y="3372774"/>
            <a:ext cx="2486818" cy="245427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34333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185458" y="2036791"/>
            <a:ext cx="3958542" cy="4075386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New</a:t>
            </a:r>
            <a:r>
              <a:rPr lang="en-US" sz="2800" dirty="0" smtClean="0"/>
              <a:t> sensor: MCP-PMT</a:t>
            </a:r>
          </a:p>
          <a:p>
            <a:r>
              <a:rPr lang="en-US" sz="2800" b="1" u="sng" dirty="0" smtClean="0"/>
              <a:t>Larger</a:t>
            </a:r>
            <a:r>
              <a:rPr lang="en-US" sz="2800" dirty="0" smtClean="0"/>
              <a:t> acceptance</a:t>
            </a:r>
          </a:p>
          <a:p>
            <a:r>
              <a:rPr lang="en-US" sz="2800" b="1" u="sng" dirty="0" smtClean="0"/>
              <a:t>More</a:t>
            </a:r>
            <a:r>
              <a:rPr lang="en-US" sz="2800" dirty="0" smtClean="0"/>
              <a:t> </a:t>
            </a:r>
            <a:r>
              <a:rPr lang="en-US" sz="2800" dirty="0"/>
              <a:t>channels </a:t>
            </a:r>
            <a:endParaRPr lang="en-US" sz="2800" dirty="0" smtClean="0"/>
          </a:p>
          <a:p>
            <a:pPr marL="457200" lvl="1" indent="0">
              <a:buNone/>
            </a:pPr>
            <a:r>
              <a:rPr lang="en-US" sz="2400" dirty="0" smtClean="0"/>
              <a:t>T0 	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	2 </a:t>
            </a:r>
            <a:r>
              <a:rPr lang="en-US" sz="2400" dirty="0"/>
              <a:t>x </a:t>
            </a:r>
            <a:r>
              <a:rPr lang="en-US" sz="2400" dirty="0" smtClean="0"/>
              <a:t>12 x 1 = </a:t>
            </a:r>
            <a:r>
              <a:rPr lang="en-US" sz="2400" b="1" dirty="0" smtClean="0"/>
              <a:t>24</a:t>
            </a:r>
          </a:p>
          <a:p>
            <a:pPr marL="457200" lvl="1" indent="0">
              <a:buNone/>
            </a:pPr>
            <a:r>
              <a:rPr lang="en-US" sz="2400" dirty="0" smtClean="0"/>
              <a:t>T0+	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	2 </a:t>
            </a:r>
            <a:r>
              <a:rPr lang="en-US" sz="2400" dirty="0"/>
              <a:t>x 20 x </a:t>
            </a:r>
            <a:r>
              <a:rPr lang="en-US" sz="2400" dirty="0" smtClean="0"/>
              <a:t>4 = </a:t>
            </a:r>
            <a:r>
              <a:rPr lang="en-US" sz="2400" b="1" dirty="0" smtClean="0"/>
              <a:t>160</a:t>
            </a:r>
          </a:p>
          <a:p>
            <a:r>
              <a:rPr lang="en-US" sz="2800" b="1" u="sng" dirty="0" smtClean="0"/>
              <a:t>Improved</a:t>
            </a:r>
            <a:r>
              <a:rPr lang="en-US" sz="2800" dirty="0" smtClean="0"/>
              <a:t> readout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 descr="Fig01-New vs Old with tex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0998"/>
            <a:ext cx="5069064" cy="34162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7609" y="5088536"/>
            <a:ext cx="2562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Calibri"/>
              </a:rPr>
              <a:t>4 pixels per T0+</a:t>
            </a:r>
            <a:br>
              <a:rPr lang="en-US" dirty="0" smtClean="0">
                <a:solidFill>
                  <a:srgbClr val="0000FF"/>
                </a:solidFill>
                <a:latin typeface="Calibri"/>
              </a:rPr>
            </a:br>
            <a:r>
              <a:rPr lang="en-US" dirty="0" smtClean="0">
                <a:solidFill>
                  <a:srgbClr val="0000FF"/>
                </a:solidFill>
                <a:latin typeface="Calibri"/>
              </a:rPr>
              <a:t> module </a:t>
            </a:r>
            <a:endParaRPr lang="en-US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659" y="5072601"/>
            <a:ext cx="2460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Calibri"/>
              </a:rPr>
              <a:t>1 pixel per T0</a:t>
            </a:r>
            <a:br>
              <a:rPr lang="en-US" dirty="0" smtClean="0">
                <a:solidFill>
                  <a:srgbClr val="0000FF"/>
                </a:solidFill>
                <a:latin typeface="Calibri"/>
              </a:rPr>
            </a:br>
            <a:r>
              <a:rPr lang="en-US" dirty="0" smtClean="0">
                <a:solidFill>
                  <a:srgbClr val="0000FF"/>
                </a:solidFill>
                <a:latin typeface="Calibri"/>
              </a:rPr>
              <a:t>module</a:t>
            </a:r>
            <a:endParaRPr lang="en-US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-31750" y="30163"/>
            <a:ext cx="9175750" cy="70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Fast Interaction Trigger (FIT)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54902" y="917668"/>
            <a:ext cx="64360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err="1" smtClean="0">
                <a:solidFill>
                  <a:srgbClr val="000090"/>
                </a:solidFill>
              </a:rPr>
              <a:t>Upgraded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Quartz</a:t>
            </a:r>
            <a:r>
              <a:rPr lang="de-DE" b="1" dirty="0" smtClean="0">
                <a:solidFill>
                  <a:srgbClr val="000090"/>
                </a:solidFill>
              </a:rPr>
              <a:t> Cherenkov (T0+) </a:t>
            </a:r>
            <a:r>
              <a:rPr lang="de-DE" b="1" dirty="0" err="1" smtClean="0">
                <a:solidFill>
                  <a:srgbClr val="000090"/>
                </a:solidFill>
              </a:rPr>
              <a:t>and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Plastic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Scintillator</a:t>
            </a:r>
            <a:r>
              <a:rPr lang="de-DE" b="1" dirty="0" smtClean="0">
                <a:solidFill>
                  <a:srgbClr val="000090"/>
                </a:solidFill>
              </a:rPr>
              <a:t> (V0+)</a:t>
            </a:r>
            <a:endParaRPr lang="de-DE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697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ew Det Unit_frgmented radiator 4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38" y="1338308"/>
            <a:ext cx="5333417" cy="4327553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38925" y="3349247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800000"/>
                </a:solidFill>
                <a:latin typeface="Calibri"/>
              </a:rPr>
              <a:t>Quartz radiator</a:t>
            </a:r>
            <a:br>
              <a:rPr lang="en-US" sz="2800" dirty="0" smtClean="0">
                <a:solidFill>
                  <a:srgbClr val="800000"/>
                </a:solidFill>
                <a:latin typeface="Calibri"/>
              </a:rPr>
            </a:br>
            <a:r>
              <a:rPr lang="en-US" sz="2000" dirty="0" smtClean="0">
                <a:solidFill>
                  <a:srgbClr val="800000"/>
                </a:solidFill>
                <a:latin typeface="Calibri"/>
              </a:rPr>
              <a:t>(segmented into 4) </a:t>
            </a:r>
            <a:endParaRPr lang="ru-RU" sz="200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10" name="Стрелка влево 28"/>
          <p:cNvSpPr/>
          <p:nvPr/>
        </p:nvSpPr>
        <p:spPr>
          <a:xfrm rot="707166">
            <a:off x="3248972" y="3217938"/>
            <a:ext cx="2968922" cy="246599"/>
          </a:xfrm>
          <a:prstGeom prst="leftArrow">
            <a:avLst>
              <a:gd name="adj1" fmla="val 22596"/>
              <a:gd name="adj2" fmla="val 151822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Стрелка влево 28"/>
          <p:cNvSpPr/>
          <p:nvPr/>
        </p:nvSpPr>
        <p:spPr>
          <a:xfrm rot="1115655">
            <a:off x="3516056" y="4417844"/>
            <a:ext cx="2968922" cy="246599"/>
          </a:xfrm>
          <a:prstGeom prst="leftArrow">
            <a:avLst>
              <a:gd name="adj1" fmla="val 22596"/>
              <a:gd name="adj2" fmla="val 151822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5011" y="4776117"/>
            <a:ext cx="2128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800000"/>
                </a:solidFill>
                <a:latin typeface="Calibri"/>
              </a:rPr>
              <a:t>MCP – PMT</a:t>
            </a:r>
            <a:endParaRPr lang="en-US" sz="200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5249" y="1325124"/>
            <a:ext cx="1919538" cy="189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3"/>
          <p:cNvSpPr txBox="1">
            <a:spLocks/>
          </p:cNvSpPr>
          <p:nvPr/>
        </p:nvSpPr>
        <p:spPr>
          <a:xfrm>
            <a:off x="-31750" y="30163"/>
            <a:ext cx="9175750" cy="70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FIT: T0+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79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2969-85DA-7A4D-BD3B-0F593B6E831F}" type="datetime1">
              <a:rPr lang="en-GB" smtClean="0"/>
              <a:t>23/09/2014</a:t>
            </a:fld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3</a:t>
            </a:fld>
            <a:endParaRPr lang="de-DE" dirty="0"/>
          </a:p>
        </p:txBody>
      </p:sp>
      <p:sp>
        <p:nvSpPr>
          <p:cNvPr id="122882" name="Title 3"/>
          <p:cNvSpPr>
            <a:spLocks noGrp="1"/>
          </p:cNvSpPr>
          <p:nvPr>
            <p:ph type="title" idx="4294967295"/>
          </p:nvPr>
        </p:nvSpPr>
        <p:spPr>
          <a:xfrm>
            <a:off x="-31750" y="30163"/>
            <a:ext cx="9175750" cy="704850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ALICE Upgrade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grpSp>
        <p:nvGrpSpPr>
          <p:cNvPr id="122883" name="Group 9"/>
          <p:cNvGrpSpPr>
            <a:grpSpLocks/>
          </p:cNvGrpSpPr>
          <p:nvPr/>
        </p:nvGrpSpPr>
        <p:grpSpPr bwMode="auto">
          <a:xfrm>
            <a:off x="1761570" y="845473"/>
            <a:ext cx="7305675" cy="5032375"/>
            <a:chOff x="978085" y="1332620"/>
            <a:chExt cx="7304616" cy="4873121"/>
          </a:xfrm>
        </p:grpSpPr>
        <p:pic>
          <p:nvPicPr>
            <p:cNvPr id="12289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145" y="704827"/>
            <a:ext cx="3505200" cy="107718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less material -&gt; thinnest tracker at the LHC</a:t>
            </a:r>
            <a:endParaRPr lang="en-GB" sz="1600" dirty="0">
              <a:solidFill>
                <a:srgbClr val="008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591832" y="1902748"/>
            <a:ext cx="1600200" cy="1275490"/>
          </a:xfrm>
          <a:prstGeom prst="straightConnector1">
            <a:avLst/>
          </a:prstGeom>
          <a:noFill/>
          <a:ln w="254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395" y="2411464"/>
            <a:ext cx="3019425" cy="160040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Time Projection Chamber (TPC)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new GEM technology for readout chambers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continuous readout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faster readout electronics</a:t>
            </a:r>
          </a:p>
          <a:p>
            <a:pPr marL="445903" indent="-182487" defTabSz="457011">
              <a:buFont typeface="Arial"/>
              <a:buChar char="•"/>
              <a:defRPr/>
            </a:pPr>
            <a:endParaRPr lang="en-GB" dirty="0">
              <a:solidFill>
                <a:srgbClr val="4F81BD">
                  <a:lumMod val="75000"/>
                </a:srgbClr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2591832" y="3280698"/>
            <a:ext cx="1460500" cy="317500"/>
          </a:xfrm>
          <a:prstGeom prst="straightConnector1">
            <a:avLst/>
          </a:prstGeom>
          <a:noFill/>
          <a:ln w="25400">
            <a:solidFill>
              <a:srgbClr val="37609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499389" y="1849331"/>
            <a:ext cx="1583732" cy="954071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MUON ARM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continuous readout electronics</a:t>
            </a:r>
            <a:endParaRPr lang="en-GB" sz="1400" dirty="0">
              <a:solidFill>
                <a:srgbClr val="3366FF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6370082" y="2385348"/>
            <a:ext cx="1243013" cy="1092200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816363" y="943550"/>
            <a:ext cx="3297238" cy="738627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err="1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Muon</a:t>
            </a: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Improved MUON  pointing precision</a:t>
            </a:r>
            <a:endParaRPr lang="en-GB" sz="1400" dirty="0">
              <a:solidFill>
                <a:srgbClr val="660066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4438096" y="1782009"/>
            <a:ext cx="2258737" cy="1508214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133047" y="4636578"/>
            <a:ext cx="3303588" cy="1569624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Data Acquisition (DAQ)/                        High Level Trigger (HLT)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50kHz Pbb event rate</a:t>
            </a:r>
            <a:endParaRPr lang="en-GB" sz="1600">
              <a:solidFill>
                <a:srgbClr val="FF66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832" y="582704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Faster readout</a:t>
            </a:r>
            <a:endParaRPr lang="en-GB" dirty="0">
              <a:solidFill>
                <a:srgbClr val="92D05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2" name="Straight Arrow Connector 21"/>
          <p:cNvCxnSpPr>
            <a:cxnSpLocks noChangeShapeType="1"/>
            <a:stCxn id="21" idx="0"/>
          </p:cNvCxnSpPr>
          <p:nvPr/>
        </p:nvCxnSpPr>
        <p:spPr bwMode="auto">
          <a:xfrm flipH="1" flipV="1">
            <a:off x="4192032" y="3907760"/>
            <a:ext cx="541338" cy="1919288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6" name="TextBox 19"/>
          <p:cNvSpPr txBox="1">
            <a:spLocks noChangeArrowheads="1"/>
          </p:cNvSpPr>
          <p:nvPr/>
        </p:nvSpPr>
        <p:spPr bwMode="auto">
          <a:xfrm>
            <a:off x="6174820" y="5827048"/>
            <a:ext cx="1624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New Trigger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Detectors (FIT)</a:t>
            </a:r>
          </a:p>
        </p:txBody>
      </p:sp>
      <p:cxnSp>
        <p:nvCxnSpPr>
          <p:cNvPr id="25" name="Straight Arrow Connector 24"/>
          <p:cNvCxnSpPr>
            <a:cxnSpLocks noChangeShapeType="1"/>
            <a:stCxn id="122896" idx="0"/>
          </p:cNvCxnSpPr>
          <p:nvPr/>
        </p:nvCxnSpPr>
        <p:spPr bwMode="auto">
          <a:xfrm flipH="1" flipV="1">
            <a:off x="4500007" y="3372773"/>
            <a:ext cx="2486025" cy="24542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51258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IMGP1682-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573" y="1999375"/>
            <a:ext cx="3261291" cy="257267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025615" y="1999375"/>
            <a:ext cx="5055169" cy="2572672"/>
            <a:chOff x="-7" y="1721870"/>
            <a:chExt cx="9144006" cy="4634480"/>
          </a:xfrm>
        </p:grpSpPr>
        <p:pic>
          <p:nvPicPr>
            <p:cNvPr id="8" name="Picture 7" descr="IMGP1674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7" y="2466030"/>
              <a:ext cx="6653434" cy="3392651"/>
            </a:xfrm>
            <a:prstGeom prst="rect">
              <a:avLst/>
            </a:prstGeom>
          </p:spPr>
        </p:pic>
        <p:pic>
          <p:nvPicPr>
            <p:cNvPr id="9" name="Picture 8" descr="IMGP1881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58022" y="1721870"/>
              <a:ext cx="1808794" cy="1963157"/>
            </a:xfrm>
            <a:prstGeom prst="rect">
              <a:avLst/>
            </a:prstGeom>
          </p:spPr>
        </p:pic>
        <p:pic>
          <p:nvPicPr>
            <p:cNvPr id="10" name="Picture 9" descr="MCPboxRearView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8108" y="3749040"/>
              <a:ext cx="2485891" cy="260731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457199" y="4758990"/>
            <a:ext cx="2982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1st prototype </a:t>
            </a:r>
            <a:r>
              <a:rPr lang="de-DE" b="1" dirty="0" err="1" smtClean="0">
                <a:solidFill>
                  <a:srgbClr val="000090"/>
                </a:solidFill>
              </a:rPr>
              <a:t>with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amplifier</a:t>
            </a:r>
            <a:r>
              <a:rPr lang="de-DE" b="1" dirty="0" smtClean="0">
                <a:solidFill>
                  <a:srgbClr val="000090"/>
                </a:solidFill>
              </a:rPr>
              <a:t> on </a:t>
            </a:r>
            <a:r>
              <a:rPr lang="de-DE" b="1" dirty="0" err="1" smtClean="0">
                <a:solidFill>
                  <a:srgbClr val="000090"/>
                </a:solidFill>
              </a:rPr>
              <a:t>the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detector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8217" y="4748191"/>
            <a:ext cx="336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2nd prototype </a:t>
            </a:r>
            <a:r>
              <a:rPr lang="de-DE" b="1" dirty="0" err="1" smtClean="0">
                <a:solidFill>
                  <a:srgbClr val="000090"/>
                </a:solidFill>
              </a:rPr>
              <a:t>with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amplifier</a:t>
            </a:r>
            <a:r>
              <a:rPr lang="de-DE" b="1" dirty="0" smtClean="0">
                <a:solidFill>
                  <a:srgbClr val="000090"/>
                </a:solidFill>
              </a:rPr>
              <a:t> after 8m </a:t>
            </a:r>
            <a:r>
              <a:rPr lang="de-DE" b="1" dirty="0" err="1" smtClean="0">
                <a:solidFill>
                  <a:srgbClr val="000090"/>
                </a:solidFill>
              </a:rPr>
              <a:t>of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cable</a:t>
            </a:r>
            <a:r>
              <a:rPr lang="de-DE" b="1" dirty="0" smtClean="0">
                <a:solidFill>
                  <a:srgbClr val="000090"/>
                </a:solidFill>
              </a:rPr>
              <a:t>. 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-31750" y="30163"/>
            <a:ext cx="9175750" cy="70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FIT: T0+ Prototypes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030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P1700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62825"/>
            <a:ext cx="9144000" cy="485465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-31750" y="30163"/>
            <a:ext cx="9175750" cy="70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FIT: T0+ Prototypes </a:t>
            </a:r>
            <a:r>
              <a:rPr lang="en-GB" sz="3200" b="1" dirty="0" err="1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Teastbeam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455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 descr="MCP1_resolu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155" y="2159187"/>
            <a:ext cx="3201069" cy="2444556"/>
          </a:xfrm>
          <a:prstGeom prst="rect">
            <a:avLst/>
          </a:prstGeom>
        </p:spPr>
      </p:pic>
      <p:pic>
        <p:nvPicPr>
          <p:cNvPr id="7" name="Picture 6" descr="MCP3_Resolution_HV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553" y="2159187"/>
            <a:ext cx="4870459" cy="2439525"/>
          </a:xfrm>
          <a:prstGeom prst="rect">
            <a:avLst/>
          </a:prstGeom>
        </p:spPr>
      </p:pic>
      <p:sp>
        <p:nvSpPr>
          <p:cNvPr id="9" name="Title 3"/>
          <p:cNvSpPr txBox="1">
            <a:spLocks/>
          </p:cNvSpPr>
          <p:nvPr/>
        </p:nvSpPr>
        <p:spPr>
          <a:xfrm>
            <a:off x="-31750" y="30163"/>
            <a:ext cx="9175750" cy="70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FIT: T0+ Time Resolution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919267"/>
            <a:ext cx="4758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0090"/>
                </a:solidFill>
              </a:rPr>
              <a:t>Excellent</a:t>
            </a:r>
            <a:r>
              <a:rPr lang="de-DE" b="1" dirty="0" smtClean="0">
                <a:solidFill>
                  <a:srgbClr val="000090"/>
                </a:solidFill>
              </a:rPr>
              <a:t> time </a:t>
            </a:r>
            <a:r>
              <a:rPr lang="de-DE" b="1" dirty="0" err="1" smtClean="0">
                <a:solidFill>
                  <a:srgbClr val="000090"/>
                </a:solidFill>
              </a:rPr>
              <a:t>resolution</a:t>
            </a:r>
            <a:r>
              <a:rPr lang="de-DE" b="1" dirty="0" smtClean="0">
                <a:solidFill>
                  <a:srgbClr val="000090"/>
                </a:solidFill>
              </a:rPr>
              <a:t> ! </a:t>
            </a:r>
          </a:p>
          <a:p>
            <a:r>
              <a:rPr lang="de-DE" b="1" dirty="0" err="1" smtClean="0">
                <a:solidFill>
                  <a:srgbClr val="000090"/>
                </a:solidFill>
              </a:rPr>
              <a:t>For</a:t>
            </a:r>
            <a:r>
              <a:rPr lang="de-DE" b="1" dirty="0" smtClean="0">
                <a:solidFill>
                  <a:srgbClr val="000090"/>
                </a:solidFill>
              </a:rPr>
              <a:t> TOF Time Zero </a:t>
            </a:r>
            <a:r>
              <a:rPr lang="de-DE" b="1" dirty="0" err="1" smtClean="0">
                <a:solidFill>
                  <a:srgbClr val="000090"/>
                </a:solidFill>
              </a:rPr>
              <a:t>and</a:t>
            </a:r>
            <a:r>
              <a:rPr lang="de-DE" b="1" dirty="0" smtClean="0">
                <a:solidFill>
                  <a:srgbClr val="000090"/>
                </a:solidFill>
              </a:rPr>
              <a:t> Vertex </a:t>
            </a:r>
            <a:r>
              <a:rPr lang="de-DE" b="1" dirty="0" err="1" smtClean="0">
                <a:solidFill>
                  <a:srgbClr val="000090"/>
                </a:solidFill>
              </a:rPr>
              <a:t>Selection</a:t>
            </a:r>
            <a:endParaRPr lang="de-DE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51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127528" y="1607599"/>
            <a:ext cx="4851344" cy="3431207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Improved light collection scheme</a:t>
            </a:r>
          </a:p>
          <a:p>
            <a:endParaRPr lang="en-US" sz="2000" b="1" dirty="0" smtClean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8000"/>
                </a:solidFill>
              </a:rPr>
              <a:t>Reduced fiber length between the scintillator and PMT </a:t>
            </a:r>
          </a:p>
          <a:p>
            <a:endParaRPr lang="en-US" sz="2000" b="1" dirty="0" smtClean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New sensor MCP-PMT (T0+)</a:t>
            </a:r>
          </a:p>
          <a:p>
            <a:endParaRPr lang="en-US" sz="2000" b="1" dirty="0" smtClean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8000"/>
                </a:solidFill>
              </a:rPr>
              <a:t>New electronics </a:t>
            </a:r>
            <a:r>
              <a:rPr lang="en-US" sz="2000" b="1" dirty="0">
                <a:solidFill>
                  <a:srgbClr val="008000"/>
                </a:solidFill>
              </a:rPr>
              <a:t>&amp;</a:t>
            </a:r>
            <a:r>
              <a:rPr lang="en-US" sz="2000" b="1" dirty="0" smtClean="0">
                <a:solidFill>
                  <a:srgbClr val="008000"/>
                </a:solidFill>
              </a:rPr>
              <a:t> readout (fully based on T0+ solution)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W.H.Trzaska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DA29-9B8F-F542-A0D1-F19D8B167D1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 descr="IMG_0244_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142" y="2125444"/>
            <a:ext cx="4525486" cy="3447979"/>
          </a:xfrm>
          <a:prstGeom prst="rect">
            <a:avLst/>
          </a:prstGeom>
        </p:spPr>
      </p:pic>
      <p:sp>
        <p:nvSpPr>
          <p:cNvPr id="8" name="Title 3"/>
          <p:cNvSpPr txBox="1">
            <a:spLocks/>
          </p:cNvSpPr>
          <p:nvPr/>
        </p:nvSpPr>
        <p:spPr>
          <a:xfrm>
            <a:off x="-31750" y="30163"/>
            <a:ext cx="9175750" cy="704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FIT: V0+ Prototype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7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2969-85DA-7A4D-BD3B-0F593B6E831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23/09/2014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2882" name="Title 3"/>
          <p:cNvSpPr>
            <a:spLocks noGrp="1"/>
          </p:cNvSpPr>
          <p:nvPr>
            <p:ph type="title" idx="4294967295"/>
          </p:nvPr>
        </p:nvSpPr>
        <p:spPr>
          <a:xfrm>
            <a:off x="-31750" y="30163"/>
            <a:ext cx="9175750" cy="704850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ALICE Upgrade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grpSp>
        <p:nvGrpSpPr>
          <p:cNvPr id="122883" name="Group 9"/>
          <p:cNvGrpSpPr>
            <a:grpSpLocks/>
          </p:cNvGrpSpPr>
          <p:nvPr/>
        </p:nvGrpSpPr>
        <p:grpSpPr bwMode="auto">
          <a:xfrm>
            <a:off x="1761570" y="845473"/>
            <a:ext cx="7305675" cy="5032375"/>
            <a:chOff x="978085" y="1332620"/>
            <a:chExt cx="7304616" cy="4873121"/>
          </a:xfrm>
        </p:grpSpPr>
        <p:pic>
          <p:nvPicPr>
            <p:cNvPr id="12289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145" y="704827"/>
            <a:ext cx="3505200" cy="1077182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008000"/>
                </a:solidFill>
                <a:latin typeface="Calibri"/>
                <a:ea typeface="MS PGothic" pitchFamily="34" charset="-128"/>
                <a:cs typeface="MS PGothic" charset="0"/>
              </a:rPr>
              <a:t>less material -&gt; thinnest tracker at the LHC</a:t>
            </a:r>
            <a:endParaRPr lang="en-GB" sz="1600" dirty="0">
              <a:solidFill>
                <a:srgbClr val="008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591832" y="1902748"/>
            <a:ext cx="1600200" cy="1275490"/>
          </a:xfrm>
          <a:prstGeom prst="straightConnector1">
            <a:avLst/>
          </a:prstGeom>
          <a:noFill/>
          <a:ln w="254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2591832" y="3280698"/>
            <a:ext cx="1460500" cy="317500"/>
          </a:xfrm>
          <a:prstGeom prst="straightConnector1">
            <a:avLst/>
          </a:prstGeom>
          <a:noFill/>
          <a:ln w="57150" cmpd="sng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6370082" y="2385348"/>
            <a:ext cx="1243013" cy="1092200"/>
          </a:xfrm>
          <a:prstGeom prst="straightConnector1">
            <a:avLst/>
          </a:prstGeom>
          <a:noFill/>
          <a:ln w="57150" cmpd="sng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816363" y="943550"/>
            <a:ext cx="3297238" cy="738627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err="1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Muon</a:t>
            </a: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Improved MUON  pointing precision</a:t>
            </a:r>
            <a:endParaRPr lang="en-GB" sz="1400" dirty="0">
              <a:solidFill>
                <a:srgbClr val="660066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4438096" y="1782009"/>
            <a:ext cx="2258737" cy="1508214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133047" y="4636578"/>
            <a:ext cx="3303588" cy="1569624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Data Acquisition (DAQ)/                        High Level Trigger (HLT)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50kHz Pbb event rate</a:t>
            </a:r>
            <a:endParaRPr lang="en-GB" sz="1600">
              <a:solidFill>
                <a:srgbClr val="FF66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832" y="582704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Faster readout</a:t>
            </a:r>
            <a:endParaRPr lang="en-GB" dirty="0">
              <a:solidFill>
                <a:srgbClr val="92D05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2" name="Straight Arrow Connector 21"/>
          <p:cNvCxnSpPr>
            <a:cxnSpLocks noChangeShapeType="1"/>
            <a:stCxn id="21" idx="0"/>
          </p:cNvCxnSpPr>
          <p:nvPr/>
        </p:nvCxnSpPr>
        <p:spPr bwMode="auto">
          <a:xfrm flipH="1" flipV="1">
            <a:off x="4192032" y="3907760"/>
            <a:ext cx="541338" cy="1919288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6" name="TextBox 19"/>
          <p:cNvSpPr txBox="1">
            <a:spLocks noChangeArrowheads="1"/>
          </p:cNvSpPr>
          <p:nvPr/>
        </p:nvSpPr>
        <p:spPr bwMode="auto">
          <a:xfrm>
            <a:off x="6174820" y="5827048"/>
            <a:ext cx="1624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New Trigger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Detectors (FIT)</a:t>
            </a:r>
          </a:p>
        </p:txBody>
      </p:sp>
      <p:cxnSp>
        <p:nvCxnSpPr>
          <p:cNvPr id="25" name="Straight Arrow Connector 24"/>
          <p:cNvCxnSpPr>
            <a:cxnSpLocks noChangeShapeType="1"/>
            <a:stCxn id="122896" idx="0"/>
          </p:cNvCxnSpPr>
          <p:nvPr/>
        </p:nvCxnSpPr>
        <p:spPr bwMode="auto">
          <a:xfrm flipH="1" flipV="1">
            <a:off x="4500007" y="3372773"/>
            <a:ext cx="2486025" cy="24542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395" y="2411464"/>
            <a:ext cx="3019425" cy="1015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 TPC 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  <a:sym typeface="Wingdings"/>
              </a:rPr>
              <a:t> SAMPA</a:t>
            </a:r>
            <a:endParaRPr lang="en-GB" sz="2000" b="1" dirty="0" smtClean="0">
              <a:solidFill>
                <a:srgbClr val="FF0000"/>
              </a:solidFill>
              <a:latin typeface="Calibri"/>
              <a:ea typeface="MS PGothic" pitchFamily="34" charset="-128"/>
              <a:cs typeface="MS PGothic" charset="0"/>
            </a:endParaRP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err="1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Continuou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(/triggered) readout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70082" y="1849331"/>
            <a:ext cx="2743519" cy="101562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MUON ARM 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  <a:sym typeface="Wingdings"/>
              </a:rPr>
              <a:t> SAMPA</a:t>
            </a:r>
            <a:endParaRPr lang="en-GB" sz="2000" b="1" dirty="0" smtClean="0">
              <a:solidFill>
                <a:srgbClr val="FF0000"/>
              </a:solidFill>
              <a:latin typeface="Calibri"/>
              <a:ea typeface="MS PGothic" pitchFamily="34" charset="-128"/>
              <a:cs typeface="MS PGothic" charset="0"/>
            </a:endParaRP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c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ontinuous/triggered readout </a:t>
            </a:r>
            <a:endParaRPr lang="en-GB" sz="2000" b="1" dirty="0">
              <a:solidFill>
                <a:srgbClr val="FF0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6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665" y="850700"/>
            <a:ext cx="4023049" cy="52754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SAMPA MPW1</a:t>
            </a:r>
          </a:p>
          <a:p>
            <a:pPr lvl="1"/>
            <a:r>
              <a:rPr lang="en-US" dirty="0"/>
              <a:t>3 ASICs</a:t>
            </a:r>
          </a:p>
          <a:p>
            <a:pPr lvl="2"/>
            <a:r>
              <a:rPr lang="en-US" dirty="0"/>
              <a:t>ASIC 1, 5 front-end channels</a:t>
            </a:r>
          </a:p>
          <a:p>
            <a:pPr lvl="2"/>
            <a:r>
              <a:rPr lang="en-US" dirty="0"/>
              <a:t>ASIC 2, ADC and SLVS driver</a:t>
            </a:r>
          </a:p>
          <a:p>
            <a:pPr lvl="2"/>
            <a:r>
              <a:rPr lang="en-US" dirty="0"/>
              <a:t>ASIC 3, 3 channels including DSP and read-out</a:t>
            </a:r>
          </a:p>
          <a:p>
            <a:pPr lvl="1"/>
            <a:r>
              <a:rPr lang="en-US" dirty="0" smtClean="0"/>
              <a:t>Submission June 2014</a:t>
            </a:r>
          </a:p>
          <a:p>
            <a:pPr lvl="1"/>
            <a:r>
              <a:rPr lang="en-US" dirty="0" smtClean="0"/>
              <a:t>Delivery Sept 2014</a:t>
            </a:r>
          </a:p>
          <a:p>
            <a:pPr lvl="2"/>
            <a:r>
              <a:rPr lang="en-US" dirty="0" smtClean="0"/>
              <a:t>Cut and packaged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SAMPA_frontend_DR_March2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945" y="1419054"/>
            <a:ext cx="4338699" cy="325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9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 descr="tm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962" y="695459"/>
            <a:ext cx="5671465" cy="582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54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665" y="850700"/>
            <a:ext cx="4023049" cy="52754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Test board design</a:t>
            </a:r>
          </a:p>
          <a:p>
            <a:pPr lvl="1"/>
            <a:r>
              <a:rPr lang="en-US" dirty="0" smtClean="0"/>
              <a:t>Design Cagliari (MCH institute ) for ASIC 1/2/3</a:t>
            </a:r>
          </a:p>
          <a:p>
            <a:pPr lvl="1"/>
            <a:r>
              <a:rPr lang="en-US" dirty="0" smtClean="0"/>
              <a:t>Test board 1 &amp; 2 design finalized (Brazil), 3 in the pipeline (Cagliari)</a:t>
            </a:r>
          </a:p>
          <a:p>
            <a:pPr lvl="1"/>
            <a:r>
              <a:rPr lang="en-US" dirty="0" smtClean="0"/>
              <a:t>FPGA based read-out board (GBT – CRU emulator)</a:t>
            </a:r>
          </a:p>
          <a:p>
            <a:pPr lvl="2"/>
            <a:r>
              <a:rPr lang="en-US" dirty="0" smtClean="0"/>
              <a:t>Bergen (TPC institute) for ASIC 3</a:t>
            </a:r>
          </a:p>
          <a:p>
            <a:pPr lvl="2"/>
            <a:r>
              <a:rPr lang="en-US" dirty="0" smtClean="0"/>
              <a:t>Hardware finalized, Firmware under development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Content Placeholder 3" descr="sampa_chip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6" b="10386"/>
          <a:stretch>
            <a:fillRect/>
          </a:stretch>
        </p:blipFill>
        <p:spPr>
          <a:xfrm>
            <a:off x="4491451" y="1151928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62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665" y="850700"/>
            <a:ext cx="3996407" cy="52754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SAMPA MPW2</a:t>
            </a:r>
          </a:p>
          <a:p>
            <a:pPr lvl="1"/>
            <a:r>
              <a:rPr lang="en-US" dirty="0" smtClean="0"/>
              <a:t>32 – channel full scale ASIC</a:t>
            </a:r>
          </a:p>
          <a:p>
            <a:pPr lvl="1"/>
            <a:r>
              <a:rPr lang="en-US" dirty="0" smtClean="0"/>
              <a:t>full layout presently under design</a:t>
            </a:r>
          </a:p>
          <a:p>
            <a:pPr lvl="2"/>
            <a:r>
              <a:rPr lang="en-US" dirty="0" smtClean="0"/>
              <a:t>changes/adaptations after the of MPW1 possibly needed</a:t>
            </a:r>
          </a:p>
          <a:p>
            <a:pPr lvl="2"/>
            <a:r>
              <a:rPr lang="en-US" dirty="0" smtClean="0"/>
              <a:t>building blocks can be changed in the lower hierarchy without changing top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sampa_mpw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703" y="717323"/>
            <a:ext cx="3528363" cy="56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838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19159" y="158327"/>
            <a:ext cx="2204450" cy="58477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Conclusions</a:t>
            </a:r>
            <a:endParaRPr lang="en-US" sz="32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45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/>
              <a:t>39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pic>
        <p:nvPicPr>
          <p:cNvPr id="6" name="Immagine 7" descr="acquia_marina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2" y="46566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1384" y="1098853"/>
            <a:ext cx="636917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000090"/>
                </a:solidFill>
              </a:rPr>
              <a:t>Tests </a:t>
            </a:r>
            <a:r>
              <a:rPr lang="de-DE" sz="2000" b="1" dirty="0" err="1" smtClean="0">
                <a:solidFill>
                  <a:srgbClr val="000090"/>
                </a:solidFill>
              </a:rPr>
              <a:t>of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>
                <a:solidFill>
                  <a:srgbClr val="000090"/>
                </a:solidFill>
              </a:rPr>
              <a:t>f</a:t>
            </a:r>
            <a:r>
              <a:rPr lang="de-DE" sz="2000" b="1" dirty="0" err="1" smtClean="0">
                <a:solidFill>
                  <a:srgbClr val="000090"/>
                </a:solidFill>
              </a:rPr>
              <a:t>ull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scale</a:t>
            </a:r>
            <a:r>
              <a:rPr lang="de-DE" sz="2000" b="1" dirty="0" smtClean="0">
                <a:solidFill>
                  <a:srgbClr val="000090"/>
                </a:solidFill>
              </a:rPr>
              <a:t> prototype </a:t>
            </a:r>
            <a:r>
              <a:rPr lang="de-DE" sz="2000" b="1" dirty="0" err="1" smtClean="0">
                <a:solidFill>
                  <a:srgbClr val="000090"/>
                </a:solidFill>
              </a:rPr>
              <a:t>for</a:t>
            </a:r>
            <a:endParaRPr lang="de-DE" sz="2000" b="1" dirty="0" smtClean="0">
              <a:solidFill>
                <a:srgbClr val="000090"/>
              </a:solidFill>
            </a:endParaRPr>
          </a:p>
          <a:p>
            <a:endParaRPr lang="de-DE" sz="2000" b="1" dirty="0" smtClean="0">
              <a:solidFill>
                <a:srgbClr val="000090"/>
              </a:solidFill>
            </a:endParaRPr>
          </a:p>
          <a:p>
            <a:r>
              <a:rPr lang="de-DE" sz="2000" b="1" dirty="0">
                <a:solidFill>
                  <a:srgbClr val="000090"/>
                </a:solidFill>
              </a:rPr>
              <a:t>	</a:t>
            </a:r>
            <a:r>
              <a:rPr lang="de-DE" sz="2000" b="1" dirty="0" smtClean="0">
                <a:solidFill>
                  <a:srgbClr val="008000"/>
                </a:solidFill>
              </a:rPr>
              <a:t>ITS </a:t>
            </a:r>
            <a:r>
              <a:rPr lang="de-DE" sz="2000" b="1" dirty="0" err="1" smtClean="0">
                <a:solidFill>
                  <a:srgbClr val="008000"/>
                </a:solidFill>
              </a:rPr>
              <a:t>pixel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chips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are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ongoing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and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very</a:t>
            </a:r>
            <a:r>
              <a:rPr lang="de-DE" sz="2000" b="1" dirty="0" smtClean="0">
                <a:solidFill>
                  <a:srgbClr val="008000"/>
                </a:solidFill>
              </a:rPr>
              <a:t> promising</a:t>
            </a:r>
            <a:endParaRPr lang="de-DE" sz="2000" b="1" dirty="0">
              <a:solidFill>
                <a:srgbClr val="008000"/>
              </a:solidFill>
            </a:endParaRPr>
          </a:p>
          <a:p>
            <a:r>
              <a:rPr lang="de-DE" sz="2000" b="1" dirty="0" smtClean="0">
                <a:solidFill>
                  <a:srgbClr val="008000"/>
                </a:solidFill>
              </a:rPr>
              <a:t>	TPC </a:t>
            </a:r>
            <a:r>
              <a:rPr lang="de-DE" sz="2000" b="1" dirty="0" err="1" smtClean="0">
                <a:solidFill>
                  <a:srgbClr val="008000"/>
                </a:solidFill>
              </a:rPr>
              <a:t>readout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chambers</a:t>
            </a:r>
            <a:r>
              <a:rPr lang="de-DE" sz="2000" b="1" dirty="0" smtClean="0">
                <a:solidFill>
                  <a:srgbClr val="008000"/>
                </a:solidFill>
              </a:rPr>
              <a:t> in Nov. </a:t>
            </a:r>
            <a:r>
              <a:rPr lang="de-DE" sz="2000" b="1" dirty="0" err="1">
                <a:solidFill>
                  <a:srgbClr val="008000"/>
                </a:solidFill>
              </a:rPr>
              <a:t>a</a:t>
            </a:r>
            <a:r>
              <a:rPr lang="de-DE" sz="2000" b="1" dirty="0" err="1" smtClean="0">
                <a:solidFill>
                  <a:srgbClr val="008000"/>
                </a:solidFill>
              </a:rPr>
              <a:t>nd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Dec</a:t>
            </a:r>
            <a:r>
              <a:rPr lang="de-DE" sz="2000" b="1" dirty="0" smtClean="0">
                <a:solidFill>
                  <a:srgbClr val="008000"/>
                </a:solidFill>
              </a:rPr>
              <a:t>. 2014</a:t>
            </a:r>
            <a:endParaRPr lang="de-DE" sz="2000" b="1" dirty="0">
              <a:solidFill>
                <a:srgbClr val="008000"/>
              </a:solidFill>
            </a:endParaRPr>
          </a:p>
          <a:p>
            <a:r>
              <a:rPr lang="de-DE" sz="2000" b="1" dirty="0" smtClean="0">
                <a:solidFill>
                  <a:srgbClr val="008000"/>
                </a:solidFill>
              </a:rPr>
              <a:t>	FIT MCPs </a:t>
            </a:r>
            <a:r>
              <a:rPr lang="de-DE" sz="2000" b="1" dirty="0" err="1" smtClean="0">
                <a:solidFill>
                  <a:srgbClr val="008000"/>
                </a:solidFill>
              </a:rPr>
              <a:t>were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performed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with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very</a:t>
            </a:r>
            <a:r>
              <a:rPr lang="de-DE" sz="2000" b="1" dirty="0" smtClean="0">
                <a:solidFill>
                  <a:srgbClr val="008000"/>
                </a:solidFill>
              </a:rPr>
              <a:t> promising </a:t>
            </a:r>
            <a:r>
              <a:rPr lang="de-DE" sz="2000" b="1" dirty="0" err="1" smtClean="0">
                <a:solidFill>
                  <a:srgbClr val="008000"/>
                </a:solidFill>
              </a:rPr>
              <a:t>results</a:t>
            </a:r>
            <a:endParaRPr lang="de-DE" sz="2000" b="1" dirty="0" smtClean="0">
              <a:solidFill>
                <a:srgbClr val="008000"/>
              </a:solidFill>
            </a:endParaRPr>
          </a:p>
          <a:p>
            <a:endParaRPr lang="de-DE" sz="2000" b="1" dirty="0">
              <a:solidFill>
                <a:srgbClr val="000090"/>
              </a:solidFill>
            </a:endParaRPr>
          </a:p>
          <a:p>
            <a:r>
              <a:rPr lang="de-DE" sz="2000" b="1" dirty="0" smtClean="0">
                <a:solidFill>
                  <a:srgbClr val="000090"/>
                </a:solidFill>
              </a:rPr>
              <a:t>SAMPA </a:t>
            </a:r>
          </a:p>
          <a:p>
            <a:endParaRPr lang="de-DE" sz="2000" b="1" dirty="0">
              <a:solidFill>
                <a:srgbClr val="000090"/>
              </a:solidFill>
            </a:endParaRPr>
          </a:p>
          <a:p>
            <a:r>
              <a:rPr lang="de-DE" sz="2000" b="1" dirty="0" smtClean="0">
                <a:solidFill>
                  <a:srgbClr val="000090"/>
                </a:solidFill>
              </a:rPr>
              <a:t>	</a:t>
            </a:r>
            <a:r>
              <a:rPr lang="de-DE" sz="2000" b="1" dirty="0" smtClean="0">
                <a:solidFill>
                  <a:srgbClr val="008000"/>
                </a:solidFill>
              </a:rPr>
              <a:t>MPW1 </a:t>
            </a:r>
            <a:r>
              <a:rPr lang="de-DE" sz="2000" b="1" dirty="0" err="1" smtClean="0">
                <a:solidFill>
                  <a:srgbClr val="008000"/>
                </a:solidFill>
              </a:rPr>
              <a:t>tests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very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soon</a:t>
            </a:r>
            <a:endParaRPr lang="de-DE" sz="2000" b="1" dirty="0">
              <a:solidFill>
                <a:srgbClr val="008000"/>
              </a:solidFill>
            </a:endParaRPr>
          </a:p>
          <a:p>
            <a:r>
              <a:rPr lang="de-DE" sz="2000" b="1" dirty="0" smtClean="0">
                <a:solidFill>
                  <a:srgbClr val="008000"/>
                </a:solidFill>
              </a:rPr>
              <a:t>	</a:t>
            </a:r>
            <a:r>
              <a:rPr lang="de-DE" sz="2000" b="1" dirty="0" err="1" smtClean="0">
                <a:solidFill>
                  <a:srgbClr val="008000"/>
                </a:solidFill>
              </a:rPr>
              <a:t>Full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>
                <a:solidFill>
                  <a:srgbClr val="008000"/>
                </a:solidFill>
              </a:rPr>
              <a:t>s</a:t>
            </a:r>
            <a:r>
              <a:rPr lang="de-DE" sz="2000" b="1" dirty="0" err="1" smtClean="0">
                <a:solidFill>
                  <a:srgbClr val="008000"/>
                </a:solidFill>
              </a:rPr>
              <a:t>cale</a:t>
            </a:r>
            <a:r>
              <a:rPr lang="de-DE" sz="2000" b="1" dirty="0" smtClean="0">
                <a:solidFill>
                  <a:srgbClr val="008000"/>
                </a:solidFill>
              </a:rPr>
              <a:t> SAMPA </a:t>
            </a:r>
            <a:r>
              <a:rPr lang="de-DE" sz="2000" b="1" dirty="0" err="1" smtClean="0">
                <a:solidFill>
                  <a:srgbClr val="008000"/>
                </a:solidFill>
              </a:rPr>
              <a:t>chip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for</a:t>
            </a:r>
            <a:r>
              <a:rPr lang="de-DE" sz="2000" b="1" dirty="0" smtClean="0">
                <a:solidFill>
                  <a:srgbClr val="008000"/>
                </a:solidFill>
              </a:rPr>
              <a:t> MPW2 in </a:t>
            </a:r>
            <a:r>
              <a:rPr lang="de-DE" sz="2000" b="1" dirty="0" err="1" smtClean="0">
                <a:solidFill>
                  <a:srgbClr val="008000"/>
                </a:solidFill>
              </a:rPr>
              <a:t>preparation</a:t>
            </a:r>
            <a:endParaRPr lang="de-DE" sz="2000" b="1" dirty="0" smtClean="0">
              <a:solidFill>
                <a:srgbClr val="008000"/>
              </a:solidFill>
            </a:endParaRPr>
          </a:p>
          <a:p>
            <a:endParaRPr lang="de-DE" sz="2000" b="1" dirty="0">
              <a:solidFill>
                <a:srgbClr val="000090"/>
              </a:solidFill>
            </a:endParaRPr>
          </a:p>
          <a:p>
            <a:r>
              <a:rPr lang="de-DE" sz="2000" b="1" dirty="0" smtClean="0">
                <a:solidFill>
                  <a:srgbClr val="000090"/>
                </a:solidFill>
              </a:rPr>
              <a:t>TDR</a:t>
            </a:r>
          </a:p>
          <a:p>
            <a:endParaRPr lang="de-DE" sz="2000" b="1" dirty="0">
              <a:solidFill>
                <a:srgbClr val="000090"/>
              </a:solidFill>
            </a:endParaRPr>
          </a:p>
          <a:p>
            <a:r>
              <a:rPr lang="de-DE" sz="2000" b="1" dirty="0" smtClean="0">
                <a:solidFill>
                  <a:srgbClr val="000090"/>
                </a:solidFill>
              </a:rPr>
              <a:t>	</a:t>
            </a:r>
            <a:r>
              <a:rPr lang="de-DE" sz="2000" b="1" dirty="0" err="1">
                <a:solidFill>
                  <a:srgbClr val="008000"/>
                </a:solidFill>
              </a:rPr>
              <a:t>f</a:t>
            </a:r>
            <a:r>
              <a:rPr lang="de-DE" sz="2000" b="1" dirty="0" err="1" smtClean="0">
                <a:solidFill>
                  <a:srgbClr val="008000"/>
                </a:solidFill>
              </a:rPr>
              <a:t>or</a:t>
            </a:r>
            <a:r>
              <a:rPr lang="de-DE" sz="2000" b="1" dirty="0" smtClean="0">
                <a:solidFill>
                  <a:srgbClr val="008000"/>
                </a:solidFill>
              </a:rPr>
              <a:t> MFT in  Nov. 2014</a:t>
            </a:r>
          </a:p>
          <a:p>
            <a:r>
              <a:rPr lang="de-DE" sz="2000" b="1" dirty="0">
                <a:solidFill>
                  <a:srgbClr val="008000"/>
                </a:solidFill>
              </a:rPr>
              <a:t>	</a:t>
            </a:r>
            <a:r>
              <a:rPr lang="de-DE" sz="2000" b="1" dirty="0" err="1" smtClean="0">
                <a:solidFill>
                  <a:srgbClr val="008000"/>
                </a:solidFill>
              </a:rPr>
              <a:t>for</a:t>
            </a:r>
            <a:r>
              <a:rPr lang="de-DE" sz="2000" b="1" dirty="0" smtClean="0">
                <a:solidFill>
                  <a:srgbClr val="008000"/>
                </a:solidFill>
              </a:rPr>
              <a:t> O2 </a:t>
            </a:r>
            <a:r>
              <a:rPr lang="de-DE" sz="2000" b="1" smtClean="0">
                <a:solidFill>
                  <a:srgbClr val="008000"/>
                </a:solidFill>
              </a:rPr>
              <a:t>in Jun. </a:t>
            </a:r>
            <a:r>
              <a:rPr lang="de-DE" sz="2000" b="1" dirty="0" smtClean="0">
                <a:solidFill>
                  <a:srgbClr val="008000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00508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" y="32011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  <a:latin typeface="Calibri"/>
              </a:rPr>
              <a:t>Long Term Schedule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179981" y="815777"/>
            <a:ext cx="3746000" cy="3482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60641" y="1565310"/>
            <a:ext cx="7359839" cy="3823455"/>
            <a:chOff x="228600" y="1951869"/>
            <a:chExt cx="8708446" cy="415004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872"/>
            <a:stretch/>
          </p:blipFill>
          <p:spPr>
            <a:xfrm>
              <a:off x="228600" y="1951869"/>
              <a:ext cx="8674100" cy="405820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57200" y="2904288"/>
              <a:ext cx="8445500" cy="4820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9146" y="4318821"/>
              <a:ext cx="8445500" cy="3482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91546" y="5753626"/>
              <a:ext cx="8445500" cy="3482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81025" y="2719622"/>
              <a:ext cx="669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8000"/>
                  </a:solidFill>
                  <a:latin typeface="Calibri"/>
                </a:rPr>
                <a:t>Run2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20805" y="2719622"/>
              <a:ext cx="50476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Calibri"/>
                </a:rPr>
                <a:t>LS2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736838" y="2719622"/>
              <a:ext cx="669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8000"/>
                  </a:solidFill>
                  <a:latin typeface="Calibri"/>
                </a:rPr>
                <a:t>Run3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38452" y="4134155"/>
              <a:ext cx="50476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Calibri"/>
                </a:rPr>
                <a:t>LS3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91206" y="4134155"/>
              <a:ext cx="6719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8000"/>
                  </a:solidFill>
                  <a:latin typeface="Calibri"/>
                </a:rPr>
                <a:t>Run4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99145" y="5580264"/>
              <a:ext cx="5052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Calibri"/>
                </a:rPr>
                <a:t>LS4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90794" y="5580264"/>
              <a:ext cx="669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8000"/>
                  </a:solidFill>
                  <a:latin typeface="Calibri"/>
                </a:rPr>
                <a:t>Run5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43820" y="5580264"/>
              <a:ext cx="50476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  <a:latin typeface="Calibri"/>
                </a:rPr>
                <a:t>LS5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66080" y="5580264"/>
              <a:ext cx="669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8000"/>
                  </a:solidFill>
                  <a:latin typeface="Calibri"/>
                </a:rPr>
                <a:t>Run6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86855" y="509860"/>
            <a:ext cx="29212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latin typeface="Calibri"/>
              </a:rPr>
              <a:t>PHASE I Upgrade</a:t>
            </a:r>
          </a:p>
          <a:p>
            <a:r>
              <a:rPr lang="de-DE" b="1" dirty="0" smtClean="0">
                <a:solidFill>
                  <a:srgbClr val="008000"/>
                </a:solidFill>
                <a:latin typeface="Calibri"/>
              </a:rPr>
              <a:t>ALICE, </a:t>
            </a:r>
            <a:r>
              <a:rPr lang="de-DE" b="1" dirty="0" err="1" smtClean="0">
                <a:solidFill>
                  <a:srgbClr val="008000"/>
                </a:solidFill>
                <a:latin typeface="Calibri"/>
              </a:rPr>
              <a:t>LHCb</a:t>
            </a:r>
            <a:r>
              <a:rPr lang="de-DE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de-DE" b="1" dirty="0" err="1">
                <a:solidFill>
                  <a:srgbClr val="008000"/>
                </a:solidFill>
                <a:latin typeface="Calibri"/>
              </a:rPr>
              <a:t>major</a:t>
            </a:r>
            <a:r>
              <a:rPr lang="de-DE" b="1" dirty="0">
                <a:solidFill>
                  <a:srgbClr val="008000"/>
                </a:solidFill>
                <a:latin typeface="Calibri"/>
              </a:rPr>
              <a:t> upgrade</a:t>
            </a:r>
          </a:p>
          <a:p>
            <a:r>
              <a:rPr lang="de-DE" b="1" dirty="0" smtClean="0">
                <a:solidFill>
                  <a:srgbClr val="000090"/>
                </a:solidFill>
                <a:latin typeface="Calibri"/>
              </a:rPr>
              <a:t>ATLAS, CMS 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‚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minor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‘ </a:t>
            </a:r>
            <a:r>
              <a:rPr lang="de-DE" b="1" dirty="0" smtClean="0">
                <a:solidFill>
                  <a:srgbClr val="000090"/>
                </a:solidFill>
                <a:latin typeface="Calibri"/>
              </a:rPr>
              <a:t>upgrade</a:t>
            </a:r>
            <a:endParaRPr lang="de-DE" b="1" dirty="0">
              <a:solidFill>
                <a:srgbClr val="000090"/>
              </a:solidFill>
              <a:latin typeface="Calibri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179981" y="1246375"/>
            <a:ext cx="2229104" cy="1026269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6855" y="5248432"/>
            <a:ext cx="2794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  <a:latin typeface="Calibri"/>
              </a:rPr>
              <a:t>PHASE II Upgrade</a:t>
            </a:r>
          </a:p>
          <a:p>
            <a:r>
              <a:rPr lang="de-DE" b="1" dirty="0" smtClean="0">
                <a:solidFill>
                  <a:srgbClr val="000090"/>
                </a:solidFill>
                <a:latin typeface="Calibri"/>
              </a:rPr>
              <a:t>ATLAS, CMS 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major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</a:t>
            </a:r>
            <a:r>
              <a:rPr lang="de-DE" b="1" dirty="0" smtClean="0">
                <a:solidFill>
                  <a:srgbClr val="000090"/>
                </a:solidFill>
                <a:latin typeface="Calibri"/>
              </a:rPr>
              <a:t>upgrade</a:t>
            </a:r>
            <a:endParaRPr lang="de-DE" b="1" dirty="0">
              <a:solidFill>
                <a:srgbClr val="008000"/>
              </a:solidFill>
              <a:latin typeface="Calibri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163634" y="3916126"/>
            <a:ext cx="1735506" cy="1332307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254330" y="458946"/>
            <a:ext cx="2703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0090"/>
                </a:solidFill>
                <a:latin typeface="Calibri"/>
              </a:rPr>
              <a:t>Heavy Ion 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Luminosity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from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10</a:t>
            </a:r>
            <a:r>
              <a:rPr lang="de-DE" b="1" baseline="30000" dirty="0">
                <a:solidFill>
                  <a:srgbClr val="000090"/>
                </a:solidFill>
                <a:latin typeface="Calibri"/>
              </a:rPr>
              <a:t>27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to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7 x10</a:t>
            </a:r>
            <a:r>
              <a:rPr lang="de-DE" b="1" baseline="30000" dirty="0">
                <a:solidFill>
                  <a:srgbClr val="000090"/>
                </a:solidFill>
                <a:latin typeface="Calibri"/>
              </a:rPr>
              <a:t>27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450913" y="1105277"/>
            <a:ext cx="0" cy="999451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080163" y="5304152"/>
            <a:ext cx="3691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0090"/>
                </a:solidFill>
                <a:latin typeface="Calibri"/>
              </a:rPr>
              <a:t>HL-LHC, pp 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luminosity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</a:t>
            </a:r>
          </a:p>
          <a:p>
            <a:r>
              <a:rPr lang="de-DE" b="1" dirty="0" err="1">
                <a:solidFill>
                  <a:srgbClr val="000090"/>
                </a:solidFill>
                <a:latin typeface="Calibri"/>
              </a:rPr>
              <a:t>from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10</a:t>
            </a:r>
            <a:r>
              <a:rPr lang="de-DE" b="1" baseline="30000" dirty="0">
                <a:solidFill>
                  <a:srgbClr val="000090"/>
                </a:solidFill>
                <a:latin typeface="Calibri"/>
              </a:rPr>
              <a:t>34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(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peak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) 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to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 5 x10</a:t>
            </a:r>
            <a:r>
              <a:rPr lang="de-DE" b="1" baseline="30000" dirty="0">
                <a:solidFill>
                  <a:srgbClr val="000090"/>
                </a:solidFill>
                <a:latin typeface="Calibri"/>
              </a:rPr>
              <a:t>34 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(</a:t>
            </a:r>
            <a:r>
              <a:rPr lang="de-DE" b="1" dirty="0" err="1">
                <a:solidFill>
                  <a:srgbClr val="000090"/>
                </a:solidFill>
                <a:latin typeface="Calibri"/>
              </a:rPr>
              <a:t>levelled</a:t>
            </a:r>
            <a:r>
              <a:rPr lang="de-DE" b="1" dirty="0">
                <a:solidFill>
                  <a:srgbClr val="000090"/>
                </a:solidFill>
                <a:latin typeface="Calibri"/>
              </a:rPr>
              <a:t>) 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5409085" y="3916127"/>
            <a:ext cx="0" cy="1388025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179981" y="1246375"/>
            <a:ext cx="877942" cy="1026269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84644" y="6144766"/>
            <a:ext cx="6300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ALICE will </a:t>
            </a:r>
            <a:r>
              <a:rPr lang="de-DE" sz="2400" b="1" dirty="0" err="1" smtClean="0">
                <a:solidFill>
                  <a:srgbClr val="000090"/>
                </a:solidFill>
              </a:rPr>
              <a:t>operate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beyond</a:t>
            </a:r>
            <a:r>
              <a:rPr lang="de-DE" sz="2400" b="1" dirty="0" smtClean="0">
                <a:solidFill>
                  <a:srgbClr val="000090"/>
                </a:solidFill>
              </a:rPr>
              <a:t> LS3 in </a:t>
            </a:r>
            <a:r>
              <a:rPr lang="de-DE" sz="2400" b="1" dirty="0" err="1" smtClean="0">
                <a:solidFill>
                  <a:srgbClr val="000090"/>
                </a:solidFill>
              </a:rPr>
              <a:t>the</a:t>
            </a:r>
            <a:r>
              <a:rPr lang="de-DE" sz="2400" b="1" dirty="0" smtClean="0">
                <a:solidFill>
                  <a:srgbClr val="000090"/>
                </a:solidFill>
              </a:rPr>
              <a:t> HL-LHC </a:t>
            </a:r>
            <a:r>
              <a:rPr lang="de-DE" sz="2400" b="1" dirty="0" err="1" smtClean="0">
                <a:solidFill>
                  <a:srgbClr val="000090"/>
                </a:solidFill>
              </a:rPr>
              <a:t>era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endParaRPr lang="de-DE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33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32011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>
                <a:solidFill>
                  <a:srgbClr val="FF0000"/>
                </a:solidFill>
                <a:latin typeface="Calibri"/>
              </a:rPr>
              <a:t>ALICE LS2 </a:t>
            </a:r>
            <a:r>
              <a:rPr lang="de-DE" sz="3200" b="1" dirty="0" err="1" smtClean="0">
                <a:solidFill>
                  <a:srgbClr val="FF0000"/>
                </a:solidFill>
                <a:latin typeface="Calibri"/>
              </a:rPr>
              <a:t>Scope</a:t>
            </a:r>
            <a:endParaRPr lang="de-DE" sz="32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128" y="816567"/>
            <a:ext cx="1733501" cy="245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240" y="3497839"/>
            <a:ext cx="1794208" cy="2538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ALICE_TDR_Inner_tracking_System_140107_2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239" y="816567"/>
            <a:ext cx="1829181" cy="245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128" y="3497839"/>
            <a:ext cx="1783616" cy="254336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2356" y="1616465"/>
            <a:ext cx="40865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The </a:t>
            </a:r>
            <a:r>
              <a:rPr lang="de-DE" b="1" dirty="0" err="1" smtClean="0">
                <a:solidFill>
                  <a:srgbClr val="000090"/>
                </a:solidFill>
              </a:rPr>
              <a:t>approved</a:t>
            </a:r>
            <a:r>
              <a:rPr lang="de-DE" b="1" dirty="0" smtClean="0">
                <a:solidFill>
                  <a:srgbClr val="000090"/>
                </a:solidFill>
              </a:rPr>
              <a:t> LS2 upgrade </a:t>
            </a:r>
            <a:r>
              <a:rPr lang="de-DE" b="1" dirty="0" err="1" smtClean="0">
                <a:solidFill>
                  <a:srgbClr val="000090"/>
                </a:solidFill>
              </a:rPr>
              <a:t>is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detailed</a:t>
            </a:r>
            <a:r>
              <a:rPr lang="de-DE" b="1" dirty="0" smtClean="0">
                <a:solidFill>
                  <a:srgbClr val="000090"/>
                </a:solidFill>
              </a:rPr>
              <a:t> in 5 Technical Design Reports</a:t>
            </a:r>
          </a:p>
          <a:p>
            <a:endParaRPr lang="de-DE" b="1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de-DE" b="1" dirty="0" smtClean="0">
                <a:solidFill>
                  <a:srgbClr val="008000"/>
                </a:solidFill>
              </a:rPr>
              <a:t>ITS </a:t>
            </a:r>
          </a:p>
          <a:p>
            <a:pPr marL="285750" indent="-285750">
              <a:buFont typeface="Arial"/>
              <a:buChar char="•"/>
            </a:pPr>
            <a:r>
              <a:rPr lang="de-DE" b="1" dirty="0" err="1" smtClean="0">
                <a:solidFill>
                  <a:srgbClr val="008000"/>
                </a:solidFill>
              </a:rPr>
              <a:t>Readout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and</a:t>
            </a:r>
            <a:r>
              <a:rPr lang="de-DE" b="1" dirty="0" smtClean="0">
                <a:solidFill>
                  <a:srgbClr val="008000"/>
                </a:solidFill>
              </a:rPr>
              <a:t> Trigger System</a:t>
            </a:r>
          </a:p>
          <a:p>
            <a:pPr marL="285750" indent="-285750">
              <a:buFont typeface="Arial"/>
              <a:buChar char="•"/>
            </a:pPr>
            <a:r>
              <a:rPr lang="de-DE" b="1" dirty="0" smtClean="0">
                <a:solidFill>
                  <a:srgbClr val="008000"/>
                </a:solidFill>
              </a:rPr>
              <a:t>TPC    (</a:t>
            </a:r>
            <a:r>
              <a:rPr lang="de-DE" b="1" dirty="0" err="1" smtClean="0">
                <a:solidFill>
                  <a:srgbClr val="008000"/>
                </a:solidFill>
              </a:rPr>
              <a:t>under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review</a:t>
            </a:r>
            <a:r>
              <a:rPr lang="de-DE" b="1" dirty="0" smtClean="0">
                <a:solidFill>
                  <a:srgbClr val="008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de-DE" b="1" dirty="0" smtClean="0">
                <a:solidFill>
                  <a:srgbClr val="008000"/>
                </a:solidFill>
              </a:rPr>
              <a:t>MFT   (Nov. 2014)</a:t>
            </a:r>
          </a:p>
          <a:p>
            <a:pPr marL="285750" indent="-285750">
              <a:buFont typeface="Arial"/>
              <a:buChar char="•"/>
            </a:pPr>
            <a:r>
              <a:rPr lang="de-DE" b="1" dirty="0" smtClean="0">
                <a:solidFill>
                  <a:srgbClr val="008000"/>
                </a:solidFill>
              </a:rPr>
              <a:t>Online Offline System  (Jun. 2015)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FD88-9545-ED49-B82E-F60A7FE6DBD6}" type="datetime1">
              <a:rPr lang="en-GB" smtClean="0"/>
              <a:t>23/09/2014</a:t>
            </a:fld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2969-85DA-7A4D-BD3B-0F593B6E831F}" type="datetime1">
              <a:rPr lang="en-GB" smtClean="0"/>
              <a:t>23/09/2014</a:t>
            </a:fld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6E42-6529-C041-AAF6-48DA9E299F92}" type="slidenum">
              <a:rPr lang="de-DE" smtClean="0"/>
              <a:t>6</a:t>
            </a:fld>
            <a:endParaRPr lang="de-DE" dirty="0"/>
          </a:p>
        </p:txBody>
      </p:sp>
      <p:sp>
        <p:nvSpPr>
          <p:cNvPr id="122882" name="Title 3"/>
          <p:cNvSpPr>
            <a:spLocks noGrp="1"/>
          </p:cNvSpPr>
          <p:nvPr>
            <p:ph type="title" idx="4294967295"/>
          </p:nvPr>
        </p:nvSpPr>
        <p:spPr>
          <a:xfrm>
            <a:off x="-31750" y="30163"/>
            <a:ext cx="9175750" cy="704850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solidFill>
                  <a:srgbClr val="FF0000"/>
                </a:solidFill>
                <a:latin typeface="Calibri" charset="0"/>
                <a:cs typeface="Angsana New" charset="0"/>
              </a:rPr>
              <a:t>ALICE Upgrade</a:t>
            </a:r>
            <a:endParaRPr lang="en-GB" sz="3200" b="1" dirty="0">
              <a:solidFill>
                <a:srgbClr val="FF0000"/>
              </a:solidFill>
              <a:latin typeface="Calibri" charset="0"/>
              <a:cs typeface="Angsana New" charset="0"/>
            </a:endParaRPr>
          </a:p>
        </p:txBody>
      </p:sp>
      <p:grpSp>
        <p:nvGrpSpPr>
          <p:cNvPr id="122883" name="Group 9"/>
          <p:cNvGrpSpPr>
            <a:grpSpLocks/>
          </p:cNvGrpSpPr>
          <p:nvPr/>
        </p:nvGrpSpPr>
        <p:grpSpPr bwMode="auto">
          <a:xfrm>
            <a:off x="1761570" y="845473"/>
            <a:ext cx="7305675" cy="5032375"/>
            <a:chOff x="978085" y="1332620"/>
            <a:chExt cx="7304616" cy="4873121"/>
          </a:xfrm>
        </p:grpSpPr>
        <p:pic>
          <p:nvPicPr>
            <p:cNvPr id="122899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3046" y="775438"/>
            <a:ext cx="3919285" cy="1015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New Inner Tracking System (ITS)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improved pointing precision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Calibri"/>
                <a:ea typeface="MS PGothic" pitchFamily="34" charset="-128"/>
                <a:cs typeface="MS PGothic" charset="0"/>
              </a:rPr>
              <a:t>less material </a:t>
            </a:r>
            <a:endParaRPr lang="en-GB" sz="2000" b="1" dirty="0">
              <a:solidFill>
                <a:srgbClr val="FF00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488861" y="1791064"/>
            <a:ext cx="1703171" cy="1387174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395" y="2411464"/>
            <a:ext cx="3019425" cy="160040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Time Projection Chamber (TPC)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new GEM technology for readout chambers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continuous readout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dirty="0" smtClean="0">
                <a:solidFill>
                  <a:srgbClr val="4F81BD">
                    <a:lumMod val="75000"/>
                  </a:srgbClr>
                </a:solidFill>
                <a:latin typeface="Calibri"/>
                <a:ea typeface="MS PGothic" pitchFamily="34" charset="-128"/>
                <a:cs typeface="MS PGothic" charset="0"/>
              </a:rPr>
              <a:t>faster readout electronics</a:t>
            </a:r>
          </a:p>
          <a:p>
            <a:pPr marL="445903" indent="-182487" defTabSz="457011">
              <a:buFont typeface="Arial"/>
              <a:buChar char="•"/>
              <a:defRPr/>
            </a:pPr>
            <a:endParaRPr lang="en-GB" dirty="0">
              <a:solidFill>
                <a:srgbClr val="4F81BD">
                  <a:lumMod val="75000"/>
                </a:srgbClr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2591832" y="3280698"/>
            <a:ext cx="1460500" cy="317500"/>
          </a:xfrm>
          <a:prstGeom prst="straightConnector1">
            <a:avLst/>
          </a:prstGeom>
          <a:noFill/>
          <a:ln w="25400">
            <a:solidFill>
              <a:srgbClr val="37609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499389" y="1849331"/>
            <a:ext cx="1583732" cy="954071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MUON ARM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3366FF"/>
                </a:solidFill>
                <a:latin typeface="Calibri"/>
                <a:ea typeface="MS PGothic" pitchFamily="34" charset="-128"/>
                <a:cs typeface="MS PGothic" charset="0"/>
              </a:rPr>
              <a:t>continuous readout electronics</a:t>
            </a:r>
            <a:endParaRPr lang="en-GB" sz="1400" dirty="0">
              <a:solidFill>
                <a:srgbClr val="3366FF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6370082" y="2385348"/>
            <a:ext cx="1243013" cy="1092200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816363" y="943550"/>
            <a:ext cx="3297238" cy="738627"/>
          </a:xfrm>
          <a:prstGeom prst="rect">
            <a:avLst/>
          </a:prstGeom>
          <a:noFill/>
        </p:spPr>
        <p:txBody>
          <a:bodyPr wrap="square"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400" dirty="0" err="1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Muon</a:t>
            </a: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 Forward Tracker (MFT)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new Si tracker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400" dirty="0" smtClean="0">
                <a:solidFill>
                  <a:srgbClr val="660066"/>
                </a:solidFill>
                <a:latin typeface="Calibri"/>
                <a:ea typeface="MS PGothic" pitchFamily="34" charset="-128"/>
                <a:cs typeface="MS PGothic" charset="0"/>
              </a:rPr>
              <a:t>Improved MUON  pointing precision</a:t>
            </a:r>
            <a:endParaRPr lang="en-GB" sz="1400" dirty="0">
              <a:solidFill>
                <a:srgbClr val="660066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flipH="1">
            <a:off x="4438096" y="1782009"/>
            <a:ext cx="2258737" cy="1508214"/>
          </a:xfrm>
          <a:prstGeom prst="straightConnector1">
            <a:avLst/>
          </a:prstGeom>
          <a:noFill/>
          <a:ln w="25400">
            <a:solidFill>
              <a:srgbClr val="660066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133047" y="4636578"/>
            <a:ext cx="3303588" cy="1569624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Data Acquisition (DAQ)/                        High Level Trigger (HLT)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new architecture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on line tracking &amp; data compression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sz="1600" smtClean="0">
                <a:solidFill>
                  <a:srgbClr val="FF6600"/>
                </a:solidFill>
                <a:latin typeface="Calibri"/>
                <a:ea typeface="MS PGothic" pitchFamily="34" charset="-128"/>
                <a:cs typeface="MS PGothic" charset="0"/>
              </a:rPr>
              <a:t>50kHz Pbb event rate</a:t>
            </a:r>
            <a:endParaRPr lang="en-GB" sz="1600">
              <a:solidFill>
                <a:srgbClr val="FF660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07832" y="582704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TOF, TRD</a:t>
            </a:r>
          </a:p>
          <a:p>
            <a:pPr marL="445903" indent="-182487" defTabSz="457011">
              <a:buFont typeface="Arial"/>
              <a:buChar char="•"/>
              <a:defRPr/>
            </a:pPr>
            <a:r>
              <a:rPr lang="en-GB" dirty="0" smtClean="0">
                <a:solidFill>
                  <a:srgbClr val="92D050"/>
                </a:solidFill>
                <a:latin typeface="Calibri"/>
                <a:ea typeface="MS PGothic" pitchFamily="34" charset="-128"/>
                <a:cs typeface="MS PGothic" charset="0"/>
              </a:rPr>
              <a:t>Faster readout</a:t>
            </a:r>
            <a:endParaRPr lang="en-GB" dirty="0">
              <a:solidFill>
                <a:srgbClr val="92D050"/>
              </a:solidFill>
              <a:latin typeface="Calibri"/>
              <a:ea typeface="MS PGothic" pitchFamily="34" charset="-128"/>
              <a:cs typeface="MS PGothic" charset="0"/>
            </a:endParaRPr>
          </a:p>
        </p:txBody>
      </p:sp>
      <p:cxnSp>
        <p:nvCxnSpPr>
          <p:cNvPr id="22" name="Straight Arrow Connector 21"/>
          <p:cNvCxnSpPr>
            <a:cxnSpLocks noChangeShapeType="1"/>
            <a:stCxn id="21" idx="0"/>
          </p:cNvCxnSpPr>
          <p:nvPr/>
        </p:nvCxnSpPr>
        <p:spPr bwMode="auto">
          <a:xfrm flipH="1" flipV="1">
            <a:off x="4192032" y="3907760"/>
            <a:ext cx="541338" cy="1919288"/>
          </a:xfrm>
          <a:prstGeom prst="straightConnector1">
            <a:avLst/>
          </a:prstGeom>
          <a:noFill/>
          <a:ln w="25400">
            <a:solidFill>
              <a:srgbClr val="92D05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6" name="TextBox 19"/>
          <p:cNvSpPr txBox="1">
            <a:spLocks noChangeArrowheads="1"/>
          </p:cNvSpPr>
          <p:nvPr/>
        </p:nvSpPr>
        <p:spPr bwMode="auto">
          <a:xfrm>
            <a:off x="6174820" y="5827048"/>
            <a:ext cx="1624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New Trigger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800" dirty="0" smtClean="0">
                <a:solidFill>
                  <a:srgbClr val="000000"/>
                </a:solidFill>
                <a:ea typeface="MS PGothic" charset="0"/>
                <a:cs typeface="Arial" charset="0"/>
              </a:rPr>
              <a:t>Detectors (FIT)</a:t>
            </a:r>
          </a:p>
        </p:txBody>
      </p:sp>
      <p:cxnSp>
        <p:nvCxnSpPr>
          <p:cNvPr id="25" name="Straight Arrow Connector 24"/>
          <p:cNvCxnSpPr>
            <a:cxnSpLocks noChangeShapeType="1"/>
            <a:stCxn id="122896" idx="0"/>
          </p:cNvCxnSpPr>
          <p:nvPr/>
        </p:nvCxnSpPr>
        <p:spPr bwMode="auto">
          <a:xfrm flipH="1" flipV="1">
            <a:off x="4500007" y="3372773"/>
            <a:ext cx="2486025" cy="24542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020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26" y="733915"/>
            <a:ext cx="8204174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External layout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dimensions and position of IO-pads </a:t>
            </a:r>
            <a:r>
              <a:rPr lang="en-US" sz="2000" dirty="0" smtClean="0">
                <a:solidFill>
                  <a:srgbClr val="008000"/>
                </a:solidFill>
                <a:latin typeface="Calibri"/>
              </a:rPr>
              <a:t>defined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Interface communication protocol </a:t>
            </a:r>
            <a:r>
              <a:rPr lang="en-US" sz="2000" dirty="0" smtClean="0">
                <a:solidFill>
                  <a:srgbClr val="008000"/>
                </a:solidFill>
                <a:latin typeface="Calibri"/>
              </a:rPr>
              <a:t>defined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Internal Architecture (two options)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ALPIDE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Specs comply with Inner Barrel and Outer Barrel 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Pixel Size: 28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x 28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	Integration time: ~4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s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Power density	: 40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mW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/cm</a:t>
            </a:r>
            <a:r>
              <a:rPr lang="en-US" sz="2000" baseline="30000" dirty="0" smtClean="0">
                <a:solidFill>
                  <a:srgbClr val="336699"/>
                </a:solidFill>
                <a:latin typeface="Calibri"/>
              </a:rPr>
              <a:t>2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	 </a:t>
            </a:r>
            <a:endParaRPr lang="en-US" sz="2000" dirty="0">
              <a:solidFill>
                <a:srgbClr val="336699"/>
              </a:solidFill>
              <a:latin typeface="Calibri"/>
            </a:endParaRPr>
          </a:p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MISTRAL (more conservative approach)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Specs optimized for OB (L3-L6) but does not comply with Inner Barrel 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Pixel Size: 36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x 62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	Integration time: ~20 </a:t>
            </a:r>
            <a:r>
              <a:rPr lang="en-US" sz="2000" dirty="0" err="1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s</a:t>
            </a:r>
            <a:endParaRPr lang="en-US" sz="2000" dirty="0" smtClean="0">
              <a:solidFill>
                <a:srgbClr val="336699"/>
              </a:solidFill>
              <a:latin typeface="Calibri"/>
            </a:endParaRP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Power density: ~ 100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mW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/cm</a:t>
            </a:r>
            <a:r>
              <a:rPr lang="en-US" sz="2000" baseline="30000" dirty="0" smtClean="0">
                <a:solidFill>
                  <a:srgbClr val="336699"/>
                </a:solidFill>
                <a:latin typeface="Calibri"/>
              </a:rPr>
              <a:t>2</a:t>
            </a:r>
          </a:p>
          <a:p>
            <a:pPr marL="342900" indent="-342900">
              <a:spcBef>
                <a:spcPts val="18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Full scale prototype of ALPIDE and MISTRAL are currently being characterized in the laboratory and test beam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Preliminary results (see following slides) very encouraging</a:t>
            </a:r>
            <a:endParaRPr lang="en-US" sz="2000" dirty="0">
              <a:solidFill>
                <a:srgbClr val="336699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096" y="148854"/>
            <a:ext cx="414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alibri"/>
              </a:rPr>
              <a:t>Status of ITS CMOS Pixel Sensor</a:t>
            </a:r>
            <a:endParaRPr lang="en-US" sz="24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6123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698" y="814967"/>
            <a:ext cx="3935353" cy="22097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8096" y="148854"/>
            <a:ext cx="580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  <a:latin typeface="Calibri"/>
              </a:rPr>
              <a:t>pALPIDEfs</a:t>
            </a:r>
            <a:r>
              <a:rPr lang="en-US" sz="2400" dirty="0" smtClean="0">
                <a:solidFill>
                  <a:srgbClr val="C00000"/>
                </a:solidFill>
                <a:latin typeface="Calibri"/>
              </a:rPr>
              <a:t> – A full-scale prototype of ALPIDE</a:t>
            </a:r>
            <a:endParaRPr lang="en-US" sz="24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00" y="827796"/>
            <a:ext cx="4580019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Dimensions: 30mm x 15 mm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About 0.5 M pixels 28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 x 28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40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nW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 front-end (4.7mW / cm</a:t>
            </a:r>
            <a:r>
              <a:rPr lang="en-US" sz="2000" baseline="30000" dirty="0" smtClean="0">
                <a:solidFill>
                  <a:srgbClr val="336699"/>
                </a:solidFill>
                <a:latin typeface="Calibri"/>
              </a:rPr>
              <a:t>2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) 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Allows reverse substrates bias to increases  depletion volume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4 sectors with different pixels</a:t>
            </a:r>
            <a:endParaRPr lang="en-US" sz="2000" dirty="0">
              <a:solidFill>
                <a:srgbClr val="336699"/>
              </a:solidFill>
              <a:latin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11" y="3618192"/>
            <a:ext cx="5353734" cy="20061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9602" y="3528395"/>
            <a:ext cx="2349293" cy="2162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24449" y="2962356"/>
            <a:ext cx="2789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/>
              </a:rPr>
              <a:t>Figure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: </a:t>
            </a:r>
            <a:r>
              <a:rPr lang="en-US" dirty="0" smtClean="0">
                <a:solidFill>
                  <a:srgbClr val="336699"/>
                </a:solidFill>
                <a:latin typeface="Calibri"/>
              </a:rPr>
              <a:t>picture of </a:t>
            </a:r>
            <a:r>
              <a:rPr lang="en-US" dirty="0" err="1" smtClean="0">
                <a:solidFill>
                  <a:srgbClr val="336699"/>
                </a:solidFill>
                <a:latin typeface="Calibri"/>
              </a:rPr>
              <a:t>pALPIDEfs</a:t>
            </a:r>
            <a:endParaRPr lang="en-US" dirty="0">
              <a:solidFill>
                <a:srgbClr val="336699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7900" y="5854715"/>
            <a:ext cx="582444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In-matrix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sparsification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 using priority-encoder logic 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No high-speed output link in this version </a:t>
            </a:r>
          </a:p>
        </p:txBody>
      </p:sp>
    </p:spTree>
    <p:extLst>
      <p:ext uri="{BB962C8B-B14F-4D97-AF65-F5344CB8AC3E}">
        <p14:creationId xmlns:p14="http://schemas.microsoft.com/office/powerpoint/2010/main" val="802417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2476500"/>
            <a:ext cx="12700" cy="1892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2476500"/>
            <a:ext cx="12700" cy="1892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6732"/>
            <a:ext cx="9144000" cy="3973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096" y="148854"/>
            <a:ext cx="5626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  <a:latin typeface="Calibri"/>
              </a:rPr>
              <a:t>pALPIDEfs</a:t>
            </a:r>
            <a:r>
              <a:rPr lang="en-US" sz="2400" dirty="0" smtClean="0">
                <a:solidFill>
                  <a:srgbClr val="C00000"/>
                </a:solidFill>
                <a:latin typeface="Calibri"/>
              </a:rPr>
              <a:t> – measurements at PS test beam</a:t>
            </a:r>
            <a:endParaRPr lang="en-US" sz="24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183" y="4783100"/>
            <a:ext cx="89788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Four weeks of test beam at the PS (5 – 7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GeV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pions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) 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Telescope based on a stack-up of 6 or 7 layers of 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pALPIDEfs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Tested both thinned (50</a:t>
            </a:r>
            <a:r>
              <a:rPr lang="en-US" sz="2000" dirty="0" smtClean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m) and thick (450</a:t>
            </a:r>
            <a:r>
              <a:rPr lang="en-US" sz="2000" dirty="0">
                <a:solidFill>
                  <a:srgbClr val="336699"/>
                </a:solidFill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m) chips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0V and 3V reverse substrate bias (</a:t>
            </a:r>
            <a:r>
              <a:rPr lang="en-US" sz="2000" dirty="0" err="1" smtClean="0">
                <a:solidFill>
                  <a:srgbClr val="336699"/>
                </a:solidFill>
                <a:latin typeface="Calibri"/>
              </a:rPr>
              <a:t>measurem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. at -6 V and after irradiation ongoing)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Comprehensive </a:t>
            </a:r>
            <a:r>
              <a:rPr lang="en-US" sz="2000" dirty="0">
                <a:solidFill>
                  <a:srgbClr val="336699"/>
                </a:solidFill>
                <a:latin typeface="Calibri"/>
              </a:rPr>
              <a:t>c</a:t>
            </a:r>
            <a:r>
              <a:rPr lang="en-US" sz="2000" dirty="0" smtClean="0">
                <a:solidFill>
                  <a:srgbClr val="336699"/>
                </a:solidFill>
                <a:latin typeface="Calibri"/>
              </a:rPr>
              <a:t>haracterization will continue at PS </a:t>
            </a:r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and in October at SPS</a:t>
            </a:r>
            <a:endParaRPr lang="en-US" sz="2000" dirty="0" smtClean="0">
              <a:solidFill>
                <a:srgbClr val="336699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089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Upgrade_week_May2011_904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pgrade_week_May2011_904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pgrade_week_May2011_9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grade_week_May2011_9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grade_week_May2011_9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6259</TotalTime>
  <Words>1893</Words>
  <Application>Microsoft Macintosh PowerPoint</Application>
  <PresentationFormat>On-screen Show (4:3)</PresentationFormat>
  <Paragraphs>414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Office Theme</vt:lpstr>
      <vt:lpstr>1_Office Theme</vt:lpstr>
      <vt:lpstr>Upgrade_week_May2011_904</vt:lpstr>
      <vt:lpstr>Thème Office</vt:lpstr>
      <vt:lpstr>2_Office Theme</vt:lpstr>
      <vt:lpstr>3_Office Theme</vt:lpstr>
      <vt:lpstr>1_Thème Office</vt:lpstr>
      <vt:lpstr>4_Office Theme</vt:lpstr>
      <vt:lpstr>2_Thème Office</vt:lpstr>
      <vt:lpstr>5_Office Theme</vt:lpstr>
      <vt:lpstr>6_Office Theme</vt:lpstr>
      <vt:lpstr>PowerPoint Presentation</vt:lpstr>
      <vt:lpstr>PowerPoint Presentation</vt:lpstr>
      <vt:lpstr>ALICE Upgrade</vt:lpstr>
      <vt:lpstr>PowerPoint Presentation</vt:lpstr>
      <vt:lpstr>PowerPoint Presentation</vt:lpstr>
      <vt:lpstr>ALICE Upgrade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ALICE Upgrade</vt:lpstr>
      <vt:lpstr>PowerPoint Presentation</vt:lpstr>
      <vt:lpstr>Muon Forward Tracker (MFT)</vt:lpstr>
      <vt:lpstr>ALICE Upgrade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ALICE Upgrade</vt:lpstr>
      <vt:lpstr>TDR Schedule</vt:lpstr>
      <vt:lpstr>Key technical milestones</vt:lpstr>
      <vt:lpstr>ALICE Upgrade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ALICE Upgrade</vt:lpstr>
      <vt:lpstr>SAMPA</vt:lpstr>
      <vt:lpstr>SAMPA</vt:lpstr>
      <vt:lpstr>SAMPA</vt:lpstr>
      <vt:lpstr>SAMPA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538</cp:revision>
  <cp:lastPrinted>2014-09-22T06:09:41Z</cp:lastPrinted>
  <dcterms:created xsi:type="dcterms:W3CDTF">2014-08-18T09:19:59Z</dcterms:created>
  <dcterms:modified xsi:type="dcterms:W3CDTF">2014-09-23T06:38:05Z</dcterms:modified>
</cp:coreProperties>
</file>