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301" r:id="rId3"/>
    <p:sldId id="294" r:id="rId4"/>
    <p:sldId id="291" r:id="rId5"/>
    <p:sldId id="292" r:id="rId6"/>
    <p:sldId id="293" r:id="rId7"/>
    <p:sldId id="296" r:id="rId8"/>
    <p:sldId id="286" r:id="rId9"/>
    <p:sldId id="287" r:id="rId10"/>
    <p:sldId id="295" r:id="rId11"/>
    <p:sldId id="288" r:id="rId12"/>
    <p:sldId id="297" r:id="rId13"/>
    <p:sldId id="282" r:id="rId14"/>
    <p:sldId id="284" r:id="rId15"/>
    <p:sldId id="298" r:id="rId16"/>
    <p:sldId id="299" r:id="rId17"/>
    <p:sldId id="300" r:id="rId18"/>
    <p:sldId id="290" r:id="rId19"/>
    <p:sldId id="289" r:id="rId20"/>
    <p:sldId id="283" r:id="rId21"/>
    <p:sldId id="27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68"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906195-1350-4EE6-AF93-3B869E812BF4}" type="datetimeFigureOut">
              <a:rPr lang="en-US" smtClean="0"/>
              <a:pPr/>
              <a:t>7/30/2014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72A233-7EB8-4B45-BB00-BD9E69A8EAC0}" type="slidenum">
              <a:rPr lang="en-US" smtClean="0"/>
              <a:pPr/>
              <a:t>‹#›</a:t>
            </a:fld>
            <a:endParaRPr lang="en-US"/>
          </a:p>
        </p:txBody>
      </p:sp>
    </p:spTree>
    <p:extLst>
      <p:ext uri="{BB962C8B-B14F-4D97-AF65-F5344CB8AC3E}">
        <p14:creationId xmlns:p14="http://schemas.microsoft.com/office/powerpoint/2010/main" val="3070795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172A233-7EB8-4B45-BB00-BD9E69A8EAC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172A233-7EB8-4B45-BB00-BD9E69A8EAC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172A233-7EB8-4B45-BB00-BD9E69A8EAC0}" type="slidenum">
              <a:rPr lang="en-US" smtClean="0"/>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172A233-7EB8-4B45-BB00-BD9E69A8EAC0}" type="slidenum">
              <a:rPr lang="en-US" smtClean="0"/>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172A233-7EB8-4B45-BB00-BD9E69A8EAC0}" type="slidenum">
              <a:rPr lang="en-US" smtClean="0"/>
              <a:pPr/>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172A233-7EB8-4B45-BB00-BD9E69A8EAC0}" type="slidenum">
              <a:rPr lang="en-US" smtClean="0"/>
              <a:pPr/>
              <a:t>19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172A233-7EB8-4B45-BB00-BD9E69A8EAC0}" type="slidenum">
              <a:rPr lang="en-US" smtClean="0"/>
              <a:pPr/>
              <a:t>20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172A233-7EB8-4B45-BB00-BD9E69A8EAC0}"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F8B2DD2-F200-446F-911A-CE2BB06B555F}" type="datetimeFigureOut">
              <a:rPr lang="en-GB" smtClean="0"/>
              <a:pPr/>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3613AA-AAF9-4151-A847-58C4BF8BC5FF}" type="slidenum">
              <a:rPr lang="en-GB" smtClean="0"/>
              <a:pPr/>
              <a:t>‹#›</a:t>
            </a:fld>
            <a:endParaRPr lang="en-GB"/>
          </a:p>
        </p:txBody>
      </p:sp>
    </p:spTree>
    <p:extLst>
      <p:ext uri="{BB962C8B-B14F-4D97-AF65-F5344CB8AC3E}">
        <p14:creationId xmlns:p14="http://schemas.microsoft.com/office/powerpoint/2010/main" val="4077209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8B2DD2-F200-446F-911A-CE2BB06B555F}" type="datetimeFigureOut">
              <a:rPr lang="en-GB" smtClean="0"/>
              <a:pPr/>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3613AA-AAF9-4151-A847-58C4BF8BC5FF}" type="slidenum">
              <a:rPr lang="en-GB" smtClean="0"/>
              <a:pPr/>
              <a:t>‹#›</a:t>
            </a:fld>
            <a:endParaRPr lang="en-GB"/>
          </a:p>
        </p:txBody>
      </p:sp>
    </p:spTree>
    <p:extLst>
      <p:ext uri="{BB962C8B-B14F-4D97-AF65-F5344CB8AC3E}">
        <p14:creationId xmlns:p14="http://schemas.microsoft.com/office/powerpoint/2010/main" val="1883548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8B2DD2-F200-446F-911A-CE2BB06B555F}" type="datetimeFigureOut">
              <a:rPr lang="en-GB" smtClean="0"/>
              <a:pPr/>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3613AA-AAF9-4151-A847-58C4BF8BC5FF}" type="slidenum">
              <a:rPr lang="en-GB" smtClean="0"/>
              <a:pPr/>
              <a:t>‹#›</a:t>
            </a:fld>
            <a:endParaRPr lang="en-GB"/>
          </a:p>
        </p:txBody>
      </p:sp>
    </p:spTree>
    <p:extLst>
      <p:ext uri="{BB962C8B-B14F-4D97-AF65-F5344CB8AC3E}">
        <p14:creationId xmlns:p14="http://schemas.microsoft.com/office/powerpoint/2010/main" val="2436665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8B2DD2-F200-446F-911A-CE2BB06B555F}" type="datetimeFigureOut">
              <a:rPr lang="en-GB" smtClean="0"/>
              <a:pPr/>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3613AA-AAF9-4151-A847-58C4BF8BC5FF}" type="slidenum">
              <a:rPr lang="en-GB" smtClean="0"/>
              <a:pPr/>
              <a:t>‹#›</a:t>
            </a:fld>
            <a:endParaRPr lang="en-GB"/>
          </a:p>
        </p:txBody>
      </p:sp>
    </p:spTree>
    <p:extLst>
      <p:ext uri="{BB962C8B-B14F-4D97-AF65-F5344CB8AC3E}">
        <p14:creationId xmlns:p14="http://schemas.microsoft.com/office/powerpoint/2010/main" val="767226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8B2DD2-F200-446F-911A-CE2BB06B555F}" type="datetimeFigureOut">
              <a:rPr lang="en-GB" smtClean="0"/>
              <a:pPr/>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3613AA-AAF9-4151-A847-58C4BF8BC5FF}" type="slidenum">
              <a:rPr lang="en-GB" smtClean="0"/>
              <a:pPr/>
              <a:t>‹#›</a:t>
            </a:fld>
            <a:endParaRPr lang="en-GB"/>
          </a:p>
        </p:txBody>
      </p:sp>
    </p:spTree>
    <p:extLst>
      <p:ext uri="{BB962C8B-B14F-4D97-AF65-F5344CB8AC3E}">
        <p14:creationId xmlns:p14="http://schemas.microsoft.com/office/powerpoint/2010/main" val="3423713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F8B2DD2-F200-446F-911A-CE2BB06B555F}" type="datetimeFigureOut">
              <a:rPr lang="en-GB" smtClean="0"/>
              <a:pPr/>
              <a:t>30/07/2014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3613AA-AAF9-4151-A847-58C4BF8BC5FF}" type="slidenum">
              <a:rPr lang="en-GB" smtClean="0"/>
              <a:pPr/>
              <a:t>‹#›</a:t>
            </a:fld>
            <a:endParaRPr lang="en-GB"/>
          </a:p>
        </p:txBody>
      </p:sp>
    </p:spTree>
    <p:extLst>
      <p:ext uri="{BB962C8B-B14F-4D97-AF65-F5344CB8AC3E}">
        <p14:creationId xmlns:p14="http://schemas.microsoft.com/office/powerpoint/2010/main" val="3819789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F8B2DD2-F200-446F-911A-CE2BB06B555F}" type="datetimeFigureOut">
              <a:rPr lang="en-GB" smtClean="0"/>
              <a:pPr/>
              <a:t>30/07/2014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03613AA-AAF9-4151-A847-58C4BF8BC5FF}" type="slidenum">
              <a:rPr lang="en-GB" smtClean="0"/>
              <a:pPr/>
              <a:t>‹#›</a:t>
            </a:fld>
            <a:endParaRPr lang="en-GB"/>
          </a:p>
        </p:txBody>
      </p:sp>
    </p:spTree>
    <p:extLst>
      <p:ext uri="{BB962C8B-B14F-4D97-AF65-F5344CB8AC3E}">
        <p14:creationId xmlns:p14="http://schemas.microsoft.com/office/powerpoint/2010/main" val="3083434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F8B2DD2-F200-446F-911A-CE2BB06B555F}" type="datetimeFigureOut">
              <a:rPr lang="en-GB" smtClean="0"/>
              <a:pPr/>
              <a:t>30/07/2014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03613AA-AAF9-4151-A847-58C4BF8BC5FF}" type="slidenum">
              <a:rPr lang="en-GB" smtClean="0"/>
              <a:pPr/>
              <a:t>‹#›</a:t>
            </a:fld>
            <a:endParaRPr lang="en-GB"/>
          </a:p>
        </p:txBody>
      </p:sp>
    </p:spTree>
    <p:extLst>
      <p:ext uri="{BB962C8B-B14F-4D97-AF65-F5344CB8AC3E}">
        <p14:creationId xmlns:p14="http://schemas.microsoft.com/office/powerpoint/2010/main" val="3651166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8B2DD2-F200-446F-911A-CE2BB06B555F}" type="datetimeFigureOut">
              <a:rPr lang="en-GB" smtClean="0"/>
              <a:pPr/>
              <a:t>30/07/2014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03613AA-AAF9-4151-A847-58C4BF8BC5FF}" type="slidenum">
              <a:rPr lang="en-GB" smtClean="0"/>
              <a:pPr/>
              <a:t>‹#›</a:t>
            </a:fld>
            <a:endParaRPr lang="en-GB"/>
          </a:p>
        </p:txBody>
      </p:sp>
    </p:spTree>
    <p:extLst>
      <p:ext uri="{BB962C8B-B14F-4D97-AF65-F5344CB8AC3E}">
        <p14:creationId xmlns:p14="http://schemas.microsoft.com/office/powerpoint/2010/main" val="1461591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8B2DD2-F200-446F-911A-CE2BB06B555F}" type="datetimeFigureOut">
              <a:rPr lang="en-GB" smtClean="0"/>
              <a:pPr/>
              <a:t>30/07/2014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3613AA-AAF9-4151-A847-58C4BF8BC5FF}" type="slidenum">
              <a:rPr lang="en-GB" smtClean="0"/>
              <a:pPr/>
              <a:t>‹#›</a:t>
            </a:fld>
            <a:endParaRPr lang="en-GB"/>
          </a:p>
        </p:txBody>
      </p:sp>
    </p:spTree>
    <p:extLst>
      <p:ext uri="{BB962C8B-B14F-4D97-AF65-F5344CB8AC3E}">
        <p14:creationId xmlns:p14="http://schemas.microsoft.com/office/powerpoint/2010/main" val="3070666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8B2DD2-F200-446F-911A-CE2BB06B555F}" type="datetimeFigureOut">
              <a:rPr lang="en-GB" smtClean="0"/>
              <a:pPr/>
              <a:t>30/07/2014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3613AA-AAF9-4151-A847-58C4BF8BC5FF}" type="slidenum">
              <a:rPr lang="en-GB" smtClean="0"/>
              <a:pPr/>
              <a:t>‹#›</a:t>
            </a:fld>
            <a:endParaRPr lang="en-GB"/>
          </a:p>
        </p:txBody>
      </p:sp>
    </p:spTree>
    <p:extLst>
      <p:ext uri="{BB962C8B-B14F-4D97-AF65-F5344CB8AC3E}">
        <p14:creationId xmlns:p14="http://schemas.microsoft.com/office/powerpoint/2010/main" val="2349806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8B2DD2-F200-446F-911A-CE2BB06B555F}" type="datetimeFigureOut">
              <a:rPr lang="en-GB" smtClean="0"/>
              <a:pPr/>
              <a:t>30/07/2014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3613AA-AAF9-4151-A847-58C4BF8BC5FF}" type="slidenum">
              <a:rPr lang="en-GB" smtClean="0"/>
              <a:pPr/>
              <a:t>‹#›</a:t>
            </a:fld>
            <a:endParaRPr lang="en-GB"/>
          </a:p>
        </p:txBody>
      </p:sp>
    </p:spTree>
    <p:extLst>
      <p:ext uri="{BB962C8B-B14F-4D97-AF65-F5344CB8AC3E}">
        <p14:creationId xmlns:p14="http://schemas.microsoft.com/office/powerpoint/2010/main" val="3642369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wmf"/><Relationship Id="rId5" Type="http://schemas.openxmlformats.org/officeDocument/2006/relationships/oleObject" Target="../embeddings/oleObject1.bin"/><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9.png"/><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10.png"/><Relationship Id="rId5" Type="http://schemas.openxmlformats.org/officeDocument/2006/relationships/image" Target="../media/image200.png"/><Relationship Id="rId10" Type="http://schemas.openxmlformats.org/officeDocument/2006/relationships/image" Target="../media/image12.png"/><Relationship Id="rId9"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3.png"/><Relationship Id="rId5" Type="http://schemas.openxmlformats.org/officeDocument/2006/relationships/image" Target="../media/image8.wmf"/><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6927"/>
            <a:ext cx="7772400" cy="1470025"/>
          </a:xfrm>
        </p:spPr>
        <p:txBody>
          <a:bodyPr/>
          <a:lstStyle/>
          <a:p>
            <a:r>
              <a:rPr lang="en-GB" dirty="0" smtClean="0"/>
              <a:t>Impedance of </a:t>
            </a:r>
            <a:br>
              <a:rPr lang="en-GB" dirty="0" smtClean="0"/>
            </a:br>
            <a:r>
              <a:rPr lang="en-GB" dirty="0" smtClean="0"/>
              <a:t>new ALICE beam pipe</a:t>
            </a:r>
            <a:endParaRPr lang="en-GB" dirty="0"/>
          </a:p>
        </p:txBody>
      </p:sp>
      <p:sp>
        <p:nvSpPr>
          <p:cNvPr id="3" name="Subtitle 2"/>
          <p:cNvSpPr>
            <a:spLocks noGrp="1"/>
          </p:cNvSpPr>
          <p:nvPr>
            <p:ph type="subTitle" idx="1"/>
          </p:nvPr>
        </p:nvSpPr>
        <p:spPr>
          <a:xfrm>
            <a:off x="467544" y="3284984"/>
            <a:ext cx="8424936" cy="1752600"/>
          </a:xfrm>
        </p:spPr>
        <p:txBody>
          <a:bodyPr>
            <a:normAutofit/>
          </a:bodyPr>
          <a:lstStyle/>
          <a:p>
            <a:r>
              <a:rPr lang="en-GB" sz="2400" dirty="0" smtClean="0"/>
              <a:t>Benoit Salvant, Rainer Wanzenberg and Olga Zagorodnova</a:t>
            </a:r>
            <a:endParaRPr lang="en-GB" sz="2400" dirty="0"/>
          </a:p>
        </p:txBody>
      </p:sp>
      <p:sp>
        <p:nvSpPr>
          <p:cNvPr id="4" name="TextBox 3"/>
          <p:cNvSpPr txBox="1"/>
          <p:nvPr/>
        </p:nvSpPr>
        <p:spPr>
          <a:xfrm>
            <a:off x="1039553" y="5157192"/>
            <a:ext cx="7297575" cy="830997"/>
          </a:xfrm>
          <a:prstGeom prst="rect">
            <a:avLst/>
          </a:prstGeom>
          <a:noFill/>
        </p:spPr>
        <p:txBody>
          <a:bodyPr wrap="none" rtlCol="0">
            <a:spAutoFit/>
          </a:bodyPr>
          <a:lstStyle/>
          <a:p>
            <a:pPr algn="ctr"/>
            <a:r>
              <a:rPr lang="en-US" sz="2400" dirty="0" smtClean="0"/>
              <a:t>Acknowledgments: </a:t>
            </a:r>
            <a:br>
              <a:rPr lang="en-US" sz="2400" dirty="0" smtClean="0"/>
            </a:br>
            <a:r>
              <a:rPr lang="en-US" sz="2400" dirty="0" smtClean="0"/>
              <a:t>Elias Metral, Nicolas Mounet, Mark Gallilee, Arturo </a:t>
            </a:r>
            <a:r>
              <a:rPr lang="en-US" sz="2400" dirty="0" err="1" smtClean="0"/>
              <a:t>Tauro</a:t>
            </a:r>
            <a:endParaRPr lang="en-US" sz="2400" dirty="0"/>
          </a:p>
        </p:txBody>
      </p:sp>
      <p:sp>
        <p:nvSpPr>
          <p:cNvPr id="5" name="TextBox 4"/>
          <p:cNvSpPr txBox="1"/>
          <p:nvPr/>
        </p:nvSpPr>
        <p:spPr>
          <a:xfrm>
            <a:off x="3295105" y="6309320"/>
            <a:ext cx="2805833" cy="369332"/>
          </a:xfrm>
          <a:prstGeom prst="rect">
            <a:avLst/>
          </a:prstGeom>
          <a:noFill/>
        </p:spPr>
        <p:txBody>
          <a:bodyPr wrap="none" rtlCol="0">
            <a:spAutoFit/>
          </a:bodyPr>
          <a:lstStyle/>
          <a:p>
            <a:pPr algn="just"/>
            <a:r>
              <a:rPr lang="en-US" dirty="0" smtClean="0"/>
              <a:t>TREX </a:t>
            </a:r>
            <a:r>
              <a:rPr lang="en-US" dirty="0" smtClean="0"/>
              <a:t>meeting </a:t>
            </a:r>
            <a:r>
              <a:rPr lang="en-US" dirty="0" smtClean="0"/>
              <a:t>July 31</a:t>
            </a:r>
            <a:r>
              <a:rPr lang="en-US" baseline="30000" dirty="0" smtClean="0"/>
              <a:t>st</a:t>
            </a:r>
            <a:r>
              <a:rPr lang="en-US" dirty="0" smtClean="0"/>
              <a:t> </a:t>
            </a:r>
            <a:r>
              <a:rPr lang="en-US" dirty="0" smtClean="0"/>
              <a:t>2014</a:t>
            </a:r>
            <a:endParaRPr lang="en-US" dirty="0"/>
          </a:p>
        </p:txBody>
      </p:sp>
    </p:spTree>
    <p:extLst>
      <p:ext uri="{BB962C8B-B14F-4D97-AF65-F5344CB8AC3E}">
        <p14:creationId xmlns:p14="http://schemas.microsoft.com/office/powerpoint/2010/main" val="26009326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Location of modes?</a:t>
            </a:r>
            <a:endParaRPr lang="en-GB" dirty="0"/>
          </a:p>
        </p:txBody>
      </p:sp>
      <p:sp>
        <p:nvSpPr>
          <p:cNvPr id="3" name="Content Placeholder 2"/>
          <p:cNvSpPr>
            <a:spLocks noGrp="1"/>
          </p:cNvSpPr>
          <p:nvPr>
            <p:ph idx="1"/>
          </p:nvPr>
        </p:nvSpPr>
        <p:spPr/>
        <p:txBody>
          <a:bodyPr/>
          <a:lstStyle/>
          <a:p>
            <a:endParaRPr lang="en-GB" dirty="0"/>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418" t="27851" r="477" b="42036"/>
          <a:stretch/>
        </p:blipFill>
        <p:spPr bwMode="auto">
          <a:xfrm>
            <a:off x="251520" y="2060848"/>
            <a:ext cx="8499397" cy="2275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34324" y="5373216"/>
            <a:ext cx="7840673" cy="646331"/>
          </a:xfrm>
          <a:prstGeom prst="rect">
            <a:avLst/>
          </a:prstGeom>
          <a:noFill/>
        </p:spPr>
        <p:txBody>
          <a:bodyPr wrap="none" rtlCol="0">
            <a:spAutoFit/>
          </a:bodyPr>
          <a:lstStyle/>
          <a:p>
            <a:r>
              <a:rPr lang="en-GB" dirty="0" smtClean="0"/>
              <a:t>Linked to the large diameter of the cone </a:t>
            </a:r>
            <a:r>
              <a:rPr lang="en-GB" dirty="0" smtClean="0">
                <a:sym typeface="Wingdings" panose="05000000000000000000" pitchFamily="2" charset="2"/>
              </a:rPr>
              <a:t> localized there</a:t>
            </a:r>
          </a:p>
          <a:p>
            <a:r>
              <a:rPr lang="en-GB" dirty="0" smtClean="0">
                <a:sym typeface="Wingdings" panose="05000000000000000000" pitchFamily="2" charset="2"/>
              </a:rPr>
              <a:t>No changes foreseen in this area, so these modes are not affected by the upgrade</a:t>
            </a:r>
            <a:endParaRPr lang="en-GB" dirty="0"/>
          </a:p>
        </p:txBody>
      </p:sp>
      <p:sp>
        <p:nvSpPr>
          <p:cNvPr id="5" name="Oval 4"/>
          <p:cNvSpPr/>
          <p:nvPr/>
        </p:nvSpPr>
        <p:spPr>
          <a:xfrm>
            <a:off x="6804248" y="1772816"/>
            <a:ext cx="720080"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72989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008112"/>
          </a:xfrm>
        </p:spPr>
        <p:txBody>
          <a:bodyPr>
            <a:noAutofit/>
          </a:bodyPr>
          <a:lstStyle/>
          <a:p>
            <a:r>
              <a:rPr lang="en-GB" sz="3200" dirty="0" smtClean="0"/>
              <a:t>New geometry ALICE (1.2 m at 18.2 mm radius)</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0750493"/>
              </p:ext>
            </p:extLst>
          </p:nvPr>
        </p:nvGraphicFramePr>
        <p:xfrm>
          <a:off x="179511" y="1124744"/>
          <a:ext cx="8517632" cy="4725157"/>
        </p:xfrm>
        <a:graphic>
          <a:graphicData uri="http://schemas.openxmlformats.org/drawingml/2006/table">
            <a:tbl>
              <a:tblPr firstRow="1" bandRow="1">
                <a:tableStyleId>{5C22544A-7EE6-4342-B048-85BDC9FD1C3A}</a:tableStyleId>
              </a:tblPr>
              <a:tblGrid>
                <a:gridCol w="1244813"/>
                <a:gridCol w="1244813"/>
                <a:gridCol w="1162259"/>
                <a:gridCol w="1327365"/>
                <a:gridCol w="833954"/>
                <a:gridCol w="1565093"/>
                <a:gridCol w="1139335"/>
              </a:tblGrid>
              <a:tr h="827748">
                <a:tc>
                  <a:txBody>
                    <a:bodyPr/>
                    <a:lstStyle/>
                    <a:p>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resistive wall:</a:t>
                      </a:r>
                      <a:endParaRPr lang="en-GB" sz="1400" dirty="0" smtClean="0"/>
                    </a:p>
                    <a:p>
                      <a:r>
                        <a:rPr lang="en-GB" sz="1400" dirty="0" smtClean="0"/>
                        <a:t>1.2</a:t>
                      </a:r>
                      <a:r>
                        <a:rPr lang="en-GB" sz="1400" baseline="0" dirty="0" smtClean="0"/>
                        <a:t> m length  Be at 18.2 mm radius</a:t>
                      </a:r>
                      <a:endParaRPr lang="en-GB" sz="1400" dirty="0"/>
                    </a:p>
                  </a:txBody>
                  <a:tcPr/>
                </a:tc>
                <a:tc>
                  <a:txBody>
                    <a:bodyPr/>
                    <a:lstStyle/>
                    <a:p>
                      <a:r>
                        <a:rPr lang="en-GB" sz="1400" dirty="0" smtClean="0"/>
                        <a:t>geometric</a:t>
                      </a:r>
                      <a:endParaRPr lang="en-GB" sz="1400" dirty="0"/>
                    </a:p>
                  </a:txBody>
                  <a:tcPr/>
                </a:tc>
                <a:tc>
                  <a:txBody>
                    <a:bodyPr/>
                    <a:lstStyle/>
                    <a:p>
                      <a:r>
                        <a:rPr lang="en-GB" sz="1400" dirty="0" smtClean="0"/>
                        <a:t>2 bellows (20.7 to 28.5 mm,</a:t>
                      </a:r>
                      <a:r>
                        <a:rPr lang="en-GB" sz="1400" baseline="0" dirty="0" smtClean="0"/>
                        <a:t> 65 mm length</a:t>
                      </a:r>
                      <a:r>
                        <a:rPr lang="en-GB" sz="1400" dirty="0" smtClean="0"/>
                        <a:t>)</a:t>
                      </a:r>
                      <a:endParaRPr lang="en-GB" sz="1400" dirty="0"/>
                    </a:p>
                  </a:txBody>
                  <a:tcPr/>
                </a:tc>
                <a:tc>
                  <a:txBody>
                    <a:bodyPr/>
                    <a:lstStyle/>
                    <a:p>
                      <a:r>
                        <a:rPr lang="en-GB" sz="1400" dirty="0" smtClean="0"/>
                        <a:t>Full LHC</a:t>
                      </a:r>
                      <a:endParaRPr lang="en-GB" sz="1400" dirty="0"/>
                    </a:p>
                  </a:txBody>
                  <a:tcPr/>
                </a:tc>
                <a:tc>
                  <a:txBody>
                    <a:bodyPr/>
                    <a:lstStyle/>
                    <a:p>
                      <a:r>
                        <a:rPr lang="en-GB" sz="1400" dirty="0" smtClean="0"/>
                        <a:t>% of full</a:t>
                      </a:r>
                      <a:r>
                        <a:rPr lang="en-GB" sz="1400" baseline="0" dirty="0" smtClean="0"/>
                        <a:t> </a:t>
                      </a:r>
                      <a:r>
                        <a:rPr lang="en-GB" sz="1400" baseline="0" dirty="0" smtClean="0"/>
                        <a:t>LHC</a:t>
                      </a:r>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(%increase)</a:t>
                      </a:r>
                      <a:endParaRPr lang="en-GB" sz="1400" dirty="0" smtClean="0"/>
                    </a:p>
                    <a:p>
                      <a:endParaRPr lang="en-GB" sz="1400" dirty="0"/>
                    </a:p>
                  </a:txBody>
                  <a:tcPr/>
                </a:tc>
              </a:tr>
              <a:tr h="640837">
                <a:tc>
                  <a:txBody>
                    <a:bodyPr/>
                    <a:lstStyle/>
                    <a:p>
                      <a:r>
                        <a:rPr lang="en-GB" sz="1400" dirty="0" smtClean="0"/>
                        <a:t>Effective</a:t>
                      </a:r>
                      <a:r>
                        <a:rPr lang="en-GB" sz="1400" baseline="0" dirty="0" smtClean="0"/>
                        <a:t> longitudinal impedance </a:t>
                      </a:r>
                      <a:r>
                        <a:rPr lang="en-GB" sz="1400" baseline="0" dirty="0" err="1" smtClean="0"/>
                        <a:t>Im</a:t>
                      </a:r>
                      <a:r>
                        <a:rPr lang="en-GB" sz="1400" baseline="0" dirty="0" smtClean="0"/>
                        <a:t>(Z/n)</a:t>
                      </a:r>
                      <a:r>
                        <a:rPr lang="en-GB" sz="1400" baseline="30000" dirty="0" smtClean="0"/>
                        <a:t>eff</a:t>
                      </a:r>
                      <a:endParaRPr lang="en-GB" sz="1400" dirty="0"/>
                    </a:p>
                  </a:txBody>
                  <a:tcPr/>
                </a:tc>
                <a:tc>
                  <a:txBody>
                    <a:bodyPr/>
                    <a:lstStyle/>
                    <a:p>
                      <a:r>
                        <a:rPr lang="en-GB" sz="1400" dirty="0" smtClean="0"/>
                        <a:t>1.7 </a:t>
                      </a:r>
                      <a:r>
                        <a:rPr lang="el-GR" sz="1400" dirty="0" smtClean="0"/>
                        <a:t>μ</a:t>
                      </a:r>
                      <a:r>
                        <a:rPr lang="el-GR" sz="1400" dirty="0" smtClean="0">
                          <a:sym typeface="Symbol"/>
                        </a:rPr>
                        <a:t></a:t>
                      </a:r>
                      <a:endParaRPr lang="en-GB" sz="1400" dirty="0"/>
                    </a:p>
                  </a:txBody>
                  <a:tcPr/>
                </a:tc>
                <a:tc>
                  <a:txBody>
                    <a:bodyPr/>
                    <a:lstStyle/>
                    <a:p>
                      <a:r>
                        <a:rPr lang="en-GB" sz="1400" dirty="0" smtClean="0">
                          <a:solidFill>
                            <a:srgbClr val="FF0000"/>
                          </a:solidFill>
                        </a:rPr>
                        <a:t>1.2 m</a:t>
                      </a:r>
                      <a:r>
                        <a:rPr lang="el-GR" sz="1400" dirty="0" smtClean="0">
                          <a:solidFill>
                            <a:srgbClr val="FF0000"/>
                          </a:solidFill>
                          <a:sym typeface="Symbol"/>
                        </a:rPr>
                        <a:t></a:t>
                      </a:r>
                      <a:endParaRPr lang="en-GB" sz="1400" dirty="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0.56 m</a:t>
                      </a:r>
                      <a:r>
                        <a:rPr lang="el-GR" sz="1400" dirty="0" smtClean="0">
                          <a:sym typeface="Symbol"/>
                        </a:rPr>
                        <a:t></a:t>
                      </a:r>
                      <a:endParaRPr lang="en-GB" sz="1400" dirty="0" smtClean="0"/>
                    </a:p>
                    <a:p>
                      <a:endParaRPr lang="en-GB" sz="1400" dirty="0"/>
                    </a:p>
                  </a:txBody>
                  <a:tcPr/>
                </a:tc>
                <a:tc>
                  <a:txBody>
                    <a:bodyPr/>
                    <a:lstStyle/>
                    <a:p>
                      <a:r>
                        <a:rPr lang="en-GB" sz="1400" dirty="0" smtClean="0"/>
                        <a:t>90 m</a:t>
                      </a:r>
                      <a:r>
                        <a:rPr lang="en-GB" sz="1400" dirty="0" smtClean="0">
                          <a:sym typeface="Symbol"/>
                        </a:rPr>
                        <a:t></a:t>
                      </a:r>
                      <a:endParaRPr lang="en-GB" sz="1400" dirty="0"/>
                    </a:p>
                  </a:txBody>
                  <a:tcPr/>
                </a:tc>
                <a:tc>
                  <a:txBody>
                    <a:bodyPr/>
                    <a:lstStyle/>
                    <a:p>
                      <a:r>
                        <a:rPr lang="en-GB" sz="1400" dirty="0" smtClean="0"/>
                        <a:t>RW &lt;&lt; 0.1%</a:t>
                      </a:r>
                    </a:p>
                    <a:p>
                      <a:r>
                        <a:rPr lang="en-GB" sz="1400" dirty="0" smtClean="0">
                          <a:solidFill>
                            <a:schemeClr val="accent6">
                              <a:lumMod val="75000"/>
                            </a:schemeClr>
                          </a:solidFill>
                        </a:rPr>
                        <a:t>Bellows~0.6% </a:t>
                      </a:r>
                      <a:r>
                        <a:rPr lang="en-GB" sz="1400" dirty="0" smtClean="0">
                          <a:solidFill>
                            <a:srgbClr val="FF0000"/>
                          </a:solidFill>
                        </a:rPr>
                        <a:t>Geometric~1.3%</a:t>
                      </a:r>
                      <a:endParaRPr lang="en-GB" sz="1400" dirty="0">
                        <a:solidFill>
                          <a:srgbClr val="FF0000"/>
                        </a:solidFill>
                      </a:endParaRPr>
                    </a:p>
                  </a:txBody>
                  <a:tcPr/>
                </a:tc>
                <a:tc>
                  <a:txBody>
                    <a:bodyPr/>
                    <a:lstStyle/>
                    <a:p>
                      <a:r>
                        <a:rPr lang="en-GB" sz="1400" dirty="0" smtClean="0"/>
                        <a:t>(+</a:t>
                      </a:r>
                      <a:r>
                        <a:rPr lang="en-GB" sz="1400" smtClean="0"/>
                        <a:t>60%)</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smtClean="0"/>
                        <a:t>(+34%)</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smtClean="0"/>
                        <a:t>(+5%)</a:t>
                      </a:r>
                    </a:p>
                    <a:p>
                      <a:endParaRPr lang="en-GB" sz="1400" dirty="0"/>
                    </a:p>
                  </a:txBody>
                  <a:tcPr/>
                </a:tc>
              </a:tr>
              <a:tr h="6408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Effective</a:t>
                      </a:r>
                      <a:r>
                        <a:rPr lang="en-GB" sz="1400" baseline="0" dirty="0" smtClean="0"/>
                        <a:t> transverse impedance </a:t>
                      </a:r>
                      <a:r>
                        <a:rPr lang="en-GB" sz="1400" baseline="0" dirty="0" err="1" smtClean="0"/>
                        <a:t>Im</a:t>
                      </a:r>
                      <a:r>
                        <a:rPr lang="en-GB" sz="1400" baseline="0" dirty="0" smtClean="0"/>
                        <a:t>(</a:t>
                      </a:r>
                      <a:r>
                        <a:rPr lang="en-GB" sz="1400" baseline="0" dirty="0" err="1" smtClean="0"/>
                        <a:t>Z</a:t>
                      </a:r>
                      <a:r>
                        <a:rPr lang="en-GB" sz="1400" baseline="30000" dirty="0" err="1" smtClean="0"/>
                        <a:t>eff</a:t>
                      </a:r>
                      <a:r>
                        <a:rPr lang="en-GB" sz="1400" baseline="0" dirty="0" smtClean="0"/>
                        <a:t>)</a:t>
                      </a:r>
                      <a:endParaRPr lang="en-GB" sz="1400" dirty="0"/>
                    </a:p>
                  </a:txBody>
                  <a:tcPr/>
                </a:tc>
                <a:tc>
                  <a:txBody>
                    <a:bodyPr/>
                    <a:lstStyle/>
                    <a:p>
                      <a:r>
                        <a:rPr lang="en-GB" sz="1400" dirty="0" smtClean="0"/>
                        <a:t>96</a:t>
                      </a:r>
                      <a:r>
                        <a:rPr lang="en-GB" sz="1400" baseline="0" dirty="0" smtClean="0"/>
                        <a:t> </a:t>
                      </a:r>
                      <a:r>
                        <a:rPr lang="el-GR" sz="1400" dirty="0" smtClean="0">
                          <a:sym typeface="Symbol"/>
                        </a:rPr>
                        <a:t></a:t>
                      </a:r>
                      <a:r>
                        <a:rPr lang="en-GB" sz="1400" dirty="0" smtClean="0">
                          <a:sym typeface="Symbol"/>
                        </a:rPr>
                        <a:t>/m</a:t>
                      </a:r>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3 </a:t>
                      </a:r>
                      <a:r>
                        <a:rPr lang="en-GB" sz="1400" dirty="0" smtClean="0"/>
                        <a:t>k</a:t>
                      </a:r>
                      <a:r>
                        <a:rPr lang="el-GR" sz="1400" dirty="0" smtClean="0">
                          <a:sym typeface="Symbol"/>
                        </a:rPr>
                        <a:t></a:t>
                      </a:r>
                      <a:r>
                        <a:rPr lang="en-GB" sz="1400" dirty="0" smtClean="0">
                          <a:sym typeface="Symbol"/>
                        </a:rPr>
                        <a:t>/m</a:t>
                      </a:r>
                      <a:endParaRPr lang="en-GB" sz="1400" dirty="0" smtClean="0"/>
                    </a:p>
                    <a:p>
                      <a:endParaRPr lang="en-GB" sz="1400" dirty="0"/>
                    </a:p>
                  </a:txBody>
                  <a:tcPr/>
                </a:tc>
                <a:tc>
                  <a:txBody>
                    <a:bodyPr/>
                    <a:lstStyle/>
                    <a:p>
                      <a:r>
                        <a:rPr lang="en-GB" sz="1400" dirty="0" smtClean="0"/>
                        <a:t>8.6k</a:t>
                      </a:r>
                      <a:r>
                        <a:rPr lang="el-GR" sz="1400" dirty="0" smtClean="0">
                          <a:sym typeface="Symbol"/>
                        </a:rPr>
                        <a:t></a:t>
                      </a:r>
                      <a:r>
                        <a:rPr lang="en-GB" sz="1400" dirty="0" smtClean="0">
                          <a:sym typeface="Symbol"/>
                        </a:rPr>
                        <a:t>/m</a:t>
                      </a:r>
                      <a:endParaRPr lang="en-GB" sz="1400" dirty="0"/>
                    </a:p>
                  </a:txBody>
                  <a:tcPr/>
                </a:tc>
                <a:tc>
                  <a:txBody>
                    <a:bodyPr/>
                    <a:lstStyle/>
                    <a:p>
                      <a:r>
                        <a:rPr lang="en-GB" sz="1400" dirty="0" smtClean="0"/>
                        <a:t>2 M</a:t>
                      </a:r>
                      <a:r>
                        <a:rPr lang="en-GB" sz="1400" dirty="0" smtClean="0">
                          <a:sym typeface="Symbol"/>
                        </a:rPr>
                        <a:t>/m</a:t>
                      </a:r>
                      <a:endParaRPr lang="en-GB" sz="1400" dirty="0"/>
                    </a:p>
                  </a:txBody>
                  <a:tcPr/>
                </a:tc>
                <a:tc>
                  <a:txBody>
                    <a:bodyPr/>
                    <a:lstStyle/>
                    <a:p>
                      <a:r>
                        <a:rPr lang="en-GB" sz="1400" dirty="0" smtClean="0"/>
                        <a:t>RW &lt;&lt; 0.1%</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accent6">
                              <a:lumMod val="75000"/>
                            </a:schemeClr>
                          </a:solidFill>
                        </a:rPr>
                        <a:t>Bellows~0.4% Geometric~0.1%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(+300%)</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(+45%)</a:t>
                      </a:r>
                    </a:p>
                    <a:p>
                      <a:r>
                        <a:rPr lang="en-GB" sz="1400" dirty="0" smtClean="0"/>
                        <a:t>(+50%)</a:t>
                      </a:r>
                      <a:endParaRPr lang="en-GB" sz="1400" dirty="0"/>
                    </a:p>
                  </a:txBody>
                  <a:tcPr/>
                </a:tc>
              </a:tr>
              <a:tr h="640837">
                <a:tc>
                  <a:txBody>
                    <a:bodyPr/>
                    <a:lstStyle/>
                    <a:p>
                      <a:r>
                        <a:rPr lang="en-GB" sz="1400" dirty="0" smtClean="0"/>
                        <a:t>Power loss for nominal beam</a:t>
                      </a:r>
                      <a:endParaRPr lang="en-GB" sz="1400" dirty="0"/>
                    </a:p>
                  </a:txBody>
                  <a:tcPr/>
                </a:tc>
                <a:tc>
                  <a:txBody>
                    <a:bodyPr/>
                    <a:lstStyle/>
                    <a:p>
                      <a:r>
                        <a:rPr lang="en-GB" sz="1400" dirty="0" smtClean="0"/>
                        <a:t>1.5 W/m</a:t>
                      </a:r>
                      <a:endParaRPr lang="en-GB" sz="1400" dirty="0"/>
                    </a:p>
                  </a:txBody>
                  <a:tcPr/>
                </a:tc>
                <a:tc>
                  <a:txBody>
                    <a:bodyPr/>
                    <a:lstStyle/>
                    <a:p>
                      <a:r>
                        <a:rPr lang="en-GB" sz="1400" dirty="0" smtClean="0"/>
                        <a:t>~</a:t>
                      </a:r>
                      <a:r>
                        <a:rPr lang="en-GB" sz="1400" dirty="0" smtClean="0">
                          <a:solidFill>
                            <a:srgbClr val="FF0000"/>
                          </a:solidFill>
                        </a:rPr>
                        <a:t>400</a:t>
                      </a:r>
                      <a:r>
                        <a:rPr lang="en-GB" sz="1400" baseline="0" dirty="0" smtClean="0">
                          <a:solidFill>
                            <a:srgbClr val="FF0000"/>
                          </a:solidFill>
                        </a:rPr>
                        <a:t> W </a:t>
                      </a:r>
                      <a:r>
                        <a:rPr lang="en-GB" sz="1400" baseline="0" dirty="0" smtClean="0"/>
                        <a:t>(for 1.25 ns)</a:t>
                      </a:r>
                      <a:endParaRPr lang="en-GB" sz="1400" dirty="0"/>
                    </a:p>
                  </a:txBody>
                  <a:tcPr/>
                </a:tc>
                <a:tc>
                  <a:txBody>
                    <a:bodyPr/>
                    <a:lstStyle/>
                    <a:p>
                      <a:r>
                        <a:rPr lang="en-GB" sz="1400" dirty="0" smtClean="0"/>
                        <a:t>0</a:t>
                      </a:r>
                      <a:endParaRPr lang="en-GB" sz="1400" dirty="0"/>
                    </a:p>
                  </a:txBody>
                  <a:tcPr/>
                </a:tc>
                <a:tc>
                  <a:txBody>
                    <a:bodyPr/>
                    <a:lstStyle/>
                    <a:p>
                      <a:r>
                        <a:rPr lang="en-GB" sz="1400" dirty="0" smtClean="0"/>
                        <a:t>-</a:t>
                      </a:r>
                      <a:endParaRPr lang="en-GB" sz="1400" dirty="0"/>
                    </a:p>
                  </a:txBody>
                  <a:tcPr/>
                </a:tc>
                <a:tc>
                  <a:txBody>
                    <a:bodyPr/>
                    <a:lstStyle/>
                    <a:p>
                      <a:r>
                        <a:rPr lang="en-GB" sz="1400" dirty="0" smtClean="0"/>
                        <a:t>RW ~ 1.5 W/m</a:t>
                      </a:r>
                    </a:p>
                    <a:p>
                      <a:r>
                        <a:rPr lang="en-GB" sz="1400" dirty="0" smtClean="0"/>
                        <a:t>Modes ~ 200 W</a:t>
                      </a:r>
                      <a:endParaRPr lang="en-GB" sz="1400" dirty="0"/>
                    </a:p>
                  </a:txBody>
                  <a:tcPr/>
                </a:tc>
                <a:tc>
                  <a:txBody>
                    <a:bodyPr/>
                    <a:lstStyle/>
                    <a:p>
                      <a:r>
                        <a:rPr lang="en-GB" sz="1400" dirty="0" smtClean="0"/>
                        <a:t>+60%</a:t>
                      </a:r>
                    </a:p>
                    <a:p>
                      <a:r>
                        <a:rPr lang="en-GB" sz="1400" dirty="0" smtClean="0"/>
                        <a:t>same</a:t>
                      </a:r>
                      <a:endParaRPr lang="en-GB" sz="1400" dirty="0"/>
                    </a:p>
                  </a:txBody>
                  <a:tcPr/>
                </a:tc>
              </a:tr>
              <a:tr h="6408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Power loss for post-LS1 beam</a:t>
                      </a:r>
                    </a:p>
                  </a:txBody>
                  <a:tcPr/>
                </a:tc>
                <a:tc>
                  <a:txBody>
                    <a:bodyPr/>
                    <a:lstStyle/>
                    <a:p>
                      <a:r>
                        <a:rPr lang="en-GB" sz="1400" dirty="0" smtClean="0">
                          <a:solidFill>
                            <a:srgbClr val="FF0000"/>
                          </a:solidFill>
                        </a:rPr>
                        <a:t>2 W/m</a:t>
                      </a:r>
                      <a:endParaRPr lang="en-GB" sz="1400" dirty="0">
                        <a:solidFill>
                          <a:srgbClr val="FF0000"/>
                        </a:solidFill>
                      </a:endParaRPr>
                    </a:p>
                  </a:txBody>
                  <a:tcPr/>
                </a:tc>
                <a:tc>
                  <a:txBody>
                    <a:bodyPr/>
                    <a:lstStyle/>
                    <a:p>
                      <a:r>
                        <a:rPr lang="en-GB" sz="1400" dirty="0" smtClean="0"/>
                        <a:t>~</a:t>
                      </a:r>
                      <a:r>
                        <a:rPr lang="en-GB" sz="1400" dirty="0" smtClean="0">
                          <a:solidFill>
                            <a:srgbClr val="FF0000"/>
                          </a:solidFill>
                        </a:rPr>
                        <a:t>1 kW</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(for 1.25 ns)</a:t>
                      </a:r>
                      <a:endParaRPr lang="en-GB" sz="1400" dirty="0" smtClean="0"/>
                    </a:p>
                    <a:p>
                      <a:endParaRPr lang="en-GB" sz="1400" dirty="0"/>
                    </a:p>
                  </a:txBody>
                  <a:tcPr/>
                </a:tc>
                <a:tc>
                  <a:txBody>
                    <a:bodyPr/>
                    <a:lstStyle/>
                    <a:p>
                      <a:r>
                        <a:rPr lang="en-GB" sz="1400" dirty="0" smtClean="0"/>
                        <a:t>0</a:t>
                      </a:r>
                      <a:endParaRPr lang="en-GB" sz="1400" dirty="0"/>
                    </a:p>
                  </a:txBody>
                  <a:tcPr/>
                </a:tc>
                <a:tc>
                  <a:txBody>
                    <a:bodyPr/>
                    <a:lstStyle/>
                    <a:p>
                      <a:r>
                        <a:rPr lang="en-GB" sz="1400" dirty="0" smtClean="0"/>
                        <a:t>-</a:t>
                      </a:r>
                      <a:endParaRPr lang="en-GB" sz="1400" dirty="0"/>
                    </a:p>
                  </a:txBody>
                  <a:tcPr/>
                </a:tc>
                <a:tc>
                  <a:txBody>
                    <a:bodyPr/>
                    <a:lstStyle/>
                    <a:p>
                      <a:r>
                        <a:rPr lang="en-GB" sz="1400" dirty="0" smtClean="0"/>
                        <a:t>RW ~ 2 W/m</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Modes ~ 500 W</a:t>
                      </a:r>
                    </a:p>
                    <a:p>
                      <a:endParaRPr lang="en-GB" sz="1400" dirty="0"/>
                    </a:p>
                  </a:txBody>
                  <a:tcPr/>
                </a:tc>
                <a:tc>
                  <a:txBody>
                    <a:bodyPr/>
                    <a:lstStyle/>
                    <a:p>
                      <a:r>
                        <a:rPr lang="en-GB" sz="1400" dirty="0" smtClean="0"/>
                        <a:t>+60%</a:t>
                      </a:r>
                    </a:p>
                    <a:p>
                      <a:r>
                        <a:rPr lang="en-GB" sz="1400" dirty="0" smtClean="0"/>
                        <a:t>same</a:t>
                      </a:r>
                    </a:p>
                    <a:p>
                      <a:endParaRPr lang="en-GB" sz="1400" dirty="0"/>
                    </a:p>
                  </a:txBody>
                  <a:tcPr/>
                </a:tc>
              </a:tr>
              <a:tr h="4539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Power loss for HL-LHC beam</a:t>
                      </a:r>
                    </a:p>
                  </a:txBody>
                  <a:tcPr/>
                </a:tc>
                <a:tc>
                  <a:txBody>
                    <a:bodyPr/>
                    <a:lstStyle/>
                    <a:p>
                      <a:r>
                        <a:rPr lang="en-GB" sz="1400" dirty="0" smtClean="0">
                          <a:solidFill>
                            <a:srgbClr val="FF0000"/>
                          </a:solidFill>
                        </a:rPr>
                        <a:t>5.4 W/m</a:t>
                      </a:r>
                      <a:endParaRPr lang="en-GB" sz="1400" dirty="0">
                        <a:solidFill>
                          <a:srgbClr val="FF0000"/>
                        </a:solidFill>
                      </a:endParaRPr>
                    </a:p>
                  </a:txBody>
                  <a:tcPr/>
                </a:tc>
                <a:tc>
                  <a:txBody>
                    <a:bodyPr/>
                    <a:lstStyle/>
                    <a:p>
                      <a:r>
                        <a:rPr lang="en-GB" sz="1400" dirty="0" smtClean="0"/>
                        <a:t>~</a:t>
                      </a:r>
                      <a:r>
                        <a:rPr lang="en-GB" sz="1400" dirty="0" smtClean="0">
                          <a:solidFill>
                            <a:srgbClr val="FF0000"/>
                          </a:solidFill>
                        </a:rPr>
                        <a:t>3 kW</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(for 1.25 ns)</a:t>
                      </a:r>
                      <a:endParaRPr lang="en-GB" sz="1400" dirty="0" smtClean="0"/>
                    </a:p>
                  </a:txBody>
                  <a:tcPr/>
                </a:tc>
                <a:tc>
                  <a:txBody>
                    <a:bodyPr/>
                    <a:lstStyle/>
                    <a:p>
                      <a:r>
                        <a:rPr lang="en-GB" sz="1400" dirty="0" smtClean="0"/>
                        <a:t>0</a:t>
                      </a:r>
                      <a:endParaRPr lang="en-GB" sz="1400" dirty="0"/>
                    </a:p>
                  </a:txBody>
                  <a:tcPr/>
                </a:tc>
                <a:tc>
                  <a:txBody>
                    <a:bodyPr/>
                    <a:lstStyle/>
                    <a:p>
                      <a:r>
                        <a:rPr lang="en-GB" sz="1400" dirty="0" smtClean="0"/>
                        <a:t>-</a:t>
                      </a:r>
                      <a:endParaRPr lang="en-GB" sz="1400" dirty="0"/>
                    </a:p>
                  </a:txBody>
                  <a:tcPr/>
                </a:tc>
                <a:tc>
                  <a:txBody>
                    <a:bodyPr/>
                    <a:lstStyle/>
                    <a:p>
                      <a:r>
                        <a:rPr lang="en-GB" sz="1400" dirty="0" smtClean="0"/>
                        <a:t>RW ~ 5.4 W/m</a:t>
                      </a:r>
                    </a:p>
                    <a:p>
                      <a:r>
                        <a:rPr lang="en-GB" sz="1400" dirty="0" smtClean="0"/>
                        <a:t>Modes ~ 1.5 kW</a:t>
                      </a:r>
                      <a:endParaRPr lang="en-GB" sz="1400" dirty="0"/>
                    </a:p>
                  </a:txBody>
                  <a:tcPr/>
                </a:tc>
                <a:tc>
                  <a:txBody>
                    <a:bodyPr/>
                    <a:lstStyle/>
                    <a:p>
                      <a:r>
                        <a:rPr lang="en-GB" sz="1400" dirty="0" smtClean="0"/>
                        <a:t>+60%</a:t>
                      </a:r>
                    </a:p>
                    <a:p>
                      <a:r>
                        <a:rPr lang="en-GB" sz="1400" dirty="0" smtClean="0"/>
                        <a:t>same</a:t>
                      </a:r>
                    </a:p>
                  </a:txBody>
                  <a:tcPr/>
                </a:tc>
              </a:tr>
            </a:tbl>
          </a:graphicData>
        </a:graphic>
      </p:graphicFrame>
      <p:sp>
        <p:nvSpPr>
          <p:cNvPr id="3" name="TextBox 2"/>
          <p:cNvSpPr txBox="1"/>
          <p:nvPr/>
        </p:nvSpPr>
        <p:spPr>
          <a:xfrm>
            <a:off x="35496" y="5870747"/>
            <a:ext cx="9265491" cy="1169551"/>
          </a:xfrm>
          <a:prstGeom prst="rect">
            <a:avLst/>
          </a:prstGeom>
          <a:noFill/>
        </p:spPr>
        <p:txBody>
          <a:bodyPr wrap="square" rtlCol="0">
            <a:spAutoFit/>
          </a:bodyPr>
          <a:lstStyle/>
          <a:p>
            <a:pPr marL="285750" indent="-285750">
              <a:buFont typeface="Wingdings"/>
              <a:buChar char="à"/>
            </a:pPr>
            <a:r>
              <a:rPr lang="en-GB" sz="1400" dirty="0" smtClean="0">
                <a:solidFill>
                  <a:srgbClr val="00B050"/>
                </a:solidFill>
                <a:sym typeface="Wingdings" panose="05000000000000000000" pitchFamily="2" charset="2"/>
              </a:rPr>
              <a:t>Small impact on effective impedances </a:t>
            </a:r>
            <a:r>
              <a:rPr lang="en-GB" sz="1400" dirty="0" smtClean="0">
                <a:sym typeface="Wingdings" panose="05000000000000000000" pitchFamily="2" charset="2"/>
              </a:rPr>
              <a:t>(i.e. on single bunch stability)</a:t>
            </a:r>
          </a:p>
          <a:p>
            <a:pPr marL="285750" indent="-285750">
              <a:buFont typeface="Wingdings"/>
              <a:buChar char="à"/>
            </a:pPr>
            <a:r>
              <a:rPr lang="en-GB" sz="1400" dirty="0" smtClean="0">
                <a:sym typeface="Wingdings" panose="05000000000000000000" pitchFamily="2" charset="2"/>
              </a:rPr>
              <a:t>Larger heating due to smaller aperture: </a:t>
            </a:r>
            <a:r>
              <a:rPr lang="en-GB" sz="1400" dirty="0" smtClean="0">
                <a:solidFill>
                  <a:srgbClr val="FF0000"/>
                </a:solidFill>
                <a:sym typeface="Wingdings" panose="05000000000000000000" pitchFamily="2" charset="2"/>
              </a:rPr>
              <a:t>can the beam pipe sustain 5 to 6 W/m in HL-LHC? </a:t>
            </a:r>
          </a:p>
          <a:p>
            <a:pPr marL="285750" indent="-285750">
              <a:buFont typeface="Wingdings"/>
              <a:buChar char="à"/>
            </a:pPr>
            <a:r>
              <a:rPr lang="en-GB" sz="1400" dirty="0" smtClean="0">
                <a:sym typeface="Wingdings" panose="05000000000000000000" pitchFamily="2" charset="2"/>
              </a:rPr>
              <a:t>No link to the change of geometry, but </a:t>
            </a:r>
            <a:r>
              <a:rPr lang="en-GB" sz="1400" dirty="0" smtClean="0">
                <a:solidFill>
                  <a:srgbClr val="FF0000"/>
                </a:solidFill>
                <a:sym typeface="Wingdings" panose="05000000000000000000" pitchFamily="2" charset="2"/>
              </a:rPr>
              <a:t>potentially high heat loads due to modes could be obtained with HL-LHC beams </a:t>
            </a:r>
            <a:r>
              <a:rPr lang="en-GB" sz="1400" dirty="0" smtClean="0">
                <a:sym typeface="Wingdings" panose="05000000000000000000" pitchFamily="2" charset="2"/>
              </a:rPr>
              <a:t/>
            </a:r>
            <a:br>
              <a:rPr lang="en-GB" sz="1400" dirty="0" smtClean="0">
                <a:sym typeface="Wingdings" panose="05000000000000000000" pitchFamily="2" charset="2"/>
              </a:rPr>
            </a:br>
            <a:r>
              <a:rPr lang="en-GB" sz="1400" dirty="0" smtClean="0">
                <a:sym typeface="Wingdings" panose="05000000000000000000" pitchFamily="2" charset="2"/>
              </a:rPr>
              <a:t>in case the mode frequencies fall on beam spectral lines (already pointed out to LEB and HL-LHC management in 2013)</a:t>
            </a:r>
          </a:p>
          <a:p>
            <a:pPr marL="285750" indent="-285750">
              <a:buFont typeface="Wingdings"/>
              <a:buChar char="à"/>
            </a:pPr>
            <a:endParaRPr lang="en-GB" sz="1400" dirty="0"/>
          </a:p>
        </p:txBody>
      </p:sp>
    </p:spTree>
    <p:extLst>
      <p:ext uri="{BB962C8B-B14F-4D97-AF65-F5344CB8AC3E}">
        <p14:creationId xmlns:p14="http://schemas.microsoft.com/office/powerpoint/2010/main" val="4034421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r>
              <a:rPr lang="en-GB" dirty="0" smtClean="0"/>
              <a:t>Context </a:t>
            </a:r>
          </a:p>
          <a:p>
            <a:r>
              <a:rPr lang="en-GB" dirty="0" smtClean="0"/>
              <a:t>Impedance computations for the updated version of the ALICE beam pipe</a:t>
            </a:r>
          </a:p>
          <a:p>
            <a:r>
              <a:rPr lang="en-GB" dirty="0" smtClean="0"/>
              <a:t>Conclusions </a:t>
            </a:r>
            <a:endParaRPr lang="en-GB" dirty="0"/>
          </a:p>
        </p:txBody>
      </p:sp>
    </p:spTree>
    <p:extLst>
      <p:ext uri="{BB962C8B-B14F-4D97-AF65-F5344CB8AC3E}">
        <p14:creationId xmlns:p14="http://schemas.microsoft.com/office/powerpoint/2010/main" val="2451038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418058"/>
          </a:xfrm>
        </p:spPr>
        <p:txBody>
          <a:bodyPr>
            <a:noAutofit/>
          </a:bodyPr>
          <a:lstStyle/>
          <a:p>
            <a:r>
              <a:rPr lang="en-US" sz="3600" dirty="0" smtClean="0"/>
              <a:t>Conclusions</a:t>
            </a:r>
            <a:endParaRPr lang="en-US" sz="3600" dirty="0"/>
          </a:p>
        </p:txBody>
      </p:sp>
      <p:sp>
        <p:nvSpPr>
          <p:cNvPr id="3" name="Content Placeholder 2"/>
          <p:cNvSpPr>
            <a:spLocks noGrp="1"/>
          </p:cNvSpPr>
          <p:nvPr>
            <p:ph idx="1"/>
          </p:nvPr>
        </p:nvSpPr>
        <p:spPr>
          <a:xfrm>
            <a:off x="457200" y="764704"/>
            <a:ext cx="8229600" cy="5361459"/>
          </a:xfrm>
        </p:spPr>
        <p:txBody>
          <a:bodyPr>
            <a:normAutofit fontScale="85000" lnSpcReduction="20000"/>
          </a:bodyPr>
          <a:lstStyle/>
          <a:p>
            <a:r>
              <a:rPr lang="en-US" sz="2000" dirty="0" smtClean="0"/>
              <a:t>The impact of the proposed change of ALICE beam pipe on effective impedances is rather small.</a:t>
            </a:r>
          </a:p>
          <a:p>
            <a:endParaRPr lang="en-US" sz="2000" dirty="0" smtClean="0"/>
          </a:p>
          <a:p>
            <a:r>
              <a:rPr lang="en-US" sz="2000" dirty="0" smtClean="0"/>
              <a:t>A single bellow impedance contribution is significant and should be avoided if possible (we understand that it is not possible here).</a:t>
            </a:r>
          </a:p>
          <a:p>
            <a:endParaRPr lang="en-US" sz="2000" dirty="0"/>
          </a:p>
          <a:p>
            <a:r>
              <a:rPr lang="en-US" sz="2000" dirty="0" smtClean="0"/>
              <a:t>The heating on the smaller diameter pipe will increase and could reach 5 to 6 W/m for HL-LHC parameters. </a:t>
            </a:r>
            <a:r>
              <a:rPr lang="en-US" sz="2000" dirty="0" smtClean="0">
                <a:solidFill>
                  <a:srgbClr val="FF0000"/>
                </a:solidFill>
              </a:rPr>
              <a:t>Is that acceptable? </a:t>
            </a:r>
          </a:p>
          <a:p>
            <a:pPr marL="0" indent="0">
              <a:buNone/>
            </a:pPr>
            <a:endParaRPr lang="en-US" sz="2000" dirty="0" smtClean="0">
              <a:solidFill>
                <a:srgbClr val="FF0000"/>
              </a:solidFill>
            </a:endParaRPr>
          </a:p>
          <a:p>
            <a:r>
              <a:rPr lang="en-US" sz="2000" dirty="0"/>
              <a:t>The stainless steel (resp. </a:t>
            </a:r>
            <a:r>
              <a:rPr lang="en-US" sz="2000" dirty="0" err="1"/>
              <a:t>Aluminium</a:t>
            </a:r>
            <a:r>
              <a:rPr lang="en-US" sz="2000" dirty="0"/>
              <a:t>) at 20.1 mm radius should cope with 20 W/m (resp. 4 W/m) with HL-LHC beam. </a:t>
            </a:r>
            <a:r>
              <a:rPr lang="en-US" sz="2000" dirty="0">
                <a:solidFill>
                  <a:srgbClr val="FF0000"/>
                </a:solidFill>
              </a:rPr>
              <a:t>Is that acceptable?</a:t>
            </a:r>
          </a:p>
          <a:p>
            <a:endParaRPr lang="en-US" sz="2000" dirty="0">
              <a:solidFill>
                <a:srgbClr val="FF0000"/>
              </a:solidFill>
            </a:endParaRPr>
          </a:p>
          <a:p>
            <a:r>
              <a:rPr lang="en-US" sz="2000" dirty="0" smtClean="0"/>
              <a:t>If both of these points are acceptable, then there is no reason for the impedance team to reject the request. </a:t>
            </a:r>
          </a:p>
          <a:p>
            <a:endParaRPr lang="en-US" sz="2000" dirty="0"/>
          </a:p>
          <a:p>
            <a:r>
              <a:rPr lang="en-US" sz="2000" dirty="0" smtClean="0"/>
              <a:t>This is not linked to the upgrade, but due to the large diameter of the cone, many modes are present and could lead to large heat load in case they are excited by the post-LS1 beam or HL-LHC beam.</a:t>
            </a:r>
          </a:p>
          <a:p>
            <a:pPr marL="0" indent="0">
              <a:buNone/>
            </a:pPr>
            <a:r>
              <a:rPr lang="en-US" sz="2000" dirty="0"/>
              <a:t>	</a:t>
            </a:r>
            <a:r>
              <a:rPr lang="en-US" sz="2000" dirty="0" smtClean="0">
                <a:sym typeface="Wingdings" panose="05000000000000000000" pitchFamily="2" charset="2"/>
              </a:rPr>
              <a:t> should be monitored closely.</a:t>
            </a:r>
          </a:p>
          <a:p>
            <a:pPr marL="0" indent="0">
              <a:buNone/>
            </a:pPr>
            <a:r>
              <a:rPr lang="en-US" sz="2000" dirty="0">
                <a:sym typeface="Wingdings" panose="05000000000000000000" pitchFamily="2" charset="2"/>
              </a:rPr>
              <a:t>	</a:t>
            </a:r>
            <a:r>
              <a:rPr lang="en-US" sz="2000" dirty="0" smtClean="0">
                <a:sym typeface="Wingdings" panose="05000000000000000000" pitchFamily="2" charset="2"/>
              </a:rPr>
              <a:t> was there any temperature observation to see if something was already going 	on before LS1?</a:t>
            </a:r>
          </a:p>
          <a:p>
            <a:pPr marL="0" indent="0">
              <a:buNone/>
            </a:pPr>
            <a:r>
              <a:rPr lang="en-US" sz="2000" dirty="0">
                <a:sym typeface="Wingdings" panose="05000000000000000000" pitchFamily="2" charset="2"/>
              </a:rPr>
              <a:t>	</a:t>
            </a:r>
            <a:r>
              <a:rPr lang="en-US" sz="2000" dirty="0" smtClean="0">
                <a:sym typeface="Wingdings" panose="05000000000000000000" pitchFamily="2" charset="2"/>
              </a:rPr>
              <a:t> is there a way to increase the monitoring at the occasion of the upgrade?</a:t>
            </a:r>
          </a:p>
          <a:p>
            <a:pPr marL="0" indent="0">
              <a:buNone/>
            </a:pPr>
            <a:endParaRPr lang="en-US"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fontScale="90000"/>
          </a:bodyPr>
          <a:lstStyle/>
          <a:p>
            <a:r>
              <a:rPr lang="en-GB" dirty="0" smtClean="0"/>
              <a:t>Computing power loss</a:t>
            </a:r>
            <a:endParaRPr lang="en-GB" dirty="0"/>
          </a:p>
        </p:txBody>
      </p:sp>
      <p:sp>
        <p:nvSpPr>
          <p:cNvPr id="4" name="Slide Number Placeholder 3"/>
          <p:cNvSpPr>
            <a:spLocks noGrp="1"/>
          </p:cNvSpPr>
          <p:nvPr>
            <p:ph type="sldNum" sz="quarter" idx="12"/>
          </p:nvPr>
        </p:nvSpPr>
        <p:spPr/>
        <p:txBody>
          <a:bodyPr/>
          <a:lstStyle/>
          <a:p>
            <a:fld id="{07223C0E-91F0-4C76-924F-EF9267ED5033}" type="slidenum">
              <a:rPr lang="en-US" smtClean="0"/>
              <a:pPr/>
              <a:t>15</a:t>
            </a:fld>
            <a:endParaRPr lang="en-US" dirty="0"/>
          </a:p>
        </p:txBody>
      </p:sp>
      <p:pic>
        <p:nvPicPr>
          <p:cNvPr id="5"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47212" t="11871" r="1011" b="48807"/>
          <a:stretch/>
        </p:blipFill>
        <p:spPr bwMode="auto">
          <a:xfrm>
            <a:off x="381000" y="1894820"/>
            <a:ext cx="4572000" cy="2690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457200" y="601146"/>
            <a:ext cx="7806240" cy="1323439"/>
          </a:xfrm>
          <a:prstGeom prst="rect">
            <a:avLst/>
          </a:prstGeom>
        </p:spPr>
        <p:txBody>
          <a:bodyPr wrap="none">
            <a:spAutoFit/>
          </a:bodyPr>
          <a:lstStyle/>
          <a:p>
            <a:pPr marL="285750" indent="-285750">
              <a:buFont typeface="Arial" pitchFamily="34" charset="0"/>
              <a:buChar char="•"/>
            </a:pPr>
            <a:r>
              <a:rPr lang="fr-FR" sz="1600" dirty="0"/>
              <a:t>Power </a:t>
            </a:r>
            <a:r>
              <a:rPr lang="fr-FR" sz="1600" dirty="0" err="1"/>
              <a:t>lost</a:t>
            </a:r>
            <a:r>
              <a:rPr lang="fr-FR" sz="1600" dirty="0"/>
              <a:t> by the </a:t>
            </a:r>
            <a:r>
              <a:rPr lang="fr-FR" sz="1600" dirty="0" err="1"/>
              <a:t>beam</a:t>
            </a:r>
            <a:r>
              <a:rPr lang="fr-FR" sz="1600" dirty="0"/>
              <a:t> in </a:t>
            </a:r>
            <a:r>
              <a:rPr lang="fr-FR" sz="1600" dirty="0" smtClean="0"/>
              <a:t>a </a:t>
            </a:r>
            <a:r>
              <a:rPr lang="fr-FR" sz="1600" dirty="0" err="1" smtClean="0"/>
              <a:t>device</a:t>
            </a:r>
            <a:r>
              <a:rPr lang="fr-FR" sz="1600" dirty="0" smtClean="0"/>
              <a:t> of </a:t>
            </a:r>
            <a:r>
              <a:rPr lang="fr-FR" sz="1600" dirty="0" err="1" smtClean="0"/>
              <a:t>impedance</a:t>
            </a:r>
            <a:r>
              <a:rPr lang="fr-FR" sz="1600" dirty="0" smtClean="0"/>
              <a:t> </a:t>
            </a:r>
            <a:r>
              <a:rPr lang="fr-FR" sz="1600" i="1" dirty="0" err="1" smtClean="0"/>
              <a:t>Z</a:t>
            </a:r>
            <a:r>
              <a:rPr lang="fr-FR" sz="1600" i="1" baseline="-25000" dirty="0" err="1" smtClean="0"/>
              <a:t>long</a:t>
            </a:r>
            <a:r>
              <a:rPr lang="fr-FR" sz="1600" dirty="0"/>
              <a:t> </a:t>
            </a:r>
            <a:r>
              <a:rPr lang="fr-FR" sz="1600" dirty="0" smtClean="0"/>
              <a:t>(</a:t>
            </a:r>
            <a:r>
              <a:rPr lang="fr-FR" sz="1600" dirty="0" err="1" smtClean="0"/>
              <a:t>see</a:t>
            </a:r>
            <a:r>
              <a:rPr lang="fr-FR" sz="1600" dirty="0" smtClean="0"/>
              <a:t> E. </a:t>
            </a:r>
            <a:r>
              <a:rPr lang="fr-FR" sz="1600" dirty="0" err="1" smtClean="0"/>
              <a:t>Métral</a:t>
            </a:r>
            <a:r>
              <a:rPr lang="fr-FR" sz="1600" dirty="0" smtClean="0"/>
              <a:t> </a:t>
            </a:r>
            <a:r>
              <a:rPr lang="fr-FR" sz="1600" dirty="0" err="1" smtClean="0"/>
              <a:t>at</a:t>
            </a:r>
            <a:r>
              <a:rPr lang="fr-FR" sz="1600" dirty="0" smtClean="0"/>
              <a:t> Chamonix 2012):</a:t>
            </a:r>
          </a:p>
          <a:p>
            <a:endParaRPr lang="fr-FR" sz="1600" dirty="0"/>
          </a:p>
          <a:p>
            <a:endParaRPr lang="fr-FR" sz="1600" dirty="0" smtClean="0"/>
          </a:p>
          <a:p>
            <a:endParaRPr lang="en-GB" sz="1600" dirty="0" smtClean="0"/>
          </a:p>
          <a:p>
            <a:endParaRPr lang="fr-FR" sz="1600" dirty="0"/>
          </a:p>
        </p:txBody>
      </p:sp>
      <p:sp>
        <p:nvSpPr>
          <p:cNvPr id="10" name="TextBox 9"/>
          <p:cNvSpPr txBox="1"/>
          <p:nvPr/>
        </p:nvSpPr>
        <p:spPr>
          <a:xfrm>
            <a:off x="6858000" y="953869"/>
            <a:ext cx="1808508" cy="646331"/>
          </a:xfrm>
          <a:prstGeom prst="rect">
            <a:avLst/>
          </a:prstGeom>
          <a:noFill/>
        </p:spPr>
        <p:txBody>
          <a:bodyPr wrap="none" rtlCol="0">
            <a:spAutoFit/>
          </a:bodyPr>
          <a:lstStyle/>
          <a:p>
            <a:r>
              <a:rPr lang="en-GB" i="1" dirty="0" smtClean="0"/>
              <a:t>M</a:t>
            </a:r>
            <a:r>
              <a:rPr lang="en-GB" dirty="0" smtClean="0"/>
              <a:t>=2808 bunches</a:t>
            </a:r>
          </a:p>
          <a:p>
            <a:r>
              <a:rPr lang="en-GB" i="1" dirty="0" err="1" smtClean="0"/>
              <a:t>N</a:t>
            </a:r>
            <a:r>
              <a:rPr lang="en-GB" i="1" baseline="-25000" dirty="0" err="1" smtClean="0"/>
              <a:t>b</a:t>
            </a:r>
            <a:r>
              <a:rPr lang="en-GB" dirty="0" smtClean="0"/>
              <a:t>=1.15 10</a:t>
            </a:r>
            <a:r>
              <a:rPr lang="en-GB" baseline="30000" dirty="0" smtClean="0"/>
              <a:t>11 </a:t>
            </a:r>
            <a:r>
              <a:rPr lang="en-GB" dirty="0" smtClean="0"/>
              <a:t>p/b</a:t>
            </a:r>
            <a:endParaRPr lang="en-GB" dirty="0"/>
          </a:p>
        </p:txBody>
      </p:sp>
      <p:pic>
        <p:nvPicPr>
          <p:cNvPr id="186371" name="Picture 3" descr="E:\Benoit\System2\Benoit\2011\MD\LHC\spectrum5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38094" y="2024216"/>
            <a:ext cx="3686407" cy="276620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1259902" y="1815643"/>
            <a:ext cx="2865913" cy="307777"/>
          </a:xfrm>
          <a:prstGeom prst="rect">
            <a:avLst/>
          </a:prstGeom>
          <a:solidFill>
            <a:schemeClr val="bg1"/>
          </a:solidFill>
        </p:spPr>
        <p:txBody>
          <a:bodyPr wrap="none" rtlCol="0">
            <a:spAutoFit/>
          </a:bodyPr>
          <a:lstStyle/>
          <a:p>
            <a:r>
              <a:rPr lang="en-GB" sz="1400" dirty="0" smtClean="0"/>
              <a:t>Impedance Re(</a:t>
            </a:r>
            <a:r>
              <a:rPr lang="en-GB" sz="1400" dirty="0" err="1" smtClean="0"/>
              <a:t>Z</a:t>
            </a:r>
            <a:r>
              <a:rPr lang="en-GB" sz="1400" baseline="-25000" dirty="0" err="1" smtClean="0"/>
              <a:t>long</a:t>
            </a:r>
            <a:r>
              <a:rPr lang="en-GB" sz="1400" dirty="0" smtClean="0"/>
              <a:t>) of TCP in physics</a:t>
            </a:r>
            <a:endParaRPr lang="en-GB" sz="1400" dirty="0"/>
          </a:p>
        </p:txBody>
      </p:sp>
      <p:sp>
        <p:nvSpPr>
          <p:cNvPr id="14" name="Rectangle 13"/>
          <p:cNvSpPr/>
          <p:nvPr/>
        </p:nvSpPr>
        <p:spPr>
          <a:xfrm>
            <a:off x="5518331" y="1676400"/>
            <a:ext cx="2863669" cy="523220"/>
          </a:xfrm>
          <a:prstGeom prst="rect">
            <a:avLst/>
          </a:prstGeom>
          <a:solidFill>
            <a:schemeClr val="bg1"/>
          </a:solidFill>
        </p:spPr>
        <p:txBody>
          <a:bodyPr wrap="none">
            <a:spAutoFit/>
          </a:bodyPr>
          <a:lstStyle/>
          <a:p>
            <a:r>
              <a:rPr lang="en-GB" sz="1400" dirty="0" smtClean="0"/>
              <a:t>Power spectrum measured on 50 ns </a:t>
            </a:r>
            <a:br>
              <a:rPr lang="en-GB" sz="1400" dirty="0" smtClean="0"/>
            </a:br>
            <a:r>
              <a:rPr lang="en-GB" sz="1400" dirty="0" smtClean="0"/>
              <a:t>by P. Baudrenghien and T. Mastoridis</a:t>
            </a:r>
            <a:endParaRPr lang="en-GB" sz="1400" dirty="0"/>
          </a:p>
        </p:txBody>
      </p:sp>
      <p:sp>
        <p:nvSpPr>
          <p:cNvPr id="17" name="Rectangle 16"/>
          <p:cNvSpPr/>
          <p:nvPr/>
        </p:nvSpPr>
        <p:spPr>
          <a:xfrm>
            <a:off x="990600" y="3516868"/>
            <a:ext cx="1266180" cy="369332"/>
          </a:xfrm>
          <a:prstGeom prst="rect">
            <a:avLst/>
          </a:prstGeom>
        </p:spPr>
        <p:txBody>
          <a:bodyPr wrap="none">
            <a:spAutoFit/>
          </a:bodyPr>
          <a:lstStyle/>
          <a:p>
            <a:r>
              <a:rPr lang="en-GB" dirty="0" smtClean="0">
                <a:solidFill>
                  <a:srgbClr val="FF0000"/>
                </a:solidFill>
              </a:rPr>
              <a:t>broadband </a:t>
            </a:r>
            <a:endParaRPr lang="en-GB" dirty="0">
              <a:solidFill>
                <a:srgbClr val="FF0000"/>
              </a:solidFill>
            </a:endParaRPr>
          </a:p>
        </p:txBody>
      </p:sp>
      <p:sp>
        <p:nvSpPr>
          <p:cNvPr id="20" name="Rectangle 19"/>
          <p:cNvSpPr/>
          <p:nvPr/>
        </p:nvSpPr>
        <p:spPr>
          <a:xfrm>
            <a:off x="1614964" y="2504420"/>
            <a:ext cx="1966436" cy="369332"/>
          </a:xfrm>
          <a:prstGeom prst="rect">
            <a:avLst/>
          </a:prstGeom>
        </p:spPr>
        <p:txBody>
          <a:bodyPr wrap="none">
            <a:spAutoFit/>
          </a:bodyPr>
          <a:lstStyle/>
          <a:p>
            <a:r>
              <a:rPr lang="en-GB" dirty="0" smtClean="0">
                <a:solidFill>
                  <a:srgbClr val="FF0000"/>
                </a:solidFill>
              </a:rPr>
              <a:t>Narrow band at </a:t>
            </a:r>
            <a:r>
              <a:rPr lang="en-GB" dirty="0" err="1" smtClean="0">
                <a:solidFill>
                  <a:srgbClr val="FF0000"/>
                </a:solidFill>
              </a:rPr>
              <a:t>f</a:t>
            </a:r>
            <a:r>
              <a:rPr lang="en-GB" baseline="-25000" dirty="0" err="1" smtClean="0">
                <a:solidFill>
                  <a:srgbClr val="FF0000"/>
                </a:solidFill>
              </a:rPr>
              <a:t>res</a:t>
            </a:r>
            <a:endParaRPr lang="en-GB" baseline="-25000" dirty="0">
              <a:solidFill>
                <a:srgbClr val="FF0000"/>
              </a:solidFill>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3025424475"/>
              </p:ext>
            </p:extLst>
          </p:nvPr>
        </p:nvGraphicFramePr>
        <p:xfrm>
          <a:off x="304801" y="914400"/>
          <a:ext cx="6324599" cy="692285"/>
        </p:xfrm>
        <a:graphic>
          <a:graphicData uri="http://schemas.openxmlformats.org/presentationml/2006/ole">
            <mc:AlternateContent xmlns:mc="http://schemas.openxmlformats.org/markup-compatibility/2006">
              <mc:Choice xmlns:v="urn:schemas-microsoft-com:vml" Requires="v">
                <p:oleObj spid="_x0000_s10248" name="Equation" r:id="rId5" imgW="4419600" imgH="482600" progId="Equation.3">
                  <p:embed/>
                </p:oleObj>
              </mc:Choice>
              <mc:Fallback>
                <p:oleObj name="Equation" r:id="rId5" imgW="4419600" imgH="482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1" y="914400"/>
                        <a:ext cx="6324599" cy="692285"/>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41742963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57200" y="601146"/>
            <a:ext cx="7806240" cy="5016758"/>
          </a:xfrm>
          <a:prstGeom prst="rect">
            <a:avLst/>
          </a:prstGeom>
        </p:spPr>
        <p:txBody>
          <a:bodyPr wrap="none">
            <a:spAutoFit/>
          </a:bodyPr>
          <a:lstStyle/>
          <a:p>
            <a:pPr marL="285750" indent="-285750">
              <a:buFont typeface="Arial" pitchFamily="34" charset="0"/>
              <a:buChar char="•"/>
            </a:pPr>
            <a:r>
              <a:rPr lang="fr-FR" sz="1600" dirty="0"/>
              <a:t>Power </a:t>
            </a:r>
            <a:r>
              <a:rPr lang="fr-FR" sz="1600" dirty="0" err="1"/>
              <a:t>lost</a:t>
            </a:r>
            <a:r>
              <a:rPr lang="fr-FR" sz="1600" dirty="0"/>
              <a:t> by the </a:t>
            </a:r>
            <a:r>
              <a:rPr lang="fr-FR" sz="1600" dirty="0" err="1"/>
              <a:t>beam</a:t>
            </a:r>
            <a:r>
              <a:rPr lang="fr-FR" sz="1600" dirty="0"/>
              <a:t> in </a:t>
            </a:r>
            <a:r>
              <a:rPr lang="fr-FR" sz="1600" dirty="0" smtClean="0"/>
              <a:t>a </a:t>
            </a:r>
            <a:r>
              <a:rPr lang="fr-FR" sz="1600" dirty="0" err="1" smtClean="0"/>
              <a:t>device</a:t>
            </a:r>
            <a:r>
              <a:rPr lang="fr-FR" sz="1600" dirty="0" smtClean="0"/>
              <a:t> of </a:t>
            </a:r>
            <a:r>
              <a:rPr lang="fr-FR" sz="1600" dirty="0" err="1" smtClean="0"/>
              <a:t>impedance</a:t>
            </a:r>
            <a:r>
              <a:rPr lang="fr-FR" sz="1600" dirty="0" smtClean="0"/>
              <a:t> </a:t>
            </a:r>
            <a:r>
              <a:rPr lang="fr-FR" sz="1600" i="1" dirty="0" err="1" smtClean="0"/>
              <a:t>Z</a:t>
            </a:r>
            <a:r>
              <a:rPr lang="fr-FR" sz="1600" i="1" baseline="-25000" dirty="0" err="1" smtClean="0"/>
              <a:t>long</a:t>
            </a:r>
            <a:r>
              <a:rPr lang="fr-FR" sz="1600" dirty="0"/>
              <a:t> </a:t>
            </a:r>
            <a:r>
              <a:rPr lang="fr-FR" sz="1600" dirty="0" smtClean="0"/>
              <a:t>(</a:t>
            </a:r>
            <a:r>
              <a:rPr lang="fr-FR" sz="1600" dirty="0" err="1" smtClean="0"/>
              <a:t>see</a:t>
            </a:r>
            <a:r>
              <a:rPr lang="fr-FR" sz="1600" dirty="0" smtClean="0"/>
              <a:t> E. Metral </a:t>
            </a:r>
            <a:r>
              <a:rPr lang="fr-FR" sz="1600" dirty="0" err="1" smtClean="0"/>
              <a:t>at</a:t>
            </a:r>
            <a:r>
              <a:rPr lang="fr-FR" sz="1600" dirty="0" smtClean="0"/>
              <a:t> Chamonix 2012):</a:t>
            </a:r>
          </a:p>
          <a:p>
            <a:endParaRPr lang="fr-FR" sz="1600" dirty="0"/>
          </a:p>
          <a:p>
            <a:endParaRPr lang="fr-FR" sz="1600" dirty="0" smtClean="0"/>
          </a:p>
          <a:p>
            <a:endParaRPr lang="en-GB" sz="1600" dirty="0" smtClean="0"/>
          </a:p>
          <a:p>
            <a:pPr marL="285750" indent="-285750">
              <a:buFont typeface="Arial" pitchFamily="34" charset="0"/>
              <a:buChar char="•"/>
            </a:pPr>
            <a:endParaRPr lang="en-GB" sz="1600" dirty="0" smtClean="0"/>
          </a:p>
          <a:p>
            <a:pPr marL="285750" indent="-285750">
              <a:buFont typeface="Arial" pitchFamily="34" charset="0"/>
              <a:buChar char="•"/>
            </a:pPr>
            <a:endParaRPr lang="en-GB" sz="1600" dirty="0"/>
          </a:p>
          <a:p>
            <a:pPr marL="285750" indent="-285750">
              <a:buFont typeface="Arial" pitchFamily="34" charset="0"/>
              <a:buChar char="•"/>
            </a:pPr>
            <a:endParaRPr lang="en-GB" sz="1600" dirty="0" smtClean="0"/>
          </a:p>
          <a:p>
            <a:pPr marL="285750" indent="-285750">
              <a:buFont typeface="Arial" pitchFamily="34" charset="0"/>
              <a:buChar char="•"/>
            </a:pPr>
            <a:endParaRPr lang="en-GB" sz="1600" dirty="0"/>
          </a:p>
          <a:p>
            <a:pPr marL="285750" indent="-285750">
              <a:buFont typeface="Arial" pitchFamily="34" charset="0"/>
              <a:buChar char="•"/>
            </a:pPr>
            <a:endParaRPr lang="en-GB" sz="1600" dirty="0" smtClean="0"/>
          </a:p>
          <a:p>
            <a:pPr marL="285750" indent="-285750">
              <a:buFont typeface="Arial" pitchFamily="34" charset="0"/>
              <a:buChar char="•"/>
            </a:pPr>
            <a:endParaRPr lang="en-GB" sz="1600" dirty="0"/>
          </a:p>
          <a:p>
            <a:pPr marL="285750" indent="-285750">
              <a:buFont typeface="Arial" pitchFamily="34" charset="0"/>
              <a:buChar char="•"/>
            </a:pPr>
            <a:endParaRPr lang="en-GB" sz="1600" dirty="0" smtClean="0"/>
          </a:p>
          <a:p>
            <a:pPr marL="285750" indent="-285750">
              <a:buFont typeface="Arial" pitchFamily="34" charset="0"/>
              <a:buChar char="•"/>
            </a:pPr>
            <a:endParaRPr lang="en-GB" sz="1600" dirty="0"/>
          </a:p>
          <a:p>
            <a:pPr marL="285750" indent="-285750">
              <a:buFont typeface="Arial" pitchFamily="34" charset="0"/>
              <a:buChar char="•"/>
            </a:pPr>
            <a:endParaRPr lang="en-GB" sz="1600" dirty="0" smtClean="0"/>
          </a:p>
          <a:p>
            <a:pPr marL="285750" indent="-285750">
              <a:buFont typeface="Arial" pitchFamily="34" charset="0"/>
              <a:buChar char="•"/>
            </a:pPr>
            <a:endParaRPr lang="en-GB" sz="1600" dirty="0"/>
          </a:p>
          <a:p>
            <a:pPr marL="285750" indent="-285750">
              <a:buFont typeface="Arial" pitchFamily="34" charset="0"/>
              <a:buChar char="•"/>
            </a:pPr>
            <a:endParaRPr lang="en-GB" sz="1600" dirty="0" smtClean="0"/>
          </a:p>
          <a:p>
            <a:endParaRPr lang="en-GB" sz="1600" dirty="0" smtClean="0"/>
          </a:p>
          <a:p>
            <a:endParaRPr lang="en-GB" sz="1600" dirty="0"/>
          </a:p>
          <a:p>
            <a:pPr marL="285750" indent="-285750">
              <a:buFont typeface="Arial" pitchFamily="34" charset="0"/>
              <a:buChar char="•"/>
            </a:pPr>
            <a:r>
              <a:rPr lang="en-GB" sz="1600" dirty="0" smtClean="0"/>
              <a:t>Assumptions</a:t>
            </a:r>
            <a:r>
              <a:rPr lang="en-GB" sz="1600" dirty="0"/>
              <a:t>: same bunch length and same bunch distribution for </a:t>
            </a:r>
            <a:r>
              <a:rPr lang="en-GB" sz="1600" dirty="0" smtClean="0"/>
              <a:t>50 and 25 ns spacing</a:t>
            </a:r>
            <a:r>
              <a:rPr lang="en-GB" sz="1600" dirty="0"/>
              <a:t/>
            </a:r>
            <a:br>
              <a:rPr lang="en-GB" sz="1600" dirty="0"/>
            </a:br>
            <a:r>
              <a:rPr lang="en-GB" sz="1600" dirty="0"/>
              <a:t>			</a:t>
            </a:r>
            <a:r>
              <a:rPr lang="en-GB" sz="1600" dirty="0">
                <a:sym typeface="Wingdings" pitchFamily="2" charset="2"/>
              </a:rPr>
              <a:t> </a:t>
            </a:r>
            <a:r>
              <a:rPr lang="en-GB" sz="1600" b="1" dirty="0">
                <a:sym typeface="Wingdings" pitchFamily="2" charset="2"/>
              </a:rPr>
              <a:t>same beam spectrum but with half of the peaks</a:t>
            </a:r>
            <a:endParaRPr lang="en-GB" sz="1600" b="1" dirty="0"/>
          </a:p>
          <a:p>
            <a:endParaRPr lang="fr-FR" sz="1600" dirty="0"/>
          </a:p>
        </p:txBody>
      </p:sp>
      <p:sp>
        <p:nvSpPr>
          <p:cNvPr id="2" name="Title 1"/>
          <p:cNvSpPr>
            <a:spLocks noGrp="1"/>
          </p:cNvSpPr>
          <p:nvPr>
            <p:ph type="title"/>
          </p:nvPr>
        </p:nvSpPr>
        <p:spPr>
          <a:xfrm>
            <a:off x="457200" y="-76200"/>
            <a:ext cx="8229600" cy="715962"/>
          </a:xfrm>
        </p:spPr>
        <p:txBody>
          <a:bodyPr>
            <a:normAutofit fontScale="90000"/>
          </a:bodyPr>
          <a:lstStyle/>
          <a:p>
            <a:r>
              <a:rPr lang="en-GB" dirty="0"/>
              <a:t>Effect of </a:t>
            </a:r>
            <a:r>
              <a:rPr lang="en-GB" b="1" dirty="0"/>
              <a:t>25 ns </a:t>
            </a:r>
            <a:r>
              <a:rPr lang="en-GB" dirty="0" smtClean="0"/>
              <a:t>on </a:t>
            </a:r>
            <a:r>
              <a:rPr lang="en-GB" dirty="0"/>
              <a:t>RF heating?</a:t>
            </a:r>
          </a:p>
        </p:txBody>
      </p:sp>
      <p:sp>
        <p:nvSpPr>
          <p:cNvPr id="4" name="Slide Number Placeholder 3"/>
          <p:cNvSpPr>
            <a:spLocks noGrp="1"/>
          </p:cNvSpPr>
          <p:nvPr>
            <p:ph type="sldNum" sz="quarter" idx="12"/>
          </p:nvPr>
        </p:nvSpPr>
        <p:spPr/>
        <p:txBody>
          <a:bodyPr/>
          <a:lstStyle/>
          <a:p>
            <a:fld id="{07223C0E-91F0-4C76-924F-EF9267ED5033}" type="slidenum">
              <a:rPr lang="en-US" smtClean="0"/>
              <a:pPr/>
              <a:t>16</a:t>
            </a:fld>
            <a:endParaRPr lang="en-US" dirty="0"/>
          </a:p>
        </p:txBody>
      </p:sp>
      <p:pic>
        <p:nvPicPr>
          <p:cNvPr id="5"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47212" t="11871" r="1011" b="48807"/>
          <a:stretch/>
        </p:blipFill>
        <p:spPr bwMode="auto">
          <a:xfrm>
            <a:off x="76200" y="1818620"/>
            <a:ext cx="4572000" cy="2690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858000" y="838200"/>
            <a:ext cx="1808508" cy="646331"/>
          </a:xfrm>
          <a:prstGeom prst="rect">
            <a:avLst/>
          </a:prstGeom>
          <a:noFill/>
        </p:spPr>
        <p:txBody>
          <a:bodyPr wrap="none" rtlCol="0">
            <a:spAutoFit/>
          </a:bodyPr>
          <a:lstStyle/>
          <a:p>
            <a:r>
              <a:rPr lang="en-GB" i="1" dirty="0" smtClean="0"/>
              <a:t>M</a:t>
            </a:r>
            <a:r>
              <a:rPr lang="en-GB" dirty="0" smtClean="0"/>
              <a:t>=2808 bunches</a:t>
            </a:r>
          </a:p>
          <a:p>
            <a:r>
              <a:rPr lang="en-GB" i="1" dirty="0" err="1" smtClean="0"/>
              <a:t>N</a:t>
            </a:r>
            <a:r>
              <a:rPr lang="en-GB" i="1" baseline="-25000" dirty="0" err="1" smtClean="0"/>
              <a:t>b</a:t>
            </a:r>
            <a:r>
              <a:rPr lang="en-GB" dirty="0" smtClean="0"/>
              <a:t>=1.15 10</a:t>
            </a:r>
            <a:r>
              <a:rPr lang="en-GB" baseline="30000" dirty="0" smtClean="0"/>
              <a:t>11 </a:t>
            </a:r>
            <a:r>
              <a:rPr lang="en-GB" dirty="0" smtClean="0"/>
              <a:t>p/b</a:t>
            </a:r>
            <a:endParaRPr lang="en-GB" dirty="0"/>
          </a:p>
        </p:txBody>
      </p:sp>
      <p:sp>
        <p:nvSpPr>
          <p:cNvPr id="13" name="TextBox 12"/>
          <p:cNvSpPr txBox="1"/>
          <p:nvPr/>
        </p:nvSpPr>
        <p:spPr>
          <a:xfrm>
            <a:off x="1882576" y="1739443"/>
            <a:ext cx="1622624" cy="307777"/>
          </a:xfrm>
          <a:prstGeom prst="rect">
            <a:avLst/>
          </a:prstGeom>
          <a:solidFill>
            <a:schemeClr val="bg1"/>
          </a:solidFill>
        </p:spPr>
        <p:txBody>
          <a:bodyPr wrap="none" rtlCol="0">
            <a:spAutoFit/>
          </a:bodyPr>
          <a:lstStyle/>
          <a:p>
            <a:r>
              <a:rPr lang="en-GB" sz="1400" dirty="0" smtClean="0"/>
              <a:t>Impedance Re(</a:t>
            </a:r>
            <a:r>
              <a:rPr lang="en-GB" sz="1400" dirty="0" err="1" smtClean="0"/>
              <a:t>Z</a:t>
            </a:r>
            <a:r>
              <a:rPr lang="en-GB" sz="1400" baseline="-25000" dirty="0" err="1" smtClean="0"/>
              <a:t>long</a:t>
            </a:r>
            <a:r>
              <a:rPr lang="en-GB" sz="1400" dirty="0" smtClean="0"/>
              <a:t>)</a:t>
            </a:r>
            <a:endParaRPr lang="en-GB" sz="1400" dirty="0"/>
          </a:p>
        </p:txBody>
      </p:sp>
      <mc:AlternateContent xmlns:mc="http://schemas.openxmlformats.org/markup-compatibility/2006" xmlns:a14="http://schemas.microsoft.com/office/drawing/2010/main">
        <mc:Choice Requires="a14">
          <p:sp>
            <p:nvSpPr>
              <p:cNvPr id="18" name="TextBox 17"/>
              <p:cNvSpPr txBox="1"/>
              <p:nvPr/>
            </p:nvSpPr>
            <p:spPr>
              <a:xfrm>
                <a:off x="245742" y="5285457"/>
                <a:ext cx="4387804" cy="730777"/>
              </a:xfrm>
              <a:prstGeom prst="rect">
                <a:avLst/>
              </a:prstGeom>
              <a:noFill/>
            </p:spPr>
            <p:txBody>
              <a:bodyPr wrap="none" rtlCol="0">
                <a:spAutoFit/>
              </a:bodyPr>
              <a:lstStyle/>
              <a:p>
                <a:r>
                  <a:rPr lang="en-GB" sz="1600" dirty="0" smtClean="0">
                    <a:sym typeface="Wingdings" pitchFamily="2" charset="2"/>
                  </a:rPr>
                  <a:t> </a:t>
                </a:r>
                <a:r>
                  <a:rPr lang="en-GB" sz="1600" dirty="0" smtClean="0"/>
                  <a:t>switching to 25 ns for </a:t>
                </a:r>
                <a:r>
                  <a:rPr lang="en-GB" sz="1600" dirty="0" smtClean="0">
                    <a:solidFill>
                      <a:srgbClr val="FF0000"/>
                    </a:solidFill>
                  </a:rPr>
                  <a:t>broadband</a:t>
                </a:r>
                <a:r>
                  <a:rPr lang="en-GB" sz="1600" dirty="0" smtClean="0"/>
                  <a:t>:   </a:t>
                </a:r>
                <a:br>
                  <a:rPr lang="en-GB" sz="1600" dirty="0" smtClean="0"/>
                </a:br>
                <a:r>
                  <a:rPr lang="en-GB" sz="1600" dirty="0" smtClean="0"/>
                  <a:t>	increase by factor   </a:t>
                </a:r>
                <a14:m>
                  <m:oMath xmlns:m="http://schemas.openxmlformats.org/officeDocument/2006/math">
                    <m:f>
                      <m:fPr>
                        <m:ctrlPr>
                          <a:rPr lang="en-GB" sz="1600" i="1" smtClean="0">
                            <a:latin typeface="Cambria Math"/>
                          </a:rPr>
                        </m:ctrlPr>
                      </m:fPr>
                      <m:num>
                        <m:r>
                          <a:rPr lang="en-GB" sz="1600" i="1" dirty="0">
                            <a:latin typeface="Cambria Math"/>
                          </a:rPr>
                          <m:t>𝑀</m:t>
                        </m:r>
                        <m:r>
                          <a:rPr lang="en-GB" sz="1600" b="0" i="1" baseline="30000" dirty="0" smtClean="0">
                            <a:latin typeface="Cambria Math"/>
                          </a:rPr>
                          <m:t>25</m:t>
                        </m:r>
                        <m:r>
                          <a:rPr lang="en-GB" sz="1600" i="1" dirty="0">
                            <a:latin typeface="Cambria Math"/>
                          </a:rPr>
                          <m:t> ∗(</m:t>
                        </m:r>
                        <m:r>
                          <a:rPr lang="en-GB" sz="1600" i="1" dirty="0">
                            <a:latin typeface="Cambria Math"/>
                          </a:rPr>
                          <m:t>𝑁𝑏</m:t>
                        </m:r>
                        <m:r>
                          <a:rPr lang="en-GB" sz="1600" b="0" i="1" baseline="30000" dirty="0" smtClean="0">
                            <a:latin typeface="Cambria Math"/>
                          </a:rPr>
                          <m:t>25</m:t>
                        </m:r>
                        <m:r>
                          <a:rPr lang="en-GB" sz="1600" i="1" dirty="0">
                            <a:latin typeface="Cambria Math"/>
                          </a:rPr>
                          <m:t>)^2</m:t>
                        </m:r>
                        <m:r>
                          <m:rPr>
                            <m:nor/>
                          </m:rPr>
                          <a:rPr lang="en-GB" sz="1600" dirty="0"/>
                          <m:t> </m:t>
                        </m:r>
                      </m:num>
                      <m:den>
                        <m:r>
                          <a:rPr lang="en-GB" sz="1600" i="1" dirty="0">
                            <a:latin typeface="Cambria Math"/>
                          </a:rPr>
                          <m:t>𝑀</m:t>
                        </m:r>
                        <m:r>
                          <a:rPr lang="en-GB" sz="1600" i="1" baseline="30000" dirty="0">
                            <a:latin typeface="Cambria Math"/>
                          </a:rPr>
                          <m:t>50</m:t>
                        </m:r>
                        <m:r>
                          <a:rPr lang="en-GB" sz="1600" i="1" dirty="0">
                            <a:latin typeface="Cambria Math"/>
                          </a:rPr>
                          <m:t> ∗(</m:t>
                        </m:r>
                        <m:r>
                          <a:rPr lang="en-GB" sz="1600" i="1" dirty="0">
                            <a:latin typeface="Cambria Math"/>
                          </a:rPr>
                          <m:t>𝑁𝑏</m:t>
                        </m:r>
                        <m:r>
                          <a:rPr lang="en-GB" sz="1600" b="0" i="1" baseline="30000" dirty="0" smtClean="0">
                            <a:latin typeface="Cambria Math"/>
                          </a:rPr>
                          <m:t>50</m:t>
                        </m:r>
                        <m:r>
                          <a:rPr lang="en-GB" sz="1600" i="1" dirty="0">
                            <a:latin typeface="Cambria Math"/>
                          </a:rPr>
                          <m:t>)^2</m:t>
                        </m:r>
                        <m:r>
                          <m:rPr>
                            <m:nor/>
                          </m:rPr>
                          <a:rPr lang="en-GB" sz="1600" dirty="0"/>
                          <m:t> </m:t>
                        </m:r>
                      </m:den>
                    </m:f>
                    <m:r>
                      <a:rPr lang="en-GB" sz="1600" b="0" i="1" smtClean="0">
                        <a:latin typeface="Cambria Math"/>
                      </a:rPr>
                      <m:t>=</m:t>
                    </m:r>
                    <m:r>
                      <a:rPr lang="en-GB" sz="1600" b="0" i="1" smtClean="0">
                        <a:solidFill>
                          <a:srgbClr val="FF0000"/>
                        </a:solidFill>
                        <a:latin typeface="Cambria Math"/>
                      </a:rPr>
                      <m:t>1.05</m:t>
                    </m:r>
                  </m:oMath>
                </a14:m>
                <a:endParaRPr lang="en-GB" sz="1600" dirty="0">
                  <a:solidFill>
                    <a:srgbClr val="FF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245742" y="5285457"/>
                <a:ext cx="4387804" cy="730777"/>
              </a:xfrm>
              <a:prstGeom prst="rect">
                <a:avLst/>
              </a:prstGeom>
              <a:blipFill rotWithShape="1">
                <a:blip r:embed="rId5"/>
                <a:stretch>
                  <a:fillRect l="-694" t="-3333" b="-2500"/>
                </a:stretch>
              </a:blipFill>
            </p:spPr>
            <p:txBody>
              <a:bodyPr/>
              <a:lstStyle/>
              <a:p>
                <a:r>
                  <a:rPr lang="en-GB">
                    <a:noFill/>
                  </a:rPr>
                  <a:t> </a:t>
                </a:r>
              </a:p>
            </p:txBody>
          </p:sp>
        </mc:Fallback>
      </mc:AlternateContent>
      <p:sp>
        <p:nvSpPr>
          <p:cNvPr id="17" name="Rectangle 16"/>
          <p:cNvSpPr/>
          <p:nvPr/>
        </p:nvSpPr>
        <p:spPr>
          <a:xfrm>
            <a:off x="685800" y="3440668"/>
            <a:ext cx="1266180" cy="369332"/>
          </a:xfrm>
          <a:prstGeom prst="rect">
            <a:avLst/>
          </a:prstGeom>
        </p:spPr>
        <p:txBody>
          <a:bodyPr wrap="none">
            <a:spAutoFit/>
          </a:bodyPr>
          <a:lstStyle/>
          <a:p>
            <a:r>
              <a:rPr lang="en-GB" dirty="0" smtClean="0">
                <a:solidFill>
                  <a:srgbClr val="FF0000"/>
                </a:solidFill>
              </a:rPr>
              <a:t>broadband </a:t>
            </a:r>
            <a:endParaRPr lang="en-GB" dirty="0">
              <a:solidFill>
                <a:srgbClr val="FF0000"/>
              </a:solidFill>
            </a:endParaRPr>
          </a:p>
        </p:txBody>
      </p:sp>
      <p:sp>
        <p:nvSpPr>
          <p:cNvPr id="20" name="Rectangle 19"/>
          <p:cNvSpPr/>
          <p:nvPr/>
        </p:nvSpPr>
        <p:spPr>
          <a:xfrm>
            <a:off x="1310164" y="2428220"/>
            <a:ext cx="1966436" cy="369332"/>
          </a:xfrm>
          <a:prstGeom prst="rect">
            <a:avLst/>
          </a:prstGeom>
        </p:spPr>
        <p:txBody>
          <a:bodyPr wrap="none">
            <a:spAutoFit/>
          </a:bodyPr>
          <a:lstStyle/>
          <a:p>
            <a:r>
              <a:rPr lang="en-GB" dirty="0" smtClean="0">
                <a:solidFill>
                  <a:srgbClr val="FF0000"/>
                </a:solidFill>
              </a:rPr>
              <a:t>Narrow band at </a:t>
            </a:r>
            <a:r>
              <a:rPr lang="en-GB" dirty="0" err="1" smtClean="0">
                <a:solidFill>
                  <a:srgbClr val="FF0000"/>
                </a:solidFill>
              </a:rPr>
              <a:t>f</a:t>
            </a:r>
            <a:r>
              <a:rPr lang="en-GB" baseline="-25000" dirty="0" err="1" smtClean="0">
                <a:solidFill>
                  <a:srgbClr val="FF0000"/>
                </a:solidFill>
              </a:rPr>
              <a:t>res</a:t>
            </a:r>
            <a:endParaRPr lang="en-GB" baseline="-25000" dirty="0">
              <a:solidFill>
                <a:srgbClr val="FF0000"/>
              </a:solidFill>
            </a:endParaRPr>
          </a:p>
        </p:txBody>
      </p:sp>
      <mc:AlternateContent xmlns:mc="http://schemas.openxmlformats.org/markup-compatibility/2006" xmlns:a14="http://schemas.microsoft.com/office/drawing/2010/main">
        <mc:Choice Requires="a14">
          <p:sp>
            <p:nvSpPr>
              <p:cNvPr id="21" name="TextBox 20"/>
              <p:cNvSpPr txBox="1"/>
              <p:nvPr/>
            </p:nvSpPr>
            <p:spPr>
              <a:xfrm>
                <a:off x="245742" y="6019656"/>
                <a:ext cx="8229817" cy="730777"/>
              </a:xfrm>
              <a:prstGeom prst="rect">
                <a:avLst/>
              </a:prstGeom>
              <a:noFill/>
            </p:spPr>
            <p:txBody>
              <a:bodyPr wrap="none" rtlCol="0">
                <a:spAutoFit/>
              </a:bodyPr>
              <a:lstStyle/>
              <a:p>
                <a:r>
                  <a:rPr lang="en-GB" sz="1600" dirty="0" smtClean="0">
                    <a:sym typeface="Wingdings" pitchFamily="2" charset="2"/>
                  </a:rPr>
                  <a:t> </a:t>
                </a:r>
                <a:r>
                  <a:rPr lang="en-GB" sz="1600" dirty="0" smtClean="0"/>
                  <a:t>switching to 25 ns for </a:t>
                </a:r>
                <a:r>
                  <a:rPr lang="en-GB" sz="1600" dirty="0" smtClean="0">
                    <a:solidFill>
                      <a:srgbClr val="FF0000"/>
                    </a:solidFill>
                  </a:rPr>
                  <a:t>narrow band </a:t>
                </a:r>
                <a:r>
                  <a:rPr lang="en-GB" sz="1600" dirty="0" smtClean="0"/>
                  <a:t>falling on a beam harmonic line (</a:t>
                </a:r>
                <a:r>
                  <a:rPr lang="en-GB" sz="1600" dirty="0" err="1" smtClean="0"/>
                  <a:t>f</a:t>
                </a:r>
                <a:r>
                  <a:rPr lang="en-GB" sz="1600" baseline="-25000" dirty="0" err="1" smtClean="0"/>
                  <a:t>res</a:t>
                </a:r>
                <a:r>
                  <a:rPr lang="en-GB" sz="1600" dirty="0" smtClean="0"/>
                  <a:t>= k*20 MHz): </a:t>
                </a:r>
                <a:br>
                  <a:rPr lang="en-GB" sz="1600" dirty="0" smtClean="0"/>
                </a:br>
                <a:r>
                  <a:rPr lang="en-GB" sz="1600" dirty="0" smtClean="0"/>
                  <a:t>	increase by factor   </a:t>
                </a:r>
                <a14:m>
                  <m:oMath xmlns:m="http://schemas.openxmlformats.org/officeDocument/2006/math">
                    <m:f>
                      <m:fPr>
                        <m:ctrlPr>
                          <a:rPr lang="en-GB" sz="1600" i="1" smtClean="0">
                            <a:latin typeface="Cambria Math"/>
                          </a:rPr>
                        </m:ctrlPr>
                      </m:fPr>
                      <m:num>
                        <m:r>
                          <a:rPr lang="en-GB" sz="1600" b="0" i="1" smtClean="0">
                            <a:latin typeface="Cambria Math"/>
                          </a:rPr>
                          <m:t>(</m:t>
                        </m:r>
                        <m:r>
                          <a:rPr lang="en-GB" sz="1600" i="1" dirty="0">
                            <a:latin typeface="Cambria Math"/>
                          </a:rPr>
                          <m:t>𝑀</m:t>
                        </m:r>
                        <m:r>
                          <a:rPr lang="en-GB" sz="1600" b="0" i="1" baseline="30000" dirty="0" smtClean="0">
                            <a:latin typeface="Cambria Math"/>
                          </a:rPr>
                          <m:t>25</m:t>
                        </m:r>
                        <m:r>
                          <a:rPr lang="en-GB" sz="1600" i="1" dirty="0">
                            <a:latin typeface="Cambria Math"/>
                          </a:rPr>
                          <m:t> ∗</m:t>
                        </m:r>
                        <m:r>
                          <a:rPr lang="en-GB" sz="1600" i="1" dirty="0">
                            <a:latin typeface="Cambria Math"/>
                          </a:rPr>
                          <m:t>𝑁𝑏</m:t>
                        </m:r>
                        <m:r>
                          <a:rPr lang="en-GB" sz="1600" b="0" i="1" baseline="30000" dirty="0" smtClean="0">
                            <a:latin typeface="Cambria Math"/>
                          </a:rPr>
                          <m:t>25</m:t>
                        </m:r>
                        <m:r>
                          <a:rPr lang="en-GB" sz="1600" i="1" dirty="0">
                            <a:latin typeface="Cambria Math"/>
                          </a:rPr>
                          <m:t>)^2</m:t>
                        </m:r>
                        <m:r>
                          <m:rPr>
                            <m:nor/>
                          </m:rPr>
                          <a:rPr lang="en-GB" sz="1600" dirty="0"/>
                          <m:t> </m:t>
                        </m:r>
                      </m:num>
                      <m:den>
                        <m:r>
                          <a:rPr lang="en-GB" sz="1600" b="0" i="1" smtClean="0">
                            <a:latin typeface="Cambria Math"/>
                          </a:rPr>
                          <m:t>(</m:t>
                        </m:r>
                        <m:r>
                          <a:rPr lang="en-GB" sz="1600" i="1" dirty="0">
                            <a:latin typeface="Cambria Math"/>
                          </a:rPr>
                          <m:t>𝑀</m:t>
                        </m:r>
                        <m:r>
                          <a:rPr lang="en-GB" sz="1600" i="1" baseline="30000" dirty="0">
                            <a:latin typeface="Cambria Math"/>
                          </a:rPr>
                          <m:t>50</m:t>
                        </m:r>
                        <m:r>
                          <a:rPr lang="en-GB" sz="1600" i="1" dirty="0">
                            <a:latin typeface="Cambria Math"/>
                          </a:rPr>
                          <m:t> ∗</m:t>
                        </m:r>
                        <m:r>
                          <a:rPr lang="en-GB" sz="1600" i="1" dirty="0">
                            <a:latin typeface="Cambria Math"/>
                          </a:rPr>
                          <m:t>𝑁𝑏</m:t>
                        </m:r>
                        <m:r>
                          <a:rPr lang="en-GB" sz="1600" b="0" i="1" baseline="30000" dirty="0" smtClean="0">
                            <a:latin typeface="Cambria Math"/>
                          </a:rPr>
                          <m:t>50</m:t>
                        </m:r>
                        <m:r>
                          <a:rPr lang="en-GB" sz="1600" i="1" dirty="0">
                            <a:latin typeface="Cambria Math"/>
                          </a:rPr>
                          <m:t>)^2</m:t>
                        </m:r>
                        <m:r>
                          <m:rPr>
                            <m:nor/>
                          </m:rPr>
                          <a:rPr lang="en-GB" sz="1600" dirty="0"/>
                          <m:t> </m:t>
                        </m:r>
                      </m:den>
                    </m:f>
                    <m:r>
                      <a:rPr lang="en-GB" sz="1600" b="0" i="1" smtClean="0">
                        <a:latin typeface="Cambria Math"/>
                      </a:rPr>
                      <m:t>=</m:t>
                    </m:r>
                    <m:r>
                      <a:rPr lang="en-GB" sz="1600" b="0" i="1" smtClean="0">
                        <a:solidFill>
                          <a:srgbClr val="FF0000"/>
                        </a:solidFill>
                        <a:latin typeface="Cambria Math"/>
                      </a:rPr>
                      <m:t>2</m:t>
                    </m:r>
                  </m:oMath>
                </a14:m>
                <a:r>
                  <a:rPr lang="en-GB" sz="1600" dirty="0" smtClean="0"/>
                  <a:t> (if </a:t>
                </a:r>
                <a:r>
                  <a:rPr lang="en-GB" sz="1600" dirty="0" err="1" smtClean="0"/>
                  <a:t>f</a:t>
                </a:r>
                <a:r>
                  <a:rPr lang="en-GB" sz="1600" baseline="-25000" dirty="0" err="1" smtClean="0"/>
                  <a:t>res</a:t>
                </a:r>
                <a:r>
                  <a:rPr lang="en-GB" sz="1600" dirty="0" smtClean="0"/>
                  <a:t>=2*k*20 MHz) </a:t>
                </a:r>
                <a:r>
                  <a:rPr lang="en-GB" sz="1600" dirty="0" smtClean="0">
                    <a:solidFill>
                      <a:srgbClr val="FF0000"/>
                    </a:solidFill>
                  </a:rPr>
                  <a:t>or 0</a:t>
                </a:r>
                <a:r>
                  <a:rPr lang="en-GB" sz="1600" dirty="0" smtClean="0"/>
                  <a:t> (if </a:t>
                </a:r>
                <a:r>
                  <a:rPr lang="en-GB" sz="1600" dirty="0" err="1" smtClean="0"/>
                  <a:t>f</a:t>
                </a:r>
                <a:r>
                  <a:rPr lang="en-GB" sz="1600" baseline="-25000" dirty="0" err="1" smtClean="0"/>
                  <a:t>res</a:t>
                </a:r>
                <a:r>
                  <a:rPr lang="en-GB" sz="1600" dirty="0" smtClean="0"/>
                  <a:t>=(2*k+1)*20 </a:t>
                </a:r>
                <a:r>
                  <a:rPr lang="en-GB" sz="1600" dirty="0"/>
                  <a:t>MHz</a:t>
                </a:r>
                <a:r>
                  <a:rPr lang="en-GB" sz="1600" dirty="0" smtClean="0"/>
                  <a:t>)</a:t>
                </a:r>
                <a:endParaRPr lang="en-GB" sz="1600" dirty="0"/>
              </a:p>
            </p:txBody>
          </p:sp>
        </mc:Choice>
        <mc:Fallback xmlns="">
          <p:sp>
            <p:nvSpPr>
              <p:cNvPr id="21" name="TextBox 20"/>
              <p:cNvSpPr txBox="1">
                <a:spLocks noRot="1" noChangeAspect="1" noMove="1" noResize="1" noEditPoints="1" noAdjustHandles="1" noChangeArrowheads="1" noChangeShapeType="1" noTextEdit="1"/>
              </p:cNvSpPr>
              <p:nvPr/>
            </p:nvSpPr>
            <p:spPr>
              <a:xfrm>
                <a:off x="245742" y="6019656"/>
                <a:ext cx="8229817" cy="730777"/>
              </a:xfrm>
              <a:prstGeom prst="rect">
                <a:avLst/>
              </a:prstGeom>
              <a:blipFill rotWithShape="1">
                <a:blip r:embed="rId6"/>
                <a:stretch>
                  <a:fillRect l="-370" t="-3333" b="-2500"/>
                </a:stretch>
              </a:blipFill>
            </p:spPr>
            <p:txBody>
              <a:bodyPr/>
              <a:lstStyle/>
              <a:p>
                <a:r>
                  <a:rPr lang="en-GB">
                    <a:noFill/>
                  </a:rPr>
                  <a:t> </a:t>
                </a:r>
              </a:p>
            </p:txBody>
          </p:sp>
        </mc:Fallback>
      </mc:AlternateContent>
      <p:graphicFrame>
        <p:nvGraphicFramePr>
          <p:cNvPr id="8" name="Object 7"/>
          <p:cNvGraphicFramePr>
            <a:graphicFrameLocks noChangeAspect="1"/>
          </p:cNvGraphicFramePr>
          <p:nvPr>
            <p:extLst>
              <p:ext uri="{D42A27DB-BD31-4B8C-83A1-F6EECF244321}">
                <p14:modId xmlns:p14="http://schemas.microsoft.com/office/powerpoint/2010/main" val="2874831618"/>
              </p:ext>
            </p:extLst>
          </p:nvPr>
        </p:nvGraphicFramePr>
        <p:xfrm>
          <a:off x="304801" y="914400"/>
          <a:ext cx="6324599" cy="692285"/>
        </p:xfrm>
        <a:graphic>
          <a:graphicData uri="http://schemas.openxmlformats.org/presentationml/2006/ole">
            <mc:AlternateContent xmlns:mc="http://schemas.openxmlformats.org/markup-compatibility/2006">
              <mc:Choice xmlns:v="urn:schemas-microsoft-com:vml" Requires="v">
                <p:oleObj spid="_x0000_s11272" name="Equation" r:id="rId7" imgW="4419600" imgH="482600" progId="Equation.3">
                  <p:embed/>
                </p:oleObj>
              </mc:Choice>
              <mc:Fallback>
                <p:oleObj name="Equation" r:id="rId7" imgW="4419600" imgH="482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1" y="914400"/>
                        <a:ext cx="6324599" cy="692285"/>
                      </a:xfrm>
                      <a:prstGeom prst="rect">
                        <a:avLst/>
                      </a:prstGeom>
                      <a:noFill/>
                      <a:ln>
                        <a:noFill/>
                      </a:ln>
                    </p:spPr>
                  </p:pic>
                </p:oleObj>
              </mc:Fallback>
            </mc:AlternateContent>
          </a:graphicData>
        </a:graphic>
      </p:graphicFrame>
      <p:sp>
        <p:nvSpPr>
          <p:cNvPr id="3" name="Rectangle 2"/>
          <p:cNvSpPr/>
          <p:nvPr/>
        </p:nvSpPr>
        <p:spPr>
          <a:xfrm>
            <a:off x="245742" y="5285457"/>
            <a:ext cx="8364858" cy="14649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7509" name="Picture 1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2158543"/>
            <a:ext cx="3427252" cy="2565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7508" name="Picture 116"/>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259608" y="1447800"/>
            <a:ext cx="2908562" cy="217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72576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57200" y="601146"/>
            <a:ext cx="8343759" cy="5016758"/>
          </a:xfrm>
          <a:prstGeom prst="rect">
            <a:avLst/>
          </a:prstGeom>
        </p:spPr>
        <p:txBody>
          <a:bodyPr wrap="none">
            <a:spAutoFit/>
          </a:bodyPr>
          <a:lstStyle/>
          <a:p>
            <a:pPr marL="285750" indent="-285750">
              <a:buFont typeface="Arial" pitchFamily="34" charset="0"/>
              <a:buChar char="•"/>
            </a:pPr>
            <a:r>
              <a:rPr lang="fr-FR" sz="1600" dirty="0"/>
              <a:t>Power </a:t>
            </a:r>
            <a:r>
              <a:rPr lang="fr-FR" sz="1600" dirty="0" err="1"/>
              <a:t>lost</a:t>
            </a:r>
            <a:r>
              <a:rPr lang="fr-FR" sz="1600" dirty="0"/>
              <a:t> by the </a:t>
            </a:r>
            <a:r>
              <a:rPr lang="fr-FR" sz="1600" dirty="0" err="1"/>
              <a:t>beam</a:t>
            </a:r>
            <a:r>
              <a:rPr lang="fr-FR" sz="1600" dirty="0"/>
              <a:t> in </a:t>
            </a:r>
            <a:r>
              <a:rPr lang="fr-FR" sz="1600" dirty="0" smtClean="0"/>
              <a:t>a </a:t>
            </a:r>
            <a:r>
              <a:rPr lang="fr-FR" sz="1600" dirty="0" err="1" smtClean="0"/>
              <a:t>device</a:t>
            </a:r>
            <a:r>
              <a:rPr lang="fr-FR" sz="1600" dirty="0" smtClean="0"/>
              <a:t> of </a:t>
            </a:r>
            <a:r>
              <a:rPr lang="fr-FR" sz="1600" dirty="0" err="1" smtClean="0"/>
              <a:t>impedance</a:t>
            </a:r>
            <a:r>
              <a:rPr lang="fr-FR" sz="1600" dirty="0" smtClean="0"/>
              <a:t> </a:t>
            </a:r>
            <a:r>
              <a:rPr lang="fr-FR" sz="1600" i="1" dirty="0" err="1" smtClean="0"/>
              <a:t>Z</a:t>
            </a:r>
            <a:r>
              <a:rPr lang="fr-FR" sz="1600" i="1" baseline="-25000" dirty="0" err="1" smtClean="0"/>
              <a:t>long</a:t>
            </a:r>
            <a:r>
              <a:rPr lang="fr-FR" sz="1600" dirty="0"/>
              <a:t> </a:t>
            </a:r>
            <a:r>
              <a:rPr lang="fr-FR" sz="1600" dirty="0" smtClean="0"/>
              <a:t>(</a:t>
            </a:r>
            <a:r>
              <a:rPr lang="fr-FR" sz="1600" dirty="0" err="1" smtClean="0"/>
              <a:t>see</a:t>
            </a:r>
            <a:r>
              <a:rPr lang="fr-FR" sz="1600" dirty="0" smtClean="0"/>
              <a:t> E. Metral </a:t>
            </a:r>
            <a:r>
              <a:rPr lang="fr-FR" sz="1600" dirty="0" err="1" smtClean="0"/>
              <a:t>at</a:t>
            </a:r>
            <a:r>
              <a:rPr lang="fr-FR" sz="1600" dirty="0" smtClean="0"/>
              <a:t> Chamonix 2012):</a:t>
            </a:r>
          </a:p>
          <a:p>
            <a:endParaRPr lang="fr-FR" sz="1600" dirty="0"/>
          </a:p>
          <a:p>
            <a:endParaRPr lang="fr-FR" sz="1600" dirty="0" smtClean="0"/>
          </a:p>
          <a:p>
            <a:endParaRPr lang="en-GB" sz="1600" dirty="0" smtClean="0"/>
          </a:p>
          <a:p>
            <a:pPr marL="285750" indent="-285750">
              <a:buFont typeface="Arial" pitchFamily="34" charset="0"/>
              <a:buChar char="•"/>
            </a:pPr>
            <a:endParaRPr lang="en-GB" sz="1600" dirty="0" smtClean="0"/>
          </a:p>
          <a:p>
            <a:pPr marL="285750" indent="-285750">
              <a:buFont typeface="Arial" pitchFamily="34" charset="0"/>
              <a:buChar char="•"/>
            </a:pPr>
            <a:endParaRPr lang="en-GB" sz="1600" dirty="0"/>
          </a:p>
          <a:p>
            <a:pPr marL="285750" indent="-285750">
              <a:buFont typeface="Arial" pitchFamily="34" charset="0"/>
              <a:buChar char="•"/>
            </a:pPr>
            <a:endParaRPr lang="en-GB" sz="1600" dirty="0" smtClean="0"/>
          </a:p>
          <a:p>
            <a:pPr marL="285750" indent="-285750">
              <a:buFont typeface="Arial" pitchFamily="34" charset="0"/>
              <a:buChar char="•"/>
            </a:pPr>
            <a:endParaRPr lang="en-GB" sz="1600" dirty="0"/>
          </a:p>
          <a:p>
            <a:pPr marL="285750" indent="-285750">
              <a:buFont typeface="Arial" pitchFamily="34" charset="0"/>
              <a:buChar char="•"/>
            </a:pPr>
            <a:endParaRPr lang="en-GB" sz="1600" dirty="0" smtClean="0"/>
          </a:p>
          <a:p>
            <a:pPr marL="285750" indent="-285750">
              <a:buFont typeface="Arial" pitchFamily="34" charset="0"/>
              <a:buChar char="•"/>
            </a:pPr>
            <a:endParaRPr lang="en-GB" sz="1600" dirty="0"/>
          </a:p>
          <a:p>
            <a:pPr marL="285750" indent="-285750">
              <a:buFont typeface="Arial" pitchFamily="34" charset="0"/>
              <a:buChar char="•"/>
            </a:pPr>
            <a:endParaRPr lang="en-GB" sz="1600" dirty="0" smtClean="0"/>
          </a:p>
          <a:p>
            <a:pPr marL="285750" indent="-285750">
              <a:buFont typeface="Arial" pitchFamily="34" charset="0"/>
              <a:buChar char="•"/>
            </a:pPr>
            <a:endParaRPr lang="en-GB" sz="1600" dirty="0"/>
          </a:p>
          <a:p>
            <a:pPr marL="285750" indent="-285750">
              <a:buFont typeface="Arial" pitchFamily="34" charset="0"/>
              <a:buChar char="•"/>
            </a:pPr>
            <a:endParaRPr lang="en-GB" sz="1600" dirty="0" smtClean="0"/>
          </a:p>
          <a:p>
            <a:pPr marL="285750" indent="-285750">
              <a:buFont typeface="Arial" pitchFamily="34" charset="0"/>
              <a:buChar char="•"/>
            </a:pPr>
            <a:endParaRPr lang="en-GB" sz="1600" dirty="0"/>
          </a:p>
          <a:p>
            <a:pPr marL="285750" indent="-285750">
              <a:buFont typeface="Arial" pitchFamily="34" charset="0"/>
              <a:buChar char="•"/>
            </a:pPr>
            <a:endParaRPr lang="en-GB" sz="1600" dirty="0" smtClean="0"/>
          </a:p>
          <a:p>
            <a:pPr marL="285750" indent="-285750">
              <a:buFont typeface="Arial" pitchFamily="34" charset="0"/>
              <a:buChar char="•"/>
            </a:pPr>
            <a:endParaRPr lang="en-GB" sz="1600" dirty="0"/>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Assumption: </a:t>
            </a:r>
            <a:r>
              <a:rPr lang="en-GB" sz="1600" dirty="0"/>
              <a:t>same </a:t>
            </a:r>
            <a:r>
              <a:rPr lang="en-GB" sz="1600" dirty="0" smtClean="0"/>
              <a:t>bunch </a:t>
            </a:r>
            <a:r>
              <a:rPr lang="en-GB" sz="1600" dirty="0"/>
              <a:t>distribution for </a:t>
            </a:r>
            <a:r>
              <a:rPr lang="en-GB" sz="1600" dirty="0" smtClean="0"/>
              <a:t>25 ns and 50 ns</a:t>
            </a:r>
            <a:r>
              <a:rPr lang="en-GB" sz="1600" dirty="0"/>
              <a:t/>
            </a:r>
            <a:br>
              <a:rPr lang="en-GB" sz="1600" dirty="0"/>
            </a:br>
            <a:r>
              <a:rPr lang="en-GB" sz="1600" dirty="0"/>
              <a:t>	</a:t>
            </a:r>
            <a:r>
              <a:rPr lang="en-GB" sz="1600" dirty="0" smtClean="0">
                <a:sym typeface="Wingdings" pitchFamily="2" charset="2"/>
              </a:rPr>
              <a:t> </a:t>
            </a:r>
            <a:r>
              <a:rPr lang="en-GB" sz="1600" b="1" dirty="0" smtClean="0">
                <a:sym typeface="Wingdings" pitchFamily="2" charset="2"/>
              </a:rPr>
              <a:t>beam </a:t>
            </a:r>
            <a:r>
              <a:rPr lang="en-GB" sz="1600" b="1" dirty="0">
                <a:sym typeface="Wingdings" pitchFamily="2" charset="2"/>
              </a:rPr>
              <a:t>spectrum </a:t>
            </a:r>
            <a:r>
              <a:rPr lang="en-GB" sz="1600" b="1" dirty="0" smtClean="0">
                <a:sym typeface="Wingdings" pitchFamily="2" charset="2"/>
              </a:rPr>
              <a:t>is extended to higher frequencies with an “homothetic” envelope </a:t>
            </a:r>
            <a:endParaRPr lang="en-GB" sz="1600" b="1" dirty="0"/>
          </a:p>
          <a:p>
            <a:endParaRPr lang="fr-FR" sz="1600" b="1" dirty="0"/>
          </a:p>
        </p:txBody>
      </p:sp>
      <p:sp>
        <p:nvSpPr>
          <p:cNvPr id="2" name="Title 1"/>
          <p:cNvSpPr>
            <a:spLocks noGrp="1"/>
          </p:cNvSpPr>
          <p:nvPr>
            <p:ph type="title"/>
          </p:nvPr>
        </p:nvSpPr>
        <p:spPr>
          <a:xfrm>
            <a:off x="457200" y="-76200"/>
            <a:ext cx="8229600" cy="715962"/>
          </a:xfrm>
        </p:spPr>
        <p:txBody>
          <a:bodyPr>
            <a:normAutofit fontScale="90000"/>
          </a:bodyPr>
          <a:lstStyle/>
          <a:p>
            <a:r>
              <a:rPr lang="en-GB" dirty="0"/>
              <a:t>Effect of </a:t>
            </a:r>
            <a:r>
              <a:rPr lang="en-GB" b="1" dirty="0" smtClean="0"/>
              <a:t>bunch length </a:t>
            </a:r>
            <a:r>
              <a:rPr lang="en-GB" dirty="0" smtClean="0"/>
              <a:t>on </a:t>
            </a:r>
            <a:r>
              <a:rPr lang="en-GB" dirty="0"/>
              <a:t>RF heating?</a:t>
            </a:r>
          </a:p>
        </p:txBody>
      </p:sp>
      <p:sp>
        <p:nvSpPr>
          <p:cNvPr id="4" name="Slide Number Placeholder 3"/>
          <p:cNvSpPr>
            <a:spLocks noGrp="1"/>
          </p:cNvSpPr>
          <p:nvPr>
            <p:ph type="sldNum" sz="quarter" idx="12"/>
          </p:nvPr>
        </p:nvSpPr>
        <p:spPr/>
        <p:txBody>
          <a:bodyPr/>
          <a:lstStyle/>
          <a:p>
            <a:fld id="{07223C0E-91F0-4C76-924F-EF9267ED5033}" type="slidenum">
              <a:rPr lang="en-US" smtClean="0"/>
              <a:pPr/>
              <a:t>17</a:t>
            </a:fld>
            <a:endParaRPr lang="en-US" dirty="0"/>
          </a:p>
        </p:txBody>
      </p:sp>
      <p:pic>
        <p:nvPicPr>
          <p:cNvPr id="5"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47212" t="11871" r="1011" b="48807"/>
          <a:stretch/>
        </p:blipFill>
        <p:spPr bwMode="auto">
          <a:xfrm>
            <a:off x="381000" y="1894820"/>
            <a:ext cx="4572000" cy="2690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894783" y="880882"/>
            <a:ext cx="1808508" cy="646331"/>
          </a:xfrm>
          <a:prstGeom prst="rect">
            <a:avLst/>
          </a:prstGeom>
          <a:noFill/>
        </p:spPr>
        <p:txBody>
          <a:bodyPr wrap="none" rtlCol="0">
            <a:spAutoFit/>
          </a:bodyPr>
          <a:lstStyle/>
          <a:p>
            <a:r>
              <a:rPr lang="en-GB" i="1" dirty="0" smtClean="0"/>
              <a:t>M</a:t>
            </a:r>
            <a:r>
              <a:rPr lang="en-GB" dirty="0" smtClean="0"/>
              <a:t>=2808 bunches</a:t>
            </a:r>
          </a:p>
          <a:p>
            <a:r>
              <a:rPr lang="en-GB" i="1" dirty="0" err="1" smtClean="0"/>
              <a:t>N</a:t>
            </a:r>
            <a:r>
              <a:rPr lang="en-GB" i="1" baseline="-25000" dirty="0" err="1" smtClean="0"/>
              <a:t>b</a:t>
            </a:r>
            <a:r>
              <a:rPr lang="en-GB" dirty="0" smtClean="0"/>
              <a:t>=1.15 10</a:t>
            </a:r>
            <a:r>
              <a:rPr lang="en-GB" baseline="30000" dirty="0" smtClean="0"/>
              <a:t>11 </a:t>
            </a:r>
            <a:r>
              <a:rPr lang="en-GB" dirty="0" smtClean="0"/>
              <a:t>p/b</a:t>
            </a:r>
            <a:endParaRPr lang="en-GB" dirty="0"/>
          </a:p>
        </p:txBody>
      </p:sp>
      <p:sp>
        <p:nvSpPr>
          <p:cNvPr id="13" name="TextBox 12"/>
          <p:cNvSpPr txBox="1"/>
          <p:nvPr/>
        </p:nvSpPr>
        <p:spPr>
          <a:xfrm>
            <a:off x="1882576" y="1815643"/>
            <a:ext cx="1622624" cy="307777"/>
          </a:xfrm>
          <a:prstGeom prst="rect">
            <a:avLst/>
          </a:prstGeom>
          <a:solidFill>
            <a:schemeClr val="bg1"/>
          </a:solidFill>
        </p:spPr>
        <p:txBody>
          <a:bodyPr wrap="none" rtlCol="0">
            <a:spAutoFit/>
          </a:bodyPr>
          <a:lstStyle/>
          <a:p>
            <a:r>
              <a:rPr lang="en-GB" sz="1400" dirty="0" smtClean="0"/>
              <a:t>Impedance Re(</a:t>
            </a:r>
            <a:r>
              <a:rPr lang="en-GB" sz="1400" dirty="0" err="1" smtClean="0"/>
              <a:t>Z</a:t>
            </a:r>
            <a:r>
              <a:rPr lang="en-GB" sz="1400" baseline="-25000" dirty="0" err="1" smtClean="0"/>
              <a:t>long</a:t>
            </a:r>
            <a:r>
              <a:rPr lang="en-GB" sz="1400" dirty="0" smtClean="0"/>
              <a:t>)</a:t>
            </a:r>
            <a:endParaRPr lang="en-GB" sz="1400" dirty="0"/>
          </a:p>
        </p:txBody>
      </p:sp>
      <p:sp>
        <p:nvSpPr>
          <p:cNvPr id="18" name="TextBox 17"/>
          <p:cNvSpPr txBox="1"/>
          <p:nvPr/>
        </p:nvSpPr>
        <p:spPr>
          <a:xfrm>
            <a:off x="245742" y="5257800"/>
            <a:ext cx="8227380" cy="584775"/>
          </a:xfrm>
          <a:prstGeom prst="rect">
            <a:avLst/>
          </a:prstGeom>
          <a:noFill/>
        </p:spPr>
        <p:txBody>
          <a:bodyPr wrap="none" rtlCol="0">
            <a:spAutoFit/>
          </a:bodyPr>
          <a:lstStyle/>
          <a:p>
            <a:pPr marL="285750" indent="-285750">
              <a:buFont typeface="Wingdings"/>
              <a:buChar char="à"/>
            </a:pPr>
            <a:r>
              <a:rPr lang="en-GB" sz="1600" dirty="0" smtClean="0"/>
              <a:t>switching to lower bunch length for </a:t>
            </a:r>
            <a:r>
              <a:rPr lang="en-GB" sz="1600" dirty="0" smtClean="0">
                <a:solidFill>
                  <a:srgbClr val="FF0000"/>
                </a:solidFill>
              </a:rPr>
              <a:t>broadband</a:t>
            </a:r>
            <a:r>
              <a:rPr lang="en-GB" sz="1600" dirty="0" smtClean="0"/>
              <a:t>: </a:t>
            </a:r>
          </a:p>
          <a:p>
            <a:r>
              <a:rPr lang="en-GB" sz="1600" dirty="0"/>
              <a:t>	</a:t>
            </a:r>
            <a:r>
              <a:rPr lang="en-GB" sz="1600" dirty="0" smtClean="0"/>
              <a:t>	in general </a:t>
            </a:r>
            <a:r>
              <a:rPr lang="en-GB" sz="1600" dirty="0" smtClean="0">
                <a:solidFill>
                  <a:srgbClr val="FF0000"/>
                </a:solidFill>
              </a:rPr>
              <a:t>regularly increases </a:t>
            </a:r>
            <a:r>
              <a:rPr lang="en-GB" sz="1600" dirty="0" smtClean="0"/>
              <a:t>(depends on broadband resonant frequency)</a:t>
            </a:r>
            <a:endParaRPr lang="en-GB" sz="1600" dirty="0">
              <a:solidFill>
                <a:srgbClr val="FF0000"/>
              </a:solidFill>
            </a:endParaRPr>
          </a:p>
        </p:txBody>
      </p:sp>
      <p:sp>
        <p:nvSpPr>
          <p:cNvPr id="17" name="Rectangle 16"/>
          <p:cNvSpPr/>
          <p:nvPr/>
        </p:nvSpPr>
        <p:spPr>
          <a:xfrm>
            <a:off x="1049287" y="3576131"/>
            <a:ext cx="1266180" cy="369332"/>
          </a:xfrm>
          <a:prstGeom prst="rect">
            <a:avLst/>
          </a:prstGeom>
        </p:spPr>
        <p:txBody>
          <a:bodyPr wrap="none">
            <a:spAutoFit/>
          </a:bodyPr>
          <a:lstStyle/>
          <a:p>
            <a:r>
              <a:rPr lang="en-GB" dirty="0" smtClean="0"/>
              <a:t>broadband </a:t>
            </a:r>
            <a:endParaRPr lang="en-GB" dirty="0"/>
          </a:p>
        </p:txBody>
      </p:sp>
      <p:sp>
        <p:nvSpPr>
          <p:cNvPr id="20" name="Rectangle 19"/>
          <p:cNvSpPr/>
          <p:nvPr/>
        </p:nvSpPr>
        <p:spPr>
          <a:xfrm>
            <a:off x="2362200" y="2123420"/>
            <a:ext cx="1966436" cy="369332"/>
          </a:xfrm>
          <a:prstGeom prst="rect">
            <a:avLst/>
          </a:prstGeom>
        </p:spPr>
        <p:txBody>
          <a:bodyPr wrap="none">
            <a:spAutoFit/>
          </a:bodyPr>
          <a:lstStyle/>
          <a:p>
            <a:r>
              <a:rPr lang="en-GB" dirty="0" smtClean="0"/>
              <a:t>Narrow band at </a:t>
            </a:r>
            <a:r>
              <a:rPr lang="en-GB" dirty="0" err="1" smtClean="0"/>
              <a:t>f</a:t>
            </a:r>
            <a:r>
              <a:rPr lang="en-GB" baseline="-25000" dirty="0" err="1" smtClean="0"/>
              <a:t>res</a:t>
            </a:r>
            <a:endParaRPr lang="en-GB" baseline="-25000" dirty="0"/>
          </a:p>
        </p:txBody>
      </p:sp>
      <p:sp>
        <p:nvSpPr>
          <p:cNvPr id="21" name="TextBox 20"/>
          <p:cNvSpPr txBox="1"/>
          <p:nvPr/>
        </p:nvSpPr>
        <p:spPr>
          <a:xfrm>
            <a:off x="228600" y="5824810"/>
            <a:ext cx="8760668" cy="584775"/>
          </a:xfrm>
          <a:prstGeom prst="rect">
            <a:avLst/>
          </a:prstGeom>
          <a:noFill/>
        </p:spPr>
        <p:txBody>
          <a:bodyPr wrap="none" rtlCol="0">
            <a:spAutoFit/>
          </a:bodyPr>
          <a:lstStyle/>
          <a:p>
            <a:r>
              <a:rPr lang="en-GB" sz="1600" dirty="0" smtClean="0">
                <a:sym typeface="Wingdings" pitchFamily="2" charset="2"/>
              </a:rPr>
              <a:t> </a:t>
            </a:r>
            <a:r>
              <a:rPr lang="en-GB" sz="1600" dirty="0" smtClean="0"/>
              <a:t>switching to </a:t>
            </a:r>
            <a:r>
              <a:rPr lang="en-GB" sz="1600" dirty="0"/>
              <a:t>lower bunch length </a:t>
            </a:r>
            <a:r>
              <a:rPr lang="en-GB" sz="1600" dirty="0" smtClean="0"/>
              <a:t>for </a:t>
            </a:r>
            <a:r>
              <a:rPr lang="en-GB" sz="1600" dirty="0" smtClean="0">
                <a:solidFill>
                  <a:srgbClr val="FF0000"/>
                </a:solidFill>
              </a:rPr>
              <a:t>narrow band: </a:t>
            </a:r>
            <a:br>
              <a:rPr lang="en-GB" sz="1600" dirty="0" smtClean="0">
                <a:solidFill>
                  <a:srgbClr val="FF0000"/>
                </a:solidFill>
              </a:rPr>
            </a:br>
            <a:r>
              <a:rPr lang="en-GB" sz="1600" dirty="0" smtClean="0">
                <a:solidFill>
                  <a:srgbClr val="FF0000"/>
                </a:solidFill>
              </a:rPr>
              <a:t>		enhances some resonances , </a:t>
            </a:r>
            <a:r>
              <a:rPr lang="en-GB" sz="1600" dirty="0" smtClean="0">
                <a:solidFill>
                  <a:srgbClr val="00B050"/>
                </a:solidFill>
              </a:rPr>
              <a:t>damps others, </a:t>
            </a:r>
            <a:r>
              <a:rPr lang="en-GB" sz="1600" dirty="0" smtClean="0">
                <a:solidFill>
                  <a:srgbClr val="FF0000"/>
                </a:solidFill>
              </a:rPr>
              <a:t>excites higher frequency resonances </a:t>
            </a:r>
            <a:endParaRPr lang="en-GB" sz="1600" dirty="0">
              <a:solidFill>
                <a:srgbClr val="FF0000"/>
              </a:solidFill>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2228373517"/>
              </p:ext>
            </p:extLst>
          </p:nvPr>
        </p:nvGraphicFramePr>
        <p:xfrm>
          <a:off x="304801" y="914400"/>
          <a:ext cx="6324599" cy="692285"/>
        </p:xfrm>
        <a:graphic>
          <a:graphicData uri="http://schemas.openxmlformats.org/presentationml/2006/ole">
            <mc:AlternateContent xmlns:mc="http://schemas.openxmlformats.org/markup-compatibility/2006">
              <mc:Choice xmlns:v="urn:schemas-microsoft-com:vml" Requires="v">
                <p:oleObj spid="_x0000_s12296" name="Equation" r:id="rId4" imgW="4419600" imgH="482600" progId="Equation.3">
                  <p:embed/>
                </p:oleObj>
              </mc:Choice>
              <mc:Fallback>
                <p:oleObj name="Equation" r:id="rId4" imgW="4419600" imgH="482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1" y="914400"/>
                        <a:ext cx="6324599" cy="692285"/>
                      </a:xfrm>
                      <a:prstGeom prst="rect">
                        <a:avLst/>
                      </a:prstGeom>
                      <a:noFill/>
                      <a:ln>
                        <a:noFill/>
                      </a:ln>
                    </p:spPr>
                  </p:pic>
                </p:oleObj>
              </mc:Fallback>
            </mc:AlternateContent>
          </a:graphicData>
        </a:graphic>
      </p:graphicFrame>
      <p:sp>
        <p:nvSpPr>
          <p:cNvPr id="22" name="Freeform 21"/>
          <p:cNvSpPr/>
          <p:nvPr/>
        </p:nvSpPr>
        <p:spPr>
          <a:xfrm>
            <a:off x="1025623" y="2199800"/>
            <a:ext cx="4994177" cy="1745843"/>
          </a:xfrm>
          <a:custGeom>
            <a:avLst/>
            <a:gdLst>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3860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469823 w 2828041"/>
              <a:gd name="connsiteY28" fmla="*/ 1489435 h 1745843"/>
              <a:gd name="connsiteX29" fmla="*/ 2526384 w 2828041"/>
              <a:gd name="connsiteY29" fmla="*/ 1432874 h 1745843"/>
              <a:gd name="connsiteX30" fmla="*/ 2545237 w 2828041"/>
              <a:gd name="connsiteY30" fmla="*/ 1376313 h 1745843"/>
              <a:gd name="connsiteX31" fmla="*/ 2601798 w 2828041"/>
              <a:gd name="connsiteY31" fmla="*/ 1272618 h 1745843"/>
              <a:gd name="connsiteX32" fmla="*/ 2714920 w 2828041"/>
              <a:gd name="connsiteY32" fmla="*/ 1263191 h 1745843"/>
              <a:gd name="connsiteX33" fmla="*/ 2828041 w 2828041"/>
              <a:gd name="connsiteY33" fmla="*/ 1395167 h 1745843"/>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3860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469823 w 2828041"/>
              <a:gd name="connsiteY28" fmla="*/ 1593130 h 1745843"/>
              <a:gd name="connsiteX29" fmla="*/ 2526384 w 2828041"/>
              <a:gd name="connsiteY29" fmla="*/ 1432874 h 1745843"/>
              <a:gd name="connsiteX30" fmla="*/ 2545237 w 2828041"/>
              <a:gd name="connsiteY30" fmla="*/ 1376313 h 1745843"/>
              <a:gd name="connsiteX31" fmla="*/ 2601798 w 2828041"/>
              <a:gd name="connsiteY31" fmla="*/ 1272618 h 1745843"/>
              <a:gd name="connsiteX32" fmla="*/ 2714920 w 2828041"/>
              <a:gd name="connsiteY32" fmla="*/ 1263191 h 1745843"/>
              <a:gd name="connsiteX33" fmla="*/ 2828041 w 2828041"/>
              <a:gd name="connsiteY33" fmla="*/ 1395167 h 1745843"/>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3860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488677 w 2828041"/>
              <a:gd name="connsiteY28" fmla="*/ 1687398 h 1745843"/>
              <a:gd name="connsiteX29" fmla="*/ 2526384 w 2828041"/>
              <a:gd name="connsiteY29" fmla="*/ 1432874 h 1745843"/>
              <a:gd name="connsiteX30" fmla="*/ 2545237 w 2828041"/>
              <a:gd name="connsiteY30" fmla="*/ 1376313 h 1745843"/>
              <a:gd name="connsiteX31" fmla="*/ 2601798 w 2828041"/>
              <a:gd name="connsiteY31" fmla="*/ 1272618 h 1745843"/>
              <a:gd name="connsiteX32" fmla="*/ 2714920 w 2828041"/>
              <a:gd name="connsiteY32" fmla="*/ 1263191 h 1745843"/>
              <a:gd name="connsiteX33" fmla="*/ 2828041 w 2828041"/>
              <a:gd name="connsiteY33" fmla="*/ 1395167 h 1745843"/>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3860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384981 w 2828041"/>
              <a:gd name="connsiteY28" fmla="*/ 1564849 h 1745843"/>
              <a:gd name="connsiteX29" fmla="*/ 2488677 w 2828041"/>
              <a:gd name="connsiteY29" fmla="*/ 1687398 h 1745843"/>
              <a:gd name="connsiteX30" fmla="*/ 2526384 w 2828041"/>
              <a:gd name="connsiteY30" fmla="*/ 1432874 h 1745843"/>
              <a:gd name="connsiteX31" fmla="*/ 2545237 w 2828041"/>
              <a:gd name="connsiteY31" fmla="*/ 1376313 h 1745843"/>
              <a:gd name="connsiteX32" fmla="*/ 2601798 w 2828041"/>
              <a:gd name="connsiteY32" fmla="*/ 1272618 h 1745843"/>
              <a:gd name="connsiteX33" fmla="*/ 2714920 w 2828041"/>
              <a:gd name="connsiteY33" fmla="*/ 1263191 h 1745843"/>
              <a:gd name="connsiteX34" fmla="*/ 2828041 w 2828041"/>
              <a:gd name="connsiteY34" fmla="*/ 1395167 h 1745843"/>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3860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413262 w 2828041"/>
              <a:gd name="connsiteY28" fmla="*/ 1564849 h 1745843"/>
              <a:gd name="connsiteX29" fmla="*/ 2488677 w 2828041"/>
              <a:gd name="connsiteY29" fmla="*/ 1687398 h 1745843"/>
              <a:gd name="connsiteX30" fmla="*/ 2526384 w 2828041"/>
              <a:gd name="connsiteY30" fmla="*/ 1432874 h 1745843"/>
              <a:gd name="connsiteX31" fmla="*/ 2545237 w 2828041"/>
              <a:gd name="connsiteY31" fmla="*/ 1376313 h 1745843"/>
              <a:gd name="connsiteX32" fmla="*/ 2601798 w 2828041"/>
              <a:gd name="connsiteY32" fmla="*/ 1272618 h 1745843"/>
              <a:gd name="connsiteX33" fmla="*/ 2714920 w 2828041"/>
              <a:gd name="connsiteY33" fmla="*/ 1263191 h 1745843"/>
              <a:gd name="connsiteX34" fmla="*/ 2828041 w 2828041"/>
              <a:gd name="connsiteY34" fmla="*/ 1395167 h 1745843"/>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6688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413262 w 2828041"/>
              <a:gd name="connsiteY28" fmla="*/ 1564849 h 1745843"/>
              <a:gd name="connsiteX29" fmla="*/ 2488677 w 2828041"/>
              <a:gd name="connsiteY29" fmla="*/ 1687398 h 1745843"/>
              <a:gd name="connsiteX30" fmla="*/ 2526384 w 2828041"/>
              <a:gd name="connsiteY30" fmla="*/ 1432874 h 1745843"/>
              <a:gd name="connsiteX31" fmla="*/ 2545237 w 2828041"/>
              <a:gd name="connsiteY31" fmla="*/ 1376313 h 1745843"/>
              <a:gd name="connsiteX32" fmla="*/ 2601798 w 2828041"/>
              <a:gd name="connsiteY32" fmla="*/ 1272618 h 1745843"/>
              <a:gd name="connsiteX33" fmla="*/ 2714920 w 2828041"/>
              <a:gd name="connsiteY33" fmla="*/ 1263191 h 1745843"/>
              <a:gd name="connsiteX34" fmla="*/ 2828041 w 2828041"/>
              <a:gd name="connsiteY34" fmla="*/ 1395167 h 1745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828041" h="1745843">
                <a:moveTo>
                  <a:pt x="0" y="0"/>
                </a:moveTo>
                <a:cubicBezTo>
                  <a:pt x="19639" y="2356"/>
                  <a:pt x="39278" y="4713"/>
                  <a:pt x="75414" y="18853"/>
                </a:cubicBezTo>
                <a:cubicBezTo>
                  <a:pt x="111550" y="32993"/>
                  <a:pt x="172825" y="59703"/>
                  <a:pt x="216817" y="84841"/>
                </a:cubicBezTo>
                <a:cubicBezTo>
                  <a:pt x="260809" y="109979"/>
                  <a:pt x="298516" y="139830"/>
                  <a:pt x="339365" y="169682"/>
                </a:cubicBezTo>
                <a:cubicBezTo>
                  <a:pt x="380214" y="199534"/>
                  <a:pt x="425777" y="232527"/>
                  <a:pt x="461913" y="263950"/>
                </a:cubicBezTo>
                <a:cubicBezTo>
                  <a:pt x="498049" y="295373"/>
                  <a:pt x="524758" y="325224"/>
                  <a:pt x="556181" y="358218"/>
                </a:cubicBezTo>
                <a:cubicBezTo>
                  <a:pt x="587604" y="391212"/>
                  <a:pt x="622170" y="424206"/>
                  <a:pt x="650450" y="461913"/>
                </a:cubicBezTo>
                <a:cubicBezTo>
                  <a:pt x="678730" y="499620"/>
                  <a:pt x="688157" y="526329"/>
                  <a:pt x="725864" y="584461"/>
                </a:cubicBezTo>
                <a:cubicBezTo>
                  <a:pt x="763571" y="642593"/>
                  <a:pt x="837415" y="744717"/>
                  <a:pt x="876693" y="810705"/>
                </a:cubicBezTo>
                <a:cubicBezTo>
                  <a:pt x="915971" y="876693"/>
                  <a:pt x="934825" y="922255"/>
                  <a:pt x="961534" y="980387"/>
                </a:cubicBezTo>
                <a:cubicBezTo>
                  <a:pt x="988243" y="1038519"/>
                  <a:pt x="1008668" y="1091938"/>
                  <a:pt x="1036948" y="1159497"/>
                </a:cubicBezTo>
                <a:cubicBezTo>
                  <a:pt x="1065228" y="1227056"/>
                  <a:pt x="1104508" y="1313468"/>
                  <a:pt x="1131217" y="1385740"/>
                </a:cubicBezTo>
                <a:cubicBezTo>
                  <a:pt x="1157926" y="1458012"/>
                  <a:pt x="1178351" y="1538140"/>
                  <a:pt x="1197204" y="1593130"/>
                </a:cubicBezTo>
                <a:cubicBezTo>
                  <a:pt x="1216057" y="1648120"/>
                  <a:pt x="1228627" y="1690540"/>
                  <a:pt x="1244338" y="1715678"/>
                </a:cubicBezTo>
                <a:cubicBezTo>
                  <a:pt x="1260049" y="1740816"/>
                  <a:pt x="1278903" y="1750242"/>
                  <a:pt x="1291472" y="1743958"/>
                </a:cubicBezTo>
                <a:cubicBezTo>
                  <a:pt x="1304041" y="1737674"/>
                  <a:pt x="1307184" y="1698396"/>
                  <a:pt x="1319753" y="1677971"/>
                </a:cubicBezTo>
                <a:cubicBezTo>
                  <a:pt x="1332322" y="1657546"/>
                  <a:pt x="1351175" y="1641835"/>
                  <a:pt x="1366886" y="1621410"/>
                </a:cubicBezTo>
                <a:cubicBezTo>
                  <a:pt x="1382597" y="1600985"/>
                  <a:pt x="1390454" y="1585273"/>
                  <a:pt x="1414021" y="1555422"/>
                </a:cubicBezTo>
                <a:cubicBezTo>
                  <a:pt x="1437588" y="1525571"/>
                  <a:pt x="1475295" y="1480008"/>
                  <a:pt x="1508289" y="1442301"/>
                </a:cubicBezTo>
                <a:cubicBezTo>
                  <a:pt x="1541283" y="1404594"/>
                  <a:pt x="1577419" y="1362173"/>
                  <a:pt x="1611984" y="1329179"/>
                </a:cubicBezTo>
                <a:cubicBezTo>
                  <a:pt x="1646549" y="1296185"/>
                  <a:pt x="1671686" y="1263192"/>
                  <a:pt x="1715678" y="1244338"/>
                </a:cubicBezTo>
                <a:cubicBezTo>
                  <a:pt x="1759670" y="1225484"/>
                  <a:pt x="1824087" y="1220770"/>
                  <a:pt x="1875934" y="1216057"/>
                </a:cubicBezTo>
                <a:cubicBezTo>
                  <a:pt x="1927781" y="1211344"/>
                  <a:pt x="1989056" y="1208201"/>
                  <a:pt x="2026763" y="1216057"/>
                </a:cubicBezTo>
                <a:cubicBezTo>
                  <a:pt x="2064470" y="1223913"/>
                  <a:pt x="2073897" y="1245909"/>
                  <a:pt x="2102177" y="1263191"/>
                </a:cubicBezTo>
                <a:cubicBezTo>
                  <a:pt x="2130457" y="1280473"/>
                  <a:pt x="2163451" y="1294614"/>
                  <a:pt x="2196445" y="1319752"/>
                </a:cubicBezTo>
                <a:cubicBezTo>
                  <a:pt x="2229439" y="1344890"/>
                  <a:pt x="2273431" y="1390453"/>
                  <a:pt x="2300140" y="1414020"/>
                </a:cubicBezTo>
                <a:cubicBezTo>
                  <a:pt x="2326849" y="1437587"/>
                  <a:pt x="2340990" y="1450156"/>
                  <a:pt x="2356701" y="1461154"/>
                </a:cubicBezTo>
                <a:cubicBezTo>
                  <a:pt x="2372412" y="1472152"/>
                  <a:pt x="2384981" y="1462726"/>
                  <a:pt x="2394408" y="1480008"/>
                </a:cubicBezTo>
                <a:cubicBezTo>
                  <a:pt x="2403835" y="1497290"/>
                  <a:pt x="2397551" y="1530284"/>
                  <a:pt x="2413262" y="1564849"/>
                </a:cubicBezTo>
                <a:cubicBezTo>
                  <a:pt x="2428973" y="1599414"/>
                  <a:pt x="2469823" y="1709394"/>
                  <a:pt x="2488677" y="1687398"/>
                </a:cubicBezTo>
                <a:cubicBezTo>
                  <a:pt x="2507531" y="1665402"/>
                  <a:pt x="2516957" y="1484721"/>
                  <a:pt x="2526384" y="1432874"/>
                </a:cubicBezTo>
                <a:cubicBezTo>
                  <a:pt x="2535811" y="1381027"/>
                  <a:pt x="2532668" y="1403022"/>
                  <a:pt x="2545237" y="1376313"/>
                </a:cubicBezTo>
                <a:cubicBezTo>
                  <a:pt x="2557806" y="1349604"/>
                  <a:pt x="2573518" y="1291472"/>
                  <a:pt x="2601798" y="1272618"/>
                </a:cubicBezTo>
                <a:cubicBezTo>
                  <a:pt x="2630078" y="1253764"/>
                  <a:pt x="2677213" y="1242766"/>
                  <a:pt x="2714920" y="1263191"/>
                </a:cubicBezTo>
                <a:cubicBezTo>
                  <a:pt x="2752627" y="1283616"/>
                  <a:pt x="2790334" y="1339391"/>
                  <a:pt x="2828041" y="1395167"/>
                </a:cubicBezTo>
              </a:path>
            </a:pathLst>
          </a:cu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p:cNvSpPr/>
          <p:nvPr/>
        </p:nvSpPr>
        <p:spPr>
          <a:xfrm>
            <a:off x="1034110" y="2199620"/>
            <a:ext cx="5860673" cy="1745843"/>
          </a:xfrm>
          <a:custGeom>
            <a:avLst/>
            <a:gdLst>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3860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469823 w 2828041"/>
              <a:gd name="connsiteY28" fmla="*/ 1489435 h 1745843"/>
              <a:gd name="connsiteX29" fmla="*/ 2526384 w 2828041"/>
              <a:gd name="connsiteY29" fmla="*/ 1432874 h 1745843"/>
              <a:gd name="connsiteX30" fmla="*/ 2545237 w 2828041"/>
              <a:gd name="connsiteY30" fmla="*/ 1376313 h 1745843"/>
              <a:gd name="connsiteX31" fmla="*/ 2601798 w 2828041"/>
              <a:gd name="connsiteY31" fmla="*/ 1272618 h 1745843"/>
              <a:gd name="connsiteX32" fmla="*/ 2714920 w 2828041"/>
              <a:gd name="connsiteY32" fmla="*/ 1263191 h 1745843"/>
              <a:gd name="connsiteX33" fmla="*/ 2828041 w 2828041"/>
              <a:gd name="connsiteY33" fmla="*/ 1395167 h 1745843"/>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3860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469823 w 2828041"/>
              <a:gd name="connsiteY28" fmla="*/ 1593130 h 1745843"/>
              <a:gd name="connsiteX29" fmla="*/ 2526384 w 2828041"/>
              <a:gd name="connsiteY29" fmla="*/ 1432874 h 1745843"/>
              <a:gd name="connsiteX30" fmla="*/ 2545237 w 2828041"/>
              <a:gd name="connsiteY30" fmla="*/ 1376313 h 1745843"/>
              <a:gd name="connsiteX31" fmla="*/ 2601798 w 2828041"/>
              <a:gd name="connsiteY31" fmla="*/ 1272618 h 1745843"/>
              <a:gd name="connsiteX32" fmla="*/ 2714920 w 2828041"/>
              <a:gd name="connsiteY32" fmla="*/ 1263191 h 1745843"/>
              <a:gd name="connsiteX33" fmla="*/ 2828041 w 2828041"/>
              <a:gd name="connsiteY33" fmla="*/ 1395167 h 1745843"/>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3860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488677 w 2828041"/>
              <a:gd name="connsiteY28" fmla="*/ 1687398 h 1745843"/>
              <a:gd name="connsiteX29" fmla="*/ 2526384 w 2828041"/>
              <a:gd name="connsiteY29" fmla="*/ 1432874 h 1745843"/>
              <a:gd name="connsiteX30" fmla="*/ 2545237 w 2828041"/>
              <a:gd name="connsiteY30" fmla="*/ 1376313 h 1745843"/>
              <a:gd name="connsiteX31" fmla="*/ 2601798 w 2828041"/>
              <a:gd name="connsiteY31" fmla="*/ 1272618 h 1745843"/>
              <a:gd name="connsiteX32" fmla="*/ 2714920 w 2828041"/>
              <a:gd name="connsiteY32" fmla="*/ 1263191 h 1745843"/>
              <a:gd name="connsiteX33" fmla="*/ 2828041 w 2828041"/>
              <a:gd name="connsiteY33" fmla="*/ 1395167 h 1745843"/>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3860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384981 w 2828041"/>
              <a:gd name="connsiteY28" fmla="*/ 1564849 h 1745843"/>
              <a:gd name="connsiteX29" fmla="*/ 2488677 w 2828041"/>
              <a:gd name="connsiteY29" fmla="*/ 1687398 h 1745843"/>
              <a:gd name="connsiteX30" fmla="*/ 2526384 w 2828041"/>
              <a:gd name="connsiteY30" fmla="*/ 1432874 h 1745843"/>
              <a:gd name="connsiteX31" fmla="*/ 2545237 w 2828041"/>
              <a:gd name="connsiteY31" fmla="*/ 1376313 h 1745843"/>
              <a:gd name="connsiteX32" fmla="*/ 2601798 w 2828041"/>
              <a:gd name="connsiteY32" fmla="*/ 1272618 h 1745843"/>
              <a:gd name="connsiteX33" fmla="*/ 2714920 w 2828041"/>
              <a:gd name="connsiteY33" fmla="*/ 1263191 h 1745843"/>
              <a:gd name="connsiteX34" fmla="*/ 2828041 w 2828041"/>
              <a:gd name="connsiteY34" fmla="*/ 1395167 h 1745843"/>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3860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413262 w 2828041"/>
              <a:gd name="connsiteY28" fmla="*/ 1564849 h 1745843"/>
              <a:gd name="connsiteX29" fmla="*/ 2488677 w 2828041"/>
              <a:gd name="connsiteY29" fmla="*/ 1687398 h 1745843"/>
              <a:gd name="connsiteX30" fmla="*/ 2526384 w 2828041"/>
              <a:gd name="connsiteY30" fmla="*/ 1432874 h 1745843"/>
              <a:gd name="connsiteX31" fmla="*/ 2545237 w 2828041"/>
              <a:gd name="connsiteY31" fmla="*/ 1376313 h 1745843"/>
              <a:gd name="connsiteX32" fmla="*/ 2601798 w 2828041"/>
              <a:gd name="connsiteY32" fmla="*/ 1272618 h 1745843"/>
              <a:gd name="connsiteX33" fmla="*/ 2714920 w 2828041"/>
              <a:gd name="connsiteY33" fmla="*/ 1263191 h 1745843"/>
              <a:gd name="connsiteX34" fmla="*/ 2828041 w 2828041"/>
              <a:gd name="connsiteY34" fmla="*/ 1395167 h 1745843"/>
              <a:gd name="connsiteX0" fmla="*/ 0 w 2828041"/>
              <a:gd name="connsiteY0" fmla="*/ 0 h 1745843"/>
              <a:gd name="connsiteX1" fmla="*/ 75414 w 2828041"/>
              <a:gd name="connsiteY1" fmla="*/ 18853 h 1745843"/>
              <a:gd name="connsiteX2" fmla="*/ 216817 w 2828041"/>
              <a:gd name="connsiteY2" fmla="*/ 84841 h 1745843"/>
              <a:gd name="connsiteX3" fmla="*/ 339365 w 2828041"/>
              <a:gd name="connsiteY3" fmla="*/ 169682 h 1745843"/>
              <a:gd name="connsiteX4" fmla="*/ 461913 w 2828041"/>
              <a:gd name="connsiteY4" fmla="*/ 263950 h 1745843"/>
              <a:gd name="connsiteX5" fmla="*/ 556181 w 2828041"/>
              <a:gd name="connsiteY5" fmla="*/ 358218 h 1745843"/>
              <a:gd name="connsiteX6" fmla="*/ 650450 w 2828041"/>
              <a:gd name="connsiteY6" fmla="*/ 461913 h 1745843"/>
              <a:gd name="connsiteX7" fmla="*/ 725864 w 2828041"/>
              <a:gd name="connsiteY7" fmla="*/ 584461 h 1745843"/>
              <a:gd name="connsiteX8" fmla="*/ 876693 w 2828041"/>
              <a:gd name="connsiteY8" fmla="*/ 810705 h 1745843"/>
              <a:gd name="connsiteX9" fmla="*/ 961534 w 2828041"/>
              <a:gd name="connsiteY9" fmla="*/ 980387 h 1745843"/>
              <a:gd name="connsiteX10" fmla="*/ 1036948 w 2828041"/>
              <a:gd name="connsiteY10" fmla="*/ 1159497 h 1745843"/>
              <a:gd name="connsiteX11" fmla="*/ 1131217 w 2828041"/>
              <a:gd name="connsiteY11" fmla="*/ 1385740 h 1745843"/>
              <a:gd name="connsiteX12" fmla="*/ 1197204 w 2828041"/>
              <a:gd name="connsiteY12" fmla="*/ 1593130 h 1745843"/>
              <a:gd name="connsiteX13" fmla="*/ 1244338 w 2828041"/>
              <a:gd name="connsiteY13" fmla="*/ 1715678 h 1745843"/>
              <a:gd name="connsiteX14" fmla="*/ 1291472 w 2828041"/>
              <a:gd name="connsiteY14" fmla="*/ 1743958 h 1745843"/>
              <a:gd name="connsiteX15" fmla="*/ 1319753 w 2828041"/>
              <a:gd name="connsiteY15" fmla="*/ 1677971 h 1745843"/>
              <a:gd name="connsiteX16" fmla="*/ 1366886 w 2828041"/>
              <a:gd name="connsiteY16" fmla="*/ 1621410 h 1745843"/>
              <a:gd name="connsiteX17" fmla="*/ 1414021 w 2828041"/>
              <a:gd name="connsiteY17" fmla="*/ 1555422 h 1745843"/>
              <a:gd name="connsiteX18" fmla="*/ 1508289 w 2828041"/>
              <a:gd name="connsiteY18" fmla="*/ 1442301 h 1745843"/>
              <a:gd name="connsiteX19" fmla="*/ 1611984 w 2828041"/>
              <a:gd name="connsiteY19" fmla="*/ 1329179 h 1745843"/>
              <a:gd name="connsiteX20" fmla="*/ 1715678 w 2828041"/>
              <a:gd name="connsiteY20" fmla="*/ 1244338 h 1745843"/>
              <a:gd name="connsiteX21" fmla="*/ 1875934 w 2828041"/>
              <a:gd name="connsiteY21" fmla="*/ 1216057 h 1745843"/>
              <a:gd name="connsiteX22" fmla="*/ 2026763 w 2828041"/>
              <a:gd name="connsiteY22" fmla="*/ 1216057 h 1745843"/>
              <a:gd name="connsiteX23" fmla="*/ 2102177 w 2828041"/>
              <a:gd name="connsiteY23" fmla="*/ 1263191 h 1745843"/>
              <a:gd name="connsiteX24" fmla="*/ 2196445 w 2828041"/>
              <a:gd name="connsiteY24" fmla="*/ 1319752 h 1745843"/>
              <a:gd name="connsiteX25" fmla="*/ 2300140 w 2828041"/>
              <a:gd name="connsiteY25" fmla="*/ 1414020 h 1745843"/>
              <a:gd name="connsiteX26" fmla="*/ 2356701 w 2828041"/>
              <a:gd name="connsiteY26" fmla="*/ 1461154 h 1745843"/>
              <a:gd name="connsiteX27" fmla="*/ 2394408 w 2828041"/>
              <a:gd name="connsiteY27" fmla="*/ 1480008 h 1745843"/>
              <a:gd name="connsiteX28" fmla="*/ 2413262 w 2828041"/>
              <a:gd name="connsiteY28" fmla="*/ 1564849 h 1745843"/>
              <a:gd name="connsiteX29" fmla="*/ 2488677 w 2828041"/>
              <a:gd name="connsiteY29" fmla="*/ 1687398 h 1745843"/>
              <a:gd name="connsiteX30" fmla="*/ 2526384 w 2828041"/>
              <a:gd name="connsiteY30" fmla="*/ 1432874 h 1745843"/>
              <a:gd name="connsiteX31" fmla="*/ 2545237 w 2828041"/>
              <a:gd name="connsiteY31" fmla="*/ 1376313 h 1745843"/>
              <a:gd name="connsiteX32" fmla="*/ 2601798 w 2828041"/>
              <a:gd name="connsiteY32" fmla="*/ 1272618 h 1745843"/>
              <a:gd name="connsiteX33" fmla="*/ 2714920 w 2828041"/>
              <a:gd name="connsiteY33" fmla="*/ 1263191 h 1745843"/>
              <a:gd name="connsiteX34" fmla="*/ 2828041 w 2828041"/>
              <a:gd name="connsiteY34" fmla="*/ 1395167 h 1745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828041" h="1745843">
                <a:moveTo>
                  <a:pt x="0" y="0"/>
                </a:moveTo>
                <a:cubicBezTo>
                  <a:pt x="19639" y="2356"/>
                  <a:pt x="39278" y="4713"/>
                  <a:pt x="75414" y="18853"/>
                </a:cubicBezTo>
                <a:cubicBezTo>
                  <a:pt x="111550" y="32993"/>
                  <a:pt x="172825" y="59703"/>
                  <a:pt x="216817" y="84841"/>
                </a:cubicBezTo>
                <a:cubicBezTo>
                  <a:pt x="260809" y="109979"/>
                  <a:pt x="298516" y="139830"/>
                  <a:pt x="339365" y="169682"/>
                </a:cubicBezTo>
                <a:cubicBezTo>
                  <a:pt x="380214" y="199534"/>
                  <a:pt x="425777" y="232527"/>
                  <a:pt x="461913" y="263950"/>
                </a:cubicBezTo>
                <a:cubicBezTo>
                  <a:pt x="498049" y="295373"/>
                  <a:pt x="524758" y="325224"/>
                  <a:pt x="556181" y="358218"/>
                </a:cubicBezTo>
                <a:cubicBezTo>
                  <a:pt x="587604" y="391212"/>
                  <a:pt x="622170" y="424206"/>
                  <a:pt x="650450" y="461913"/>
                </a:cubicBezTo>
                <a:cubicBezTo>
                  <a:pt x="678730" y="499620"/>
                  <a:pt x="688157" y="526329"/>
                  <a:pt x="725864" y="584461"/>
                </a:cubicBezTo>
                <a:cubicBezTo>
                  <a:pt x="763571" y="642593"/>
                  <a:pt x="837415" y="744717"/>
                  <a:pt x="876693" y="810705"/>
                </a:cubicBezTo>
                <a:cubicBezTo>
                  <a:pt x="915971" y="876693"/>
                  <a:pt x="934825" y="922255"/>
                  <a:pt x="961534" y="980387"/>
                </a:cubicBezTo>
                <a:cubicBezTo>
                  <a:pt x="988243" y="1038519"/>
                  <a:pt x="1008668" y="1091938"/>
                  <a:pt x="1036948" y="1159497"/>
                </a:cubicBezTo>
                <a:cubicBezTo>
                  <a:pt x="1065228" y="1227056"/>
                  <a:pt x="1104508" y="1313468"/>
                  <a:pt x="1131217" y="1385740"/>
                </a:cubicBezTo>
                <a:cubicBezTo>
                  <a:pt x="1157926" y="1458012"/>
                  <a:pt x="1178351" y="1538140"/>
                  <a:pt x="1197204" y="1593130"/>
                </a:cubicBezTo>
                <a:cubicBezTo>
                  <a:pt x="1216057" y="1648120"/>
                  <a:pt x="1228627" y="1690540"/>
                  <a:pt x="1244338" y="1715678"/>
                </a:cubicBezTo>
                <a:cubicBezTo>
                  <a:pt x="1260049" y="1740816"/>
                  <a:pt x="1278903" y="1750242"/>
                  <a:pt x="1291472" y="1743958"/>
                </a:cubicBezTo>
                <a:cubicBezTo>
                  <a:pt x="1304041" y="1737674"/>
                  <a:pt x="1307184" y="1698396"/>
                  <a:pt x="1319753" y="1677971"/>
                </a:cubicBezTo>
                <a:cubicBezTo>
                  <a:pt x="1332322" y="1657546"/>
                  <a:pt x="1351175" y="1641835"/>
                  <a:pt x="1366886" y="1621410"/>
                </a:cubicBezTo>
                <a:cubicBezTo>
                  <a:pt x="1382597" y="1600985"/>
                  <a:pt x="1390454" y="1585273"/>
                  <a:pt x="1414021" y="1555422"/>
                </a:cubicBezTo>
                <a:cubicBezTo>
                  <a:pt x="1437588" y="1525571"/>
                  <a:pt x="1475295" y="1480008"/>
                  <a:pt x="1508289" y="1442301"/>
                </a:cubicBezTo>
                <a:cubicBezTo>
                  <a:pt x="1541283" y="1404594"/>
                  <a:pt x="1577419" y="1362173"/>
                  <a:pt x="1611984" y="1329179"/>
                </a:cubicBezTo>
                <a:cubicBezTo>
                  <a:pt x="1646549" y="1296185"/>
                  <a:pt x="1671686" y="1263192"/>
                  <a:pt x="1715678" y="1244338"/>
                </a:cubicBezTo>
                <a:cubicBezTo>
                  <a:pt x="1759670" y="1225484"/>
                  <a:pt x="1824087" y="1220770"/>
                  <a:pt x="1875934" y="1216057"/>
                </a:cubicBezTo>
                <a:cubicBezTo>
                  <a:pt x="1927781" y="1211344"/>
                  <a:pt x="1989056" y="1208201"/>
                  <a:pt x="2026763" y="1216057"/>
                </a:cubicBezTo>
                <a:cubicBezTo>
                  <a:pt x="2064470" y="1223913"/>
                  <a:pt x="2073897" y="1245909"/>
                  <a:pt x="2102177" y="1263191"/>
                </a:cubicBezTo>
                <a:cubicBezTo>
                  <a:pt x="2130457" y="1280473"/>
                  <a:pt x="2163451" y="1294614"/>
                  <a:pt x="2196445" y="1319752"/>
                </a:cubicBezTo>
                <a:cubicBezTo>
                  <a:pt x="2229439" y="1344890"/>
                  <a:pt x="2273431" y="1390453"/>
                  <a:pt x="2300140" y="1414020"/>
                </a:cubicBezTo>
                <a:cubicBezTo>
                  <a:pt x="2326849" y="1437587"/>
                  <a:pt x="2340990" y="1450156"/>
                  <a:pt x="2356701" y="1461154"/>
                </a:cubicBezTo>
                <a:cubicBezTo>
                  <a:pt x="2372412" y="1472152"/>
                  <a:pt x="2384981" y="1462726"/>
                  <a:pt x="2394408" y="1480008"/>
                </a:cubicBezTo>
                <a:cubicBezTo>
                  <a:pt x="2403835" y="1497290"/>
                  <a:pt x="2397551" y="1530284"/>
                  <a:pt x="2413262" y="1564849"/>
                </a:cubicBezTo>
                <a:cubicBezTo>
                  <a:pt x="2428973" y="1599414"/>
                  <a:pt x="2469823" y="1709394"/>
                  <a:pt x="2488677" y="1687398"/>
                </a:cubicBezTo>
                <a:cubicBezTo>
                  <a:pt x="2507531" y="1665402"/>
                  <a:pt x="2516957" y="1484721"/>
                  <a:pt x="2526384" y="1432874"/>
                </a:cubicBezTo>
                <a:cubicBezTo>
                  <a:pt x="2535811" y="1381027"/>
                  <a:pt x="2532668" y="1403022"/>
                  <a:pt x="2545237" y="1376313"/>
                </a:cubicBezTo>
                <a:cubicBezTo>
                  <a:pt x="2557806" y="1349604"/>
                  <a:pt x="2573518" y="1291472"/>
                  <a:pt x="2601798" y="1272618"/>
                </a:cubicBezTo>
                <a:cubicBezTo>
                  <a:pt x="2630078" y="1253764"/>
                  <a:pt x="2677213" y="1242766"/>
                  <a:pt x="2714920" y="1263191"/>
                </a:cubicBezTo>
                <a:cubicBezTo>
                  <a:pt x="2752627" y="1283616"/>
                  <a:pt x="2790334" y="1339391"/>
                  <a:pt x="2828041" y="1395167"/>
                </a:cubicBezTo>
              </a:path>
            </a:pathLst>
          </a:cu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1219200" y="2590800"/>
            <a:ext cx="1096775" cy="369332"/>
          </a:xfrm>
          <a:prstGeom prst="rect">
            <a:avLst/>
          </a:prstGeom>
          <a:noFill/>
        </p:spPr>
        <p:txBody>
          <a:bodyPr wrap="none" rtlCol="0">
            <a:spAutoFit/>
          </a:bodyPr>
          <a:lstStyle/>
          <a:p>
            <a:r>
              <a:rPr lang="el-GR" dirty="0">
                <a:solidFill>
                  <a:srgbClr val="002060"/>
                </a:solidFill>
              </a:rPr>
              <a:t>σ</a:t>
            </a:r>
            <a:r>
              <a:rPr lang="en-GB" dirty="0">
                <a:solidFill>
                  <a:srgbClr val="002060"/>
                </a:solidFill>
              </a:rPr>
              <a:t>=1.25 </a:t>
            </a:r>
            <a:r>
              <a:rPr lang="en-GB" dirty="0" smtClean="0">
                <a:solidFill>
                  <a:srgbClr val="002060"/>
                </a:solidFill>
              </a:rPr>
              <a:t>ns</a:t>
            </a:r>
            <a:endParaRPr lang="en-GB" dirty="0">
              <a:solidFill>
                <a:srgbClr val="002060"/>
              </a:solidFill>
            </a:endParaRPr>
          </a:p>
        </p:txBody>
      </p:sp>
      <p:sp>
        <p:nvSpPr>
          <p:cNvPr id="27" name="TextBox 26"/>
          <p:cNvSpPr txBox="1"/>
          <p:nvPr/>
        </p:nvSpPr>
        <p:spPr>
          <a:xfrm>
            <a:off x="2547771" y="2526268"/>
            <a:ext cx="805029" cy="369332"/>
          </a:xfrm>
          <a:prstGeom prst="rect">
            <a:avLst/>
          </a:prstGeom>
          <a:noFill/>
        </p:spPr>
        <p:txBody>
          <a:bodyPr wrap="none" rtlCol="0">
            <a:spAutoFit/>
          </a:bodyPr>
          <a:lstStyle/>
          <a:p>
            <a:r>
              <a:rPr lang="el-GR" dirty="0" smtClean="0">
                <a:solidFill>
                  <a:schemeClr val="accent4">
                    <a:lumMod val="60000"/>
                    <a:lumOff val="40000"/>
                  </a:schemeClr>
                </a:solidFill>
              </a:rPr>
              <a:t>σ</a:t>
            </a:r>
            <a:r>
              <a:rPr lang="en-GB" dirty="0" smtClean="0">
                <a:solidFill>
                  <a:schemeClr val="accent4">
                    <a:lumMod val="60000"/>
                    <a:lumOff val="40000"/>
                  </a:schemeClr>
                </a:solidFill>
              </a:rPr>
              <a:t>=1 ns</a:t>
            </a:r>
            <a:endParaRPr lang="en-GB" dirty="0">
              <a:solidFill>
                <a:schemeClr val="accent4">
                  <a:lumMod val="60000"/>
                  <a:lumOff val="40000"/>
                </a:schemeClr>
              </a:solidFill>
            </a:endParaRPr>
          </a:p>
        </p:txBody>
      </p:sp>
      <p:sp>
        <p:nvSpPr>
          <p:cNvPr id="3" name="TextBox 2"/>
          <p:cNvSpPr txBox="1"/>
          <p:nvPr/>
        </p:nvSpPr>
        <p:spPr>
          <a:xfrm>
            <a:off x="838200" y="6412468"/>
            <a:ext cx="7504940" cy="369332"/>
          </a:xfrm>
          <a:prstGeom prst="rect">
            <a:avLst/>
          </a:prstGeom>
          <a:solidFill>
            <a:srgbClr val="FFFF00"/>
          </a:solidFill>
        </p:spPr>
        <p:txBody>
          <a:bodyPr wrap="none" rtlCol="0">
            <a:spAutoFit/>
          </a:bodyPr>
          <a:lstStyle/>
          <a:p>
            <a:r>
              <a:rPr lang="en-US" dirty="0" smtClean="0"/>
              <a:t>From the heating point of view, the longer the bunch the better in most cases.</a:t>
            </a:r>
            <a:endParaRPr lang="en-GB" dirty="0"/>
          </a:p>
        </p:txBody>
      </p:sp>
      <p:grpSp>
        <p:nvGrpSpPr>
          <p:cNvPr id="6" name="Group 5"/>
          <p:cNvGrpSpPr/>
          <p:nvPr/>
        </p:nvGrpSpPr>
        <p:grpSpPr>
          <a:xfrm>
            <a:off x="5170413" y="1597122"/>
            <a:ext cx="3973587" cy="2974878"/>
            <a:chOff x="4751475" y="1622086"/>
            <a:chExt cx="3973587" cy="2974878"/>
          </a:xfrm>
        </p:grpSpPr>
        <p:pic>
          <p:nvPicPr>
            <p:cNvPr id="186497" name="Picture 1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51475" y="1622086"/>
              <a:ext cx="3973587" cy="2974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130"/>
            <p:cNvPicPr>
              <a:picLocks noChangeAspect="1" noChangeArrowheads="1"/>
            </p:cNvPicPr>
            <p:nvPr/>
          </p:nvPicPr>
          <p:blipFill rotWithShape="1">
            <a:blip r:embed="rId7">
              <a:extLst>
                <a:ext uri="{28A0092B-C50C-407E-A947-70E740481C1C}">
                  <a14:useLocalDpi xmlns:a14="http://schemas.microsoft.com/office/drawing/2010/main" val="0"/>
                </a:ext>
              </a:extLst>
            </a:blip>
            <a:srcRect l="25250" t="8325" r="11787" b="80330"/>
            <a:stretch/>
          </p:blipFill>
          <p:spPr bwMode="auto">
            <a:xfrm>
              <a:off x="5751523" y="1862298"/>
              <a:ext cx="2501901" cy="3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86498" name="Picture 1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1600" y="1600200"/>
            <a:ext cx="3973587" cy="2974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2660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864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aperture change request</a:t>
            </a:r>
            <a:endParaRPr lang="en-US" dirty="0"/>
          </a:p>
        </p:txBody>
      </p:sp>
      <p:pic>
        <p:nvPicPr>
          <p:cNvPr id="3075" name="Picture 3"/>
          <p:cNvPicPr>
            <a:picLocks noGrp="1" noChangeAspect="1" noChangeArrowheads="1"/>
          </p:cNvPicPr>
          <p:nvPr>
            <p:ph idx="1"/>
          </p:nvPr>
        </p:nvPicPr>
        <p:blipFill>
          <a:blip r:embed="rId3" cstate="print"/>
          <a:srcRect/>
          <a:stretch>
            <a:fillRect/>
          </a:stretch>
        </p:blipFill>
        <p:spPr bwMode="auto">
          <a:xfrm>
            <a:off x="106284" y="1556792"/>
            <a:ext cx="9002220" cy="1728192"/>
          </a:xfrm>
          <a:prstGeom prst="rect">
            <a:avLst/>
          </a:prstGeom>
          <a:noFill/>
          <a:ln w="9525">
            <a:noFill/>
            <a:miter lim="800000"/>
            <a:headEnd/>
            <a:tailEnd/>
          </a:ln>
          <a:effectLst/>
        </p:spPr>
      </p:pic>
      <p:sp>
        <p:nvSpPr>
          <p:cNvPr id="8" name="TextBox 7"/>
          <p:cNvSpPr txBox="1"/>
          <p:nvPr/>
        </p:nvSpPr>
        <p:spPr>
          <a:xfrm>
            <a:off x="755576" y="3429000"/>
            <a:ext cx="4180760" cy="369332"/>
          </a:xfrm>
          <a:prstGeom prst="rect">
            <a:avLst/>
          </a:prstGeom>
          <a:noFill/>
        </p:spPr>
        <p:txBody>
          <a:bodyPr wrap="none" rtlCol="0">
            <a:spAutoFit/>
          </a:bodyPr>
          <a:lstStyle/>
          <a:p>
            <a:r>
              <a:rPr lang="en-US" dirty="0" smtClean="0"/>
              <a:t>Nota: the new tapering angle is 7 degrees.</a:t>
            </a:r>
            <a:endParaRPr lang="en-US" dirty="0"/>
          </a:p>
        </p:txBody>
      </p:sp>
    </p:spTree>
    <p:extLst>
      <p:ext uri="{BB962C8B-B14F-4D97-AF65-F5344CB8AC3E}">
        <p14:creationId xmlns:p14="http://schemas.microsoft.com/office/powerpoint/2010/main" val="14360124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778098"/>
          </a:xfrm>
        </p:spPr>
        <p:txBody>
          <a:bodyPr>
            <a:normAutofit/>
          </a:bodyPr>
          <a:lstStyle/>
          <a:p>
            <a:r>
              <a:rPr lang="en-US" sz="3200" dirty="0" smtClean="0"/>
              <a:t>ALICE (Beryllium - length 5.317 m)</a:t>
            </a:r>
            <a:endParaRPr lang="en-US" sz="3200" dirty="0"/>
          </a:p>
        </p:txBody>
      </p:sp>
      <p:sp>
        <p:nvSpPr>
          <p:cNvPr id="3" name="Content Placeholder 2"/>
          <p:cNvSpPr>
            <a:spLocks noGrp="1"/>
          </p:cNvSpPr>
          <p:nvPr>
            <p:ph idx="1"/>
          </p:nvPr>
        </p:nvSpPr>
        <p:spPr/>
        <p:txBody>
          <a:bodyPr/>
          <a:lstStyle/>
          <a:p>
            <a:endParaRPr lang="en-US" dirty="0"/>
          </a:p>
        </p:txBody>
      </p:sp>
      <p:graphicFrame>
        <p:nvGraphicFramePr>
          <p:cNvPr id="4" name="Group 65"/>
          <p:cNvGraphicFramePr>
            <a:graphicFrameLocks/>
          </p:cNvGraphicFramePr>
          <p:nvPr/>
        </p:nvGraphicFramePr>
        <p:xfrm>
          <a:off x="611560" y="764704"/>
          <a:ext cx="7924800" cy="2641601"/>
        </p:xfrm>
        <a:graphic>
          <a:graphicData uri="http://schemas.openxmlformats.org/drawingml/2006/table">
            <a:tbl>
              <a:tblPr/>
              <a:tblGrid>
                <a:gridCol w="1044575"/>
                <a:gridCol w="1241425"/>
                <a:gridCol w="1447800"/>
                <a:gridCol w="1524000"/>
                <a:gridCol w="1143000"/>
                <a:gridCol w="1524000"/>
              </a:tblGrid>
              <a:tr h="841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ea typeface="ＭＳ Ｐゴシック" charset="-128"/>
                        </a:rPr>
                        <a:t>Energy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ea typeface="ＭＳ Ｐゴシック" charset="-128"/>
                        </a:rPr>
                        <a:t>Inner radius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ea typeface="ＭＳ Ｐゴシック" charset="-128"/>
                        </a:rPr>
                        <a:t>Bunch length (4</a:t>
                      </a:r>
                      <a:r>
                        <a:rPr kumimoji="0" lang="en-US" sz="1600" b="1" i="0" u="none" strike="noStrike" cap="none" normalizeH="0" baseline="0" smtClean="0">
                          <a:ln>
                            <a:noFill/>
                          </a:ln>
                          <a:solidFill>
                            <a:srgbClr val="FFFFFF"/>
                          </a:solidFill>
                          <a:effectLst/>
                          <a:latin typeface="Symbol" pitchFamily="18" charset="2"/>
                          <a:ea typeface="ＭＳ Ｐゴシック" charset="-128"/>
                        </a:rPr>
                        <a:t>s</a:t>
                      </a:r>
                      <a:r>
                        <a:rPr kumimoji="0" lang="en-US" sz="1600" b="1" i="0" u="none" strike="noStrike" cap="none" normalizeH="0" baseline="-25000" smtClean="0">
                          <a:ln>
                            <a:noFill/>
                          </a:ln>
                          <a:solidFill>
                            <a:srgbClr val="FFFFFF"/>
                          </a:solidFill>
                          <a:effectLst/>
                          <a:latin typeface="Calibri" pitchFamily="34" charset="0"/>
                          <a:ea typeface="ＭＳ Ｐゴシック" charset="-128"/>
                        </a:rPr>
                        <a:t>t</a:t>
                      </a:r>
                      <a:r>
                        <a:rPr kumimoji="0" lang="en-US" sz="1600" b="1" i="0" u="none" strike="noStrike" cap="none" normalizeH="0" baseline="0" smtClean="0">
                          <a:ln>
                            <a:noFill/>
                          </a:ln>
                          <a:solidFill>
                            <a:srgbClr val="FFFFFF"/>
                          </a:solidFill>
                          <a:effectLst/>
                          <a:latin typeface="Calibri" pitchFamily="34" charset="0"/>
                          <a:ea typeface="ＭＳ Ｐゴシック"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rgbClr val="FFFFFF"/>
                          </a:solidFill>
                          <a:effectLst/>
                          <a:latin typeface="Calibri" pitchFamily="34" charset="0"/>
                          <a:ea typeface="ＭＳ Ｐゴシック" charset="-128"/>
                        </a:rPr>
                        <a:t>Im</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a:t>
                      </a:r>
                      <a:r>
                        <a:rPr kumimoji="0" lang="en-US" sz="1600" b="1" i="0" u="none" strike="noStrike" cap="none" normalizeH="0" baseline="0" dirty="0" err="1" smtClean="0">
                          <a:ln>
                            <a:noFill/>
                          </a:ln>
                          <a:solidFill>
                            <a:srgbClr val="FFFFFF"/>
                          </a:solidFill>
                          <a:effectLst/>
                          <a:latin typeface="Calibri" pitchFamily="34" charset="0"/>
                          <a:ea typeface="ＭＳ Ｐゴシック" charset="-128"/>
                        </a:rPr>
                        <a:t>Z</a:t>
                      </a:r>
                      <a:r>
                        <a:rPr kumimoji="0" lang="en-US" sz="1600" b="1" i="0" u="none" strike="noStrike" cap="none" normalizeH="0" baseline="-25000" dirty="0" err="1" smtClean="0">
                          <a:ln>
                            <a:noFill/>
                          </a:ln>
                          <a:solidFill>
                            <a:srgbClr val="FFFFFF"/>
                          </a:solidFill>
                          <a:effectLst/>
                          <a:latin typeface="Calibri" pitchFamily="34" charset="0"/>
                          <a:ea typeface="ＭＳ Ｐゴシック" charset="-128"/>
                        </a:rPr>
                        <a:t>t</a:t>
                      </a:r>
                      <a:r>
                        <a:rPr kumimoji="0" lang="en-US" sz="1600" b="1" i="0" u="none" strike="noStrike" cap="none" normalizeH="0" baseline="30000" dirty="0" err="1" smtClean="0">
                          <a:ln>
                            <a:noFill/>
                          </a:ln>
                          <a:solidFill>
                            <a:srgbClr val="FFFFFF"/>
                          </a:solidFill>
                          <a:effectLst/>
                          <a:latin typeface="Calibri" pitchFamily="34" charset="0"/>
                          <a:ea typeface="ＭＳ Ｐゴシック" charset="-128"/>
                        </a:rPr>
                        <a:t>eff</a:t>
                      </a:r>
                      <a:r>
                        <a:rPr kumimoji="0" lang="en-US" sz="1600" b="1" i="0" u="none" strike="noStrike" cap="none" normalizeH="0" baseline="-25000" dirty="0" smtClean="0">
                          <a:ln>
                            <a:noFill/>
                          </a:ln>
                          <a:solidFill>
                            <a:srgbClr val="FFFFFF"/>
                          </a:solidFill>
                          <a:effectLst/>
                          <a:latin typeface="Calibri" pitchFamily="34" charset="0"/>
                          <a:ea typeface="ＭＳ Ｐゴシック" charset="-128"/>
                        </a:rPr>
                        <a:t> </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a:t>
                      </a:r>
                      <a:r>
                        <a:rPr kumimoji="0" lang="en-US" sz="1600" b="1" i="0" u="none" strike="noStrike" cap="none" normalizeH="0" baseline="-25000" dirty="0" smtClean="0">
                          <a:ln>
                            <a:noFill/>
                          </a:ln>
                          <a:solidFill>
                            <a:srgbClr val="FFFFFF"/>
                          </a:solidFill>
                          <a:effectLst/>
                          <a:latin typeface="Calibri" pitchFamily="34" charset="0"/>
                          <a:ea typeface="ＭＳ Ｐゴシック" charset="-128"/>
                        </a:rPr>
                        <a:t> </a:t>
                      </a:r>
                      <a:r>
                        <a:rPr kumimoji="0" lang="en-US" sz="1600" b="1" i="0" u="none" strike="noStrike" cap="none" normalizeH="0" baseline="0" dirty="0" smtClean="0">
                          <a:ln>
                            <a:noFill/>
                          </a:ln>
                          <a:solidFill>
                            <a:srgbClr val="FFFFFF"/>
                          </a:solidFill>
                          <a:effectLst/>
                          <a:latin typeface="Symbol" pitchFamily="18" charset="2"/>
                          <a:ea typeface="ＭＳ Ｐゴシック" charset="-128"/>
                        </a:rPr>
                        <a:t>[W</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/m</a:t>
                      </a:r>
                      <a:r>
                        <a:rPr kumimoji="0" lang="en-US" sz="1600" b="1" i="0" u="none" strike="noStrike" cap="none" normalizeH="0" baseline="0" dirty="0" smtClean="0">
                          <a:ln>
                            <a:noFill/>
                          </a:ln>
                          <a:solidFill>
                            <a:srgbClr val="FFFFFF"/>
                          </a:solidFill>
                          <a:effectLst/>
                          <a:latin typeface="Symbol" pitchFamily="18" charset="2"/>
                          <a:ea typeface="ＭＳ Ｐゴシック" charset="-128"/>
                        </a:rPr>
                        <a:t>]</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 resistive part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rgbClr val="FFFFFF"/>
                          </a:solidFill>
                          <a:effectLst/>
                          <a:latin typeface="Calibri" pitchFamily="34" charset="0"/>
                          <a:ea typeface="ＭＳ Ｐゴシック" charset="-128"/>
                        </a:rPr>
                        <a:t>Im</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a:t>
                      </a:r>
                      <a:r>
                        <a:rPr kumimoji="0" lang="en-US" sz="1600" b="1" i="0" u="none" strike="noStrike" cap="none" normalizeH="0" baseline="0" dirty="0" err="1" smtClean="0">
                          <a:ln>
                            <a:noFill/>
                          </a:ln>
                          <a:solidFill>
                            <a:srgbClr val="FFFFFF"/>
                          </a:solidFill>
                          <a:effectLst/>
                          <a:latin typeface="Calibri" pitchFamily="34" charset="0"/>
                          <a:ea typeface="ＭＳ Ｐゴシック" charset="-128"/>
                        </a:rPr>
                        <a:t>Z</a:t>
                      </a:r>
                      <a:r>
                        <a:rPr kumimoji="0" lang="en-US" sz="1600" b="1" i="0" u="none" strike="noStrike" cap="none" normalizeH="0" baseline="-25000" dirty="0" err="1" smtClean="0">
                          <a:ln>
                            <a:noFill/>
                          </a:ln>
                          <a:solidFill>
                            <a:srgbClr val="FFFFFF"/>
                          </a:solidFill>
                          <a:effectLst/>
                          <a:latin typeface="Calibri" pitchFamily="34" charset="0"/>
                          <a:ea typeface="ＭＳ Ｐゴシック" charset="-128"/>
                        </a:rPr>
                        <a:t>t</a:t>
                      </a:r>
                      <a:r>
                        <a:rPr kumimoji="0" lang="en-US" sz="1600" b="1" i="0" u="none" strike="noStrike" cap="none" normalizeH="0" baseline="30000" dirty="0" err="1" smtClean="0">
                          <a:ln>
                            <a:noFill/>
                          </a:ln>
                          <a:solidFill>
                            <a:srgbClr val="FFFFFF"/>
                          </a:solidFill>
                          <a:effectLst/>
                          <a:latin typeface="Calibri" pitchFamily="34" charset="0"/>
                          <a:ea typeface="ＭＳ Ｐゴシック" charset="-128"/>
                        </a:rPr>
                        <a:t>eff</a:t>
                      </a:r>
                      <a:r>
                        <a:rPr kumimoji="0" lang="en-US" sz="1600" b="1" i="0" u="none" strike="noStrike" cap="none" normalizeH="0" baseline="-25000" dirty="0" smtClean="0">
                          <a:ln>
                            <a:noFill/>
                          </a:ln>
                          <a:solidFill>
                            <a:srgbClr val="FFFFFF"/>
                          </a:solidFill>
                          <a:effectLst/>
                          <a:latin typeface="Calibri" pitchFamily="34" charset="0"/>
                          <a:ea typeface="ＭＳ Ｐゴシック" charset="-128"/>
                        </a:rPr>
                        <a:t> </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a:t>
                      </a:r>
                      <a:r>
                        <a:rPr kumimoji="0" lang="en-US" sz="1600" b="1" i="0" u="none" strike="noStrike" cap="none" normalizeH="0" baseline="-25000" dirty="0" smtClean="0">
                          <a:ln>
                            <a:noFill/>
                          </a:ln>
                          <a:solidFill>
                            <a:srgbClr val="FFFFFF"/>
                          </a:solidFill>
                          <a:effectLst/>
                          <a:latin typeface="Calibri" pitchFamily="34" charset="0"/>
                          <a:ea typeface="ＭＳ Ｐゴシック" charset="-128"/>
                        </a:rPr>
                        <a:t> </a:t>
                      </a:r>
                      <a:r>
                        <a:rPr kumimoji="0" lang="en-US" sz="1600" b="1" i="0" u="none" strike="noStrike" cap="none" normalizeH="0" baseline="0" dirty="0" smtClean="0">
                          <a:ln>
                            <a:noFill/>
                          </a:ln>
                          <a:solidFill>
                            <a:srgbClr val="FFFFFF"/>
                          </a:solidFill>
                          <a:effectLst/>
                          <a:latin typeface="Symbol" pitchFamily="18" charset="2"/>
                          <a:ea typeface="ＭＳ Ｐゴシック" charset="-128"/>
                        </a:rPr>
                        <a:t>[W</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/m</a:t>
                      </a:r>
                      <a:r>
                        <a:rPr kumimoji="0" lang="en-US" sz="1600" b="1" i="0" u="none" strike="noStrike" cap="none" normalizeH="0" baseline="0" dirty="0" smtClean="0">
                          <a:ln>
                            <a:noFill/>
                          </a:ln>
                          <a:solidFill>
                            <a:srgbClr val="FFFFFF"/>
                          </a:solidFill>
                          <a:effectLst/>
                          <a:latin typeface="Symbol" pitchFamily="18" charset="2"/>
                          <a:ea typeface="ＭＳ Ｐゴシック" charset="-128"/>
                        </a:rPr>
                        <a:t>]</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 geom. part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rgbClr val="FFFFFF"/>
                          </a:solidFill>
                          <a:effectLst/>
                          <a:latin typeface="Calibri" pitchFamily="34" charset="0"/>
                          <a:ea typeface="ＭＳ Ｐゴシック" charset="-128"/>
                        </a:rPr>
                        <a:t>Im</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a:t>
                      </a:r>
                      <a:r>
                        <a:rPr kumimoji="0" lang="en-US" sz="1600" b="1" i="0" u="none" strike="noStrike" cap="none" normalizeH="0" baseline="0" dirty="0" err="1" smtClean="0">
                          <a:ln>
                            <a:noFill/>
                          </a:ln>
                          <a:solidFill>
                            <a:srgbClr val="FFFFFF"/>
                          </a:solidFill>
                          <a:effectLst/>
                          <a:latin typeface="Calibri" pitchFamily="34" charset="0"/>
                          <a:ea typeface="ＭＳ Ｐゴシック" charset="-128"/>
                        </a:rPr>
                        <a:t>Z</a:t>
                      </a:r>
                      <a:r>
                        <a:rPr kumimoji="0" lang="en-US" sz="1600" b="1" i="0" u="none" strike="noStrike" cap="none" normalizeH="0" baseline="-25000" dirty="0" err="1" smtClean="0">
                          <a:ln>
                            <a:noFill/>
                          </a:ln>
                          <a:solidFill>
                            <a:srgbClr val="FFFFFF"/>
                          </a:solidFill>
                          <a:effectLst/>
                          <a:latin typeface="Calibri" pitchFamily="34" charset="0"/>
                          <a:ea typeface="ＭＳ Ｐゴシック" charset="-128"/>
                        </a:rPr>
                        <a:t>t</a:t>
                      </a:r>
                      <a:r>
                        <a:rPr kumimoji="0" lang="en-US" sz="1600" b="1" i="0" u="none" strike="noStrike" cap="none" normalizeH="0" baseline="30000" dirty="0" err="1" smtClean="0">
                          <a:ln>
                            <a:noFill/>
                          </a:ln>
                          <a:solidFill>
                            <a:srgbClr val="FFFFFF"/>
                          </a:solidFill>
                          <a:effectLst/>
                          <a:latin typeface="Calibri" pitchFamily="34" charset="0"/>
                          <a:ea typeface="ＭＳ Ｐゴシック" charset="-128"/>
                        </a:rPr>
                        <a:t>eff</a:t>
                      </a:r>
                      <a:r>
                        <a:rPr kumimoji="0" lang="en-US" sz="1600" b="1" i="0" u="none" strike="noStrike" cap="none" normalizeH="0" baseline="-25000" dirty="0" smtClean="0">
                          <a:ln>
                            <a:noFill/>
                          </a:ln>
                          <a:solidFill>
                            <a:srgbClr val="FFFFFF"/>
                          </a:solidFill>
                          <a:effectLst/>
                          <a:latin typeface="Calibri" pitchFamily="34" charset="0"/>
                          <a:ea typeface="ＭＳ Ｐゴシック" charset="-128"/>
                        </a:rPr>
                        <a:t> </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 </a:t>
                      </a:r>
                      <a:r>
                        <a:rPr kumimoji="0" lang="en-US" sz="1600" b="1" i="0" u="none" strike="noStrike" cap="none" normalizeH="0" baseline="0" dirty="0" smtClean="0">
                          <a:ln>
                            <a:noFill/>
                          </a:ln>
                          <a:solidFill>
                            <a:srgbClr val="FFFFFF"/>
                          </a:solidFill>
                          <a:effectLst/>
                          <a:latin typeface="Symbol" pitchFamily="18" charset="2"/>
                          <a:ea typeface="ＭＳ Ｐゴシック" charset="-128"/>
                        </a:rPr>
                        <a:t>[</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M</a:t>
                      </a:r>
                      <a:r>
                        <a:rPr kumimoji="0" lang="en-US" sz="1600" b="1" i="0" u="none" strike="noStrike" cap="none" normalizeH="0" baseline="0" dirty="0" smtClean="0">
                          <a:ln>
                            <a:noFill/>
                          </a:ln>
                          <a:solidFill>
                            <a:srgbClr val="FFFFFF"/>
                          </a:solidFill>
                          <a:effectLst/>
                          <a:latin typeface="Symbol" pitchFamily="18" charset="2"/>
                          <a:ea typeface="ＭＳ Ｐゴシック" charset="-128"/>
                        </a:rPr>
                        <a:t>W</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/m</a:t>
                      </a:r>
                      <a:r>
                        <a:rPr kumimoji="0" lang="en-US" sz="1600" b="1" i="0" u="none" strike="noStrike" cap="none" normalizeH="0" baseline="0" dirty="0" smtClean="0">
                          <a:ln>
                            <a:noFill/>
                          </a:ln>
                          <a:solidFill>
                            <a:srgbClr val="FFFFFF"/>
                          </a:solidFill>
                          <a:effectLst/>
                          <a:latin typeface="Symbol" pitchFamily="18" charset="2"/>
                          <a:ea typeface="ＭＳ Ｐゴシック" charset="-128"/>
                        </a:rPr>
                        <a:t>]</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 total (LHC ring)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38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450 GeV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29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1.3 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120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ea typeface="ＭＳ Ｐゴシック" charset="-128"/>
                        </a:rPr>
                        <a:t>~</a:t>
                      </a:r>
                      <a:r>
                        <a:rPr kumimoji="0" lang="en-US" sz="1600" b="0" i="0" u="none" strike="noStrike" cap="none" normalizeH="0" baseline="0" smtClean="0">
                          <a:ln>
                            <a:noFill/>
                          </a:ln>
                          <a:solidFill>
                            <a:srgbClr val="000000"/>
                          </a:solidFill>
                          <a:effectLst/>
                          <a:latin typeface="Calibri" pitchFamily="34" charset="0"/>
                          <a:ea typeface="ＭＳ Ｐゴシック" charset="-128"/>
                        </a:rPr>
                        <a:t>2.4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16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450 GeV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17.5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1.3 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550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~350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30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7 </a:t>
                      </a:r>
                      <a:r>
                        <a:rPr kumimoji="0" lang="en-US" sz="1600" b="0" i="0" u="none" strike="noStrike" cap="none" normalizeH="0" baseline="0" dirty="0" err="1" smtClean="0">
                          <a:ln>
                            <a:noFill/>
                          </a:ln>
                          <a:solidFill>
                            <a:srgbClr val="000000"/>
                          </a:solidFill>
                          <a:effectLst/>
                          <a:latin typeface="Calibri" pitchFamily="34" charset="0"/>
                          <a:ea typeface="ＭＳ Ｐゴシック" charset="-128"/>
                        </a:rPr>
                        <a:t>TeV</a:t>
                      </a: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29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1 ns (nominal)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105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ea typeface="ＭＳ Ｐゴシック" charset="-128"/>
                        </a:rPr>
                        <a:t>~</a:t>
                      </a:r>
                      <a:r>
                        <a:rPr kumimoji="0" lang="en-US" sz="1600" b="0" i="0" u="none" strike="noStrike" cap="none" normalizeH="0" baseline="0" smtClean="0">
                          <a:ln>
                            <a:noFill/>
                          </a:ln>
                          <a:solidFill>
                            <a:srgbClr val="000000"/>
                          </a:solidFill>
                          <a:effectLst/>
                          <a:latin typeface="Calibri" pitchFamily="34" charset="0"/>
                          <a:ea typeface="ＭＳ Ｐゴシック" charset="-128"/>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0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7 </a:t>
                      </a:r>
                      <a:r>
                        <a:rPr kumimoji="0" lang="en-US" sz="1600" b="0" i="0" u="none" strike="noStrike" cap="none" normalizeH="0" baseline="0" dirty="0" err="1" smtClean="0">
                          <a:ln>
                            <a:noFill/>
                          </a:ln>
                          <a:solidFill>
                            <a:srgbClr val="000000"/>
                          </a:solidFill>
                          <a:effectLst/>
                          <a:latin typeface="Calibri" pitchFamily="34" charset="0"/>
                          <a:ea typeface="ＭＳ Ｐゴシック" charset="-128"/>
                        </a:rPr>
                        <a:t>TeV</a:t>
                      </a: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17.5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1 ns (nominal)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480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~350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graphicFrame>
        <p:nvGraphicFramePr>
          <p:cNvPr id="7" name="Group 132"/>
          <p:cNvGraphicFramePr>
            <a:graphicFrameLocks/>
          </p:cNvGraphicFramePr>
          <p:nvPr/>
        </p:nvGraphicFramePr>
        <p:xfrm>
          <a:off x="611560" y="3501008"/>
          <a:ext cx="7848871" cy="2641601"/>
        </p:xfrm>
        <a:graphic>
          <a:graphicData uri="http://schemas.openxmlformats.org/drawingml/2006/table">
            <a:tbl>
              <a:tblPr/>
              <a:tblGrid>
                <a:gridCol w="1066348"/>
                <a:gridCol w="1355112"/>
                <a:gridCol w="1502975"/>
                <a:gridCol w="1586474"/>
                <a:gridCol w="1168981"/>
                <a:gridCol w="1168981"/>
              </a:tblGrid>
              <a:tr h="841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ea typeface="ＭＳ Ｐゴシック" charset="-128"/>
                        </a:rPr>
                        <a:t>Energy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ea typeface="ＭＳ Ｐゴシック" charset="-128"/>
                        </a:rPr>
                        <a:t>Inner radius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ea typeface="ＭＳ Ｐゴシック" charset="-128"/>
                        </a:rPr>
                        <a:t>Bunch length (4</a:t>
                      </a:r>
                      <a:r>
                        <a:rPr kumimoji="0" lang="en-US" sz="1600" b="1" i="0" u="none" strike="noStrike" cap="none" normalizeH="0" baseline="0" dirty="0" smtClean="0">
                          <a:ln>
                            <a:noFill/>
                          </a:ln>
                          <a:solidFill>
                            <a:srgbClr val="FFFFFF"/>
                          </a:solidFill>
                          <a:effectLst/>
                          <a:latin typeface="Symbol" pitchFamily="18" charset="2"/>
                          <a:ea typeface="ＭＳ Ｐゴシック" charset="-128"/>
                        </a:rPr>
                        <a:t>s</a:t>
                      </a:r>
                      <a:r>
                        <a:rPr kumimoji="0" lang="en-US" sz="1600" b="1" i="0" u="none" strike="noStrike" cap="none" normalizeH="0" baseline="-25000" dirty="0" smtClean="0">
                          <a:ln>
                            <a:noFill/>
                          </a:ln>
                          <a:solidFill>
                            <a:srgbClr val="FFFFFF"/>
                          </a:solidFill>
                          <a:effectLst/>
                          <a:latin typeface="Calibri" pitchFamily="34" charset="0"/>
                          <a:ea typeface="ＭＳ Ｐゴシック" charset="-128"/>
                        </a:rPr>
                        <a:t>t</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ea typeface="ＭＳ Ｐゴシック" charset="-128"/>
                        </a:rPr>
                        <a:t>(Z</a:t>
                      </a:r>
                      <a:r>
                        <a:rPr kumimoji="0" lang="en-US" sz="1600" b="1" i="0" u="none" strike="noStrike" cap="none" normalizeH="0" baseline="-25000" dirty="0" smtClean="0">
                          <a:ln>
                            <a:noFill/>
                          </a:ln>
                          <a:solidFill>
                            <a:srgbClr val="FFFFFF"/>
                          </a:solidFill>
                          <a:effectLst/>
                          <a:latin typeface="Calibri" pitchFamily="34" charset="0"/>
                          <a:ea typeface="ＭＳ Ｐゴシック" charset="-128"/>
                        </a:rPr>
                        <a:t>||</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/n)</a:t>
                      </a:r>
                      <a:r>
                        <a:rPr kumimoji="0" lang="en-US" sz="1600" b="1" i="0" u="none" strike="noStrike" cap="none" normalizeH="0" baseline="30000" dirty="0" err="1" smtClean="0">
                          <a:ln>
                            <a:noFill/>
                          </a:ln>
                          <a:solidFill>
                            <a:srgbClr val="FFFFFF"/>
                          </a:solidFill>
                          <a:effectLst/>
                          <a:latin typeface="Calibri" pitchFamily="34" charset="0"/>
                          <a:ea typeface="ＭＳ Ｐゴシック" charset="-128"/>
                        </a:rPr>
                        <a:t>eff</a:t>
                      </a:r>
                      <a:r>
                        <a:rPr kumimoji="0" lang="en-US" sz="1600" b="1" i="0" u="none" strike="noStrike" cap="none" normalizeH="0" baseline="-25000" dirty="0" smtClean="0">
                          <a:ln>
                            <a:noFill/>
                          </a:ln>
                          <a:solidFill>
                            <a:srgbClr val="FFFFFF"/>
                          </a:solidFill>
                          <a:effectLst/>
                          <a:latin typeface="Calibri" pitchFamily="34" charset="0"/>
                          <a:ea typeface="ＭＳ Ｐゴシック" charset="-128"/>
                        </a:rPr>
                        <a:t> </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 </a:t>
                      </a:r>
                      <a:r>
                        <a:rPr kumimoji="0" lang="en-US" sz="1600" b="1" i="0" u="none" strike="noStrike" cap="none" normalizeH="0" baseline="0" dirty="0" smtClean="0">
                          <a:ln>
                            <a:noFill/>
                          </a:ln>
                          <a:solidFill>
                            <a:srgbClr val="FFFFFF"/>
                          </a:solidFill>
                          <a:effectLst/>
                          <a:latin typeface="Symbol" pitchFamily="18" charset="2"/>
                          <a:ea typeface="ＭＳ Ｐゴシック" charset="-128"/>
                        </a:rPr>
                        <a:t>[W]</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 resistive part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ea typeface="ＭＳ Ｐゴシック" charset="-128"/>
                        </a:rPr>
                        <a:t>(Z</a:t>
                      </a:r>
                      <a:r>
                        <a:rPr kumimoji="0" lang="en-US" sz="1600" b="1" i="0" u="none" strike="noStrike" cap="none" normalizeH="0" baseline="-25000" dirty="0" smtClean="0">
                          <a:ln>
                            <a:noFill/>
                          </a:ln>
                          <a:solidFill>
                            <a:srgbClr val="FFFFFF"/>
                          </a:solidFill>
                          <a:effectLst/>
                          <a:latin typeface="Calibri" pitchFamily="34" charset="0"/>
                          <a:ea typeface="ＭＳ Ｐゴシック" charset="-128"/>
                        </a:rPr>
                        <a:t>||</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/n)</a:t>
                      </a:r>
                      <a:r>
                        <a:rPr kumimoji="0" lang="en-US" sz="1600" b="1" i="0" u="none" strike="noStrike" cap="none" normalizeH="0" baseline="30000" dirty="0" err="1" smtClean="0">
                          <a:ln>
                            <a:noFill/>
                          </a:ln>
                          <a:solidFill>
                            <a:srgbClr val="FFFFFF"/>
                          </a:solidFill>
                          <a:effectLst/>
                          <a:latin typeface="Calibri" pitchFamily="34" charset="0"/>
                          <a:ea typeface="ＭＳ Ｐゴシック" charset="-128"/>
                        </a:rPr>
                        <a:t>eff</a:t>
                      </a:r>
                      <a:r>
                        <a:rPr kumimoji="0" lang="en-US" sz="1600" b="1" i="0" u="none" strike="noStrike" cap="none" normalizeH="0" baseline="30000" dirty="0" smtClean="0">
                          <a:ln>
                            <a:noFill/>
                          </a:ln>
                          <a:solidFill>
                            <a:srgbClr val="FFFFFF"/>
                          </a:solidFill>
                          <a:effectLst/>
                          <a:latin typeface="Calibri" pitchFamily="34" charset="0"/>
                          <a:ea typeface="ＭＳ Ｐゴシック" charset="-128"/>
                        </a:rPr>
                        <a:t> </a:t>
                      </a:r>
                      <a:r>
                        <a:rPr kumimoji="0" lang="en-US" sz="1600" b="1" i="0" u="none" strike="noStrike" cap="none" normalizeH="0" baseline="0" dirty="0" smtClean="0">
                          <a:ln>
                            <a:noFill/>
                          </a:ln>
                          <a:solidFill>
                            <a:srgbClr val="FFFFFF"/>
                          </a:solidFill>
                          <a:effectLst/>
                          <a:latin typeface="Symbol" pitchFamily="18" charset="2"/>
                          <a:ea typeface="ＭＳ Ｐゴシック" charset="-128"/>
                        </a:rPr>
                        <a:t>[W]</a:t>
                      </a:r>
                      <a:r>
                        <a:rPr kumimoji="0" lang="en-US" sz="1600" b="1" i="0" u="none" strike="noStrike" cap="none" normalizeH="0" baseline="0" dirty="0" smtClean="0">
                          <a:ln>
                            <a:noFill/>
                          </a:ln>
                          <a:solidFill>
                            <a:srgbClr val="FFFFFF"/>
                          </a:solidFill>
                          <a:effectLst/>
                          <a:latin typeface="Calibri" pitchFamily="34" charset="0"/>
                          <a:ea typeface="ＭＳ Ｐゴシック" charset="-128"/>
                        </a:rPr>
                        <a:t> total (LHC ring)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ea typeface="ＭＳ Ｐゴシック" charset="-128"/>
                        </a:rPr>
                        <a:t>Power loss in W</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ea typeface="ＭＳ Ｐゴシック" charset="-128"/>
                        </a:rPr>
                        <a:t>(2 beams)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38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450 GeV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29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1.4 ns (MD)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00"/>
                          </a:solidFill>
                          <a:effectLst/>
                          <a:latin typeface="Calibri" pitchFamily="34" charset="0"/>
                          <a:ea typeface="ＭＳ Ｐゴシック" charset="-128"/>
                        </a:rPr>
                        <a:t>j </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0.8 10</a:t>
                      </a:r>
                      <a:r>
                        <a:rPr kumimoji="0" lang="en-US" sz="1600" b="0" i="0" u="none" strike="noStrike" cap="none" normalizeH="0" baseline="30000" dirty="0" smtClean="0">
                          <a:ln>
                            <a:noFill/>
                          </a:ln>
                          <a:solidFill>
                            <a:srgbClr val="000000"/>
                          </a:solidFill>
                          <a:effectLst/>
                          <a:latin typeface="Calibri" pitchFamily="34" charset="0"/>
                          <a:ea typeface="ＭＳ Ｐゴシック" charset="-128"/>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00"/>
                          </a:solidFill>
                          <a:effectLst/>
                          <a:latin typeface="Calibri" pitchFamily="34" charset="0"/>
                          <a:ea typeface="ＭＳ Ｐゴシック" charset="-128"/>
                        </a:rPr>
                        <a:t>j</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 0.09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16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450 GeV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17.5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1.4 ns (MD)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00"/>
                          </a:solidFill>
                          <a:effectLst/>
                          <a:latin typeface="Calibri" pitchFamily="34" charset="0"/>
                          <a:ea typeface="ＭＳ Ｐゴシック" charset="-128"/>
                        </a:rPr>
                        <a:t>j </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1.2 10</a:t>
                      </a:r>
                      <a:r>
                        <a:rPr kumimoji="0" lang="en-US" sz="1600" b="0" i="0" u="none" strike="noStrike" cap="none" normalizeH="0" baseline="30000" dirty="0" smtClean="0">
                          <a:ln>
                            <a:noFill/>
                          </a:ln>
                          <a:solidFill>
                            <a:srgbClr val="000000"/>
                          </a:solidFill>
                          <a:effectLst/>
                          <a:latin typeface="Calibri" pitchFamily="34" charset="0"/>
                          <a:ea typeface="ＭＳ Ｐゴシック" charset="-128"/>
                        </a:rPr>
                        <a:t>-5</a:t>
                      </a: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1.7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30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7 TeV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29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1 ns (nominal)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00"/>
                          </a:solidFill>
                          <a:effectLst/>
                          <a:latin typeface="Calibri" pitchFamily="34" charset="0"/>
                          <a:ea typeface="ＭＳ Ｐゴシック" charset="-128"/>
                        </a:rPr>
                        <a:t>j </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0.5 10</a:t>
                      </a:r>
                      <a:r>
                        <a:rPr kumimoji="0" lang="en-US" sz="1600" b="0" i="0" u="none" strike="noStrike" cap="none" normalizeH="0" baseline="30000" dirty="0" smtClean="0">
                          <a:ln>
                            <a:noFill/>
                          </a:ln>
                          <a:solidFill>
                            <a:srgbClr val="000000"/>
                          </a:solidFill>
                          <a:effectLst/>
                          <a:latin typeface="Calibri" pitchFamily="34" charset="0"/>
                          <a:ea typeface="ＭＳ Ｐゴシック" charset="-128"/>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00"/>
                          </a:solidFill>
                          <a:effectLst/>
                          <a:latin typeface="Calibri" pitchFamily="34" charset="0"/>
                          <a:ea typeface="ＭＳ Ｐゴシック" charset="-128"/>
                        </a:rPr>
                        <a:t>j</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 0.085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0.9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0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7 TeV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17.5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1 ns (nominal)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00"/>
                          </a:solidFill>
                          <a:effectLst/>
                          <a:latin typeface="Calibri" pitchFamily="34" charset="0"/>
                          <a:ea typeface="ＭＳ Ｐゴシック" charset="-128"/>
                        </a:rPr>
                        <a:t>j </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0.8 10</a:t>
                      </a:r>
                      <a:r>
                        <a:rPr kumimoji="0" lang="en-US" sz="1600" b="0" i="0" u="none" strike="noStrike" cap="none" normalizeH="0" baseline="30000" dirty="0" smtClean="0">
                          <a:ln>
                            <a:noFill/>
                          </a:ln>
                          <a:solidFill>
                            <a:srgbClr val="000000"/>
                          </a:solidFill>
                          <a:effectLst/>
                          <a:latin typeface="Calibri" pitchFamily="34" charset="0"/>
                          <a:ea typeface="ＭＳ Ｐゴシック" charset="-128"/>
                        </a:rPr>
                        <a:t>-5</a:t>
                      </a: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1.6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8" name="TextBox 7"/>
          <p:cNvSpPr txBox="1"/>
          <p:nvPr/>
        </p:nvSpPr>
        <p:spPr>
          <a:xfrm rot="16200000">
            <a:off x="-309244" y="4853860"/>
            <a:ext cx="1346844" cy="369332"/>
          </a:xfrm>
          <a:prstGeom prst="rect">
            <a:avLst/>
          </a:prstGeom>
          <a:noFill/>
        </p:spPr>
        <p:txBody>
          <a:bodyPr wrap="none" rtlCol="0">
            <a:spAutoFit/>
          </a:bodyPr>
          <a:lstStyle/>
          <a:p>
            <a:r>
              <a:rPr lang="en-US" dirty="0" smtClean="0"/>
              <a:t>Longitudinal</a:t>
            </a:r>
            <a:endParaRPr lang="en-US" dirty="0"/>
          </a:p>
        </p:txBody>
      </p:sp>
      <p:sp>
        <p:nvSpPr>
          <p:cNvPr id="9" name="TextBox 8"/>
          <p:cNvSpPr txBox="1"/>
          <p:nvPr/>
        </p:nvSpPr>
        <p:spPr>
          <a:xfrm rot="16200000">
            <a:off x="-223546" y="2189564"/>
            <a:ext cx="1175450" cy="369332"/>
          </a:xfrm>
          <a:prstGeom prst="rect">
            <a:avLst/>
          </a:prstGeom>
          <a:noFill/>
        </p:spPr>
        <p:txBody>
          <a:bodyPr wrap="none" rtlCol="0">
            <a:spAutoFit/>
          </a:bodyPr>
          <a:lstStyle/>
          <a:p>
            <a:r>
              <a:rPr lang="en-US" dirty="0" smtClean="0"/>
              <a:t>Transverse</a:t>
            </a:r>
            <a:endParaRPr lang="en-US" dirty="0"/>
          </a:p>
        </p:txBody>
      </p:sp>
      <p:sp>
        <p:nvSpPr>
          <p:cNvPr id="11" name="Rectangle 127"/>
          <p:cNvSpPr>
            <a:spLocks/>
          </p:cNvSpPr>
          <p:nvPr/>
        </p:nvSpPr>
        <p:spPr bwMode="auto">
          <a:xfrm>
            <a:off x="107504" y="6237312"/>
            <a:ext cx="8712968" cy="476672"/>
          </a:xfrm>
          <a:prstGeom prst="rect">
            <a:avLst/>
          </a:prstGeom>
          <a:noFill/>
          <a:ln w="9525">
            <a:noFill/>
            <a:miter lim="800000"/>
            <a:headEnd/>
            <a:tailEnd/>
          </a:ln>
        </p:spPr>
        <p:txBody>
          <a:bodyPr/>
          <a:lstStyle/>
          <a:p>
            <a:pPr marL="342900" indent="-342900" eaLnBrk="0" hangingPunct="0">
              <a:lnSpc>
                <a:spcPct val="90000"/>
              </a:lnSpc>
              <a:spcBef>
                <a:spcPct val="20000"/>
              </a:spcBef>
              <a:buFont typeface="Arial" pitchFamily="34" charset="0"/>
              <a:buNone/>
            </a:pPr>
            <a:r>
              <a:rPr lang="en-US" sz="1600" dirty="0">
                <a:solidFill>
                  <a:srgbClr val="FF0000"/>
                </a:solidFill>
                <a:latin typeface="Calibri" pitchFamily="34" charset="0"/>
              </a:rPr>
              <a:t>→ </a:t>
            </a:r>
            <a:r>
              <a:rPr lang="en-US" sz="1600" dirty="0" smtClean="0">
                <a:solidFill>
                  <a:srgbClr val="FF0000"/>
                </a:solidFill>
                <a:latin typeface="Calibri" pitchFamily="34" charset="0"/>
              </a:rPr>
              <a:t>significant increase of impedance with the new geometry. However, it remains very small compared to the total LHC impedance. Is a 70% increase in power loss ok?</a:t>
            </a:r>
            <a:endParaRPr lang="en-US" sz="1600" dirty="0">
              <a:solidFill>
                <a:srgbClr val="FF0000"/>
              </a:solidFill>
              <a:latin typeface="Calibri" pitchFamily="34" charset="0"/>
            </a:endParaRPr>
          </a:p>
        </p:txBody>
      </p:sp>
      <p:sp>
        <p:nvSpPr>
          <p:cNvPr id="12" name="TextBox 11"/>
          <p:cNvSpPr txBox="1"/>
          <p:nvPr/>
        </p:nvSpPr>
        <p:spPr>
          <a:xfrm>
            <a:off x="6175752" y="6550223"/>
            <a:ext cx="2831994" cy="307777"/>
          </a:xfrm>
          <a:prstGeom prst="rect">
            <a:avLst/>
          </a:prstGeom>
          <a:noFill/>
        </p:spPr>
        <p:txBody>
          <a:bodyPr wrap="none" rtlCol="0">
            <a:spAutoFit/>
          </a:bodyPr>
          <a:lstStyle/>
          <a:p>
            <a:r>
              <a:rPr lang="en-US" sz="1400" dirty="0" smtClean="0"/>
              <a:t>Also: geometric </a:t>
            </a:r>
            <a:r>
              <a:rPr lang="en-US" sz="1400" dirty="0" err="1" smtClean="0"/>
              <a:t>Im</a:t>
            </a:r>
            <a:r>
              <a:rPr lang="en-US" sz="1400" dirty="0" smtClean="0"/>
              <a:t>(Z/n)=1 10</a:t>
            </a:r>
            <a:r>
              <a:rPr lang="en-US" sz="1400" baseline="30000" dirty="0" smtClean="0"/>
              <a:t>-7 </a:t>
            </a:r>
            <a:r>
              <a:rPr lang="en-US" sz="1400" dirty="0" smtClean="0"/>
              <a:t> Ohm</a:t>
            </a:r>
            <a:endParaRPr lang="en-US" sz="1400" baseline="30000" dirty="0"/>
          </a:p>
        </p:txBody>
      </p:sp>
    </p:spTree>
    <p:extLst>
      <p:ext uri="{BB962C8B-B14F-4D97-AF65-F5344CB8AC3E}">
        <p14:creationId xmlns:p14="http://schemas.microsoft.com/office/powerpoint/2010/main" val="715764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418058"/>
          </a:xfrm>
        </p:spPr>
        <p:txBody>
          <a:bodyPr>
            <a:noAutofit/>
          </a:bodyPr>
          <a:lstStyle/>
          <a:p>
            <a:r>
              <a:rPr lang="en-US" sz="3600" dirty="0" smtClean="0"/>
              <a:t>Main points</a:t>
            </a:r>
            <a:endParaRPr lang="en-US" sz="3600" dirty="0"/>
          </a:p>
        </p:txBody>
      </p:sp>
      <p:sp>
        <p:nvSpPr>
          <p:cNvPr id="3" name="Content Placeholder 2"/>
          <p:cNvSpPr>
            <a:spLocks noGrp="1"/>
          </p:cNvSpPr>
          <p:nvPr>
            <p:ph idx="1"/>
          </p:nvPr>
        </p:nvSpPr>
        <p:spPr>
          <a:xfrm>
            <a:off x="457200" y="764704"/>
            <a:ext cx="8229600" cy="5361459"/>
          </a:xfrm>
        </p:spPr>
        <p:txBody>
          <a:bodyPr>
            <a:normAutofit fontScale="85000" lnSpcReduction="20000"/>
          </a:bodyPr>
          <a:lstStyle/>
          <a:p>
            <a:r>
              <a:rPr lang="en-US" sz="2000" dirty="0" smtClean="0"/>
              <a:t>The impact of the proposed change of ALICE beam pipe on effective impedances is rather small.</a:t>
            </a:r>
          </a:p>
          <a:p>
            <a:endParaRPr lang="en-US" sz="2000" dirty="0" smtClean="0"/>
          </a:p>
          <a:p>
            <a:r>
              <a:rPr lang="en-US" sz="2000" dirty="0" smtClean="0"/>
              <a:t>A single bellow impedance contribution is significant and should be avoided if possible (we understand that it is not possible here).</a:t>
            </a:r>
          </a:p>
          <a:p>
            <a:endParaRPr lang="en-US" sz="2000" dirty="0"/>
          </a:p>
          <a:p>
            <a:r>
              <a:rPr lang="en-US" sz="2000" dirty="0" smtClean="0"/>
              <a:t>The heating on the smaller diameter pipe will increase and could reach 5 to 6 W/m for HL-LHC parameters. </a:t>
            </a:r>
            <a:r>
              <a:rPr lang="en-US" sz="2000" dirty="0" smtClean="0">
                <a:solidFill>
                  <a:srgbClr val="FF0000"/>
                </a:solidFill>
              </a:rPr>
              <a:t>Is that acceptable? </a:t>
            </a:r>
          </a:p>
          <a:p>
            <a:pPr marL="0" indent="0">
              <a:buNone/>
            </a:pPr>
            <a:endParaRPr lang="en-US" sz="2000" dirty="0" smtClean="0">
              <a:solidFill>
                <a:srgbClr val="FF0000"/>
              </a:solidFill>
            </a:endParaRPr>
          </a:p>
          <a:p>
            <a:r>
              <a:rPr lang="en-US" sz="2000" dirty="0" smtClean="0"/>
              <a:t>The stainless steel (resp. </a:t>
            </a:r>
            <a:r>
              <a:rPr lang="en-US" sz="2000" dirty="0" err="1" smtClean="0"/>
              <a:t>Aluminium</a:t>
            </a:r>
            <a:r>
              <a:rPr lang="en-US" sz="2000" dirty="0" smtClean="0"/>
              <a:t>) at 20.1 mm radius should cope with 20 W/m (resp. 4 W/m) with HL-LHC beam. </a:t>
            </a:r>
            <a:r>
              <a:rPr lang="en-US" sz="2000" dirty="0">
                <a:solidFill>
                  <a:srgbClr val="FF0000"/>
                </a:solidFill>
              </a:rPr>
              <a:t>Is that acceptable</a:t>
            </a:r>
            <a:r>
              <a:rPr lang="en-US" sz="2000" dirty="0" smtClean="0">
                <a:solidFill>
                  <a:srgbClr val="FF0000"/>
                </a:solidFill>
              </a:rPr>
              <a:t>?</a:t>
            </a:r>
          </a:p>
          <a:p>
            <a:endParaRPr lang="en-US" sz="2000" dirty="0">
              <a:solidFill>
                <a:srgbClr val="FF0000"/>
              </a:solidFill>
            </a:endParaRPr>
          </a:p>
          <a:p>
            <a:r>
              <a:rPr lang="en-US" sz="2000" dirty="0" smtClean="0"/>
              <a:t>If both of these points are acceptable, then there is no reason for the impedance team to reject the request. </a:t>
            </a:r>
          </a:p>
          <a:p>
            <a:endParaRPr lang="en-US" sz="2000" dirty="0"/>
          </a:p>
          <a:p>
            <a:r>
              <a:rPr lang="en-US" sz="2000" dirty="0" smtClean="0"/>
              <a:t>This is not linked to the upgrade, but due to the large diameter of the cone, many modes are present and could lead to large heat load in case they are excited by the post-LS1 beam or HL-LHC beam.</a:t>
            </a:r>
          </a:p>
          <a:p>
            <a:pPr marL="0" indent="0">
              <a:buNone/>
            </a:pPr>
            <a:r>
              <a:rPr lang="en-US" sz="2000" dirty="0"/>
              <a:t>	</a:t>
            </a:r>
            <a:r>
              <a:rPr lang="en-US" sz="2000" dirty="0" smtClean="0">
                <a:sym typeface="Wingdings" panose="05000000000000000000" pitchFamily="2" charset="2"/>
              </a:rPr>
              <a:t> should be monitored closely.</a:t>
            </a:r>
          </a:p>
          <a:p>
            <a:pPr marL="0" indent="0">
              <a:buNone/>
            </a:pPr>
            <a:r>
              <a:rPr lang="en-US" sz="2000" dirty="0">
                <a:sym typeface="Wingdings" panose="05000000000000000000" pitchFamily="2" charset="2"/>
              </a:rPr>
              <a:t>	</a:t>
            </a:r>
            <a:r>
              <a:rPr lang="en-US" sz="2000" dirty="0" smtClean="0">
                <a:sym typeface="Wingdings" panose="05000000000000000000" pitchFamily="2" charset="2"/>
              </a:rPr>
              <a:t> was there any temperature observation to see if something was already going 	on before LS1?</a:t>
            </a:r>
          </a:p>
          <a:p>
            <a:pPr marL="0" indent="0">
              <a:buNone/>
            </a:pPr>
            <a:r>
              <a:rPr lang="en-US" sz="2000" dirty="0">
                <a:sym typeface="Wingdings" panose="05000000000000000000" pitchFamily="2" charset="2"/>
              </a:rPr>
              <a:t>	</a:t>
            </a:r>
            <a:r>
              <a:rPr lang="en-US" sz="2000" dirty="0" smtClean="0">
                <a:sym typeface="Wingdings" panose="05000000000000000000" pitchFamily="2" charset="2"/>
              </a:rPr>
              <a:t> is there a way to increase the monitoring at the occasion of the upgrade?</a:t>
            </a:r>
          </a:p>
          <a:p>
            <a:pPr marL="0" indent="0">
              <a:buNone/>
            </a:pPr>
            <a:endParaRPr lang="en-US" sz="2000" dirty="0" smtClean="0"/>
          </a:p>
        </p:txBody>
      </p:sp>
    </p:spTree>
    <p:extLst>
      <p:ext uri="{BB962C8B-B14F-4D97-AF65-F5344CB8AC3E}">
        <p14:creationId xmlns:p14="http://schemas.microsoft.com/office/powerpoint/2010/main" val="35522991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Autofit/>
          </a:bodyPr>
          <a:lstStyle/>
          <a:p>
            <a:r>
              <a:rPr lang="en-US" sz="2800" dirty="0" smtClean="0"/>
              <a:t>Longitudinal impedance </a:t>
            </a:r>
            <a:br>
              <a:rPr lang="en-US" sz="2800" dirty="0" smtClean="0"/>
            </a:br>
            <a:r>
              <a:rPr lang="en-US" sz="2800" dirty="0" smtClean="0"/>
              <a:t>(broadband computed from ABCI, all materials PEC)</a:t>
            </a:r>
            <a:endParaRPr lang="en-US" sz="2800" dirty="0"/>
          </a:p>
        </p:txBody>
      </p:sp>
      <p:pic>
        <p:nvPicPr>
          <p:cNvPr id="4098" name="Picture 2"/>
          <p:cNvPicPr>
            <a:picLocks noGrp="1" noChangeAspect="1" noChangeArrowheads="1"/>
          </p:cNvPicPr>
          <p:nvPr>
            <p:ph idx="1"/>
          </p:nvPr>
        </p:nvPicPr>
        <p:blipFill>
          <a:blip r:embed="rId3" cstate="print"/>
          <a:srcRect/>
          <a:stretch>
            <a:fillRect/>
          </a:stretch>
        </p:blipFill>
        <p:spPr bwMode="auto">
          <a:xfrm>
            <a:off x="323528" y="1255764"/>
            <a:ext cx="4176814" cy="2533276"/>
          </a:xfrm>
          <a:prstGeom prst="rect">
            <a:avLst/>
          </a:prstGeom>
          <a:noFill/>
          <a:ln w="9525">
            <a:noFill/>
            <a:miter lim="800000"/>
            <a:headEnd/>
            <a:tailEnd/>
          </a:ln>
          <a:effectLst/>
        </p:spPr>
      </p:pic>
      <p:sp>
        <p:nvSpPr>
          <p:cNvPr id="12" name="TextBox 11"/>
          <p:cNvSpPr txBox="1"/>
          <p:nvPr/>
        </p:nvSpPr>
        <p:spPr>
          <a:xfrm>
            <a:off x="251520" y="4653136"/>
            <a:ext cx="4377993" cy="646331"/>
          </a:xfrm>
          <a:prstGeom prst="rect">
            <a:avLst/>
          </a:prstGeom>
          <a:noFill/>
        </p:spPr>
        <p:txBody>
          <a:bodyPr wrap="none" rtlCol="0">
            <a:spAutoFit/>
          </a:bodyPr>
          <a:lstStyle/>
          <a:p>
            <a:r>
              <a:rPr lang="en-US" sz="1200" dirty="0" smtClean="0"/>
              <a:t>- No measurable difference in the real part of the impedance</a:t>
            </a:r>
          </a:p>
          <a:p>
            <a:endParaRPr lang="en-US" sz="1200" dirty="0" smtClean="0"/>
          </a:p>
          <a:p>
            <a:r>
              <a:rPr lang="en-US" sz="1200" dirty="0" smtClean="0"/>
              <a:t>- There is an increase of 7% of the imaginary part of the impedance</a:t>
            </a:r>
            <a:endParaRPr lang="en-US" sz="1200" dirty="0"/>
          </a:p>
        </p:txBody>
      </p:sp>
      <p:pic>
        <p:nvPicPr>
          <p:cNvPr id="4106" name="Picture 10"/>
          <p:cNvPicPr>
            <a:picLocks noChangeAspect="1" noChangeArrowheads="1"/>
          </p:cNvPicPr>
          <p:nvPr/>
        </p:nvPicPr>
        <p:blipFill>
          <a:blip r:embed="rId4" cstate="print"/>
          <a:srcRect/>
          <a:stretch>
            <a:fillRect/>
          </a:stretch>
        </p:blipFill>
        <p:spPr bwMode="auto">
          <a:xfrm>
            <a:off x="4788024" y="1268760"/>
            <a:ext cx="4174158" cy="2529338"/>
          </a:xfrm>
          <a:prstGeom prst="rect">
            <a:avLst/>
          </a:prstGeom>
          <a:noFill/>
          <a:ln w="9525">
            <a:noFill/>
            <a:miter lim="800000"/>
            <a:headEnd/>
            <a:tailEnd/>
          </a:ln>
          <a:effectLst/>
        </p:spPr>
      </p:pic>
      <p:pic>
        <p:nvPicPr>
          <p:cNvPr id="4108" name="Picture 12"/>
          <p:cNvPicPr>
            <a:picLocks noChangeAspect="1" noChangeArrowheads="1"/>
          </p:cNvPicPr>
          <p:nvPr/>
        </p:nvPicPr>
        <p:blipFill>
          <a:blip r:embed="rId5" cstate="print"/>
          <a:srcRect/>
          <a:stretch>
            <a:fillRect/>
          </a:stretch>
        </p:blipFill>
        <p:spPr bwMode="auto">
          <a:xfrm>
            <a:off x="4788024" y="4077072"/>
            <a:ext cx="4174158" cy="25293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a:t>
            </a:r>
            <a:r>
              <a:rPr lang="en-US" dirty="0" err="1" smtClean="0"/>
              <a:t>vs</a:t>
            </a:r>
            <a:r>
              <a:rPr lang="en-US" dirty="0" smtClean="0"/>
              <a:t> 2 layers</a:t>
            </a:r>
            <a:endParaRPr lang="en-US" dirty="0"/>
          </a:p>
        </p:txBody>
      </p:sp>
      <p:pic>
        <p:nvPicPr>
          <p:cNvPr id="5122" name="Picture 2"/>
          <p:cNvPicPr>
            <a:picLocks noGrp="1" noChangeAspect="1" noChangeArrowheads="1"/>
          </p:cNvPicPr>
          <p:nvPr>
            <p:ph idx="1"/>
          </p:nvPr>
        </p:nvPicPr>
        <p:blipFill>
          <a:blip r:embed="rId3" cstate="print"/>
          <a:srcRect l="515" t="44796" r="50000" b="10272"/>
          <a:stretch>
            <a:fillRect/>
          </a:stretch>
        </p:blipFill>
        <p:spPr bwMode="auto">
          <a:xfrm>
            <a:off x="1115616" y="1544715"/>
            <a:ext cx="6120680" cy="4432260"/>
          </a:xfrm>
          <a:prstGeom prst="rect">
            <a:avLst/>
          </a:prstGeom>
          <a:noFill/>
          <a:ln w="9525">
            <a:noFill/>
            <a:miter lim="800000"/>
            <a:headEnd/>
            <a:tailEnd/>
          </a:ln>
        </p:spPr>
      </p:pic>
      <p:sp>
        <p:nvSpPr>
          <p:cNvPr id="5" name="TextBox 4"/>
          <p:cNvSpPr txBox="1"/>
          <p:nvPr/>
        </p:nvSpPr>
        <p:spPr>
          <a:xfrm>
            <a:off x="2267744" y="6309320"/>
            <a:ext cx="3277757" cy="369332"/>
          </a:xfrm>
          <a:prstGeom prst="rect">
            <a:avLst/>
          </a:prstGeom>
          <a:noFill/>
        </p:spPr>
        <p:txBody>
          <a:bodyPr wrap="none" rtlCol="0">
            <a:spAutoFit/>
          </a:bodyPr>
          <a:lstStyle/>
          <a:p>
            <a:r>
              <a:rPr lang="en-US" dirty="0" smtClean="0"/>
              <a:t>Difference visible below 100 kHz</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r>
              <a:rPr lang="en-GB" dirty="0" smtClean="0"/>
              <a:t>Context </a:t>
            </a:r>
          </a:p>
          <a:p>
            <a:r>
              <a:rPr lang="en-GB" dirty="0" smtClean="0"/>
              <a:t>Impedance computations for the updated version of the ALICE beam pipe</a:t>
            </a:r>
          </a:p>
          <a:p>
            <a:r>
              <a:rPr lang="en-GB" dirty="0" smtClean="0"/>
              <a:t>Conclusions </a:t>
            </a:r>
            <a:endParaRPr lang="en-GB" dirty="0"/>
          </a:p>
        </p:txBody>
      </p:sp>
    </p:spTree>
    <p:extLst>
      <p:ext uri="{BB962C8B-B14F-4D97-AF65-F5344CB8AC3E}">
        <p14:creationId xmlns:p14="http://schemas.microsoft.com/office/powerpoint/2010/main" val="3017375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648072"/>
          </a:xfrm>
        </p:spPr>
        <p:txBody>
          <a:bodyPr>
            <a:noAutofit/>
          </a:bodyPr>
          <a:lstStyle/>
          <a:p>
            <a:r>
              <a:rPr lang="en-GB" sz="2400" dirty="0" smtClean="0"/>
              <a:t>Context: minimizing the beam impedance of the LHC</a:t>
            </a:r>
            <a:endParaRPr lang="en-GB" sz="2400" dirty="0"/>
          </a:p>
        </p:txBody>
      </p:sp>
      <p:sp>
        <p:nvSpPr>
          <p:cNvPr id="3" name="Content Placeholder 2"/>
          <p:cNvSpPr>
            <a:spLocks noGrp="1"/>
          </p:cNvSpPr>
          <p:nvPr>
            <p:ph idx="1"/>
          </p:nvPr>
        </p:nvSpPr>
        <p:spPr>
          <a:xfrm>
            <a:off x="179512" y="692697"/>
            <a:ext cx="8712968" cy="4536503"/>
          </a:xfrm>
        </p:spPr>
        <p:txBody>
          <a:bodyPr>
            <a:normAutofit lnSpcReduction="10000"/>
          </a:bodyPr>
          <a:lstStyle/>
          <a:p>
            <a:r>
              <a:rPr lang="en-GB" sz="1800" dirty="0" smtClean="0"/>
              <a:t>LHC optimized for low impedance and high intensity beams</a:t>
            </a:r>
          </a:p>
          <a:p>
            <a:pPr marL="0" indent="0">
              <a:buNone/>
            </a:pPr>
            <a:r>
              <a:rPr lang="en-GB" sz="1300" dirty="0" smtClean="0"/>
              <a:t>	From the design phase, the LHC has been optimized to cope with high intensity beams and significant effort and 	budget were allocated to minimize the impedance of many devices and mitigate its effects</a:t>
            </a:r>
          </a:p>
          <a:p>
            <a:endParaRPr lang="en-GB" sz="1800" dirty="0"/>
          </a:p>
          <a:p>
            <a:r>
              <a:rPr lang="en-GB" sz="1800" dirty="0" smtClean="0"/>
              <a:t>Some examples:</a:t>
            </a:r>
          </a:p>
          <a:p>
            <a:pPr lvl="1"/>
            <a:r>
              <a:rPr lang="en-GB" sz="1400" b="1" dirty="0" smtClean="0"/>
              <a:t>Tapers</a:t>
            </a:r>
            <a:r>
              <a:rPr lang="en-GB" sz="1400" dirty="0" smtClean="0"/>
              <a:t> (11 degrees) and RF fingers for all collimators</a:t>
            </a:r>
          </a:p>
          <a:p>
            <a:pPr lvl="1"/>
            <a:r>
              <a:rPr lang="en-GB" sz="1400" b="1" dirty="0" smtClean="0"/>
              <a:t>Conducting strips </a:t>
            </a:r>
            <a:r>
              <a:rPr lang="en-GB" sz="1400" dirty="0" smtClean="0"/>
              <a:t>for injection kickers MKI</a:t>
            </a:r>
          </a:p>
          <a:p>
            <a:pPr lvl="1"/>
            <a:r>
              <a:rPr lang="en-GB" sz="1400" dirty="0" smtClean="0"/>
              <a:t>Dump kickers MKD </a:t>
            </a:r>
            <a:r>
              <a:rPr lang="en-GB" sz="1400" b="1" dirty="0" smtClean="0"/>
              <a:t>outside of the vacuum pipe</a:t>
            </a:r>
          </a:p>
          <a:p>
            <a:pPr lvl="1"/>
            <a:r>
              <a:rPr lang="en-GB" sz="1400" b="1" dirty="0" smtClean="0"/>
              <a:t>RF fingers </a:t>
            </a:r>
            <a:r>
              <a:rPr lang="en-GB" sz="1400" dirty="0" smtClean="0"/>
              <a:t>to shield thousands of bellows</a:t>
            </a:r>
          </a:p>
          <a:p>
            <a:pPr lvl="1"/>
            <a:r>
              <a:rPr lang="en-GB" sz="1400" b="1" dirty="0" smtClean="0"/>
              <a:t>Wakefield suppressor </a:t>
            </a:r>
            <a:r>
              <a:rPr lang="en-GB" sz="1400" dirty="0" smtClean="0"/>
              <a:t>in </a:t>
            </a:r>
            <a:r>
              <a:rPr lang="en-GB" sz="1400" dirty="0" err="1" smtClean="0"/>
              <a:t>LHCb</a:t>
            </a:r>
            <a:endParaRPr lang="en-GB" sz="1400" dirty="0" smtClean="0"/>
          </a:p>
          <a:p>
            <a:pPr lvl="1"/>
            <a:r>
              <a:rPr lang="en-GB" sz="1400" b="1" dirty="0" smtClean="0"/>
              <a:t>Avoid sharp steps </a:t>
            </a:r>
            <a:r>
              <a:rPr lang="en-GB" sz="1400" dirty="0" smtClean="0"/>
              <a:t>between chambers and limit tapers to 15 degrees</a:t>
            </a:r>
          </a:p>
          <a:p>
            <a:pPr lvl="1"/>
            <a:r>
              <a:rPr lang="en-GB" sz="1400" b="1" dirty="0" smtClean="0"/>
              <a:t>ferrites and cooling </a:t>
            </a:r>
            <a:r>
              <a:rPr lang="en-GB" sz="1400" dirty="0" smtClean="0"/>
              <a:t>in all kinds of devices (ALFA, TOTEM, TDI, BSRT, etc.)</a:t>
            </a:r>
          </a:p>
          <a:p>
            <a:pPr lvl="1"/>
            <a:endParaRPr lang="en-GB" sz="1600" dirty="0" smtClean="0"/>
          </a:p>
          <a:p>
            <a:pPr indent="-285750"/>
            <a:r>
              <a:rPr lang="en-GB" sz="1800" dirty="0" smtClean="0"/>
              <a:t>Consequence: </a:t>
            </a:r>
            <a:r>
              <a:rPr lang="en-GB" sz="1800" dirty="0" smtClean="0">
                <a:solidFill>
                  <a:srgbClr val="FF0000"/>
                </a:solidFill>
              </a:rPr>
              <a:t>small LHC impedance allowed maximization of luminosity to the experiments before LS1</a:t>
            </a:r>
          </a:p>
          <a:p>
            <a:pPr marL="228600" indent="-171450"/>
            <a:endParaRPr lang="en-GB" sz="1100" dirty="0" smtClean="0"/>
          </a:p>
          <a:p>
            <a:pPr indent="-285750"/>
            <a:r>
              <a:rPr lang="en-GB" sz="1800" dirty="0" smtClean="0"/>
              <a:t>For comparison:</a:t>
            </a:r>
          </a:p>
        </p:txBody>
      </p:sp>
      <p:graphicFrame>
        <p:nvGraphicFramePr>
          <p:cNvPr id="4" name="Table 3"/>
          <p:cNvGraphicFramePr>
            <a:graphicFrameLocks noGrp="1"/>
          </p:cNvGraphicFramePr>
          <p:nvPr>
            <p:extLst>
              <p:ext uri="{D42A27DB-BD31-4B8C-83A1-F6EECF244321}">
                <p14:modId xmlns:p14="http://schemas.microsoft.com/office/powerpoint/2010/main" val="3622384677"/>
              </p:ext>
            </p:extLst>
          </p:nvPr>
        </p:nvGraphicFramePr>
        <p:xfrm>
          <a:off x="179512" y="5013176"/>
          <a:ext cx="8784976" cy="1485235"/>
        </p:xfrm>
        <a:graphic>
          <a:graphicData uri="http://schemas.openxmlformats.org/drawingml/2006/table">
            <a:tbl>
              <a:tblPr firstRow="1" bandRow="1">
                <a:tableStyleId>{5C22544A-7EE6-4342-B048-85BDC9FD1C3A}</a:tableStyleId>
              </a:tblPr>
              <a:tblGrid>
                <a:gridCol w="3604091"/>
                <a:gridCol w="1576791"/>
                <a:gridCol w="1802047"/>
                <a:gridCol w="1802047"/>
              </a:tblGrid>
              <a:tr h="149737">
                <a:tc>
                  <a:txBody>
                    <a:bodyPr/>
                    <a:lstStyle/>
                    <a:p>
                      <a:r>
                        <a:rPr lang="en-GB" dirty="0" smtClean="0"/>
                        <a:t>Orders of magnitude</a:t>
                      </a:r>
                      <a:endParaRPr lang="en-GB" dirty="0"/>
                    </a:p>
                  </a:txBody>
                  <a:tcPr/>
                </a:tc>
                <a:tc>
                  <a:txBody>
                    <a:bodyPr/>
                    <a:lstStyle/>
                    <a:p>
                      <a:r>
                        <a:rPr lang="en-GB" dirty="0" smtClean="0"/>
                        <a:t>SPS</a:t>
                      </a:r>
                      <a:endParaRPr lang="en-GB" dirty="0"/>
                    </a:p>
                  </a:txBody>
                  <a:tcPr/>
                </a:tc>
                <a:tc>
                  <a:txBody>
                    <a:bodyPr/>
                    <a:lstStyle/>
                    <a:p>
                      <a:r>
                        <a:rPr lang="en-GB" dirty="0" smtClean="0"/>
                        <a:t>LHC (injection)</a:t>
                      </a:r>
                      <a:endParaRPr lang="en-GB" dirty="0"/>
                    </a:p>
                  </a:txBody>
                  <a:tcPr/>
                </a:tc>
                <a:tc>
                  <a:txBody>
                    <a:bodyPr/>
                    <a:lstStyle/>
                    <a:p>
                      <a:r>
                        <a:rPr lang="en-GB" dirty="0" smtClean="0"/>
                        <a:t>improvement</a:t>
                      </a:r>
                      <a:endParaRPr lang="en-GB" dirty="0"/>
                    </a:p>
                  </a:txBody>
                  <a:tcPr/>
                </a:tc>
              </a:tr>
              <a:tr h="254724">
                <a:tc>
                  <a:txBody>
                    <a:bodyPr/>
                    <a:lstStyle/>
                    <a:p>
                      <a:r>
                        <a:rPr lang="en-GB" dirty="0" smtClean="0"/>
                        <a:t>Length</a:t>
                      </a:r>
                      <a:endParaRPr lang="en-GB" dirty="0"/>
                    </a:p>
                  </a:txBody>
                  <a:tcPr/>
                </a:tc>
                <a:tc>
                  <a:txBody>
                    <a:bodyPr/>
                    <a:lstStyle/>
                    <a:p>
                      <a:r>
                        <a:rPr lang="en-GB" dirty="0" smtClean="0"/>
                        <a:t>7 km</a:t>
                      </a:r>
                      <a:endParaRPr lang="en-GB" dirty="0"/>
                    </a:p>
                  </a:txBody>
                  <a:tcPr/>
                </a:tc>
                <a:tc>
                  <a:txBody>
                    <a:bodyPr/>
                    <a:lstStyle/>
                    <a:p>
                      <a:r>
                        <a:rPr lang="en-GB" dirty="0" smtClean="0"/>
                        <a:t>27 km</a:t>
                      </a:r>
                      <a:endParaRPr lang="en-GB" dirty="0"/>
                    </a:p>
                  </a:txBody>
                  <a:tcPr/>
                </a:tc>
                <a:tc>
                  <a:txBody>
                    <a:bodyPr/>
                    <a:lstStyle/>
                    <a:p>
                      <a:r>
                        <a:rPr lang="en-GB" dirty="0" smtClean="0"/>
                        <a:t>[/m length]</a:t>
                      </a:r>
                      <a:endParaRPr lang="en-GB" dirty="0"/>
                    </a:p>
                  </a:txBody>
                  <a:tcPr/>
                </a:tc>
              </a:tr>
              <a:tr h="387955">
                <a:tc>
                  <a:txBody>
                    <a:bodyPr/>
                    <a:lstStyle/>
                    <a:p>
                      <a:r>
                        <a:rPr lang="en-GB" dirty="0" smtClean="0"/>
                        <a:t>Effective longitudinal impedance</a:t>
                      </a:r>
                      <a:endParaRPr lang="en-GB" dirty="0"/>
                    </a:p>
                  </a:txBody>
                  <a:tcPr/>
                </a:tc>
                <a:tc>
                  <a:txBody>
                    <a:bodyPr/>
                    <a:lstStyle/>
                    <a:p>
                      <a:r>
                        <a:rPr lang="en-GB" dirty="0" smtClean="0"/>
                        <a:t>10 Ohm</a:t>
                      </a:r>
                      <a:endParaRPr lang="en-GB" dirty="0"/>
                    </a:p>
                  </a:txBody>
                  <a:tcPr/>
                </a:tc>
                <a:tc>
                  <a:txBody>
                    <a:bodyPr/>
                    <a:lstStyle/>
                    <a:p>
                      <a:r>
                        <a:rPr lang="en-GB" dirty="0" smtClean="0"/>
                        <a:t>0.1 Ohm</a:t>
                      </a:r>
                      <a:endParaRPr lang="en-GB" dirty="0"/>
                    </a:p>
                  </a:txBody>
                  <a:tcPr/>
                </a:tc>
                <a:tc>
                  <a:txBody>
                    <a:bodyPr/>
                    <a:lstStyle/>
                    <a:p>
                      <a:r>
                        <a:rPr lang="en-GB" b="1" dirty="0" smtClean="0">
                          <a:solidFill>
                            <a:srgbClr val="FF0000"/>
                          </a:solidFill>
                        </a:rPr>
                        <a:t>by a factor ~400</a:t>
                      </a:r>
                      <a:endParaRPr lang="en-GB" b="1" dirty="0">
                        <a:solidFill>
                          <a:srgbClr val="FF0000"/>
                        </a:solidFill>
                      </a:endParaRPr>
                    </a:p>
                  </a:txBody>
                  <a:tcPr/>
                </a:tc>
              </a:tr>
              <a:tr h="2547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Effective transverse impedance</a:t>
                      </a:r>
                      <a:endParaRPr lang="en-GB" dirty="0"/>
                    </a:p>
                  </a:txBody>
                  <a:tcPr/>
                </a:tc>
                <a:tc>
                  <a:txBody>
                    <a:bodyPr/>
                    <a:lstStyle/>
                    <a:p>
                      <a:r>
                        <a:rPr lang="en-GB" dirty="0" smtClean="0"/>
                        <a:t>20 </a:t>
                      </a:r>
                      <a:r>
                        <a:rPr lang="en-GB" dirty="0" err="1" smtClean="0"/>
                        <a:t>MOhm</a:t>
                      </a:r>
                      <a:r>
                        <a:rPr lang="en-GB" dirty="0" smtClean="0"/>
                        <a:t>/m</a:t>
                      </a:r>
                      <a:endParaRPr lang="en-GB" dirty="0"/>
                    </a:p>
                  </a:txBody>
                  <a:tcPr/>
                </a:tc>
                <a:tc>
                  <a:txBody>
                    <a:bodyPr/>
                    <a:lstStyle/>
                    <a:p>
                      <a:r>
                        <a:rPr lang="en-GB" dirty="0" smtClean="0"/>
                        <a:t>2 to 4 </a:t>
                      </a:r>
                      <a:r>
                        <a:rPr lang="en-GB" dirty="0" err="1" smtClean="0"/>
                        <a:t>MOhm</a:t>
                      </a:r>
                      <a:r>
                        <a:rPr lang="en-GB" dirty="0" smtClean="0"/>
                        <a:t>/m</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solidFill>
                            <a:srgbClr val="FF0000"/>
                          </a:solidFill>
                        </a:rPr>
                        <a:t>by a factor ~40</a:t>
                      </a:r>
                      <a:endParaRPr lang="en-GB" b="1" dirty="0">
                        <a:solidFill>
                          <a:srgbClr val="FF0000"/>
                        </a:solidFill>
                      </a:endParaRPr>
                    </a:p>
                  </a:txBody>
                  <a:tcPr/>
                </a:tc>
              </a:tr>
            </a:tbl>
          </a:graphicData>
        </a:graphic>
      </p:graphicFrame>
      <p:pic>
        <p:nvPicPr>
          <p:cNvPr id="7" name="Picture 2" descr="http://lhc-collimation-project.web.cern.ch/lhc-collimation-project/images/IMG_3385_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4879" y="1317964"/>
            <a:ext cx="1254446" cy="94083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9406" y="2564904"/>
            <a:ext cx="1385392" cy="1039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0152" y="1788381"/>
            <a:ext cx="1569785" cy="845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92939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562074"/>
          </a:xfrm>
        </p:spPr>
        <p:txBody>
          <a:bodyPr>
            <a:normAutofit/>
          </a:bodyPr>
          <a:lstStyle/>
          <a:p>
            <a:r>
              <a:rPr lang="en-GB" sz="2400" dirty="0" smtClean="0"/>
              <a:t>Context: impact of beam impedance on performance</a:t>
            </a:r>
            <a:endParaRPr lang="en-GB" sz="3200" dirty="0"/>
          </a:p>
        </p:txBody>
      </p:sp>
      <p:sp>
        <p:nvSpPr>
          <p:cNvPr id="3" name="Content Placeholder 2"/>
          <p:cNvSpPr>
            <a:spLocks noGrp="1"/>
          </p:cNvSpPr>
          <p:nvPr>
            <p:ph idx="1"/>
          </p:nvPr>
        </p:nvSpPr>
        <p:spPr>
          <a:xfrm>
            <a:off x="107504" y="692696"/>
            <a:ext cx="8856984" cy="5976664"/>
          </a:xfrm>
        </p:spPr>
        <p:txBody>
          <a:bodyPr>
            <a:normAutofit/>
          </a:bodyPr>
          <a:lstStyle/>
          <a:p>
            <a:r>
              <a:rPr lang="en-GB" sz="1600" dirty="0" smtClean="0"/>
              <a:t>When a beam of particles traverses a device which </a:t>
            </a:r>
          </a:p>
          <a:p>
            <a:pPr lvl="1"/>
            <a:r>
              <a:rPr lang="en-GB" sz="1200" dirty="0"/>
              <a:t>i</a:t>
            </a:r>
            <a:r>
              <a:rPr lang="en-GB" sz="1200" dirty="0" smtClean="0"/>
              <a:t>s not smooth</a:t>
            </a:r>
          </a:p>
          <a:p>
            <a:pPr lvl="1"/>
            <a:r>
              <a:rPr lang="en-GB" sz="1200" dirty="0"/>
              <a:t>o</a:t>
            </a:r>
            <a:r>
              <a:rPr lang="en-GB" sz="1200" dirty="0" smtClean="0"/>
              <a:t>r is not a perfect conductor,</a:t>
            </a:r>
          </a:p>
          <a:p>
            <a:pPr marL="457200" lvl="1" indent="0">
              <a:buNone/>
            </a:pPr>
            <a:r>
              <a:rPr lang="en-GB" sz="1200" dirty="0"/>
              <a:t>i</a:t>
            </a:r>
            <a:r>
              <a:rPr lang="en-GB" sz="1200" dirty="0" smtClean="0"/>
              <a:t>t will produce </a:t>
            </a:r>
            <a:r>
              <a:rPr lang="en-GB" sz="1200" dirty="0" err="1" smtClean="0"/>
              <a:t>wakefields</a:t>
            </a:r>
            <a:r>
              <a:rPr lang="en-GB" sz="1200" dirty="0" smtClean="0"/>
              <a:t> that will perturb the following particles</a:t>
            </a:r>
          </a:p>
          <a:p>
            <a:pPr marL="457200" lvl="1" indent="0">
              <a:buNone/>
            </a:pPr>
            <a:r>
              <a:rPr lang="en-GB" sz="1200" dirty="0" smtClean="0">
                <a:sym typeface="Wingdings" pitchFamily="2" charset="2"/>
              </a:rPr>
              <a:t> </a:t>
            </a:r>
            <a:r>
              <a:rPr lang="en-GB" sz="1200" dirty="0" smtClean="0"/>
              <a:t>resistive or geometric </a:t>
            </a:r>
            <a:r>
              <a:rPr lang="en-GB" sz="1200" dirty="0" err="1" smtClean="0"/>
              <a:t>wakefields</a:t>
            </a:r>
            <a:r>
              <a:rPr lang="en-GB" sz="1200" dirty="0" smtClean="0"/>
              <a:t> (in time domain) and impedance (in frequency domain). </a:t>
            </a:r>
            <a:endParaRPr lang="en-GB" sz="1200" dirty="0"/>
          </a:p>
          <a:p>
            <a:pPr marL="457200" lvl="1" indent="0">
              <a:buNone/>
            </a:pPr>
            <a:endParaRPr lang="en-GB" sz="1200" dirty="0" smtClean="0"/>
          </a:p>
          <a:p>
            <a:r>
              <a:rPr lang="en-GB" sz="1600" dirty="0" smtClean="0"/>
              <a:t>These </a:t>
            </a:r>
            <a:r>
              <a:rPr lang="en-GB" sz="1600" dirty="0" err="1" smtClean="0"/>
              <a:t>wakefields</a:t>
            </a:r>
            <a:r>
              <a:rPr lang="en-GB" sz="1600" dirty="0" smtClean="0"/>
              <a:t> are perturbations to the guiding EM fields to keep the beam stable and circulating.</a:t>
            </a:r>
          </a:p>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smtClean="0"/>
          </a:p>
          <a:p>
            <a:endParaRPr lang="en-GB" sz="1600" dirty="0" smtClean="0"/>
          </a:p>
          <a:p>
            <a:endParaRPr lang="en-GB" sz="1600" dirty="0"/>
          </a:p>
          <a:p>
            <a:endParaRPr lang="en-GB" sz="1600" dirty="0" smtClean="0"/>
          </a:p>
          <a:p>
            <a:endParaRPr lang="en-GB" sz="1600" dirty="0" smtClean="0"/>
          </a:p>
        </p:txBody>
      </p:sp>
      <p:pic>
        <p:nvPicPr>
          <p:cNvPr id="1027" name="Picture 3" descr="E:\Benoit\System2\Benoit\2013\EM simulations\example LMC\examplePEC_01.gif"/>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753" y="2462014"/>
            <a:ext cx="2726055" cy="15430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Benoit\System2\Benoit\2013\EM simulations\example LMC\exampleRP_01.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630" y="4006482"/>
            <a:ext cx="2726055" cy="15430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203848" y="2780928"/>
            <a:ext cx="1895134" cy="646331"/>
          </a:xfrm>
          <a:prstGeom prst="rect">
            <a:avLst/>
          </a:prstGeom>
          <a:noFill/>
        </p:spPr>
        <p:txBody>
          <a:bodyPr wrap="none" rtlCol="0">
            <a:spAutoFit/>
          </a:bodyPr>
          <a:lstStyle/>
          <a:p>
            <a:r>
              <a:rPr lang="en-GB" dirty="0" smtClean="0"/>
              <a:t>Round beam pipe </a:t>
            </a:r>
            <a:br>
              <a:rPr lang="en-GB" dirty="0" smtClean="0"/>
            </a:br>
            <a:r>
              <a:rPr lang="en-GB" dirty="0" smtClean="0"/>
              <a:t>(radius 40 mm) </a:t>
            </a:r>
            <a:endParaRPr lang="en-GB" dirty="0"/>
          </a:p>
        </p:txBody>
      </p:sp>
      <p:sp>
        <p:nvSpPr>
          <p:cNvPr id="10" name="TextBox 9"/>
          <p:cNvSpPr txBox="1"/>
          <p:nvPr/>
        </p:nvSpPr>
        <p:spPr>
          <a:xfrm>
            <a:off x="3203848" y="4078490"/>
            <a:ext cx="2560894" cy="923330"/>
          </a:xfrm>
          <a:prstGeom prst="rect">
            <a:avLst/>
          </a:prstGeom>
          <a:noFill/>
        </p:spPr>
        <p:txBody>
          <a:bodyPr wrap="none" rtlCol="0">
            <a:spAutoFit/>
          </a:bodyPr>
          <a:lstStyle/>
          <a:p>
            <a:r>
              <a:rPr lang="en-GB" dirty="0" smtClean="0"/>
              <a:t>Round beam pipe </a:t>
            </a:r>
            <a:br>
              <a:rPr lang="en-GB" dirty="0" smtClean="0"/>
            </a:br>
            <a:r>
              <a:rPr lang="en-GB" dirty="0" smtClean="0"/>
              <a:t>with Roman pot</a:t>
            </a:r>
            <a:br>
              <a:rPr lang="en-GB" dirty="0" smtClean="0"/>
            </a:br>
            <a:r>
              <a:rPr lang="en-GB" dirty="0" smtClean="0"/>
              <a:t>(at 1 mm from the beam)</a:t>
            </a:r>
            <a:endParaRPr lang="en-GB" dirty="0"/>
          </a:p>
        </p:txBody>
      </p:sp>
      <p:sp>
        <p:nvSpPr>
          <p:cNvPr id="6" name="TextBox 5"/>
          <p:cNvSpPr txBox="1"/>
          <p:nvPr/>
        </p:nvSpPr>
        <p:spPr>
          <a:xfrm>
            <a:off x="2258873" y="5661248"/>
            <a:ext cx="6179449" cy="923330"/>
          </a:xfrm>
          <a:prstGeom prst="rect">
            <a:avLst/>
          </a:prstGeom>
          <a:noFill/>
        </p:spPr>
        <p:txBody>
          <a:bodyPr wrap="none" rtlCol="0">
            <a:spAutoFit/>
          </a:bodyPr>
          <a:lstStyle/>
          <a:p>
            <a:pPr marL="285750" indent="-285750">
              <a:buFont typeface="Wingdings" pitchFamily="2" charset="2"/>
              <a:buChar char="à"/>
            </a:pPr>
            <a:r>
              <a:rPr lang="en-GB" dirty="0" smtClean="0">
                <a:solidFill>
                  <a:srgbClr val="FF0000"/>
                </a:solidFill>
                <a:sym typeface="Wingdings" pitchFamily="2" charset="2"/>
              </a:rPr>
              <a:t>Strong perturbation of the electromagnetic fields by the </a:t>
            </a:r>
            <a:br>
              <a:rPr lang="en-GB" dirty="0" smtClean="0">
                <a:solidFill>
                  <a:srgbClr val="FF0000"/>
                </a:solidFill>
                <a:sym typeface="Wingdings" pitchFamily="2" charset="2"/>
              </a:rPr>
            </a:br>
            <a:r>
              <a:rPr lang="en-GB" dirty="0" smtClean="0">
                <a:solidFill>
                  <a:srgbClr val="FF0000"/>
                </a:solidFill>
                <a:sym typeface="Wingdings" pitchFamily="2" charset="2"/>
              </a:rPr>
              <a:t>Roman pots during (short range wake fields) </a:t>
            </a:r>
            <a:br>
              <a:rPr lang="en-GB" dirty="0" smtClean="0">
                <a:solidFill>
                  <a:srgbClr val="FF0000"/>
                </a:solidFill>
                <a:sym typeface="Wingdings" pitchFamily="2" charset="2"/>
              </a:rPr>
            </a:br>
            <a:r>
              <a:rPr lang="en-GB" dirty="0" smtClean="0">
                <a:solidFill>
                  <a:srgbClr val="FF0000"/>
                </a:solidFill>
                <a:sym typeface="Wingdings" pitchFamily="2" charset="2"/>
              </a:rPr>
              <a:t>and after (long range </a:t>
            </a:r>
            <a:r>
              <a:rPr lang="en-GB" dirty="0" err="1" smtClean="0">
                <a:solidFill>
                  <a:srgbClr val="FF0000"/>
                </a:solidFill>
                <a:sym typeface="Wingdings" pitchFamily="2" charset="2"/>
              </a:rPr>
              <a:t>wakefields</a:t>
            </a:r>
            <a:r>
              <a:rPr lang="en-GB" dirty="0" smtClean="0">
                <a:solidFill>
                  <a:srgbClr val="FF0000"/>
                </a:solidFill>
                <a:sym typeface="Wingdings" pitchFamily="2" charset="2"/>
              </a:rPr>
              <a:t>) the passage of the bunch</a:t>
            </a:r>
            <a:endParaRPr lang="en-GB" dirty="0">
              <a:solidFill>
                <a:srgbClr val="FF0000"/>
              </a:solidFill>
            </a:endParaRPr>
          </a:p>
        </p:txBody>
      </p:sp>
    </p:spTree>
    <p:extLst>
      <p:ext uri="{BB962C8B-B14F-4D97-AF65-F5344CB8AC3E}">
        <p14:creationId xmlns:p14="http://schemas.microsoft.com/office/powerpoint/2010/main" val="3718009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96752"/>
            <a:ext cx="8856984" cy="4525963"/>
          </a:xfrm>
        </p:spPr>
        <p:txBody>
          <a:bodyPr>
            <a:normAutofit fontScale="92500" lnSpcReduction="10000"/>
          </a:bodyPr>
          <a:lstStyle/>
          <a:p>
            <a:r>
              <a:rPr lang="en-GB" sz="2000" dirty="0"/>
              <a:t>These perturbations are usually decomposed into longitudinal and transverse </a:t>
            </a:r>
            <a:r>
              <a:rPr lang="en-GB" sz="2000" dirty="0" err="1"/>
              <a:t>wakefields</a:t>
            </a:r>
            <a:r>
              <a:rPr lang="en-GB" sz="2000" dirty="0"/>
              <a:t/>
            </a:r>
            <a:br>
              <a:rPr lang="en-GB" sz="2000" dirty="0"/>
            </a:br>
            <a:endParaRPr lang="en-GB" sz="2000" dirty="0"/>
          </a:p>
          <a:p>
            <a:pPr lvl="1"/>
            <a:r>
              <a:rPr lang="en-GB" sz="1600" b="1" dirty="0"/>
              <a:t>longitudinal </a:t>
            </a:r>
            <a:r>
              <a:rPr lang="en-GB" sz="1600" b="1" dirty="0" err="1"/>
              <a:t>wakefields</a:t>
            </a:r>
            <a:r>
              <a:rPr lang="en-GB" sz="1600" b="1" dirty="0"/>
              <a:t> </a:t>
            </a:r>
            <a:r>
              <a:rPr lang="en-GB" sz="1600" dirty="0"/>
              <a:t>lead to energy lost from the particle and dissipated in the walls of the neighbouring devices 	</a:t>
            </a:r>
          </a:p>
          <a:p>
            <a:pPr marL="457200" lvl="1" indent="0">
              <a:buNone/>
            </a:pPr>
            <a:r>
              <a:rPr lang="en-GB" sz="1600" b="1" dirty="0">
                <a:sym typeface="Wingdings" pitchFamily="2" charset="2"/>
              </a:rPr>
              <a:t>				 heating </a:t>
            </a:r>
            <a:r>
              <a:rPr lang="en-GB" sz="1600" dirty="0">
                <a:sym typeface="Wingdings" pitchFamily="2" charset="2"/>
              </a:rPr>
              <a:t>of beam surrounding </a:t>
            </a:r>
          </a:p>
          <a:p>
            <a:pPr marL="457200" lvl="1" indent="0">
              <a:buNone/>
            </a:pPr>
            <a:r>
              <a:rPr lang="en-GB" sz="1600" b="1" dirty="0">
                <a:sym typeface="Wingdings" pitchFamily="2" charset="2"/>
              </a:rPr>
              <a:t>				 </a:t>
            </a:r>
            <a:r>
              <a:rPr lang="en-GB" sz="1600" dirty="0">
                <a:sym typeface="Wingdings" pitchFamily="2" charset="2"/>
              </a:rPr>
              <a:t>temperature interlocks or degradation of machine devices</a:t>
            </a:r>
          </a:p>
          <a:p>
            <a:pPr marL="457200" lvl="1" indent="0">
              <a:buNone/>
            </a:pPr>
            <a:r>
              <a:rPr lang="en-GB" sz="1600" b="1" dirty="0">
                <a:solidFill>
                  <a:srgbClr val="FF0000"/>
                </a:solidFill>
                <a:sym typeface="Wingdings" pitchFamily="2" charset="2"/>
              </a:rPr>
              <a:t>				</a:t>
            </a:r>
            <a:r>
              <a:rPr lang="en-GB" sz="1600" b="1" i="1" dirty="0">
                <a:solidFill>
                  <a:srgbClr val="FF0000"/>
                </a:solidFill>
                <a:sym typeface="Wingdings" pitchFamily="2" charset="2"/>
              </a:rPr>
              <a:t> limits the LHC intensity and luminosity</a:t>
            </a:r>
            <a:r>
              <a:rPr lang="en-GB" sz="1600" b="1" dirty="0">
                <a:solidFill>
                  <a:srgbClr val="FF0000"/>
                </a:solidFill>
                <a:sym typeface="Wingdings" pitchFamily="2" charset="2"/>
              </a:rPr>
              <a:t/>
            </a:r>
            <a:br>
              <a:rPr lang="en-GB" sz="1600" b="1" dirty="0">
                <a:solidFill>
                  <a:srgbClr val="FF0000"/>
                </a:solidFill>
                <a:sym typeface="Wingdings" pitchFamily="2" charset="2"/>
              </a:rPr>
            </a:br>
            <a:endParaRPr lang="en-GB" sz="1600" b="1" dirty="0">
              <a:solidFill>
                <a:srgbClr val="FF0000"/>
              </a:solidFill>
            </a:endParaRPr>
          </a:p>
          <a:p>
            <a:pPr lvl="1"/>
            <a:r>
              <a:rPr lang="en-GB" sz="1600" b="1" dirty="0"/>
              <a:t>longitudinal </a:t>
            </a:r>
            <a:r>
              <a:rPr lang="en-GB" sz="1600" b="1" dirty="0" err="1"/>
              <a:t>wakefields</a:t>
            </a:r>
            <a:r>
              <a:rPr lang="en-GB" sz="1600" b="1" dirty="0"/>
              <a:t> </a:t>
            </a:r>
            <a:r>
              <a:rPr lang="en-GB" sz="1600" dirty="0"/>
              <a:t>lead to perturbation of the synchrotron oscillations </a:t>
            </a:r>
          </a:p>
          <a:p>
            <a:pPr marL="457200" lvl="1" indent="0">
              <a:buNone/>
            </a:pPr>
            <a:r>
              <a:rPr lang="en-GB" sz="1600" b="1" dirty="0">
                <a:sym typeface="Wingdings" pitchFamily="2" charset="2"/>
              </a:rPr>
              <a:t>				 </a:t>
            </a:r>
            <a:r>
              <a:rPr lang="en-GB" sz="1600" dirty="0">
                <a:sym typeface="Wingdings" pitchFamily="2" charset="2"/>
              </a:rPr>
              <a:t>can </a:t>
            </a:r>
            <a:r>
              <a:rPr lang="en-GB" sz="1600" dirty="0"/>
              <a:t>excite </a:t>
            </a:r>
            <a:r>
              <a:rPr lang="en-GB" sz="1600" b="1" dirty="0"/>
              <a:t>longitudinal instabilities</a:t>
            </a:r>
          </a:p>
          <a:p>
            <a:pPr marL="457200" lvl="1" indent="0">
              <a:buNone/>
            </a:pPr>
            <a:r>
              <a:rPr lang="en-GB" sz="1600" b="1" dirty="0"/>
              <a:t>				</a:t>
            </a:r>
            <a:r>
              <a:rPr lang="en-GB" sz="1600" b="1" dirty="0">
                <a:sym typeface="Wingdings" pitchFamily="2" charset="2"/>
              </a:rPr>
              <a:t></a:t>
            </a:r>
            <a:r>
              <a:rPr lang="en-GB" sz="1600" dirty="0">
                <a:sym typeface="Wingdings" pitchFamily="2" charset="2"/>
              </a:rPr>
              <a:t>degrades longitudinal emittance</a:t>
            </a:r>
          </a:p>
          <a:p>
            <a:pPr marL="457200" lvl="1" indent="0">
              <a:buNone/>
            </a:pPr>
            <a:r>
              <a:rPr lang="en-GB" sz="1600" b="1" dirty="0">
                <a:solidFill>
                  <a:srgbClr val="FF0000"/>
                </a:solidFill>
                <a:sym typeface="Wingdings" pitchFamily="2" charset="2"/>
              </a:rPr>
              <a:t>				</a:t>
            </a:r>
            <a:r>
              <a:rPr lang="en-GB" sz="1600" b="1" i="1" dirty="0">
                <a:solidFill>
                  <a:srgbClr val="FF0000"/>
                </a:solidFill>
                <a:sym typeface="Wingdings" pitchFamily="2" charset="2"/>
              </a:rPr>
              <a:t> limits the LHC intensity and luminosity</a:t>
            </a:r>
            <a:r>
              <a:rPr lang="en-GB" sz="1600" b="1" dirty="0">
                <a:solidFill>
                  <a:srgbClr val="FF0000"/>
                </a:solidFill>
                <a:sym typeface="Wingdings" pitchFamily="2" charset="2"/>
              </a:rPr>
              <a:t/>
            </a:r>
            <a:br>
              <a:rPr lang="en-GB" sz="1600" b="1" dirty="0">
                <a:solidFill>
                  <a:srgbClr val="FF0000"/>
                </a:solidFill>
                <a:sym typeface="Wingdings" pitchFamily="2" charset="2"/>
              </a:rPr>
            </a:br>
            <a:endParaRPr lang="en-GB" sz="1600" b="1" dirty="0">
              <a:solidFill>
                <a:srgbClr val="FF0000"/>
              </a:solidFill>
            </a:endParaRPr>
          </a:p>
          <a:p>
            <a:pPr lvl="1"/>
            <a:r>
              <a:rPr lang="en-GB" sz="1600" b="1" dirty="0"/>
              <a:t>Transverse </a:t>
            </a:r>
            <a:r>
              <a:rPr lang="en-GB" sz="1600" b="1" dirty="0" err="1"/>
              <a:t>wakefields</a:t>
            </a:r>
            <a:r>
              <a:rPr lang="en-GB" sz="1600" b="1" dirty="0"/>
              <a:t> </a:t>
            </a:r>
            <a:r>
              <a:rPr lang="en-GB" sz="1600" dirty="0"/>
              <a:t>lead to perturbation of the </a:t>
            </a:r>
            <a:r>
              <a:rPr lang="en-GB" sz="1600" dirty="0" err="1"/>
              <a:t>betatron</a:t>
            </a:r>
            <a:r>
              <a:rPr lang="en-GB" sz="1600" dirty="0"/>
              <a:t> oscillations </a:t>
            </a:r>
          </a:p>
          <a:p>
            <a:pPr marL="457200" lvl="1" indent="0">
              <a:buNone/>
            </a:pPr>
            <a:r>
              <a:rPr lang="en-GB" sz="1600" dirty="0"/>
              <a:t>				</a:t>
            </a:r>
            <a:r>
              <a:rPr lang="en-GB" sz="1600" b="1" dirty="0">
                <a:sym typeface="Wingdings" pitchFamily="2" charset="2"/>
              </a:rPr>
              <a:t> </a:t>
            </a:r>
            <a:r>
              <a:rPr lang="en-GB" sz="1600" dirty="0">
                <a:sym typeface="Wingdings" pitchFamily="2" charset="2"/>
              </a:rPr>
              <a:t>can excite </a:t>
            </a:r>
            <a:r>
              <a:rPr lang="en-GB" sz="1600" b="1" dirty="0">
                <a:sym typeface="Wingdings" pitchFamily="2" charset="2"/>
              </a:rPr>
              <a:t>transverse instabilities</a:t>
            </a:r>
          </a:p>
          <a:p>
            <a:pPr marL="457200" lvl="1" indent="0">
              <a:buNone/>
            </a:pPr>
            <a:r>
              <a:rPr lang="en-GB" sz="1600" b="1" dirty="0">
                <a:sym typeface="Wingdings" pitchFamily="2" charset="2"/>
              </a:rPr>
              <a:t>				 </a:t>
            </a:r>
            <a:r>
              <a:rPr lang="en-GB" sz="1600" dirty="0">
                <a:sym typeface="Wingdings" pitchFamily="2" charset="2"/>
              </a:rPr>
              <a:t>degrades transverse emittance </a:t>
            </a:r>
          </a:p>
          <a:p>
            <a:pPr marL="457200" lvl="1" indent="0">
              <a:buNone/>
            </a:pPr>
            <a:r>
              <a:rPr lang="en-GB" sz="1600" b="1" dirty="0">
                <a:solidFill>
                  <a:srgbClr val="FF0000"/>
                </a:solidFill>
                <a:sym typeface="Wingdings" pitchFamily="2" charset="2"/>
              </a:rPr>
              <a:t>				 </a:t>
            </a:r>
            <a:r>
              <a:rPr lang="en-GB" sz="1600" b="1" i="1" dirty="0">
                <a:solidFill>
                  <a:srgbClr val="FF0000"/>
                </a:solidFill>
                <a:sym typeface="Wingdings" pitchFamily="2" charset="2"/>
              </a:rPr>
              <a:t>limits the LHC intensity and </a:t>
            </a:r>
            <a:r>
              <a:rPr lang="en-GB" sz="1600" b="1" i="1" dirty="0" smtClean="0">
                <a:solidFill>
                  <a:srgbClr val="FF0000"/>
                </a:solidFill>
                <a:sym typeface="Wingdings" pitchFamily="2" charset="2"/>
              </a:rPr>
              <a:t>luminosity</a:t>
            </a:r>
            <a:endParaRPr lang="en-GB" sz="1600" b="1" i="1" dirty="0">
              <a:solidFill>
                <a:srgbClr val="FF0000"/>
              </a:solidFill>
              <a:sym typeface="Wingdings" pitchFamily="2" charset="2"/>
            </a:endParaRPr>
          </a:p>
        </p:txBody>
      </p:sp>
      <p:sp>
        <p:nvSpPr>
          <p:cNvPr id="4" name="Title 1"/>
          <p:cNvSpPr>
            <a:spLocks noGrp="1"/>
          </p:cNvSpPr>
          <p:nvPr>
            <p:ph type="title"/>
          </p:nvPr>
        </p:nvSpPr>
        <p:spPr>
          <a:xfrm>
            <a:off x="457200" y="274638"/>
            <a:ext cx="8229600" cy="634082"/>
          </a:xfrm>
        </p:spPr>
        <p:txBody>
          <a:bodyPr>
            <a:normAutofit/>
          </a:bodyPr>
          <a:lstStyle/>
          <a:p>
            <a:r>
              <a:rPr lang="en-GB" sz="2400" dirty="0" smtClean="0"/>
              <a:t>Context: impact of beam impedance on performance</a:t>
            </a:r>
            <a:endParaRPr lang="en-GB" sz="3200" dirty="0"/>
          </a:p>
        </p:txBody>
      </p:sp>
      <p:sp>
        <p:nvSpPr>
          <p:cNvPr id="5" name="TextBox 4"/>
          <p:cNvSpPr txBox="1"/>
          <p:nvPr/>
        </p:nvSpPr>
        <p:spPr>
          <a:xfrm>
            <a:off x="107504" y="6021288"/>
            <a:ext cx="9010672" cy="646331"/>
          </a:xfrm>
          <a:prstGeom prst="rect">
            <a:avLst/>
          </a:prstGeom>
          <a:noFill/>
        </p:spPr>
        <p:txBody>
          <a:bodyPr wrap="none" rtlCol="0">
            <a:spAutoFit/>
          </a:bodyPr>
          <a:lstStyle/>
          <a:p>
            <a:pPr marL="285750" indent="-285750">
              <a:buFont typeface="Wingdings"/>
              <a:buChar char="à"/>
            </a:pPr>
            <a:r>
              <a:rPr lang="en-GB" dirty="0" smtClean="0"/>
              <a:t>Need to study in detail the 3 components of the </a:t>
            </a:r>
            <a:r>
              <a:rPr lang="en-GB" dirty="0" err="1" smtClean="0"/>
              <a:t>wakefields</a:t>
            </a:r>
            <a:r>
              <a:rPr lang="en-GB" dirty="0" smtClean="0"/>
              <a:t> (real and imaginary parts)</a:t>
            </a:r>
            <a:br>
              <a:rPr lang="en-GB" dirty="0" smtClean="0"/>
            </a:br>
            <a:r>
              <a:rPr lang="en-GB" dirty="0" smtClean="0"/>
              <a:t>as a function of frequency (short range and long range) to identify threats to LHC operation</a:t>
            </a:r>
            <a:endParaRPr lang="en-GB" dirty="0"/>
          </a:p>
        </p:txBody>
      </p:sp>
    </p:spTree>
    <p:extLst>
      <p:ext uri="{BB962C8B-B14F-4D97-AF65-F5344CB8AC3E}">
        <p14:creationId xmlns:p14="http://schemas.microsoft.com/office/powerpoint/2010/main" val="36704679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r>
              <a:rPr lang="en-GB" dirty="0" smtClean="0"/>
              <a:t>Context </a:t>
            </a:r>
          </a:p>
          <a:p>
            <a:r>
              <a:rPr lang="en-GB" dirty="0" smtClean="0"/>
              <a:t>Impedance computations for the updated version of the ALICE beam pipe</a:t>
            </a:r>
          </a:p>
          <a:p>
            <a:r>
              <a:rPr lang="en-GB" dirty="0" smtClean="0"/>
              <a:t>Conclusions </a:t>
            </a:r>
            <a:endParaRPr lang="en-GB" dirty="0"/>
          </a:p>
        </p:txBody>
      </p:sp>
    </p:spTree>
    <p:extLst>
      <p:ext uri="{BB962C8B-B14F-4D97-AF65-F5344CB8AC3E}">
        <p14:creationId xmlns:p14="http://schemas.microsoft.com/office/powerpoint/2010/main" val="2451038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008112"/>
          </a:xfrm>
        </p:spPr>
        <p:txBody>
          <a:bodyPr>
            <a:noAutofit/>
          </a:bodyPr>
          <a:lstStyle/>
          <a:p>
            <a:r>
              <a:rPr lang="en-GB" sz="3200" dirty="0" smtClean="0"/>
              <a:t>New geometry ALICE (1.2 m at 18.2 mm radius)</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62293268"/>
              </p:ext>
            </p:extLst>
          </p:nvPr>
        </p:nvGraphicFramePr>
        <p:xfrm>
          <a:off x="179511" y="1124744"/>
          <a:ext cx="4979250" cy="4634474"/>
        </p:xfrm>
        <a:graphic>
          <a:graphicData uri="http://schemas.openxmlformats.org/drawingml/2006/table">
            <a:tbl>
              <a:tblPr firstRow="1" bandRow="1">
                <a:tableStyleId>{5C22544A-7EE6-4342-B048-85BDC9FD1C3A}</a:tableStyleId>
              </a:tblPr>
              <a:tblGrid>
                <a:gridCol w="1244813"/>
                <a:gridCol w="1244813"/>
                <a:gridCol w="1162259"/>
                <a:gridCol w="1327365"/>
              </a:tblGrid>
              <a:tr h="827748">
                <a:tc>
                  <a:txBody>
                    <a:bodyPr/>
                    <a:lstStyle/>
                    <a:p>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resistive wall:</a:t>
                      </a:r>
                      <a:endParaRPr lang="en-GB" sz="1400" dirty="0" smtClean="0"/>
                    </a:p>
                    <a:p>
                      <a:r>
                        <a:rPr lang="en-GB" sz="1400" dirty="0" smtClean="0"/>
                        <a:t>1.2</a:t>
                      </a:r>
                      <a:r>
                        <a:rPr lang="en-GB" sz="1400" baseline="0" dirty="0" smtClean="0"/>
                        <a:t> m length at 18.2 mm radius</a:t>
                      </a:r>
                      <a:endParaRPr lang="en-GB" sz="1400" dirty="0"/>
                    </a:p>
                  </a:txBody>
                  <a:tcPr/>
                </a:tc>
                <a:tc>
                  <a:txBody>
                    <a:bodyPr/>
                    <a:lstStyle/>
                    <a:p>
                      <a:r>
                        <a:rPr lang="en-GB" sz="1400" dirty="0" smtClean="0"/>
                        <a:t>geometric</a:t>
                      </a:r>
                      <a:endParaRPr lang="en-GB" sz="1400" dirty="0"/>
                    </a:p>
                  </a:txBody>
                  <a:tcPr/>
                </a:tc>
                <a:tc>
                  <a:txBody>
                    <a:bodyPr/>
                    <a:lstStyle/>
                    <a:p>
                      <a:r>
                        <a:rPr lang="en-GB" sz="1400" dirty="0" smtClean="0"/>
                        <a:t>2 bellows (20.7 to 28.5 mm,</a:t>
                      </a:r>
                      <a:r>
                        <a:rPr lang="en-GB" sz="1400" baseline="0" dirty="0" smtClean="0"/>
                        <a:t> 65 mm length</a:t>
                      </a:r>
                      <a:r>
                        <a:rPr lang="en-GB" sz="1400" dirty="0" smtClean="0"/>
                        <a:t>)</a:t>
                      </a:r>
                      <a:endParaRPr lang="en-GB" sz="1400" dirty="0"/>
                    </a:p>
                  </a:txBody>
                  <a:tcPr/>
                </a:tc>
              </a:tr>
              <a:tr h="640837">
                <a:tc>
                  <a:txBody>
                    <a:bodyPr/>
                    <a:lstStyle/>
                    <a:p>
                      <a:r>
                        <a:rPr lang="en-GB" sz="1400" dirty="0" smtClean="0"/>
                        <a:t>Effective</a:t>
                      </a:r>
                      <a:r>
                        <a:rPr lang="en-GB" sz="1400" baseline="0" dirty="0" smtClean="0"/>
                        <a:t> longitudinal impedance </a:t>
                      </a:r>
                      <a:r>
                        <a:rPr lang="en-GB" sz="1400" baseline="0" dirty="0" err="1" smtClean="0"/>
                        <a:t>Im</a:t>
                      </a:r>
                      <a:r>
                        <a:rPr lang="en-GB" sz="1400" baseline="0" dirty="0" smtClean="0"/>
                        <a:t>(Z/n)</a:t>
                      </a:r>
                      <a:r>
                        <a:rPr lang="en-GB" sz="1400" baseline="30000" dirty="0" smtClean="0"/>
                        <a:t>eff</a:t>
                      </a:r>
                      <a:endParaRPr lang="en-GB" sz="1400" dirty="0"/>
                    </a:p>
                  </a:txBody>
                  <a:tcPr/>
                </a:tc>
                <a:tc>
                  <a:txBody>
                    <a:bodyPr/>
                    <a:lstStyle/>
                    <a:p>
                      <a:r>
                        <a:rPr lang="en-GB" sz="1400" dirty="0" smtClean="0"/>
                        <a:t>1.7 </a:t>
                      </a:r>
                      <a:r>
                        <a:rPr lang="el-GR" sz="1400" dirty="0" smtClean="0"/>
                        <a:t>μ</a:t>
                      </a:r>
                      <a:r>
                        <a:rPr lang="el-GR" sz="1400" dirty="0" smtClean="0">
                          <a:sym typeface="Symbol"/>
                        </a:rPr>
                        <a:t></a:t>
                      </a:r>
                      <a:endParaRPr lang="en-GB" sz="1400" dirty="0"/>
                    </a:p>
                  </a:txBody>
                  <a:tcPr/>
                </a:tc>
                <a:tc>
                  <a:txBody>
                    <a:bodyPr/>
                    <a:lstStyle/>
                    <a:p>
                      <a:r>
                        <a:rPr lang="en-GB" sz="1400" dirty="0" smtClean="0">
                          <a:solidFill>
                            <a:srgbClr val="FF0000"/>
                          </a:solidFill>
                        </a:rPr>
                        <a:t>1.2 m</a:t>
                      </a:r>
                      <a:r>
                        <a:rPr lang="el-GR" sz="1400" dirty="0" smtClean="0">
                          <a:solidFill>
                            <a:srgbClr val="FF0000"/>
                          </a:solidFill>
                          <a:sym typeface="Symbol"/>
                        </a:rPr>
                        <a:t></a:t>
                      </a:r>
                      <a:endParaRPr lang="en-GB" sz="1400" dirty="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0.56 m</a:t>
                      </a:r>
                      <a:r>
                        <a:rPr lang="el-GR" sz="1400" dirty="0" smtClean="0">
                          <a:sym typeface="Symbol"/>
                        </a:rPr>
                        <a:t></a:t>
                      </a:r>
                      <a:endParaRPr lang="en-GB" sz="1400" dirty="0" smtClean="0"/>
                    </a:p>
                    <a:p>
                      <a:endParaRPr lang="en-GB" sz="1400" dirty="0"/>
                    </a:p>
                  </a:txBody>
                  <a:tcPr/>
                </a:tc>
              </a:tr>
              <a:tr h="6408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Effective</a:t>
                      </a:r>
                      <a:r>
                        <a:rPr lang="en-GB" sz="1400" baseline="0" dirty="0" smtClean="0"/>
                        <a:t> transverse impedance </a:t>
                      </a:r>
                      <a:r>
                        <a:rPr lang="en-GB" sz="1400" baseline="0" dirty="0" err="1" smtClean="0"/>
                        <a:t>Im</a:t>
                      </a:r>
                      <a:r>
                        <a:rPr lang="en-GB" sz="1400" baseline="0" dirty="0" smtClean="0"/>
                        <a:t>(</a:t>
                      </a:r>
                      <a:r>
                        <a:rPr lang="en-GB" sz="1400" baseline="0" dirty="0" err="1" smtClean="0"/>
                        <a:t>Z</a:t>
                      </a:r>
                      <a:r>
                        <a:rPr lang="en-GB" sz="1400" baseline="30000" dirty="0" err="1" smtClean="0"/>
                        <a:t>eff</a:t>
                      </a:r>
                      <a:r>
                        <a:rPr lang="en-GB" sz="1400" baseline="0" dirty="0" smtClean="0"/>
                        <a:t>)</a:t>
                      </a:r>
                      <a:endParaRPr lang="en-GB" sz="1400" dirty="0"/>
                    </a:p>
                  </a:txBody>
                  <a:tcPr/>
                </a:tc>
                <a:tc>
                  <a:txBody>
                    <a:bodyPr/>
                    <a:lstStyle/>
                    <a:p>
                      <a:r>
                        <a:rPr lang="en-GB" sz="1400" dirty="0" smtClean="0"/>
                        <a:t>96</a:t>
                      </a:r>
                      <a:r>
                        <a:rPr lang="en-GB" sz="1400" baseline="0" dirty="0" smtClean="0"/>
                        <a:t> </a:t>
                      </a:r>
                      <a:r>
                        <a:rPr lang="el-GR" sz="1400" dirty="0" smtClean="0">
                          <a:sym typeface="Symbol"/>
                        </a:rPr>
                        <a:t></a:t>
                      </a:r>
                      <a:r>
                        <a:rPr lang="en-GB" sz="1400" dirty="0" smtClean="0">
                          <a:sym typeface="Symbol"/>
                        </a:rPr>
                        <a:t>/m</a:t>
                      </a:r>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3 </a:t>
                      </a:r>
                      <a:r>
                        <a:rPr lang="en-GB" sz="1400" dirty="0" smtClean="0"/>
                        <a:t>k</a:t>
                      </a:r>
                      <a:r>
                        <a:rPr lang="el-GR" sz="1400" dirty="0" smtClean="0">
                          <a:sym typeface="Symbol"/>
                        </a:rPr>
                        <a:t></a:t>
                      </a:r>
                      <a:r>
                        <a:rPr lang="en-GB" sz="1400" dirty="0" smtClean="0">
                          <a:sym typeface="Symbol"/>
                        </a:rPr>
                        <a:t>/m</a:t>
                      </a:r>
                      <a:endParaRPr lang="en-GB" sz="1400" dirty="0" smtClean="0"/>
                    </a:p>
                    <a:p>
                      <a:endParaRPr lang="en-GB" sz="1400" dirty="0"/>
                    </a:p>
                  </a:txBody>
                  <a:tcPr/>
                </a:tc>
                <a:tc>
                  <a:txBody>
                    <a:bodyPr/>
                    <a:lstStyle/>
                    <a:p>
                      <a:r>
                        <a:rPr lang="en-GB" sz="1400" dirty="0" smtClean="0"/>
                        <a:t>8.6k</a:t>
                      </a:r>
                      <a:r>
                        <a:rPr lang="el-GR" sz="1400" dirty="0" smtClean="0">
                          <a:sym typeface="Symbol"/>
                        </a:rPr>
                        <a:t></a:t>
                      </a:r>
                      <a:r>
                        <a:rPr lang="en-GB" sz="1400" dirty="0" smtClean="0">
                          <a:sym typeface="Symbol"/>
                        </a:rPr>
                        <a:t>/m</a:t>
                      </a:r>
                      <a:endParaRPr lang="en-GB" sz="1400" dirty="0"/>
                    </a:p>
                  </a:txBody>
                  <a:tcPr/>
                </a:tc>
              </a:tr>
              <a:tr h="640837">
                <a:tc>
                  <a:txBody>
                    <a:bodyPr/>
                    <a:lstStyle/>
                    <a:p>
                      <a:r>
                        <a:rPr lang="en-GB" sz="1400" dirty="0" smtClean="0"/>
                        <a:t>Power loss before LS1</a:t>
                      </a:r>
                      <a:endParaRPr lang="en-GB" sz="1400" dirty="0"/>
                    </a:p>
                  </a:txBody>
                  <a:tcPr/>
                </a:tc>
                <a:tc>
                  <a:txBody>
                    <a:bodyPr/>
                    <a:lstStyle/>
                    <a:p>
                      <a:r>
                        <a:rPr lang="en-GB" sz="1400" dirty="0" smtClean="0"/>
                        <a:t>1 W/m</a:t>
                      </a:r>
                      <a:endParaRPr lang="en-GB" sz="1400" dirty="0"/>
                    </a:p>
                  </a:txBody>
                  <a:tcPr/>
                </a:tc>
                <a:tc>
                  <a:txBody>
                    <a:bodyPr/>
                    <a:lstStyle/>
                    <a:p>
                      <a:r>
                        <a:rPr lang="en-GB" sz="1400" dirty="0" smtClean="0">
                          <a:solidFill>
                            <a:srgbClr val="FF0000"/>
                          </a:solidFill>
                        </a:rPr>
                        <a:t>~ 400</a:t>
                      </a:r>
                      <a:r>
                        <a:rPr lang="en-GB" sz="1400" baseline="0" dirty="0" smtClean="0">
                          <a:solidFill>
                            <a:srgbClr val="FF0000"/>
                          </a:solidFill>
                        </a:rPr>
                        <a:t> W</a:t>
                      </a:r>
                      <a:r>
                        <a:rPr lang="en-GB" sz="1400" baseline="0" dirty="0" smtClean="0"/>
                        <a:t> (for 1.25 ns)</a:t>
                      </a:r>
                      <a:endParaRPr lang="en-GB" sz="1400" dirty="0"/>
                    </a:p>
                  </a:txBody>
                  <a:tcPr/>
                </a:tc>
                <a:tc>
                  <a:txBody>
                    <a:bodyPr/>
                    <a:lstStyle/>
                    <a:p>
                      <a:r>
                        <a:rPr lang="en-GB" sz="1400" dirty="0" smtClean="0"/>
                        <a:t>0</a:t>
                      </a:r>
                      <a:endParaRPr lang="en-GB" sz="1400" dirty="0"/>
                    </a:p>
                  </a:txBody>
                  <a:tcPr/>
                </a:tc>
              </a:tr>
              <a:tr h="6408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Power loss for post-LS1</a:t>
                      </a:r>
                    </a:p>
                  </a:txBody>
                  <a:tcPr/>
                </a:tc>
                <a:tc>
                  <a:txBody>
                    <a:bodyPr/>
                    <a:lstStyle/>
                    <a:p>
                      <a:r>
                        <a:rPr lang="en-GB" sz="1400" dirty="0" smtClean="0">
                          <a:solidFill>
                            <a:srgbClr val="FF0000"/>
                          </a:solidFill>
                        </a:rPr>
                        <a:t>2 W/m</a:t>
                      </a:r>
                      <a:endParaRPr lang="en-GB" sz="1400" dirty="0">
                        <a:solidFill>
                          <a:srgbClr val="FF0000"/>
                        </a:solidFill>
                      </a:endParaRPr>
                    </a:p>
                  </a:txBody>
                  <a:tcPr/>
                </a:tc>
                <a:tc>
                  <a:txBody>
                    <a:bodyPr/>
                    <a:lstStyle/>
                    <a:p>
                      <a:r>
                        <a:rPr lang="en-GB" sz="1400" dirty="0" smtClean="0">
                          <a:solidFill>
                            <a:srgbClr val="FF0000"/>
                          </a:solidFill>
                        </a:rPr>
                        <a:t>~ 1 kW</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(for 1.25 ns)</a:t>
                      </a:r>
                      <a:endParaRPr lang="en-GB" sz="1400" dirty="0"/>
                    </a:p>
                  </a:txBody>
                  <a:tcPr/>
                </a:tc>
                <a:tc>
                  <a:txBody>
                    <a:bodyPr/>
                    <a:lstStyle/>
                    <a:p>
                      <a:r>
                        <a:rPr lang="en-GB" sz="1400" dirty="0" smtClean="0"/>
                        <a:t>0</a:t>
                      </a:r>
                      <a:endParaRPr lang="en-GB" sz="1400" dirty="0"/>
                    </a:p>
                  </a:txBody>
                  <a:tcPr/>
                </a:tc>
              </a:tr>
              <a:tr h="4539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Power loss for HL-LHC beam</a:t>
                      </a:r>
                    </a:p>
                  </a:txBody>
                  <a:tcPr/>
                </a:tc>
                <a:tc>
                  <a:txBody>
                    <a:bodyPr/>
                    <a:lstStyle/>
                    <a:p>
                      <a:r>
                        <a:rPr lang="en-GB" sz="1400" dirty="0" smtClean="0">
                          <a:solidFill>
                            <a:srgbClr val="FF0000"/>
                          </a:solidFill>
                        </a:rPr>
                        <a:t>5.4 W/m</a:t>
                      </a:r>
                      <a:endParaRPr lang="en-GB" sz="1400" dirty="0">
                        <a:solidFill>
                          <a:srgbClr val="FF0000"/>
                        </a:solidFill>
                      </a:endParaRPr>
                    </a:p>
                  </a:txBody>
                  <a:tcPr/>
                </a:tc>
                <a:tc>
                  <a:txBody>
                    <a:bodyPr/>
                    <a:lstStyle/>
                    <a:p>
                      <a:r>
                        <a:rPr lang="en-GB" sz="1400" dirty="0" smtClean="0">
                          <a:solidFill>
                            <a:srgbClr val="FF0000"/>
                          </a:solidFill>
                        </a:rPr>
                        <a:t>~ 3 kW</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(for 1.25 ns)</a:t>
                      </a:r>
                      <a:endParaRPr lang="en-GB" sz="1400" dirty="0" smtClean="0"/>
                    </a:p>
                  </a:txBody>
                  <a:tcPr/>
                </a:tc>
                <a:tc>
                  <a:txBody>
                    <a:bodyPr/>
                    <a:lstStyle/>
                    <a:p>
                      <a:r>
                        <a:rPr lang="en-GB" sz="1400" dirty="0" smtClean="0"/>
                        <a:t>0</a:t>
                      </a:r>
                      <a:endParaRPr lang="en-GB" sz="1400" dirty="0"/>
                    </a:p>
                  </a:txBody>
                  <a:tcPr/>
                </a:tc>
              </a:tr>
            </a:tbl>
          </a:graphicData>
        </a:graphic>
      </p:graphicFrame>
      <p:sp>
        <p:nvSpPr>
          <p:cNvPr id="5" name="TextBox 4"/>
          <p:cNvSpPr txBox="1"/>
          <p:nvPr/>
        </p:nvSpPr>
        <p:spPr>
          <a:xfrm>
            <a:off x="467544" y="6002704"/>
            <a:ext cx="5103128" cy="738664"/>
          </a:xfrm>
          <a:prstGeom prst="rect">
            <a:avLst/>
          </a:prstGeom>
          <a:noFill/>
        </p:spPr>
        <p:txBody>
          <a:bodyPr wrap="none" rtlCol="0">
            <a:spAutoFit/>
          </a:bodyPr>
          <a:lstStyle/>
          <a:p>
            <a:r>
              <a:rPr lang="en-GB" sz="1400" dirty="0" smtClean="0"/>
              <a:t>Before LS1: 2*1374 bunches at 1.6e11 p/b (1 ns bunch length)</a:t>
            </a:r>
          </a:p>
          <a:p>
            <a:r>
              <a:rPr lang="en-GB" sz="1400" dirty="0" smtClean="0"/>
              <a:t>Post-LS1 beam: 2*2748 bunches at 1.3e11p/b (1 ns </a:t>
            </a:r>
            <a:r>
              <a:rPr lang="en-GB" sz="1400" dirty="0"/>
              <a:t>bunch length</a:t>
            </a:r>
            <a:r>
              <a:rPr lang="en-GB" sz="1400" dirty="0" smtClean="0"/>
              <a:t>)</a:t>
            </a:r>
          </a:p>
          <a:p>
            <a:r>
              <a:rPr lang="en-GB" sz="1400" dirty="0" smtClean="0"/>
              <a:t>HL-LHC beam: </a:t>
            </a:r>
            <a:r>
              <a:rPr lang="en-GB" sz="1400" dirty="0"/>
              <a:t>2*2748 bunches at </a:t>
            </a:r>
            <a:r>
              <a:rPr lang="en-GB" sz="1400" dirty="0" smtClean="0"/>
              <a:t>2.2e11p/b </a:t>
            </a:r>
            <a:r>
              <a:rPr lang="en-GB" sz="1400" dirty="0"/>
              <a:t>(1 </a:t>
            </a:r>
            <a:r>
              <a:rPr lang="en-GB" sz="1400" dirty="0" smtClean="0"/>
              <a:t>ns </a:t>
            </a:r>
            <a:r>
              <a:rPr lang="en-GB" sz="1400" dirty="0"/>
              <a:t>bunch length</a:t>
            </a:r>
            <a:r>
              <a:rPr lang="en-GB" sz="1400" dirty="0" smtClean="0"/>
              <a:t>)</a:t>
            </a:r>
            <a:endParaRPr lang="en-GB" sz="1400" dirty="0"/>
          </a:p>
        </p:txBody>
      </p:sp>
      <p:sp>
        <p:nvSpPr>
          <p:cNvPr id="8" name="TextBox 7"/>
          <p:cNvSpPr txBox="1"/>
          <p:nvPr/>
        </p:nvSpPr>
        <p:spPr>
          <a:xfrm>
            <a:off x="5796136" y="3212976"/>
            <a:ext cx="2920992" cy="369332"/>
          </a:xfrm>
          <a:prstGeom prst="rect">
            <a:avLst/>
          </a:prstGeom>
          <a:noFill/>
        </p:spPr>
        <p:txBody>
          <a:bodyPr wrap="none" rtlCol="0">
            <a:spAutoFit/>
          </a:bodyPr>
          <a:lstStyle/>
          <a:p>
            <a:r>
              <a:rPr lang="en-GB" dirty="0" smtClean="0">
                <a:sym typeface="Wingdings" panose="05000000000000000000" pitchFamily="2" charset="2"/>
              </a:rPr>
              <a:t> Are these values an issue?</a:t>
            </a:r>
            <a:endParaRPr lang="en-GB" dirty="0"/>
          </a:p>
        </p:txBody>
      </p:sp>
    </p:spTree>
    <p:extLst>
      <p:ext uri="{BB962C8B-B14F-4D97-AF65-F5344CB8AC3E}">
        <p14:creationId xmlns:p14="http://schemas.microsoft.com/office/powerpoint/2010/main" val="2882976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Power from resonant modes</a:t>
            </a:r>
            <a:endParaRPr lang="en-GB" dirty="0"/>
          </a:p>
        </p:txBody>
      </p:sp>
      <p:pic>
        <p:nvPicPr>
          <p:cNvPr id="8194" name="Picture 2" descr="E:\Benoit\System2\Benoit\2013\powerspectrum\ALICE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72816"/>
            <a:ext cx="9144000" cy="450418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211960" y="1268760"/>
            <a:ext cx="4742452" cy="369332"/>
          </a:xfrm>
          <a:prstGeom prst="rect">
            <a:avLst/>
          </a:prstGeom>
          <a:solidFill>
            <a:srgbClr val="FFFF00"/>
          </a:solidFill>
        </p:spPr>
        <p:txBody>
          <a:bodyPr wrap="none" rtlCol="0">
            <a:spAutoFit/>
          </a:bodyPr>
          <a:lstStyle/>
          <a:p>
            <a:r>
              <a:rPr lang="en-GB" dirty="0" smtClean="0"/>
              <a:t>Modes from R. Wanzenberg and O. Zagorodnova</a:t>
            </a:r>
            <a:endParaRPr lang="en-GB" dirty="0"/>
          </a:p>
        </p:txBody>
      </p:sp>
      <p:sp>
        <p:nvSpPr>
          <p:cNvPr id="6" name="TextBox 5"/>
          <p:cNvSpPr txBox="1"/>
          <p:nvPr/>
        </p:nvSpPr>
        <p:spPr>
          <a:xfrm>
            <a:off x="971600" y="6130170"/>
            <a:ext cx="7973529" cy="646331"/>
          </a:xfrm>
          <a:prstGeom prst="rect">
            <a:avLst/>
          </a:prstGeom>
          <a:noFill/>
        </p:spPr>
        <p:txBody>
          <a:bodyPr wrap="none" rtlCol="0">
            <a:spAutoFit/>
          </a:bodyPr>
          <a:lstStyle/>
          <a:p>
            <a:r>
              <a:rPr lang="en-GB" dirty="0" smtClean="0"/>
              <a:t>Significant increase of power loss with HL-LHC parameters </a:t>
            </a:r>
          </a:p>
          <a:p>
            <a:r>
              <a:rPr lang="en-GB" dirty="0" smtClean="0">
                <a:sym typeface="Wingdings" panose="05000000000000000000" pitchFamily="2" charset="2"/>
              </a:rPr>
              <a:t> </a:t>
            </a:r>
            <a:r>
              <a:rPr lang="en-GB" dirty="0" smtClean="0"/>
              <a:t>even the modes at higher frequencies are significant (of the order of 20 to 50 W)</a:t>
            </a:r>
            <a:endParaRPr lang="en-GB" dirty="0"/>
          </a:p>
        </p:txBody>
      </p:sp>
    </p:spTree>
    <p:extLst>
      <p:ext uri="{BB962C8B-B14F-4D97-AF65-F5344CB8AC3E}">
        <p14:creationId xmlns:p14="http://schemas.microsoft.com/office/powerpoint/2010/main" val="41917878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2553</TotalTime>
  <Words>1553</Words>
  <Application>Microsoft Office PowerPoint</Application>
  <PresentationFormat>On-screen Show (4:3)</PresentationFormat>
  <Paragraphs>356</Paragraphs>
  <Slides>21</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Office Theme</vt:lpstr>
      <vt:lpstr>Equation</vt:lpstr>
      <vt:lpstr>Impedance of  new ALICE beam pipe</vt:lpstr>
      <vt:lpstr>Main points</vt:lpstr>
      <vt:lpstr>Agenda</vt:lpstr>
      <vt:lpstr>Context: minimizing the beam impedance of the LHC</vt:lpstr>
      <vt:lpstr>Context: impact of beam impedance on performance</vt:lpstr>
      <vt:lpstr>Context: impact of beam impedance on performance</vt:lpstr>
      <vt:lpstr>Agenda</vt:lpstr>
      <vt:lpstr>New geometry ALICE (1.2 m at 18.2 mm radius)</vt:lpstr>
      <vt:lpstr>Power from resonant modes</vt:lpstr>
      <vt:lpstr>Location of modes?</vt:lpstr>
      <vt:lpstr>New geometry ALICE (1.2 m at 18.2 mm radius)</vt:lpstr>
      <vt:lpstr>Agenda</vt:lpstr>
      <vt:lpstr>Conclusions</vt:lpstr>
      <vt:lpstr>PowerPoint Presentation</vt:lpstr>
      <vt:lpstr>Computing power loss</vt:lpstr>
      <vt:lpstr>Effect of 25 ns on RF heating?</vt:lpstr>
      <vt:lpstr>Effect of bunch length on RF heating?</vt:lpstr>
      <vt:lpstr>ALICE aperture change request</vt:lpstr>
      <vt:lpstr>ALICE (Beryllium - length 5.317 m)</vt:lpstr>
      <vt:lpstr>Longitudinal impedance  (broadband computed from ABCI, all materials PEC)</vt:lpstr>
      <vt:lpstr>1 vs 2 layers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Impedance studies for the experimental beam pipes</dc:title>
  <dc:creator>Benoit Salvant</dc:creator>
  <cp:lastModifiedBy>Benoit Salvant</cp:lastModifiedBy>
  <cp:revision>232</cp:revision>
  <dcterms:created xsi:type="dcterms:W3CDTF">2012-06-12T22:53:39Z</dcterms:created>
  <dcterms:modified xsi:type="dcterms:W3CDTF">2014-07-31T08:32:15Z</dcterms:modified>
</cp:coreProperties>
</file>