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5" r:id="rId9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99" autoAdjust="0"/>
    <p:restoredTop sz="94614" autoAdjust="0"/>
  </p:normalViewPr>
  <p:slideViewPr>
    <p:cSldViewPr>
      <p:cViewPr varScale="1">
        <p:scale>
          <a:sx n="132" d="100"/>
          <a:sy n="132" d="100"/>
        </p:scale>
        <p:origin x="-18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75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25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891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47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5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69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89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130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43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19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20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D015A-1EF5-40C4-8B6F-5351F28309EA}" type="datetimeFigureOut">
              <a:rPr lang="de-DE" smtClean="0"/>
              <a:t>01.10.2014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C4F59-E339-455D-907F-BDB5777CBC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52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0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539552" y="980728"/>
            <a:ext cx="7745809" cy="836712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de-DE" sz="3200" dirty="0" smtClean="0"/>
              <a:t>Calculations of Higher Order Modes of the ALICE Beam Pipes</a:t>
            </a:r>
            <a:r>
              <a:rPr lang="en-US" altLang="de-DE" sz="3200" dirty="0" smtClean="0">
                <a:solidFill>
                  <a:schemeClr val="accent2"/>
                </a:solidFill>
              </a:rPr>
              <a:t>.</a:t>
            </a:r>
            <a:r>
              <a:rPr lang="en-US" altLang="de-DE" sz="3200" dirty="0" smtClean="0"/>
              <a:t> 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2462212" y="2895600"/>
            <a:ext cx="47640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de-DE" altLang="de-DE" b="0" dirty="0">
                <a:solidFill>
                  <a:srgbClr val="00A5EB"/>
                </a:solidFill>
              </a:rPr>
              <a:t>Rainer Wanzenberg,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de-DE" altLang="de-DE" b="0" dirty="0">
                <a:solidFill>
                  <a:srgbClr val="00A5EB"/>
                </a:solidFill>
              </a:rPr>
              <a:t>Olga Zagorodnova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b="0" dirty="0"/>
              <a:t>DESY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b="0" dirty="0"/>
              <a:t>Hamburg,  </a:t>
            </a:r>
            <a:r>
              <a:rPr lang="en-US" altLang="de-DE" b="0" dirty="0" smtClean="0"/>
              <a:t>October 1, 2014</a:t>
            </a:r>
            <a:endParaRPr lang="en-US" altLang="de-DE" b="0" dirty="0"/>
          </a:p>
        </p:txBody>
      </p:sp>
    </p:spTree>
    <p:extLst>
      <p:ext uri="{BB962C8B-B14F-4D97-AF65-F5344CB8AC3E}">
        <p14:creationId xmlns:p14="http://schemas.microsoft.com/office/powerpoint/2010/main" val="35834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20113" cy="544512"/>
          </a:xfrm>
        </p:spPr>
        <p:txBody>
          <a:bodyPr>
            <a:noAutofit/>
          </a:bodyPr>
          <a:lstStyle/>
          <a:p>
            <a:r>
              <a:rPr lang="en-US" altLang="de-DE" sz="2800" dirty="0" smtClean="0"/>
              <a:t>Geometrical model for HOMs calculations.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412776"/>
            <a:ext cx="466833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2080" y="1412776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 2-dimensional model of the ALICE beam pipe has been used for HOMs calculations.</a:t>
            </a:r>
          </a:p>
          <a:p>
            <a:r>
              <a:rPr lang="en-US" dirty="0" smtClean="0"/>
              <a:t>The round pipe with a radius of 95mm has been used  in the region of the ovalisation.</a:t>
            </a:r>
            <a:endParaRPr lang="de-DE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393959" y="4633586"/>
            <a:ext cx="30518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ALICE </a:t>
            </a:r>
            <a:r>
              <a:rPr lang="en-US" altLang="de-DE" sz="1600" dirty="0"/>
              <a:t>“cavity” </a:t>
            </a:r>
            <a:r>
              <a:rPr lang="en-US" altLang="de-DE" sz="1600" dirty="0" smtClean="0"/>
              <a:t>maximal radius 225 </a:t>
            </a:r>
            <a:r>
              <a:rPr lang="en-US" altLang="de-DE" sz="1600" dirty="0"/>
              <a:t>mm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5445779" y="3933056"/>
            <a:ext cx="325701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Length of outgoing pipe is about 30cm</a:t>
            </a: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3419872" y="2420888"/>
            <a:ext cx="1224136" cy="22126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 flipV="1">
            <a:off x="5076056" y="3717030"/>
            <a:ext cx="1453518" cy="2880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171936" y="5445224"/>
            <a:ext cx="30518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Ovalization: 95mm vertical, 67.5mm horizontal.</a:t>
            </a:r>
            <a:endParaRPr lang="en-US" altLang="de-DE" sz="1600" dirty="0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V="1">
            <a:off x="899592" y="3717030"/>
            <a:ext cx="1224136" cy="17299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7547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8224" y="38542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electric and magnetic fields of the HOMs are calculated with the frequency domain solver of the computer code MAFIA.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755296" y="1412776"/>
            <a:ext cx="6703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Different sets of boundary conditions were used for calculation of 100 monopole and 100 dipole modes.</a:t>
            </a:r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results of calculation of monopole modes were independent from boundary conditions and they are pesented for electric(E) boundary conditions on both ends of the structure.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748224" y="3504490"/>
            <a:ext cx="6703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results of calculations of dipole modes were dependent from boundary conditions.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769312" y="4393737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Most of the monopole and dipole modes are trapped in the region of ovalization (between  9m and 12m left from the IP) and in the region of taper</a:t>
            </a:r>
            <a:r>
              <a:rPr lang="de-DE" dirty="0"/>
              <a:t> (between </a:t>
            </a:r>
            <a:r>
              <a:rPr lang="de-DE" dirty="0" smtClean="0"/>
              <a:t>7m </a:t>
            </a:r>
            <a:r>
              <a:rPr lang="de-DE" dirty="0"/>
              <a:t>and </a:t>
            </a:r>
            <a:r>
              <a:rPr lang="de-DE" dirty="0" smtClean="0"/>
              <a:t>19m right from </a:t>
            </a:r>
            <a:r>
              <a:rPr lang="de-DE" dirty="0"/>
              <a:t>the IP</a:t>
            </a:r>
            <a:r>
              <a:rPr lang="de-DE" dirty="0" smtClean="0"/>
              <a:t>).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7408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328" y="1412776"/>
            <a:ext cx="396767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868144" y="607298"/>
            <a:ext cx="2952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Plot of the loss parameter of the monopole modes versus frequency.</a:t>
            </a:r>
            <a:endParaRPr lang="en-US" altLang="de-DE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3" t="3165" r="40112" b="1980"/>
          <a:stretch/>
        </p:blipFill>
        <p:spPr bwMode="auto">
          <a:xfrm rot="5400000">
            <a:off x="2416419" y="-1348061"/>
            <a:ext cx="860184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"/>
              <p:cNvSpPr txBox="1">
                <a:spLocks noChangeArrowheads="1"/>
              </p:cNvSpPr>
              <p:nvPr/>
            </p:nvSpPr>
            <p:spPr bwMode="auto">
              <a:xfrm>
                <a:off x="755576" y="188641"/>
                <a:ext cx="3456384" cy="841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de-DE" sz="1600" dirty="0" smtClean="0"/>
                  <a:t>The electric field of monopole mode EE-1 in the two regions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de-DE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b="0" i="1" smtClean="0">
                            <a:latin typeface="Cambria Math"/>
                          </a:rPr>
                          <m:t>𝑓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=532. 7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𝑀𝐻𝑧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, 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altLang="de-DE" sz="1600" b="0" i="1" smtClean="0">
                            <a:latin typeface="Cambria Math"/>
                          </a:rPr>
                          <m:t>(0)</m:t>
                        </m:r>
                      </m:sup>
                    </m:sSup>
                    <m:r>
                      <a:rPr lang="en-US" altLang="de-DE" sz="1600" b="0" i="1" smtClean="0">
                        <a:latin typeface="Cambria Math"/>
                      </a:rPr>
                      <m:t>=0.21 </m:t>
                    </m:r>
                    <m:r>
                      <a:rPr lang="en-US" altLang="de-DE" sz="1600" b="0" i="1" smtClean="0">
                        <a:latin typeface="Cambria Math"/>
                      </a:rPr>
                      <m:t>𝑉</m:t>
                    </m:r>
                    <m:r>
                      <a:rPr lang="en-US" altLang="de-DE" sz="1600" b="0" i="1" smtClean="0">
                        <a:latin typeface="Cambria Math"/>
                      </a:rPr>
                      <m:t>/</m:t>
                    </m:r>
                    <m:r>
                      <a:rPr lang="en-US" altLang="de-DE" sz="1600" b="0" i="1" smtClean="0">
                        <a:latin typeface="Cambria Math"/>
                      </a:rPr>
                      <m:t>𝑛𝐶</m:t>
                    </m:r>
                  </m:oMath>
                </a14:m>
                <a:r>
                  <a:rPr lang="en-US" altLang="de-DE" sz="1600" dirty="0" smtClean="0"/>
                  <a:t>).</a:t>
                </a:r>
                <a:endParaRPr lang="en-US" altLang="de-DE" sz="1600" dirty="0"/>
              </a:p>
            </p:txBody>
          </p:sp>
        </mc:Choice>
        <mc:Fallback xmlns="">
          <p:sp>
            <p:nvSpPr>
              <p:cNvPr id="8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188641"/>
                <a:ext cx="3456384" cy="841256"/>
              </a:xfrm>
              <a:prstGeom prst="rect">
                <a:avLst/>
              </a:prstGeom>
              <a:blipFill rotWithShape="1">
                <a:blip r:embed="rId4"/>
                <a:stretch>
                  <a:fillRect l="-1058" t="-2174" r="-882" b="-86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3" t="1454" r="39487" b="1"/>
          <a:stretch/>
        </p:blipFill>
        <p:spPr bwMode="auto">
          <a:xfrm rot="5400000">
            <a:off x="2389731" y="-376898"/>
            <a:ext cx="843042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0" t="4688" r="41273" b="2775"/>
          <a:stretch/>
        </p:blipFill>
        <p:spPr bwMode="auto">
          <a:xfrm rot="5400000">
            <a:off x="2506179" y="2083259"/>
            <a:ext cx="674139" cy="518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>
                <a:spLocks noChangeArrowheads="1"/>
              </p:cNvSpPr>
              <p:nvPr/>
            </p:nvSpPr>
            <p:spPr bwMode="auto">
              <a:xfrm>
                <a:off x="906488" y="3175422"/>
                <a:ext cx="3809528" cy="1333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de-DE" sz="1600" dirty="0" smtClean="0"/>
                  <a:t>The electric field of monopole mode EE-87 in the two regions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de-DE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b="0" i="1" smtClean="0">
                            <a:latin typeface="Cambria Math"/>
                          </a:rPr>
                          <m:t>𝑓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=1303.6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𝑀𝐻𝑧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, 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altLang="de-DE" sz="1600" b="0" i="1" smtClean="0">
                            <a:latin typeface="Cambria Math"/>
                          </a:rPr>
                          <m:t>(0)</m:t>
                        </m:r>
                      </m:sup>
                    </m:sSup>
                    <m:r>
                      <a:rPr lang="en-US" altLang="de-DE" sz="1600" b="0" i="1" smtClean="0">
                        <a:latin typeface="Cambria Math"/>
                      </a:rPr>
                      <m:t>=16.45 </m:t>
                    </m:r>
                    <m:r>
                      <a:rPr lang="en-US" altLang="de-DE" sz="1600" b="0" i="1" smtClean="0">
                        <a:latin typeface="Cambria Math"/>
                      </a:rPr>
                      <m:t>𝑉</m:t>
                    </m:r>
                    <m:r>
                      <a:rPr lang="en-US" altLang="de-DE" sz="1600" b="0" i="1" smtClean="0">
                        <a:latin typeface="Cambria Math"/>
                      </a:rPr>
                      <m:t>/</m:t>
                    </m:r>
                    <m:r>
                      <a:rPr lang="en-US" altLang="de-DE" sz="1600" b="0" i="1" smtClean="0">
                        <a:latin typeface="Cambria Math"/>
                      </a:rPr>
                      <m:t>𝑛𝐶</m:t>
                    </m:r>
                  </m:oMath>
                </a14:m>
                <a:r>
                  <a:rPr lang="en-US" altLang="de-DE" sz="1600" dirty="0" smtClean="0"/>
                  <a:t>).</a:t>
                </a:r>
              </a:p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de-DE" sz="1600" dirty="0" smtClean="0"/>
                  <a:t>This mode has a largest loss parameter.</a:t>
                </a:r>
              </a:p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endParaRPr lang="en-US" altLang="de-DE" sz="1600" dirty="0"/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6488" y="3175422"/>
                <a:ext cx="3809528" cy="1333698"/>
              </a:xfrm>
              <a:prstGeom prst="rect">
                <a:avLst/>
              </a:prstGeom>
              <a:blipFill rotWithShape="1">
                <a:blip r:embed="rId7"/>
                <a:stretch>
                  <a:fillRect l="-960" t="-1370" r="-32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63" t="4335" r="39119" b="2909"/>
          <a:stretch/>
        </p:blipFill>
        <p:spPr bwMode="auto">
          <a:xfrm rot="5400000">
            <a:off x="2433017" y="3062438"/>
            <a:ext cx="765509" cy="51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9514" y="860645"/>
                <a:ext cx="4632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4" y="860645"/>
                <a:ext cx="463267" cy="261610"/>
              </a:xfrm>
              <a:prstGeom prst="rect">
                <a:avLst/>
              </a:prstGeom>
              <a:blipFill rotWithShape="1">
                <a:blip r:embed="rId9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1520" y="1799238"/>
                <a:ext cx="4632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99238"/>
                <a:ext cx="463267" cy="261610"/>
              </a:xfrm>
              <a:prstGeom prst="rect">
                <a:avLst/>
              </a:prstGeom>
              <a:blipFill rotWithShape="1">
                <a:blip r:embed="rId9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24901" y="4103494"/>
                <a:ext cx="4632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01" y="4103494"/>
                <a:ext cx="463267" cy="261610"/>
              </a:xfrm>
              <a:prstGeom prst="rect">
                <a:avLst/>
              </a:prstGeom>
              <a:blipFill rotWithShape="1">
                <a:blip r:embed="rId10"/>
                <a:stretch>
                  <a:fillRect l="-18421" t="-86047" r="-48684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4900" y="5039598"/>
                <a:ext cx="4632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00" y="5039598"/>
                <a:ext cx="463267" cy="261610"/>
              </a:xfrm>
              <a:prstGeom prst="rect">
                <a:avLst/>
              </a:prstGeom>
              <a:blipFill rotWithShape="1">
                <a:blip r:embed="rId11"/>
                <a:stretch>
                  <a:fillRect l="-18421" t="-86047" r="-48684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614396" y="1615523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396" y="1615523"/>
                <a:ext cx="464230" cy="261610"/>
              </a:xfrm>
              <a:prstGeom prst="rect">
                <a:avLst/>
              </a:prstGeom>
              <a:blipFill rotWithShape="1">
                <a:blip r:embed="rId12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614396" y="2578115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396" y="2578115"/>
                <a:ext cx="464230" cy="261610"/>
              </a:xfrm>
              <a:prstGeom prst="rect">
                <a:avLst/>
              </a:prstGeom>
              <a:blipFill rotWithShape="1">
                <a:blip r:embed="rId13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83656" y="4882371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3656" y="4882371"/>
                <a:ext cx="464230" cy="261610"/>
              </a:xfrm>
              <a:prstGeom prst="rect">
                <a:avLst/>
              </a:prstGeom>
              <a:blipFill rotWithShape="1">
                <a:blip r:embed="rId13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614396" y="5805264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396" y="5805264"/>
                <a:ext cx="464230" cy="261610"/>
              </a:xfrm>
              <a:prstGeom prst="rect">
                <a:avLst/>
              </a:prstGeom>
              <a:blipFill rotWithShape="1">
                <a:blip r:embed="rId12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1239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4632" y="766445"/>
            <a:ext cx="6703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The results of calculations of dipole modes were dependent from boundary conditions.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5904656" cy="460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614715" y="2348880"/>
            <a:ext cx="325701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Comparison of the loss parameter of the dipole modes at an offset of r=1cm for two sets boundary conditions (Electric-Electric, Electric-Magnetic).</a:t>
            </a: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3595644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296" y="1124744"/>
            <a:ext cx="6703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 order to obtain independent  from boundary conditions  results for the dipole modes the outgoing pipe with length of 1.3m was used.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5086"/>
            <a:ext cx="4670425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13"/>
          <p:cNvSpPr>
            <a:spLocks noChangeShapeType="1"/>
          </p:cNvSpPr>
          <p:nvPr/>
        </p:nvSpPr>
        <p:spPr bwMode="auto">
          <a:xfrm flipH="1" flipV="1">
            <a:off x="4788024" y="4509120"/>
            <a:ext cx="1453518" cy="2880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292080" y="4869160"/>
            <a:ext cx="325701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Length of outgoing pipe is about 130cm (in the original geometry 30cm)</a:t>
            </a: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  <a:p>
            <a:pPr>
              <a:spcAft>
                <a:spcPct val="0"/>
              </a:spcAft>
              <a:buClrTx/>
              <a:buFontTx/>
              <a:buNone/>
            </a:pP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029852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01955"/>
            <a:ext cx="5976664" cy="466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74735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dirty="0" smtClean="0"/>
              <a:t>Comparison of the loss parameter of the dipole modes at an offset of r=1cm for the original geometry and for the geometry with elongated pipe. (Boundary conditions – Electric-Electric in both cases)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449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5485576" y="434773"/>
            <a:ext cx="29523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sz="1600" dirty="0" smtClean="0"/>
              <a:t>Plot of the loss parameter of the dipole modes versus frequency at an offset of r=1cm.</a:t>
            </a:r>
            <a:endParaRPr lang="en-US" altLang="de-DE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94520"/>
            <a:ext cx="4348724" cy="339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1"/>
              <p:cNvSpPr txBox="1">
                <a:spLocks noChangeArrowheads="1"/>
              </p:cNvSpPr>
              <p:nvPr/>
            </p:nvSpPr>
            <p:spPr bwMode="auto">
              <a:xfrm>
                <a:off x="755576" y="188641"/>
                <a:ext cx="4320480" cy="868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de-DE" sz="1600" dirty="0" smtClean="0"/>
                  <a:t>The electric field of dipole mode EE-1 in the two regions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de-DE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b="0" i="1" smtClean="0">
                            <a:latin typeface="Cambria Math"/>
                          </a:rPr>
                          <m:t>𝑓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=413. 8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𝑀𝐻𝑧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,  </m:t>
                        </m:r>
                        <m:r>
                          <a:rPr lang="en-US" altLang="de-DE" sz="16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d>
                          <m:dPr>
                            <m:ctrlPr>
                              <a:rPr lang="en-US" altLang="de-DE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de-DE" sz="16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de-DE" sz="1600" b="0" i="1" smtClean="0">
                        <a:latin typeface="Cambria Math"/>
                      </a:rPr>
                      <m:t>(</m:t>
                    </m:r>
                    <m:r>
                      <a:rPr lang="en-US" altLang="de-DE" sz="1600" b="0" i="1" smtClean="0">
                        <a:latin typeface="Cambria Math"/>
                      </a:rPr>
                      <m:t>𝑟</m:t>
                    </m:r>
                    <m:r>
                      <a:rPr lang="en-US" altLang="de-DE" sz="1600" b="0" i="1" smtClean="0">
                        <a:latin typeface="Cambria Math"/>
                      </a:rPr>
                      <m:t>)/</m:t>
                    </m:r>
                    <m:sSup>
                      <m:sSupPr>
                        <m:ctrlPr>
                          <a:rPr lang="en-US" altLang="de-DE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altLang="de-DE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de-DE" sz="1600" b="0" i="1" smtClean="0">
                        <a:latin typeface="Cambria Math"/>
                      </a:rPr>
                      <m:t>=2.92 </m:t>
                    </m:r>
                    <m:r>
                      <a:rPr lang="en-US" altLang="de-DE" sz="1600" b="0" i="1" smtClean="0">
                        <a:latin typeface="Cambria Math"/>
                      </a:rPr>
                      <m:t>𝑉</m:t>
                    </m:r>
                    <m:r>
                      <a:rPr lang="en-US" altLang="de-DE" sz="1600" b="0" i="1" smtClean="0">
                        <a:latin typeface="Cambria Math"/>
                      </a:rPr>
                      <m:t>/</m:t>
                    </m:r>
                    <m:r>
                      <a:rPr lang="en-US" altLang="de-DE" sz="1600" b="0" i="1" smtClean="0">
                        <a:latin typeface="Cambria Math"/>
                      </a:rPr>
                      <m:t>𝑛𝐶</m:t>
                    </m:r>
                    <m:sSup>
                      <m:sSupPr>
                        <m:ctrlPr>
                          <a:rPr lang="en-US" altLang="de-DE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altLang="de-DE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de-DE" sz="1600" dirty="0" smtClean="0"/>
                  <a:t>).</a:t>
                </a:r>
                <a:endParaRPr lang="en-US" altLang="de-DE" sz="1600" dirty="0"/>
              </a:p>
            </p:txBody>
          </p:sp>
        </mc:Choice>
        <mc:Fallback xmlns="">
          <p:sp>
            <p:nvSpPr>
              <p:cNvPr id="6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188641"/>
                <a:ext cx="4320480" cy="868764"/>
              </a:xfrm>
              <a:prstGeom prst="rect">
                <a:avLst/>
              </a:prstGeom>
              <a:blipFill rotWithShape="1">
                <a:blip r:embed="rId3"/>
                <a:stretch>
                  <a:fillRect l="-846" t="-2113" b="-63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1"/>
              <p:cNvSpPr txBox="1">
                <a:spLocks noChangeArrowheads="1"/>
              </p:cNvSpPr>
              <p:nvPr/>
            </p:nvSpPr>
            <p:spPr bwMode="auto">
              <a:xfrm>
                <a:off x="557967" y="2859462"/>
                <a:ext cx="4348466" cy="1379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Aft>
                    <a:spcPct val="0"/>
                  </a:spcAft>
                  <a:buClrTx/>
                  <a:buNone/>
                </a:pPr>
                <a:r>
                  <a:rPr lang="en-US" altLang="de-DE" sz="1600" dirty="0" smtClean="0"/>
                  <a:t>The electric field of dipole mode EE-96 in the two regions</a:t>
                </a:r>
                <a14:m>
                  <m:oMath xmlns:m="http://schemas.openxmlformats.org/officeDocument/2006/math">
                    <m:r>
                      <a:rPr lang="en-US" altLang="de-DE" sz="1600" b="0" i="0" dirty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altLang="de-DE" sz="1600" dirty="0"/>
                      <m:t>(</m:t>
                    </m:r>
                    <m:sSup>
                      <m:sSupPr>
                        <m:ctrlPr>
                          <a:rPr lang="en-US" altLang="de-DE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i="1">
                            <a:latin typeface="Cambria Math"/>
                          </a:rPr>
                          <m:t>𝑓</m:t>
                        </m:r>
                        <m:r>
                          <a:rPr lang="en-US" altLang="de-DE" sz="1600" i="1">
                            <a:latin typeface="Cambria Math"/>
                          </a:rPr>
                          <m:t>=1116. 1</m:t>
                        </m:r>
                        <m:r>
                          <a:rPr lang="en-US" altLang="de-DE" sz="1600" i="1">
                            <a:latin typeface="Cambria Math"/>
                          </a:rPr>
                          <m:t>𝑀𝐻𝑧</m:t>
                        </m:r>
                        <m:r>
                          <a:rPr lang="en-US" altLang="de-DE" sz="1600" i="1">
                            <a:latin typeface="Cambria Math"/>
                          </a:rPr>
                          <m:t>,  </m:t>
                        </m:r>
                        <m:r>
                          <a:rPr lang="en-US" altLang="de-DE" sz="1600" i="1">
                            <a:latin typeface="Cambria Math"/>
                          </a:rPr>
                          <m:t>𝑘</m:t>
                        </m:r>
                      </m:e>
                      <m:sup>
                        <m:d>
                          <m:dPr>
                            <m:ctrlPr>
                              <a:rPr lang="en-US" altLang="de-DE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de-DE" sz="1600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de-DE" sz="1600" i="1">
                        <a:latin typeface="Cambria Math"/>
                      </a:rPr>
                      <m:t>(</m:t>
                    </m:r>
                    <m:r>
                      <a:rPr lang="en-US" altLang="de-DE" sz="1600" i="1">
                        <a:latin typeface="Cambria Math"/>
                      </a:rPr>
                      <m:t>𝑟</m:t>
                    </m:r>
                    <m:r>
                      <a:rPr lang="en-US" altLang="de-DE" sz="1600" i="1">
                        <a:latin typeface="Cambria Math"/>
                      </a:rPr>
                      <m:t>)/</m:t>
                    </m:r>
                    <m:sSup>
                      <m:sSupPr>
                        <m:ctrlPr>
                          <a:rPr lang="en-US" altLang="de-DE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altLang="de-DE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de-DE" sz="1600" i="1">
                        <a:latin typeface="Cambria Math"/>
                      </a:rPr>
                      <m:t>=</m:t>
                    </m:r>
                    <m:r>
                      <a:rPr lang="en-US" altLang="de-DE" sz="1600" b="0" i="1" smtClean="0">
                        <a:latin typeface="Cambria Math"/>
                      </a:rPr>
                      <m:t>7</m:t>
                    </m:r>
                    <m:r>
                      <a:rPr lang="de-DE" altLang="de-DE" sz="1600" b="0" i="1" smtClean="0">
                        <a:latin typeface="Cambria Math"/>
                      </a:rPr>
                      <m:t>5</m:t>
                    </m:r>
                    <m:r>
                      <a:rPr lang="en-US" altLang="de-DE" sz="1600" i="1">
                        <a:latin typeface="Cambria Math"/>
                      </a:rPr>
                      <m:t>.</m:t>
                    </m:r>
                    <m:r>
                      <a:rPr lang="en-US" altLang="de-DE" sz="1600" b="0" i="1" smtClean="0">
                        <a:latin typeface="Cambria Math"/>
                      </a:rPr>
                      <m:t>2</m:t>
                    </m:r>
                    <m:r>
                      <a:rPr lang="de-DE" altLang="de-DE" sz="1600" b="0" i="1" smtClean="0">
                        <a:latin typeface="Cambria Math"/>
                      </a:rPr>
                      <m:t>4</m:t>
                    </m:r>
                    <m:r>
                      <a:rPr lang="en-US" altLang="de-DE" sz="1600" i="1">
                        <a:latin typeface="Cambria Math"/>
                      </a:rPr>
                      <m:t> </m:t>
                    </m:r>
                    <m:r>
                      <a:rPr lang="en-US" altLang="de-DE" sz="1600" i="1">
                        <a:latin typeface="Cambria Math"/>
                      </a:rPr>
                      <m:t>𝑉</m:t>
                    </m:r>
                    <m:r>
                      <a:rPr lang="en-US" altLang="de-DE" sz="1600" i="1">
                        <a:latin typeface="Cambria Math"/>
                      </a:rPr>
                      <m:t>/</m:t>
                    </m:r>
                    <m:r>
                      <a:rPr lang="en-US" altLang="de-DE" sz="1600" i="1">
                        <a:latin typeface="Cambria Math"/>
                      </a:rPr>
                      <m:t>𝑛𝐶</m:t>
                    </m:r>
                    <m:sSup>
                      <m:sSupPr>
                        <m:ctrlPr>
                          <a:rPr lang="en-US" altLang="de-DE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de-DE" sz="16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altLang="de-DE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de-DE" sz="1600" dirty="0"/>
                      <m:t>).</m:t>
                    </m:r>
                  </m:oMath>
                </a14:m>
                <a:endParaRPr lang="en-US" altLang="de-DE" sz="1600" dirty="0"/>
              </a:p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de-DE" sz="1600" dirty="0" smtClean="0"/>
                  <a:t>This mode has a largest loss parameter.</a:t>
                </a:r>
              </a:p>
              <a:p>
                <a:pPr>
                  <a:spcAft>
                    <a:spcPct val="0"/>
                  </a:spcAft>
                  <a:buClrTx/>
                  <a:buFontTx/>
                  <a:buNone/>
                </a:pPr>
                <a:endParaRPr lang="en-US" altLang="de-DE" sz="1600" dirty="0"/>
              </a:p>
            </p:txBody>
          </p:sp>
        </mc:Choice>
        <mc:Fallback xmlns="">
          <p:sp>
            <p:nvSpPr>
              <p:cNvPr id="7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967" y="2859462"/>
                <a:ext cx="4348466" cy="1379889"/>
              </a:xfrm>
              <a:prstGeom prst="rect">
                <a:avLst/>
              </a:prstGeom>
              <a:blipFill rotWithShape="1">
                <a:blip r:embed="rId4"/>
                <a:stretch>
                  <a:fillRect l="-842" t="-132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9512" y="5038155"/>
                <a:ext cx="4632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038155"/>
                <a:ext cx="463268" cy="261610"/>
              </a:xfrm>
              <a:prstGeom prst="rect">
                <a:avLst/>
              </a:prstGeom>
              <a:blipFill rotWithShape="1">
                <a:blip r:embed="rId5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9" t="1294" r="41389" b="-1"/>
          <a:stretch/>
        </p:blipFill>
        <p:spPr bwMode="auto">
          <a:xfrm rot="5400000">
            <a:off x="2270553" y="-1255147"/>
            <a:ext cx="685404" cy="522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52" t="4156" r="39964" b="2985"/>
          <a:stretch/>
        </p:blipFill>
        <p:spPr bwMode="auto">
          <a:xfrm rot="5400000">
            <a:off x="2289219" y="-195541"/>
            <a:ext cx="648072" cy="458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7" t="5380" r="41348" b="2140"/>
          <a:stretch/>
        </p:blipFill>
        <p:spPr bwMode="auto">
          <a:xfrm rot="5400000">
            <a:off x="2328866" y="2337994"/>
            <a:ext cx="708342" cy="47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2" t="4325" r="39664" b="1948"/>
          <a:stretch/>
        </p:blipFill>
        <p:spPr bwMode="auto">
          <a:xfrm rot="5400000">
            <a:off x="2310352" y="3183576"/>
            <a:ext cx="768989" cy="490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381140" y="5805264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140" y="5805264"/>
                <a:ext cx="464230" cy="261610"/>
              </a:xfrm>
              <a:prstGeom prst="rect">
                <a:avLst/>
              </a:prstGeom>
              <a:blipFill rotWithShape="1">
                <a:blip r:embed="rId10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47022" y="4856941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022" y="4856941"/>
                <a:ext cx="464230" cy="261610"/>
              </a:xfrm>
              <a:prstGeom prst="rect">
                <a:avLst/>
              </a:prstGeom>
              <a:blipFill rotWithShape="1">
                <a:blip r:embed="rId11"/>
                <a:stretch>
                  <a:fillRect l="-15789" t="-86047" r="-51316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230616" y="1511991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616" y="1511991"/>
                <a:ext cx="464230" cy="261610"/>
              </a:xfrm>
              <a:prstGeom prst="rect">
                <a:avLst/>
              </a:prstGeom>
              <a:blipFill rotWithShape="1">
                <a:blip r:embed="rId10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381140" y="2348880"/>
                <a:ext cx="4642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140" y="2348880"/>
                <a:ext cx="464230" cy="261610"/>
              </a:xfrm>
              <a:prstGeom prst="rect">
                <a:avLst/>
              </a:prstGeom>
              <a:blipFill rotWithShape="1">
                <a:blip r:embed="rId10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79512" y="4237059"/>
                <a:ext cx="4632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237059"/>
                <a:ext cx="463268" cy="261610"/>
              </a:xfrm>
              <a:prstGeom prst="rect">
                <a:avLst/>
              </a:prstGeom>
              <a:blipFill rotWithShape="1">
                <a:blip r:embed="rId5"/>
                <a:stretch>
                  <a:fillRect l="-17105" t="-86047" r="-50000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8443" y="1576449"/>
                <a:ext cx="4632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43" y="1576449"/>
                <a:ext cx="463268" cy="261610"/>
              </a:xfrm>
              <a:prstGeom prst="rect">
                <a:avLst/>
              </a:prstGeom>
              <a:blipFill rotWithShape="1">
                <a:blip r:embed="rId12"/>
                <a:stretch>
                  <a:fillRect l="-18421" t="-86047" r="-48684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8443" y="842577"/>
                <a:ext cx="4632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de-DE" sz="11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11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43" y="842577"/>
                <a:ext cx="463268" cy="261610"/>
              </a:xfrm>
              <a:prstGeom prst="rect">
                <a:avLst/>
              </a:prstGeom>
              <a:blipFill rotWithShape="1">
                <a:blip r:embed="rId13"/>
                <a:stretch>
                  <a:fillRect l="-18421" t="-86047" r="-48684" b="-141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Calculations of Higher Order Modes of the ALICE Beam Pipes. </vt:lpstr>
      <vt:lpstr>Geometrical model for HOMs calculations.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Calculation of Higher Order Modes of the ALICE Beam Pipes.</dc:title>
  <dc:creator>Zagorodnova, Olga</dc:creator>
  <cp:lastModifiedBy>Zagorodnova, Olga</cp:lastModifiedBy>
  <cp:revision>24</cp:revision>
  <cp:lastPrinted>2014-09-29T13:28:46Z</cp:lastPrinted>
  <dcterms:created xsi:type="dcterms:W3CDTF">2014-09-26T12:24:57Z</dcterms:created>
  <dcterms:modified xsi:type="dcterms:W3CDTF">2014-10-01T08:13:07Z</dcterms:modified>
</cp:coreProperties>
</file>