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1"/>
  </p:notesMasterIdLst>
  <p:handoutMasterIdLst>
    <p:handoutMasterId r:id="rId22"/>
  </p:handoutMasterIdLst>
  <p:sldIdLst>
    <p:sldId id="281" r:id="rId2"/>
    <p:sldId id="327" r:id="rId3"/>
    <p:sldId id="407" r:id="rId4"/>
    <p:sldId id="408" r:id="rId5"/>
    <p:sldId id="409" r:id="rId6"/>
    <p:sldId id="396" r:id="rId7"/>
    <p:sldId id="394" r:id="rId8"/>
    <p:sldId id="352" r:id="rId9"/>
    <p:sldId id="398" r:id="rId10"/>
    <p:sldId id="362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357" r:id="rId19"/>
    <p:sldId id="406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7" autoAdjust="0"/>
    <p:restoredTop sz="94514" autoAdjust="0"/>
  </p:normalViewPr>
  <p:slideViewPr>
    <p:cSldViewPr>
      <p:cViewPr>
        <p:scale>
          <a:sx n="90" d="100"/>
          <a:sy n="90" d="100"/>
        </p:scale>
        <p:origin x="-7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C07-6DE3-487D-A826-7443F0D5E825}" type="datetimeFigureOut">
              <a:rPr lang="fr-FR" smtClean="0"/>
              <a:pPr/>
              <a:t>14/10/2014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0673-84D2-447C-9EA7-C16ADA67630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9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E19EA-521E-46CD-BEBD-3582FE28CF85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DE59-AA6B-4F17-A208-F5EBEF9FA7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3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89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32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6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7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09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6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8FC09D2-7596-4060-8927-86E720518390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40D460C8-C338-4EAD-8EFA-9D77F59D6985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56EE13EF-3B61-49A6-972C-4B21BCE599F1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682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695037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9D5A6DE5-4064-46ED-98CD-02575B07BB26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B373BF60-4C1E-4FCF-97C5-B37D98EB6587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358B819-9277-4EA6-977D-B6EBE862BA2D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494724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B8703C1-8618-4B23-B349-A25957063BBF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BB1A513-46BB-4ABC-89F8-017B1D876DEF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19BF4456-5D5B-4A3E-A52C-7709384E2134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en-dep.web.cern.ch/en-dep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33637" t="60364" r="20105" b="18636"/>
          <a:stretch>
            <a:fillRect/>
          </a:stretch>
        </p:blipFill>
        <p:spPr bwMode="auto">
          <a:xfrm>
            <a:off x="5929312" y="6248400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159700"/>
            <a:ext cx="427616" cy="38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FED7253-B64D-482B-8184-2A01645554E1}" type="datetime1">
              <a:rPr lang="en-US" smtClean="0"/>
              <a:pPr/>
              <a:t>10/14/2014</a:t>
            </a:fld>
            <a:r>
              <a:rPr lang="en-US" dirty="0" smtClean="0"/>
              <a:t> p.</a:t>
            </a:r>
            <a:fld id="{6BDBDBCA-A700-4781-8443-DF9BA018194B}" type="slidenum">
              <a:rPr lang="en-US" smtClean="0"/>
              <a:pPr/>
              <a:t>‹#›</a:t>
            </a:fld>
            <a:r>
              <a:rPr lang="en-US" dirty="0" smtClean="0"/>
              <a:t> T. </a:t>
            </a:r>
            <a:r>
              <a:rPr lang="en-US" dirty="0" err="1" smtClean="0"/>
              <a:t>Stora</a:t>
            </a:r>
            <a:endParaRPr lang="en-US" dirty="0"/>
          </a:p>
        </p:txBody>
      </p:sp>
      <p:pic>
        <p:nvPicPr>
          <p:cNvPr id="11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319" y="5986682"/>
            <a:ext cx="2016681" cy="871318"/>
          </a:xfrm>
          <a:prstGeom prst="rect">
            <a:avLst/>
          </a:prstGeom>
        </p:spPr>
      </p:pic>
      <p:pic>
        <p:nvPicPr>
          <p:cNvPr id="12" name="Picture 2" descr="EN Department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9" y="6148019"/>
            <a:ext cx="27574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2133600" y="6488668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CERN-MEDICIS collaboration </a:t>
            </a:r>
            <a:r>
              <a:rPr lang="fr-FR" dirty="0" err="1" smtClean="0"/>
              <a:t>day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png"/><Relationship Id="rId3" Type="http://schemas.openxmlformats.org/officeDocument/2006/relationships/image" Target="../media/image28.jpeg"/><Relationship Id="rId7" Type="http://schemas.openxmlformats.org/officeDocument/2006/relationships/image" Target="../media/image27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2.png"/><Relationship Id="rId5" Type="http://schemas.openxmlformats.org/officeDocument/2006/relationships/image" Target="../media/image24.png"/><Relationship Id="rId15" Type="http://schemas.openxmlformats.org/officeDocument/2006/relationships/image" Target="../media/image36.png"/><Relationship Id="rId10" Type="http://schemas.openxmlformats.org/officeDocument/2006/relationships/image" Target="../media/image26.jpeg"/><Relationship Id="rId4" Type="http://schemas.openxmlformats.org/officeDocument/2006/relationships/image" Target="../media/image29.png"/><Relationship Id="rId9" Type="http://schemas.openxmlformats.org/officeDocument/2006/relationships/image" Target="../media/image31.png"/><Relationship Id="rId1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iVWcHYP-EnCFxM&amp;tbnid=kx1xVdP8QmJy1M:&amp;ved=0CAUQjRw&amp;url=http://pipeline.corante.com/archives/2013/11/01/just_build_the_thing.php&amp;ei=EM-TUrmWJJHAswbksoHoDQ&amp;bvm=bv.57127890,d.ZGU&amp;psig=AFQjCNFE6d9Mkr6XLxcw71rtG9v0410iQw&amp;ust=138550488155181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90600"/>
            <a:ext cx="91440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CERN-MEDICIS collaboration day</a:t>
            </a:r>
            <a:endParaRPr lang="en-US" sz="1800" b="1" i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338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Thierry </a:t>
            </a:r>
            <a:r>
              <a:rPr lang="en-US" dirty="0" err="1" smtClean="0">
                <a:solidFill>
                  <a:schemeClr val="tx1"/>
                </a:solidFill>
              </a:rPr>
              <a:t>Stora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15 October 2014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42386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" t="28910" r="27232" b="10687"/>
          <a:stretch/>
        </p:blipFill>
        <p:spPr bwMode="auto">
          <a:xfrm>
            <a:off x="0" y="2302621"/>
            <a:ext cx="4339816" cy="28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43000" y="7620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An office for biomedical applications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4800600" y="1981200"/>
            <a:ext cx="3886200" cy="35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361" y="5791200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rainstorming (Divonne Les Bains) 15-16 </a:t>
            </a:r>
            <a:r>
              <a:rPr lang="fr-FR" dirty="0" err="1" smtClean="0"/>
              <a:t>Feb</a:t>
            </a:r>
            <a:r>
              <a:rPr lang="fr-FR" dirty="0" smtClean="0"/>
              <a:t>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578409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409575"/>
            <a:ext cx="8534400" cy="1114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And tonight at 6:30 pm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The inaugural CERN- J. Grace lecture on cancer research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90600" y="6096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Let’s have a closer look at the program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73723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3886200"/>
            <a:ext cx="2616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&gt; 60 participants</a:t>
            </a:r>
            <a:endParaRPr lang="en-GB" dirty="0" smtClean="0"/>
          </a:p>
          <a:p>
            <a:r>
              <a:rPr lang="fr-FR" dirty="0" smtClean="0"/>
              <a:t>&gt; 20 institutes </a:t>
            </a:r>
            <a:r>
              <a:rPr lang="fr-FR" dirty="0" err="1" smtClean="0"/>
              <a:t>represented</a:t>
            </a:r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67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Let’s have a closer look at the program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600"/>
            <a:ext cx="4953000" cy="488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2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11 am : visit of the building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067" y="1524000"/>
            <a:ext cx="615030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48656" y="1066800"/>
            <a:ext cx="4596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A </a:t>
            </a:r>
            <a:r>
              <a:rPr lang="fr-FR" dirty="0" err="1"/>
              <a:t>shuttle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(</a:t>
            </a:r>
            <a:r>
              <a:rPr lang="fr-FR" dirty="0" err="1"/>
              <a:t>can</a:t>
            </a:r>
            <a:r>
              <a:rPr lang="fr-FR" dirty="0"/>
              <a:t> do </a:t>
            </a:r>
            <a:r>
              <a:rPr lang="fr-FR" dirty="0" err="1"/>
              <a:t>several</a:t>
            </a:r>
            <a:r>
              <a:rPr lang="fr-FR" dirty="0"/>
              <a:t> trips)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56712" y="1828800"/>
            <a:ext cx="540224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77968" y="164413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Globe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46376" y="2819400"/>
            <a:ext cx="810336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81445" y="3009900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Geneva (tram)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921794" y="1752600"/>
            <a:ext cx="214811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3520" y="145534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CERN </a:t>
            </a:r>
            <a:r>
              <a:rPr lang="fr-FR" dirty="0" err="1" smtClean="0">
                <a:solidFill>
                  <a:srgbClr val="FF0000"/>
                </a:solidFill>
              </a:rPr>
              <a:t>Gate</a:t>
            </a:r>
            <a:r>
              <a:rPr lang="fr-FR" dirty="0" smtClean="0">
                <a:solidFill>
                  <a:srgbClr val="FF0000"/>
                </a:solidFill>
              </a:rPr>
              <a:t> 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889927" y="3379232"/>
            <a:ext cx="586773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6700" y="3727966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Reception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Bld</a:t>
            </a:r>
            <a:r>
              <a:rPr lang="fr-FR" dirty="0" smtClean="0">
                <a:solidFill>
                  <a:srgbClr val="FF0000"/>
                </a:solidFill>
              </a:rPr>
              <a:t> 33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733266" y="2374710"/>
            <a:ext cx="5339272" cy="1665027"/>
          </a:xfrm>
          <a:custGeom>
            <a:avLst/>
            <a:gdLst>
              <a:gd name="connsiteX0" fmla="*/ 5308979 w 5339272"/>
              <a:gd name="connsiteY0" fmla="*/ 163774 h 1665027"/>
              <a:gd name="connsiteX1" fmla="*/ 5308979 w 5339272"/>
              <a:gd name="connsiteY1" fmla="*/ 968991 h 1665027"/>
              <a:gd name="connsiteX2" fmla="*/ 5213444 w 5339272"/>
              <a:gd name="connsiteY2" fmla="*/ 873457 h 1665027"/>
              <a:gd name="connsiteX3" fmla="*/ 5172501 w 5339272"/>
              <a:gd name="connsiteY3" fmla="*/ 859809 h 1665027"/>
              <a:gd name="connsiteX4" fmla="*/ 4954137 w 5339272"/>
              <a:gd name="connsiteY4" fmla="*/ 764275 h 1665027"/>
              <a:gd name="connsiteX5" fmla="*/ 4899546 w 5339272"/>
              <a:gd name="connsiteY5" fmla="*/ 736980 h 1665027"/>
              <a:gd name="connsiteX6" fmla="*/ 4694830 w 5339272"/>
              <a:gd name="connsiteY6" fmla="*/ 668741 h 1665027"/>
              <a:gd name="connsiteX7" fmla="*/ 4394579 w 5339272"/>
              <a:gd name="connsiteY7" fmla="*/ 600502 h 1665027"/>
              <a:gd name="connsiteX8" fmla="*/ 4285397 w 5339272"/>
              <a:gd name="connsiteY8" fmla="*/ 545911 h 1665027"/>
              <a:gd name="connsiteX9" fmla="*/ 4012441 w 5339272"/>
              <a:gd name="connsiteY9" fmla="*/ 395786 h 1665027"/>
              <a:gd name="connsiteX10" fmla="*/ 3916907 w 5339272"/>
              <a:gd name="connsiteY10" fmla="*/ 313899 h 1665027"/>
              <a:gd name="connsiteX11" fmla="*/ 3603009 w 5339272"/>
              <a:gd name="connsiteY11" fmla="*/ 177421 h 1665027"/>
              <a:gd name="connsiteX12" fmla="*/ 3466531 w 5339272"/>
              <a:gd name="connsiteY12" fmla="*/ 163774 h 1665027"/>
              <a:gd name="connsiteX13" fmla="*/ 3370997 w 5339272"/>
              <a:gd name="connsiteY13" fmla="*/ 150126 h 1665027"/>
              <a:gd name="connsiteX14" fmla="*/ 3138985 w 5339272"/>
              <a:gd name="connsiteY14" fmla="*/ 54591 h 1665027"/>
              <a:gd name="connsiteX15" fmla="*/ 3084394 w 5339272"/>
              <a:gd name="connsiteY15" fmla="*/ 0 h 1665027"/>
              <a:gd name="connsiteX16" fmla="*/ 3029803 w 5339272"/>
              <a:gd name="connsiteY16" fmla="*/ 109183 h 1665027"/>
              <a:gd name="connsiteX17" fmla="*/ 2988859 w 5339272"/>
              <a:gd name="connsiteY17" fmla="*/ 177421 h 1665027"/>
              <a:gd name="connsiteX18" fmla="*/ 2975212 w 5339272"/>
              <a:gd name="connsiteY18" fmla="*/ 245660 h 1665027"/>
              <a:gd name="connsiteX19" fmla="*/ 2961564 w 5339272"/>
              <a:gd name="connsiteY19" fmla="*/ 327547 h 1665027"/>
              <a:gd name="connsiteX20" fmla="*/ 2906973 w 5339272"/>
              <a:gd name="connsiteY20" fmla="*/ 464024 h 1665027"/>
              <a:gd name="connsiteX21" fmla="*/ 2811438 w 5339272"/>
              <a:gd name="connsiteY21" fmla="*/ 504968 h 1665027"/>
              <a:gd name="connsiteX22" fmla="*/ 2743200 w 5339272"/>
              <a:gd name="connsiteY22" fmla="*/ 573206 h 1665027"/>
              <a:gd name="connsiteX23" fmla="*/ 2729552 w 5339272"/>
              <a:gd name="connsiteY23" fmla="*/ 614150 h 1665027"/>
              <a:gd name="connsiteX24" fmla="*/ 2702256 w 5339272"/>
              <a:gd name="connsiteY24" fmla="*/ 832514 h 1665027"/>
              <a:gd name="connsiteX25" fmla="*/ 2688609 w 5339272"/>
              <a:gd name="connsiteY25" fmla="*/ 900753 h 1665027"/>
              <a:gd name="connsiteX26" fmla="*/ 2647665 w 5339272"/>
              <a:gd name="connsiteY26" fmla="*/ 982639 h 1665027"/>
              <a:gd name="connsiteX27" fmla="*/ 2606722 w 5339272"/>
              <a:gd name="connsiteY27" fmla="*/ 1009935 h 1665027"/>
              <a:gd name="connsiteX28" fmla="*/ 2579427 w 5339272"/>
              <a:gd name="connsiteY28" fmla="*/ 1105469 h 1665027"/>
              <a:gd name="connsiteX29" fmla="*/ 2538483 w 5339272"/>
              <a:gd name="connsiteY29" fmla="*/ 1364777 h 1665027"/>
              <a:gd name="connsiteX30" fmla="*/ 2470244 w 5339272"/>
              <a:gd name="connsiteY30" fmla="*/ 1460311 h 1665027"/>
              <a:gd name="connsiteX31" fmla="*/ 2306471 w 5339272"/>
              <a:gd name="connsiteY31" fmla="*/ 1665027 h 1665027"/>
              <a:gd name="connsiteX32" fmla="*/ 2156346 w 5339272"/>
              <a:gd name="connsiteY32" fmla="*/ 1583141 h 1665027"/>
              <a:gd name="connsiteX33" fmla="*/ 2047164 w 5339272"/>
              <a:gd name="connsiteY33" fmla="*/ 1569493 h 1665027"/>
              <a:gd name="connsiteX34" fmla="*/ 1951630 w 5339272"/>
              <a:gd name="connsiteY34" fmla="*/ 1555845 h 1665027"/>
              <a:gd name="connsiteX35" fmla="*/ 1665027 w 5339272"/>
              <a:gd name="connsiteY35" fmla="*/ 1364777 h 1665027"/>
              <a:gd name="connsiteX36" fmla="*/ 1610435 w 5339272"/>
              <a:gd name="connsiteY36" fmla="*/ 1337481 h 1665027"/>
              <a:gd name="connsiteX37" fmla="*/ 1473958 w 5339272"/>
              <a:gd name="connsiteY37" fmla="*/ 1310186 h 1665027"/>
              <a:gd name="connsiteX38" fmla="*/ 1323833 w 5339272"/>
              <a:gd name="connsiteY38" fmla="*/ 1269242 h 1665027"/>
              <a:gd name="connsiteX39" fmla="*/ 1119116 w 5339272"/>
              <a:gd name="connsiteY39" fmla="*/ 1119117 h 1665027"/>
              <a:gd name="connsiteX40" fmla="*/ 968991 w 5339272"/>
              <a:gd name="connsiteY40" fmla="*/ 1050878 h 1665027"/>
              <a:gd name="connsiteX41" fmla="*/ 900752 w 5339272"/>
              <a:gd name="connsiteY41" fmla="*/ 1009935 h 1665027"/>
              <a:gd name="connsiteX42" fmla="*/ 818865 w 5339272"/>
              <a:gd name="connsiteY42" fmla="*/ 968991 h 1665027"/>
              <a:gd name="connsiteX43" fmla="*/ 723331 w 5339272"/>
              <a:gd name="connsiteY43" fmla="*/ 914400 h 1665027"/>
              <a:gd name="connsiteX44" fmla="*/ 436728 w 5339272"/>
              <a:gd name="connsiteY44" fmla="*/ 887105 h 1665027"/>
              <a:gd name="connsiteX45" fmla="*/ 300250 w 5339272"/>
              <a:gd name="connsiteY45" fmla="*/ 791571 h 1665027"/>
              <a:gd name="connsiteX46" fmla="*/ 122830 w 5339272"/>
              <a:gd name="connsiteY46" fmla="*/ 627797 h 1665027"/>
              <a:gd name="connsiteX47" fmla="*/ 81886 w 5339272"/>
              <a:gd name="connsiteY47" fmla="*/ 600502 h 1665027"/>
              <a:gd name="connsiteX48" fmla="*/ 0 w 5339272"/>
              <a:gd name="connsiteY48" fmla="*/ 559559 h 166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339272" h="1665027">
                <a:moveTo>
                  <a:pt x="5308979" y="163774"/>
                </a:moveTo>
                <a:cubicBezTo>
                  <a:pt x="5333413" y="432538"/>
                  <a:pt x="5362745" y="693441"/>
                  <a:pt x="5308979" y="968991"/>
                </a:cubicBezTo>
                <a:cubicBezTo>
                  <a:pt x="5300354" y="1013193"/>
                  <a:pt x="5248611" y="901590"/>
                  <a:pt x="5213444" y="873457"/>
                </a:cubicBezTo>
                <a:cubicBezTo>
                  <a:pt x="5202210" y="864470"/>
                  <a:pt x="5185760" y="865392"/>
                  <a:pt x="5172501" y="859809"/>
                </a:cubicBezTo>
                <a:cubicBezTo>
                  <a:pt x="5099278" y="828978"/>
                  <a:pt x="5026589" y="796878"/>
                  <a:pt x="4954137" y="764275"/>
                </a:cubicBezTo>
                <a:cubicBezTo>
                  <a:pt x="4935584" y="755926"/>
                  <a:pt x="4918636" y="744013"/>
                  <a:pt x="4899546" y="736980"/>
                </a:cubicBezTo>
                <a:cubicBezTo>
                  <a:pt x="4832051" y="712113"/>
                  <a:pt x="4764458" y="686793"/>
                  <a:pt x="4694830" y="668741"/>
                </a:cubicBezTo>
                <a:cubicBezTo>
                  <a:pt x="4485170" y="614384"/>
                  <a:pt x="4583240" y="673870"/>
                  <a:pt x="4394579" y="600502"/>
                </a:cubicBezTo>
                <a:cubicBezTo>
                  <a:pt x="4356656" y="585754"/>
                  <a:pt x="4322269" y="563118"/>
                  <a:pt x="4285397" y="545911"/>
                </a:cubicBezTo>
                <a:cubicBezTo>
                  <a:pt x="4137455" y="476872"/>
                  <a:pt x="4196480" y="524613"/>
                  <a:pt x="4012441" y="395786"/>
                </a:cubicBezTo>
                <a:cubicBezTo>
                  <a:pt x="3978081" y="371734"/>
                  <a:pt x="3951805" y="337164"/>
                  <a:pt x="3916907" y="313899"/>
                </a:cubicBezTo>
                <a:cubicBezTo>
                  <a:pt x="3859051" y="275328"/>
                  <a:pt x="3634062" y="186116"/>
                  <a:pt x="3603009" y="177421"/>
                </a:cubicBezTo>
                <a:cubicBezTo>
                  <a:pt x="3558983" y="165094"/>
                  <a:pt x="3511937" y="169116"/>
                  <a:pt x="3466531" y="163774"/>
                </a:cubicBezTo>
                <a:cubicBezTo>
                  <a:pt x="3434583" y="160016"/>
                  <a:pt x="3402842" y="154675"/>
                  <a:pt x="3370997" y="150126"/>
                </a:cubicBezTo>
                <a:cubicBezTo>
                  <a:pt x="3326550" y="133963"/>
                  <a:pt x="3191494" y="91348"/>
                  <a:pt x="3138985" y="54591"/>
                </a:cubicBezTo>
                <a:cubicBezTo>
                  <a:pt x="3117903" y="39833"/>
                  <a:pt x="3102591" y="18197"/>
                  <a:pt x="3084394" y="0"/>
                </a:cubicBezTo>
                <a:cubicBezTo>
                  <a:pt x="3002870" y="81524"/>
                  <a:pt x="3076292" y="-7040"/>
                  <a:pt x="3029803" y="109183"/>
                </a:cubicBezTo>
                <a:cubicBezTo>
                  <a:pt x="3019951" y="133812"/>
                  <a:pt x="3002507" y="154675"/>
                  <a:pt x="2988859" y="177421"/>
                </a:cubicBezTo>
                <a:cubicBezTo>
                  <a:pt x="2984310" y="200167"/>
                  <a:pt x="2979361" y="222837"/>
                  <a:pt x="2975212" y="245660"/>
                </a:cubicBezTo>
                <a:cubicBezTo>
                  <a:pt x="2970262" y="272886"/>
                  <a:pt x="2969818" y="301134"/>
                  <a:pt x="2961564" y="327547"/>
                </a:cubicBezTo>
                <a:cubicBezTo>
                  <a:pt x="2946949" y="374313"/>
                  <a:pt x="2938622" y="426621"/>
                  <a:pt x="2906973" y="464024"/>
                </a:cubicBezTo>
                <a:cubicBezTo>
                  <a:pt x="2884593" y="490473"/>
                  <a:pt x="2843283" y="491320"/>
                  <a:pt x="2811438" y="504968"/>
                </a:cubicBezTo>
                <a:cubicBezTo>
                  <a:pt x="2788692" y="527714"/>
                  <a:pt x="2762501" y="547472"/>
                  <a:pt x="2743200" y="573206"/>
                </a:cubicBezTo>
                <a:cubicBezTo>
                  <a:pt x="2734568" y="584715"/>
                  <a:pt x="2731796" y="599940"/>
                  <a:pt x="2729552" y="614150"/>
                </a:cubicBezTo>
                <a:cubicBezTo>
                  <a:pt x="2718111" y="686607"/>
                  <a:pt x="2711355" y="759726"/>
                  <a:pt x="2702256" y="832514"/>
                </a:cubicBezTo>
                <a:cubicBezTo>
                  <a:pt x="2699379" y="855532"/>
                  <a:pt x="2696536" y="878953"/>
                  <a:pt x="2688609" y="900753"/>
                </a:cubicBezTo>
                <a:cubicBezTo>
                  <a:pt x="2678180" y="929433"/>
                  <a:pt x="2665975" y="958225"/>
                  <a:pt x="2647665" y="982639"/>
                </a:cubicBezTo>
                <a:cubicBezTo>
                  <a:pt x="2637823" y="995761"/>
                  <a:pt x="2620370" y="1000836"/>
                  <a:pt x="2606722" y="1009935"/>
                </a:cubicBezTo>
                <a:cubicBezTo>
                  <a:pt x="2597624" y="1041780"/>
                  <a:pt x="2585183" y="1072854"/>
                  <a:pt x="2579427" y="1105469"/>
                </a:cubicBezTo>
                <a:cubicBezTo>
                  <a:pt x="2565332" y="1185342"/>
                  <a:pt x="2572279" y="1287530"/>
                  <a:pt x="2538483" y="1364777"/>
                </a:cubicBezTo>
                <a:cubicBezTo>
                  <a:pt x="2522797" y="1400630"/>
                  <a:pt x="2491952" y="1427749"/>
                  <a:pt x="2470244" y="1460311"/>
                </a:cubicBezTo>
                <a:cubicBezTo>
                  <a:pt x="2333415" y="1665555"/>
                  <a:pt x="2420427" y="1627045"/>
                  <a:pt x="2306471" y="1665027"/>
                </a:cubicBezTo>
                <a:cubicBezTo>
                  <a:pt x="2274653" y="1645936"/>
                  <a:pt x="2189953" y="1592743"/>
                  <a:pt x="2156346" y="1583141"/>
                </a:cubicBezTo>
                <a:cubicBezTo>
                  <a:pt x="2121080" y="1573065"/>
                  <a:pt x="2083519" y="1574340"/>
                  <a:pt x="2047164" y="1569493"/>
                </a:cubicBezTo>
                <a:lnTo>
                  <a:pt x="1951630" y="1555845"/>
                </a:lnTo>
                <a:cubicBezTo>
                  <a:pt x="1807648" y="1469457"/>
                  <a:pt x="1905250" y="1529930"/>
                  <a:pt x="1665027" y="1364777"/>
                </a:cubicBezTo>
                <a:cubicBezTo>
                  <a:pt x="1648262" y="1353251"/>
                  <a:pt x="1629997" y="1343070"/>
                  <a:pt x="1610435" y="1337481"/>
                </a:cubicBezTo>
                <a:cubicBezTo>
                  <a:pt x="1565827" y="1324736"/>
                  <a:pt x="1518966" y="1321438"/>
                  <a:pt x="1473958" y="1310186"/>
                </a:cubicBezTo>
                <a:cubicBezTo>
                  <a:pt x="1350820" y="1279401"/>
                  <a:pt x="1400365" y="1294753"/>
                  <a:pt x="1323833" y="1269242"/>
                </a:cubicBezTo>
                <a:cubicBezTo>
                  <a:pt x="1255594" y="1219200"/>
                  <a:pt x="1197685" y="1150545"/>
                  <a:pt x="1119116" y="1119117"/>
                </a:cubicBezTo>
                <a:cubicBezTo>
                  <a:pt x="1048583" y="1090903"/>
                  <a:pt x="1040352" y="1089802"/>
                  <a:pt x="968991" y="1050878"/>
                </a:cubicBezTo>
                <a:cubicBezTo>
                  <a:pt x="945703" y="1038176"/>
                  <a:pt x="924039" y="1022637"/>
                  <a:pt x="900752" y="1009935"/>
                </a:cubicBezTo>
                <a:cubicBezTo>
                  <a:pt x="873961" y="995322"/>
                  <a:pt x="845735" y="983459"/>
                  <a:pt x="818865" y="968991"/>
                </a:cubicBezTo>
                <a:cubicBezTo>
                  <a:pt x="786572" y="951602"/>
                  <a:pt x="759194" y="922085"/>
                  <a:pt x="723331" y="914400"/>
                </a:cubicBezTo>
                <a:cubicBezTo>
                  <a:pt x="629495" y="894292"/>
                  <a:pt x="532262" y="896203"/>
                  <a:pt x="436728" y="887105"/>
                </a:cubicBezTo>
                <a:cubicBezTo>
                  <a:pt x="373355" y="849082"/>
                  <a:pt x="356430" y="843069"/>
                  <a:pt x="300250" y="791571"/>
                </a:cubicBezTo>
                <a:cubicBezTo>
                  <a:pt x="166263" y="668749"/>
                  <a:pt x="249829" y="726574"/>
                  <a:pt x="122830" y="627797"/>
                </a:cubicBezTo>
                <a:cubicBezTo>
                  <a:pt x="109882" y="617727"/>
                  <a:pt x="95233" y="610036"/>
                  <a:pt x="81886" y="600502"/>
                </a:cubicBezTo>
                <a:cubicBezTo>
                  <a:pt x="16922" y="554100"/>
                  <a:pt x="51279" y="559559"/>
                  <a:pt x="0" y="55955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012761" y="2323731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MEDICIS !!!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793843" y="2826666"/>
            <a:ext cx="540224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921" y="2097016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Shuttle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Restaurant 2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1742649" y="2584966"/>
            <a:ext cx="270112" cy="2344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361161" y="2971800"/>
            <a:ext cx="152400" cy="2354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1665961" y="3089512"/>
            <a:ext cx="76688" cy="289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3" name="Freeform 23552"/>
          <p:cNvSpPr/>
          <p:nvPr/>
        </p:nvSpPr>
        <p:spPr>
          <a:xfrm>
            <a:off x="4026090" y="4039737"/>
            <a:ext cx="1951629" cy="2015437"/>
          </a:xfrm>
          <a:custGeom>
            <a:avLst/>
            <a:gdLst>
              <a:gd name="connsiteX0" fmla="*/ 0 w 1951629"/>
              <a:gd name="connsiteY0" fmla="*/ 0 h 2015437"/>
              <a:gd name="connsiteX1" fmla="*/ 95534 w 1951629"/>
              <a:gd name="connsiteY1" fmla="*/ 436729 h 2015437"/>
              <a:gd name="connsiteX2" fmla="*/ 109182 w 1951629"/>
              <a:gd name="connsiteY2" fmla="*/ 477672 h 2015437"/>
              <a:gd name="connsiteX3" fmla="*/ 150125 w 1951629"/>
              <a:gd name="connsiteY3" fmla="*/ 573206 h 2015437"/>
              <a:gd name="connsiteX4" fmla="*/ 163773 w 1951629"/>
              <a:gd name="connsiteY4" fmla="*/ 1037230 h 2015437"/>
              <a:gd name="connsiteX5" fmla="*/ 245659 w 1951629"/>
              <a:gd name="connsiteY5" fmla="*/ 1078173 h 2015437"/>
              <a:gd name="connsiteX6" fmla="*/ 259307 w 1951629"/>
              <a:gd name="connsiteY6" fmla="*/ 1173708 h 2015437"/>
              <a:gd name="connsiteX7" fmla="*/ 382137 w 1951629"/>
              <a:gd name="connsiteY7" fmla="*/ 1255594 h 2015437"/>
              <a:gd name="connsiteX8" fmla="*/ 395785 w 1951629"/>
              <a:gd name="connsiteY8" fmla="*/ 1310185 h 2015437"/>
              <a:gd name="connsiteX9" fmla="*/ 641444 w 1951629"/>
              <a:gd name="connsiteY9" fmla="*/ 1596788 h 2015437"/>
              <a:gd name="connsiteX10" fmla="*/ 655092 w 1951629"/>
              <a:gd name="connsiteY10" fmla="*/ 1746914 h 2015437"/>
              <a:gd name="connsiteX11" fmla="*/ 723331 w 1951629"/>
              <a:gd name="connsiteY11" fmla="*/ 1787857 h 2015437"/>
              <a:gd name="connsiteX12" fmla="*/ 832513 w 1951629"/>
              <a:gd name="connsiteY12" fmla="*/ 1815153 h 2015437"/>
              <a:gd name="connsiteX13" fmla="*/ 859809 w 1951629"/>
              <a:gd name="connsiteY13" fmla="*/ 1856096 h 2015437"/>
              <a:gd name="connsiteX14" fmla="*/ 1105468 w 1951629"/>
              <a:gd name="connsiteY14" fmla="*/ 1897039 h 2015437"/>
              <a:gd name="connsiteX15" fmla="*/ 1419367 w 1951629"/>
              <a:gd name="connsiteY15" fmla="*/ 1965278 h 2015437"/>
              <a:gd name="connsiteX16" fmla="*/ 1446662 w 1951629"/>
              <a:gd name="connsiteY16" fmla="*/ 1910687 h 2015437"/>
              <a:gd name="connsiteX17" fmla="*/ 1542197 w 1951629"/>
              <a:gd name="connsiteY17" fmla="*/ 1869744 h 2015437"/>
              <a:gd name="connsiteX18" fmla="*/ 1624083 w 1951629"/>
              <a:gd name="connsiteY18" fmla="*/ 1815153 h 2015437"/>
              <a:gd name="connsiteX19" fmla="*/ 1651379 w 1951629"/>
              <a:gd name="connsiteY19" fmla="*/ 1733266 h 2015437"/>
              <a:gd name="connsiteX20" fmla="*/ 1665026 w 1951629"/>
              <a:gd name="connsiteY20" fmla="*/ 1678675 h 2015437"/>
              <a:gd name="connsiteX21" fmla="*/ 1746913 w 1951629"/>
              <a:gd name="connsiteY21" fmla="*/ 1637732 h 2015437"/>
              <a:gd name="connsiteX22" fmla="*/ 1774209 w 1951629"/>
              <a:gd name="connsiteY22" fmla="*/ 1542197 h 2015437"/>
              <a:gd name="connsiteX23" fmla="*/ 1883391 w 1951629"/>
              <a:gd name="connsiteY23" fmla="*/ 1487606 h 2015437"/>
              <a:gd name="connsiteX24" fmla="*/ 1937982 w 1951629"/>
              <a:gd name="connsiteY24" fmla="*/ 1433015 h 2015437"/>
              <a:gd name="connsiteX25" fmla="*/ 1951629 w 1951629"/>
              <a:gd name="connsiteY25" fmla="*/ 1392072 h 2015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1629" h="2015437">
                <a:moveTo>
                  <a:pt x="0" y="0"/>
                </a:moveTo>
                <a:cubicBezTo>
                  <a:pt x="214002" y="71336"/>
                  <a:pt x="68730" y="-5526"/>
                  <a:pt x="95534" y="436729"/>
                </a:cubicBezTo>
                <a:cubicBezTo>
                  <a:pt x="96404" y="451089"/>
                  <a:pt x="103839" y="464315"/>
                  <a:pt x="109182" y="477672"/>
                </a:cubicBezTo>
                <a:cubicBezTo>
                  <a:pt x="122049" y="509840"/>
                  <a:pt x="136477" y="541361"/>
                  <a:pt x="150125" y="573206"/>
                </a:cubicBezTo>
                <a:cubicBezTo>
                  <a:pt x="154674" y="727881"/>
                  <a:pt x="135008" y="885186"/>
                  <a:pt x="163773" y="1037230"/>
                </a:cubicBezTo>
                <a:cubicBezTo>
                  <a:pt x="169446" y="1067215"/>
                  <a:pt x="228159" y="1053172"/>
                  <a:pt x="245659" y="1078173"/>
                </a:cubicBezTo>
                <a:cubicBezTo>
                  <a:pt x="264106" y="1104526"/>
                  <a:pt x="245996" y="1144423"/>
                  <a:pt x="259307" y="1173708"/>
                </a:cubicBezTo>
                <a:cubicBezTo>
                  <a:pt x="283279" y="1226445"/>
                  <a:pt x="335644" y="1236997"/>
                  <a:pt x="382137" y="1255594"/>
                </a:cubicBezTo>
                <a:cubicBezTo>
                  <a:pt x="386686" y="1273791"/>
                  <a:pt x="391716" y="1291875"/>
                  <a:pt x="395785" y="1310185"/>
                </a:cubicBezTo>
                <a:cubicBezTo>
                  <a:pt x="454850" y="1575980"/>
                  <a:pt x="374993" y="1472444"/>
                  <a:pt x="641444" y="1596788"/>
                </a:cubicBezTo>
                <a:cubicBezTo>
                  <a:pt x="645993" y="1646830"/>
                  <a:pt x="635298" y="1700728"/>
                  <a:pt x="655092" y="1746914"/>
                </a:cubicBezTo>
                <a:cubicBezTo>
                  <a:pt x="665541" y="1771296"/>
                  <a:pt x="698573" y="1778335"/>
                  <a:pt x="723331" y="1787857"/>
                </a:cubicBezTo>
                <a:cubicBezTo>
                  <a:pt x="758345" y="1801324"/>
                  <a:pt x="832513" y="1815153"/>
                  <a:pt x="832513" y="1815153"/>
                </a:cubicBezTo>
                <a:cubicBezTo>
                  <a:pt x="841612" y="1828801"/>
                  <a:pt x="847208" y="1845595"/>
                  <a:pt x="859809" y="1856096"/>
                </a:cubicBezTo>
                <a:cubicBezTo>
                  <a:pt x="922641" y="1908455"/>
                  <a:pt x="1047484" y="1892897"/>
                  <a:pt x="1105468" y="1897039"/>
                </a:cubicBezTo>
                <a:cubicBezTo>
                  <a:pt x="1158003" y="2054643"/>
                  <a:pt x="1120664" y="2030214"/>
                  <a:pt x="1419367" y="1965278"/>
                </a:cubicBezTo>
                <a:cubicBezTo>
                  <a:pt x="1439247" y="1960956"/>
                  <a:pt x="1432276" y="1925073"/>
                  <a:pt x="1446662" y="1910687"/>
                </a:cubicBezTo>
                <a:cubicBezTo>
                  <a:pt x="1463529" y="1893820"/>
                  <a:pt x="1517726" y="1877901"/>
                  <a:pt x="1542197" y="1869744"/>
                </a:cubicBezTo>
                <a:cubicBezTo>
                  <a:pt x="1583604" y="1745513"/>
                  <a:pt x="1508803" y="1930432"/>
                  <a:pt x="1624083" y="1815153"/>
                </a:cubicBezTo>
                <a:cubicBezTo>
                  <a:pt x="1644428" y="1794808"/>
                  <a:pt x="1643111" y="1760825"/>
                  <a:pt x="1651379" y="1733266"/>
                </a:cubicBezTo>
                <a:cubicBezTo>
                  <a:pt x="1656769" y="1715300"/>
                  <a:pt x="1651763" y="1691938"/>
                  <a:pt x="1665026" y="1678675"/>
                </a:cubicBezTo>
                <a:cubicBezTo>
                  <a:pt x="1686605" y="1657096"/>
                  <a:pt x="1719617" y="1651380"/>
                  <a:pt x="1746913" y="1637732"/>
                </a:cubicBezTo>
                <a:cubicBezTo>
                  <a:pt x="1756012" y="1605887"/>
                  <a:pt x="1751931" y="1566703"/>
                  <a:pt x="1774209" y="1542197"/>
                </a:cubicBezTo>
                <a:cubicBezTo>
                  <a:pt x="1801580" y="1512089"/>
                  <a:pt x="1854619" y="1516378"/>
                  <a:pt x="1883391" y="1487606"/>
                </a:cubicBezTo>
                <a:lnTo>
                  <a:pt x="1937982" y="1433015"/>
                </a:lnTo>
                <a:lnTo>
                  <a:pt x="1951629" y="139207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038475" y="5070201"/>
            <a:ext cx="2121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Walk</a:t>
            </a:r>
            <a:r>
              <a:rPr lang="fr-FR" dirty="0" smtClean="0">
                <a:solidFill>
                  <a:srgbClr val="FF0000"/>
                </a:solidFill>
              </a:rPr>
              <a:t> to Restaurant </a:t>
            </a:r>
            <a:r>
              <a:rPr lang="fr-FR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50" y="5495925"/>
            <a:ext cx="1057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021" y="5421453"/>
            <a:ext cx="838200" cy="117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r="17908" b="19441"/>
          <a:stretch/>
        </p:blipFill>
        <p:spPr bwMode="auto">
          <a:xfrm>
            <a:off x="15921" y="3025528"/>
            <a:ext cx="933451" cy="112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194" y="4278453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0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-69262" y="43062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Everybody back at 2pm please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067" y="1524000"/>
            <a:ext cx="615030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7356712" y="1828800"/>
            <a:ext cx="540224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77968" y="16441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Globe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46376" y="2819400"/>
            <a:ext cx="810336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81445" y="3009900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Geneva (tram)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921794" y="1752600"/>
            <a:ext cx="214811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3520" y="145534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CERN </a:t>
            </a:r>
            <a:r>
              <a:rPr lang="fr-FR" dirty="0" err="1" smtClean="0">
                <a:solidFill>
                  <a:srgbClr val="FF0000"/>
                </a:solidFill>
              </a:rPr>
              <a:t>Gate</a:t>
            </a:r>
            <a:r>
              <a:rPr lang="fr-FR" dirty="0" smtClean="0">
                <a:solidFill>
                  <a:srgbClr val="FF0000"/>
                </a:solidFill>
              </a:rPr>
              <a:t> 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889927" y="3379232"/>
            <a:ext cx="586773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6700" y="3727966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Reception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Bld</a:t>
            </a:r>
            <a:r>
              <a:rPr lang="fr-FR" dirty="0" smtClean="0">
                <a:solidFill>
                  <a:srgbClr val="FF0000"/>
                </a:solidFill>
              </a:rPr>
              <a:t> 33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733266" y="2374710"/>
            <a:ext cx="5339272" cy="1665027"/>
          </a:xfrm>
          <a:custGeom>
            <a:avLst/>
            <a:gdLst>
              <a:gd name="connsiteX0" fmla="*/ 5308979 w 5339272"/>
              <a:gd name="connsiteY0" fmla="*/ 163774 h 1665027"/>
              <a:gd name="connsiteX1" fmla="*/ 5308979 w 5339272"/>
              <a:gd name="connsiteY1" fmla="*/ 968991 h 1665027"/>
              <a:gd name="connsiteX2" fmla="*/ 5213444 w 5339272"/>
              <a:gd name="connsiteY2" fmla="*/ 873457 h 1665027"/>
              <a:gd name="connsiteX3" fmla="*/ 5172501 w 5339272"/>
              <a:gd name="connsiteY3" fmla="*/ 859809 h 1665027"/>
              <a:gd name="connsiteX4" fmla="*/ 4954137 w 5339272"/>
              <a:gd name="connsiteY4" fmla="*/ 764275 h 1665027"/>
              <a:gd name="connsiteX5" fmla="*/ 4899546 w 5339272"/>
              <a:gd name="connsiteY5" fmla="*/ 736980 h 1665027"/>
              <a:gd name="connsiteX6" fmla="*/ 4694830 w 5339272"/>
              <a:gd name="connsiteY6" fmla="*/ 668741 h 1665027"/>
              <a:gd name="connsiteX7" fmla="*/ 4394579 w 5339272"/>
              <a:gd name="connsiteY7" fmla="*/ 600502 h 1665027"/>
              <a:gd name="connsiteX8" fmla="*/ 4285397 w 5339272"/>
              <a:gd name="connsiteY8" fmla="*/ 545911 h 1665027"/>
              <a:gd name="connsiteX9" fmla="*/ 4012441 w 5339272"/>
              <a:gd name="connsiteY9" fmla="*/ 395786 h 1665027"/>
              <a:gd name="connsiteX10" fmla="*/ 3916907 w 5339272"/>
              <a:gd name="connsiteY10" fmla="*/ 313899 h 1665027"/>
              <a:gd name="connsiteX11" fmla="*/ 3603009 w 5339272"/>
              <a:gd name="connsiteY11" fmla="*/ 177421 h 1665027"/>
              <a:gd name="connsiteX12" fmla="*/ 3466531 w 5339272"/>
              <a:gd name="connsiteY12" fmla="*/ 163774 h 1665027"/>
              <a:gd name="connsiteX13" fmla="*/ 3370997 w 5339272"/>
              <a:gd name="connsiteY13" fmla="*/ 150126 h 1665027"/>
              <a:gd name="connsiteX14" fmla="*/ 3138985 w 5339272"/>
              <a:gd name="connsiteY14" fmla="*/ 54591 h 1665027"/>
              <a:gd name="connsiteX15" fmla="*/ 3084394 w 5339272"/>
              <a:gd name="connsiteY15" fmla="*/ 0 h 1665027"/>
              <a:gd name="connsiteX16" fmla="*/ 3029803 w 5339272"/>
              <a:gd name="connsiteY16" fmla="*/ 109183 h 1665027"/>
              <a:gd name="connsiteX17" fmla="*/ 2988859 w 5339272"/>
              <a:gd name="connsiteY17" fmla="*/ 177421 h 1665027"/>
              <a:gd name="connsiteX18" fmla="*/ 2975212 w 5339272"/>
              <a:gd name="connsiteY18" fmla="*/ 245660 h 1665027"/>
              <a:gd name="connsiteX19" fmla="*/ 2961564 w 5339272"/>
              <a:gd name="connsiteY19" fmla="*/ 327547 h 1665027"/>
              <a:gd name="connsiteX20" fmla="*/ 2906973 w 5339272"/>
              <a:gd name="connsiteY20" fmla="*/ 464024 h 1665027"/>
              <a:gd name="connsiteX21" fmla="*/ 2811438 w 5339272"/>
              <a:gd name="connsiteY21" fmla="*/ 504968 h 1665027"/>
              <a:gd name="connsiteX22" fmla="*/ 2743200 w 5339272"/>
              <a:gd name="connsiteY22" fmla="*/ 573206 h 1665027"/>
              <a:gd name="connsiteX23" fmla="*/ 2729552 w 5339272"/>
              <a:gd name="connsiteY23" fmla="*/ 614150 h 1665027"/>
              <a:gd name="connsiteX24" fmla="*/ 2702256 w 5339272"/>
              <a:gd name="connsiteY24" fmla="*/ 832514 h 1665027"/>
              <a:gd name="connsiteX25" fmla="*/ 2688609 w 5339272"/>
              <a:gd name="connsiteY25" fmla="*/ 900753 h 1665027"/>
              <a:gd name="connsiteX26" fmla="*/ 2647665 w 5339272"/>
              <a:gd name="connsiteY26" fmla="*/ 982639 h 1665027"/>
              <a:gd name="connsiteX27" fmla="*/ 2606722 w 5339272"/>
              <a:gd name="connsiteY27" fmla="*/ 1009935 h 1665027"/>
              <a:gd name="connsiteX28" fmla="*/ 2579427 w 5339272"/>
              <a:gd name="connsiteY28" fmla="*/ 1105469 h 1665027"/>
              <a:gd name="connsiteX29" fmla="*/ 2538483 w 5339272"/>
              <a:gd name="connsiteY29" fmla="*/ 1364777 h 1665027"/>
              <a:gd name="connsiteX30" fmla="*/ 2470244 w 5339272"/>
              <a:gd name="connsiteY30" fmla="*/ 1460311 h 1665027"/>
              <a:gd name="connsiteX31" fmla="*/ 2306471 w 5339272"/>
              <a:gd name="connsiteY31" fmla="*/ 1665027 h 1665027"/>
              <a:gd name="connsiteX32" fmla="*/ 2156346 w 5339272"/>
              <a:gd name="connsiteY32" fmla="*/ 1583141 h 1665027"/>
              <a:gd name="connsiteX33" fmla="*/ 2047164 w 5339272"/>
              <a:gd name="connsiteY33" fmla="*/ 1569493 h 1665027"/>
              <a:gd name="connsiteX34" fmla="*/ 1951630 w 5339272"/>
              <a:gd name="connsiteY34" fmla="*/ 1555845 h 1665027"/>
              <a:gd name="connsiteX35" fmla="*/ 1665027 w 5339272"/>
              <a:gd name="connsiteY35" fmla="*/ 1364777 h 1665027"/>
              <a:gd name="connsiteX36" fmla="*/ 1610435 w 5339272"/>
              <a:gd name="connsiteY36" fmla="*/ 1337481 h 1665027"/>
              <a:gd name="connsiteX37" fmla="*/ 1473958 w 5339272"/>
              <a:gd name="connsiteY37" fmla="*/ 1310186 h 1665027"/>
              <a:gd name="connsiteX38" fmla="*/ 1323833 w 5339272"/>
              <a:gd name="connsiteY38" fmla="*/ 1269242 h 1665027"/>
              <a:gd name="connsiteX39" fmla="*/ 1119116 w 5339272"/>
              <a:gd name="connsiteY39" fmla="*/ 1119117 h 1665027"/>
              <a:gd name="connsiteX40" fmla="*/ 968991 w 5339272"/>
              <a:gd name="connsiteY40" fmla="*/ 1050878 h 1665027"/>
              <a:gd name="connsiteX41" fmla="*/ 900752 w 5339272"/>
              <a:gd name="connsiteY41" fmla="*/ 1009935 h 1665027"/>
              <a:gd name="connsiteX42" fmla="*/ 818865 w 5339272"/>
              <a:gd name="connsiteY42" fmla="*/ 968991 h 1665027"/>
              <a:gd name="connsiteX43" fmla="*/ 723331 w 5339272"/>
              <a:gd name="connsiteY43" fmla="*/ 914400 h 1665027"/>
              <a:gd name="connsiteX44" fmla="*/ 436728 w 5339272"/>
              <a:gd name="connsiteY44" fmla="*/ 887105 h 1665027"/>
              <a:gd name="connsiteX45" fmla="*/ 300250 w 5339272"/>
              <a:gd name="connsiteY45" fmla="*/ 791571 h 1665027"/>
              <a:gd name="connsiteX46" fmla="*/ 122830 w 5339272"/>
              <a:gd name="connsiteY46" fmla="*/ 627797 h 1665027"/>
              <a:gd name="connsiteX47" fmla="*/ 81886 w 5339272"/>
              <a:gd name="connsiteY47" fmla="*/ 600502 h 1665027"/>
              <a:gd name="connsiteX48" fmla="*/ 0 w 5339272"/>
              <a:gd name="connsiteY48" fmla="*/ 559559 h 166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339272" h="1665027">
                <a:moveTo>
                  <a:pt x="5308979" y="163774"/>
                </a:moveTo>
                <a:cubicBezTo>
                  <a:pt x="5333413" y="432538"/>
                  <a:pt x="5362745" y="693441"/>
                  <a:pt x="5308979" y="968991"/>
                </a:cubicBezTo>
                <a:cubicBezTo>
                  <a:pt x="5300354" y="1013193"/>
                  <a:pt x="5248611" y="901590"/>
                  <a:pt x="5213444" y="873457"/>
                </a:cubicBezTo>
                <a:cubicBezTo>
                  <a:pt x="5202210" y="864470"/>
                  <a:pt x="5185760" y="865392"/>
                  <a:pt x="5172501" y="859809"/>
                </a:cubicBezTo>
                <a:cubicBezTo>
                  <a:pt x="5099278" y="828978"/>
                  <a:pt x="5026589" y="796878"/>
                  <a:pt x="4954137" y="764275"/>
                </a:cubicBezTo>
                <a:cubicBezTo>
                  <a:pt x="4935584" y="755926"/>
                  <a:pt x="4918636" y="744013"/>
                  <a:pt x="4899546" y="736980"/>
                </a:cubicBezTo>
                <a:cubicBezTo>
                  <a:pt x="4832051" y="712113"/>
                  <a:pt x="4764458" y="686793"/>
                  <a:pt x="4694830" y="668741"/>
                </a:cubicBezTo>
                <a:cubicBezTo>
                  <a:pt x="4485170" y="614384"/>
                  <a:pt x="4583240" y="673870"/>
                  <a:pt x="4394579" y="600502"/>
                </a:cubicBezTo>
                <a:cubicBezTo>
                  <a:pt x="4356656" y="585754"/>
                  <a:pt x="4322269" y="563118"/>
                  <a:pt x="4285397" y="545911"/>
                </a:cubicBezTo>
                <a:cubicBezTo>
                  <a:pt x="4137455" y="476872"/>
                  <a:pt x="4196480" y="524613"/>
                  <a:pt x="4012441" y="395786"/>
                </a:cubicBezTo>
                <a:cubicBezTo>
                  <a:pt x="3978081" y="371734"/>
                  <a:pt x="3951805" y="337164"/>
                  <a:pt x="3916907" y="313899"/>
                </a:cubicBezTo>
                <a:cubicBezTo>
                  <a:pt x="3859051" y="275328"/>
                  <a:pt x="3634062" y="186116"/>
                  <a:pt x="3603009" y="177421"/>
                </a:cubicBezTo>
                <a:cubicBezTo>
                  <a:pt x="3558983" y="165094"/>
                  <a:pt x="3511937" y="169116"/>
                  <a:pt x="3466531" y="163774"/>
                </a:cubicBezTo>
                <a:cubicBezTo>
                  <a:pt x="3434583" y="160016"/>
                  <a:pt x="3402842" y="154675"/>
                  <a:pt x="3370997" y="150126"/>
                </a:cubicBezTo>
                <a:cubicBezTo>
                  <a:pt x="3326550" y="133963"/>
                  <a:pt x="3191494" y="91348"/>
                  <a:pt x="3138985" y="54591"/>
                </a:cubicBezTo>
                <a:cubicBezTo>
                  <a:pt x="3117903" y="39833"/>
                  <a:pt x="3102591" y="18197"/>
                  <a:pt x="3084394" y="0"/>
                </a:cubicBezTo>
                <a:cubicBezTo>
                  <a:pt x="3002870" y="81524"/>
                  <a:pt x="3076292" y="-7040"/>
                  <a:pt x="3029803" y="109183"/>
                </a:cubicBezTo>
                <a:cubicBezTo>
                  <a:pt x="3019951" y="133812"/>
                  <a:pt x="3002507" y="154675"/>
                  <a:pt x="2988859" y="177421"/>
                </a:cubicBezTo>
                <a:cubicBezTo>
                  <a:pt x="2984310" y="200167"/>
                  <a:pt x="2979361" y="222837"/>
                  <a:pt x="2975212" y="245660"/>
                </a:cubicBezTo>
                <a:cubicBezTo>
                  <a:pt x="2970262" y="272886"/>
                  <a:pt x="2969818" y="301134"/>
                  <a:pt x="2961564" y="327547"/>
                </a:cubicBezTo>
                <a:cubicBezTo>
                  <a:pt x="2946949" y="374313"/>
                  <a:pt x="2938622" y="426621"/>
                  <a:pt x="2906973" y="464024"/>
                </a:cubicBezTo>
                <a:cubicBezTo>
                  <a:pt x="2884593" y="490473"/>
                  <a:pt x="2843283" y="491320"/>
                  <a:pt x="2811438" y="504968"/>
                </a:cubicBezTo>
                <a:cubicBezTo>
                  <a:pt x="2788692" y="527714"/>
                  <a:pt x="2762501" y="547472"/>
                  <a:pt x="2743200" y="573206"/>
                </a:cubicBezTo>
                <a:cubicBezTo>
                  <a:pt x="2734568" y="584715"/>
                  <a:pt x="2731796" y="599940"/>
                  <a:pt x="2729552" y="614150"/>
                </a:cubicBezTo>
                <a:cubicBezTo>
                  <a:pt x="2718111" y="686607"/>
                  <a:pt x="2711355" y="759726"/>
                  <a:pt x="2702256" y="832514"/>
                </a:cubicBezTo>
                <a:cubicBezTo>
                  <a:pt x="2699379" y="855532"/>
                  <a:pt x="2696536" y="878953"/>
                  <a:pt x="2688609" y="900753"/>
                </a:cubicBezTo>
                <a:cubicBezTo>
                  <a:pt x="2678180" y="929433"/>
                  <a:pt x="2665975" y="958225"/>
                  <a:pt x="2647665" y="982639"/>
                </a:cubicBezTo>
                <a:cubicBezTo>
                  <a:pt x="2637823" y="995761"/>
                  <a:pt x="2620370" y="1000836"/>
                  <a:pt x="2606722" y="1009935"/>
                </a:cubicBezTo>
                <a:cubicBezTo>
                  <a:pt x="2597624" y="1041780"/>
                  <a:pt x="2585183" y="1072854"/>
                  <a:pt x="2579427" y="1105469"/>
                </a:cubicBezTo>
                <a:cubicBezTo>
                  <a:pt x="2565332" y="1185342"/>
                  <a:pt x="2572279" y="1287530"/>
                  <a:pt x="2538483" y="1364777"/>
                </a:cubicBezTo>
                <a:cubicBezTo>
                  <a:pt x="2522797" y="1400630"/>
                  <a:pt x="2491952" y="1427749"/>
                  <a:pt x="2470244" y="1460311"/>
                </a:cubicBezTo>
                <a:cubicBezTo>
                  <a:pt x="2333415" y="1665555"/>
                  <a:pt x="2420427" y="1627045"/>
                  <a:pt x="2306471" y="1665027"/>
                </a:cubicBezTo>
                <a:cubicBezTo>
                  <a:pt x="2274653" y="1645936"/>
                  <a:pt x="2189953" y="1592743"/>
                  <a:pt x="2156346" y="1583141"/>
                </a:cubicBezTo>
                <a:cubicBezTo>
                  <a:pt x="2121080" y="1573065"/>
                  <a:pt x="2083519" y="1574340"/>
                  <a:pt x="2047164" y="1569493"/>
                </a:cubicBezTo>
                <a:lnTo>
                  <a:pt x="1951630" y="1555845"/>
                </a:lnTo>
                <a:cubicBezTo>
                  <a:pt x="1807648" y="1469457"/>
                  <a:pt x="1905250" y="1529930"/>
                  <a:pt x="1665027" y="1364777"/>
                </a:cubicBezTo>
                <a:cubicBezTo>
                  <a:pt x="1648262" y="1353251"/>
                  <a:pt x="1629997" y="1343070"/>
                  <a:pt x="1610435" y="1337481"/>
                </a:cubicBezTo>
                <a:cubicBezTo>
                  <a:pt x="1565827" y="1324736"/>
                  <a:pt x="1518966" y="1321438"/>
                  <a:pt x="1473958" y="1310186"/>
                </a:cubicBezTo>
                <a:cubicBezTo>
                  <a:pt x="1350820" y="1279401"/>
                  <a:pt x="1400365" y="1294753"/>
                  <a:pt x="1323833" y="1269242"/>
                </a:cubicBezTo>
                <a:cubicBezTo>
                  <a:pt x="1255594" y="1219200"/>
                  <a:pt x="1197685" y="1150545"/>
                  <a:pt x="1119116" y="1119117"/>
                </a:cubicBezTo>
                <a:cubicBezTo>
                  <a:pt x="1048583" y="1090903"/>
                  <a:pt x="1040352" y="1089802"/>
                  <a:pt x="968991" y="1050878"/>
                </a:cubicBezTo>
                <a:cubicBezTo>
                  <a:pt x="945703" y="1038176"/>
                  <a:pt x="924039" y="1022637"/>
                  <a:pt x="900752" y="1009935"/>
                </a:cubicBezTo>
                <a:cubicBezTo>
                  <a:pt x="873961" y="995322"/>
                  <a:pt x="845735" y="983459"/>
                  <a:pt x="818865" y="968991"/>
                </a:cubicBezTo>
                <a:cubicBezTo>
                  <a:pt x="786572" y="951602"/>
                  <a:pt x="759194" y="922085"/>
                  <a:pt x="723331" y="914400"/>
                </a:cubicBezTo>
                <a:cubicBezTo>
                  <a:pt x="629495" y="894292"/>
                  <a:pt x="532262" y="896203"/>
                  <a:pt x="436728" y="887105"/>
                </a:cubicBezTo>
                <a:cubicBezTo>
                  <a:pt x="373355" y="849082"/>
                  <a:pt x="356430" y="843069"/>
                  <a:pt x="300250" y="791571"/>
                </a:cubicBezTo>
                <a:cubicBezTo>
                  <a:pt x="166263" y="668749"/>
                  <a:pt x="249829" y="726574"/>
                  <a:pt x="122830" y="627797"/>
                </a:cubicBezTo>
                <a:cubicBezTo>
                  <a:pt x="109882" y="617727"/>
                  <a:pt x="95233" y="610036"/>
                  <a:pt x="81886" y="600502"/>
                </a:cubicBezTo>
                <a:cubicBezTo>
                  <a:pt x="16922" y="554100"/>
                  <a:pt x="51279" y="559559"/>
                  <a:pt x="0" y="55955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012761" y="2323731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MEDICIS !!!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793843" y="2826666"/>
            <a:ext cx="540224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921" y="2097016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Shuttle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Restaurant 2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1742649" y="2584966"/>
            <a:ext cx="270112" cy="2344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361161" y="2971800"/>
            <a:ext cx="152400" cy="2354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1665961" y="3089512"/>
            <a:ext cx="76688" cy="289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3" name="Freeform 23552"/>
          <p:cNvSpPr/>
          <p:nvPr/>
        </p:nvSpPr>
        <p:spPr>
          <a:xfrm>
            <a:off x="4026090" y="4039737"/>
            <a:ext cx="1951629" cy="2015437"/>
          </a:xfrm>
          <a:custGeom>
            <a:avLst/>
            <a:gdLst>
              <a:gd name="connsiteX0" fmla="*/ 0 w 1951629"/>
              <a:gd name="connsiteY0" fmla="*/ 0 h 2015437"/>
              <a:gd name="connsiteX1" fmla="*/ 95534 w 1951629"/>
              <a:gd name="connsiteY1" fmla="*/ 436729 h 2015437"/>
              <a:gd name="connsiteX2" fmla="*/ 109182 w 1951629"/>
              <a:gd name="connsiteY2" fmla="*/ 477672 h 2015437"/>
              <a:gd name="connsiteX3" fmla="*/ 150125 w 1951629"/>
              <a:gd name="connsiteY3" fmla="*/ 573206 h 2015437"/>
              <a:gd name="connsiteX4" fmla="*/ 163773 w 1951629"/>
              <a:gd name="connsiteY4" fmla="*/ 1037230 h 2015437"/>
              <a:gd name="connsiteX5" fmla="*/ 245659 w 1951629"/>
              <a:gd name="connsiteY5" fmla="*/ 1078173 h 2015437"/>
              <a:gd name="connsiteX6" fmla="*/ 259307 w 1951629"/>
              <a:gd name="connsiteY6" fmla="*/ 1173708 h 2015437"/>
              <a:gd name="connsiteX7" fmla="*/ 382137 w 1951629"/>
              <a:gd name="connsiteY7" fmla="*/ 1255594 h 2015437"/>
              <a:gd name="connsiteX8" fmla="*/ 395785 w 1951629"/>
              <a:gd name="connsiteY8" fmla="*/ 1310185 h 2015437"/>
              <a:gd name="connsiteX9" fmla="*/ 641444 w 1951629"/>
              <a:gd name="connsiteY9" fmla="*/ 1596788 h 2015437"/>
              <a:gd name="connsiteX10" fmla="*/ 655092 w 1951629"/>
              <a:gd name="connsiteY10" fmla="*/ 1746914 h 2015437"/>
              <a:gd name="connsiteX11" fmla="*/ 723331 w 1951629"/>
              <a:gd name="connsiteY11" fmla="*/ 1787857 h 2015437"/>
              <a:gd name="connsiteX12" fmla="*/ 832513 w 1951629"/>
              <a:gd name="connsiteY12" fmla="*/ 1815153 h 2015437"/>
              <a:gd name="connsiteX13" fmla="*/ 859809 w 1951629"/>
              <a:gd name="connsiteY13" fmla="*/ 1856096 h 2015437"/>
              <a:gd name="connsiteX14" fmla="*/ 1105468 w 1951629"/>
              <a:gd name="connsiteY14" fmla="*/ 1897039 h 2015437"/>
              <a:gd name="connsiteX15" fmla="*/ 1419367 w 1951629"/>
              <a:gd name="connsiteY15" fmla="*/ 1965278 h 2015437"/>
              <a:gd name="connsiteX16" fmla="*/ 1446662 w 1951629"/>
              <a:gd name="connsiteY16" fmla="*/ 1910687 h 2015437"/>
              <a:gd name="connsiteX17" fmla="*/ 1542197 w 1951629"/>
              <a:gd name="connsiteY17" fmla="*/ 1869744 h 2015437"/>
              <a:gd name="connsiteX18" fmla="*/ 1624083 w 1951629"/>
              <a:gd name="connsiteY18" fmla="*/ 1815153 h 2015437"/>
              <a:gd name="connsiteX19" fmla="*/ 1651379 w 1951629"/>
              <a:gd name="connsiteY19" fmla="*/ 1733266 h 2015437"/>
              <a:gd name="connsiteX20" fmla="*/ 1665026 w 1951629"/>
              <a:gd name="connsiteY20" fmla="*/ 1678675 h 2015437"/>
              <a:gd name="connsiteX21" fmla="*/ 1746913 w 1951629"/>
              <a:gd name="connsiteY21" fmla="*/ 1637732 h 2015437"/>
              <a:gd name="connsiteX22" fmla="*/ 1774209 w 1951629"/>
              <a:gd name="connsiteY22" fmla="*/ 1542197 h 2015437"/>
              <a:gd name="connsiteX23" fmla="*/ 1883391 w 1951629"/>
              <a:gd name="connsiteY23" fmla="*/ 1487606 h 2015437"/>
              <a:gd name="connsiteX24" fmla="*/ 1937982 w 1951629"/>
              <a:gd name="connsiteY24" fmla="*/ 1433015 h 2015437"/>
              <a:gd name="connsiteX25" fmla="*/ 1951629 w 1951629"/>
              <a:gd name="connsiteY25" fmla="*/ 1392072 h 2015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1629" h="2015437">
                <a:moveTo>
                  <a:pt x="0" y="0"/>
                </a:moveTo>
                <a:cubicBezTo>
                  <a:pt x="214002" y="71336"/>
                  <a:pt x="68730" y="-5526"/>
                  <a:pt x="95534" y="436729"/>
                </a:cubicBezTo>
                <a:cubicBezTo>
                  <a:pt x="96404" y="451089"/>
                  <a:pt x="103839" y="464315"/>
                  <a:pt x="109182" y="477672"/>
                </a:cubicBezTo>
                <a:cubicBezTo>
                  <a:pt x="122049" y="509840"/>
                  <a:pt x="136477" y="541361"/>
                  <a:pt x="150125" y="573206"/>
                </a:cubicBezTo>
                <a:cubicBezTo>
                  <a:pt x="154674" y="727881"/>
                  <a:pt x="135008" y="885186"/>
                  <a:pt x="163773" y="1037230"/>
                </a:cubicBezTo>
                <a:cubicBezTo>
                  <a:pt x="169446" y="1067215"/>
                  <a:pt x="228159" y="1053172"/>
                  <a:pt x="245659" y="1078173"/>
                </a:cubicBezTo>
                <a:cubicBezTo>
                  <a:pt x="264106" y="1104526"/>
                  <a:pt x="245996" y="1144423"/>
                  <a:pt x="259307" y="1173708"/>
                </a:cubicBezTo>
                <a:cubicBezTo>
                  <a:pt x="283279" y="1226445"/>
                  <a:pt x="335644" y="1236997"/>
                  <a:pt x="382137" y="1255594"/>
                </a:cubicBezTo>
                <a:cubicBezTo>
                  <a:pt x="386686" y="1273791"/>
                  <a:pt x="391716" y="1291875"/>
                  <a:pt x="395785" y="1310185"/>
                </a:cubicBezTo>
                <a:cubicBezTo>
                  <a:pt x="454850" y="1575980"/>
                  <a:pt x="374993" y="1472444"/>
                  <a:pt x="641444" y="1596788"/>
                </a:cubicBezTo>
                <a:cubicBezTo>
                  <a:pt x="645993" y="1646830"/>
                  <a:pt x="635298" y="1700728"/>
                  <a:pt x="655092" y="1746914"/>
                </a:cubicBezTo>
                <a:cubicBezTo>
                  <a:pt x="665541" y="1771296"/>
                  <a:pt x="698573" y="1778335"/>
                  <a:pt x="723331" y="1787857"/>
                </a:cubicBezTo>
                <a:cubicBezTo>
                  <a:pt x="758345" y="1801324"/>
                  <a:pt x="832513" y="1815153"/>
                  <a:pt x="832513" y="1815153"/>
                </a:cubicBezTo>
                <a:cubicBezTo>
                  <a:pt x="841612" y="1828801"/>
                  <a:pt x="847208" y="1845595"/>
                  <a:pt x="859809" y="1856096"/>
                </a:cubicBezTo>
                <a:cubicBezTo>
                  <a:pt x="922641" y="1908455"/>
                  <a:pt x="1047484" y="1892897"/>
                  <a:pt x="1105468" y="1897039"/>
                </a:cubicBezTo>
                <a:cubicBezTo>
                  <a:pt x="1158003" y="2054643"/>
                  <a:pt x="1120664" y="2030214"/>
                  <a:pt x="1419367" y="1965278"/>
                </a:cubicBezTo>
                <a:cubicBezTo>
                  <a:pt x="1439247" y="1960956"/>
                  <a:pt x="1432276" y="1925073"/>
                  <a:pt x="1446662" y="1910687"/>
                </a:cubicBezTo>
                <a:cubicBezTo>
                  <a:pt x="1463529" y="1893820"/>
                  <a:pt x="1517726" y="1877901"/>
                  <a:pt x="1542197" y="1869744"/>
                </a:cubicBezTo>
                <a:cubicBezTo>
                  <a:pt x="1583604" y="1745513"/>
                  <a:pt x="1508803" y="1930432"/>
                  <a:pt x="1624083" y="1815153"/>
                </a:cubicBezTo>
                <a:cubicBezTo>
                  <a:pt x="1644428" y="1794808"/>
                  <a:pt x="1643111" y="1760825"/>
                  <a:pt x="1651379" y="1733266"/>
                </a:cubicBezTo>
                <a:cubicBezTo>
                  <a:pt x="1656769" y="1715300"/>
                  <a:pt x="1651763" y="1691938"/>
                  <a:pt x="1665026" y="1678675"/>
                </a:cubicBezTo>
                <a:cubicBezTo>
                  <a:pt x="1686605" y="1657096"/>
                  <a:pt x="1719617" y="1651380"/>
                  <a:pt x="1746913" y="1637732"/>
                </a:cubicBezTo>
                <a:cubicBezTo>
                  <a:pt x="1756012" y="1605887"/>
                  <a:pt x="1751931" y="1566703"/>
                  <a:pt x="1774209" y="1542197"/>
                </a:cubicBezTo>
                <a:cubicBezTo>
                  <a:pt x="1801580" y="1512089"/>
                  <a:pt x="1854619" y="1516378"/>
                  <a:pt x="1883391" y="1487606"/>
                </a:cubicBezTo>
                <a:lnTo>
                  <a:pt x="1937982" y="1433015"/>
                </a:lnTo>
                <a:lnTo>
                  <a:pt x="1951629" y="139207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038475" y="5070201"/>
            <a:ext cx="2121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Walk</a:t>
            </a:r>
            <a:r>
              <a:rPr lang="fr-FR" dirty="0" smtClean="0">
                <a:solidFill>
                  <a:srgbClr val="FF0000"/>
                </a:solidFill>
              </a:rPr>
              <a:t> to Restaurant </a:t>
            </a:r>
            <a:r>
              <a:rPr lang="fr-FR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689060" y="1524000"/>
            <a:ext cx="2217161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0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9" t="17730" r="58229" b="62278"/>
          <a:stretch/>
        </p:blipFill>
        <p:spPr bwMode="auto">
          <a:xfrm>
            <a:off x="5486400" y="4278008"/>
            <a:ext cx="895351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391" y="2284147"/>
            <a:ext cx="1021752" cy="129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2" y="1066800"/>
            <a:ext cx="1057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2402083"/>
            <a:ext cx="838200" cy="117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1048895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57" y="4368330"/>
            <a:ext cx="895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4" y="1769061"/>
            <a:ext cx="959111" cy="1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r="17908" b="19441"/>
          <a:stretch/>
        </p:blipFill>
        <p:spPr bwMode="auto">
          <a:xfrm>
            <a:off x="3640778" y="1012352"/>
            <a:ext cx="933451" cy="112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28902" y="1840476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9887" r="33208" b="60225"/>
          <a:stretch/>
        </p:blipFill>
        <p:spPr bwMode="auto">
          <a:xfrm>
            <a:off x="2819400" y="4368330"/>
            <a:ext cx="1056289" cy="111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09" y="4419600"/>
            <a:ext cx="91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4496592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6" t="18366" r="21845" b="30509"/>
          <a:stretch/>
        </p:blipFill>
        <p:spPr bwMode="auto">
          <a:xfrm>
            <a:off x="4107504" y="4038600"/>
            <a:ext cx="972203" cy="1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3520734" y="798246"/>
            <a:ext cx="3870665" cy="2971801"/>
          </a:xfrm>
          <a:prstGeom prst="roundRect">
            <a:avLst>
              <a:gd name="adj" fmla="val 97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1947" y="581698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RP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476142" y="582285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44628" y="582285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MEF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03048" y="580720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CV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489399" y="586031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Fluka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311210" y="564606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Rail </a:t>
            </a:r>
            <a:r>
              <a:rPr lang="fr-FR" dirty="0" err="1" smtClean="0"/>
              <a:t>conveyor</a:t>
            </a:r>
            <a:endParaRPr lang="en-GB" dirty="0"/>
          </a:p>
        </p:txBody>
      </p:sp>
      <p:sp>
        <p:nvSpPr>
          <p:cNvPr id="25" name="Title 11"/>
          <p:cNvSpPr txBox="1">
            <a:spLocks noGrp="1"/>
          </p:cNvSpPr>
          <p:nvPr>
            <p:ph type="title"/>
          </p:nvPr>
        </p:nvSpPr>
        <p:spPr>
          <a:xfrm>
            <a:off x="901133" y="178854"/>
            <a:ext cx="7109095" cy="6193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People at </a:t>
            </a:r>
            <a:r>
              <a:rPr lang="en-US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CERN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19459" y="306756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584228" y="306791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049803" y="373612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STI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5" t="3413"/>
          <a:stretch/>
        </p:blipFill>
        <p:spPr bwMode="auto">
          <a:xfrm>
            <a:off x="656009" y="3437243"/>
            <a:ext cx="589469" cy="6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78684" y="40502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8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132" y="1606489"/>
            <a:ext cx="2637335" cy="230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5226" y="2402746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*New </a:t>
            </a:r>
            <a:r>
              <a:rPr lang="fr-FR" b="1" dirty="0" err="1" smtClean="0">
                <a:solidFill>
                  <a:srgbClr val="0070C0"/>
                </a:solidFill>
              </a:rPr>
              <a:t>ideas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8132" y="3732460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*Critical mass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2664181" cy="144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545" y="2390991"/>
            <a:ext cx="2334625" cy="281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32779" y="5105400"/>
            <a:ext cx="20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*</a:t>
            </a:r>
            <a:r>
              <a:rPr lang="fr-FR" b="1" dirty="0" err="1" smtClean="0">
                <a:solidFill>
                  <a:srgbClr val="0070C0"/>
                </a:solidFill>
              </a:rPr>
              <a:t>Unexpected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result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84490" y="381000"/>
            <a:ext cx="68062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Let us see what is ahead of us !*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67836"/>
            <a:ext cx="35718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4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6145437" y="3429000"/>
            <a:ext cx="2860089" cy="2760066"/>
            <a:chOff x="17215462" y="33423940"/>
            <a:chExt cx="2860089" cy="2760066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5462" y="33423940"/>
              <a:ext cx="2857500" cy="216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7422324" y="35599231"/>
              <a:ext cx="2653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3200" b="1" smtClean="0">
                  <a:solidFill>
                    <a:schemeClr val="bg1"/>
                  </a:solidFill>
                  <a:latin typeface="+mn-lt"/>
                </a:rPr>
                <a:t>Brachytherapy</a:t>
              </a:r>
              <a:endParaRPr lang="en-CA" b="1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37384"/>
            <a:ext cx="5732959" cy="382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F:\DaVinci\115___01\IMG_2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295400"/>
            <a:ext cx="4032448" cy="2688068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</p:pic>
      <p:pic>
        <p:nvPicPr>
          <p:cNvPr id="14" name="Picture 2" descr="hug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161" y="5791200"/>
            <a:ext cx="2239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Development of surgical methods</a:t>
            </a:r>
            <a:endParaRPr lang="en-US" sz="2700" b="1" dirty="0">
              <a:solidFill>
                <a:srgbClr val="0070C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05900"/>
            <a:ext cx="47659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2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239000" cy="1143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Thanks</a:t>
            </a:r>
            <a:endParaRPr lang="en-US" sz="2700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599" y="1828800"/>
            <a:ext cx="8229601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To the many contributors, colleagues and friends</a:t>
            </a:r>
          </a:p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To Geraldine, Daniele and Ricardo, and some others, for the organization</a:t>
            </a:r>
          </a:p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To the Globe of science and innovation</a:t>
            </a:r>
          </a:p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CMASG and Life Science groups</a:t>
            </a:r>
          </a:p>
          <a:p>
            <a:pPr algn="just"/>
            <a:endParaRPr lang="en-US" sz="1800" b="1" dirty="0" smtClean="0">
              <a:solidFill>
                <a:srgbClr val="0070C0"/>
              </a:solidFill>
            </a:endParaRPr>
          </a:p>
          <a:p>
            <a:pPr algn="just"/>
            <a:endParaRPr lang="en-US" sz="1800" b="1" dirty="0">
              <a:solidFill>
                <a:srgbClr val="0070C0"/>
              </a:solidFill>
            </a:endParaRPr>
          </a:p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And if you get lost/have questions :</a:t>
            </a:r>
          </a:p>
          <a:p>
            <a:pPr algn="just"/>
            <a:endParaRPr lang="en-US" sz="1800" b="1" dirty="0">
              <a:solidFill>
                <a:srgbClr val="0070C0"/>
              </a:solidFill>
            </a:endParaRPr>
          </a:p>
          <a:p>
            <a:pPr algn="just"/>
            <a:r>
              <a:rPr lang="en-US" sz="1800" b="1" dirty="0" smtClean="0">
                <a:solidFill>
                  <a:srgbClr val="0070C0"/>
                </a:solidFill>
              </a:rPr>
              <a:t>A mobile telephone number: 076-487 </a:t>
            </a:r>
            <a:r>
              <a:rPr lang="en-US" sz="1800" b="1" smtClean="0">
                <a:solidFill>
                  <a:srgbClr val="0070C0"/>
                </a:solidFill>
              </a:rPr>
              <a:t>08 </a:t>
            </a:r>
            <a:r>
              <a:rPr lang="en-US" sz="1800" b="1" smtClean="0">
                <a:solidFill>
                  <a:srgbClr val="0070C0"/>
                </a:solidFill>
              </a:rPr>
              <a:t>08 (+41 76 487 08 08)</a:t>
            </a:r>
            <a:endParaRPr lang="en-US" sz="1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6912" y="5470066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F. </a:t>
            </a:r>
            <a:r>
              <a:rPr lang="fr-FR" i="1" dirty="0" err="1" smtClean="0"/>
              <a:t>Bucchegger</a:t>
            </a:r>
            <a:r>
              <a:rPr lang="fr-FR" i="1" dirty="0" smtClean="0"/>
              <a:t> et al.</a:t>
            </a:r>
            <a:endParaRPr lang="fr-FR" i="1" dirty="0"/>
          </a:p>
        </p:txBody>
      </p:sp>
      <p:sp>
        <p:nvSpPr>
          <p:cNvPr id="16" name="Title 11"/>
          <p:cNvSpPr txBox="1">
            <a:spLocks/>
          </p:cNvSpPr>
          <p:nvPr/>
        </p:nvSpPr>
        <p:spPr>
          <a:xfrm>
            <a:off x="228600" y="1524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Innovative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isotopes for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preclinical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studies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pipeline.corante.com/GRPR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878" y="1468445"/>
            <a:ext cx="3057363" cy="165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330729" y="1468445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Radioligand</a:t>
            </a:r>
            <a:endParaRPr lang="fr-FR" sz="24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024" y="3522696"/>
            <a:ext cx="3090610" cy="2206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69" y="4024572"/>
            <a:ext cx="1656457" cy="144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2"/>
          <p:cNvSpPr txBox="1">
            <a:spLocks noChangeArrowheads="1"/>
          </p:cNvSpPr>
          <p:nvPr/>
        </p:nvSpPr>
        <p:spPr bwMode="auto">
          <a:xfrm>
            <a:off x="649325" y="3587801"/>
            <a:ext cx="1524744" cy="43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spcBef>
                <a:spcPts val="7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800">
                <a:solidFill>
                  <a:srgbClr val="0066FF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fr-FR" sz="2400" dirty="0">
                <a:solidFill>
                  <a:srgbClr val="000000"/>
                </a:solidFill>
                <a:latin typeface="Times New Roman" pitchFamily="18" charset="0"/>
                <a:ea typeface="ヒラギノ明朝 ProN W3" charset="0"/>
                <a:cs typeface="ヒラギノ明朝 ProN W3" charset="0"/>
                <a:sym typeface="Times New Roman" pitchFamily="18" charset="0"/>
              </a:rPr>
              <a:t>SPECT/CT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517" y="54700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177</a:t>
            </a:r>
            <a:r>
              <a:rPr lang="fr-FR" dirty="0" smtClean="0"/>
              <a:t>Lu</a:t>
            </a:r>
            <a:endParaRPr lang="en-GB" dirty="0"/>
          </a:p>
        </p:txBody>
      </p:sp>
      <p:sp>
        <p:nvSpPr>
          <p:cNvPr id="19" name="ZoneTexte 12"/>
          <p:cNvSpPr txBox="1">
            <a:spLocks noChangeArrowheads="1"/>
          </p:cNvSpPr>
          <p:nvPr/>
        </p:nvSpPr>
        <p:spPr bwMode="auto">
          <a:xfrm>
            <a:off x="5361866" y="2998323"/>
            <a:ext cx="1990925" cy="43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spcBef>
                <a:spcPts val="7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800">
                <a:solidFill>
                  <a:srgbClr val="0066FF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fr-FR" sz="2400" dirty="0" err="1" smtClean="0">
                <a:solidFill>
                  <a:srgbClr val="000000"/>
                </a:solidFill>
                <a:latin typeface="Times New Roman" pitchFamily="18" charset="0"/>
                <a:ea typeface="ヒラギノ明朝 ProN W3" charset="0"/>
                <a:cs typeface="ヒラギノ明朝 ProN W3" charset="0"/>
                <a:sym typeface="Times New Roman" pitchFamily="18" charset="0"/>
              </a:rPr>
              <a:t>Biodistribution</a:t>
            </a:r>
            <a:endParaRPr lang="fr-CH" altLang="fr-FR" sz="2400" dirty="0">
              <a:solidFill>
                <a:srgbClr val="000000"/>
              </a:solidFill>
              <a:latin typeface="Times New Roman" pitchFamily="18" charset="0"/>
              <a:ea typeface="ヒラギノ明朝 ProN W3" charset="0"/>
              <a:cs typeface="ヒラギノ明朝 ProN W3" charset="0"/>
              <a:sym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6241" y="2165359"/>
            <a:ext cx="2309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Biological Target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20104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Why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CERN-MEDICIS ?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t="21776" r="16209"/>
          <a:stretch/>
        </p:blipFill>
        <p:spPr bwMode="auto">
          <a:xfrm>
            <a:off x="304800" y="1600200"/>
            <a:ext cx="3352800" cy="2362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1892" y="4114562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400" dirty="0"/>
              <a:t>Change in therapies following </a:t>
            </a:r>
            <a:r>
              <a:rPr lang="en-GB" sz="1400" dirty="0" smtClean="0"/>
              <a:t>PET/CT </a:t>
            </a:r>
            <a:r>
              <a:rPr lang="en-GB" sz="1400" dirty="0"/>
              <a:t>functional </a:t>
            </a:r>
            <a:r>
              <a:rPr lang="en-GB" sz="1400" dirty="0" smtClean="0"/>
              <a:t>imaging</a:t>
            </a:r>
          </a:p>
          <a:p>
            <a:pPr algn="just"/>
            <a:r>
              <a:rPr lang="en-GB" sz="1400" dirty="0" smtClean="0"/>
              <a:t>Grey code:</a:t>
            </a:r>
          </a:p>
          <a:p>
            <a:pPr algn="just"/>
            <a:r>
              <a:rPr lang="en-GB" sz="1400" dirty="0" smtClean="0"/>
              <a:t>Major </a:t>
            </a:r>
            <a:r>
              <a:rPr lang="en-GB" sz="1400" dirty="0"/>
              <a:t>change in </a:t>
            </a:r>
            <a:r>
              <a:rPr lang="en-GB" sz="1400" dirty="0" smtClean="0"/>
              <a:t>management</a:t>
            </a:r>
          </a:p>
          <a:p>
            <a:pPr algn="just"/>
            <a:r>
              <a:rPr lang="en-GB" sz="1400" dirty="0" smtClean="0"/>
              <a:t>Major </a:t>
            </a:r>
            <a:r>
              <a:rPr lang="en-GB" sz="1400" dirty="0"/>
              <a:t>change in mode of </a:t>
            </a:r>
            <a:r>
              <a:rPr lang="en-GB" sz="1400" dirty="0" smtClean="0"/>
              <a:t>therapy</a:t>
            </a:r>
          </a:p>
          <a:p>
            <a:pPr algn="just"/>
            <a:r>
              <a:rPr lang="en-GB" sz="1400" dirty="0" smtClean="0"/>
              <a:t>Minor </a:t>
            </a:r>
            <a:r>
              <a:rPr lang="en-GB" sz="1400" dirty="0"/>
              <a:t>change in </a:t>
            </a:r>
            <a:r>
              <a:rPr lang="en-GB" sz="1400" dirty="0" err="1" smtClean="0"/>
              <a:t>nontreatment</a:t>
            </a:r>
            <a:endParaRPr lang="en-GB" sz="1400" dirty="0" smtClean="0"/>
          </a:p>
          <a:p>
            <a:pPr algn="just"/>
            <a:r>
              <a:rPr lang="en-GB" sz="1400" dirty="0" smtClean="0"/>
              <a:t>Minor </a:t>
            </a:r>
            <a:r>
              <a:rPr lang="en-GB" sz="1400" dirty="0"/>
              <a:t>change in </a:t>
            </a:r>
            <a:r>
              <a:rPr lang="en-GB" sz="1400" dirty="0" smtClean="0"/>
              <a:t>therapies</a:t>
            </a:r>
          </a:p>
          <a:p>
            <a:pPr algn="just"/>
            <a:r>
              <a:rPr lang="en-GB" sz="1400" dirty="0" smtClean="0"/>
              <a:t>No </a:t>
            </a:r>
            <a:r>
              <a:rPr lang="en-GB" sz="1400" dirty="0"/>
              <a:t>change.</a:t>
            </a:r>
            <a:endParaRPr lang="fr-FR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4401027"/>
            <a:ext cx="4044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 smtClean="0"/>
              <a:t>Xofigo</a:t>
            </a:r>
            <a:r>
              <a:rPr lang="fr-FR" dirty="0" smtClean="0"/>
              <a:t>® has been </a:t>
            </a:r>
            <a:r>
              <a:rPr lang="fr-FR" dirty="0" err="1" smtClean="0"/>
              <a:t>approved</a:t>
            </a:r>
            <a:endParaRPr lang="fr-FR" dirty="0" smtClean="0"/>
          </a:p>
          <a:p>
            <a:pPr algn="just"/>
            <a:endParaRPr lang="fr-FR" dirty="0"/>
          </a:p>
          <a:p>
            <a:pPr algn="just"/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baseline="30000" dirty="0" smtClean="0"/>
              <a:t>223</a:t>
            </a:r>
            <a:r>
              <a:rPr lang="fr-FR" dirty="0" smtClean="0"/>
              <a:t>RaCl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replaced</a:t>
            </a:r>
            <a:r>
              <a:rPr lang="fr-FR" dirty="0" smtClean="0"/>
              <a:t> </a:t>
            </a:r>
            <a:r>
              <a:rPr lang="fr-FR" baseline="30000" dirty="0" smtClean="0"/>
              <a:t>224</a:t>
            </a:r>
            <a:r>
              <a:rPr lang="fr-FR" dirty="0" smtClean="0"/>
              <a:t>RaCl</a:t>
            </a:r>
            <a:r>
              <a:rPr lang="fr-FR" baseline="-25000" dirty="0" smtClean="0"/>
              <a:t>2</a:t>
            </a:r>
            <a:endParaRPr lang="fr-FR" dirty="0" smtClean="0"/>
          </a:p>
        </p:txBody>
      </p:sp>
      <p:sp>
        <p:nvSpPr>
          <p:cNvPr id="2" name="Right Brace 1"/>
          <p:cNvSpPr/>
          <p:nvPr/>
        </p:nvSpPr>
        <p:spPr>
          <a:xfrm>
            <a:off x="3466132" y="2820948"/>
            <a:ext cx="69273" cy="6010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602400" y="2936796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Major change </a:t>
            </a:r>
            <a:endParaRPr lang="fr-FR" dirty="0"/>
          </a:p>
        </p:txBody>
      </p:sp>
      <p:sp>
        <p:nvSpPr>
          <p:cNvPr id="10" name="Right Brace 9"/>
          <p:cNvSpPr/>
          <p:nvPr/>
        </p:nvSpPr>
        <p:spPr>
          <a:xfrm>
            <a:off x="3467100" y="2178564"/>
            <a:ext cx="76200" cy="6010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574212" y="2294412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Minor change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620386" y="167640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 change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0159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1"/>
          <p:cNvSpPr txBox="1">
            <a:spLocks/>
          </p:cNvSpPr>
          <p:nvPr/>
        </p:nvSpPr>
        <p:spPr>
          <a:xfrm>
            <a:off x="146450" y="334695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Why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CERN-MEDICIS ?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9" y="1078974"/>
            <a:ext cx="7768751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9934456">
            <a:off x="4525516" y="2313058"/>
            <a:ext cx="38218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Many</a:t>
            </a:r>
            <a:r>
              <a:rPr lang="fr-FR" sz="3200" dirty="0" smtClean="0"/>
              <a:t> isotopes,</a:t>
            </a:r>
          </a:p>
          <a:p>
            <a:r>
              <a:rPr lang="fr-FR" sz="3200" dirty="0" smtClean="0"/>
              <a:t>High </a:t>
            </a:r>
            <a:r>
              <a:rPr lang="fr-FR" sz="3200" dirty="0" err="1" smtClean="0"/>
              <a:t>specific</a:t>
            </a:r>
            <a:r>
              <a:rPr lang="fr-FR" sz="3200" dirty="0" smtClean="0"/>
              <a:t> </a:t>
            </a:r>
            <a:r>
              <a:rPr lang="fr-FR" sz="3200" dirty="0" err="1" smtClean="0"/>
              <a:t>activity</a:t>
            </a:r>
            <a:r>
              <a:rPr lang="fr-FR" sz="3200" dirty="0" smtClean="0"/>
              <a:t>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61735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547577" y="457200"/>
            <a:ext cx="7772400" cy="5580985"/>
            <a:chOff x="0" y="546060"/>
            <a:chExt cx="9144000" cy="61017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6060"/>
              <a:ext cx="9144000" cy="1282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17804"/>
              <a:ext cx="9144000" cy="4829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 rot="19934456">
            <a:off x="4677916" y="2465458"/>
            <a:ext cx="38218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Many</a:t>
            </a:r>
            <a:r>
              <a:rPr lang="fr-FR" sz="3200" dirty="0" smtClean="0"/>
              <a:t> isotopes,</a:t>
            </a:r>
          </a:p>
          <a:p>
            <a:r>
              <a:rPr lang="fr-FR" sz="3200" dirty="0" smtClean="0"/>
              <a:t>High </a:t>
            </a:r>
            <a:r>
              <a:rPr lang="fr-FR" sz="3200" dirty="0" err="1" smtClean="0"/>
              <a:t>specific</a:t>
            </a:r>
            <a:r>
              <a:rPr lang="fr-FR" sz="3200" dirty="0" smtClean="0"/>
              <a:t> </a:t>
            </a:r>
            <a:r>
              <a:rPr lang="fr-FR" sz="3200" dirty="0" err="1" smtClean="0"/>
              <a:t>activity</a:t>
            </a:r>
            <a:r>
              <a:rPr lang="fr-FR" sz="3200" dirty="0" smtClean="0"/>
              <a:t>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268100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328" y="6248400"/>
            <a:ext cx="1905000" cy="457200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399393"/>
            <a:ext cx="708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The complete MEDICIS cycle</a:t>
            </a:r>
            <a:endParaRPr lang="en-US" sz="3200" b="1" dirty="0" smtClean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" y="1143000"/>
            <a:ext cx="8009890" cy="4963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53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305" y="146001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Mass </a:t>
            </a:r>
            <a:r>
              <a:rPr lang="fr-FR" sz="3600" b="1" dirty="0" err="1" smtClean="0">
                <a:solidFill>
                  <a:srgbClr val="0070C0"/>
                </a:solidFill>
              </a:rPr>
              <a:t>separation</a:t>
            </a:r>
            <a:r>
              <a:rPr lang="fr-FR" sz="3600" b="1" dirty="0" smtClean="0">
                <a:solidFill>
                  <a:srgbClr val="0070C0"/>
                </a:solidFill>
              </a:rPr>
              <a:t> </a:t>
            </a:r>
            <a:r>
              <a:rPr lang="fr-FR" sz="3600" b="1" dirty="0" err="1" smtClean="0">
                <a:solidFill>
                  <a:srgbClr val="0070C0"/>
                </a:solidFill>
              </a:rPr>
              <a:t>filter</a:t>
            </a:r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1289001"/>
            <a:ext cx="6472237" cy="242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8" y="3844636"/>
            <a:ext cx="6345382" cy="235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5312" y="1850879"/>
            <a:ext cx="2328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Isotopes </a:t>
            </a:r>
            <a:r>
              <a:rPr lang="fr-FR" b="1" dirty="0" err="1" smtClean="0"/>
              <a:t>produced</a:t>
            </a:r>
            <a:endParaRPr lang="fr-FR" b="1" dirty="0" smtClean="0"/>
          </a:p>
          <a:p>
            <a:r>
              <a:rPr lang="fr-FR" b="1" dirty="0"/>
              <a:t>i</a:t>
            </a:r>
            <a:r>
              <a:rPr lang="fr-FR" b="1" dirty="0" smtClean="0"/>
              <a:t>n </a:t>
            </a:r>
            <a:r>
              <a:rPr lang="fr-FR" b="1" dirty="0" err="1" smtClean="0"/>
              <a:t>target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protons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7211" y="5019707"/>
            <a:ext cx="2143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Extracted+purified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isotopes</a:t>
            </a:r>
            <a:endParaRPr lang="en-GB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953000" y="4114800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29400" y="4143407"/>
            <a:ext cx="0" cy="17526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42078" y="377227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A=83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73373" y="374309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A=152</a:t>
            </a:r>
            <a:endParaRPr lang="en-GB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905000" y="2895600"/>
            <a:ext cx="15240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6959" y="3558431"/>
            <a:ext cx="3020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1 </a:t>
            </a:r>
            <a:r>
              <a:rPr lang="fr-FR" dirty="0" err="1" smtClean="0"/>
              <a:t>curve</a:t>
            </a:r>
            <a:r>
              <a:rPr lang="fr-FR" dirty="0" smtClean="0"/>
              <a:t> = 1 Chemical </a:t>
            </a:r>
            <a:r>
              <a:rPr lang="fr-FR" dirty="0" err="1" smtClean="0"/>
              <a:t>element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307122" y="4141611"/>
            <a:ext cx="2569678" cy="17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" y="4126468"/>
            <a:ext cx="2520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1 line = 1 mass (isotope)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Planning </a:t>
            </a:r>
            <a:r>
              <a:rPr lang="fr-FR" sz="3600" b="1" dirty="0" err="1" smtClean="0">
                <a:solidFill>
                  <a:srgbClr val="0070C0"/>
                </a:solidFill>
              </a:rPr>
              <a:t>proposal</a:t>
            </a:r>
            <a:r>
              <a:rPr lang="fr-FR" sz="3600" b="1" dirty="0" smtClean="0">
                <a:solidFill>
                  <a:srgbClr val="0070C0"/>
                </a:solidFill>
              </a:rPr>
              <a:t>*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 smtClean="0">
                <a:solidFill>
                  <a:srgbClr val="0070C0"/>
                </a:solidFill>
              </a:rPr>
              <a:t>*</a:t>
            </a:r>
            <a:r>
              <a:rPr lang="fr-FR" sz="3600" b="1" i="1" dirty="0" err="1" smtClean="0">
                <a:solidFill>
                  <a:srgbClr val="0070C0"/>
                </a:solidFill>
              </a:rPr>
              <a:t>subject</a:t>
            </a:r>
            <a:r>
              <a:rPr lang="fr-FR" sz="3600" b="1" i="1" dirty="0" smtClean="0">
                <a:solidFill>
                  <a:srgbClr val="0070C0"/>
                </a:solidFill>
              </a:rPr>
              <a:t> to modification…</a:t>
            </a:r>
            <a:endParaRPr lang="en-GB" sz="36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81642"/>
              </p:ext>
            </p:extLst>
          </p:nvPr>
        </p:nvGraphicFramePr>
        <p:xfrm>
          <a:off x="457200" y="2057400"/>
          <a:ext cx="8305801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618"/>
                <a:gridCol w="4946333"/>
                <a:gridCol w="1996850"/>
              </a:tblGrid>
              <a:tr h="403882"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Construction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2013-2015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: No beam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with beam and light targets to gain operational experience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Isotope production with light targets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Extending to heavy targets up to Tantalum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Collection of short lived alpha emitters (e.g. 149Tb)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Lasers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Uranium targets/possible proton beam upgrade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8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89994"/>
            <a:ext cx="6719035" cy="459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71600" y="60168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2010 </a:t>
            </a:r>
            <a:r>
              <a:rPr lang="en-US" sz="3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2013 : a real start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10663</TotalTime>
  <Words>427</Words>
  <Application>Microsoft Office PowerPoint</Application>
  <PresentationFormat>On-screen Show (4:3)</PresentationFormat>
  <Paragraphs>132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CERN-MEDICIS collaboration 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Mass separation filter</vt:lpstr>
      <vt:lpstr>Planning proposal* *subject to modification…</vt:lpstr>
      <vt:lpstr>PowerPoint Presentation</vt:lpstr>
      <vt:lpstr>PowerPoint Presentation</vt:lpstr>
      <vt:lpstr>PowerPoint Presentation</vt:lpstr>
      <vt:lpstr>PowerPoint Presentation</vt:lpstr>
      <vt:lpstr>Let’s have a closer look at the program </vt:lpstr>
      <vt:lpstr>11 am : visit of the building</vt:lpstr>
      <vt:lpstr>Everybody back at 2pm please </vt:lpstr>
      <vt:lpstr>People at CERN</vt:lpstr>
      <vt:lpstr>PowerPoint Presentation</vt:lpstr>
      <vt:lpstr>Development of surgical methods</vt:lpstr>
      <vt:lpstr>Thanks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Accelerator Complex</dc:title>
  <dc:creator>catheral</dc:creator>
  <cp:lastModifiedBy>Thierry Stora</cp:lastModifiedBy>
  <cp:revision>476</cp:revision>
  <cp:lastPrinted>2014-10-14T15:25:05Z</cp:lastPrinted>
  <dcterms:created xsi:type="dcterms:W3CDTF">2012-10-26T13:28:22Z</dcterms:created>
  <dcterms:modified xsi:type="dcterms:W3CDTF">2014-10-14T19:18:40Z</dcterms:modified>
</cp:coreProperties>
</file>