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9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854" r:id="rId2"/>
    <p:sldMasterId id="2147483882" r:id="rId3"/>
    <p:sldMasterId id="2147483911" r:id="rId4"/>
    <p:sldMasterId id="2147484137" r:id="rId5"/>
    <p:sldMasterId id="2147484299" r:id="rId6"/>
    <p:sldMasterId id="2147484312" r:id="rId7"/>
    <p:sldMasterId id="2147484324" r:id="rId8"/>
    <p:sldMasterId id="2147484336" r:id="rId9"/>
    <p:sldMasterId id="2147484348" r:id="rId10"/>
  </p:sldMasterIdLst>
  <p:notesMasterIdLst>
    <p:notesMasterId r:id="rId31"/>
  </p:notesMasterIdLst>
  <p:sldIdLst>
    <p:sldId id="632" r:id="rId11"/>
    <p:sldId id="474" r:id="rId12"/>
    <p:sldId id="642" r:id="rId13"/>
    <p:sldId id="643" r:id="rId14"/>
    <p:sldId id="476" r:id="rId15"/>
    <p:sldId id="497" r:id="rId16"/>
    <p:sldId id="498" r:id="rId17"/>
    <p:sldId id="499" r:id="rId18"/>
    <p:sldId id="500" r:id="rId19"/>
    <p:sldId id="501" r:id="rId20"/>
    <p:sldId id="633" r:id="rId21"/>
    <p:sldId id="634" r:id="rId22"/>
    <p:sldId id="635" r:id="rId23"/>
    <p:sldId id="636" r:id="rId24"/>
    <p:sldId id="637" r:id="rId25"/>
    <p:sldId id="638" r:id="rId26"/>
    <p:sldId id="639" r:id="rId27"/>
    <p:sldId id="502" r:id="rId28"/>
    <p:sldId id="640" r:id="rId29"/>
    <p:sldId id="64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F70BE-5020-427A-BE17-7F661B637790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8261C-CF56-4EEE-AC04-ACA39AC70C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76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416E3-2807-44FA-9EDF-B102A8D1FE9E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1F39-7F2E-4A73-95F3-A80A8F836A0A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010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1F39-7F2E-4A73-95F3-A80A8F836A0A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23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1413" y="684213"/>
            <a:ext cx="4575175" cy="3432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1F39-7F2E-4A73-95F3-A80A8F836A0A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416E3-2807-44FA-9EDF-B102A8D1FE9E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1F39-7F2E-4A73-95F3-A80A8F836A0A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1F39-7F2E-4A73-95F3-A80A8F836A0A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019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1F39-7F2E-4A73-95F3-A80A8F836A0A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100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1F39-7F2E-4A73-95F3-A80A8F836A0A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57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6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smtClean="0">
              <a:ea typeface="ＭＳ Ｐゴシック" pitchFamily="34" charset="-128"/>
            </a:endParaRPr>
          </a:p>
        </p:txBody>
      </p:sp>
      <p:sp>
        <p:nvSpPr>
          <p:cNvPr id="4710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C18E34C-55F0-4206-A29F-2D658A2DC76C}" type="slidenum">
              <a:rPr lang="en-US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13</a:t>
            </a:fld>
            <a:endParaRPr lang="en-US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background info:</a:t>
            </a:r>
          </a:p>
          <a:p>
            <a:endParaRPr lang="en-US" dirty="0" smtClean="0"/>
          </a:p>
          <a:p>
            <a:r>
              <a:rPr lang="en-US" dirty="0" smtClean="0"/>
              <a:t>• formerly: LEAR - Low Energy Antiproton Ring</a:t>
            </a:r>
          </a:p>
          <a:p>
            <a:endParaRPr lang="en-US" dirty="0" smtClean="0"/>
          </a:p>
          <a:p>
            <a:r>
              <a:rPr lang="en-US" dirty="0" smtClean="0"/>
              <a:t>• now (for LHC): LEIR - Low Energy Ion Ring </a:t>
            </a:r>
          </a:p>
          <a:p>
            <a:endParaRPr lang="en-US" dirty="0" smtClean="0"/>
          </a:p>
          <a:p>
            <a:r>
              <a:rPr lang="en-GB" dirty="0" smtClean="0"/>
              <a:t>– Desired luminosity for LHC lead experiments 10^{27}cm^{-2}s^{-1}  requires ~7\cdot10^{7} ions /bunch at 2.7 TeV/u within normalised emittances smaller 1.5\mu m .[Chanel2002]</a:t>
            </a:r>
          </a:p>
          <a:p>
            <a:endParaRPr lang="en-GB" dirty="0" smtClean="0"/>
          </a:p>
          <a:p>
            <a:r>
              <a:rPr lang="en-GB" dirty="0" smtClean="0"/>
              <a:t>– intensity/emittance ratio achievable via PS and Booster falls short of LHC specifications by factor ~30</a:t>
            </a:r>
          </a:p>
          <a:p>
            <a:endParaRPr lang="en-GB" dirty="0" smtClean="0"/>
          </a:p>
          <a:p>
            <a:r>
              <a:rPr lang="en-GB" dirty="0" smtClean="0"/>
              <a:t>– LEIR uses accumulation and phase space cooling to transform a series of long (~200\mu s ), low-intensity ion pulses from Linac 3 into short (\sim200 ns ), high-intensity bunches.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• Why LEIR?</a:t>
            </a:r>
          </a:p>
          <a:p>
            <a:endParaRPr lang="en-US" dirty="0" smtClean="0"/>
          </a:p>
          <a:p>
            <a:r>
              <a:rPr lang="en-US" dirty="0" smtClean="0"/>
              <a:t>– Only used during LHC ion programme (xxx weeks / year ? + commissioning)</a:t>
            </a:r>
          </a:p>
          <a:p>
            <a:endParaRPr lang="en-US" dirty="0" smtClean="0"/>
          </a:p>
          <a:p>
            <a:r>
              <a:rPr lang="en-US" dirty="0" smtClean="0"/>
              <a:t>– Would not impact on other CERN programs... no other machines required</a:t>
            </a:r>
          </a:p>
          <a:p>
            <a:endParaRPr lang="en-US" dirty="0" smtClean="0"/>
          </a:p>
          <a:p>
            <a:r>
              <a:rPr lang="en-US" dirty="0" smtClean="0"/>
              <a:t>– Energy reach of LEIR is appropriate for radiobiological experiments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A4DCCF-0AAB-4C3D-8F8C-56CF05B75CAF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98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30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39011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53875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0959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24893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8395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21673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21476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9678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95610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35596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06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00940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64975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49922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53432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6965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8120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54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66895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70868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232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988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7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68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10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964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326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310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636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501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24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1136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290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047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778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759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1710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533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624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70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13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0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54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640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2678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873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2176476" y="6583364"/>
            <a:ext cx="5305425" cy="2746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D3CDB-6BED-4226-85BE-3F4C8756313D}" type="slidenum">
              <a:rPr lang="de-D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7154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A66BC-7BCA-41BE-A824-BD1D5C6AE39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580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5F7A1-8AFE-45A9-91F1-F6537817F34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186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05B92-9D73-49B7-BF09-C06540BE60F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3473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3029E-D2D5-45C4-9B1B-5AD6AEC638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350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D337-3A56-4C39-9936-46943CE5413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0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2984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13F22-EFA4-49AE-9D99-F1B81DD7131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1129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BA7A0-58FA-4A5E-9E5E-AFCEAAFD9A5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5863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14668-8F17-4D13-9F3B-656FD1D8D74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0168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83BFE-2B2F-4BA8-B441-CA61058B689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480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6A19A-981B-4087-9A89-B8051751FE0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8144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D8831-9957-49D1-B4E6-30935A9C5AC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356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04775"/>
            <a:ext cx="2019300" cy="5991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104775"/>
            <a:ext cx="5905500" cy="5991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81D76-42CC-40B0-9EAE-5125A90830E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8515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713" y="104775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6002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B8E7-5576-4DCD-800E-D32726DF58E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9004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713" y="104775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600200"/>
            <a:ext cx="8077200" cy="4495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CA811-B5A0-4443-80C0-56AE3424FD1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4790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713" y="104775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600200"/>
            <a:ext cx="396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96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396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A36F1-E236-4DCF-B2DD-F03FE0D563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847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274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F929A-49F0-4621-82E9-9235FA13711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0532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99D5A-1563-4234-9A25-6D15FAD6DCA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876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095C5-0825-42F2-8306-A33941E2F22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587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835DD-6076-44DC-AF5C-D81984671F8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8302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418A6-6D3F-44CE-B6AD-B9FC524FBD9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949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89815-1153-419A-A984-570754162BD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1726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A2AD2-55AC-4469-AA46-E78B93C21A1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93350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F9A5-129C-4800-8FFE-55F7C298688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974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44839-4AFD-483A-9FBA-D38462EFE62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0297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0EBE3-BFDD-49B7-A3DF-8B19BD52DBB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76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934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4CA86-E382-4623-8C59-5E03C2697E6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5836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AA11-8A3F-4B41-B87E-00F11A8A059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622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5776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7328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931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7608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683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1179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443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78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27423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1820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60281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22839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76000" y="1008000"/>
            <a:ext cx="0" cy="50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431540" y="6048000"/>
            <a:ext cx="3312368" cy="576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94AFE4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cxnSp>
        <p:nvCxnSpPr>
          <p:cNvPr id="8" name="Connettore 1 2"/>
          <p:cNvCxnSpPr/>
          <p:nvPr userDrawn="1"/>
        </p:nvCxnSpPr>
        <p:spPr>
          <a:xfrm flipV="1">
            <a:off x="2304000" y="6732000"/>
            <a:ext cx="6718300" cy="0"/>
          </a:xfrm>
          <a:prstGeom prst="line">
            <a:avLst/>
          </a:prstGeom>
          <a:ln w="101600" cap="rnd">
            <a:solidFill>
              <a:srgbClr val="2A53A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4"/>
          <p:cNvCxnSpPr/>
          <p:nvPr userDrawn="1"/>
        </p:nvCxnSpPr>
        <p:spPr>
          <a:xfrm rot="16200000" flipH="1">
            <a:off x="6390000" y="4068000"/>
            <a:ext cx="5294312" cy="0"/>
          </a:xfrm>
          <a:prstGeom prst="line">
            <a:avLst/>
          </a:prstGeom>
          <a:ln w="101600" cap="rnd">
            <a:solidFill>
              <a:srgbClr val="2A53A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3743908" y="6048000"/>
            <a:ext cx="5184576" cy="576000"/>
          </a:xfrm>
          <a:prstGeom prst="rect">
            <a:avLst/>
          </a:prstGeom>
          <a:gradFill flip="none" rotWithShape="1">
            <a:gsLst>
              <a:gs pos="0">
                <a:srgbClr val="94AFE4"/>
              </a:gs>
              <a:gs pos="100000">
                <a:srgbClr val="3366CC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19572" y="6633356"/>
            <a:ext cx="1476000" cy="200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300" b="1" spc="-20" dirty="0" smtClean="0">
                <a:solidFill>
                  <a:srgbClr val="3366CB"/>
                </a:solidFill>
                <a:cs typeface="Calibri" pitchFamily="34" charset="0"/>
              </a:rPr>
              <a:t>A. Bertarelli EN-MME</a:t>
            </a:r>
            <a:endParaRPr lang="en-US" sz="1300" b="1" spc="-20" dirty="0">
              <a:solidFill>
                <a:srgbClr val="3366CB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618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21239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696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83509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20899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31850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22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48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164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7223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54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74638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7657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23006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BC681-7D08-4E3E-A3A7-57F6A5151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62729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62627-699D-437C-8434-60A29AEB22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44131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CF508-A644-4523-9970-B51574DD13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182649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07AF1-9694-4D0E-A984-BE305618DD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2686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A5407-EF16-4B03-A837-06205DE46C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524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56811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94F10-4C4D-4D8F-8793-8FB3FF5F83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307186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75758-FA4C-47C6-9C99-B88F0EFB03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49668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8689C-F58A-4A76-9222-98FF5EF548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27132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1EAD3-CFD5-40F6-9135-E87E3B3E03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338578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4D430-39BA-4738-BDBD-6C9BCFC2D8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49890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8D1D0-C030-4220-820D-B0E47DDEF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27076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1131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03412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51766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9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36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30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09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9" r:id="rId1"/>
    <p:sldLayoutId id="2147484350" r:id="rId2"/>
    <p:sldLayoutId id="2147484351" r:id="rId3"/>
    <p:sldLayoutId id="2147484352" r:id="rId4"/>
    <p:sldLayoutId id="2147484353" r:id="rId5"/>
    <p:sldLayoutId id="2147484354" r:id="rId6"/>
    <p:sldLayoutId id="2147484355" r:id="rId7"/>
    <p:sldLayoutId id="2147484356" r:id="rId8"/>
    <p:sldLayoutId id="2147484357" r:id="rId9"/>
    <p:sldLayoutId id="2147484358" r:id="rId10"/>
    <p:sldLayoutId id="21474843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15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ea typeface="ＭＳ Ｐゴシック" charset="-128"/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  <a:ea typeface="ＭＳ Ｐゴシック" charset="-128"/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  <a:ea typeface="ＭＳ Ｐゴシック" charset="-128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912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1"/>
          <p:cNvSpPr>
            <a:spLocks noChangeArrowheads="1"/>
          </p:cNvSpPr>
          <p:nvPr userDrawn="1"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2000" b="1" smtClean="0">
              <a:solidFill>
                <a:srgbClr val="3333CC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27" name="Rectangle 30"/>
          <p:cNvSpPr>
            <a:spLocks noChangeArrowheads="1"/>
          </p:cNvSpPr>
          <p:nvPr userDrawn="1"/>
        </p:nvSpPr>
        <p:spPr bwMode="auto">
          <a:xfrm>
            <a:off x="0" y="-12700"/>
            <a:ext cx="9144000" cy="927100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2000" b="1" smtClean="0">
              <a:solidFill>
                <a:srgbClr val="3333CC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28713" y="104775"/>
            <a:ext cx="6858000" cy="762000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8077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20" descr="Logo_CERN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56" t="-5556" r="-5556" b="-5556"/>
          <a:stretch>
            <a:fillRect/>
          </a:stretch>
        </p:blipFill>
        <p:spPr bwMode="auto">
          <a:xfrm>
            <a:off x="88900" y="61913"/>
            <a:ext cx="817563" cy="8175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770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 eaLnBrk="0" fontAlgn="base" hangingPunct="0"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  <a:ea typeface="ＭＳ Ｐゴシック" charset="-128"/>
              </a:rPr>
              <a:t>15-10-2014, Steve Myers</a:t>
            </a:r>
            <a:endParaRPr lang="en-US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477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pPr algn="ctr" fontAlgn="base">
              <a:spcAft>
                <a:spcPct val="0"/>
              </a:spcAft>
              <a:defRPr/>
            </a:pPr>
            <a:r>
              <a:rPr lang="en-GB" b="1" smtClean="0">
                <a:solidFill>
                  <a:srgbClr val="FFFFFF"/>
                </a:solidFill>
                <a:ea typeface="ＭＳ Ｐゴシック" charset="-128"/>
              </a:rPr>
              <a:t>Medicis Meeting CERN, Geneva</a:t>
            </a:r>
            <a:endParaRPr lang="de-AT" b="1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4770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fld id="{DA123B66-A02E-4A8B-BF6C-71DA24256EA9}" type="slidenum">
              <a:rPr lang="en-US">
                <a:solidFill>
                  <a:srgbClr val="FFFFFF"/>
                </a:solidFill>
                <a:ea typeface="ＭＳ Ｐゴシック" charset="-128"/>
              </a:rPr>
              <a:pPr algn="ctr" eaLnBrk="0" fontAlgn="base" hangingPunct="0"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052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15-10-2014, Steve Myers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Medicis Meeting CERN, Geneva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BBDFC9-1D09-41F2-852C-61BF3C8C66D2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57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  <p:sldLayoutId id="214748414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16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301" r:id="rId2"/>
    <p:sldLayoutId id="2147484302" r:id="rId3"/>
    <p:sldLayoutId id="2147484303" r:id="rId4"/>
    <p:sldLayoutId id="2147484304" r:id="rId5"/>
    <p:sldLayoutId id="2147484305" r:id="rId6"/>
    <p:sldLayoutId id="2147484306" r:id="rId7"/>
    <p:sldLayoutId id="2147484307" r:id="rId8"/>
    <p:sldLayoutId id="2147484308" r:id="rId9"/>
    <p:sldLayoutId id="2147484309" r:id="rId10"/>
    <p:sldLayoutId id="2147484310" r:id="rId11"/>
    <p:sldLayoutId id="2147484311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24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3" r:id="rId1"/>
    <p:sldLayoutId id="2147484314" r:id="rId2"/>
    <p:sldLayoutId id="2147484315" r:id="rId3"/>
    <p:sldLayoutId id="2147484316" r:id="rId4"/>
    <p:sldLayoutId id="2147484317" r:id="rId5"/>
    <p:sldLayoutId id="2147484318" r:id="rId6"/>
    <p:sldLayoutId id="2147484319" r:id="rId7"/>
    <p:sldLayoutId id="2147484320" r:id="rId8"/>
    <p:sldLayoutId id="2147484321" r:id="rId9"/>
    <p:sldLayoutId id="2147484322" r:id="rId10"/>
    <p:sldLayoutId id="214748432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ea typeface="ＭＳ Ｐゴシック" pitchFamily="34" charset="-128"/>
              </a:rPr>
              <a:t>15-10-2014, Steve Myers</a:t>
            </a: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D95C06-922A-4A90-9580-F975B9C690AE}" type="slidenum">
              <a:rPr lang="en-US" altLang="en-US" smtClean="0"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550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  <p:sldLayoutId id="2147484326" r:id="rId2"/>
    <p:sldLayoutId id="2147484327" r:id="rId3"/>
    <p:sldLayoutId id="2147484328" r:id="rId4"/>
    <p:sldLayoutId id="2147484329" r:id="rId5"/>
    <p:sldLayoutId id="2147484330" r:id="rId6"/>
    <p:sldLayoutId id="2147484331" r:id="rId7"/>
    <p:sldLayoutId id="2147484332" r:id="rId8"/>
    <p:sldLayoutId id="2147484333" r:id="rId9"/>
    <p:sldLayoutId id="2147484334" r:id="rId10"/>
    <p:sldLayoutId id="214748433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48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7" r:id="rId1"/>
    <p:sldLayoutId id="2147484338" r:id="rId2"/>
    <p:sldLayoutId id="2147484339" r:id="rId3"/>
    <p:sldLayoutId id="2147484340" r:id="rId4"/>
    <p:sldLayoutId id="2147484341" r:id="rId5"/>
    <p:sldLayoutId id="2147484342" r:id="rId6"/>
    <p:sldLayoutId id="2147484343" r:id="rId7"/>
    <p:sldLayoutId id="2147484344" r:id="rId8"/>
    <p:sldLayoutId id="2147484345" r:id="rId9"/>
    <p:sldLayoutId id="2147484346" r:id="rId10"/>
    <p:sldLayoutId id="214748434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2304256"/>
          </a:xfrm>
        </p:spPr>
        <p:txBody>
          <a:bodyPr>
            <a:normAutofit/>
          </a:bodyPr>
          <a:lstStyle/>
          <a:p>
            <a:r>
              <a:rPr lang="en-US" dirty="0" smtClean="0"/>
              <a:t>CERN Medical </a:t>
            </a:r>
            <a:r>
              <a:rPr lang="en-US" dirty="0"/>
              <a:t>Applications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933056"/>
            <a:ext cx="6400800" cy="1201688"/>
          </a:xfrm>
        </p:spPr>
        <p:txBody>
          <a:bodyPr>
            <a:normAutofit lnSpcReduction="10000"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Steve Myers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Head of CERN Medical Applications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Former Director of Accelerators and Technology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CERN, Geneva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93438"/>
      </p:ext>
    </p:extLst>
  </p:cSld>
  <p:clrMapOvr>
    <a:masterClrMapping/>
  </p:clrMapOvr>
  <p:transition spd="slow" advTm="2951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713" y="104775"/>
            <a:ext cx="7329487" cy="762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MedAustron Status – Wiener </a:t>
            </a:r>
            <a:r>
              <a:rPr lang="en-GB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Neustadt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GB" sz="1400" smtClean="0">
                <a:solidFill>
                  <a:srgbClr val="FFFFFF"/>
                </a:solidFill>
              </a:rPr>
              <a:t>Medicis Meeting CERN, Geneva</a:t>
            </a:r>
            <a:endParaRPr lang="de-AT" sz="1400" smtClean="0">
              <a:solidFill>
                <a:srgbClr val="FFFFFF"/>
              </a:solidFill>
            </a:endParaRPr>
          </a:p>
        </p:txBody>
      </p:sp>
      <p:pic>
        <p:nvPicPr>
          <p:cNvPr id="12294" name="Picture 7" descr="C:\My Documents\MedAustron Offline\MA pictures\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95600"/>
            <a:ext cx="4257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5735638"/>
            <a:ext cx="4876800" cy="1046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GB" sz="20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2 source branches installed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GB" sz="20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Beam commissioning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GB" sz="20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12296" name="Picture 9" descr="C:\My Documents\MedAustron Offline\MA pictures\sync 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895600"/>
            <a:ext cx="4257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24400" y="5715000"/>
            <a:ext cx="4191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GB" sz="20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Synchrotron hall installation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GB" sz="20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12298" name="Bild 8" descr="42-[Group 1]-TK-20120926-288_TK-20120926-294-7 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11"/>
          <a:stretch>
            <a:fillRect/>
          </a:stretch>
        </p:blipFill>
        <p:spPr bwMode="auto">
          <a:xfrm>
            <a:off x="0" y="944190"/>
            <a:ext cx="9144000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7775" y="5157192"/>
            <a:ext cx="8222942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PIMMS1 design has been a big service to the community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05B92-9D73-49B7-BF09-C06540BE60F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9460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57606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sz="2800" dirty="0"/>
              <a:t>What </a:t>
            </a:r>
            <a:r>
              <a:rPr lang="en-GB" sz="2800" dirty="0" smtClean="0"/>
              <a:t>has happened since 2000 on the technology side?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47260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LHC accelerator technology development</a:t>
            </a:r>
          </a:p>
          <a:p>
            <a:pPr lvl="2"/>
            <a:r>
              <a:rPr lang="en-GB" dirty="0" smtClean="0"/>
              <a:t>Operation of 8T magnets</a:t>
            </a:r>
          </a:p>
          <a:p>
            <a:pPr lvl="2"/>
            <a:r>
              <a:rPr lang="en-GB" dirty="0" smtClean="0"/>
              <a:t>Testing of 11T magnets for Luminosity upgrade</a:t>
            </a:r>
          </a:p>
          <a:p>
            <a:pPr lvl="2"/>
            <a:r>
              <a:rPr lang="en-GB" dirty="0" smtClean="0"/>
              <a:t>Development of 18-20T magnets for energy upgrade </a:t>
            </a:r>
          </a:p>
          <a:p>
            <a:r>
              <a:rPr lang="en-GB" dirty="0" smtClean="0"/>
              <a:t>LHC Detectors developments</a:t>
            </a:r>
          </a:p>
          <a:p>
            <a:pPr lvl="2"/>
            <a:r>
              <a:rPr lang="en-GB" dirty="0" smtClean="0"/>
              <a:t>Crystal scintillators improvements</a:t>
            </a:r>
          </a:p>
          <a:p>
            <a:pPr lvl="2"/>
            <a:r>
              <a:rPr lang="en-GB" dirty="0" err="1" smtClean="0"/>
              <a:t>Medipix</a:t>
            </a:r>
            <a:r>
              <a:rPr lang="en-GB" dirty="0" smtClean="0"/>
              <a:t> proliferation and enhancements</a:t>
            </a:r>
          </a:p>
          <a:p>
            <a:pPr lvl="2"/>
            <a:r>
              <a:rPr lang="en-GB" dirty="0" smtClean="0"/>
              <a:t>Developments of new vertex detectors for LHC luminosity upgrade</a:t>
            </a:r>
          </a:p>
          <a:p>
            <a:pPr lvl="2"/>
            <a:r>
              <a:rPr lang="en-GB" dirty="0" smtClean="0"/>
              <a:t>Development of TOF resolution for Luminosity Upgrade </a:t>
            </a:r>
          </a:p>
          <a:p>
            <a:r>
              <a:rPr lang="en-GB" dirty="0" smtClean="0"/>
              <a:t>CLIC</a:t>
            </a:r>
          </a:p>
          <a:p>
            <a:pPr lvl="2"/>
            <a:r>
              <a:rPr lang="en-GB" dirty="0" smtClean="0"/>
              <a:t>Accelerating structure frequency reduced from 30GHz to 12GHz</a:t>
            </a:r>
          </a:p>
          <a:p>
            <a:pPr lvl="2"/>
            <a:r>
              <a:rPr lang="en-GB" dirty="0" smtClean="0"/>
              <a:t>Development of room temperature structures for 100MV/m gradient</a:t>
            </a:r>
          </a:p>
          <a:p>
            <a:pPr lvl="2"/>
            <a:r>
              <a:rPr lang="en-GB" dirty="0" smtClean="0"/>
              <a:t>Proposals for structures of 3 and 5.7 GHz with 30 and 50 MV/m for medical applications</a:t>
            </a:r>
          </a:p>
          <a:p>
            <a:r>
              <a:rPr lang="en-GB" dirty="0" smtClean="0"/>
              <a:t>LHC Grid </a:t>
            </a:r>
          </a:p>
          <a:p>
            <a:pPr lvl="2"/>
            <a:r>
              <a:rPr lang="en-GB" dirty="0" smtClean="0"/>
              <a:t>Demonstration of the efficiency and reliability</a:t>
            </a:r>
          </a:p>
          <a:p>
            <a:pPr lvl="2"/>
            <a:r>
              <a:rPr lang="en-GB" dirty="0" smtClean="0"/>
              <a:t>Rapid adoption to new domains</a:t>
            </a:r>
          </a:p>
          <a:p>
            <a:r>
              <a:rPr lang="en-GB" dirty="0" smtClean="0"/>
              <a:t>Developments of medical simulations with FLUKA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15-10-2014, Steve Myers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FFFFFF"/>
                </a:solidFill>
              </a:rPr>
              <a:t>Medicis Meeting CERN, Geneva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266929"/>
            <a:ext cx="91440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</a:rPr>
              <a:t>How can we improve the previous design using the new technologies?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12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5048"/>
            <a:ext cx="8229600" cy="792088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 smtClean="0"/>
              <a:t>What should an </a:t>
            </a:r>
            <a:r>
              <a:rPr lang="en-GB" dirty="0" smtClean="0">
                <a:solidFill>
                  <a:srgbClr val="FF0000"/>
                </a:solidFill>
              </a:rPr>
              <a:t>ideal</a:t>
            </a:r>
            <a:r>
              <a:rPr lang="en-GB" dirty="0" smtClean="0"/>
              <a:t> facility do?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89654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Treat the tumour and only the tumour</a:t>
            </a:r>
          </a:p>
          <a:p>
            <a:pPr lvl="2">
              <a:buFont typeface="Symbol" pitchFamily="18" charset="2"/>
              <a:buChar char="Þ"/>
            </a:pP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smtClean="0">
                <a:solidFill>
                  <a:prstClr val="black"/>
                </a:solidFill>
              </a:rPr>
              <a:t>monitor and control, the </a:t>
            </a:r>
            <a:r>
              <a:rPr lang="en-GB" dirty="0">
                <a:solidFill>
                  <a:srgbClr val="FF0000"/>
                </a:solidFill>
              </a:rPr>
              <a:t>ideal</a:t>
            </a:r>
            <a:r>
              <a:rPr lang="en-GB" dirty="0">
                <a:solidFill>
                  <a:prstClr val="black"/>
                </a:solidFill>
              </a:rPr>
              <a:t> dose to the tumour</a:t>
            </a:r>
          </a:p>
          <a:p>
            <a:pPr marL="914400" lvl="2" indent="0">
              <a:buNone/>
            </a:pPr>
            <a:r>
              <a:rPr lang="en-GB" dirty="0">
                <a:solidFill>
                  <a:prstClr val="black"/>
                </a:solidFill>
                <a:sym typeface="Symbol"/>
              </a:rPr>
              <a:t> </a:t>
            </a:r>
            <a:r>
              <a:rPr lang="en-GB" dirty="0">
                <a:solidFill>
                  <a:prstClr val="black"/>
                </a:solidFill>
              </a:rPr>
              <a:t>Minimal collateral radiation “outside” the tumour</a:t>
            </a:r>
          </a:p>
          <a:p>
            <a:pPr lvl="2">
              <a:buFont typeface="Symbol" pitchFamily="18" charset="2"/>
              <a:buChar char="Þ"/>
            </a:pPr>
            <a:r>
              <a:rPr lang="en-GB" dirty="0" smtClean="0">
                <a:solidFill>
                  <a:prstClr val="black"/>
                </a:solidFill>
              </a:rPr>
              <a:t> Minimal </a:t>
            </a:r>
            <a:r>
              <a:rPr lang="en-GB" dirty="0">
                <a:solidFill>
                  <a:prstClr val="black"/>
                </a:solidFill>
              </a:rPr>
              <a:t>radiation to nearby critical </a:t>
            </a:r>
            <a:r>
              <a:rPr lang="en-GB" dirty="0" smtClean="0">
                <a:solidFill>
                  <a:prstClr val="black"/>
                </a:solidFill>
              </a:rPr>
              <a:t>organs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3200" dirty="0" smtClean="0"/>
              <a:t>Even if the tumour is moving</a:t>
            </a: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 Be affordable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Capital cost ?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 smtClean="0"/>
              <a:t>Operating costs ?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 smtClean="0"/>
              <a:t>Increased number of treated patients per year 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 Compact: Fit into a Teaching Hospital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65507" y="332656"/>
            <a:ext cx="1224136" cy="754183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85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olo 1"/>
          <p:cNvSpPr>
            <a:spLocks noGrp="1"/>
          </p:cNvSpPr>
          <p:nvPr>
            <p:ph type="title"/>
          </p:nvPr>
        </p:nvSpPr>
        <p:spPr>
          <a:xfrm>
            <a:off x="357188" y="228600"/>
            <a:ext cx="8558212" cy="461963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Dimensional comparison for carbon ion accelerators</a:t>
            </a:r>
          </a:p>
        </p:txBody>
      </p:sp>
      <p:pic>
        <p:nvPicPr>
          <p:cNvPr id="46083" name="Picture 2" descr="Z:\Alberto\Documenti\Presentations\images for presentation\tera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0" y="5857875"/>
            <a:ext cx="6429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581400" y="6475413"/>
            <a:ext cx="2971800" cy="247650"/>
          </a:xfrm>
        </p:spPr>
        <p:txBody>
          <a:bodyPr/>
          <a:lstStyle/>
          <a:p>
            <a:pPr fontAlgn="base">
              <a:spcAft>
                <a:spcPct val="0"/>
              </a:spcAft>
              <a:defRPr/>
            </a:pPr>
            <a:r>
              <a:rPr lang="en-US" i="1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 i="1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6085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981075"/>
            <a:ext cx="7056438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421978"/>
            <a:ext cx="3563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Courtesy U. Amaldi/</a:t>
            </a:r>
            <a:r>
              <a:rPr lang="en-GB" sz="1600" dirty="0" err="1" smtClean="0">
                <a:solidFill>
                  <a:prstClr val="black"/>
                </a:solidFill>
              </a:rPr>
              <a:t>A.Degiovanni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15-10-2014, Steve Myers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2627-699D-437C-8434-60A29AEB22FC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92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8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Cost Questions (user Specs)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328592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800" b="1" i="1" dirty="0" smtClean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Compactness</a:t>
            </a:r>
            <a:endParaRPr lang="en-GB" sz="2800" b="1" i="1" dirty="0">
              <a:solidFill>
                <a:srgbClr val="4F81BD"/>
              </a:solidFill>
              <a:latin typeface="Cambria"/>
              <a:ea typeface="Times New Roman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sz="2400" dirty="0">
                <a:ea typeface="Calibri"/>
                <a:cs typeface="Times New Roman"/>
              </a:rPr>
              <a:t>Specification of  “maximum” </a:t>
            </a:r>
            <a:r>
              <a:rPr lang="en-GB" sz="2400" dirty="0" smtClean="0">
                <a:ea typeface="Calibri"/>
                <a:cs typeface="Times New Roman"/>
              </a:rPr>
              <a:t>dimensions…</a:t>
            </a:r>
            <a:r>
              <a:rPr lang="en-GB" sz="2400" dirty="0" smtClean="0">
                <a:solidFill>
                  <a:srgbClr val="FF0000"/>
                </a:solidFill>
                <a:ea typeface="Calibri"/>
                <a:cs typeface="Times New Roman"/>
              </a:rPr>
              <a:t>MA</a:t>
            </a:r>
            <a:endParaRPr lang="en-GB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2400" dirty="0">
                <a:ea typeface="Calibri"/>
                <a:cs typeface="Times New Roman"/>
              </a:rPr>
              <a:t>Balance of importance </a:t>
            </a:r>
            <a:r>
              <a:rPr lang="en-GB" sz="2400" dirty="0" smtClean="0">
                <a:ea typeface="Calibri"/>
                <a:cs typeface="Times New Roman"/>
              </a:rPr>
              <a:t>of compactness </a:t>
            </a:r>
            <a:r>
              <a:rPr lang="en-GB" sz="2400" dirty="0">
                <a:ea typeface="Calibri"/>
                <a:cs typeface="Times New Roman"/>
              </a:rPr>
              <a:t>vs </a:t>
            </a:r>
            <a:r>
              <a:rPr lang="en-GB" sz="2400" dirty="0" err="1" smtClean="0">
                <a:ea typeface="Calibri"/>
                <a:cs typeface="Times New Roman"/>
              </a:rPr>
              <a:t>cost..</a:t>
            </a:r>
            <a:r>
              <a:rPr lang="en-GB" sz="2400" dirty="0" err="1" smtClean="0">
                <a:solidFill>
                  <a:srgbClr val="FF0000"/>
                </a:solidFill>
                <a:ea typeface="Calibri"/>
                <a:cs typeface="Times New Roman"/>
              </a:rPr>
              <a:t>MA</a:t>
            </a:r>
            <a:endParaRPr lang="en-GB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800" b="1" i="1" dirty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Cost </a:t>
            </a:r>
            <a:r>
              <a:rPr lang="en-GB" sz="2800" b="1" i="1" dirty="0" smtClean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Effectiveness </a:t>
            </a:r>
            <a:r>
              <a:rPr lang="en-GB" sz="2800" b="1" i="1" dirty="0" smtClean="0">
                <a:solidFill>
                  <a:srgbClr val="FF0000"/>
                </a:solidFill>
                <a:latin typeface="Cambria"/>
                <a:ea typeface="Times New Roman"/>
                <a:cs typeface="Times New Roman"/>
              </a:rPr>
              <a:t>.. The Over-riding Parameter</a:t>
            </a:r>
            <a:endParaRPr lang="en-GB" sz="2800" b="1" i="1" dirty="0">
              <a:solidFill>
                <a:srgbClr val="FF0000"/>
              </a:solidFill>
              <a:latin typeface="Cambria"/>
              <a:ea typeface="Times New Roman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sz="2400" dirty="0">
                <a:ea typeface="Calibri"/>
                <a:cs typeface="Times New Roman"/>
              </a:rPr>
              <a:t>What is a reasonable cost </a:t>
            </a:r>
            <a:r>
              <a:rPr lang="en-GB" sz="2400" dirty="0">
                <a:solidFill>
                  <a:srgbClr val="FF0000"/>
                </a:solidFill>
                <a:ea typeface="Calibri"/>
                <a:cs typeface="Times New Roman"/>
              </a:rPr>
              <a:t>parameter</a:t>
            </a:r>
            <a:r>
              <a:rPr lang="en-GB" sz="2400" dirty="0">
                <a:ea typeface="Calibri"/>
                <a:cs typeface="Times New Roman"/>
              </a:rPr>
              <a:t> (</a:t>
            </a:r>
            <a:r>
              <a:rPr lang="en-GB" sz="2400" dirty="0" smtClean="0">
                <a:ea typeface="Calibri"/>
                <a:cs typeface="Times New Roman"/>
              </a:rPr>
              <a:t>e.g. relative cost per patient compared with </a:t>
            </a:r>
            <a:r>
              <a:rPr lang="en-GB" sz="2400" dirty="0">
                <a:ea typeface="Calibri"/>
                <a:cs typeface="Times New Roman"/>
              </a:rPr>
              <a:t>conventional therapy</a:t>
            </a:r>
            <a:r>
              <a:rPr lang="en-GB" sz="2400" dirty="0" smtClean="0">
                <a:ea typeface="Calibri"/>
                <a:cs typeface="Times New Roman"/>
              </a:rPr>
              <a:t>? Survival parameter?)..</a:t>
            </a:r>
            <a:r>
              <a:rPr lang="en-GB" sz="2400" dirty="0" smtClean="0">
                <a:solidFill>
                  <a:srgbClr val="FF0000"/>
                </a:solidFill>
                <a:ea typeface="Calibri"/>
                <a:cs typeface="Times New Roman"/>
              </a:rPr>
              <a:t>MA</a:t>
            </a: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sz="2400" dirty="0" smtClean="0">
                <a:ea typeface="Calibri"/>
                <a:cs typeface="Times New Roman"/>
              </a:rPr>
              <a:t>Reduction of capital cost… </a:t>
            </a:r>
            <a:r>
              <a:rPr lang="en-GB" sz="2400" dirty="0" err="1" smtClean="0">
                <a:solidFill>
                  <a:srgbClr val="FF0000"/>
                </a:solidFill>
                <a:ea typeface="Calibri"/>
                <a:cs typeface="Times New Roman"/>
              </a:rPr>
              <a:t>Acc</a:t>
            </a:r>
            <a:r>
              <a:rPr lang="en-GB" sz="2400" dirty="0" smtClean="0">
                <a:solidFill>
                  <a:srgbClr val="FF0000"/>
                </a:solidFill>
                <a:ea typeface="Calibri"/>
                <a:cs typeface="Times New Roman"/>
              </a:rPr>
              <a:t> + MA</a:t>
            </a:r>
          </a:p>
          <a:p>
            <a:pPr lvl="3">
              <a:lnSpc>
                <a:spcPct val="115000"/>
              </a:lnSpc>
              <a:buFont typeface="Symbol"/>
              <a:buChar char=""/>
            </a:pPr>
            <a:r>
              <a:rPr lang="en-GB" sz="1600" dirty="0" smtClean="0">
                <a:ea typeface="Calibri"/>
                <a:cs typeface="Times New Roman"/>
              </a:rPr>
              <a:t>Number of treatment rooms + number and specs of gantries</a:t>
            </a:r>
            <a:endParaRPr lang="en-GB" sz="1600" dirty="0"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2400" dirty="0" smtClean="0">
                <a:ea typeface="Calibri"/>
                <a:cs typeface="Times New Roman"/>
              </a:rPr>
              <a:t>Reduction of running and operational costs (experts…)..</a:t>
            </a:r>
            <a:r>
              <a:rPr lang="en-GB" sz="2400" dirty="0" err="1" smtClean="0">
                <a:solidFill>
                  <a:srgbClr val="FF0000"/>
                </a:solidFill>
                <a:ea typeface="Calibri"/>
                <a:cs typeface="Times New Roman"/>
              </a:rPr>
              <a:t>Acc</a:t>
            </a:r>
            <a:r>
              <a:rPr lang="en-GB" sz="2400" dirty="0" smtClean="0">
                <a:solidFill>
                  <a:srgbClr val="FF0000"/>
                </a:solidFill>
                <a:ea typeface="Calibri"/>
                <a:cs typeface="Times New Roman"/>
              </a:rPr>
              <a:t> + MA</a:t>
            </a:r>
          </a:p>
          <a:p>
            <a:pPr lvl="3">
              <a:lnSpc>
                <a:spcPct val="115000"/>
              </a:lnSpc>
              <a:buFont typeface="Symbol"/>
              <a:buChar char=""/>
            </a:pPr>
            <a:r>
              <a:rPr lang="en-GB" sz="1600" dirty="0">
                <a:solidFill>
                  <a:prstClr val="black"/>
                </a:solidFill>
                <a:ea typeface="Calibri"/>
                <a:cs typeface="Times New Roman"/>
              </a:rPr>
              <a:t>Number of treatment rooms + </a:t>
            </a:r>
            <a:r>
              <a:rPr lang="en-GB" sz="1600" dirty="0" smtClean="0">
                <a:solidFill>
                  <a:prstClr val="black"/>
                </a:solidFill>
                <a:ea typeface="Calibri"/>
                <a:cs typeface="Times New Roman"/>
              </a:rPr>
              <a:t>gantries</a:t>
            </a:r>
            <a:endParaRPr lang="en-GB" sz="1600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sz="2400" dirty="0" smtClean="0">
                <a:ea typeface="Calibri"/>
                <a:cs typeface="Times New Roman"/>
              </a:rPr>
              <a:t>number </a:t>
            </a:r>
            <a:r>
              <a:rPr lang="en-GB" sz="2400" dirty="0">
                <a:ea typeface="Calibri"/>
                <a:cs typeface="Times New Roman"/>
              </a:rPr>
              <a:t>of </a:t>
            </a:r>
            <a:r>
              <a:rPr lang="en-GB" sz="2400" dirty="0" smtClean="0">
                <a:ea typeface="Calibri"/>
                <a:cs typeface="Times New Roman"/>
              </a:rPr>
              <a:t>patients treated per year…</a:t>
            </a:r>
            <a:r>
              <a:rPr lang="en-GB" sz="2400" dirty="0" smtClean="0">
                <a:solidFill>
                  <a:srgbClr val="FF0000"/>
                </a:solidFill>
                <a:ea typeface="Calibri"/>
                <a:cs typeface="Times New Roman"/>
              </a:rPr>
              <a:t>MA +</a:t>
            </a:r>
            <a:r>
              <a:rPr lang="en-GB" sz="2400" dirty="0" err="1" smtClean="0">
                <a:solidFill>
                  <a:srgbClr val="FF0000"/>
                </a:solidFill>
                <a:ea typeface="Calibri"/>
                <a:cs typeface="Times New Roman"/>
              </a:rPr>
              <a:t>Acc</a:t>
            </a:r>
            <a:endParaRPr lang="en-GB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1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8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Technical/Medical Questions (user Specs)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32859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b="1" i="1" dirty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Beam </a:t>
            </a:r>
            <a:r>
              <a:rPr lang="en-GB" b="1" i="1" dirty="0" smtClean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Specs </a:t>
            </a:r>
            <a:r>
              <a:rPr lang="en-GB" sz="3100" b="1" i="1" dirty="0">
                <a:solidFill>
                  <a:schemeClr val="bg2">
                    <a:lumMod val="90000"/>
                  </a:schemeClr>
                </a:solidFill>
                <a:latin typeface="Cambria"/>
                <a:ea typeface="Times New Roman"/>
                <a:cs typeface="Times New Roman"/>
              </a:rPr>
              <a:t>(needs R&amp;D)</a:t>
            </a: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dirty="0">
                <a:ea typeface="Calibri"/>
                <a:cs typeface="Times New Roman"/>
              </a:rPr>
              <a:t>Type of Light </a:t>
            </a:r>
            <a:r>
              <a:rPr lang="en-GB" dirty="0" smtClean="0">
                <a:ea typeface="Calibri"/>
                <a:cs typeface="Times New Roman"/>
              </a:rPr>
              <a:t>Ion (protons to Carbon or multiple ion capability)…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  <a:endParaRPr lang="en-GB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dirty="0">
                <a:ea typeface="Calibri"/>
                <a:cs typeface="Times New Roman"/>
              </a:rPr>
              <a:t>Central beam energy and energy </a:t>
            </a:r>
            <a:r>
              <a:rPr lang="en-GB" dirty="0" smtClean="0">
                <a:ea typeface="Calibri"/>
                <a:cs typeface="Times New Roman"/>
              </a:rPr>
              <a:t>range (?multiple energies for different functions)….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  <a:endParaRPr lang="en-GB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dirty="0">
                <a:ea typeface="Calibri"/>
                <a:cs typeface="Times New Roman"/>
              </a:rPr>
              <a:t>Beam size (</a:t>
            </a:r>
            <a:r>
              <a:rPr lang="en-GB" dirty="0" err="1" smtClean="0">
                <a:ea typeface="Calibri"/>
                <a:cs typeface="Times New Roman"/>
              </a:rPr>
              <a:t>h+v</a:t>
            </a:r>
            <a:r>
              <a:rPr lang="en-GB" dirty="0" smtClean="0">
                <a:ea typeface="Calibri"/>
                <a:cs typeface="Times New Roman"/>
              </a:rPr>
              <a:t>) </a:t>
            </a:r>
            <a:r>
              <a:rPr lang="en-GB" dirty="0">
                <a:ea typeface="Calibri"/>
                <a:cs typeface="Times New Roman"/>
              </a:rPr>
              <a:t>(emittance</a:t>
            </a:r>
            <a:r>
              <a:rPr lang="en-GB" dirty="0" smtClean="0">
                <a:ea typeface="Calibri"/>
                <a:cs typeface="Times New Roman"/>
              </a:rPr>
              <a:t>)…..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  <a:endParaRPr lang="en-GB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dirty="0">
                <a:ea typeface="Calibri"/>
                <a:cs typeface="Times New Roman"/>
              </a:rPr>
              <a:t>Energy spread of </a:t>
            </a:r>
            <a:r>
              <a:rPr lang="en-GB" dirty="0" smtClean="0">
                <a:ea typeface="Calibri"/>
                <a:cs typeface="Times New Roman"/>
              </a:rPr>
              <a:t>beam….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  <a:endParaRPr lang="en-GB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b="1" i="1" dirty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Beam Distribution (gantry</a:t>
            </a:r>
            <a:r>
              <a:rPr lang="en-GB" b="1" i="1" dirty="0" smtClean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)</a:t>
            </a:r>
            <a:endParaRPr lang="en-GB" b="1" i="1" dirty="0">
              <a:solidFill>
                <a:srgbClr val="4F81BD"/>
              </a:solidFill>
              <a:latin typeface="Cambria"/>
              <a:ea typeface="Times New Roman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dirty="0">
                <a:ea typeface="Calibri"/>
                <a:cs typeface="Times New Roman"/>
              </a:rPr>
              <a:t>Required </a:t>
            </a:r>
            <a:r>
              <a:rPr lang="en-GB" dirty="0" smtClean="0">
                <a:ea typeface="Calibri"/>
                <a:cs typeface="Times New Roman"/>
              </a:rPr>
              <a:t>angular coverage…..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dirty="0" smtClean="0">
                <a:ea typeface="Calibri"/>
                <a:cs typeface="Times New Roman"/>
              </a:rPr>
              <a:t>Allowed rate of change of beam energy…</a:t>
            </a:r>
            <a:r>
              <a:rPr lang="en-GB" dirty="0" err="1" smtClean="0">
                <a:solidFill>
                  <a:srgbClr val="FF0000"/>
                </a:solidFill>
                <a:ea typeface="Calibri"/>
                <a:cs typeface="Times New Roman"/>
              </a:rPr>
              <a:t>Acc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Times New Roman"/>
              </a:rPr>
              <a:t> + M</a:t>
            </a:r>
            <a:endParaRPr lang="en-GB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dirty="0" smtClean="0">
                <a:ea typeface="Calibri"/>
                <a:cs typeface="Times New Roman"/>
              </a:rPr>
              <a:t>Degree of allowed movement </a:t>
            </a:r>
            <a:r>
              <a:rPr lang="en-GB" dirty="0">
                <a:ea typeface="Calibri"/>
                <a:cs typeface="Times New Roman"/>
              </a:rPr>
              <a:t>of </a:t>
            </a:r>
            <a:r>
              <a:rPr lang="en-GB" dirty="0" smtClean="0">
                <a:ea typeface="Calibri"/>
                <a:cs typeface="Times New Roman"/>
              </a:rPr>
              <a:t>patient…..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b="1" i="1" dirty="0" smtClean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Diagnostics </a:t>
            </a:r>
            <a:r>
              <a:rPr lang="en-GB" b="1" i="1" dirty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and </a:t>
            </a:r>
            <a:r>
              <a:rPr lang="en-GB" b="1" i="1" dirty="0" smtClean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Imaging </a:t>
            </a:r>
            <a:r>
              <a:rPr lang="en-GB" sz="3100" b="1" i="1" dirty="0">
                <a:solidFill>
                  <a:schemeClr val="bg2">
                    <a:lumMod val="90000"/>
                  </a:schemeClr>
                </a:solidFill>
                <a:latin typeface="Cambria"/>
                <a:ea typeface="Times New Roman"/>
                <a:cs typeface="Times New Roman"/>
              </a:rPr>
              <a:t>(needs Test </a:t>
            </a:r>
            <a:r>
              <a:rPr lang="en-GB" sz="3100" b="1" i="1" dirty="0" smtClean="0">
                <a:solidFill>
                  <a:schemeClr val="bg2">
                    <a:lumMod val="90000"/>
                  </a:schemeClr>
                </a:solidFill>
                <a:latin typeface="Cambria"/>
                <a:ea typeface="Times New Roman"/>
                <a:cs typeface="Times New Roman"/>
              </a:rPr>
              <a:t>bed and simulations)</a:t>
            </a:r>
            <a:endParaRPr lang="en-GB" sz="3100" b="1" i="1" dirty="0">
              <a:solidFill>
                <a:schemeClr val="bg2">
                  <a:lumMod val="90000"/>
                </a:schemeClr>
              </a:solidFill>
              <a:latin typeface="Cambria"/>
              <a:ea typeface="Times New Roman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dirty="0" smtClean="0">
                <a:ea typeface="Calibri"/>
                <a:cs typeface="Times New Roman"/>
              </a:rPr>
              <a:t>Dose: requirements and precision deposition….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  <a:endParaRPr lang="en-GB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dirty="0">
                <a:ea typeface="Calibri"/>
                <a:cs typeface="Times New Roman"/>
              </a:rPr>
              <a:t>Beam control </a:t>
            </a:r>
            <a:r>
              <a:rPr lang="en-GB" dirty="0" smtClean="0">
                <a:ea typeface="Calibri"/>
                <a:cs typeface="Times New Roman"/>
              </a:rPr>
              <a:t>devices…..</a:t>
            </a:r>
            <a:r>
              <a:rPr lang="en-GB" dirty="0" err="1" smtClean="0">
                <a:solidFill>
                  <a:srgbClr val="FF0000"/>
                </a:solidFill>
                <a:ea typeface="Calibri"/>
                <a:cs typeface="Times New Roman"/>
              </a:rPr>
              <a:t>Acc</a:t>
            </a:r>
            <a:endParaRPr lang="en-GB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dirty="0">
                <a:ea typeface="Calibri"/>
                <a:cs typeface="Times New Roman"/>
              </a:rPr>
              <a:t>Requirements for imaging (update rate, precision, resolution</a:t>
            </a:r>
            <a:r>
              <a:rPr lang="en-GB" dirty="0" smtClean="0">
                <a:ea typeface="Calibri"/>
                <a:cs typeface="Times New Roman"/>
              </a:rPr>
              <a:t>)… 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  <a:endParaRPr lang="en-GB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34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8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Technical/Medical Questions (user Specs)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32859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en-GB" sz="2800" b="1" i="1" dirty="0" smtClean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Spot Scanning </a:t>
            </a:r>
            <a:r>
              <a:rPr lang="en-GB" sz="2800" b="1" i="1" dirty="0" smtClean="0">
                <a:solidFill>
                  <a:schemeClr val="bg2">
                    <a:lumMod val="90000"/>
                  </a:schemeClr>
                </a:solidFill>
                <a:latin typeface="Cambria"/>
                <a:ea typeface="Times New Roman"/>
                <a:cs typeface="Times New Roman"/>
              </a:rPr>
              <a:t>(Needs R&amp;D)</a:t>
            </a:r>
            <a:endParaRPr lang="en-GB" sz="2800" b="1" i="1" dirty="0">
              <a:solidFill>
                <a:schemeClr val="bg2">
                  <a:lumMod val="90000"/>
                </a:schemeClr>
              </a:solidFill>
              <a:latin typeface="Cambria"/>
              <a:ea typeface="Times New Roman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sz="2400" dirty="0">
                <a:ea typeface="Calibri"/>
                <a:cs typeface="Times New Roman"/>
              </a:rPr>
              <a:t>Comparison of specs for spot scanning (fast with low dose per shot or large dose per shot</a:t>
            </a:r>
            <a:r>
              <a:rPr lang="en-GB" sz="2400" dirty="0" smtClean="0">
                <a:ea typeface="Calibri"/>
                <a:cs typeface="Times New Roman"/>
              </a:rPr>
              <a:t>)…</a:t>
            </a:r>
            <a:r>
              <a:rPr lang="en-GB" sz="2400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  <a:endParaRPr lang="en-GB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sz="2400" dirty="0">
                <a:ea typeface="Calibri"/>
                <a:cs typeface="Times New Roman"/>
              </a:rPr>
              <a:t>Optimum spot scanning parameters, rate, dose, </a:t>
            </a:r>
            <a:r>
              <a:rPr lang="en-GB" sz="2400" dirty="0" err="1" smtClean="0">
                <a:ea typeface="Calibri"/>
                <a:cs typeface="Times New Roman"/>
              </a:rPr>
              <a:t>etc..</a:t>
            </a:r>
            <a:r>
              <a:rPr lang="en-GB" sz="2400" dirty="0" err="1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  <a:endParaRPr lang="en-GB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2400" dirty="0">
                <a:ea typeface="Calibri"/>
                <a:cs typeface="Times New Roman"/>
              </a:rPr>
              <a:t>Control of dose per </a:t>
            </a:r>
            <a:r>
              <a:rPr lang="en-GB" sz="2400" dirty="0" smtClean="0">
                <a:ea typeface="Calibri"/>
                <a:cs typeface="Times New Roman"/>
              </a:rPr>
              <a:t>deposition….</a:t>
            </a:r>
            <a:r>
              <a:rPr lang="en-GB" sz="2400" dirty="0" smtClean="0">
                <a:solidFill>
                  <a:srgbClr val="FF0000"/>
                </a:solidFill>
                <a:ea typeface="Calibri"/>
                <a:cs typeface="Times New Roman"/>
              </a:rPr>
              <a:t>M</a:t>
            </a:r>
            <a:endParaRPr lang="en-GB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800" b="1" i="1" dirty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Type of Accelerator </a:t>
            </a:r>
            <a:r>
              <a:rPr lang="en-GB" sz="2800" b="1" i="1" dirty="0" smtClean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…</a:t>
            </a:r>
            <a:r>
              <a:rPr lang="en-GB" sz="2800" b="1" i="1" dirty="0" err="1" smtClean="0">
                <a:solidFill>
                  <a:srgbClr val="FF0000"/>
                </a:solidFill>
                <a:latin typeface="Cambria"/>
                <a:ea typeface="Times New Roman"/>
                <a:cs typeface="Times New Roman"/>
              </a:rPr>
              <a:t>Acc</a:t>
            </a:r>
            <a:endParaRPr lang="en-GB" sz="2800" b="1" i="1" dirty="0">
              <a:solidFill>
                <a:srgbClr val="FF0000"/>
              </a:solidFill>
              <a:latin typeface="Cambria"/>
              <a:ea typeface="Times New Roman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sz="2400" dirty="0" smtClean="0">
                <a:ea typeface="Calibri"/>
                <a:cs typeface="Times New Roman"/>
              </a:rPr>
              <a:t>Synchrotron (normal or rapid cycling)</a:t>
            </a:r>
            <a:endParaRPr lang="en-GB" sz="2400" dirty="0"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sz="2400" dirty="0">
                <a:ea typeface="Calibri"/>
                <a:cs typeface="Times New Roman"/>
              </a:rPr>
              <a:t>Linac</a:t>
            </a:r>
          </a:p>
          <a:p>
            <a:pPr lvl="1">
              <a:lnSpc>
                <a:spcPct val="115000"/>
              </a:lnSpc>
              <a:buFont typeface="Symbol"/>
              <a:buChar char=""/>
            </a:pPr>
            <a:r>
              <a:rPr lang="en-GB" sz="2400" dirty="0">
                <a:ea typeface="Calibri"/>
                <a:cs typeface="Times New Roman"/>
              </a:rPr>
              <a:t>Cyclotron </a:t>
            </a:r>
          </a:p>
          <a:p>
            <a:pPr lvl="1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2400" dirty="0" smtClean="0">
                <a:ea typeface="Calibri"/>
                <a:cs typeface="Times New Roman"/>
              </a:rPr>
              <a:t>Or a combination of the above (SC, </a:t>
            </a:r>
            <a:r>
              <a:rPr lang="en-GB" sz="2400" dirty="0" err="1" smtClean="0">
                <a:ea typeface="Calibri"/>
                <a:cs typeface="Times New Roman"/>
              </a:rPr>
              <a:t>Cyclo</a:t>
            </a:r>
            <a:r>
              <a:rPr lang="en-GB" sz="2400" dirty="0" smtClean="0">
                <a:ea typeface="Calibri"/>
                <a:cs typeface="Times New Roman"/>
              </a:rPr>
              <a:t>-Linac, </a:t>
            </a:r>
            <a:r>
              <a:rPr lang="en-GB" sz="2400" dirty="0" err="1" smtClean="0">
                <a:ea typeface="Calibri"/>
                <a:cs typeface="Times New Roman"/>
              </a:rPr>
              <a:t>etc</a:t>
            </a:r>
            <a:r>
              <a:rPr lang="en-GB" sz="2400" dirty="0" smtClean="0">
                <a:ea typeface="Calibri"/>
                <a:cs typeface="Times New Roman"/>
              </a:rPr>
              <a:t> )</a:t>
            </a:r>
            <a:endParaRPr lang="en-GB" sz="2400" dirty="0"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4869160"/>
            <a:ext cx="612068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</a:rPr>
              <a:t>The agreed specs will influence decision on type of accelerators and design of gantries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69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Dealing with Organ Movement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736304"/>
          </a:xfrm>
        </p:spPr>
        <p:txBody>
          <a:bodyPr/>
          <a:lstStyle/>
          <a:p>
            <a:r>
              <a:rPr lang="en-GB" dirty="0" smtClean="0"/>
              <a:t>Time gating: apply dose when the organ is in the correct position. E.g. respiration cycle</a:t>
            </a:r>
          </a:p>
          <a:p>
            <a:r>
              <a:rPr lang="en-GB" dirty="0" smtClean="0"/>
              <a:t>Fast rescanning: very rapid multiple painting. Statistically distribute the dose</a:t>
            </a:r>
          </a:p>
          <a:p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Tumour tracking: diagnostics and imaging</a:t>
            </a:r>
            <a:endParaRPr lang="en-GB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414908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All methods need high scanning speeds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BF41-1814-43DE-AE11-C56E7BEE06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95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9252520" cy="70609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We have many accelerators at CERN</a:t>
            </a:r>
            <a:endParaRPr lang="en-GB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3" r="30191" b="21040"/>
          <a:stretch/>
        </p:blipFill>
        <p:spPr bwMode="auto">
          <a:xfrm>
            <a:off x="6047291" y="1599247"/>
            <a:ext cx="2926980" cy="4526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504" y="1778444"/>
            <a:ext cx="63367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ea typeface="ＭＳ Ｐゴシック" charset="-128"/>
              </a:rPr>
              <a:t>LEIR</a:t>
            </a: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 (Low Energy Ion Ring)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part of LHC injection chain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ea typeface="ＭＳ Ｐゴシック" charset="-128"/>
              </a:rPr>
              <a:t>a</a:t>
            </a: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ccumulator for LHC ion programme (lead ions)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only used for several weeks / year</a:t>
            </a:r>
            <a:endParaRPr lang="en-US" sz="2400" dirty="0">
              <a:solidFill>
                <a:prstClr val="black"/>
              </a:solidFill>
              <a:ea typeface="ＭＳ Ｐゴシック" charset="-128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  <a:ea typeface="ＭＳ Ｐゴシック" charset="-12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Plan to </a:t>
            </a:r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ea typeface="ＭＳ Ｐゴシック" charset="-128"/>
              </a:rPr>
              <a:t>establish facility </a:t>
            </a: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for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Test-bed for medical instrumentation</a:t>
            </a:r>
            <a:endParaRPr lang="en-GB" sz="2400" dirty="0" smtClean="0">
              <a:solidFill>
                <a:prstClr val="black"/>
              </a:solidFill>
              <a:ea typeface="ＭＳ Ｐゴシック" charset="-128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Diagnostics and dosimetry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ea typeface="ＭＳ Ｐゴシック" charset="-128"/>
              </a:rPr>
              <a:t>radiobiology</a:t>
            </a:r>
            <a:endParaRPr lang="en-US" sz="2400" b="1" dirty="0">
              <a:solidFill>
                <a:srgbClr val="C0504D">
                  <a:lumMod val="75000"/>
                </a:srgbClr>
              </a:solidFill>
              <a:ea typeface="ＭＳ Ｐゴシック" charset="-128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basic </a:t>
            </a:r>
            <a:r>
              <a:rPr lang="en-US" sz="2400" dirty="0">
                <a:solidFill>
                  <a:prstClr val="black"/>
                </a:solidFill>
                <a:ea typeface="ＭＳ Ｐゴシック" charset="-128"/>
              </a:rPr>
              <a:t>physics studies such as fragmentation of ion </a:t>
            </a:r>
            <a:r>
              <a:rPr lang="en-US" sz="2400" dirty="0" smtClean="0">
                <a:solidFill>
                  <a:prstClr val="black"/>
                </a:solidFill>
                <a:ea typeface="ＭＳ Ｐゴシック" charset="-128"/>
              </a:rPr>
              <a:t>beams</a:t>
            </a:r>
            <a:endParaRPr lang="en-US" sz="2400" dirty="0">
              <a:solidFill>
                <a:prstClr val="black"/>
              </a:solidFill>
              <a:ea typeface="ＭＳ Ｐゴシック" charset="-128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572000" y="1700808"/>
            <a:ext cx="3096344" cy="410445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1124744"/>
            <a:ext cx="3168352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  <a:ea typeface="ＭＳ Ｐゴシック" charset="-128"/>
              </a:rPr>
              <a:t>And one is perfect, LEIR</a:t>
            </a:r>
            <a:endParaRPr lang="en-GB" sz="2400" dirty="0">
              <a:solidFill>
                <a:prstClr val="black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120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Biomedical Research Facility at LEIR</a:t>
            </a:r>
            <a:endParaRPr lang="en-US" dirty="0"/>
          </a:p>
        </p:txBody>
      </p:sp>
      <p:pic>
        <p:nvPicPr>
          <p:cNvPr id="5" name="Picture 4" descr="MachineLEI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3" r="-14" b="107"/>
          <a:stretch/>
        </p:blipFill>
        <p:spPr bwMode="auto">
          <a:xfrm>
            <a:off x="547688" y="908722"/>
            <a:ext cx="8151812" cy="538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2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The New CERN Medical Initiatives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856984" cy="554461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Medical Accelerator Design</a:t>
            </a:r>
          </a:p>
          <a:p>
            <a:pPr lvl="1"/>
            <a:r>
              <a:rPr lang="en-GB" sz="2000" dirty="0" smtClean="0"/>
              <a:t>coordinate </a:t>
            </a:r>
            <a:r>
              <a:rPr lang="en-GB" sz="2000" dirty="0"/>
              <a:t>an international collaboration to design </a:t>
            </a:r>
            <a:r>
              <a:rPr lang="en-GB" sz="2000" dirty="0" smtClean="0"/>
              <a:t>a </a:t>
            </a:r>
            <a:r>
              <a:rPr lang="en-GB" sz="2000" dirty="0">
                <a:solidFill>
                  <a:srgbClr val="FF0000"/>
                </a:solidFill>
              </a:rPr>
              <a:t>new </a:t>
            </a:r>
            <a:r>
              <a:rPr lang="en-GB" sz="2000" dirty="0" smtClean="0">
                <a:solidFill>
                  <a:srgbClr val="FF0000"/>
                </a:solidFill>
              </a:rPr>
              <a:t>compact, cost-effective </a:t>
            </a:r>
            <a:r>
              <a:rPr lang="en-GB" sz="2000" dirty="0">
                <a:solidFill>
                  <a:srgbClr val="FF0000"/>
                </a:solidFill>
              </a:rPr>
              <a:t>accelerator facility, </a:t>
            </a:r>
            <a:r>
              <a:rPr lang="en-GB" sz="2000" dirty="0" smtClean="0"/>
              <a:t>using </a:t>
            </a:r>
            <a:r>
              <a:rPr lang="en-GB" sz="2000" dirty="0"/>
              <a:t>the most advanced </a:t>
            </a:r>
            <a:r>
              <a:rPr lang="en-GB" sz="2000" dirty="0" smtClean="0"/>
              <a:t>technologies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Biomedical Facility </a:t>
            </a:r>
          </a:p>
          <a:p>
            <a:pPr lvl="1"/>
            <a:r>
              <a:rPr lang="en-GB" sz="2000" dirty="0" smtClean="0"/>
              <a:t>creation of a facility at CERN that </a:t>
            </a:r>
            <a:r>
              <a:rPr lang="en-GB" sz="2000" dirty="0" smtClean="0">
                <a:solidFill>
                  <a:srgbClr val="FF0000"/>
                </a:solidFill>
              </a:rPr>
              <a:t>provides particle beams of different types and energies to external users</a:t>
            </a:r>
            <a:r>
              <a:rPr lang="en-GB" sz="2000" dirty="0" smtClean="0"/>
              <a:t> for radiobiology and detector development </a:t>
            </a:r>
          </a:p>
          <a:p>
            <a:pPr lvl="1"/>
            <a:r>
              <a:rPr lang="en-GB" sz="2000" dirty="0" smtClean="0"/>
              <a:t>Iterative experimental verification of simulation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Detectors for beam control and medical imaging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Diagnostics and </a:t>
            </a:r>
            <a:r>
              <a:rPr lang="en-GB" sz="2800" dirty="0" err="1" smtClean="0"/>
              <a:t>Dosimetry</a:t>
            </a:r>
            <a:r>
              <a:rPr lang="en-GB" sz="2800" dirty="0" smtClean="0"/>
              <a:t> for control of radiation</a:t>
            </a:r>
            <a:endParaRPr lang="en-GB" sz="2800" dirty="0"/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Radio-Isotopes production</a:t>
            </a:r>
            <a:r>
              <a:rPr lang="en-GB" sz="2800" dirty="0" smtClean="0"/>
              <a:t> </a:t>
            </a:r>
            <a:r>
              <a:rPr lang="en-GB" sz="2800" dirty="0" smtClean="0"/>
              <a:t>(</a:t>
            </a:r>
            <a:r>
              <a:rPr lang="en-GB" sz="2800" dirty="0" smtClean="0"/>
              <a:t>bio-</a:t>
            </a:r>
            <a:r>
              <a:rPr lang="en-GB" sz="2800" dirty="0" err="1" smtClean="0"/>
              <a:t>imimaging</a:t>
            </a:r>
            <a:r>
              <a:rPr lang="en-GB" sz="2800" dirty="0" smtClean="0"/>
              <a:t>, treatment..)</a:t>
            </a:r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Large </a:t>
            </a:r>
            <a:r>
              <a:rPr lang="en-GB" sz="2800" dirty="0"/>
              <a:t>Scale Computing </a:t>
            </a:r>
            <a:r>
              <a:rPr lang="en-GB" sz="2400" dirty="0" smtClean="0"/>
              <a:t>(treatment planning, data storage and analysis, and simulations)</a:t>
            </a:r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Applications other than cancer therapy</a:t>
            </a:r>
            <a:endParaRPr lang="en-GB" sz="2800" dirty="0"/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504" y="692696"/>
            <a:ext cx="8856984" cy="532859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9074617">
            <a:off x="-286094" y="3361324"/>
            <a:ext cx="864096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>Will be carried out in a global collaboration</a:t>
            </a:r>
            <a:endParaRPr lang="en-GB" sz="36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299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653"/>
    </mc:Choice>
    <mc:Fallback xmlns="">
      <p:transition spd="slow" advTm="506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OPENMED Facility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3"/>
            <a:ext cx="8229600" cy="5246340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sz="2800" dirty="0" smtClean="0"/>
              <a:t>With a new Front End (Source)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LEIR can provide ions of interest for biomedical studies up to &lt;430 MeV </a:t>
            </a:r>
            <a:r>
              <a:rPr lang="en-US" sz="2400" dirty="0"/>
              <a:t>for fully stripped </a:t>
            </a:r>
            <a:r>
              <a:rPr lang="en-US" sz="2400" baseline="30000" dirty="0"/>
              <a:t>12</a:t>
            </a:r>
            <a:r>
              <a:rPr lang="en-US" sz="2400" dirty="0"/>
              <a:t>C or </a:t>
            </a:r>
            <a:r>
              <a:rPr lang="en-US" sz="2400" baseline="30000" dirty="0"/>
              <a:t>16</a:t>
            </a:r>
            <a:r>
              <a:rPr lang="en-US" sz="2400" dirty="0"/>
              <a:t>O </a:t>
            </a:r>
            <a:r>
              <a:rPr lang="en-US" sz="2400" dirty="0" smtClean="0"/>
              <a:t>ions 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Facility can also be used to test detectors and diagnostics as well as test the results of medical simulations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Study well under way:</a:t>
            </a:r>
          </a:p>
          <a:p>
            <a:pPr lvl="2">
              <a:spcBef>
                <a:spcPts val="300"/>
              </a:spcBef>
            </a:pPr>
            <a:r>
              <a:rPr lang="en-US" dirty="0" smtClean="0"/>
              <a:t>(Re-)</a:t>
            </a:r>
            <a:r>
              <a:rPr lang="en-US" dirty="0" err="1" smtClean="0"/>
              <a:t>implemention</a:t>
            </a:r>
            <a:r>
              <a:rPr lang="en-US" dirty="0" smtClean="0"/>
              <a:t> of slow ejection with longitudinal and/or transverse excitation</a:t>
            </a:r>
          </a:p>
          <a:p>
            <a:pPr lvl="2">
              <a:spcBef>
                <a:spcPts val="300"/>
              </a:spcBef>
            </a:pPr>
            <a:r>
              <a:rPr lang="en-US" dirty="0" smtClean="0"/>
              <a:t>New extraction channel (septa) and transfer line to experiment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Need the </a:t>
            </a:r>
            <a:r>
              <a:rPr lang="en-US" sz="3600" dirty="0" smtClean="0">
                <a:solidFill>
                  <a:srgbClr val="FF0000"/>
                </a:solidFill>
              </a:rPr>
              <a:t>Funding for Implementation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7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67"/>
    </mc:Choice>
    <mc:Fallback xmlns="">
      <p:transition spd="slow" advTm="84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CMA Initiatives: Where are we?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544616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Obtained some “seed” funding from CERN, as well as donations from outside</a:t>
            </a:r>
            <a:endParaRPr lang="en-GB" sz="2800" dirty="0" smtClean="0"/>
          </a:p>
          <a:p>
            <a:r>
              <a:rPr lang="en-GB" sz="2800" dirty="0" smtClean="0"/>
              <a:t>“CERN Medical Applications Workshop” followed the ICTR-PHE (15-16 February)</a:t>
            </a:r>
          </a:p>
          <a:p>
            <a:r>
              <a:rPr lang="en-GB" sz="2800" dirty="0" smtClean="0"/>
              <a:t>Attracted ~80 top experts from all over the globe</a:t>
            </a:r>
          </a:p>
          <a:p>
            <a:r>
              <a:rPr lang="en-US" sz="2800" dirty="0" smtClean="0"/>
              <a:t>Many collaborators have volunteered (both inside and outside CERN)</a:t>
            </a:r>
            <a:endParaRPr lang="en-GB" sz="2800" dirty="0" smtClean="0"/>
          </a:p>
          <a:p>
            <a:r>
              <a:rPr lang="en-US" sz="2800" dirty="0" smtClean="0"/>
              <a:t>Funding, governance,… “institute or..”</a:t>
            </a:r>
            <a:endParaRPr lang="en-GB" sz="2800" dirty="0" smtClean="0"/>
          </a:p>
          <a:p>
            <a:r>
              <a:rPr lang="en-US" sz="2800" dirty="0" smtClean="0"/>
              <a:t>Regular CERN discussion meetings (CMASG, covering all topics)</a:t>
            </a:r>
            <a:endParaRPr lang="en-GB" sz="2800" dirty="0"/>
          </a:p>
          <a:p>
            <a:r>
              <a:rPr lang="en-US" sz="2800" dirty="0" smtClean="0"/>
              <a:t>International Strategy Committee (Nov 2014), (world experts)</a:t>
            </a:r>
          </a:p>
          <a:p>
            <a:r>
              <a:rPr lang="en-US" sz="2800" dirty="0" smtClean="0"/>
              <a:t>CERN as a medical data repository (WHO, Geneva)</a:t>
            </a:r>
          </a:p>
          <a:p>
            <a:r>
              <a:rPr lang="en-US" sz="2800" dirty="0" smtClean="0"/>
              <a:t>Medicis; Radio-isotopes </a:t>
            </a:r>
            <a:r>
              <a:rPr lang="en-US" sz="2800" dirty="0" smtClean="0"/>
              <a:t>project well under way</a:t>
            </a:r>
          </a:p>
          <a:p>
            <a:r>
              <a:rPr lang="en-US" sz="2800" dirty="0" smtClean="0"/>
              <a:t>RFQ development, design OPENMED, diagnostics and dosimetry</a:t>
            </a:r>
            <a:endParaRPr lang="en-GB" sz="2800" dirty="0" smtClean="0"/>
          </a:p>
          <a:p>
            <a:r>
              <a:rPr lang="en-US" sz="2800" dirty="0" smtClean="0"/>
              <a:t>White paper well under way</a:t>
            </a:r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5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59137" y="1427433"/>
            <a:ext cx="8777383" cy="4592195"/>
            <a:chOff x="195990" y="744164"/>
            <a:chExt cx="8957371" cy="3659557"/>
          </a:xfrm>
        </p:grpSpPr>
        <p:sp>
          <p:nvSpPr>
            <p:cNvPr id="6" name="TextBox 5"/>
            <p:cNvSpPr txBox="1"/>
            <p:nvPr/>
          </p:nvSpPr>
          <p:spPr>
            <a:xfrm>
              <a:off x="5593630" y="1451891"/>
              <a:ext cx="3559731" cy="29432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prstClr val="black"/>
                  </a:solidFill>
                </a:rPr>
                <a:t>International Advisory Committee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10565" y="744164"/>
              <a:ext cx="3240360" cy="29432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prstClr val="black"/>
                  </a:solidFill>
                </a:rPr>
                <a:t>CERN Directorate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8" name="Straight Arrow Connector 7"/>
            <p:cNvCxnSpPr>
              <a:stCxn id="7" idx="2"/>
              <a:endCxn id="16" idx="0"/>
            </p:cNvCxnSpPr>
            <p:nvPr/>
          </p:nvCxnSpPr>
          <p:spPr>
            <a:xfrm>
              <a:off x="5130745" y="1038488"/>
              <a:ext cx="2698" cy="1131163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endCxn id="16" idx="1"/>
            </p:cNvCxnSpPr>
            <p:nvPr/>
          </p:nvCxnSpPr>
          <p:spPr>
            <a:xfrm flipV="1">
              <a:off x="1929164" y="2316813"/>
              <a:ext cx="1116048" cy="5799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lbow Connector 9"/>
            <p:cNvCxnSpPr>
              <a:stCxn id="6" idx="0"/>
              <a:endCxn id="7" idx="3"/>
            </p:cNvCxnSpPr>
            <p:nvPr/>
          </p:nvCxnSpPr>
          <p:spPr>
            <a:xfrm rot="16200000" flipV="1">
              <a:off x="6781929" y="860323"/>
              <a:ext cx="560565" cy="622571"/>
            </a:xfrm>
            <a:prstGeom prst="bentConnector2">
              <a:avLst/>
            </a:prstGeom>
            <a:ln w="1905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lbow Connector 10"/>
            <p:cNvCxnSpPr>
              <a:stCxn id="6" idx="2"/>
              <a:endCxn id="16" idx="3"/>
            </p:cNvCxnSpPr>
            <p:nvPr/>
          </p:nvCxnSpPr>
          <p:spPr>
            <a:xfrm rot="5400000">
              <a:off x="7012287" y="1955603"/>
              <a:ext cx="570598" cy="151821"/>
            </a:xfrm>
            <a:prstGeom prst="bentConnector2">
              <a:avLst/>
            </a:prstGeom>
            <a:ln w="1905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2292405" y="2169652"/>
              <a:ext cx="4997279" cy="2234069"/>
              <a:chOff x="1446929" y="3085184"/>
              <a:chExt cx="4997279" cy="1917358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2199736" y="3085184"/>
                <a:ext cx="4176464" cy="252599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prstClr val="black"/>
                    </a:solidFill>
                  </a:rPr>
                  <a:t>Steering Group for Medical Applications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7" name="Straight Arrow Connector 16"/>
              <p:cNvCxnSpPr>
                <a:endCxn id="23" idx="0"/>
              </p:cNvCxnSpPr>
              <p:nvPr/>
            </p:nvCxnSpPr>
            <p:spPr>
              <a:xfrm>
                <a:off x="4285269" y="3421528"/>
                <a:ext cx="90010" cy="523363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>
                <a:stCxn id="16" idx="2"/>
                <a:endCxn id="21" idx="0"/>
              </p:cNvCxnSpPr>
              <p:nvPr/>
            </p:nvCxnSpPr>
            <p:spPr>
              <a:xfrm flipH="1">
                <a:off x="1950985" y="3337783"/>
                <a:ext cx="2336982" cy="600487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stCxn id="16" idx="2"/>
                <a:endCxn id="22" idx="0"/>
              </p:cNvCxnSpPr>
              <p:nvPr/>
            </p:nvCxnSpPr>
            <p:spPr>
              <a:xfrm flipH="1">
                <a:off x="3096082" y="3337783"/>
                <a:ext cx="1191886" cy="607108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>
                <a:stCxn id="16" idx="2"/>
                <a:endCxn id="25" idx="0"/>
              </p:cNvCxnSpPr>
              <p:nvPr/>
            </p:nvCxnSpPr>
            <p:spPr>
              <a:xfrm>
                <a:off x="4287968" y="3337783"/>
                <a:ext cx="1617607" cy="607108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1446929" y="3938270"/>
                <a:ext cx="1008112" cy="23154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prstClr val="black"/>
                    </a:solidFill>
                  </a:rPr>
                  <a:t>Project 1</a:t>
                </a:r>
                <a:endParaRPr lang="en-GB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592025" y="3944891"/>
                <a:ext cx="1008112" cy="23154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prstClr val="black"/>
                    </a:solidFill>
                  </a:rPr>
                  <a:t>Project 2</a:t>
                </a:r>
                <a:endParaRPr lang="en-GB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871223" y="3944891"/>
                <a:ext cx="1008112" cy="23154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prstClr val="black"/>
                    </a:solidFill>
                  </a:rPr>
                  <a:t>Project 3</a:t>
                </a:r>
                <a:endParaRPr lang="en-GB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486689" y="4753331"/>
                <a:ext cx="622920" cy="23154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prstClr val="black"/>
                    </a:solidFill>
                  </a:rPr>
                  <a:t>WP1</a:t>
                </a:r>
                <a:endParaRPr lang="en-GB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366940" y="3944891"/>
                <a:ext cx="1077268" cy="23154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prstClr val="black"/>
                    </a:solidFill>
                  </a:rPr>
                  <a:t>Project n</a:t>
                </a:r>
                <a:endParaRPr lang="en-GB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018814" y="4753331"/>
                <a:ext cx="622920" cy="23154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prstClr val="black"/>
                    </a:solidFill>
                  </a:rPr>
                  <a:t>WP3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777364" y="4770993"/>
                <a:ext cx="622920" cy="23154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err="1" smtClean="0">
                    <a:solidFill>
                      <a:prstClr val="black"/>
                    </a:solidFill>
                  </a:rPr>
                  <a:t>WPn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309615" y="4753331"/>
                <a:ext cx="622920" cy="23154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prstClr val="black"/>
                    </a:solidFill>
                  </a:rPr>
                  <a:t>WP2</a:t>
                </a:r>
                <a:endParaRPr lang="en-GB" sz="16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9" name="Straight Arrow Connector 28"/>
              <p:cNvCxnSpPr>
                <a:stCxn id="23" idx="2"/>
                <a:endCxn id="27" idx="0"/>
              </p:cNvCxnSpPr>
              <p:nvPr/>
            </p:nvCxnSpPr>
            <p:spPr>
              <a:xfrm>
                <a:off x="4375279" y="4176440"/>
                <a:ext cx="713545" cy="594554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23" idx="2"/>
                <a:endCxn id="26" idx="0"/>
              </p:cNvCxnSpPr>
              <p:nvPr/>
            </p:nvCxnSpPr>
            <p:spPr>
              <a:xfrm flipH="1">
                <a:off x="4330275" y="4176440"/>
                <a:ext cx="45004" cy="576891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>
                <a:stCxn id="23" idx="2"/>
                <a:endCxn id="28" idx="0"/>
              </p:cNvCxnSpPr>
              <p:nvPr/>
            </p:nvCxnSpPr>
            <p:spPr>
              <a:xfrm flipH="1">
                <a:off x="3621075" y="4176440"/>
                <a:ext cx="754204" cy="576891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23" idx="2"/>
                <a:endCxn id="24" idx="0"/>
              </p:cNvCxnSpPr>
              <p:nvPr/>
            </p:nvCxnSpPr>
            <p:spPr>
              <a:xfrm flipH="1">
                <a:off x="2798149" y="4176440"/>
                <a:ext cx="1577130" cy="576891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195990" y="2061655"/>
              <a:ext cx="1730475" cy="73580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prstClr val="black"/>
                  </a:solidFill>
                </a:rPr>
                <a:t>International Collaboration Board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1765" y="3027069"/>
              <a:ext cx="1458921" cy="46601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prstClr val="black"/>
                  </a:solidFill>
                </a:rPr>
                <a:t>Finance Committee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1778967" y="2486240"/>
              <a:ext cx="1263546" cy="815594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611560" y="26064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DRAFT Structure (to be decided)</a:t>
            </a:r>
            <a:endParaRPr lang="en-US" sz="4000" dirty="0">
              <a:solidFill>
                <a:prstClr val="black"/>
              </a:solidFill>
            </a:endParaRPr>
          </a:p>
        </p:txBody>
      </p:sp>
      <p:cxnSp>
        <p:nvCxnSpPr>
          <p:cNvPr id="35" name="Straight Arrow Connector 34"/>
          <p:cNvCxnSpPr>
            <a:stCxn id="14" idx="0"/>
            <a:endCxn id="13" idx="2"/>
          </p:cNvCxnSpPr>
          <p:nvPr/>
        </p:nvCxnSpPr>
        <p:spPr>
          <a:xfrm flipV="1">
            <a:off x="1106987" y="4004017"/>
            <a:ext cx="2" cy="28811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362" name="Picture 2" descr="C:\Users\myers\AppData\Local\Microsoft\Windows\Temporary Internet Files\Content.IE5\CH6TM73G\MM90018558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44824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myers\AppData\Local\Microsoft\Windows\Temporary Internet Files\Content.IE5\CH6TM73G\MM90018558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3" y="3267635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myers\AppData\Local\Microsoft\Windows\Temporary Internet Files\Content.IE5\CH6TM73G\MM90018558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182" y="4524486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91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3"/>
            <a:ext cx="8229600" cy="27363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800" dirty="0" smtClean="0"/>
              <a:t>Thank you for your attention</a:t>
            </a:r>
            <a:endParaRPr lang="en-GB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399023"/>
      </p:ext>
    </p:extLst>
  </p:cSld>
  <p:clrMapOvr>
    <a:masterClrMapping/>
  </p:clrMapOvr>
  <p:transition spd="slow" advTm="466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848" y="332656"/>
            <a:ext cx="8229600" cy="1368152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prstClr val="black"/>
                </a:solidFill>
              </a:rPr>
              <a:t>Initiative: Accelerator</a:t>
            </a:r>
            <a:br>
              <a:rPr lang="en-GB" sz="4000" dirty="0" smtClean="0">
                <a:solidFill>
                  <a:prstClr val="black"/>
                </a:solidFill>
              </a:rPr>
            </a:br>
            <a:r>
              <a:rPr lang="en-GB" sz="4000" dirty="0" smtClean="0">
                <a:solidFill>
                  <a:prstClr val="black"/>
                </a:solidFill>
              </a:rPr>
              <a:t>reminder PIMMS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</a:rPr>
              <a:t>“In </a:t>
            </a:r>
            <a:r>
              <a:rPr lang="en-GB" sz="2400" dirty="0">
                <a:solidFill>
                  <a:prstClr val="black"/>
                </a:solidFill>
              </a:rPr>
              <a:t>1996, </a:t>
            </a:r>
            <a:r>
              <a:rPr lang="en-GB" sz="2400" dirty="0" smtClean="0">
                <a:solidFill>
                  <a:prstClr val="black"/>
                </a:solidFill>
              </a:rPr>
              <a:t>CERN </a:t>
            </a:r>
            <a:r>
              <a:rPr lang="en-GB" sz="2400" dirty="0">
                <a:solidFill>
                  <a:prstClr val="black"/>
                </a:solidFill>
              </a:rPr>
              <a:t>initiated the Proton Ion Medical Machine </a:t>
            </a:r>
            <a:r>
              <a:rPr lang="en-GB" sz="2400" dirty="0" smtClean="0">
                <a:solidFill>
                  <a:prstClr val="black"/>
                </a:solidFill>
              </a:rPr>
              <a:t>Study (PIMMS</a:t>
            </a:r>
            <a:r>
              <a:rPr lang="en-GB" sz="2400" dirty="0">
                <a:solidFill>
                  <a:prstClr val="black"/>
                </a:solidFill>
              </a:rPr>
              <a:t>), which aimed at designing a synchrotron optimized for </a:t>
            </a:r>
            <a:r>
              <a:rPr lang="en-GB" sz="2400" dirty="0" smtClean="0">
                <a:solidFill>
                  <a:prstClr val="black"/>
                </a:solidFill>
              </a:rPr>
              <a:t>the treatment </a:t>
            </a:r>
            <a:r>
              <a:rPr lang="en-GB" sz="2400" dirty="0">
                <a:solidFill>
                  <a:prstClr val="black"/>
                </a:solidFill>
              </a:rPr>
              <a:t>of moving organs </a:t>
            </a:r>
            <a:r>
              <a:rPr lang="en-GB" sz="2400" dirty="0" smtClean="0">
                <a:solidFill>
                  <a:prstClr val="black"/>
                </a:solidFill>
              </a:rPr>
              <a:t>with carbon </a:t>
            </a:r>
            <a:r>
              <a:rPr lang="en-GB" sz="2400" dirty="0">
                <a:solidFill>
                  <a:prstClr val="black"/>
                </a:solidFill>
              </a:rPr>
              <a:t>ions (</a:t>
            </a:r>
            <a:r>
              <a:rPr lang="en-GB" sz="2400" dirty="0" smtClean="0">
                <a:solidFill>
                  <a:prstClr val="black"/>
                </a:solidFill>
              </a:rPr>
              <a:t>and protons</a:t>
            </a:r>
            <a:r>
              <a:rPr lang="en-GB" sz="2400" dirty="0">
                <a:solidFill>
                  <a:prstClr val="black"/>
                </a:solidFill>
              </a:rPr>
              <a:t>). </a:t>
            </a:r>
            <a:r>
              <a:rPr lang="en-GB" sz="2400" dirty="0" smtClean="0">
                <a:solidFill>
                  <a:prstClr val="black"/>
                </a:solidFill>
              </a:rPr>
              <a:t>The </a:t>
            </a:r>
            <a:r>
              <a:rPr lang="en-GB" sz="2400" dirty="0">
                <a:solidFill>
                  <a:prstClr val="black"/>
                </a:solidFill>
              </a:rPr>
              <a:t>project was adapted by TERA and used as a basis for the CNAO centre, which has </a:t>
            </a:r>
            <a:r>
              <a:rPr lang="en-GB" sz="2400" dirty="0" smtClean="0">
                <a:solidFill>
                  <a:prstClr val="black"/>
                </a:solidFill>
              </a:rPr>
              <a:t>been completed </a:t>
            </a:r>
            <a:r>
              <a:rPr lang="en-GB" sz="2400" dirty="0">
                <a:solidFill>
                  <a:prstClr val="black"/>
                </a:solidFill>
              </a:rPr>
              <a:t>in Pavia by the CNAO Foundation and INFN. The </a:t>
            </a:r>
            <a:r>
              <a:rPr lang="en-GB" sz="2400" dirty="0" err="1">
                <a:solidFill>
                  <a:prstClr val="black"/>
                </a:solidFill>
              </a:rPr>
              <a:t>MedAustron</a:t>
            </a:r>
            <a:r>
              <a:rPr lang="en-GB" sz="2400" dirty="0">
                <a:solidFill>
                  <a:prstClr val="black"/>
                </a:solidFill>
              </a:rPr>
              <a:t> facility utilises the </a:t>
            </a:r>
            <a:r>
              <a:rPr lang="en-GB" sz="2400" dirty="0" smtClean="0">
                <a:solidFill>
                  <a:prstClr val="black"/>
                </a:solidFill>
              </a:rPr>
              <a:t>same synchrotron </a:t>
            </a:r>
            <a:r>
              <a:rPr lang="en-GB" sz="2400" dirty="0">
                <a:solidFill>
                  <a:prstClr val="black"/>
                </a:solidFill>
              </a:rPr>
              <a:t>design, and is currently being built in Wiener </a:t>
            </a:r>
            <a:r>
              <a:rPr lang="en-GB" sz="2400" dirty="0" err="1">
                <a:solidFill>
                  <a:prstClr val="black"/>
                </a:solidFill>
              </a:rPr>
              <a:t>Neustadt</a:t>
            </a:r>
            <a:r>
              <a:rPr lang="en-GB" sz="2400" dirty="0">
                <a:solidFill>
                  <a:prstClr val="black"/>
                </a:solidFill>
              </a:rPr>
              <a:t> (Austria</a:t>
            </a:r>
            <a:r>
              <a:rPr lang="en-GB" sz="2400" dirty="0" smtClean="0">
                <a:solidFill>
                  <a:prstClr val="black"/>
                </a:solidFill>
              </a:rPr>
              <a:t>).”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2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01" y="1052736"/>
            <a:ext cx="9036496" cy="523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6365-3812-4DAE-B489-BD78C701F7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5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568325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Arial" charset="0"/>
              </a:rPr>
              <a:t>CNAO (Pavia) is treating patients</a:t>
            </a:r>
            <a:endParaRPr lang="en-GB" sz="2400" dirty="0">
              <a:latin typeface="Arial" charset="0"/>
            </a:endParaRPr>
          </a:p>
        </p:txBody>
      </p:sp>
      <p:grpSp>
        <p:nvGrpSpPr>
          <p:cNvPr id="47" name="Group 10"/>
          <p:cNvGrpSpPr>
            <a:grpSpLocks/>
          </p:cNvGrpSpPr>
          <p:nvPr/>
        </p:nvGrpSpPr>
        <p:grpSpPr bwMode="auto">
          <a:xfrm>
            <a:off x="4127989" y="1143000"/>
            <a:ext cx="4711211" cy="3733800"/>
            <a:chOff x="152292" y="-1185181"/>
            <a:chExt cx="8274050" cy="7583151"/>
          </a:xfrm>
        </p:grpSpPr>
        <p:pic>
          <p:nvPicPr>
            <p:cNvPr id="48" name="Immagine 3" descr="Acceleratore + Impianti 2008-04-07_small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1" t="2083" r="4115" b="2083"/>
            <a:stretch>
              <a:fillRect/>
            </a:stretch>
          </p:blipFill>
          <p:spPr bwMode="auto">
            <a:xfrm>
              <a:off x="152292" y="-1185181"/>
              <a:ext cx="827405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 Box 8"/>
            <p:cNvSpPr txBox="1">
              <a:spLocks noChangeArrowheads="1"/>
            </p:cNvSpPr>
            <p:nvPr/>
          </p:nvSpPr>
          <p:spPr bwMode="auto">
            <a:xfrm>
              <a:off x="1285966" y="5839485"/>
              <a:ext cx="2545452" cy="5584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2200" dirty="0">
                  <a:solidFill>
                    <a:srgbClr val="FF0000"/>
                  </a:solidFill>
                  <a:latin typeface="Times New Roman" pitchFamily="18" charset="0"/>
                </a:rPr>
                <a:t>Perspective view</a:t>
              </a:r>
            </a:p>
          </p:txBody>
        </p:sp>
      </p:grpSp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8"/>
          <a:stretch>
            <a:fillRect/>
          </a:stretch>
        </p:blipFill>
        <p:spPr bwMode="auto">
          <a:xfrm>
            <a:off x="304800" y="3505200"/>
            <a:ext cx="5715000" cy="3067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DCC9-4003-4980-B290-CC954623157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7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8328" y="1844824"/>
            <a:ext cx="4305672" cy="1296144"/>
          </a:xfrm>
        </p:spPr>
        <p:txBody>
          <a:bodyPr>
            <a:normAutofit/>
          </a:bodyPr>
          <a:lstStyle/>
          <a:p>
            <a:r>
              <a:rPr lang="en-GB" sz="2400" dirty="0" err="1" smtClean="0">
                <a:latin typeface="Arial" charset="0"/>
              </a:rPr>
              <a:t>MedAustron</a:t>
            </a:r>
            <a:r>
              <a:rPr lang="en-GB" sz="2400" dirty="0" smtClean="0">
                <a:latin typeface="Arial" charset="0"/>
              </a:rPr>
              <a:t> is building a centre in Wiener </a:t>
            </a:r>
            <a:r>
              <a:rPr lang="en-GB" sz="2400" dirty="0" err="1" smtClean="0">
                <a:latin typeface="Arial" charset="0"/>
              </a:rPr>
              <a:t>Neustadt</a:t>
            </a:r>
            <a:endParaRPr lang="en-GB" sz="2400" dirty="0">
              <a:latin typeface="Arial" charset="0"/>
            </a:endParaRPr>
          </a:p>
        </p:txBody>
      </p:sp>
      <p:pic>
        <p:nvPicPr>
          <p:cNvPr id="4" name="3211ffc5-569c-44f3-ae71-88f12e3ecc13" descr="EA14E5D0-9B81-4470-832A-6CEB923335E5@ho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0" y="170830"/>
            <a:ext cx="5092464" cy="338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35eb87d4-b141-4bf8-8897-0812ab302bc3" descr="51F1A08A-CE2C-4338-8C38-63F1255ACA5A@hom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861" y="3579093"/>
            <a:ext cx="4928139" cy="327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15-10-2014,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Meeting CERN, Geneva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71F6-E968-462C-AF26-818E48C8723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68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2.2|3.6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etabeam">
  <a:themeElements>
    <a:clrScheme name="betabea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etabeam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tabea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tabeam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tabea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1474</Words>
  <Application>Microsoft Office PowerPoint</Application>
  <PresentationFormat>On-screen Show (4:3)</PresentationFormat>
  <Paragraphs>238</Paragraphs>
  <Slides>20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1_Office Theme</vt:lpstr>
      <vt:lpstr>6_Office Theme</vt:lpstr>
      <vt:lpstr>9_Office Theme</vt:lpstr>
      <vt:lpstr>betabeam</vt:lpstr>
      <vt:lpstr>Default Design</vt:lpstr>
      <vt:lpstr>5_Office Theme</vt:lpstr>
      <vt:lpstr>14_Office Theme</vt:lpstr>
      <vt:lpstr>16_Office Theme</vt:lpstr>
      <vt:lpstr>17_Office Theme</vt:lpstr>
      <vt:lpstr>Office Theme</vt:lpstr>
      <vt:lpstr>CERN Medical Applications</vt:lpstr>
      <vt:lpstr>The New CERN Medical Initiatives </vt:lpstr>
      <vt:lpstr>CMA Initiatives: Where are we?</vt:lpstr>
      <vt:lpstr>PowerPoint Presentation</vt:lpstr>
      <vt:lpstr>PowerPoint Presentation</vt:lpstr>
      <vt:lpstr>Initiative: Accelerator reminder PIMMS</vt:lpstr>
      <vt:lpstr>PowerPoint Presentation</vt:lpstr>
      <vt:lpstr>CNAO (Pavia) is treating patients</vt:lpstr>
      <vt:lpstr>MedAustron is building a centre in Wiener Neustadt</vt:lpstr>
      <vt:lpstr>MedAustron Status – Wiener Neustadt</vt:lpstr>
      <vt:lpstr>What has happened since 2000 on the technology side?</vt:lpstr>
      <vt:lpstr>What should an ideal facility do?</vt:lpstr>
      <vt:lpstr>Dimensional comparison for carbon ion accelerators</vt:lpstr>
      <vt:lpstr>Cost Questions (user Specs)</vt:lpstr>
      <vt:lpstr>Technical/Medical Questions (user Specs)</vt:lpstr>
      <vt:lpstr>Technical/Medical Questions (user Specs)</vt:lpstr>
      <vt:lpstr>Dealing with Organ Movement</vt:lpstr>
      <vt:lpstr>We have many accelerators at CERN</vt:lpstr>
      <vt:lpstr>Biomedical Research Facility at LEIR</vt:lpstr>
      <vt:lpstr>OPENMED Facility 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Videos</dc:title>
  <dc:creator>Steve Myers</dc:creator>
  <cp:lastModifiedBy>Steve Myers</cp:lastModifiedBy>
  <cp:revision>47</cp:revision>
  <dcterms:created xsi:type="dcterms:W3CDTF">2014-09-04T08:12:21Z</dcterms:created>
  <dcterms:modified xsi:type="dcterms:W3CDTF">2014-10-15T06:04:20Z</dcterms:modified>
</cp:coreProperties>
</file>