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2"/>
  </p:notesMasterIdLst>
  <p:handoutMasterIdLst>
    <p:handoutMasterId r:id="rId13"/>
  </p:handoutMasterIdLst>
  <p:sldIdLst>
    <p:sldId id="281" r:id="rId2"/>
    <p:sldId id="407" r:id="rId3"/>
    <p:sldId id="408" r:id="rId4"/>
    <p:sldId id="398" r:id="rId5"/>
    <p:sldId id="409" r:id="rId6"/>
    <p:sldId id="410" r:id="rId7"/>
    <p:sldId id="362" r:id="rId8"/>
    <p:sldId id="411" r:id="rId9"/>
    <p:sldId id="412" r:id="rId10"/>
    <p:sldId id="406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7" autoAdjust="0"/>
    <p:restoredTop sz="94514" autoAdjust="0"/>
  </p:normalViewPr>
  <p:slideViewPr>
    <p:cSldViewPr>
      <p:cViewPr>
        <p:scale>
          <a:sx n="70" d="100"/>
          <a:sy n="70" d="100"/>
        </p:scale>
        <p:origin x="-2010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CEC07-6DE3-487D-A826-7443F0D5E825}" type="datetimeFigureOut">
              <a:rPr lang="fr-FR" smtClean="0"/>
              <a:pPr/>
              <a:t>15/10/2014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40673-84D2-447C-9EA7-C16ADA67630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697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E19EA-521E-46CD-BEBD-3582FE28CF8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9DE59-AA6B-4F17-A208-F5EBEF9FA7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34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27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8FC09D2-7596-4060-8927-86E720518390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40D460C8-C338-4EAD-8EFA-9D77F59D6985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A51D34B-1CD1-4CEC-8425-917250BE959A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56EE13EF-3B61-49A6-972C-4B21BCE599F1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682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3825" y="695037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9D5A6DE5-4064-46ED-98CD-02575B07BB26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B373BF60-4C1E-4FCF-97C5-B37D98EB6587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358B819-9277-4EA6-977D-B6EBE862BA2D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3825" y="494724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B8703C1-8618-4B23-B349-A25957063BBF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BB1A513-46BB-4ABC-89F8-017B1D876DEF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19BF4456-5D5B-4A3E-A52C-7709384E2134}" type="datetime1">
              <a:rPr lang="en-US" smtClean="0"/>
              <a:pPr/>
              <a:t>10/15/2014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en-dep.web.cern.ch/en-dep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 l="33637" t="60364" r="20105" b="18636"/>
          <a:stretch>
            <a:fillRect/>
          </a:stretch>
        </p:blipFill>
        <p:spPr bwMode="auto">
          <a:xfrm>
            <a:off x="5929312" y="6248400"/>
            <a:ext cx="1371600" cy="4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159700"/>
            <a:ext cx="427616" cy="38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FED7253-B64D-482B-8184-2A01645554E1}" type="datetime1">
              <a:rPr lang="en-US" smtClean="0"/>
              <a:pPr/>
              <a:t>10/15/2014</a:t>
            </a:fld>
            <a:r>
              <a:rPr lang="en-US" dirty="0" smtClean="0"/>
              <a:t> p.</a:t>
            </a:r>
            <a:fld id="{6BDBDBCA-A700-4781-8443-DF9BA018194B}" type="slidenum">
              <a:rPr lang="en-US" smtClean="0"/>
              <a:pPr/>
              <a:t>‹#›</a:t>
            </a:fld>
            <a:r>
              <a:rPr lang="en-US" dirty="0" smtClean="0"/>
              <a:t> T. </a:t>
            </a:r>
            <a:r>
              <a:rPr lang="en-US" dirty="0" err="1" smtClean="0"/>
              <a:t>Stora</a:t>
            </a:r>
            <a:endParaRPr lang="en-US" dirty="0"/>
          </a:p>
        </p:txBody>
      </p:sp>
      <p:pic>
        <p:nvPicPr>
          <p:cNvPr id="11" name="Image 7" descr="LOGO-60-CERN.pn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319" y="5986682"/>
            <a:ext cx="2016681" cy="871318"/>
          </a:xfrm>
          <a:prstGeom prst="rect">
            <a:avLst/>
          </a:prstGeom>
        </p:spPr>
      </p:pic>
      <p:pic>
        <p:nvPicPr>
          <p:cNvPr id="12" name="Picture 2" descr="EN Department">
            <a:hlinkClick r:id="rId16"/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9" y="6148019"/>
            <a:ext cx="27574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2133600" y="6488668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CERN-MEDICIS collaboration </a:t>
            </a:r>
            <a:r>
              <a:rPr lang="fr-FR" dirty="0" err="1" smtClean="0"/>
              <a:t>day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90600"/>
            <a:ext cx="91440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CERN-MEDICIS collaboration </a:t>
            </a:r>
            <a:r>
              <a:rPr lang="en-US" b="1" strike="dblStrike" dirty="0" smtClean="0">
                <a:solidFill>
                  <a:srgbClr val="0070C0"/>
                </a:solidFill>
              </a:rPr>
              <a:t>day</a:t>
            </a:r>
            <a:endParaRPr lang="en-US" sz="1800" b="1" i="1" strike="dblStrike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3380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Thierry </a:t>
            </a:r>
            <a:r>
              <a:rPr lang="en-US" dirty="0" err="1" smtClean="0">
                <a:solidFill>
                  <a:schemeClr val="tx1"/>
                </a:solidFill>
              </a:rPr>
              <a:t>Stora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15 October 2014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67000"/>
            <a:ext cx="42386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930840" y="1907248"/>
            <a:ext cx="32415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Discussion !!</a:t>
            </a:r>
            <a:endParaRPr lang="en-GB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16002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70C0"/>
                </a:solidFill>
              </a:rPr>
              <a:t>Thanks</a:t>
            </a:r>
            <a:br>
              <a:rPr lang="en-US" sz="2700" b="1" dirty="0" smtClean="0">
                <a:solidFill>
                  <a:srgbClr val="0070C0"/>
                </a:solidFill>
              </a:rPr>
            </a:br>
            <a:r>
              <a:rPr lang="en-US" sz="2700" b="1" dirty="0">
                <a:solidFill>
                  <a:srgbClr val="0070C0"/>
                </a:solidFill>
              </a:rPr>
              <a:t/>
            </a:r>
            <a:br>
              <a:rPr lang="en-US" sz="2700" b="1" dirty="0">
                <a:solidFill>
                  <a:srgbClr val="0070C0"/>
                </a:solidFill>
              </a:rPr>
            </a:br>
            <a:r>
              <a:rPr lang="en-US" sz="2700" b="1" dirty="0" smtClean="0">
                <a:solidFill>
                  <a:srgbClr val="0070C0"/>
                </a:solidFill>
              </a:rPr>
              <a:t>Questions, discussions ?</a:t>
            </a:r>
            <a:endParaRPr lang="en-US" sz="2700" b="1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599" y="1828800"/>
            <a:ext cx="8229601" cy="2667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US" sz="18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07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/>
          <p:cNvSpPr txBox="1">
            <a:spLocks/>
          </p:cNvSpPr>
          <p:nvPr/>
        </p:nvSpPr>
        <p:spPr>
          <a:xfrm>
            <a:off x="146450" y="334695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What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am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I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going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to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present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?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567934"/>
            <a:ext cx="574227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2400" dirty="0" smtClean="0"/>
          </a:p>
          <a:p>
            <a:r>
              <a:rPr lang="fr-FR" sz="2400" dirty="0" err="1" smtClean="0"/>
              <a:t>What</a:t>
            </a:r>
            <a:r>
              <a:rPr lang="fr-FR" sz="2400" dirty="0" smtClean="0"/>
              <a:t> do </a:t>
            </a:r>
            <a:r>
              <a:rPr lang="fr-FR" sz="2400" dirty="0" err="1" smtClean="0"/>
              <a:t>we</a:t>
            </a:r>
            <a:r>
              <a:rPr lang="fr-FR" sz="2400" dirty="0" smtClean="0"/>
              <a:t> </a:t>
            </a:r>
            <a:r>
              <a:rPr lang="fr-FR" sz="2400" dirty="0" err="1" smtClean="0"/>
              <a:t>want</a:t>
            </a:r>
            <a:r>
              <a:rPr lang="fr-FR" sz="2400" dirty="0" smtClean="0"/>
              <a:t> to do ?</a:t>
            </a:r>
          </a:p>
          <a:p>
            <a:endParaRPr lang="fr-FR" sz="2400" dirty="0"/>
          </a:p>
          <a:p>
            <a:r>
              <a:rPr lang="fr-FR" sz="2400" dirty="0" err="1" smtClean="0"/>
              <a:t>Supply</a:t>
            </a:r>
            <a:r>
              <a:rPr lang="fr-FR" sz="2400" dirty="0" smtClean="0"/>
              <a:t> </a:t>
            </a:r>
            <a:r>
              <a:rPr lang="fr-FR" sz="2400" dirty="0" err="1" smtClean="0"/>
              <a:t>radioisotopes</a:t>
            </a:r>
            <a:r>
              <a:rPr lang="fr-FR" sz="2400" dirty="0" smtClean="0"/>
              <a:t> for </a:t>
            </a:r>
            <a:r>
              <a:rPr lang="fr-FR" sz="2400" dirty="0" err="1" smtClean="0"/>
              <a:t>medical</a:t>
            </a:r>
            <a:r>
              <a:rPr lang="fr-FR" sz="2400" dirty="0" smtClean="0"/>
              <a:t> </a:t>
            </a:r>
            <a:r>
              <a:rPr lang="fr-FR" sz="2400" dirty="0" err="1" smtClean="0"/>
              <a:t>research</a:t>
            </a:r>
            <a:endParaRPr lang="fr-FR" sz="2400" dirty="0" smtClean="0"/>
          </a:p>
          <a:p>
            <a:r>
              <a:rPr lang="fr-FR" sz="2400" dirty="0" smtClean="0"/>
              <a:t>and </a:t>
            </a:r>
            <a:r>
              <a:rPr lang="fr-FR" sz="2400" dirty="0" err="1" smtClean="0"/>
              <a:t>develop</a:t>
            </a:r>
            <a:r>
              <a:rPr lang="fr-FR" sz="2400" dirty="0" smtClean="0"/>
              <a:t> the </a:t>
            </a:r>
            <a:r>
              <a:rPr lang="fr-FR" sz="2400" dirty="0" err="1" smtClean="0"/>
              <a:t>related</a:t>
            </a:r>
            <a:r>
              <a:rPr lang="fr-FR" sz="2400" dirty="0" smtClean="0"/>
              <a:t> techniques</a:t>
            </a:r>
          </a:p>
          <a:p>
            <a:endParaRPr lang="fr-FR" sz="2400" dirty="0"/>
          </a:p>
          <a:p>
            <a:r>
              <a:rPr lang="fr-FR" sz="2400" dirty="0" err="1"/>
              <a:t>Let’s</a:t>
            </a:r>
            <a:r>
              <a:rPr lang="fr-FR" sz="2400" dirty="0"/>
              <a:t> </a:t>
            </a:r>
            <a:r>
              <a:rPr lang="fr-FR" sz="2400" dirty="0" err="1"/>
              <a:t>step</a:t>
            </a:r>
            <a:r>
              <a:rPr lang="fr-FR" sz="2400" dirty="0"/>
              <a:t> back a </a:t>
            </a:r>
            <a:r>
              <a:rPr lang="fr-FR" sz="2400" dirty="0" err="1"/>
              <a:t>little</a:t>
            </a:r>
            <a:r>
              <a:rPr lang="fr-FR" sz="2400" dirty="0"/>
              <a:t> … </a:t>
            </a:r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It </a:t>
            </a:r>
            <a:r>
              <a:rPr lang="fr-FR" sz="2400" dirty="0" err="1"/>
              <a:t>started</a:t>
            </a:r>
            <a:r>
              <a:rPr lang="fr-FR" sz="2400" dirty="0"/>
              <a:t> (for the </a:t>
            </a:r>
            <a:r>
              <a:rPr lang="fr-FR" sz="2400" dirty="0" err="1"/>
              <a:t>present</a:t>
            </a:r>
            <a:r>
              <a:rPr lang="fr-FR" sz="2400" dirty="0"/>
              <a:t> team) back in 2010</a:t>
            </a:r>
            <a:r>
              <a:rPr lang="fr-FR" sz="2400" dirty="0" smtClean="0"/>
              <a:t>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19015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/>
          <p:cNvSpPr txBox="1">
            <a:spLocks/>
          </p:cNvSpPr>
          <p:nvPr/>
        </p:nvSpPr>
        <p:spPr>
          <a:xfrm>
            <a:off x="146450" y="334695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Regional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node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567934"/>
            <a:ext cx="487184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In 2012, </a:t>
            </a:r>
          </a:p>
          <a:p>
            <a:endParaRPr lang="fr-FR" sz="2400" dirty="0"/>
          </a:p>
          <a:p>
            <a:r>
              <a:rPr lang="fr-FR" sz="2400" dirty="0" err="1" smtClean="0"/>
              <a:t>We</a:t>
            </a:r>
            <a:r>
              <a:rPr lang="fr-FR" sz="2400" dirty="0" smtClean="0"/>
              <a:t> </a:t>
            </a:r>
            <a:r>
              <a:rPr lang="fr-FR" sz="2400" dirty="0" err="1" smtClean="0"/>
              <a:t>started</a:t>
            </a:r>
            <a:r>
              <a:rPr lang="fr-FR" sz="2400" dirty="0" smtClean="0"/>
              <a:t> </a:t>
            </a:r>
            <a:r>
              <a:rPr lang="fr-FR" sz="2400" dirty="0" err="1" smtClean="0"/>
              <a:t>interacting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:</a:t>
            </a:r>
          </a:p>
          <a:p>
            <a:endParaRPr lang="fr-FR" sz="2400" dirty="0"/>
          </a:p>
          <a:p>
            <a:endParaRPr lang="fr-FR" sz="2400" dirty="0" smtClean="0"/>
          </a:p>
          <a:p>
            <a:r>
              <a:rPr lang="fr-FR" sz="2400" dirty="0" smtClean="0"/>
              <a:t>This </a:t>
            </a:r>
            <a:r>
              <a:rPr lang="fr-FR" sz="2400" dirty="0" err="1" smtClean="0"/>
              <a:t>constitutes</a:t>
            </a:r>
            <a:r>
              <a:rPr lang="fr-FR" sz="2400" dirty="0" smtClean="0"/>
              <a:t> the « </a:t>
            </a:r>
            <a:r>
              <a:rPr lang="fr-FR" sz="2400" dirty="0" err="1" smtClean="0"/>
              <a:t>regional</a:t>
            </a:r>
            <a:r>
              <a:rPr lang="fr-FR" sz="2400" dirty="0" smtClean="0"/>
              <a:t> </a:t>
            </a:r>
            <a:r>
              <a:rPr lang="fr-FR" sz="2400" dirty="0" err="1" smtClean="0"/>
              <a:t>node</a:t>
            </a:r>
            <a:r>
              <a:rPr lang="fr-FR" sz="2400" dirty="0" smtClean="0"/>
              <a:t> ».</a:t>
            </a:r>
          </a:p>
          <a:p>
            <a:endParaRPr lang="fr-FR" sz="2400" dirty="0" smtClean="0"/>
          </a:p>
          <a:p>
            <a:endParaRPr lang="fr-FR" sz="2400" dirty="0"/>
          </a:p>
          <a:p>
            <a:r>
              <a:rPr lang="fr-FR" sz="2400" dirty="0" err="1"/>
              <a:t>P</a:t>
            </a:r>
            <a:r>
              <a:rPr lang="fr-FR" sz="2400" dirty="0" err="1" smtClean="0"/>
              <a:t>lease</a:t>
            </a:r>
            <a:r>
              <a:rPr lang="fr-FR" sz="2400" dirty="0" smtClean="0"/>
              <a:t> </a:t>
            </a:r>
            <a:r>
              <a:rPr lang="fr-FR" sz="2400" dirty="0" err="1"/>
              <a:t>see</a:t>
            </a:r>
            <a:r>
              <a:rPr lang="fr-FR" sz="2400" dirty="0"/>
              <a:t> </a:t>
            </a:r>
            <a:r>
              <a:rPr lang="fr-FR" sz="2400" dirty="0" err="1"/>
              <a:t>next</a:t>
            </a:r>
            <a:r>
              <a:rPr lang="fr-FR" sz="2400" dirty="0"/>
              <a:t> </a:t>
            </a:r>
            <a:r>
              <a:rPr lang="fr-FR" sz="2400" dirty="0" err="1" smtClean="0"/>
              <a:t>presentation</a:t>
            </a:r>
            <a:r>
              <a:rPr lang="fr-FR" sz="2400" dirty="0" smtClean="0"/>
              <a:t> .</a:t>
            </a:r>
            <a:endParaRPr lang="fr-FR" sz="2400" dirty="0"/>
          </a:p>
          <a:p>
            <a:r>
              <a:rPr lang="fr-FR" sz="2400" dirty="0" smtClean="0"/>
              <a:t> </a:t>
            </a:r>
            <a:endParaRPr lang="fr-FR" sz="2400" dirty="0"/>
          </a:p>
        </p:txBody>
      </p:sp>
      <p:pic>
        <p:nvPicPr>
          <p:cNvPr id="4" name="Picture 2" descr="hug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5098" y="2254670"/>
            <a:ext cx="1378785" cy="37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708" y="2208923"/>
            <a:ext cx="12096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308" y="2168098"/>
            <a:ext cx="1123892" cy="57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05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89994"/>
            <a:ext cx="6719035" cy="459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71600" y="601683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But that’s not all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638800" y="1905000"/>
            <a:ext cx="18288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638800" y="5984206"/>
            <a:ext cx="18288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7087" y="41148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7318139" y="3848100"/>
            <a:ext cx="18288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/>
          <p:nvPr/>
        </p:nvPicPr>
        <p:blipFill>
          <a:blip r:embed="rId5" cstate="print">
            <a:lum bright="1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265" y="1400230"/>
            <a:ext cx="1456985" cy="20904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Connector 11"/>
          <p:cNvCxnSpPr/>
          <p:nvPr/>
        </p:nvCxnSpPr>
        <p:spPr>
          <a:xfrm flipH="1">
            <a:off x="6934200" y="4762500"/>
            <a:ext cx="1066800" cy="1221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6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/>
          <p:cNvSpPr txBox="1">
            <a:spLocks/>
          </p:cNvSpPr>
          <p:nvPr/>
        </p:nvSpPr>
        <p:spPr>
          <a:xfrm>
            <a:off x="146450" y="334695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acility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partners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567934"/>
            <a:ext cx="845616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There </a:t>
            </a:r>
            <a:r>
              <a:rPr lang="fr-FR" sz="2400" dirty="0" err="1" smtClean="0"/>
              <a:t>is</a:t>
            </a:r>
            <a:r>
              <a:rPr lang="fr-FR" sz="2400" dirty="0" smtClean="0"/>
              <a:t> a </a:t>
            </a:r>
            <a:r>
              <a:rPr lang="fr-FR" sz="2400" dirty="0" err="1" smtClean="0"/>
              <a:t>strong</a:t>
            </a:r>
            <a:r>
              <a:rPr lang="fr-FR" sz="2400" dirty="0" smtClean="0"/>
              <a:t> </a:t>
            </a:r>
            <a:r>
              <a:rPr lang="fr-FR" sz="2400" dirty="0" err="1" smtClean="0"/>
              <a:t>interest</a:t>
            </a:r>
            <a:r>
              <a:rPr lang="fr-FR" sz="2400" dirty="0" smtClean="0"/>
              <a:t> </a:t>
            </a:r>
            <a:r>
              <a:rPr lang="fr-FR" sz="2400" dirty="0" err="1" smtClean="0"/>
              <a:t>from</a:t>
            </a:r>
            <a:r>
              <a:rPr lang="fr-FR" sz="2400" dirty="0" smtClean="0"/>
              <a:t> the </a:t>
            </a:r>
            <a:r>
              <a:rPr lang="fr-FR" sz="2400" dirty="0" err="1" smtClean="0"/>
              <a:t>nuclear</a:t>
            </a:r>
            <a:r>
              <a:rPr lang="fr-FR" sz="2400" dirty="0" smtClean="0"/>
              <a:t> </a:t>
            </a:r>
            <a:r>
              <a:rPr lang="fr-FR" sz="2400" dirty="0" err="1" smtClean="0"/>
              <a:t>physics</a:t>
            </a:r>
            <a:r>
              <a:rPr lang="fr-FR" sz="2400" dirty="0" smtClean="0"/>
              <a:t> </a:t>
            </a:r>
            <a:r>
              <a:rPr lang="fr-FR" sz="2400" dirty="0" err="1" smtClean="0"/>
              <a:t>partners</a:t>
            </a:r>
            <a:r>
              <a:rPr lang="fr-FR" sz="2400" dirty="0" smtClean="0"/>
              <a:t>.</a:t>
            </a:r>
          </a:p>
          <a:p>
            <a:endParaRPr lang="fr-FR" sz="2400" dirty="0"/>
          </a:p>
          <a:p>
            <a:r>
              <a:rPr lang="fr-FR" sz="2400" dirty="0" err="1" smtClean="0"/>
              <a:t>These</a:t>
            </a:r>
            <a:r>
              <a:rPr lang="fr-FR" sz="2400" dirty="0" smtClean="0"/>
              <a:t> </a:t>
            </a:r>
            <a:r>
              <a:rPr lang="fr-FR" sz="2400" dirty="0" err="1" smtClean="0"/>
              <a:t>could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defined</a:t>
            </a:r>
            <a:r>
              <a:rPr lang="fr-FR" sz="2400" dirty="0" smtClean="0"/>
              <a:t> as the « </a:t>
            </a:r>
            <a:r>
              <a:rPr lang="fr-FR" sz="2400" dirty="0" err="1" smtClean="0"/>
              <a:t>facility</a:t>
            </a:r>
            <a:r>
              <a:rPr lang="fr-FR" sz="2400" dirty="0" smtClean="0"/>
              <a:t> </a:t>
            </a:r>
            <a:r>
              <a:rPr lang="fr-FR" sz="2400" dirty="0" err="1" smtClean="0"/>
              <a:t>partners</a:t>
            </a:r>
            <a:r>
              <a:rPr lang="fr-FR" sz="2400" dirty="0" smtClean="0"/>
              <a:t> » </a:t>
            </a:r>
            <a:r>
              <a:rPr lang="fr-FR" sz="2400" dirty="0" err="1" smtClean="0"/>
              <a:t>which</a:t>
            </a:r>
            <a:r>
              <a:rPr lang="fr-FR" sz="2400" dirty="0" smtClean="0"/>
              <a:t> </a:t>
            </a:r>
            <a:r>
              <a:rPr lang="fr-FR" sz="2400" dirty="0" err="1" smtClean="0"/>
              <a:t>contribute</a:t>
            </a:r>
            <a:endParaRPr lang="fr-FR" sz="2400" dirty="0" smtClean="0"/>
          </a:p>
          <a:p>
            <a:r>
              <a:rPr lang="fr-FR" sz="2400" dirty="0"/>
              <a:t>i</a:t>
            </a:r>
            <a:r>
              <a:rPr lang="fr-FR" sz="2400" dirty="0" smtClean="0"/>
              <a:t>n the infrastructures : </a:t>
            </a:r>
            <a:r>
              <a:rPr lang="fr-FR" sz="2400" dirty="0" err="1" smtClean="0"/>
              <a:t>KULeuven</a:t>
            </a:r>
            <a:r>
              <a:rPr lang="fr-FR" sz="2400" dirty="0" smtClean="0"/>
              <a:t>, </a:t>
            </a:r>
            <a:r>
              <a:rPr lang="fr-FR" sz="2400" dirty="0" err="1" smtClean="0"/>
              <a:t>link</a:t>
            </a:r>
            <a:r>
              <a:rPr lang="fr-FR" sz="2400" dirty="0" smtClean="0"/>
              <a:t> to Isolde,</a:t>
            </a:r>
          </a:p>
          <a:p>
            <a:r>
              <a:rPr lang="fr-FR" sz="2400" dirty="0" smtClean="0"/>
              <a:t>discussions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/>
              <a:t>t</a:t>
            </a:r>
            <a:r>
              <a:rPr lang="fr-FR" sz="2400" dirty="0" smtClean="0"/>
              <a:t>he «</a:t>
            </a:r>
            <a:r>
              <a:rPr lang="fr-FR" sz="2400" dirty="0" smtClean="0"/>
              <a:t> Manchester/Mainz/RILIS collaboration </a:t>
            </a:r>
            <a:r>
              <a:rPr lang="fr-FR" sz="2400" dirty="0" smtClean="0"/>
              <a:t>»</a:t>
            </a:r>
          </a:p>
          <a:p>
            <a:r>
              <a:rPr lang="fr-FR" sz="2400" dirty="0"/>
              <a:t>d</a:t>
            </a:r>
            <a:r>
              <a:rPr lang="fr-FR" sz="2400" dirty="0" smtClean="0"/>
              <a:t>iscussions </a:t>
            </a:r>
            <a:r>
              <a:rPr lang="fr-FR" sz="2400" dirty="0" err="1" smtClean="0"/>
              <a:t>with</a:t>
            </a:r>
            <a:r>
              <a:rPr lang="fr-FR" sz="2400" dirty="0" smtClean="0"/>
              <a:t> the « ESS initiative »</a:t>
            </a:r>
          </a:p>
          <a:p>
            <a:r>
              <a:rPr lang="fr-FR" sz="2400" dirty="0"/>
              <a:t>d</a:t>
            </a:r>
            <a:r>
              <a:rPr lang="fr-FR" sz="2400" dirty="0" smtClean="0"/>
              <a:t>iscussions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Myrrha</a:t>
            </a:r>
            <a:endParaRPr lang="fr-FR" sz="2400" dirty="0"/>
          </a:p>
          <a:p>
            <a:r>
              <a:rPr lang="fr-FR" sz="2400" dirty="0" smtClean="0"/>
              <a:t> </a:t>
            </a:r>
            <a:endParaRPr lang="fr-FR" sz="2400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lum bright="1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065" y="3649658"/>
            <a:ext cx="1456985" cy="20904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414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/>
          <p:cNvSpPr txBox="1">
            <a:spLocks/>
          </p:cNvSpPr>
          <p:nvPr/>
        </p:nvSpPr>
        <p:spPr>
          <a:xfrm>
            <a:off x="146450" y="334695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Expressions of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interest</a:t>
            </a:r>
            <a:endParaRPr lang="fr-FR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567934"/>
            <a:ext cx="6564618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Prof</a:t>
            </a:r>
            <a:r>
              <a:rPr lang="fr-FR" sz="2400" dirty="0" smtClean="0"/>
              <a:t>. Lahiri - SINP-</a:t>
            </a:r>
            <a:r>
              <a:rPr lang="fr-FR" sz="2400" dirty="0" err="1" smtClean="0"/>
              <a:t>Kolkata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/>
              <a:t>Prof. Dos Santos - </a:t>
            </a:r>
            <a:r>
              <a:rPr lang="fr-FR" sz="2400" dirty="0" smtClean="0"/>
              <a:t>C2TN-Lisbon</a:t>
            </a:r>
          </a:p>
          <a:p>
            <a:endParaRPr lang="fr-FR" sz="2400" dirty="0"/>
          </a:p>
          <a:p>
            <a:r>
              <a:rPr lang="fr-FR" sz="2400" dirty="0" smtClean="0"/>
              <a:t>ITU-JRC Karlsruhe</a:t>
            </a:r>
          </a:p>
          <a:p>
            <a:endParaRPr lang="fr-FR" sz="2400" dirty="0"/>
          </a:p>
          <a:p>
            <a:r>
              <a:rPr lang="fr-FR" sz="2400" dirty="0" smtClean="0"/>
              <a:t>PSI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 err="1" smtClean="0"/>
              <a:t>Bulgarian</a:t>
            </a:r>
            <a:r>
              <a:rPr lang="fr-FR" sz="2400" dirty="0" smtClean="0"/>
              <a:t> </a:t>
            </a:r>
            <a:r>
              <a:rPr lang="fr-FR" sz="2400" dirty="0" err="1" smtClean="0"/>
              <a:t>community</a:t>
            </a:r>
            <a:r>
              <a:rPr lang="fr-FR" sz="2400" dirty="0" smtClean="0"/>
              <a:t> (Prof </a:t>
            </a:r>
            <a:r>
              <a:rPr lang="fr-FR" sz="2400" dirty="0" err="1" smtClean="0"/>
              <a:t>Piperkova</a:t>
            </a:r>
            <a:r>
              <a:rPr lang="fr-FR" sz="2400" dirty="0" smtClean="0"/>
              <a:t>, </a:t>
            </a:r>
            <a:r>
              <a:rPr lang="fr-FR" sz="2400" dirty="0" err="1" smtClean="0"/>
              <a:t>Rainovski</a:t>
            </a:r>
            <a:r>
              <a:rPr lang="fr-FR" sz="2400" dirty="0" smtClean="0"/>
              <a:t>, )</a:t>
            </a:r>
          </a:p>
          <a:p>
            <a:endParaRPr lang="fr-FR" sz="2400" dirty="0" smtClean="0"/>
          </a:p>
          <a:p>
            <a:r>
              <a:rPr lang="fr-FR" sz="2400" dirty="0" err="1" smtClean="0"/>
              <a:t>Norvegian</a:t>
            </a:r>
            <a:r>
              <a:rPr lang="fr-FR" sz="2400" dirty="0" smtClean="0"/>
              <a:t> </a:t>
            </a:r>
            <a:r>
              <a:rPr lang="fr-FR" sz="2400" dirty="0" err="1" smtClean="0"/>
              <a:t>community</a:t>
            </a:r>
            <a:r>
              <a:rPr lang="fr-FR" sz="2400" dirty="0" smtClean="0"/>
              <a:t> (Prof </a:t>
            </a:r>
            <a:r>
              <a:rPr lang="fr-FR" sz="2400" dirty="0" err="1" smtClean="0"/>
              <a:t>Siem</a:t>
            </a:r>
            <a:r>
              <a:rPr lang="fr-FR" sz="2400" dirty="0" smtClean="0"/>
              <a:t>)</a:t>
            </a:r>
          </a:p>
          <a:p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6556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43000" y="7620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But that’s not all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9454" r="34943" b="5547"/>
          <a:stretch/>
        </p:blipFill>
        <p:spPr bwMode="auto">
          <a:xfrm>
            <a:off x="4800600" y="1981200"/>
            <a:ext cx="3886200" cy="35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" y="1567934"/>
            <a:ext cx="40719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Strategy</a:t>
            </a:r>
            <a:r>
              <a:rPr lang="fr-FR" sz="2400" dirty="0" smtClean="0"/>
              <a:t> </a:t>
            </a:r>
            <a:r>
              <a:rPr lang="fr-FR" sz="2400" dirty="0" err="1" smtClean="0"/>
              <a:t>paper</a:t>
            </a:r>
            <a:r>
              <a:rPr lang="fr-FR" sz="2400" dirty="0" smtClean="0"/>
              <a:t> CERN</a:t>
            </a:r>
          </a:p>
          <a:p>
            <a:endParaRPr lang="fr-FR" sz="2400" dirty="0"/>
          </a:p>
          <a:p>
            <a:r>
              <a:rPr lang="fr-FR" sz="2400" dirty="0" smtClean="0"/>
              <a:t>Links to future </a:t>
            </a:r>
            <a:r>
              <a:rPr lang="fr-FR" sz="2400" dirty="0" err="1" smtClean="0"/>
              <a:t>facilities</a:t>
            </a:r>
            <a:r>
              <a:rPr lang="fr-FR" sz="2400" dirty="0" smtClean="0"/>
              <a:t>:</a:t>
            </a:r>
          </a:p>
          <a:p>
            <a:endParaRPr lang="fr-FR" sz="2400" dirty="0"/>
          </a:p>
          <a:p>
            <a:r>
              <a:rPr lang="fr-FR" sz="2400" dirty="0" smtClean="0"/>
              <a:t>(SCK.CEN, « ESS initiative ») </a:t>
            </a:r>
            <a:endParaRPr lang="fr-FR" sz="2400" dirty="0"/>
          </a:p>
          <a:p>
            <a:r>
              <a:rPr lang="fr-FR" sz="2400" dirty="0" smtClean="0"/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16438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43000" y="12283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And that’s not all (yet)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4506" y="4572000"/>
            <a:ext cx="16369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Consortium</a:t>
            </a:r>
          </a:p>
          <a:p>
            <a:r>
              <a:rPr lang="fr-FR" sz="2400" dirty="0" smtClean="0"/>
              <a:t>agreement</a:t>
            </a:r>
          </a:p>
          <a:p>
            <a:r>
              <a:rPr lang="fr-FR" sz="2400" dirty="0" smtClean="0"/>
              <a:t> </a:t>
            </a:r>
            <a:endParaRPr lang="fr-FR" sz="2400" dirty="0"/>
          </a:p>
        </p:txBody>
      </p:sp>
      <p:pic>
        <p:nvPicPr>
          <p:cNvPr id="1029" name="Picture 5" descr="\\cern.ch\dfs\Workspaces\s\Stora_data\My Documents\administratif\isotopes medicaux_MEDICIS\MEDICIS_PROMED_Marie_curieITN\Diagram_ITN_MEDICIS_PROMED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0" y="732430"/>
            <a:ext cx="9144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94478"/>
            <a:ext cx="1372610" cy="2849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93591"/>
            <a:ext cx="1278747" cy="255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2998" y="441278"/>
            <a:ext cx="7620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A </a:t>
            </a:r>
            <a:r>
              <a:rPr lang="en-US" sz="3600" b="1" dirty="0" err="1" smtClean="0">
                <a:solidFill>
                  <a:srgbClr val="0070C0"/>
                </a:solidFill>
              </a:rPr>
              <a:t>MoU</a:t>
            </a:r>
            <a:r>
              <a:rPr lang="en-US" sz="3600" b="1" dirty="0" smtClean="0">
                <a:solidFill>
                  <a:srgbClr val="0070C0"/>
                </a:solidFill>
              </a:rPr>
              <a:t> has been drafted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1022" y="1050878"/>
            <a:ext cx="884395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2 phases are </a:t>
            </a:r>
            <a:r>
              <a:rPr lang="fr-FR" sz="2400" dirty="0" err="1" smtClean="0"/>
              <a:t>defined</a:t>
            </a:r>
            <a:r>
              <a:rPr lang="fr-FR" sz="2400" dirty="0" smtClean="0"/>
              <a:t> : 		start-up phase 2015-2018</a:t>
            </a:r>
          </a:p>
          <a:p>
            <a:r>
              <a:rPr lang="fr-FR" sz="2400" dirty="0" smtClean="0"/>
              <a:t>				</a:t>
            </a:r>
            <a:r>
              <a:rPr lang="fr-FR" sz="2400" dirty="0" err="1" smtClean="0"/>
              <a:t>Operation</a:t>
            </a:r>
            <a:r>
              <a:rPr lang="fr-FR" sz="2400" dirty="0" smtClean="0"/>
              <a:t> phase 2018-2022 and </a:t>
            </a:r>
            <a:r>
              <a:rPr lang="fr-FR" sz="2400" dirty="0" err="1" smtClean="0"/>
              <a:t>beyond</a:t>
            </a:r>
            <a:endParaRPr lang="fr-FR" sz="2400" dirty="0" smtClean="0"/>
          </a:p>
          <a:p>
            <a:r>
              <a:rPr lang="fr-FR" sz="2400" dirty="0" smtClean="0"/>
              <a:t>The collaboration </a:t>
            </a:r>
            <a:r>
              <a:rPr lang="fr-FR" sz="2400" dirty="0" err="1" smtClean="0"/>
              <a:t>advisory</a:t>
            </a:r>
            <a:r>
              <a:rPr lang="fr-FR" sz="2400" dirty="0" smtClean="0"/>
              <a:t> </a:t>
            </a:r>
            <a:r>
              <a:rPr lang="fr-FR" sz="2400" dirty="0" err="1" smtClean="0"/>
              <a:t>board</a:t>
            </a:r>
            <a:r>
              <a:rPr lang="fr-FR" sz="2400" dirty="0" smtClean="0"/>
              <a:t> :</a:t>
            </a:r>
          </a:p>
          <a:p>
            <a:r>
              <a:rPr lang="fr-FR" sz="2400" dirty="0" smtClean="0"/>
              <a:t>1 </a:t>
            </a:r>
            <a:r>
              <a:rPr lang="fr-FR" sz="2400" dirty="0" err="1" smtClean="0"/>
              <a:t>institute</a:t>
            </a:r>
            <a:r>
              <a:rPr lang="fr-FR" sz="2400" dirty="0" smtClean="0"/>
              <a:t> = 1 </a:t>
            </a:r>
            <a:r>
              <a:rPr lang="fr-FR" sz="2400" dirty="0" err="1" smtClean="0"/>
              <a:t>representative</a:t>
            </a:r>
            <a:r>
              <a:rPr lang="fr-FR" sz="2400" dirty="0" smtClean="0"/>
              <a:t>(+expert) </a:t>
            </a:r>
            <a:r>
              <a:rPr lang="fr-FR" sz="2400" dirty="0" err="1" smtClean="0"/>
              <a:t>chaired</a:t>
            </a:r>
            <a:r>
              <a:rPr lang="fr-FR" sz="2400" dirty="0"/>
              <a:t> </a:t>
            </a:r>
            <a:r>
              <a:rPr lang="fr-FR" sz="2400" dirty="0" smtClean="0"/>
              <a:t>by CERN</a:t>
            </a:r>
          </a:p>
          <a:p>
            <a:r>
              <a:rPr lang="fr-FR" sz="2400" dirty="0" smtClean="0"/>
              <a:t>It </a:t>
            </a:r>
            <a:r>
              <a:rPr lang="fr-FR" sz="2400" dirty="0" err="1" smtClean="0"/>
              <a:t>oversees</a:t>
            </a:r>
            <a:r>
              <a:rPr lang="fr-FR" sz="2400" dirty="0" smtClean="0"/>
              <a:t> the </a:t>
            </a:r>
            <a:r>
              <a:rPr lang="fr-FR" sz="2400" dirty="0" err="1" smtClean="0"/>
              <a:t>development</a:t>
            </a:r>
            <a:r>
              <a:rPr lang="fr-FR" sz="2400" dirty="0" smtClean="0"/>
              <a:t> of the infrastructure and </a:t>
            </a:r>
            <a:r>
              <a:rPr lang="fr-FR" sz="2400" dirty="0" err="1" smtClean="0"/>
              <a:t>its</a:t>
            </a:r>
            <a:r>
              <a:rPr lang="fr-FR" sz="2400" dirty="0" smtClean="0"/>
              <a:t> program</a:t>
            </a:r>
          </a:p>
          <a:p>
            <a:r>
              <a:rPr lang="fr-FR" sz="2400" dirty="0" smtClean="0"/>
              <a:t>It </a:t>
            </a:r>
            <a:r>
              <a:rPr lang="fr-FR" sz="2400" dirty="0" err="1" smtClean="0"/>
              <a:t>decides</a:t>
            </a:r>
            <a:r>
              <a:rPr lang="fr-FR" sz="2400" dirty="0" smtClean="0"/>
              <a:t> on the incorporation of new </a:t>
            </a:r>
            <a:r>
              <a:rPr lang="fr-FR" sz="2400" dirty="0" err="1" smtClean="0"/>
              <a:t>members</a:t>
            </a:r>
            <a:endParaRPr lang="fr-FR" sz="2400" dirty="0" smtClean="0"/>
          </a:p>
          <a:p>
            <a:r>
              <a:rPr lang="fr-FR" sz="2400" dirty="0" smtClean="0"/>
              <a:t>The </a:t>
            </a:r>
            <a:r>
              <a:rPr lang="fr-FR" sz="2400" dirty="0" err="1" smtClean="0"/>
              <a:t>link</a:t>
            </a:r>
            <a:r>
              <a:rPr lang="fr-FR" sz="2400" dirty="0" smtClean="0"/>
              <a:t> to the Isolde </a:t>
            </a:r>
            <a:r>
              <a:rPr lang="fr-FR" sz="2400" dirty="0" err="1" smtClean="0"/>
              <a:t>facility</a:t>
            </a:r>
            <a:r>
              <a:rPr lang="fr-FR" sz="2400" dirty="0" smtClean="0"/>
              <a:t>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organized</a:t>
            </a:r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err="1" smtClean="0"/>
              <a:t>We</a:t>
            </a:r>
            <a:r>
              <a:rPr lang="fr-FR" sz="2400" dirty="0" smtClean="0"/>
              <a:t> plan to </a:t>
            </a:r>
            <a:r>
              <a:rPr lang="fr-FR" sz="2400" dirty="0" err="1" smtClean="0"/>
              <a:t>circulate</a:t>
            </a:r>
            <a:r>
              <a:rPr lang="fr-FR" sz="2400" dirty="0" smtClean="0"/>
              <a:t> a </a:t>
            </a:r>
            <a:r>
              <a:rPr lang="fr-FR" sz="2400" dirty="0" err="1" smtClean="0"/>
              <a:t>refined</a:t>
            </a:r>
            <a:r>
              <a:rPr lang="fr-FR" sz="2400" dirty="0" smtClean="0"/>
              <a:t> </a:t>
            </a:r>
            <a:r>
              <a:rPr lang="fr-FR" sz="2400" dirty="0" err="1" smtClean="0"/>
              <a:t>drafted</a:t>
            </a:r>
            <a:r>
              <a:rPr lang="fr-FR" sz="2400" dirty="0" smtClean="0"/>
              <a:t> version </a:t>
            </a:r>
            <a:r>
              <a:rPr lang="fr-FR" sz="2400" dirty="0" err="1" smtClean="0"/>
              <a:t>soon</a:t>
            </a:r>
            <a:r>
              <a:rPr lang="fr-FR" sz="2400" dirty="0" smtClean="0"/>
              <a:t>.</a:t>
            </a:r>
          </a:p>
          <a:p>
            <a:r>
              <a:rPr lang="fr-FR" sz="2400" dirty="0" smtClean="0"/>
              <a:t>HUG/CHUV/EPFL, C</a:t>
            </a:r>
            <a:r>
              <a:rPr lang="fr-FR" sz="2400" baseline="-25000" dirty="0" smtClean="0"/>
              <a:t>2</a:t>
            </a:r>
            <a:r>
              <a:rPr lang="fr-FR" sz="2400" dirty="0" smtClean="0"/>
              <a:t>TN, </a:t>
            </a:r>
            <a:r>
              <a:rPr lang="fr-FR" sz="2400" dirty="0" err="1" smtClean="0"/>
              <a:t>KULeuven</a:t>
            </a:r>
            <a:r>
              <a:rPr lang="fr-FR" sz="2400" dirty="0" smtClean="0"/>
              <a:t>, Prof Lahiri, Isolde and CERN:</a:t>
            </a:r>
          </a:p>
          <a:p>
            <a:r>
              <a:rPr lang="fr-FR" sz="2400" dirty="0" smtClean="0"/>
              <a:t>Is </a:t>
            </a:r>
            <a:r>
              <a:rPr lang="fr-FR" sz="2400" dirty="0" err="1" smtClean="0"/>
              <a:t>this</a:t>
            </a:r>
            <a:r>
              <a:rPr lang="fr-FR" sz="2400" dirty="0" smtClean="0"/>
              <a:t> the </a:t>
            </a:r>
            <a:r>
              <a:rPr lang="fr-FR" sz="2400" dirty="0" err="1" smtClean="0"/>
              <a:t>core</a:t>
            </a:r>
            <a:r>
              <a:rPr lang="fr-FR" sz="2400" dirty="0" smtClean="0"/>
              <a:t> MEDICIS </a:t>
            </a:r>
            <a:r>
              <a:rPr lang="fr-FR" sz="2400" dirty="0" err="1" smtClean="0"/>
              <a:t>board</a:t>
            </a:r>
            <a:r>
              <a:rPr lang="fr-FR" sz="2400" dirty="0" smtClean="0"/>
              <a:t> ?</a:t>
            </a:r>
            <a:endParaRPr lang="fr-FR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95600"/>
            <a:ext cx="2972484" cy="236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44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10804</TotalTime>
  <Words>164</Words>
  <Application>Microsoft Office PowerPoint</Application>
  <PresentationFormat>On-screen Show (4:3)</PresentationFormat>
  <Paragraphs>80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CERN-MEDICIS collaboration day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 Questions, discussions 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Accelerator Complex</dc:title>
  <dc:creator>catheral</dc:creator>
  <cp:lastModifiedBy>VC room</cp:lastModifiedBy>
  <cp:revision>532</cp:revision>
  <cp:lastPrinted>2014-10-14T15:25:05Z</cp:lastPrinted>
  <dcterms:created xsi:type="dcterms:W3CDTF">2012-10-26T13:28:22Z</dcterms:created>
  <dcterms:modified xsi:type="dcterms:W3CDTF">2014-10-15T14:07:52Z</dcterms:modified>
</cp:coreProperties>
</file>