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0" r:id="rId1"/>
  </p:sldMasterIdLst>
  <p:notesMasterIdLst>
    <p:notesMasterId r:id="rId22"/>
  </p:notesMasterIdLst>
  <p:handoutMasterIdLst>
    <p:handoutMasterId r:id="rId23"/>
  </p:handoutMasterIdLst>
  <p:sldIdLst>
    <p:sldId id="346" r:id="rId2"/>
    <p:sldId id="327" r:id="rId3"/>
    <p:sldId id="347" r:id="rId4"/>
    <p:sldId id="348" r:id="rId5"/>
    <p:sldId id="350" r:id="rId6"/>
    <p:sldId id="334" r:id="rId7"/>
    <p:sldId id="335" r:id="rId8"/>
    <p:sldId id="336" r:id="rId9"/>
    <p:sldId id="351" r:id="rId10"/>
    <p:sldId id="338" r:id="rId11"/>
    <p:sldId id="339" r:id="rId12"/>
    <p:sldId id="340" r:id="rId13"/>
    <p:sldId id="352" r:id="rId14"/>
    <p:sldId id="342" r:id="rId15"/>
    <p:sldId id="343" r:id="rId16"/>
    <p:sldId id="344" r:id="rId17"/>
    <p:sldId id="353" r:id="rId18"/>
    <p:sldId id="341" r:id="rId19"/>
    <p:sldId id="333" r:id="rId20"/>
    <p:sldId id="329" r:id="rId21"/>
  </p:sldIdLst>
  <p:sldSz cx="9144000" cy="6858000" type="screen4x3"/>
  <p:notesSz cx="9926638" cy="67976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00"/>
    <a:srgbClr val="00CC00"/>
    <a:srgbClr val="FFFFCC"/>
    <a:srgbClr val="CCFF99"/>
    <a:srgbClr val="007DC3"/>
    <a:srgbClr val="5C81CE"/>
    <a:srgbClr val="FFFFFF"/>
    <a:srgbClr val="9578F2"/>
    <a:srgbClr val="00FFCC"/>
    <a:srgbClr val="F9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3165" autoAdjust="0"/>
  </p:normalViewPr>
  <p:slideViewPr>
    <p:cSldViewPr snapToGrid="0">
      <p:cViewPr>
        <p:scale>
          <a:sx n="100" d="100"/>
          <a:sy n="100" d="100"/>
        </p:scale>
        <p:origin x="-4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15" d="100"/>
          <a:sy n="115" d="100"/>
        </p:scale>
        <p:origin x="-1458" y="-96"/>
      </p:cViewPr>
      <p:guideLst>
        <p:guide orient="horz" pos="2141"/>
        <p:guide pos="3126"/>
      </p:guideLst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73050" y="6465888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95" tIns="45747" rIns="91495" bIns="4574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n-GB" sz="1400" smtClean="0">
              <a:latin typeface="Arial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6378575"/>
            <a:ext cx="992663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Copyright © 2014 - SCK•CEN - </a:t>
            </a:r>
            <a:r>
              <a:rPr lang="en-US" sz="8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This presentation contains preliminary data for dedicated use ONLY and may not be cited without the explicit permission of the author.</a:t>
            </a:r>
            <a:r>
              <a:rPr lang="nl-NL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endParaRPr lang="en-US" sz="8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05966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7150" y="3249613"/>
            <a:ext cx="727075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5157" rIns="91926" bIns="45157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GB" noProof="0" smtClean="0"/>
          </a:p>
        </p:txBody>
      </p:sp>
      <p:sp>
        <p:nvSpPr>
          <p:cNvPr id="1638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5013" y="517525"/>
            <a:ext cx="3378200" cy="2533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6477000"/>
            <a:ext cx="992663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Copyright © 2014 - SCK•CEN -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This presentation contains preliminary data for dedicated use ONLY and may not be cited without the explicit permission of the author.</a:t>
            </a:r>
            <a:r>
              <a:rPr lang="nl-NL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endParaRPr lang="en-US" sz="8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8963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762000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65425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17232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131" y="2130425"/>
            <a:ext cx="8562643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257" y="3886200"/>
            <a:ext cx="8584792" cy="17526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7834078" y="24992"/>
            <a:ext cx="1235055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16/10/2014</a:t>
            </a:fld>
            <a:endParaRPr lang="nl-BE" dirty="0"/>
          </a:p>
        </p:txBody>
      </p:sp>
      <p:sp>
        <p:nvSpPr>
          <p:cNvPr id="9" name="Rectangle 16"/>
          <p:cNvSpPr txBox="1">
            <a:spLocks noChangeArrowheads="1"/>
          </p:cNvSpPr>
          <p:nvPr userDrawn="1"/>
        </p:nvSpPr>
        <p:spPr>
          <a:xfrm>
            <a:off x="3803648" y="6456308"/>
            <a:ext cx="1543792" cy="3251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868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42" y="467833"/>
            <a:ext cx="8579821" cy="5008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815" y="1148317"/>
            <a:ext cx="8573386" cy="5092126"/>
          </a:xfr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7834078" y="24992"/>
            <a:ext cx="1235055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16/10/2014</a:t>
            </a:fld>
            <a:endParaRPr lang="nl-BE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00104" y="6455849"/>
            <a:ext cx="1543792" cy="32514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 flipH="1">
            <a:off x="391886" y="1054833"/>
            <a:ext cx="839585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DC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91803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834078" y="24992"/>
            <a:ext cx="1235055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16/10/2014</a:t>
            </a:fld>
            <a:endParaRPr lang="nl-BE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00104" y="6455849"/>
            <a:ext cx="1543792" cy="32514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939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O:\DOKUMENT\Diensten\COM\MPR\mpr\Corporate_design\SCKCEN\60jaar SCK•CEN\huisstijl\elements\balk60yonde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36425"/>
            <a:ext cx="914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8406" y="541338"/>
            <a:ext cx="8580957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6446" y="1443841"/>
            <a:ext cx="8562753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 smtClean="0"/>
          </a:p>
        </p:txBody>
      </p:sp>
      <p:pic>
        <p:nvPicPr>
          <p:cNvPr id="6" name="Picture 2" descr="O:\DOKUMENT\Diensten\COM\MPR\mpr\Corporate_design\SCKCEN\60jaar SCK•CEN\huisstijl\elements\balk_60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25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7834078" y="24992"/>
            <a:ext cx="1235055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16/10/2014</a:t>
            </a:fld>
            <a:endParaRPr lang="nl-BE" dirty="0"/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00104" y="6455849"/>
            <a:ext cx="1543792" cy="32514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2" name="Picture 3" descr="O:\DOKUMENT\Diensten\COM\MPR\mpr\Corporate_design\SCKCEN\60jaar SCK•CEN\huisstijl\elements\balk60yonder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90" b="50167"/>
          <a:stretch/>
        </p:blipFill>
        <p:spPr bwMode="auto">
          <a:xfrm>
            <a:off x="7067550" y="6437189"/>
            <a:ext cx="1703672" cy="22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7861300" y="6453076"/>
            <a:ext cx="11049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Copyright © 2014 </a:t>
            </a:r>
            <a:r>
              <a:rPr lang="en-GB" sz="7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SCK•CEN</a:t>
            </a:r>
            <a:endParaRPr lang="en-GB" sz="7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574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 b="0">
          <a:solidFill>
            <a:srgbClr val="007DC3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007DC3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11AAFF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8FD7FF"/>
        </a:buClr>
        <a:buSzPct val="100000"/>
        <a:buFont typeface="Wingdings" pitchFamily="2" charset="2"/>
        <a:buChar char="l"/>
        <a:defRPr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gif"/><Relationship Id="rId7" Type="http://schemas.openxmlformats.org/officeDocument/2006/relationships/image" Target="../media/image3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0" Type="http://schemas.openxmlformats.org/officeDocument/2006/relationships/image" Target="../media/image29.jpe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330" y="1104694"/>
            <a:ext cx="78733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ctr" hangingPunct="1"/>
            <a:r>
              <a:rPr lang="en-US" sz="4800" dirty="0" smtClean="0">
                <a:solidFill>
                  <a:srgbClr val="007DC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Production of medical radioisotopes at MYRRHA</a:t>
            </a:r>
            <a:r>
              <a:rPr lang="nl-BE" sz="3600" b="1" dirty="0" smtClean="0">
                <a:solidFill>
                  <a:srgbClr val="007DC3"/>
                </a:solidFill>
                <a:latin typeface="Segoe UI Light" pitchFamily="34" charset="0"/>
              </a:rPr>
              <a:t> </a:t>
            </a:r>
          </a:p>
          <a:p>
            <a:pPr algn="ctr" eaLnBrk="1" fontAlgn="ctr" hangingPunct="1"/>
            <a:endParaRPr lang="nl-BE" sz="3600" dirty="0" smtClean="0">
              <a:solidFill>
                <a:srgbClr val="007DC3"/>
              </a:solidFill>
              <a:latin typeface="Segoe UI Light" pitchFamily="34" charset="0"/>
            </a:endParaRPr>
          </a:p>
          <a:p>
            <a:pPr algn="ctr" eaLnBrk="1" fontAlgn="ctr" hangingPunct="1"/>
            <a:r>
              <a:rPr lang="fr-F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</a:rPr>
              <a:t>Lucia Popescu</a:t>
            </a:r>
          </a:p>
          <a:p>
            <a:pPr algn="ctr" eaLnBrk="1" fontAlgn="ctr" hangingPunct="1"/>
            <a:r>
              <a:rPr 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</a:rPr>
              <a:t>SCK•CEN</a:t>
            </a:r>
          </a:p>
          <a:p>
            <a:pPr algn="ctr" eaLnBrk="1" fontAlgn="ctr" hangingPunct="1"/>
            <a:endParaRPr lang="fr-FR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Segoe UI Light" pitchFamily="34" charset="0"/>
            </a:endParaRPr>
          </a:p>
          <a:p>
            <a:pPr algn="ctr" eaLnBrk="1" fontAlgn="ctr" hangingPunct="1"/>
            <a:r>
              <a:rPr 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</a:rPr>
              <a:t>lpopescu@sckcen.be</a:t>
            </a:r>
            <a:endParaRPr lang="nl-BE" sz="2000" dirty="0">
              <a:solidFill>
                <a:schemeClr val="tx1">
                  <a:lumMod val="75000"/>
                  <a:lumOff val="25000"/>
                </a:schemeClr>
              </a:solidFill>
              <a:latin typeface="Segoe UI Light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801" y="5008170"/>
            <a:ext cx="2064398" cy="1288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7266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ISOL@MYRRHA</a:t>
            </a:r>
            <a:r>
              <a:rPr lang="nl-BE" dirty="0" smtClean="0"/>
              <a:t> - Concept</a:t>
            </a:r>
            <a:endParaRPr lang="nl-BE" dirty="0"/>
          </a:p>
        </p:txBody>
      </p:sp>
      <p:grpSp>
        <p:nvGrpSpPr>
          <p:cNvPr id="3" name="Group 2"/>
          <p:cNvGrpSpPr/>
          <p:nvPr/>
        </p:nvGrpSpPr>
        <p:grpSpPr>
          <a:xfrm>
            <a:off x="291861" y="1129189"/>
            <a:ext cx="8529637" cy="3895725"/>
            <a:chOff x="5253" y="1088245"/>
            <a:chExt cx="8529637" cy="389572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3" y="1088245"/>
              <a:ext cx="8529637" cy="3895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462818" y="3859470"/>
              <a:ext cx="11095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Wingdings" pitchFamily="2" charset="2"/>
                <a:buChar char="Ø"/>
              </a:pPr>
              <a:r>
                <a:rPr lang="en-US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ECR</a:t>
              </a:r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+</a:t>
              </a:r>
            </a:p>
            <a:p>
              <a:pPr marL="171450" indent="-171450">
                <a:buFont typeface="Wingdings" pitchFamily="2" charset="2"/>
                <a:buChar char="Ø"/>
              </a:pPr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Surface IS</a:t>
              </a:r>
            </a:p>
            <a:p>
              <a:pPr marL="171450" indent="-171450">
                <a:buFont typeface="Wingdings" pitchFamily="2" charset="2"/>
                <a:buChar char="Ø"/>
              </a:pPr>
              <a:r>
                <a:rPr lang="en-US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RILIS</a:t>
              </a:r>
              <a:endPara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27773" y="4044137"/>
              <a:ext cx="12859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+ liquid targets</a:t>
              </a: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48" y="4754833"/>
            <a:ext cx="6920505" cy="19742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10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614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42" y="251963"/>
            <a:ext cx="8579821" cy="714375"/>
          </a:xfrm>
        </p:spPr>
        <p:txBody>
          <a:bodyPr/>
          <a:lstStyle/>
          <a:p>
            <a:r>
              <a:rPr lang="nl-BE" dirty="0"/>
              <a:t>MYRRHA Accelerator Challenge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109307"/>
              </p:ext>
            </p:extLst>
          </p:nvPr>
        </p:nvGraphicFramePr>
        <p:xfrm>
          <a:off x="1909482" y="1165413"/>
          <a:ext cx="5325036" cy="2407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662518"/>
                <a:gridCol w="2662518"/>
              </a:tblGrid>
              <a:tr h="312269">
                <a:tc gridSpan="2">
                  <a:txBody>
                    <a:bodyPr/>
                    <a:lstStyle/>
                    <a:p>
                      <a:pPr algn="ctr"/>
                      <a:r>
                        <a:rPr lang="nl-BE" sz="1800" baseline="0" dirty="0" err="1" smtClean="0">
                          <a:solidFill>
                            <a:schemeClr val="bg2"/>
                          </a:solidFill>
                        </a:rPr>
                        <a:t>fundamental</a:t>
                      </a:r>
                      <a:r>
                        <a:rPr lang="nl-BE" sz="1800" baseline="0" dirty="0" smtClean="0">
                          <a:solidFill>
                            <a:schemeClr val="bg2"/>
                          </a:solidFill>
                        </a:rPr>
                        <a:t> parameters (</a:t>
                      </a:r>
                      <a:r>
                        <a:rPr lang="nl-BE" sz="1800" baseline="0" dirty="0" err="1" smtClean="0">
                          <a:solidFill>
                            <a:schemeClr val="bg2"/>
                          </a:solidFill>
                        </a:rPr>
                        <a:t>ADS</a:t>
                      </a:r>
                      <a:r>
                        <a:rPr lang="nl-BE" sz="1800" baseline="0" dirty="0" smtClean="0">
                          <a:solidFill>
                            <a:schemeClr val="bg2"/>
                          </a:solidFill>
                        </a:rPr>
                        <a:t>)</a:t>
                      </a:r>
                      <a:endParaRPr lang="nl-BE" sz="1800" dirty="0">
                        <a:solidFill>
                          <a:schemeClr val="bg2"/>
                        </a:solidFill>
                      </a:endParaRPr>
                    </a:p>
                  </a:txBody>
                  <a:tcPr marT="45680" marB="45680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1226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particle</a:t>
                      </a:r>
                      <a:endParaRPr lang="nl-BE" sz="1800" dirty="0"/>
                    </a:p>
                  </a:txBody>
                  <a:tcPr marT="45680" marB="4568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</a:t>
                      </a:r>
                      <a:endParaRPr lang="nl-BE" sz="1800" dirty="0"/>
                    </a:p>
                  </a:txBody>
                  <a:tcPr marT="45680" marB="45680"/>
                </a:tc>
              </a:tr>
              <a:tr h="31226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beam</a:t>
                      </a:r>
                      <a:r>
                        <a:rPr lang="en-US" sz="1800" baseline="0" dirty="0" smtClean="0"/>
                        <a:t> energy</a:t>
                      </a:r>
                      <a:endParaRPr lang="nl-BE" sz="1800" dirty="0"/>
                    </a:p>
                  </a:txBody>
                  <a:tcPr marT="45680" marB="45680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600 </a:t>
                      </a:r>
                      <a:r>
                        <a:rPr lang="nl-BE" sz="1800" dirty="0" err="1" smtClean="0"/>
                        <a:t>MeV</a:t>
                      </a:r>
                      <a:endParaRPr lang="nl-BE" sz="1800" dirty="0"/>
                    </a:p>
                  </a:txBody>
                  <a:tcPr marT="45680" marB="45680"/>
                </a:tc>
              </a:tr>
              <a:tr h="31226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beam</a:t>
                      </a:r>
                      <a:r>
                        <a:rPr lang="en-US" sz="1800" baseline="0" dirty="0" smtClean="0"/>
                        <a:t> current</a:t>
                      </a:r>
                      <a:endParaRPr lang="nl-BE" sz="1800" dirty="0"/>
                    </a:p>
                  </a:txBody>
                  <a:tcPr marT="45680" marB="45680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4 mA</a:t>
                      </a:r>
                      <a:endParaRPr lang="nl-BE" sz="1800" dirty="0"/>
                    </a:p>
                  </a:txBody>
                  <a:tcPr marT="45680" marB="45680"/>
                </a:tc>
              </a:tr>
              <a:tr h="312269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mode</a:t>
                      </a:r>
                      <a:endParaRPr lang="nl-BE" sz="1800" dirty="0"/>
                    </a:p>
                  </a:txBody>
                  <a:tcPr marT="45680" marB="45680"/>
                </a:tc>
                <a:tc>
                  <a:txBody>
                    <a:bodyPr/>
                    <a:lstStyle/>
                    <a:p>
                      <a:r>
                        <a:rPr lang="nl-BE" sz="1800" dirty="0" err="1" smtClean="0"/>
                        <a:t>CW</a:t>
                      </a:r>
                      <a:endParaRPr lang="nl-BE" sz="1800" dirty="0"/>
                    </a:p>
                  </a:txBody>
                  <a:tcPr marT="45680" marB="45680"/>
                </a:tc>
              </a:tr>
              <a:tr h="545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800" dirty="0" err="1" smtClean="0"/>
                        <a:t>MTBF</a:t>
                      </a:r>
                      <a:r>
                        <a:rPr lang="nl-BE" sz="18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Verdana" pitchFamily="34" charset="0"/>
                        </a:rPr>
                        <a:t>(failure = beam trip &gt; 3 s)</a:t>
                      </a:r>
                      <a:endParaRPr lang="nl-BE" dirty="0" smtClean="0">
                        <a:solidFill>
                          <a:srgbClr val="FF0000"/>
                        </a:solidFill>
                        <a:latin typeface="Verdana" pitchFamily="34" charset="0"/>
                      </a:endParaRPr>
                    </a:p>
                  </a:txBody>
                  <a:tcPr marT="45680" marB="45680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&gt; 250 h</a:t>
                      </a:r>
                      <a:endParaRPr lang="nl-BE" sz="1800" dirty="0"/>
                    </a:p>
                  </a:txBody>
                  <a:tcPr marT="45680" marB="4568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135161"/>
              </p:ext>
            </p:extLst>
          </p:nvPr>
        </p:nvGraphicFramePr>
        <p:xfrm>
          <a:off x="1295401" y="3745970"/>
          <a:ext cx="6553200" cy="1828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985347"/>
                <a:gridCol w="3567853"/>
              </a:tblGrid>
              <a:tr h="360040">
                <a:tc gridSpan="2">
                  <a:txBody>
                    <a:bodyPr/>
                    <a:lstStyle/>
                    <a:p>
                      <a:pPr algn="ctr"/>
                      <a:r>
                        <a:rPr lang="nl-BE" baseline="0" dirty="0" err="1" smtClean="0">
                          <a:solidFill>
                            <a:schemeClr val="bg2"/>
                          </a:solidFill>
                        </a:rPr>
                        <a:t>implementation</a:t>
                      </a:r>
                      <a:endParaRPr lang="nl-BE" dirty="0">
                        <a:solidFill>
                          <a:schemeClr val="bg2"/>
                        </a:solidFill>
                      </a:endParaRPr>
                    </a:p>
                  </a:txBody>
                  <a:tcPr marL="91447" marR="91447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0040">
                <a:tc gridSpan="2"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superconducting linac</a:t>
                      </a:r>
                      <a:endParaRPr lang="nl-BE" dirty="0"/>
                    </a:p>
                  </a:txBody>
                  <a:tcPr marL="91447" marR="91447"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frequency</a:t>
                      </a:r>
                      <a:endParaRPr lang="nl-BE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176.1 / 352.2</a:t>
                      </a:r>
                      <a:r>
                        <a:rPr lang="nl-BE" baseline="0" dirty="0" smtClean="0"/>
                        <a:t> / 704.4 MHz</a:t>
                      </a:r>
                      <a:endParaRPr lang="nl-BE" dirty="0"/>
                    </a:p>
                  </a:txBody>
                  <a:tcPr marL="91447" marR="91447"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reliability</a:t>
                      </a:r>
                      <a:r>
                        <a:rPr lang="nl-BE" dirty="0" smtClean="0"/>
                        <a:t> = </a:t>
                      </a:r>
                      <a:r>
                        <a:rPr lang="nl-BE" dirty="0" err="1" smtClean="0"/>
                        <a:t>redundancy</a:t>
                      </a:r>
                      <a:endParaRPr lang="nl-BE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r>
                        <a:rPr lang="en-US" baseline="0" dirty="0" smtClean="0"/>
                        <a:t> injector</a:t>
                      </a:r>
                      <a:endParaRPr lang="nl-BE" dirty="0"/>
                    </a:p>
                  </a:txBody>
                  <a:tcPr marL="91447" marR="91447"/>
                </a:tc>
              </a:tr>
              <a:tr h="3600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r>
                        <a:rPr lang="nl-BE" baseline="0" dirty="0" smtClean="0"/>
                        <a:t>“</a:t>
                      </a:r>
                      <a:r>
                        <a:rPr lang="nl-BE" dirty="0" err="1" smtClean="0"/>
                        <a:t>fault</a:t>
                      </a:r>
                      <a:r>
                        <a:rPr lang="nl-BE" dirty="0" smtClean="0"/>
                        <a:t> tolerant</a:t>
                      </a:r>
                      <a:r>
                        <a:rPr lang="nl-BE" baseline="0" dirty="0" smtClean="0"/>
                        <a:t>” </a:t>
                      </a:r>
                      <a:r>
                        <a:rPr lang="nl-BE" baseline="0" dirty="0" err="1" smtClean="0"/>
                        <a:t>scheme</a:t>
                      </a:r>
                      <a:endParaRPr lang="nl-BE" dirty="0"/>
                    </a:p>
                  </a:txBody>
                  <a:tcPr marL="91447" marR="91447"/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 rot="-1184128">
            <a:off x="5926626" y="2738504"/>
            <a:ext cx="13616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0000"/>
                </a:solidFill>
                <a:latin typeface="+mj-lt"/>
              </a:rPr>
              <a:t>challenge !</a:t>
            </a:r>
            <a:endParaRPr lang="nl-BE" sz="1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463" y="5726543"/>
            <a:ext cx="8875076" cy="738664"/>
          </a:xfrm>
          <a:prstGeom prst="rect">
            <a:avLst/>
          </a:prstGeom>
          <a:solidFill>
            <a:srgbClr val="FFFFCC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700" dirty="0" smtClean="0">
                <a:solidFill>
                  <a:srgbClr val="FF0000"/>
                </a:solidFill>
              </a:rPr>
              <a:t> </a:t>
            </a:r>
            <a:endParaRPr lang="en-US" sz="1800" dirty="0" smtClean="0">
              <a:solidFill>
                <a:srgbClr val="FF000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1800" dirty="0" smtClean="0">
                <a:solidFill>
                  <a:srgbClr val="008000"/>
                </a:solidFill>
              </a:rPr>
              <a:t>MYRRHA accelerator – high reliability =&gt; Extended runs with stable operation at </a:t>
            </a:r>
            <a:r>
              <a:rPr lang="en-US" sz="1800" dirty="0" err="1" smtClean="0">
                <a:solidFill>
                  <a:srgbClr val="008000"/>
                </a:solidFill>
              </a:rPr>
              <a:t>I@M</a:t>
            </a:r>
            <a:endParaRPr lang="en-US" sz="1800" dirty="0" smtClean="0">
              <a:solidFill>
                <a:srgbClr val="00800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700" dirty="0">
                <a:solidFill>
                  <a:srgbClr val="FF0000"/>
                </a:solidFill>
              </a:rPr>
              <a:t>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11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30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ISOL@MYRRHA</a:t>
            </a:r>
            <a:r>
              <a:rPr lang="en-US" dirty="0" smtClean="0"/>
              <a:t> Applications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17" y="1292081"/>
            <a:ext cx="8468078" cy="480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4857750" y="1019175"/>
            <a:ext cx="3876675" cy="572452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2525" y="1305341"/>
            <a:ext cx="4162425" cy="4247317"/>
          </a:xfrm>
          <a:prstGeom prst="rect">
            <a:avLst/>
          </a:prstGeom>
          <a:solidFill>
            <a:srgbClr val="99FF99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1800" dirty="0" err="1"/>
              <a:t>ISOL@MYRRHA</a:t>
            </a:r>
            <a:r>
              <a:rPr lang="en-US" sz="1800" dirty="0"/>
              <a:t> will prioritize experimental </a:t>
            </a:r>
            <a:r>
              <a:rPr lang="en-US" sz="1800" dirty="0" err="1"/>
              <a:t>programmes</a:t>
            </a:r>
            <a:r>
              <a:rPr lang="en-US" sz="1800" dirty="0"/>
              <a:t> which require of extended beam times with stable </a:t>
            </a:r>
            <a:r>
              <a:rPr lang="en-US" sz="1800" dirty="0" smtClean="0"/>
              <a:t>operation:</a:t>
            </a:r>
          </a:p>
          <a:p>
            <a:endParaRPr lang="en-US" sz="1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hunt for very rare phenomena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need high statistics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need many time-consuming systematic measurements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have inherent limited detection efficiency </a:t>
            </a:r>
          </a:p>
          <a:p>
            <a:endParaRPr lang="en-US" sz="1800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12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0388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/>
              <a:t>MYRRHA – Introduction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Production of reactor-based medical radioisotopes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The RIB facility: </a:t>
            </a:r>
            <a:r>
              <a:rPr lang="en-GB" dirty="0" err="1" smtClean="0"/>
              <a:t>ISOL@MYRRHA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b="1" dirty="0" smtClean="0"/>
              <a:t>Medical applications of </a:t>
            </a:r>
            <a:r>
              <a:rPr lang="en-GB" b="1" dirty="0" err="1" smtClean="0"/>
              <a:t>ISOL@MYRRHA</a:t>
            </a:r>
            <a:endParaRPr lang="en-GB" b="1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Conclusion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13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726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ISOL@MYRRHA</a:t>
            </a:r>
            <a:r>
              <a:rPr lang="en-US" dirty="0"/>
              <a:t> - Medical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err="1" smtClean="0"/>
              <a:t>ISOL@MYRRHA</a:t>
            </a:r>
            <a:r>
              <a:rPr lang="en-US" dirty="0" smtClean="0"/>
              <a:t> can produce any radioisotope of medical interest  (high purity!)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However, ISOL is an “expensive” production technique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err="1" smtClean="0"/>
              <a:t>ISOL@MYRRHA</a:t>
            </a:r>
            <a:r>
              <a:rPr lang="en-US" dirty="0" smtClean="0"/>
              <a:t> will focus mostly on innovative medical isotopes, that cannot be produced (with high purity) by classical methods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Other idea for MRI production: harvesting the beam-dump</a:t>
            </a:r>
            <a:endParaRPr lang="en-US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14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8292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ISOL@MYRRHA</a:t>
            </a:r>
            <a:r>
              <a:rPr lang="en-US" dirty="0" smtClean="0"/>
              <a:t> - Medical Applications</a:t>
            </a:r>
            <a:endParaRPr lang="en-US" dirty="0"/>
          </a:p>
        </p:txBody>
      </p:sp>
      <p:pic>
        <p:nvPicPr>
          <p:cNvPr id="4" name="Picture 81" descr="SCIDmice_149Tb_treatm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676400"/>
            <a:ext cx="3549650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0"/>
          <p:cNvSpPr txBox="1">
            <a:spLocks noChangeArrowheads="1"/>
          </p:cNvSpPr>
          <p:nvPr/>
        </p:nvSpPr>
        <p:spPr bwMode="auto">
          <a:xfrm>
            <a:off x="107950" y="1066800"/>
            <a:ext cx="4392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u="sng" dirty="0">
                <a:solidFill>
                  <a:srgbClr val="FF0000"/>
                </a:solidFill>
              </a:rPr>
              <a:t>Conventional cancer treatments:</a:t>
            </a:r>
          </a:p>
        </p:txBody>
      </p:sp>
      <p:sp>
        <p:nvSpPr>
          <p:cNvPr id="6" name="Text Box 31"/>
          <p:cNvSpPr txBox="1">
            <a:spLocks noChangeArrowheads="1"/>
          </p:cNvSpPr>
          <p:nvPr/>
        </p:nvSpPr>
        <p:spPr bwMode="auto">
          <a:xfrm>
            <a:off x="250825" y="1430337"/>
            <a:ext cx="3673475" cy="114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Surgery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Radiation therapy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Combination of radiation and surgery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Chemotherapy</a:t>
            </a:r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228600" y="2795587"/>
            <a:ext cx="4392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u="sng">
                <a:solidFill>
                  <a:srgbClr val="FF0000"/>
                </a:solidFill>
              </a:rPr>
              <a:t>Beginning of:</a:t>
            </a:r>
          </a:p>
        </p:txBody>
      </p:sp>
      <p:sp>
        <p:nvSpPr>
          <p:cNvPr id="8" name="Text Box 33"/>
          <p:cNvSpPr txBox="1">
            <a:spLocks noChangeArrowheads="1"/>
          </p:cNvSpPr>
          <p:nvPr/>
        </p:nvSpPr>
        <p:spPr bwMode="auto">
          <a:xfrm>
            <a:off x="250825" y="3106737"/>
            <a:ext cx="3600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600" dirty="0"/>
              <a:t> </a:t>
            </a:r>
            <a:r>
              <a:rPr lang="en-US" sz="1600" dirty="0">
                <a:solidFill>
                  <a:srgbClr val="0000FF"/>
                </a:solidFill>
              </a:rPr>
              <a:t>Systematic radio-nuclide therapy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539750" y="3514725"/>
            <a:ext cx="374491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Tumor-seeking tracer labeled with </a:t>
            </a:r>
            <a:r>
              <a:rPr lang="en-US" sz="1400">
                <a:latin typeface="Symbol" pitchFamily="18" charset="2"/>
              </a:rPr>
              <a:t>a</a:t>
            </a:r>
            <a:r>
              <a:rPr lang="en-US" sz="1400"/>
              <a:t> emitter</a:t>
            </a:r>
          </a:p>
          <a:p>
            <a:pPr>
              <a:spcBef>
                <a:spcPct val="50000"/>
              </a:spcBef>
            </a:pPr>
            <a:r>
              <a:rPr lang="en-US" sz="1400"/>
              <a:t>Range of </a:t>
            </a:r>
            <a:r>
              <a:rPr lang="en-US" sz="1400">
                <a:latin typeface="Symbol" pitchFamily="18" charset="2"/>
              </a:rPr>
              <a:t>a</a:t>
            </a:r>
            <a:r>
              <a:rPr lang="en-US" sz="1400"/>
              <a:t> emitters: 30-80 </a:t>
            </a:r>
            <a:r>
              <a:rPr lang="en-US" sz="1400">
                <a:latin typeface="Symbol" pitchFamily="18" charset="2"/>
              </a:rPr>
              <a:t>m</a:t>
            </a:r>
            <a:r>
              <a:rPr lang="en-US" sz="1400"/>
              <a:t>m (cell surgery)</a:t>
            </a:r>
          </a:p>
          <a:p>
            <a:pPr>
              <a:spcBef>
                <a:spcPct val="30000"/>
              </a:spcBef>
            </a:pPr>
            <a:r>
              <a:rPr lang="en-US" sz="1400" u="sng"/>
              <a:t>Important criteria</a:t>
            </a:r>
            <a:r>
              <a:rPr lang="en-US" sz="1400"/>
              <a:t>:</a:t>
            </a:r>
          </a:p>
        </p:txBody>
      </p:sp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684213" y="4379912"/>
            <a:ext cx="3455987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Half-life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Radio-toxicity of daughter isotopes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Bio-kinetics (in-vivo stability of tumor-seeking tracer)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Affordable production price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Reliable supply</a:t>
            </a:r>
          </a:p>
        </p:txBody>
      </p:sp>
      <p:sp>
        <p:nvSpPr>
          <p:cNvPr id="13" name="Rectangle 38"/>
          <p:cNvSpPr>
            <a:spLocks noChangeArrowheads="1"/>
          </p:cNvSpPr>
          <p:nvPr/>
        </p:nvSpPr>
        <p:spPr bwMode="auto">
          <a:xfrm>
            <a:off x="107950" y="1066800"/>
            <a:ext cx="4392613" cy="1655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39"/>
          <p:cNvSpPr>
            <a:spLocks noChangeArrowheads="1"/>
          </p:cNvSpPr>
          <p:nvPr/>
        </p:nvSpPr>
        <p:spPr bwMode="auto">
          <a:xfrm>
            <a:off x="107950" y="2795587"/>
            <a:ext cx="4392613" cy="367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40"/>
          <p:cNvSpPr txBox="1">
            <a:spLocks noChangeArrowheads="1"/>
          </p:cNvSpPr>
          <p:nvPr/>
        </p:nvSpPr>
        <p:spPr bwMode="auto">
          <a:xfrm>
            <a:off x="4643438" y="1066800"/>
            <a:ext cx="4392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u="sng">
                <a:solidFill>
                  <a:srgbClr val="FF0000"/>
                </a:solidFill>
              </a:rPr>
              <a:t>Burkitt-lymphoma cancer study on mice:</a:t>
            </a:r>
          </a:p>
        </p:txBody>
      </p:sp>
      <p:sp>
        <p:nvSpPr>
          <p:cNvPr id="16" name="Text Box 41"/>
          <p:cNvSpPr txBox="1">
            <a:spLocks noChangeArrowheads="1"/>
          </p:cNvSpPr>
          <p:nvPr/>
        </p:nvSpPr>
        <p:spPr bwMode="auto">
          <a:xfrm>
            <a:off x="4537075" y="1330325"/>
            <a:ext cx="4606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(G.J. Beyer et al., Eur. J. Nucl. Med. Mol. Imaging 31 (2004) 547)</a:t>
            </a:r>
          </a:p>
        </p:txBody>
      </p:sp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5637531" y="1558925"/>
            <a:ext cx="3485515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Tumor-seeking tracer: Rituximab</a:t>
            </a:r>
          </a:p>
          <a:p>
            <a:pPr>
              <a:spcBef>
                <a:spcPct val="20000"/>
              </a:spcBef>
            </a:pPr>
            <a:r>
              <a:rPr lang="en-US" sz="1600" dirty="0"/>
              <a:t>Radio-isotope: </a:t>
            </a:r>
            <a:r>
              <a:rPr lang="en-US" sz="1600" baseline="30000" dirty="0" err="1"/>
              <a:t>149</a:t>
            </a:r>
            <a:r>
              <a:rPr lang="en-US" sz="1600" dirty="0" err="1"/>
              <a:t>Tb</a:t>
            </a:r>
            <a:endParaRPr lang="en-US" sz="1600" dirty="0"/>
          </a:p>
        </p:txBody>
      </p:sp>
      <p:sp>
        <p:nvSpPr>
          <p:cNvPr id="22" name="Rectangle 47"/>
          <p:cNvSpPr>
            <a:spLocks noChangeArrowheads="1"/>
          </p:cNvSpPr>
          <p:nvPr/>
        </p:nvSpPr>
        <p:spPr bwMode="auto">
          <a:xfrm>
            <a:off x="4572000" y="1066800"/>
            <a:ext cx="4464050" cy="540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48"/>
          <p:cNvSpPr txBox="1">
            <a:spLocks noChangeArrowheads="1"/>
          </p:cNvSpPr>
          <p:nvPr/>
        </p:nvSpPr>
        <p:spPr bwMode="auto">
          <a:xfrm>
            <a:off x="4643438" y="5411787"/>
            <a:ext cx="42497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70-kg patient sample </a:t>
            </a:r>
            <a:r>
              <a:rPr lang="en-US" dirty="0" smtClean="0">
                <a:solidFill>
                  <a:srgbClr val="FF0000"/>
                </a:solidFill>
              </a:rPr>
              <a:t>(1 </a:t>
            </a:r>
            <a:r>
              <a:rPr lang="en-US" dirty="0" err="1">
                <a:solidFill>
                  <a:srgbClr val="FF0000"/>
                </a:solidFill>
              </a:rPr>
              <a:t>GBq</a:t>
            </a:r>
            <a:r>
              <a:rPr lang="en-US" dirty="0">
                <a:solidFill>
                  <a:srgbClr val="FF0000"/>
                </a:solidFill>
              </a:rPr>
              <a:t>):</a:t>
            </a:r>
          </a:p>
        </p:txBody>
      </p:sp>
      <p:sp>
        <p:nvSpPr>
          <p:cNvPr id="24" name="Text Box 49"/>
          <p:cNvSpPr txBox="1">
            <a:spLocks noChangeArrowheads="1"/>
          </p:cNvSpPr>
          <p:nvPr/>
        </p:nvSpPr>
        <p:spPr bwMode="auto">
          <a:xfrm>
            <a:off x="4787900" y="5748337"/>
            <a:ext cx="424815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0.6-</a:t>
            </a:r>
            <a:r>
              <a:rPr lang="en-US" sz="1400" dirty="0" err="1"/>
              <a:t>GeV</a:t>
            </a:r>
            <a:r>
              <a:rPr lang="en-US" sz="1400" dirty="0"/>
              <a:t> p + Ta: ~</a:t>
            </a:r>
            <a:r>
              <a:rPr lang="en-US" sz="1400" dirty="0" smtClean="0"/>
              <a:t>18 min/sample </a:t>
            </a:r>
          </a:p>
          <a:p>
            <a:pPr>
              <a:spcBef>
                <a:spcPct val="50000"/>
              </a:spcBef>
            </a:pPr>
            <a:r>
              <a:rPr lang="en-US" sz="1400" dirty="0" smtClean="0"/>
              <a:t>1-</a:t>
            </a:r>
            <a:r>
              <a:rPr lang="en-US" sz="1400" dirty="0" err="1" smtClean="0"/>
              <a:t>GeV</a:t>
            </a:r>
            <a:r>
              <a:rPr lang="en-US" sz="1400" dirty="0" smtClean="0"/>
              <a:t> </a:t>
            </a:r>
            <a:r>
              <a:rPr lang="en-US" sz="1400" dirty="0"/>
              <a:t>p + Ta: </a:t>
            </a:r>
            <a:r>
              <a:rPr lang="en-US" sz="1400" dirty="0" smtClean="0"/>
              <a:t>~7 min/sample</a:t>
            </a:r>
            <a:endParaRPr lang="en-US" sz="1400" dirty="0"/>
          </a:p>
        </p:txBody>
      </p:sp>
      <p:sp>
        <p:nvSpPr>
          <p:cNvPr id="18" name="Right Brace 17"/>
          <p:cNvSpPr/>
          <p:nvPr/>
        </p:nvSpPr>
        <p:spPr bwMode="auto">
          <a:xfrm>
            <a:off x="7566212" y="5748337"/>
            <a:ext cx="143435" cy="673100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99290" y="5794858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rough </a:t>
            </a:r>
          </a:p>
          <a:p>
            <a:r>
              <a:rPr lang="en-US" dirty="0" smtClean="0"/>
              <a:t>estimation</a:t>
            </a:r>
            <a:endParaRPr lang="en-US" dirty="0"/>
          </a:p>
        </p:txBody>
      </p:sp>
      <p:sp>
        <p:nvSpPr>
          <p:cNvPr id="2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15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381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ISOL@MYRRHA</a:t>
            </a:r>
            <a:r>
              <a:rPr lang="en-US" dirty="0" smtClean="0"/>
              <a:t> – Unique Facility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48011" y="1122009"/>
            <a:ext cx="1625282" cy="797662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nl-BE" sz="2000" dirty="0" smtClean="0">
                <a:solidFill>
                  <a:schemeClr val="bg1"/>
                </a:solidFill>
              </a:rPr>
              <a:t>Standard ISOL facility</a:t>
            </a:r>
            <a:endParaRPr lang="nl-BE" sz="2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66854" y="6037791"/>
            <a:ext cx="2987597" cy="520217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nl-BE" sz="2400" dirty="0" smtClean="0">
                <a:solidFill>
                  <a:schemeClr val="bg1"/>
                </a:solidFill>
              </a:rPr>
              <a:t>ISOL@MYRRHA</a:t>
            </a:r>
            <a:endParaRPr lang="nl-BE" sz="24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70023" y="1797493"/>
            <a:ext cx="3590919" cy="701322"/>
            <a:chOff x="3641574" y="2303379"/>
            <a:chExt cx="3382808" cy="622388"/>
          </a:xfrm>
        </p:grpSpPr>
        <p:sp>
          <p:nvSpPr>
            <p:cNvPr id="7" name="TextBox 6"/>
            <p:cNvSpPr txBox="1"/>
            <p:nvPr/>
          </p:nvSpPr>
          <p:spPr>
            <a:xfrm>
              <a:off x="3641574" y="2587213"/>
              <a:ext cx="1531088" cy="33855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600" dirty="0" smtClean="0">
                  <a:solidFill>
                    <a:schemeClr val="bg1"/>
                  </a:solidFill>
                </a:rPr>
                <a:t>Pure RIBs</a:t>
              </a:r>
              <a:endParaRPr lang="nl-BE" sz="16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93294" y="2582483"/>
              <a:ext cx="1531088" cy="33855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600" dirty="0" smtClean="0">
                  <a:solidFill>
                    <a:schemeClr val="bg1"/>
                  </a:solidFill>
                </a:rPr>
                <a:t>Intense RIBs</a:t>
              </a:r>
              <a:endParaRPr lang="nl-BE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>
              <a:stCxn id="4" idx="2"/>
              <a:endCxn id="7" idx="0"/>
            </p:cNvCxnSpPr>
            <p:nvPr/>
          </p:nvCxnSpPr>
          <p:spPr bwMode="auto">
            <a:xfrm flipH="1">
              <a:off x="4407119" y="2303379"/>
              <a:ext cx="921309" cy="28383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>
              <a:stCxn id="4" idx="2"/>
              <a:endCxn id="8" idx="0"/>
            </p:cNvCxnSpPr>
            <p:nvPr/>
          </p:nvCxnSpPr>
          <p:spPr bwMode="auto">
            <a:xfrm>
              <a:off x="5328427" y="2303379"/>
              <a:ext cx="930411" cy="279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Group 10"/>
          <p:cNvGrpSpPr/>
          <p:nvPr/>
        </p:nvGrpSpPr>
        <p:grpSpPr>
          <a:xfrm>
            <a:off x="2901690" y="4555091"/>
            <a:ext cx="3254382" cy="1360525"/>
            <a:chOff x="3763490" y="4874643"/>
            <a:chExt cx="3065774" cy="1207396"/>
          </a:xfrm>
        </p:grpSpPr>
        <p:sp>
          <p:nvSpPr>
            <p:cNvPr id="12" name="TextBox 11"/>
            <p:cNvSpPr txBox="1"/>
            <p:nvPr/>
          </p:nvSpPr>
          <p:spPr>
            <a:xfrm>
              <a:off x="3763490" y="5250026"/>
              <a:ext cx="1319149" cy="5847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600" dirty="0" smtClean="0">
                  <a:solidFill>
                    <a:schemeClr val="bg1"/>
                  </a:solidFill>
                </a:rPr>
                <a:t>Extra</a:t>
              </a:r>
            </a:p>
            <a:p>
              <a:pPr algn="ctr"/>
              <a:r>
                <a:rPr lang="nl-BE" sz="1600" dirty="0" smtClean="0">
                  <a:solidFill>
                    <a:schemeClr val="bg1"/>
                  </a:solidFill>
                </a:rPr>
                <a:t>pure RIBs</a:t>
              </a:r>
              <a:endParaRPr lang="nl-BE" sz="16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93294" y="5250027"/>
              <a:ext cx="1335970" cy="5847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600" dirty="0" smtClean="0">
                  <a:solidFill>
                    <a:schemeClr val="bg1"/>
                  </a:solidFill>
                </a:rPr>
                <a:t>Extra intense RIBs</a:t>
              </a:r>
              <a:endParaRPr lang="nl-BE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/>
            <p:cNvCxnSpPr>
              <a:stCxn id="5" idx="0"/>
              <a:endCxn id="12" idx="2"/>
            </p:cNvCxnSpPr>
            <p:nvPr/>
          </p:nvCxnSpPr>
          <p:spPr bwMode="auto">
            <a:xfrm flipH="1" flipV="1">
              <a:off x="4423065" y="5834801"/>
              <a:ext cx="903243" cy="24723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>
              <a:stCxn id="5" idx="0"/>
              <a:endCxn id="13" idx="2"/>
            </p:cNvCxnSpPr>
            <p:nvPr/>
          </p:nvCxnSpPr>
          <p:spPr bwMode="auto">
            <a:xfrm flipV="1">
              <a:off x="5326308" y="5834801"/>
              <a:ext cx="834971" cy="24723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>
              <a:stCxn id="12" idx="0"/>
            </p:cNvCxnSpPr>
            <p:nvPr/>
          </p:nvCxnSpPr>
          <p:spPr bwMode="auto">
            <a:xfrm flipV="1">
              <a:off x="4423065" y="4874643"/>
              <a:ext cx="913932" cy="37538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>
              <a:stCxn id="13" idx="0"/>
            </p:cNvCxnSpPr>
            <p:nvPr/>
          </p:nvCxnSpPr>
          <p:spPr bwMode="auto">
            <a:xfrm flipH="1" flipV="1">
              <a:off x="5326306" y="4874643"/>
              <a:ext cx="834973" cy="375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" name="Group 17"/>
          <p:cNvGrpSpPr/>
          <p:nvPr/>
        </p:nvGrpSpPr>
        <p:grpSpPr>
          <a:xfrm>
            <a:off x="3235273" y="2371308"/>
            <a:ext cx="2650758" cy="2260724"/>
            <a:chOff x="4079581" y="2881464"/>
            <a:chExt cx="2497135" cy="2006278"/>
          </a:xfrm>
        </p:grpSpPr>
        <p:sp>
          <p:nvSpPr>
            <p:cNvPr id="19" name="TextBox 18"/>
            <p:cNvSpPr txBox="1"/>
            <p:nvPr/>
          </p:nvSpPr>
          <p:spPr>
            <a:xfrm>
              <a:off x="4079581" y="3235269"/>
              <a:ext cx="2497135" cy="165247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nl-BE" sz="1600" u="sng" dirty="0" err="1" smtClean="0"/>
                <a:t>Fundamental</a:t>
              </a:r>
              <a:r>
                <a:rPr lang="nl-BE" sz="1600" u="sng" dirty="0" smtClean="0"/>
                <a:t> research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err="1" smtClean="0"/>
                <a:t>Fundamental</a:t>
              </a:r>
              <a:r>
                <a:rPr lang="nl-BE" dirty="0" smtClean="0"/>
                <a:t> </a:t>
              </a:r>
              <a:r>
                <a:rPr lang="nl-BE" dirty="0" err="1" smtClean="0"/>
                <a:t>interactions</a:t>
              </a:r>
              <a:endParaRPr lang="nl-BE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err="1" smtClean="0"/>
                <a:t>Nuclear</a:t>
              </a:r>
              <a:r>
                <a:rPr lang="nl-BE" dirty="0" smtClean="0"/>
                <a:t> </a:t>
              </a:r>
              <a:r>
                <a:rPr lang="nl-BE" dirty="0" err="1" smtClean="0"/>
                <a:t>physics</a:t>
              </a:r>
              <a:endParaRPr lang="nl-BE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smtClean="0"/>
                <a:t>Atomic </a:t>
              </a:r>
              <a:r>
                <a:rPr lang="nl-BE" dirty="0" err="1" smtClean="0"/>
                <a:t>physics</a:t>
              </a:r>
              <a:endParaRPr lang="nl-BE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err="1" smtClean="0"/>
                <a:t>Biology</a:t>
              </a:r>
              <a:endParaRPr lang="nl-BE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err="1" smtClean="0"/>
                <a:t>Condensed</a:t>
              </a:r>
              <a:r>
                <a:rPr lang="nl-BE" dirty="0" smtClean="0"/>
                <a:t> matter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+"/>
              </a:pPr>
              <a:r>
                <a:rPr lang="nl-BE" dirty="0" smtClean="0"/>
                <a:t>Radio-</a:t>
              </a:r>
              <a:r>
                <a:rPr lang="nl-BE" dirty="0" err="1" smtClean="0"/>
                <a:t>pharmaceuticals</a:t>
              </a:r>
              <a:endParaRPr lang="nl-BE" dirty="0"/>
            </a:p>
          </p:txBody>
        </p:sp>
        <p:cxnSp>
          <p:nvCxnSpPr>
            <p:cNvPr id="20" name="Straight Connector 19"/>
            <p:cNvCxnSpPr>
              <a:stCxn id="7" idx="2"/>
              <a:endCxn id="19" idx="0"/>
            </p:cNvCxnSpPr>
            <p:nvPr/>
          </p:nvCxnSpPr>
          <p:spPr bwMode="auto">
            <a:xfrm>
              <a:off x="4406839" y="2886193"/>
              <a:ext cx="921309" cy="3490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>
              <a:stCxn id="8" idx="2"/>
              <a:endCxn id="19" idx="0"/>
            </p:cNvCxnSpPr>
            <p:nvPr/>
          </p:nvCxnSpPr>
          <p:spPr bwMode="auto">
            <a:xfrm flipH="1">
              <a:off x="5328149" y="2881464"/>
              <a:ext cx="930411" cy="353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" name="Group 23"/>
          <p:cNvGrpSpPr/>
          <p:nvPr/>
        </p:nvGrpSpPr>
        <p:grpSpPr>
          <a:xfrm>
            <a:off x="806415" y="4973098"/>
            <a:ext cx="3754238" cy="942512"/>
            <a:chOff x="1790959" y="5249589"/>
            <a:chExt cx="3536662" cy="836429"/>
          </a:xfrm>
        </p:grpSpPr>
        <p:sp>
          <p:nvSpPr>
            <p:cNvPr id="25" name="TextBox 24"/>
            <p:cNvSpPr txBox="1"/>
            <p:nvPr/>
          </p:nvSpPr>
          <p:spPr>
            <a:xfrm>
              <a:off x="1790959" y="5249589"/>
              <a:ext cx="1531088" cy="5847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600" dirty="0" smtClean="0">
                  <a:solidFill>
                    <a:srgbClr val="FFC000"/>
                  </a:solidFill>
                </a:rPr>
                <a:t>Long </a:t>
              </a:r>
              <a:r>
                <a:rPr lang="nl-BE" sz="1600" dirty="0" err="1" smtClean="0">
                  <a:solidFill>
                    <a:srgbClr val="FFC000"/>
                  </a:solidFill>
                </a:rPr>
                <a:t>beam</a:t>
              </a:r>
              <a:r>
                <a:rPr lang="nl-BE" sz="1600" dirty="0" smtClean="0">
                  <a:solidFill>
                    <a:srgbClr val="FFC000"/>
                  </a:solidFill>
                </a:rPr>
                <a:t> </a:t>
              </a:r>
              <a:r>
                <a:rPr lang="nl-BE" sz="1600" dirty="0" err="1" smtClean="0">
                  <a:solidFill>
                    <a:srgbClr val="FFC000"/>
                  </a:solidFill>
                </a:rPr>
                <a:t>times</a:t>
              </a:r>
              <a:endParaRPr lang="nl-BE" sz="1600" dirty="0">
                <a:solidFill>
                  <a:srgbClr val="FFC000"/>
                </a:solidFill>
              </a:endParaRPr>
            </a:p>
          </p:txBody>
        </p:sp>
        <p:cxnSp>
          <p:nvCxnSpPr>
            <p:cNvPr id="26" name="Straight Connector 25"/>
            <p:cNvCxnSpPr>
              <a:stCxn id="5" idx="0"/>
              <a:endCxn id="25" idx="2"/>
            </p:cNvCxnSpPr>
            <p:nvPr/>
          </p:nvCxnSpPr>
          <p:spPr bwMode="auto">
            <a:xfrm flipH="1" flipV="1">
              <a:off x="2556504" y="5834364"/>
              <a:ext cx="2771117" cy="25165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9" name="Straight Connector 28"/>
          <p:cNvCxnSpPr>
            <a:stCxn id="19" idx="2"/>
            <a:endCxn id="25" idx="0"/>
          </p:cNvCxnSpPr>
          <p:nvPr/>
        </p:nvCxnSpPr>
        <p:spPr bwMode="auto">
          <a:xfrm flipH="1">
            <a:off x="1619056" y="4632032"/>
            <a:ext cx="2941596" cy="34106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0" name="Group 29"/>
          <p:cNvGrpSpPr/>
          <p:nvPr/>
        </p:nvGrpSpPr>
        <p:grpSpPr>
          <a:xfrm>
            <a:off x="638110" y="3745263"/>
            <a:ext cx="2428248" cy="1105655"/>
            <a:chOff x="1475970" y="4266118"/>
            <a:chExt cx="2287520" cy="981215"/>
          </a:xfrm>
        </p:grpSpPr>
        <p:sp>
          <p:nvSpPr>
            <p:cNvPr id="31" name="TextBox 30"/>
            <p:cNvSpPr txBox="1"/>
            <p:nvPr/>
          </p:nvSpPr>
          <p:spPr>
            <a:xfrm>
              <a:off x="1475970" y="4266118"/>
              <a:ext cx="2287520" cy="7078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nl-BE" sz="1600" u="sng" dirty="0" err="1" smtClean="0"/>
                <a:t>Possible</a:t>
              </a:r>
              <a:r>
                <a:rPr lang="nl-BE" sz="1600" u="sng" dirty="0" smtClean="0"/>
                <a:t> </a:t>
              </a:r>
              <a:r>
                <a:rPr lang="nl-BE" sz="1600" u="sng" dirty="0" err="1" smtClean="0"/>
                <a:t>application</a:t>
              </a:r>
              <a:endParaRPr lang="nl-BE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smtClean="0"/>
                <a:t>Radio-</a:t>
              </a:r>
              <a:r>
                <a:rPr lang="nl-BE" dirty="0" err="1" smtClean="0"/>
                <a:t>pharmaceuticals</a:t>
              </a:r>
              <a:endParaRPr lang="nl-BE" dirty="0"/>
            </a:p>
          </p:txBody>
        </p:sp>
        <p:cxnSp>
          <p:nvCxnSpPr>
            <p:cNvPr id="32" name="Straight Connector 31"/>
            <p:cNvCxnSpPr>
              <a:stCxn id="25" idx="0"/>
              <a:endCxn id="31" idx="2"/>
            </p:cNvCxnSpPr>
            <p:nvPr/>
          </p:nvCxnSpPr>
          <p:spPr bwMode="auto">
            <a:xfrm flipV="1">
              <a:off x="2400066" y="4974004"/>
              <a:ext cx="219664" cy="27332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Group 2"/>
          <p:cNvGrpSpPr/>
          <p:nvPr/>
        </p:nvGrpSpPr>
        <p:grpSpPr>
          <a:xfrm>
            <a:off x="4560653" y="3317833"/>
            <a:ext cx="4383322" cy="2597777"/>
            <a:chOff x="4560653" y="3440011"/>
            <a:chExt cx="4383322" cy="2597777"/>
          </a:xfrm>
        </p:grpSpPr>
        <p:grpSp>
          <p:nvGrpSpPr>
            <p:cNvPr id="23" name="Group 22"/>
            <p:cNvGrpSpPr/>
            <p:nvPr/>
          </p:nvGrpSpPr>
          <p:grpSpPr>
            <a:xfrm>
              <a:off x="4560653" y="4956554"/>
              <a:ext cx="3736017" cy="1081234"/>
              <a:chOff x="5327621" y="5126480"/>
              <a:chExt cx="3519496" cy="959537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7156535" y="5126480"/>
                <a:ext cx="1690582" cy="830997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BE" sz="1600" dirty="0" smtClean="0">
                    <a:solidFill>
                      <a:srgbClr val="FFC000"/>
                    </a:solidFill>
                  </a:rPr>
                  <a:t>SCK•CEN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nl-BE" sz="1600" dirty="0" smtClean="0">
                    <a:solidFill>
                      <a:srgbClr val="FFC000"/>
                    </a:solidFill>
                  </a:rPr>
                  <a:t>Expertise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nl-BE" sz="1600" dirty="0" err="1" smtClean="0">
                    <a:solidFill>
                      <a:srgbClr val="FFC000"/>
                    </a:solidFill>
                  </a:rPr>
                  <a:t>Infrastructure</a:t>
                </a:r>
                <a:endParaRPr lang="nl-BE" sz="1600" dirty="0">
                  <a:solidFill>
                    <a:srgbClr val="FFC000"/>
                  </a:solidFill>
                </a:endParaRPr>
              </a:p>
            </p:txBody>
          </p:sp>
          <p:cxnSp>
            <p:nvCxnSpPr>
              <p:cNvPr id="28" name="Straight Connector 27"/>
              <p:cNvCxnSpPr>
                <a:stCxn id="5" idx="0"/>
                <a:endCxn id="27" idx="2"/>
              </p:cNvCxnSpPr>
              <p:nvPr/>
            </p:nvCxnSpPr>
            <p:spPr bwMode="auto">
              <a:xfrm flipV="1">
                <a:off x="5327621" y="5957477"/>
                <a:ext cx="2674206" cy="12854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4" name="TextBox 33"/>
            <p:cNvSpPr txBox="1"/>
            <p:nvPr/>
          </p:nvSpPr>
          <p:spPr>
            <a:xfrm>
              <a:off x="6098019" y="3440011"/>
              <a:ext cx="2845956" cy="116955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nl-BE" dirty="0" err="1"/>
                <a:t>UC</a:t>
              </a:r>
              <a:r>
                <a:rPr lang="nl-BE" baseline="-25000" dirty="0" err="1"/>
                <a:t>x</a:t>
              </a:r>
              <a:r>
                <a:rPr lang="nl-BE" dirty="0"/>
                <a:t> </a:t>
              </a:r>
              <a:r>
                <a:rPr lang="nl-BE" dirty="0" err="1" smtClean="0"/>
                <a:t>hp</a:t>
              </a:r>
              <a:r>
                <a:rPr lang="nl-BE" dirty="0" smtClean="0"/>
                <a:t> target </a:t>
              </a:r>
              <a:r>
                <a:rPr lang="nl-BE" dirty="0" err="1" smtClean="0"/>
                <a:t>develop</a:t>
              </a:r>
              <a:r>
                <a:rPr lang="nl-BE" dirty="0" smtClean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err="1" smtClean="0"/>
                <a:t>Molten</a:t>
              </a:r>
              <a:r>
                <a:rPr lang="nl-BE" dirty="0" smtClean="0"/>
                <a:t>-metal target </a:t>
              </a:r>
              <a:r>
                <a:rPr lang="nl-BE" dirty="0" err="1" smtClean="0"/>
                <a:t>develop</a:t>
              </a:r>
              <a:r>
                <a:rPr lang="nl-BE" dirty="0" smtClean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smtClean="0"/>
                <a:t>Hot-</a:t>
              </a:r>
              <a:r>
                <a:rPr lang="nl-BE" dirty="0" err="1" smtClean="0"/>
                <a:t>cell</a:t>
              </a:r>
              <a:r>
                <a:rPr lang="nl-BE" dirty="0" smtClean="0"/>
                <a:t> </a:t>
              </a:r>
              <a:r>
                <a:rPr lang="nl-BE" dirty="0" err="1" smtClean="0"/>
                <a:t>exp</a:t>
              </a:r>
              <a:r>
                <a:rPr lang="nl-BE" dirty="0" smtClean="0"/>
                <a:t>./infra.</a:t>
              </a:r>
              <a:endParaRPr lang="nl-BE" dirty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smtClean="0"/>
                <a:t>Radio-</a:t>
              </a:r>
              <a:r>
                <a:rPr lang="nl-BE" dirty="0" err="1" smtClean="0"/>
                <a:t>chemistry</a:t>
              </a:r>
              <a:r>
                <a:rPr lang="nl-BE" dirty="0" smtClean="0"/>
                <a:t> labs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nl-BE" dirty="0" err="1" smtClean="0"/>
                <a:t>Radio-biology</a:t>
              </a:r>
              <a:r>
                <a:rPr lang="nl-BE" dirty="0" smtClean="0"/>
                <a:t> labs</a:t>
              </a:r>
            </a:p>
          </p:txBody>
        </p:sp>
        <p:cxnSp>
          <p:nvCxnSpPr>
            <p:cNvPr id="35" name="Straight Connector 34"/>
            <p:cNvCxnSpPr>
              <a:stCxn id="27" idx="0"/>
              <a:endCxn id="34" idx="2"/>
            </p:cNvCxnSpPr>
            <p:nvPr/>
          </p:nvCxnSpPr>
          <p:spPr bwMode="auto">
            <a:xfrm flipV="1">
              <a:off x="7399377" y="4609562"/>
              <a:ext cx="121620" cy="34699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7" name="Straight Connector 36"/>
          <p:cNvCxnSpPr>
            <a:stCxn id="27" idx="0"/>
          </p:cNvCxnSpPr>
          <p:nvPr/>
        </p:nvCxnSpPr>
        <p:spPr bwMode="auto">
          <a:xfrm flipH="1" flipV="1">
            <a:off x="4735661" y="4632032"/>
            <a:ext cx="2663716" cy="2023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16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16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MYRRHA project schedule</a:t>
            </a:r>
          </a:p>
        </p:txBody>
      </p:sp>
      <p:sp>
        <p:nvSpPr>
          <p:cNvPr id="4" name="Chevron 9"/>
          <p:cNvSpPr>
            <a:spLocks noChangeArrowheads="1"/>
          </p:cNvSpPr>
          <p:nvPr/>
        </p:nvSpPr>
        <p:spPr bwMode="auto">
          <a:xfrm>
            <a:off x="168275" y="1398000"/>
            <a:ext cx="1482725" cy="1247775"/>
          </a:xfrm>
          <a:prstGeom prst="chevron">
            <a:avLst>
              <a:gd name="adj" fmla="val 25207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1" dirty="0">
                <a:ea typeface="ＭＳ Ｐゴシック" charset="-128"/>
              </a:rPr>
              <a:t>2010-2014</a:t>
            </a:r>
          </a:p>
          <a:p>
            <a:pPr>
              <a:defRPr/>
            </a:pPr>
            <a:r>
              <a:rPr lang="nl-BE" dirty="0">
                <a:ea typeface="ＭＳ Ｐゴシック" charset="-128"/>
              </a:rPr>
              <a:t>Front End</a:t>
            </a:r>
            <a:endParaRPr lang="en-US" dirty="0">
              <a:ea typeface="ＭＳ Ｐゴシック" charset="-128"/>
            </a:endParaRPr>
          </a:p>
          <a:p>
            <a:pPr>
              <a:defRPr/>
            </a:pPr>
            <a:r>
              <a:rPr lang="en-US" dirty="0">
                <a:ea typeface="ＭＳ Ｐゴシック" charset="-128"/>
              </a:rPr>
              <a:t>Engineering</a:t>
            </a:r>
          </a:p>
          <a:p>
            <a:pPr>
              <a:defRPr/>
            </a:pPr>
            <a:r>
              <a:rPr lang="en-US" dirty="0">
                <a:ea typeface="ＭＳ Ｐゴシック" charset="-128"/>
              </a:rPr>
              <a:t>Design </a:t>
            </a:r>
          </a:p>
        </p:txBody>
      </p:sp>
      <p:sp>
        <p:nvSpPr>
          <p:cNvPr id="5" name="Chevron 13"/>
          <p:cNvSpPr>
            <a:spLocks noChangeArrowheads="1"/>
          </p:cNvSpPr>
          <p:nvPr/>
        </p:nvSpPr>
        <p:spPr bwMode="auto">
          <a:xfrm>
            <a:off x="4154488" y="1398000"/>
            <a:ext cx="1270000" cy="1247775"/>
          </a:xfrm>
          <a:prstGeom prst="chevron">
            <a:avLst>
              <a:gd name="adj" fmla="val 25865"/>
            </a:avLst>
          </a:prstGeom>
          <a:solidFill>
            <a:srgbClr val="CC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/>
              <a:t>2019</a:t>
            </a:r>
          </a:p>
          <a:p>
            <a:pPr algn="ctr"/>
            <a:r>
              <a:rPr lang="en-GB"/>
              <a:t>On site</a:t>
            </a:r>
          </a:p>
          <a:p>
            <a:pPr algn="ctr"/>
            <a:r>
              <a:rPr lang="en-GB"/>
              <a:t>    assembly</a:t>
            </a:r>
          </a:p>
        </p:txBody>
      </p:sp>
      <p:sp>
        <p:nvSpPr>
          <p:cNvPr id="6" name="Chevron 12"/>
          <p:cNvSpPr>
            <a:spLocks noChangeArrowheads="1"/>
          </p:cNvSpPr>
          <p:nvPr/>
        </p:nvSpPr>
        <p:spPr bwMode="auto">
          <a:xfrm>
            <a:off x="2568575" y="1398000"/>
            <a:ext cx="1909763" cy="1247775"/>
          </a:xfrm>
          <a:prstGeom prst="chevron">
            <a:avLst>
              <a:gd name="adj" fmla="val 25147"/>
            </a:avLst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1" dirty="0">
                <a:ea typeface="ＭＳ Ｐゴシック" charset="-128"/>
              </a:rPr>
              <a:t>2016-2018</a:t>
            </a:r>
          </a:p>
          <a:p>
            <a:pPr>
              <a:defRPr/>
            </a:pPr>
            <a:r>
              <a:rPr lang="en-US" dirty="0">
                <a:ea typeface="ＭＳ Ｐゴシック" charset="-128"/>
              </a:rPr>
              <a:t>Construction of</a:t>
            </a:r>
          </a:p>
          <a:p>
            <a:pPr>
              <a:defRPr/>
            </a:pPr>
            <a:r>
              <a:rPr lang="en-US" dirty="0">
                <a:ea typeface="ＭＳ Ｐゴシック" charset="-128"/>
              </a:rPr>
              <a:t>components &amp;</a:t>
            </a:r>
          </a:p>
          <a:p>
            <a:pPr>
              <a:defRPr/>
            </a:pPr>
            <a:r>
              <a:rPr lang="en-US" dirty="0">
                <a:ea typeface="ＭＳ Ｐゴシック" charset="-128"/>
              </a:rPr>
              <a:t>civil engineering</a:t>
            </a:r>
            <a:endParaRPr lang="en-US" sz="1200" dirty="0">
              <a:ea typeface="ＭＳ Ｐゴシック" charset="-128"/>
            </a:endParaRPr>
          </a:p>
        </p:txBody>
      </p:sp>
      <p:sp>
        <p:nvSpPr>
          <p:cNvPr id="7" name="Chevron 11"/>
          <p:cNvSpPr>
            <a:spLocks noChangeArrowheads="1"/>
          </p:cNvSpPr>
          <p:nvPr/>
        </p:nvSpPr>
        <p:spPr bwMode="auto">
          <a:xfrm>
            <a:off x="1335088" y="1398000"/>
            <a:ext cx="1550987" cy="1247775"/>
          </a:xfrm>
          <a:prstGeom prst="chevron">
            <a:avLst>
              <a:gd name="adj" fmla="val 25378"/>
            </a:avLst>
          </a:prstGeom>
          <a:solidFill>
            <a:srgbClr val="C0D2FE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2015</a:t>
            </a:r>
          </a:p>
          <a:p>
            <a:pPr algn="ctr"/>
            <a:r>
              <a:rPr lang="en-GB"/>
              <a:t>  Tendering &amp;</a:t>
            </a:r>
          </a:p>
          <a:p>
            <a:pPr algn="ctr"/>
            <a:r>
              <a:rPr lang="en-GB"/>
              <a:t>   Procurement</a:t>
            </a:r>
          </a:p>
        </p:txBody>
      </p:sp>
      <p:sp>
        <p:nvSpPr>
          <p:cNvPr id="8" name="Chevron 16"/>
          <p:cNvSpPr>
            <a:spLocks noChangeArrowheads="1"/>
          </p:cNvSpPr>
          <p:nvPr/>
        </p:nvSpPr>
        <p:spPr bwMode="auto">
          <a:xfrm>
            <a:off x="5103813" y="1398000"/>
            <a:ext cx="1673225" cy="1247775"/>
          </a:xfrm>
          <a:prstGeom prst="chevron">
            <a:avLst>
              <a:gd name="adj" fmla="val 25348"/>
            </a:avLst>
          </a:prstGeom>
          <a:solidFill>
            <a:srgbClr val="CCFF66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/>
              <a:t>  </a:t>
            </a:r>
            <a:r>
              <a:rPr lang="en-US" b="1"/>
              <a:t>2020-2022</a:t>
            </a:r>
          </a:p>
          <a:p>
            <a:pPr algn="ctr"/>
            <a:r>
              <a:rPr lang="en-US"/>
              <a:t>      Commissioning</a:t>
            </a:r>
          </a:p>
          <a:p>
            <a:pPr algn="ctr"/>
            <a:endParaRPr lang="en-US" sz="1600"/>
          </a:p>
        </p:txBody>
      </p:sp>
      <p:sp>
        <p:nvSpPr>
          <p:cNvPr id="9" name="Chevron 13"/>
          <p:cNvSpPr>
            <a:spLocks noChangeArrowheads="1"/>
          </p:cNvSpPr>
          <p:nvPr/>
        </p:nvSpPr>
        <p:spPr bwMode="auto">
          <a:xfrm>
            <a:off x="6459538" y="1398000"/>
            <a:ext cx="1458912" cy="1247775"/>
          </a:xfrm>
          <a:prstGeom prst="chevron">
            <a:avLst>
              <a:gd name="adj" fmla="val 25468"/>
            </a:avLst>
          </a:prstGeom>
          <a:solidFill>
            <a:srgbClr val="FFCC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b="1"/>
              <a:t>2023</a:t>
            </a:r>
          </a:p>
          <a:p>
            <a:r>
              <a:rPr lang="en-GB"/>
              <a:t>Progressive</a:t>
            </a:r>
          </a:p>
          <a:p>
            <a:r>
              <a:rPr lang="en-GB"/>
              <a:t>start-up</a:t>
            </a:r>
          </a:p>
        </p:txBody>
      </p:sp>
      <p:sp>
        <p:nvSpPr>
          <p:cNvPr id="10" name="Chevron 13"/>
          <p:cNvSpPr>
            <a:spLocks noChangeArrowheads="1"/>
          </p:cNvSpPr>
          <p:nvPr/>
        </p:nvSpPr>
        <p:spPr bwMode="auto">
          <a:xfrm>
            <a:off x="7588250" y="1398000"/>
            <a:ext cx="1428750" cy="1247775"/>
          </a:xfrm>
          <a:prstGeom prst="chevron">
            <a:avLst>
              <a:gd name="adj" fmla="val 2610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/>
              <a:t>2024-</a:t>
            </a:r>
          </a:p>
          <a:p>
            <a:pPr algn="ctr"/>
            <a:r>
              <a:rPr lang="en-GB"/>
              <a:t>Full</a:t>
            </a:r>
          </a:p>
          <a:p>
            <a:pPr algn="ctr"/>
            <a:r>
              <a:rPr lang="en-GB"/>
              <a:t>    exploitation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48525" y="4104688"/>
            <a:ext cx="1139825" cy="101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800" b="1"/>
              <a:t>FEED</a:t>
            </a:r>
          </a:p>
          <a:p>
            <a:pPr algn="ctr">
              <a:defRPr/>
            </a:pPr>
            <a:r>
              <a:rPr lang="fr-BE"/>
              <a:t>(Front End </a:t>
            </a:r>
          </a:p>
          <a:p>
            <a:pPr algn="ctr">
              <a:defRPr/>
            </a:pPr>
            <a:r>
              <a:rPr lang="fr-BE"/>
              <a:t>Engineering</a:t>
            </a:r>
          </a:p>
          <a:p>
            <a:pPr algn="ctr">
              <a:defRPr/>
            </a:pPr>
            <a:r>
              <a:rPr lang="fr-BE"/>
              <a:t>Design)</a:t>
            </a:r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009790"/>
              </p:ext>
            </p:extLst>
          </p:nvPr>
        </p:nvGraphicFramePr>
        <p:xfrm>
          <a:off x="1355725" y="2841038"/>
          <a:ext cx="1444625" cy="3400423"/>
        </p:xfrm>
        <a:graphic>
          <a:graphicData uri="http://schemas.openxmlformats.org/drawingml/2006/table">
            <a:tbl>
              <a:tblPr/>
              <a:tblGrid>
                <a:gridCol w="1444625"/>
              </a:tblGrid>
              <a:tr h="80810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Minimise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technological</a:t>
                      </a:r>
                      <a:endParaRPr kumimoji="0" lang="fr-B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risks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2071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Secure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licensing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13452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Secure a </a:t>
                      </a:r>
                      <a:r>
                        <a:rPr kumimoji="0" lang="fr-B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sound</a:t>
                      </a:r>
                      <a:r>
                        <a:rPr kumimoji="0" lang="fr-B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management and </a:t>
                      </a:r>
                      <a:r>
                        <a:rPr kumimoji="0" lang="fr-B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investment</a:t>
                      </a:r>
                      <a:r>
                        <a:rPr kumimoji="0" lang="fr-B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structure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8138" y="3008043"/>
            <a:ext cx="4089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52788" y="3849418"/>
            <a:ext cx="1069975" cy="922337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BE" sz="1600" b="1"/>
              <a:t>PDP</a:t>
            </a:r>
          </a:p>
          <a:p>
            <a:pPr algn="ctr" eaLnBrk="1" hangingPunct="1"/>
            <a:r>
              <a:rPr lang="fr-BE" sz="1200">
                <a:solidFill>
                  <a:srgbClr val="000000"/>
                </a:solidFill>
              </a:rPr>
              <a:t>preliminary</a:t>
            </a:r>
            <a:r>
              <a:rPr lang="fr-BE" sz="1200"/>
              <a:t> </a:t>
            </a:r>
          </a:p>
          <a:p>
            <a:pPr algn="ctr" eaLnBrk="1" hangingPunct="1"/>
            <a:r>
              <a:rPr lang="fr-BE" sz="1200"/>
              <a:t>dismantling</a:t>
            </a:r>
          </a:p>
          <a:p>
            <a:pPr algn="ctr" eaLnBrk="1" hangingPunct="1"/>
            <a:r>
              <a:rPr lang="fr-BE" sz="1200"/>
              <a:t>plan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392613" y="3863705"/>
            <a:ext cx="995362" cy="893763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BE" sz="1600" b="1"/>
              <a:t>PSAR</a:t>
            </a:r>
          </a:p>
          <a:p>
            <a:pPr algn="ctr" eaLnBrk="1" hangingPunct="1"/>
            <a:r>
              <a:rPr lang="fr-BE" sz="1200">
                <a:solidFill>
                  <a:srgbClr val="000000"/>
                </a:solidFill>
              </a:rPr>
              <a:t>preliminary</a:t>
            </a:r>
            <a:r>
              <a:rPr lang="fr-BE" sz="1200"/>
              <a:t> </a:t>
            </a:r>
          </a:p>
          <a:p>
            <a:pPr algn="ctr" eaLnBrk="1" hangingPunct="1"/>
            <a:r>
              <a:rPr lang="fr-BE" sz="1200"/>
              <a:t>safety </a:t>
            </a:r>
          </a:p>
          <a:p>
            <a:pPr algn="ctr" eaLnBrk="1" hangingPunct="1"/>
            <a:r>
              <a:rPr lang="fr-BE" sz="1200"/>
              <a:t>assesment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462588" y="3863705"/>
            <a:ext cx="1154112" cy="893763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BE" sz="1600" b="1"/>
              <a:t>EIAR</a:t>
            </a:r>
          </a:p>
          <a:p>
            <a:pPr algn="ctr" eaLnBrk="1" hangingPunct="1"/>
            <a:r>
              <a:rPr lang="fr-BE" sz="1200">
                <a:solidFill>
                  <a:srgbClr val="000000"/>
                </a:solidFill>
              </a:rPr>
              <a:t>environmental impact</a:t>
            </a:r>
            <a:r>
              <a:rPr lang="fr-BE" sz="1200"/>
              <a:t> </a:t>
            </a:r>
          </a:p>
          <a:p>
            <a:pPr algn="ctr" eaLnBrk="1" hangingPunct="1"/>
            <a:r>
              <a:rPr lang="fr-BE" sz="1200"/>
              <a:t>assesment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962275" y="5187680"/>
            <a:ext cx="1265238" cy="738188"/>
          </a:xfrm>
          <a:prstGeom prst="rect">
            <a:avLst/>
          </a:prstGeom>
          <a:solidFill>
            <a:srgbClr val="DAE0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BE"/>
              <a:t>Central</a:t>
            </a:r>
          </a:p>
          <a:p>
            <a:pPr algn="ctr" eaLnBrk="1" hangingPunct="1"/>
            <a:r>
              <a:rPr lang="fr-BE"/>
              <a:t>Project</a:t>
            </a:r>
          </a:p>
          <a:p>
            <a:pPr algn="ctr" eaLnBrk="1" hangingPunct="1"/>
            <a:r>
              <a:rPr lang="fr-BE"/>
              <a:t>Team</a:t>
            </a:r>
            <a:endParaRPr lang="fr-BE" sz="110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607050" y="5233400"/>
            <a:ext cx="1198563" cy="738188"/>
          </a:xfrm>
          <a:prstGeom prst="rect">
            <a:avLst/>
          </a:prstGeom>
          <a:solidFill>
            <a:srgbClr val="DAE0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BE"/>
              <a:t>Owner</a:t>
            </a:r>
          </a:p>
          <a:p>
            <a:pPr algn="ctr" eaLnBrk="1" hangingPunct="1"/>
            <a:r>
              <a:rPr lang="fr-BE"/>
              <a:t>Engineering</a:t>
            </a:r>
          </a:p>
          <a:p>
            <a:pPr algn="ctr" eaLnBrk="1" hangingPunct="1"/>
            <a:r>
              <a:rPr lang="fr-BE"/>
              <a:t>Team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340225" y="5231813"/>
            <a:ext cx="1141413" cy="739775"/>
          </a:xfrm>
          <a:prstGeom prst="rect">
            <a:avLst/>
          </a:prstGeom>
          <a:solidFill>
            <a:srgbClr val="DAE0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BE" dirty="0" err="1"/>
              <a:t>Owner</a:t>
            </a:r>
            <a:endParaRPr lang="fr-BE" dirty="0"/>
          </a:p>
          <a:p>
            <a:pPr algn="ctr" eaLnBrk="1" hangingPunct="1"/>
            <a:r>
              <a:rPr lang="fr-BE" dirty="0"/>
              <a:t>Consortium</a:t>
            </a:r>
          </a:p>
          <a:p>
            <a:pPr algn="ctr" eaLnBrk="1" hangingPunct="1"/>
            <a:r>
              <a:rPr lang="fr-BE" dirty="0"/>
              <a:t>Group</a:t>
            </a:r>
          </a:p>
        </p:txBody>
      </p:sp>
      <p:sp>
        <p:nvSpPr>
          <p:cNvPr id="20" name="Right Brace 23"/>
          <p:cNvSpPr>
            <a:spLocks/>
          </p:cNvSpPr>
          <p:nvPr/>
        </p:nvSpPr>
        <p:spPr bwMode="auto">
          <a:xfrm>
            <a:off x="6886575" y="2895013"/>
            <a:ext cx="246063" cy="3320130"/>
          </a:xfrm>
          <a:prstGeom prst="rightBrace">
            <a:avLst>
              <a:gd name="adj1" fmla="val 835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nl-BE"/>
          </a:p>
        </p:txBody>
      </p:sp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7299325" y="5120688"/>
            <a:ext cx="10398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nl-BE" b="1"/>
              <a:t>2010-2014</a:t>
            </a:r>
            <a:endParaRPr lang="en-GB" b="1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17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6389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8726" y="1133436"/>
            <a:ext cx="9010715" cy="2739317"/>
          </a:xfrm>
        </p:spPr>
        <p:txBody>
          <a:bodyPr/>
          <a:lstStyle/>
          <a:p>
            <a:pPr marL="309563" lvl="1" indent="-309563">
              <a:spcBef>
                <a:spcPts val="0"/>
              </a:spcBef>
              <a:spcAft>
                <a:spcPts val="1200"/>
              </a:spcAft>
              <a:buClr>
                <a:srgbClr val="007DC3"/>
              </a:buClr>
            </a:pPr>
            <a:r>
              <a:rPr lang="en-US" dirty="0" err="1" smtClean="0"/>
              <a:t>ISOL@MYRRHA</a:t>
            </a:r>
            <a:r>
              <a:rPr lang="en-US" dirty="0" smtClean="0"/>
              <a:t> Feasibility Study (pre-conceptual design and scientific case) carried out within </a:t>
            </a:r>
            <a:r>
              <a:rPr lang="en-US" dirty="0" err="1" smtClean="0">
                <a:solidFill>
                  <a:schemeClr val="bg1">
                    <a:lumMod val="25000"/>
                  </a:schemeClr>
                </a:solidFill>
              </a:rPr>
              <a:t>BriX-IAP6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(2007-2012)</a:t>
            </a:r>
          </a:p>
          <a:p>
            <a:r>
              <a:rPr lang="en-US" sz="2000" dirty="0" smtClean="0"/>
              <a:t>Technical </a:t>
            </a:r>
            <a:r>
              <a:rPr lang="en-US" sz="2000" dirty="0"/>
              <a:t>&amp; Scientific report submitted to </a:t>
            </a:r>
            <a:r>
              <a:rPr lang="en-US" sz="2000" dirty="0" err="1"/>
              <a:t>NuPECC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>
                <a:sym typeface="Wingdings" panose="05000000000000000000" pitchFamily="2" charset="2"/>
              </a:rPr>
              <a:t> </a:t>
            </a:r>
            <a:r>
              <a:rPr lang="en-US" sz="2000" dirty="0"/>
              <a:t>2010 – Technical Design of </a:t>
            </a:r>
            <a:r>
              <a:rPr lang="en-US" sz="2000" dirty="0" err="1"/>
              <a:t>ISOL@MYRRHA</a:t>
            </a:r>
            <a:r>
              <a:rPr lang="en-US" sz="2000" dirty="0"/>
              <a:t> included in the long-range plan of </a:t>
            </a:r>
            <a:r>
              <a:rPr lang="en-US" sz="2000" dirty="0" err="1" smtClean="0"/>
              <a:t>NuPECC</a:t>
            </a:r>
            <a:endParaRPr lang="en-US" sz="2000" dirty="0"/>
          </a:p>
          <a:p>
            <a:pPr marL="0" indent="0">
              <a:buNone/>
            </a:pPr>
            <a:r>
              <a:rPr lang="en-US" sz="1000" dirty="0" smtClean="0"/>
              <a:t> </a:t>
            </a:r>
            <a:endParaRPr lang="en-US" sz="1800" dirty="0" smtClean="0"/>
          </a:p>
          <a:p>
            <a:pPr marL="309563" lvl="1" indent="-309563">
              <a:spcBef>
                <a:spcPts val="0"/>
              </a:spcBef>
              <a:spcAft>
                <a:spcPts val="1200"/>
              </a:spcAft>
              <a:buClr>
                <a:srgbClr val="007DC3"/>
              </a:buClr>
            </a:pPr>
            <a:r>
              <a:rPr lang="en-US" dirty="0" smtClean="0"/>
              <a:t>Detailing the Design, updating the Scientific Case  and building the Users Group through a series of topical workshops - </a:t>
            </a:r>
            <a:r>
              <a:rPr lang="en-US" dirty="0" err="1">
                <a:solidFill>
                  <a:schemeClr val="bg1">
                    <a:lumMod val="25000"/>
                  </a:schemeClr>
                </a:solidFill>
              </a:rPr>
              <a:t>BriX-IAP7</a:t>
            </a:r>
            <a:r>
              <a:rPr lang="en-US" dirty="0">
                <a:solidFill>
                  <a:schemeClr val="bg1">
                    <a:lumMod val="25000"/>
                  </a:schemeClr>
                </a:solidFill>
              </a:rPr>
              <a:t> (2012-2017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)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ISOL@MYRRHA</a:t>
            </a:r>
            <a:r>
              <a:rPr lang="en-GB" dirty="0" smtClean="0"/>
              <a:t>  Project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76199" y="3907327"/>
            <a:ext cx="8955742" cy="264023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>
            <a:lvl1pPr marL="309563" indent="-309563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DC3"/>
              </a:buClr>
              <a:buSzPct val="100000"/>
              <a:buFont typeface="Wingdings" pitchFamily="2" charset="2"/>
              <a:buChar char="l"/>
              <a:defRPr sz="2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66750" indent="-2444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1AAFF"/>
              </a:buClr>
              <a:buSzPct val="10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1028700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FD7FF"/>
              </a:buClr>
              <a:buSzPct val="10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439863" indent="-204788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8526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 marL="23098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7670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2242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681413" indent="-206375" algn="l" defTabSz="68580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000" kern="0" dirty="0" smtClean="0"/>
              <a:t>Belgian </a:t>
            </a:r>
            <a:r>
              <a:rPr lang="en-US" sz="2000" kern="0" dirty="0" err="1" smtClean="0"/>
              <a:t>EURISOL</a:t>
            </a:r>
            <a:r>
              <a:rPr lang="en-US" sz="2000" kern="0" dirty="0" smtClean="0"/>
              <a:t> Consortium (BEC) – founded in 2013, in support of </a:t>
            </a:r>
            <a:r>
              <a:rPr lang="en-US" sz="2000" kern="0" dirty="0" err="1" smtClean="0"/>
              <a:t>EURISOL</a:t>
            </a:r>
            <a:r>
              <a:rPr lang="en-US" sz="2000" kern="0" dirty="0" smtClean="0"/>
              <a:t> &amp; </a:t>
            </a:r>
            <a:r>
              <a:rPr lang="en-US" sz="2000" kern="0" dirty="0" err="1" smtClean="0"/>
              <a:t>ISOL@MYRRHA</a:t>
            </a:r>
            <a:r>
              <a:rPr lang="en-US" sz="2000" kern="0" dirty="0" smtClean="0"/>
              <a:t/>
            </a:r>
            <a:br>
              <a:rPr lang="en-US" sz="2000" kern="0" dirty="0" smtClean="0"/>
            </a:br>
            <a:r>
              <a:rPr lang="en-US" sz="3200" kern="0" dirty="0" smtClean="0"/>
              <a:t> </a:t>
            </a:r>
            <a:endParaRPr lang="en-US" sz="2000" kern="0" dirty="0" smtClean="0"/>
          </a:p>
          <a:p>
            <a:pPr marL="900113" indent="-3619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kern="0" dirty="0" smtClean="0"/>
              <a:t>Aim:</a:t>
            </a:r>
          </a:p>
          <a:p>
            <a:pPr marL="1168400" lvl="1" indent="-271463">
              <a:spcBef>
                <a:spcPts val="600"/>
              </a:spcBef>
            </a:pPr>
            <a:r>
              <a:rPr lang="en-US" kern="0" dirty="0" smtClean="0"/>
              <a:t>Coordinated </a:t>
            </a:r>
            <a:r>
              <a:rPr lang="en-US" kern="0" dirty="0" err="1" smtClean="0"/>
              <a:t>RTD</a:t>
            </a:r>
            <a:r>
              <a:rPr lang="en-US" kern="0" dirty="0" smtClean="0"/>
              <a:t> </a:t>
            </a:r>
            <a:r>
              <a:rPr lang="en-US" kern="0" dirty="0" err="1" smtClean="0"/>
              <a:t>programme</a:t>
            </a:r>
            <a:r>
              <a:rPr lang="en-US" kern="0" dirty="0" smtClean="0"/>
              <a:t> – ISOL developments</a:t>
            </a:r>
          </a:p>
          <a:p>
            <a:pPr marL="1168400" lvl="1" indent="-271463">
              <a:spcBef>
                <a:spcPts val="600"/>
              </a:spcBef>
            </a:pPr>
            <a:r>
              <a:rPr lang="en-US" kern="0" dirty="0" smtClean="0"/>
              <a:t>Joining </a:t>
            </a:r>
            <a:r>
              <a:rPr lang="en-US" kern="0" dirty="0" err="1" smtClean="0"/>
              <a:t>EURISOL</a:t>
            </a:r>
            <a:r>
              <a:rPr lang="en-US" kern="0" dirty="0" smtClean="0"/>
              <a:t> collaboration  (</a:t>
            </a:r>
            <a:r>
              <a:rPr lang="en-US" kern="0" dirty="0" err="1" smtClean="0"/>
              <a:t>MOU</a:t>
            </a:r>
            <a:r>
              <a:rPr lang="en-US" kern="0" dirty="0" smtClean="0"/>
              <a:t> signed in July 2014)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45973" y="4703097"/>
            <a:ext cx="6409986" cy="678097"/>
            <a:chOff x="173968" y="5145499"/>
            <a:chExt cx="8702169" cy="1002895"/>
          </a:xfrm>
        </p:grpSpPr>
        <p:pic>
          <p:nvPicPr>
            <p:cNvPr id="6" name="Picture 4" descr="https://encrypted-tbn2.gstatic.com/images?q=tbn:ANd9GcRy-zJhB-NeUpUvGZUK13edSomh5o-8PlEudxB5ti4XHGxprJphuQ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0928" y="5334348"/>
              <a:ext cx="1085601" cy="600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Ghent Universit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8033" y="5305495"/>
              <a:ext cx="952127" cy="681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3906" y="5285441"/>
              <a:ext cx="652231" cy="721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4551" y="5339973"/>
              <a:ext cx="1304190" cy="47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 descr="logo Vrije Universiteit Brusse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396" y="5330258"/>
              <a:ext cx="1509294" cy="603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968" y="5279881"/>
              <a:ext cx="1094337" cy="7322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8" name="Picture 4" descr="https://encrypted-tbn3.gstatic.com/images?q=tbn:ANd9GcS8L08ne7bjkCtLzbgUrZBCY9e7HuP_phsHFfVYDowEDtX81TA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5853" y="5145499"/>
              <a:ext cx="1337189" cy="1002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561" y="1562460"/>
            <a:ext cx="583122" cy="408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567" y="1524969"/>
            <a:ext cx="558147" cy="4831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715" y="1448973"/>
            <a:ext cx="946285" cy="845741"/>
          </a:xfrm>
          <a:prstGeom prst="rect">
            <a:avLst/>
          </a:prstGeom>
        </p:spPr>
      </p:pic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18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496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MYRRHA-ADS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Continue the </a:t>
            </a:r>
            <a:r>
              <a:rPr lang="en-US" baseline="30000" dirty="0" err="1" smtClean="0"/>
              <a:t>99</a:t>
            </a:r>
            <a:r>
              <a:rPr lang="en-US" dirty="0" err="1" smtClean="0"/>
              <a:t>Mo</a:t>
            </a:r>
            <a:r>
              <a:rPr lang="en-US" dirty="0" smtClean="0"/>
              <a:t> production presently ensured by </a:t>
            </a:r>
            <a:r>
              <a:rPr lang="en-US" dirty="0" err="1" smtClean="0"/>
              <a:t>BR2</a:t>
            </a:r>
            <a:r>
              <a:rPr lang="en-US" dirty="0" smtClean="0"/>
              <a:t> reactor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Allow the development of an ISOL facility sharing the p-beam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err="1" smtClean="0"/>
              <a:t>ISOL@MYRRHA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RIBs</a:t>
            </a:r>
            <a:r>
              <a:rPr lang="en-US" dirty="0" smtClean="0"/>
              <a:t> production: 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H</a:t>
            </a:r>
            <a:r>
              <a:rPr lang="en-US" dirty="0" smtClean="0"/>
              <a:t>igh intensity (</a:t>
            </a:r>
            <a:r>
              <a:rPr lang="en-US" sz="1400" dirty="0" smtClean="0"/>
              <a:t>~ 100 x ISOLDE</a:t>
            </a:r>
            <a:r>
              <a:rPr lang="en-US" dirty="0" smtClean="0"/>
              <a:t>) 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High purity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High reliability (long beam times with stable operation)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Unique experimental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Capability for systematic production of MRIs developed at </a:t>
            </a:r>
            <a:r>
              <a:rPr lang="en-US" dirty="0" err="1" smtClean="0"/>
              <a:t>MEDICIS</a:t>
            </a:r>
            <a:endParaRPr lang="en-US" dirty="0"/>
          </a:p>
          <a:p>
            <a:pPr marL="422275" lvl="1" indent="0">
              <a:buNone/>
            </a:pPr>
            <a:endParaRPr 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19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52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/>
              <a:t>MYRRHA – Introduction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Production of reactor-based medical radioisotopes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The RIB facility: </a:t>
            </a:r>
            <a:r>
              <a:rPr lang="en-GB" dirty="0" err="1" smtClean="0"/>
              <a:t>ISOL@MYRRHA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Medical applications of </a:t>
            </a:r>
            <a:r>
              <a:rPr lang="en-GB" dirty="0" err="1" smtClean="0"/>
              <a:t>ISOL@MYRRHA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Conclusion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2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59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96827" y="901221"/>
            <a:ext cx="7743825" cy="3929062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1200" b="1" dirty="0">
                <a:solidFill>
                  <a:schemeClr val="tx1"/>
                </a:solidFill>
              </a:rPr>
              <a:t>Copyright © </a:t>
            </a:r>
            <a:r>
              <a:rPr lang="en-US" sz="1200" b="1" dirty="0" smtClean="0">
                <a:solidFill>
                  <a:schemeClr val="tx1"/>
                </a:solidFill>
              </a:rPr>
              <a:t>2014 </a:t>
            </a:r>
            <a:r>
              <a:rPr lang="en-US" sz="1200" b="1" dirty="0">
                <a:solidFill>
                  <a:schemeClr val="tx1"/>
                </a:solidFill>
              </a:rPr>
              <a:t>- </a:t>
            </a:r>
            <a:r>
              <a:rPr lang="en-US" sz="1200" b="1" dirty="0" err="1">
                <a:solidFill>
                  <a:schemeClr val="tx1"/>
                </a:solidFill>
              </a:rPr>
              <a:t>SCK</a:t>
            </a:r>
            <a:r>
              <a:rPr lang="en-US" sz="1200" b="1" dirty="0" err="1">
                <a:solidFill>
                  <a:schemeClr val="tx1"/>
                </a:solidFill>
                <a:sym typeface="Wingdings" pitchFamily="2" charset="2"/>
              </a:rPr>
              <a:t></a:t>
            </a:r>
            <a:r>
              <a:rPr lang="en-US" sz="1200" b="1" dirty="0" err="1">
                <a:solidFill>
                  <a:schemeClr val="tx1"/>
                </a:solidFill>
              </a:rPr>
              <a:t>CEN</a:t>
            </a:r>
            <a:endParaRPr lang="en-GB" sz="1200" b="1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GB" sz="1200" b="1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</a:rPr>
              <a:t>PLEASE NOTE!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</a:rPr>
              <a:t>This </a:t>
            </a:r>
            <a:r>
              <a:rPr lang="en-GB" sz="1200" dirty="0">
                <a:solidFill>
                  <a:schemeClr val="tx1"/>
                </a:solidFill>
              </a:rPr>
              <a:t>presentation contains data, information and formats for dedicated use ONLY and may not be copied, distributed or cited without the explicit permission of the </a:t>
            </a:r>
            <a:r>
              <a:rPr lang="en-GB" sz="1200" dirty="0" err="1">
                <a:solidFill>
                  <a:schemeClr val="tx1"/>
                </a:solidFill>
              </a:rPr>
              <a:t>SCK•CEN</a:t>
            </a:r>
            <a:r>
              <a:rPr lang="en-GB" sz="1200" dirty="0">
                <a:solidFill>
                  <a:schemeClr val="tx1"/>
                </a:solidFill>
              </a:rPr>
              <a:t>. If this has been obtained, please reference it as a “personal communication. </a:t>
            </a:r>
            <a:r>
              <a:rPr lang="en-US" sz="1200" dirty="0">
                <a:solidFill>
                  <a:schemeClr val="tx1"/>
                </a:solidFill>
              </a:rPr>
              <a:t>By c</a:t>
            </a:r>
            <a:r>
              <a:rPr lang="nl-BE" sz="1200" dirty="0" err="1">
                <a:solidFill>
                  <a:schemeClr val="tx1"/>
                </a:solidFill>
              </a:rPr>
              <a:t>ourtesy</a:t>
            </a:r>
            <a:r>
              <a:rPr lang="nl-BE" sz="1200" dirty="0">
                <a:solidFill>
                  <a:schemeClr val="tx1"/>
                </a:solidFill>
              </a:rPr>
              <a:t> of </a:t>
            </a:r>
            <a:r>
              <a:rPr lang="nl-BE" sz="1200" dirty="0" err="1" smtClean="0">
                <a:solidFill>
                  <a:schemeClr val="tx1"/>
                </a:solidFill>
              </a:rPr>
              <a:t>SCK•CEN</a:t>
            </a:r>
            <a:r>
              <a:rPr lang="nl-BE" sz="1200" dirty="0" smtClean="0">
                <a:solidFill>
                  <a:schemeClr val="tx1"/>
                </a:solidFill>
              </a:rPr>
              <a:t>”.</a:t>
            </a:r>
            <a:endParaRPr lang="nl-BE" sz="1200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nl-BE" sz="1200" dirty="0" smtClean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nl-BE" sz="1200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nl-BE" sz="1200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nl-BE" sz="1200" b="1" dirty="0" err="1">
                <a:solidFill>
                  <a:schemeClr val="tx1"/>
                </a:solidFill>
              </a:rPr>
              <a:t>SCK•CEN</a:t>
            </a:r>
            <a:endParaRPr lang="nl-BE" sz="1200" b="1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nl-BE" sz="1200" dirty="0">
                <a:solidFill>
                  <a:schemeClr val="tx1"/>
                </a:solidFill>
              </a:rPr>
              <a:t>Studiecentrum voor Kernenergie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nl-BE" sz="1200" dirty="0">
                <a:solidFill>
                  <a:schemeClr val="tx1"/>
                </a:solidFill>
              </a:rPr>
              <a:t>Centre </a:t>
            </a:r>
            <a:r>
              <a:rPr lang="nl-BE" sz="1200" dirty="0" err="1">
                <a:solidFill>
                  <a:schemeClr val="tx1"/>
                </a:solidFill>
              </a:rPr>
              <a:t>d'Etude</a:t>
            </a:r>
            <a:r>
              <a:rPr lang="nl-BE" sz="1200" dirty="0">
                <a:solidFill>
                  <a:schemeClr val="tx1"/>
                </a:solidFill>
              </a:rPr>
              <a:t> de </a:t>
            </a:r>
            <a:r>
              <a:rPr lang="nl-BE" sz="1200" dirty="0" err="1">
                <a:solidFill>
                  <a:schemeClr val="tx1"/>
                </a:solidFill>
              </a:rPr>
              <a:t>l'Energie</a:t>
            </a:r>
            <a:r>
              <a:rPr lang="nl-BE" sz="1200" dirty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Nucléaire</a:t>
            </a:r>
            <a:endParaRPr lang="nl-BE" sz="1200" dirty="0" smtClean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nl-BE" sz="1200" dirty="0" err="1" smtClean="0">
                <a:solidFill>
                  <a:schemeClr val="tx1"/>
                </a:solidFill>
              </a:rPr>
              <a:t>Belgian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Nuclear</a:t>
            </a:r>
            <a:r>
              <a:rPr lang="nl-BE" sz="1200" dirty="0" smtClean="0">
                <a:solidFill>
                  <a:schemeClr val="tx1"/>
                </a:solidFill>
              </a:rPr>
              <a:t> Research Centre</a:t>
            </a:r>
            <a:endParaRPr lang="en-US" sz="1200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US" sz="1200" dirty="0" err="1">
                <a:solidFill>
                  <a:schemeClr val="tx1"/>
                </a:solidFill>
              </a:rPr>
              <a:t>Stichting</a:t>
            </a:r>
            <a:r>
              <a:rPr lang="en-US" sz="1200" dirty="0">
                <a:solidFill>
                  <a:schemeClr val="tx1"/>
                </a:solidFill>
              </a:rPr>
              <a:t> van </a:t>
            </a:r>
            <a:r>
              <a:rPr lang="en-US" sz="1200" dirty="0" err="1">
                <a:solidFill>
                  <a:schemeClr val="tx1"/>
                </a:solidFill>
              </a:rPr>
              <a:t>Openbaar</a:t>
            </a:r>
            <a:r>
              <a:rPr lang="en-US" sz="1200" dirty="0">
                <a:solidFill>
                  <a:schemeClr val="tx1"/>
                </a:solidFill>
              </a:rPr>
              <a:t> Nut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sz="1200" dirty="0" err="1">
                <a:solidFill>
                  <a:schemeClr val="tx1"/>
                </a:solidFill>
              </a:rPr>
              <a:t>Fondation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d'Utilité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Publique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sz="1200" dirty="0">
                <a:solidFill>
                  <a:schemeClr val="tx1"/>
                </a:solidFill>
              </a:rPr>
              <a:t>Foundation of Public Utility</a:t>
            </a:r>
            <a:endParaRPr lang="en-GB" sz="1200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GB" sz="1200" dirty="0">
                <a:solidFill>
                  <a:schemeClr val="tx1"/>
                </a:solidFill>
              </a:rPr>
              <a:t>Registered Office: </a:t>
            </a:r>
            <a:r>
              <a:rPr lang="en-GB" sz="1200" dirty="0" smtClean="0">
                <a:solidFill>
                  <a:schemeClr val="tx1"/>
                </a:solidFill>
              </a:rPr>
              <a:t>Avenue </a:t>
            </a:r>
            <a:r>
              <a:rPr lang="en-GB" sz="1200" dirty="0">
                <a:solidFill>
                  <a:schemeClr val="tx1"/>
                </a:solidFill>
              </a:rPr>
              <a:t>Herrmann-</a:t>
            </a:r>
            <a:r>
              <a:rPr lang="en-GB" sz="1200" dirty="0" err="1">
                <a:solidFill>
                  <a:schemeClr val="tx1"/>
                </a:solidFill>
              </a:rPr>
              <a:t>Debrouxlaan</a:t>
            </a:r>
            <a:r>
              <a:rPr lang="en-GB" sz="1200" dirty="0">
                <a:solidFill>
                  <a:schemeClr val="tx1"/>
                </a:solidFill>
              </a:rPr>
              <a:t> 40 – BE-1160 </a:t>
            </a:r>
            <a:r>
              <a:rPr lang="en-GB" sz="1200" dirty="0" smtClean="0">
                <a:solidFill>
                  <a:schemeClr val="tx1"/>
                </a:solidFill>
              </a:rPr>
              <a:t>BRUSSELS</a:t>
            </a:r>
            <a:endParaRPr lang="en-GB" sz="1200" dirty="0">
              <a:solidFill>
                <a:schemeClr val="tx1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</a:rPr>
              <a:t>Operational </a:t>
            </a:r>
            <a:r>
              <a:rPr lang="en-GB" sz="1200" dirty="0">
                <a:solidFill>
                  <a:schemeClr val="tx1"/>
                </a:solidFill>
              </a:rPr>
              <a:t>Office: </a:t>
            </a:r>
            <a:r>
              <a:rPr lang="en-GB" sz="1200" dirty="0" err="1" smtClean="0">
                <a:solidFill>
                  <a:schemeClr val="tx1"/>
                </a:solidFill>
              </a:rPr>
              <a:t>Boeretang</a:t>
            </a:r>
            <a:r>
              <a:rPr lang="en-GB" sz="1200" dirty="0" smtClean="0">
                <a:solidFill>
                  <a:schemeClr val="tx1"/>
                </a:solidFill>
              </a:rPr>
              <a:t> </a:t>
            </a:r>
            <a:r>
              <a:rPr lang="en-GB" sz="1200" dirty="0">
                <a:solidFill>
                  <a:schemeClr val="tx1"/>
                </a:solidFill>
              </a:rPr>
              <a:t>200 – BE-2400 MOL</a:t>
            </a:r>
            <a:r>
              <a:rPr lang="nl-NL" sz="1200" dirty="0">
                <a:solidFill>
                  <a:schemeClr val="tx1"/>
                </a:solidFill>
              </a:rPr>
              <a:t> </a:t>
            </a:r>
            <a:endParaRPr lang="en-GB" sz="1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nl-BE" sz="1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759" y="5018568"/>
            <a:ext cx="1802697" cy="11249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20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01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>
                <a:solidFill>
                  <a:schemeClr val="accent5">
                    <a:lumMod val="50000"/>
                  </a:schemeClr>
                </a:solidFill>
              </a:rPr>
              <a:t>MYRRHA - Accelerator </a:t>
            </a:r>
            <a:r>
              <a:rPr lang="fr-BE" dirty="0" err="1">
                <a:solidFill>
                  <a:schemeClr val="accent5">
                    <a:lumMod val="50000"/>
                  </a:schemeClr>
                </a:solidFill>
              </a:rPr>
              <a:t>Driven</a:t>
            </a:r>
            <a:r>
              <a:rPr lang="fr-BE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BE" dirty="0" smtClean="0">
                <a:solidFill>
                  <a:schemeClr val="accent5">
                    <a:lumMod val="50000"/>
                  </a:schemeClr>
                </a:solidFill>
              </a:rPr>
              <a:t>System</a:t>
            </a:r>
            <a:endParaRPr lang="nl-BE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874387" y="1142192"/>
            <a:ext cx="2601182" cy="736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>
              <a:defRPr/>
            </a:pPr>
            <a:r>
              <a:rPr lang="en-GB" sz="1800" b="1" dirty="0">
                <a:solidFill>
                  <a:schemeClr val="tx1">
                    <a:lumMod val="85000"/>
                    <a:lumOff val="15000"/>
                  </a:schemeClr>
                </a:solidFill>
                <a:ea typeface="ＭＳ Ｐゴシック" charset="-128"/>
              </a:rPr>
              <a:t>Reactor</a:t>
            </a: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  <a:ea typeface="ＭＳ Ｐゴシック" charset="-128"/>
            </a:endParaRPr>
          </a:p>
          <a:p>
            <a:pPr defTabSz="762000" eaLnBrk="0" hangingPunct="0">
              <a:buFont typeface="Arial" charset="0"/>
              <a:buChar char="•"/>
              <a:defRPr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ea typeface="ＭＳ Ｐゴシック" charset="-128"/>
              </a:rPr>
              <a:t> Subcritical or Critical modes</a:t>
            </a:r>
          </a:p>
          <a:p>
            <a:pPr defTabSz="762000" eaLnBrk="0" hangingPunct="0">
              <a:buFont typeface="Arial" charset="0"/>
              <a:buChar char="•"/>
              <a:defRPr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ea typeface="ＭＳ Ｐゴシック" charset="-128"/>
              </a:rPr>
              <a:t> 65 to 100 </a:t>
            </a:r>
            <a:r>
              <a:rPr lang="en-GB" dirty="0" err="1">
                <a:solidFill>
                  <a:schemeClr val="tx1">
                    <a:lumMod val="85000"/>
                    <a:lumOff val="15000"/>
                  </a:schemeClr>
                </a:solidFill>
                <a:ea typeface="ＭＳ Ｐゴシック" charset="-128"/>
              </a:rPr>
              <a:t>MWth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ea typeface="ＭＳ Ｐゴシック" charset="-128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164656" y="1120663"/>
            <a:ext cx="2071981" cy="75723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>
              <a:spcAft>
                <a:spcPts val="600"/>
              </a:spcAft>
              <a:defRPr/>
            </a:pPr>
            <a:r>
              <a:rPr lang="en-GB" sz="1800" b="1" dirty="0">
                <a:solidFill>
                  <a:schemeClr val="tx1">
                    <a:lumMod val="85000"/>
                    <a:lumOff val="15000"/>
                  </a:schemeClr>
                </a:solidFill>
                <a:ea typeface="ＭＳ Ｐゴシック" charset="-128"/>
              </a:rPr>
              <a:t>Accelerator</a:t>
            </a:r>
          </a:p>
          <a:p>
            <a:pPr algn="ctr" defTabSz="762000" eaLnBrk="0" hangingPunct="0">
              <a:defRPr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ea typeface="ＭＳ Ｐゴシック" charset="-128"/>
              </a:rPr>
              <a:t>(600 MeV - 4 mA proton)</a:t>
            </a:r>
          </a:p>
        </p:txBody>
      </p:sp>
      <p:sp>
        <p:nvSpPr>
          <p:cNvPr id="6" name="Oval 18"/>
          <p:cNvSpPr>
            <a:spLocks noChangeArrowheads="1"/>
          </p:cNvSpPr>
          <p:nvPr/>
        </p:nvSpPr>
        <p:spPr bwMode="auto">
          <a:xfrm>
            <a:off x="4162896" y="4492514"/>
            <a:ext cx="1275287" cy="1279525"/>
          </a:xfrm>
          <a:prstGeom prst="ellipse">
            <a:avLst/>
          </a:prstGeom>
          <a:solidFill>
            <a:srgbClr val="FFCC66"/>
          </a:solidFill>
          <a:ln w="12700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762000" eaLnBrk="0" hangingPunct="0">
              <a:defRPr/>
            </a:pPr>
            <a:r>
              <a:rPr lang="en-GB" sz="1600" b="1" dirty="0">
                <a:solidFill>
                  <a:srgbClr val="C00000"/>
                </a:solidFill>
                <a:latin typeface="Arial" pitchFamily="34" charset="0"/>
                <a:ea typeface="ＭＳ Ｐゴシック" pitchFamily="-107" charset="-128"/>
              </a:rPr>
              <a:t>Fast</a:t>
            </a:r>
          </a:p>
          <a:p>
            <a:pPr algn="ctr" defTabSz="762000" eaLnBrk="0" hangingPunct="0">
              <a:defRPr/>
            </a:pPr>
            <a:r>
              <a:rPr lang="en-GB" sz="1600" b="1" dirty="0">
                <a:solidFill>
                  <a:srgbClr val="C00000"/>
                </a:solidFill>
                <a:latin typeface="Arial" pitchFamily="34" charset="0"/>
                <a:ea typeface="ＭＳ Ｐゴシック" pitchFamily="-107" charset="-128"/>
              </a:rPr>
              <a:t>Neutron</a:t>
            </a:r>
          </a:p>
          <a:p>
            <a:pPr algn="ctr" defTabSz="762000" eaLnBrk="0" hangingPunct="0">
              <a:defRPr/>
            </a:pPr>
            <a:r>
              <a:rPr lang="en-GB" sz="1600" b="1" dirty="0">
                <a:solidFill>
                  <a:srgbClr val="C00000"/>
                </a:solidFill>
                <a:latin typeface="Arial" pitchFamily="34" charset="0"/>
                <a:ea typeface="ＭＳ Ｐゴシック" pitchFamily="-107" charset="-128"/>
              </a:rPr>
              <a:t>Source</a:t>
            </a:r>
          </a:p>
        </p:txBody>
      </p:sp>
      <p:sp>
        <p:nvSpPr>
          <p:cNvPr id="9" name="Down Arrow 19"/>
          <p:cNvSpPr>
            <a:spLocks noChangeArrowheads="1"/>
          </p:cNvSpPr>
          <p:nvPr/>
        </p:nvSpPr>
        <p:spPr bwMode="auto">
          <a:xfrm>
            <a:off x="4624726" y="4063600"/>
            <a:ext cx="350363" cy="400385"/>
          </a:xfrm>
          <a:prstGeom prst="downArrow">
            <a:avLst>
              <a:gd name="adj1" fmla="val 50000"/>
              <a:gd name="adj2" fmla="val 49800"/>
            </a:avLst>
          </a:prstGeom>
          <a:solidFill>
            <a:srgbClr val="AE0E25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fr-FR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940817" y="3456173"/>
            <a:ext cx="1785772" cy="511518"/>
          </a:xfrm>
          <a:prstGeom prst="rect">
            <a:avLst/>
          </a:prstGeom>
          <a:solidFill>
            <a:srgbClr val="AE0E25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0" hangingPunct="0"/>
            <a:r>
              <a:rPr lang="en-GB" sz="1600" b="1">
                <a:solidFill>
                  <a:srgbClr val="F2F2F2"/>
                </a:solidFill>
              </a:rPr>
              <a:t>Spallation Source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330305" y="5452951"/>
            <a:ext cx="1071416" cy="466725"/>
          </a:xfrm>
          <a:prstGeom prst="rect">
            <a:avLst/>
          </a:prstGeom>
          <a:solidFill>
            <a:schemeClr val="accent5">
              <a:lumMod val="25000"/>
              <a:alpha val="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0" hangingPunct="0">
              <a:defRPr/>
            </a:pPr>
            <a:r>
              <a:rPr lang="en-GB" b="1">
                <a:solidFill>
                  <a:schemeClr val="bg1"/>
                </a:solidFill>
                <a:ea typeface="ＭＳ Ｐゴシック" charset="-128"/>
              </a:rPr>
              <a:t>Lead-Bismuth</a:t>
            </a:r>
          </a:p>
          <a:p>
            <a:pPr algn="ctr" defTabSz="762000" eaLnBrk="0" hangingPunct="0">
              <a:defRPr/>
            </a:pPr>
            <a:r>
              <a:rPr lang="en-GB" b="1">
                <a:solidFill>
                  <a:schemeClr val="bg1"/>
                </a:solidFill>
                <a:ea typeface="ＭＳ Ｐゴシック" charset="-128"/>
              </a:rPr>
              <a:t>coolant</a:t>
            </a:r>
          </a:p>
        </p:txBody>
      </p:sp>
      <p:sp>
        <p:nvSpPr>
          <p:cNvPr id="12" name="Left Arrow 20"/>
          <p:cNvSpPr/>
          <p:nvPr/>
        </p:nvSpPr>
        <p:spPr bwMode="auto">
          <a:xfrm>
            <a:off x="3688639" y="4975114"/>
            <a:ext cx="449676" cy="368300"/>
          </a:xfrm>
          <a:prstGeom prst="leftArrow">
            <a:avLst/>
          </a:prstGeom>
          <a:solidFill>
            <a:schemeClr val="accent1">
              <a:lumMod val="50000"/>
            </a:schemeClr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fr-FR">
              <a:ea typeface="ＭＳ Ｐゴシック" charset="-128"/>
            </a:endParaRPr>
          </a:p>
        </p:txBody>
      </p:sp>
      <p:pic>
        <p:nvPicPr>
          <p:cNvPr id="13" name="Picture 14" descr="Pictur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575" y="2103890"/>
            <a:ext cx="4120484" cy="375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2164656" y="4549663"/>
            <a:ext cx="1500849" cy="11572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0" hangingPunct="0">
              <a:defRPr/>
            </a:pPr>
            <a:r>
              <a:rPr lang="en-GB" sz="1800" b="1" dirty="0">
                <a:solidFill>
                  <a:srgbClr val="0330D8"/>
                </a:solidFill>
                <a:ea typeface="ＭＳ Ｐゴシック" charset="-128"/>
              </a:rPr>
              <a:t>Multipurpose</a:t>
            </a:r>
          </a:p>
          <a:p>
            <a:pPr algn="ctr" defTabSz="762000" eaLnBrk="0" hangingPunct="0">
              <a:defRPr/>
            </a:pPr>
            <a:r>
              <a:rPr lang="en-GB" sz="1800" b="1" dirty="0">
                <a:solidFill>
                  <a:srgbClr val="0330D8"/>
                </a:solidFill>
                <a:ea typeface="ＭＳ Ｐゴシック" charset="-128"/>
              </a:rPr>
              <a:t>Flexible</a:t>
            </a:r>
          </a:p>
          <a:p>
            <a:pPr algn="ctr" defTabSz="762000" eaLnBrk="0" hangingPunct="0">
              <a:defRPr/>
            </a:pPr>
            <a:r>
              <a:rPr lang="en-GB" sz="1800" b="1" dirty="0">
                <a:solidFill>
                  <a:srgbClr val="0330D8"/>
                </a:solidFill>
                <a:ea typeface="ＭＳ Ｐゴシック" charset="-128"/>
              </a:rPr>
              <a:t>Irradiation</a:t>
            </a:r>
          </a:p>
          <a:p>
            <a:pPr algn="ctr" defTabSz="762000" eaLnBrk="0" hangingPunct="0">
              <a:defRPr/>
            </a:pPr>
            <a:r>
              <a:rPr lang="en-GB" sz="1800" b="1" dirty="0">
                <a:solidFill>
                  <a:srgbClr val="0330D8"/>
                </a:solidFill>
                <a:ea typeface="ＭＳ Ｐゴシック" charset="-128"/>
              </a:rPr>
              <a:t>Facility</a:t>
            </a:r>
          </a:p>
        </p:txBody>
      </p:sp>
      <p:pic>
        <p:nvPicPr>
          <p:cNvPr id="15" name="Picture 21" descr="xa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89"/>
          <a:stretch>
            <a:fillRect/>
          </a:stretch>
        </p:blipFill>
        <p:spPr bwMode="auto">
          <a:xfrm flipH="1">
            <a:off x="5943375" y="2103890"/>
            <a:ext cx="3122565" cy="4314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ight Arrow 28"/>
          <p:cNvSpPr>
            <a:spLocks noChangeArrowheads="1"/>
          </p:cNvSpPr>
          <p:nvPr/>
        </p:nvSpPr>
        <p:spPr bwMode="auto">
          <a:xfrm rot="2603420">
            <a:off x="5529273" y="4432284"/>
            <a:ext cx="2220060" cy="308796"/>
          </a:xfrm>
          <a:prstGeom prst="rightArrow">
            <a:avLst>
              <a:gd name="adj1" fmla="val 50000"/>
              <a:gd name="adj2" fmla="val 50074"/>
            </a:avLst>
          </a:prstGeom>
          <a:solidFill>
            <a:srgbClr val="C0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nl-BE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0" y="6465374"/>
            <a:ext cx="7353300" cy="3251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3</a:t>
            </a:fld>
            <a:r>
              <a:rPr lang="en-GB" sz="1200" i="1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smtClean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9944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 txBox="1">
            <a:spLocks/>
          </p:cNvSpPr>
          <p:nvPr/>
        </p:nvSpPr>
        <p:spPr>
          <a:xfrm>
            <a:off x="0" y="6465374"/>
            <a:ext cx="7353300" cy="3251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4</a:t>
            </a:fld>
            <a:r>
              <a:rPr lang="en-GB" sz="1200" i="1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smtClean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00400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88236"/>
          </a:xfrm>
          <a:prstGeom prst="rect">
            <a:avLst/>
          </a:prstGeom>
        </p:spPr>
      </p:pic>
      <p:pic>
        <p:nvPicPr>
          <p:cNvPr id="5" name="Picture 10" descr="NL_F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44790"/>
            <a:ext cx="1203960" cy="81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1641159" y="6135172"/>
            <a:ext cx="6146481" cy="67710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ts val="600"/>
              </a:spcBef>
            </a:pPr>
            <a:r>
              <a:rPr lang="en-US" sz="1600" b="1" dirty="0">
                <a:solidFill>
                  <a:srgbClr val="007DC3"/>
                </a:solidFill>
              </a:rPr>
              <a:t>MYRRHA: EXPERIMENTAL ACCELERATOR DRIVEN SYSTEM</a:t>
            </a:r>
          </a:p>
          <a:p>
            <a:pPr algn="ctr" eaLnBrk="1" hangingPunct="1">
              <a:spcBef>
                <a:spcPts val="600"/>
              </a:spcBef>
            </a:pPr>
            <a:r>
              <a:rPr lang="en-US" sz="100" b="1" dirty="0">
                <a:solidFill>
                  <a:srgbClr val="007DC3"/>
                </a:solidFill>
              </a:rPr>
              <a:t>    </a:t>
            </a:r>
            <a:r>
              <a:rPr lang="en-US" sz="1600" dirty="0">
                <a:solidFill>
                  <a:srgbClr val="007DC3"/>
                </a:solidFill>
              </a:rPr>
              <a:t/>
            </a:r>
            <a:br>
              <a:rPr lang="en-US" sz="1600" dirty="0">
                <a:solidFill>
                  <a:srgbClr val="007DC3"/>
                </a:solidFill>
              </a:rPr>
            </a:br>
            <a:r>
              <a:rPr lang="en-US" sz="1600" b="1" dirty="0">
                <a:solidFill>
                  <a:srgbClr val="007DC3"/>
                </a:solidFill>
              </a:rPr>
              <a:t>A pan-European, innovative and unique facility</a:t>
            </a:r>
            <a:endParaRPr lang="en-US" sz="1600" dirty="0">
              <a:solidFill>
                <a:srgbClr val="007DC3"/>
              </a:solidFill>
            </a:endParaRPr>
          </a:p>
        </p:txBody>
      </p:sp>
      <p:pic>
        <p:nvPicPr>
          <p:cNvPr id="7" name="Picture 9" descr="myrrha_logo_bi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5280" y="5916502"/>
            <a:ext cx="1188720" cy="107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09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/>
              <a:t>MYRRHA – Introduction</a:t>
            </a:r>
          </a:p>
          <a:p>
            <a:pPr>
              <a:lnSpc>
                <a:spcPct val="200000"/>
              </a:lnSpc>
            </a:pPr>
            <a:r>
              <a:rPr lang="en-GB" b="1" dirty="0" smtClean="0"/>
              <a:t>Production of reactor-based medical radioisotopes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The RIB facility: </a:t>
            </a:r>
            <a:r>
              <a:rPr lang="en-GB" dirty="0" err="1" smtClean="0"/>
              <a:t>ISOL@MYRRHA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Medical applications of </a:t>
            </a:r>
            <a:r>
              <a:rPr lang="en-GB" dirty="0" err="1" smtClean="0"/>
              <a:t>ISOL@MYRRHA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Conclusion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5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726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of </a:t>
            </a:r>
            <a:r>
              <a:rPr lang="en-US" dirty="0" smtClean="0"/>
              <a:t>radioisotopes </a:t>
            </a:r>
            <a:r>
              <a:rPr lang="en-US" dirty="0"/>
              <a:t>in MYRRHA </a:t>
            </a:r>
            <a:r>
              <a:rPr lang="en-US" dirty="0" smtClean="0"/>
              <a:t>thermal-neutron flux traps</a:t>
            </a:r>
            <a:endParaRPr lang="nl-BE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65815" y="1225296"/>
            <a:ext cx="8211953" cy="51138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Core lay-out:</a:t>
            </a:r>
          </a:p>
          <a:p>
            <a:pPr lvl="1"/>
            <a:r>
              <a:rPr lang="en-GB" dirty="0" smtClean="0"/>
              <a:t>In reflector positions</a:t>
            </a:r>
          </a:p>
          <a:p>
            <a:pPr lvl="1"/>
            <a:r>
              <a:rPr lang="en-GB" dirty="0"/>
              <a:t>Cooled by </a:t>
            </a:r>
            <a:r>
              <a:rPr lang="en-GB" dirty="0" smtClean="0"/>
              <a:t>water</a:t>
            </a:r>
          </a:p>
          <a:p>
            <a:pPr lvl="1"/>
            <a:r>
              <a:rPr lang="en-GB" dirty="0" smtClean="0"/>
              <a:t>In thermalized neutron field</a:t>
            </a:r>
          </a:p>
          <a:p>
            <a:pPr lvl="1"/>
            <a:r>
              <a:rPr lang="en-GB" dirty="0"/>
              <a:t>Transport by rabbit </a:t>
            </a:r>
            <a:r>
              <a:rPr lang="en-GB" dirty="0" smtClean="0"/>
              <a:t>system</a:t>
            </a:r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41" y="3740601"/>
            <a:ext cx="4444395" cy="266582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38515" y="3249706"/>
            <a:ext cx="4454206" cy="1272010"/>
            <a:chOff x="838515" y="3249706"/>
            <a:chExt cx="4454206" cy="1272010"/>
          </a:xfrm>
        </p:grpSpPr>
        <p:sp>
          <p:nvSpPr>
            <p:cNvPr id="14" name="Oval 13"/>
            <p:cNvSpPr/>
            <p:nvPr/>
          </p:nvSpPr>
          <p:spPr bwMode="auto">
            <a:xfrm>
              <a:off x="2105715" y="4118986"/>
              <a:ext cx="299520" cy="299520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1783155" y="3931755"/>
              <a:ext cx="299520" cy="299520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1128892" y="3931755"/>
              <a:ext cx="299520" cy="299520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838515" y="4122254"/>
              <a:ext cx="299520" cy="299520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1460595" y="3931755"/>
              <a:ext cx="299520" cy="299520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88" t="10306" r="13191" b="7745"/>
            <a:stretch>
              <a:fillRect/>
            </a:stretch>
          </p:blipFill>
          <p:spPr bwMode="auto">
            <a:xfrm>
              <a:off x="4008101" y="3249706"/>
              <a:ext cx="1284620" cy="1272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0" name="Straight Connector 9"/>
            <p:cNvCxnSpPr/>
            <p:nvPr/>
          </p:nvCxnSpPr>
          <p:spPr bwMode="auto">
            <a:xfrm flipV="1">
              <a:off x="1554821" y="3249706"/>
              <a:ext cx="2453280" cy="68204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/>
            <p:cNvCxnSpPr>
              <a:endCxn id="18" idx="4"/>
            </p:cNvCxnSpPr>
            <p:nvPr/>
          </p:nvCxnSpPr>
          <p:spPr bwMode="auto">
            <a:xfrm flipH="1" flipV="1">
              <a:off x="1610355" y="4231275"/>
              <a:ext cx="2397746" cy="29044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TextBox 11"/>
            <p:cNvSpPr txBox="1"/>
            <p:nvPr/>
          </p:nvSpPr>
          <p:spPr>
            <a:xfrm>
              <a:off x="2621295" y="3624759"/>
              <a:ext cx="13868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1600" dirty="0" smtClean="0"/>
                <a:t>Target </a:t>
              </a:r>
              <a:r>
                <a:rPr lang="nl-BE" sz="1600" dirty="0" err="1" smtClean="0"/>
                <a:t>plates</a:t>
              </a:r>
              <a:r>
                <a:rPr lang="nl-BE" sz="1600" dirty="0" smtClean="0"/>
                <a:t> in </a:t>
              </a:r>
              <a:r>
                <a:rPr lang="nl-BE" sz="1600" dirty="0" err="1" smtClean="0"/>
                <a:t>IPS</a:t>
              </a:r>
              <a:r>
                <a:rPr lang="nl-BE" sz="1600" dirty="0" smtClean="0"/>
                <a:t>:</a:t>
              </a:r>
              <a:endParaRPr lang="en-US" sz="1600" dirty="0"/>
            </a:p>
          </p:txBody>
        </p:sp>
      </p:grpSp>
      <p:pic>
        <p:nvPicPr>
          <p:cNvPr id="26" name="Picture 3" descr="D:\MYRRHA\CDT\MYRRHA figures\FASTEF REV 1.4\JPG Sub-assemblies\fastef rev 1_4 css 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3" r="24998" b="4167"/>
          <a:stretch/>
        </p:blipFill>
        <p:spPr bwMode="auto">
          <a:xfrm>
            <a:off x="5786666" y="1417405"/>
            <a:ext cx="3357334" cy="499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6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1950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Radioisotope</a:t>
            </a:r>
            <a:r>
              <a:rPr lang="nl-BE" dirty="0" smtClean="0"/>
              <a:t> </a:t>
            </a:r>
            <a:r>
              <a:rPr lang="nl-BE" dirty="0"/>
              <a:t>(Mo-99) </a:t>
            </a:r>
            <a:r>
              <a:rPr lang="en-US" dirty="0" smtClean="0"/>
              <a:t>production</a:t>
            </a:r>
            <a:r>
              <a:rPr lang="nl-BE" dirty="0" smtClean="0"/>
              <a:t> </a:t>
            </a:r>
            <a:r>
              <a:rPr lang="en-US" dirty="0" smtClean="0"/>
              <a:t>capability</a:t>
            </a:r>
            <a:endParaRPr lang="nl-BE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Sub-critical</a:t>
            </a:r>
            <a:r>
              <a:rPr lang="nl-BE" dirty="0" smtClean="0"/>
              <a:t> </a:t>
            </a:r>
            <a:r>
              <a:rPr lang="nl-BE" dirty="0"/>
              <a:t>@ 73 MW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8" t="10306" r="13191" b="7745"/>
          <a:stretch>
            <a:fillRect/>
          </a:stretch>
        </p:blipFill>
        <p:spPr bwMode="auto">
          <a:xfrm>
            <a:off x="6858000" y="1164555"/>
            <a:ext cx="2007219" cy="1987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0382517"/>
              </p:ext>
            </p:extLst>
          </p:nvPr>
        </p:nvGraphicFramePr>
        <p:xfrm>
          <a:off x="183908" y="1750700"/>
          <a:ext cx="6031368" cy="4634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r:id="rId4" imgW="3864960" imgH="2970720" progId="">
                  <p:embed/>
                </p:oleObj>
              </mc:Choice>
              <mc:Fallback>
                <p:oleObj r:id="rId4" imgW="3864960" imgH="29707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3908" y="1750700"/>
                        <a:ext cx="6031368" cy="46343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247" y="3482256"/>
            <a:ext cx="1452771" cy="29007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77052" y="3220646"/>
            <a:ext cx="1563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Average specific power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977051" y="3913997"/>
            <a:ext cx="1563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173 W/</a:t>
            </a:r>
            <a:r>
              <a:rPr lang="en-US" sz="1400" dirty="0" err="1" smtClean="0"/>
              <a:t>cm</a:t>
            </a:r>
            <a:r>
              <a:rPr lang="en-US" sz="1400" baseline="30000" dirty="0" err="1" smtClean="0"/>
              <a:t>2</a:t>
            </a:r>
            <a:endParaRPr lang="en-US" sz="14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5977054" y="4778749"/>
            <a:ext cx="1563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184 W/</a:t>
            </a:r>
            <a:r>
              <a:rPr lang="en-US" sz="1400" dirty="0" err="1" smtClean="0"/>
              <a:t>cm</a:t>
            </a:r>
            <a:r>
              <a:rPr lang="en-US" sz="1400" baseline="30000" dirty="0" err="1" smtClean="0"/>
              <a:t>2</a:t>
            </a:r>
            <a:endParaRPr lang="en-US" sz="14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5977054" y="5649870"/>
            <a:ext cx="1563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171 W/</a:t>
            </a:r>
            <a:r>
              <a:rPr lang="en-US" sz="1400" dirty="0" err="1" smtClean="0"/>
              <a:t>cm</a:t>
            </a:r>
            <a:r>
              <a:rPr lang="en-US" sz="1400" baseline="30000" dirty="0" err="1" smtClean="0"/>
              <a:t>2</a:t>
            </a:r>
            <a:endParaRPr lang="en-US" sz="1400" baseline="30000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7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52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Radioisotope</a:t>
            </a:r>
            <a:r>
              <a:rPr lang="nl-BE" dirty="0" smtClean="0"/>
              <a:t> </a:t>
            </a:r>
            <a:r>
              <a:rPr lang="nl-BE" dirty="0"/>
              <a:t>(Mo-99) </a:t>
            </a:r>
            <a:r>
              <a:rPr lang="en-US" dirty="0" smtClean="0"/>
              <a:t>production</a:t>
            </a:r>
            <a:r>
              <a:rPr lang="nl-BE" dirty="0" smtClean="0"/>
              <a:t> </a:t>
            </a:r>
            <a:r>
              <a:rPr lang="en-US" dirty="0" smtClean="0"/>
              <a:t>capability</a:t>
            </a:r>
            <a:endParaRPr lang="nl-BE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Critical @ 100 MW</a:t>
            </a:r>
          </a:p>
        </p:txBody>
      </p:sp>
      <p:pic>
        <p:nvPicPr>
          <p:cNvPr id="13" name="Picture 12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9057"/>
            <a:ext cx="6887272" cy="450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6939064" y="2097826"/>
            <a:ext cx="22049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Aft>
                <a:spcPts val="0"/>
              </a:spcAft>
            </a:pPr>
            <a:r>
              <a:rPr lang="en-GB" sz="1400" b="1" kern="120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Heat flux ≤ 400 W/cm</a:t>
            </a:r>
            <a:r>
              <a:rPr lang="en-GB" sz="1400" b="1" kern="1200" baseline="3000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2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607" y="2409189"/>
            <a:ext cx="1890848" cy="317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8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482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/>
              <a:t>MYRRHA – Introduction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Production of reactor-based medical radioisotopes</a:t>
            </a:r>
          </a:p>
          <a:p>
            <a:pPr>
              <a:lnSpc>
                <a:spcPct val="200000"/>
              </a:lnSpc>
            </a:pPr>
            <a:r>
              <a:rPr lang="en-GB" b="1" dirty="0" smtClean="0"/>
              <a:t>The RIB facility: </a:t>
            </a:r>
            <a:r>
              <a:rPr lang="en-GB" b="1" dirty="0" err="1" smtClean="0"/>
              <a:t>ISOL@MYRRHA</a:t>
            </a:r>
            <a:endParaRPr lang="en-GB" b="1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Medical applications of </a:t>
            </a:r>
            <a:r>
              <a:rPr lang="en-GB" dirty="0" err="1" smtClean="0"/>
              <a:t>ISOL@MYRRHA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Conclusion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65374"/>
            <a:ext cx="7353300" cy="325148"/>
          </a:xfrm>
        </p:spPr>
        <p:txBody>
          <a:bodyPr/>
          <a:lstStyle/>
          <a:p>
            <a:pPr algn="l">
              <a:defRPr/>
            </a:pPr>
            <a:fld id="{C795D34B-0000-4401-9708-96760D6E4A55}" type="slidenum">
              <a:rPr lang="en-GB" sz="1200" i="1" smtClean="0">
                <a:solidFill>
                  <a:schemeClr val="tx1"/>
                </a:solidFill>
              </a:rPr>
              <a:pPr algn="l">
                <a:defRPr/>
              </a:pPr>
              <a:t>9</a:t>
            </a:fld>
            <a:r>
              <a:rPr lang="en-GB" sz="1200" i="1" dirty="0" smtClean="0">
                <a:solidFill>
                  <a:schemeClr val="tx1"/>
                </a:solidFill>
              </a:rPr>
              <a:t>		L. Popescu (SCK•CEN) - </a:t>
            </a:r>
            <a:r>
              <a:rPr lang="en-US" sz="1200" i="1" dirty="0">
                <a:solidFill>
                  <a:schemeClr val="tx1"/>
                </a:solidFill>
              </a:rPr>
              <a:t>Production of medical radioisotopes at MYRRHA</a:t>
            </a:r>
            <a:r>
              <a:rPr lang="en-GB" sz="1200" i="1" dirty="0" smtClean="0">
                <a:solidFill>
                  <a:schemeClr val="tx1"/>
                </a:solidFill>
              </a:rPr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726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_SCK">
  <a:themeElements>
    <a:clrScheme name="SCKCEN">
      <a:dk1>
        <a:srgbClr val="000000"/>
      </a:dk1>
      <a:lt1>
        <a:srgbClr val="ABE1FF"/>
      </a:lt1>
      <a:dk2>
        <a:srgbClr val="0DA9FF"/>
      </a:dk2>
      <a:lt2>
        <a:srgbClr val="FFFFFF"/>
      </a:lt2>
      <a:accent1>
        <a:srgbClr val="00517E"/>
      </a:accent1>
      <a:accent2>
        <a:srgbClr val="007DC3"/>
      </a:accent2>
      <a:accent3>
        <a:srgbClr val="0DA9FF"/>
      </a:accent3>
      <a:accent4>
        <a:srgbClr val="69C9FF"/>
      </a:accent4>
      <a:accent5>
        <a:srgbClr val="ABE1FF"/>
      </a:accent5>
      <a:accent6>
        <a:srgbClr val="D9F1FF"/>
      </a:accent6>
      <a:hlink>
        <a:srgbClr val="007DC3"/>
      </a:hlink>
      <a:folHlink>
        <a:srgbClr val="000000"/>
      </a:folHlink>
    </a:clrScheme>
    <a:fontScheme name="SCK•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_SCK</Template>
  <TotalTime>6008</TotalTime>
  <Pages>22</Pages>
  <Words>852</Words>
  <Application>Microsoft Office PowerPoint</Application>
  <PresentationFormat>On-screen Show (4:3)</PresentationFormat>
  <Paragraphs>271</Paragraphs>
  <Slides>20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_SCK</vt:lpstr>
      <vt:lpstr>PowerPoint Presentation</vt:lpstr>
      <vt:lpstr>Outline</vt:lpstr>
      <vt:lpstr>MYRRHA - Accelerator Driven System</vt:lpstr>
      <vt:lpstr>PowerPoint Presentation</vt:lpstr>
      <vt:lpstr>Outline</vt:lpstr>
      <vt:lpstr>Production of radioisotopes in MYRRHA thermal-neutron flux traps</vt:lpstr>
      <vt:lpstr>Radioisotope (Mo-99) production capability</vt:lpstr>
      <vt:lpstr>Radioisotope (Mo-99) production capability</vt:lpstr>
      <vt:lpstr>Outline</vt:lpstr>
      <vt:lpstr>ISOL@MYRRHA - Concept</vt:lpstr>
      <vt:lpstr>MYRRHA Accelerator Challenge</vt:lpstr>
      <vt:lpstr>ISOL@MYRRHA Applications</vt:lpstr>
      <vt:lpstr>Outline</vt:lpstr>
      <vt:lpstr>ISOL@MYRRHA - Medical Applications</vt:lpstr>
      <vt:lpstr>ISOL@MYRRHA - Medical Applications</vt:lpstr>
      <vt:lpstr>ISOL@MYRRHA – Unique Facility</vt:lpstr>
      <vt:lpstr>MYRRHA project schedule</vt:lpstr>
      <vt:lpstr>ISOL@MYRRHA  Project</vt:lpstr>
      <vt:lpstr>Conclusion</vt:lpstr>
      <vt:lpstr>PowerPoint Presentation</vt:lpstr>
    </vt:vector>
  </TitlesOfParts>
  <Company>SCK-CEN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lpopescu</dc:creator>
  <cp:lastModifiedBy>lpopescu</cp:lastModifiedBy>
  <cp:revision>39</cp:revision>
  <cp:lastPrinted>2014-10-14T14:48:48Z</cp:lastPrinted>
  <dcterms:created xsi:type="dcterms:W3CDTF">2014-10-09T14:35:02Z</dcterms:created>
  <dcterms:modified xsi:type="dcterms:W3CDTF">2014-10-16T08:19:32Z</dcterms:modified>
</cp:coreProperties>
</file>