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5" r:id="rId3"/>
    <p:sldId id="266" r:id="rId4"/>
    <p:sldId id="256" r:id="rId5"/>
    <p:sldId id="262" r:id="rId6"/>
    <p:sldId id="261" r:id="rId7"/>
    <p:sldId id="260" r:id="rId8"/>
    <p:sldId id="258" r:id="rId9"/>
    <p:sldId id="259" r:id="rId10"/>
    <p:sldId id="263" r:id="rId11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457" autoAdjust="0"/>
  </p:normalViewPr>
  <p:slideViewPr>
    <p:cSldViewPr>
      <p:cViewPr varScale="1">
        <p:scale>
          <a:sx n="102" d="100"/>
          <a:sy n="102" d="100"/>
        </p:scale>
        <p:origin x="-6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fs\auto2\PC\aida\administration\project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indro:sluzba:aida:talks:aida_final_yea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indro:sluzba:aida:talks:aida_final_yea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indro:sluzba:aida:talks:aida_final_yea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dirty="0" smtClean="0"/>
              <a:t>410 </a:t>
            </a:r>
            <a:r>
              <a:rPr lang="sl-SI" dirty="0" err="1" smtClean="0"/>
              <a:t>Irradiation</a:t>
            </a:r>
            <a:r>
              <a:rPr lang="sl-SI" dirty="0" smtClean="0"/>
              <a:t> </a:t>
            </a:r>
            <a:r>
              <a:rPr lang="sl-SI" dirty="0" err="1"/>
              <a:t>units</a:t>
            </a:r>
            <a:r>
              <a:rPr lang="sl-SI" dirty="0"/>
              <a:t> - 2 </a:t>
            </a:r>
            <a:r>
              <a:rPr lang="sl-SI" dirty="0" err="1" smtClean="0"/>
              <a:t>years</a:t>
            </a:r>
            <a:endParaRPr lang="sl-SI" dirty="0"/>
          </a:p>
        </c:rich>
      </c:tx>
      <c:layout>
        <c:manualLayout>
          <c:xMode val="edge"/>
          <c:yMode val="edge"/>
          <c:x val="0.157256584306272"/>
          <c:y val="0.0910307898259705"/>
        </c:manualLayout>
      </c:layout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sl-SI" dirty="0" smtClean="0"/>
              <a:t>39 </a:t>
            </a:r>
            <a:r>
              <a:rPr lang="sl-SI" dirty="0" err="1" smtClean="0"/>
              <a:t>Projects</a:t>
            </a:r>
            <a:r>
              <a:rPr lang="sl-SI" dirty="0" smtClean="0"/>
              <a:t> </a:t>
            </a:r>
            <a:r>
              <a:rPr lang="sl-SI" dirty="0"/>
              <a:t>- 2 </a:t>
            </a:r>
            <a:r>
              <a:rPr lang="sl-SI" dirty="0" err="1"/>
              <a:t>years</a:t>
            </a:r>
            <a:endParaRPr lang="sl-SI" dirty="0"/>
          </a:p>
        </c:rich>
      </c:tx>
      <c:layout/>
      <c:overlay val="0"/>
    </c:title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Irradiation units/year</c:v>
          </c:tx>
          <c:invertIfNegative val="0"/>
          <c:val>
            <c:numRef>
              <c:f>Sheet1!$B$42:$E$42</c:f>
              <c:numCache>
                <c:formatCode>General</c:formatCode>
                <c:ptCount val="4"/>
                <c:pt idx="0">
                  <c:v>140.0</c:v>
                </c:pt>
                <c:pt idx="1">
                  <c:v>270.0</c:v>
                </c:pt>
                <c:pt idx="2">
                  <c:v>170.0</c:v>
                </c:pt>
                <c:pt idx="3">
                  <c:v>29.0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3861416"/>
        <c:axId val="2082055336"/>
      </c:barChart>
      <c:catAx>
        <c:axId val="214386141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2055336"/>
        <c:crosses val="autoZero"/>
        <c:auto val="1"/>
        <c:lblAlgn val="ctr"/>
        <c:lblOffset val="100"/>
        <c:noMultiLvlLbl val="0"/>
      </c:catAx>
      <c:valAx>
        <c:axId val="2082055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43861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Irradiations</c:v>
          </c:tx>
          <c:invertIfNegative val="0"/>
          <c:val>
            <c:numRef>
              <c:f>Sheet1!$B$60:$E$60</c:f>
              <c:numCache>
                <c:formatCode>General</c:formatCode>
                <c:ptCount val="4"/>
                <c:pt idx="0">
                  <c:v>90.0</c:v>
                </c:pt>
                <c:pt idx="1">
                  <c:v>167.0</c:v>
                </c:pt>
                <c:pt idx="2">
                  <c:v>95.0</c:v>
                </c:pt>
                <c:pt idx="3">
                  <c:v>37.0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2269752"/>
        <c:axId val="-2135797224"/>
      </c:barChart>
      <c:catAx>
        <c:axId val="20822697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35797224"/>
        <c:crosses val="autoZero"/>
        <c:auto val="1"/>
        <c:lblAlgn val="ctr"/>
        <c:lblOffset val="100"/>
        <c:noMultiLvlLbl val="0"/>
      </c:catAx>
      <c:valAx>
        <c:axId val="-2135797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82269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2472878390201"/>
          <c:y val="0.113425925925926"/>
          <c:w val="0.463888888888889"/>
          <c:h val="0.773148148148149"/>
        </c:manualLayout>
      </c:layout>
      <c:pieChart>
        <c:varyColors val="1"/>
        <c:ser>
          <c:idx val="0"/>
          <c:order val="0"/>
          <c:explosion val="8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Sheet1!$A$36:$A$41</c:f>
              <c:strCache>
                <c:ptCount val="6"/>
                <c:pt idx="0">
                  <c:v>ATLAS</c:v>
                </c:pt>
                <c:pt idx="1">
                  <c:v>CMS</c:v>
                </c:pt>
                <c:pt idx="2">
                  <c:v>RD50</c:v>
                </c:pt>
                <c:pt idx="3">
                  <c:v>BELLE II</c:v>
                </c:pt>
                <c:pt idx="4">
                  <c:v>LHCb</c:v>
                </c:pt>
                <c:pt idx="5">
                  <c:v>OTHERS</c:v>
                </c:pt>
              </c:strCache>
            </c:strRef>
          </c:cat>
          <c:val>
            <c:numRef>
              <c:f>Sheet1!$F$36:$F$41</c:f>
              <c:numCache>
                <c:formatCode>General</c:formatCode>
                <c:ptCount val="6"/>
                <c:pt idx="0">
                  <c:v>260.0</c:v>
                </c:pt>
                <c:pt idx="1">
                  <c:v>146.5</c:v>
                </c:pt>
                <c:pt idx="2">
                  <c:v>76.0</c:v>
                </c:pt>
                <c:pt idx="3">
                  <c:v>19.0</c:v>
                </c:pt>
                <c:pt idx="4">
                  <c:v>19.0</c:v>
                </c:pt>
                <c:pt idx="5">
                  <c:v>88.5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62959078204794"/>
          <c:y val="0.0460545419195847"/>
          <c:w val="0.189480663197223"/>
          <c:h val="0.88384055811980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D8AF9-92BA-8344-9623-7586C344C438}" type="datetimeFigureOut">
              <a:rPr lang="en-US" smtClean="0"/>
              <a:t>10. 12. 14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DC51B-0418-9B41-9964-734F4E3D1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2217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489F7-4406-4A0C-B588-F465B3A689AE}" type="datetimeFigureOut">
              <a:rPr lang="en-GB" smtClean="0"/>
              <a:pPr/>
              <a:t>10. 12. 14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1D69A-4F7C-4139-8B6B-03FCBE9481C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029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9D733-8D31-AF48-8009-AE246F563662}" type="datetime1">
              <a:rPr lang="sl-SI" smtClean="0"/>
              <a:t>10. 12. 14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D20B-ADD4-6741-9BF0-AD4B4A6741E8}" type="datetime1">
              <a:rPr lang="sl-SI" smtClean="0"/>
              <a:t>10. 12. 14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C8129-3995-DD4A-90DB-C8F0912F830F}" type="datetime1">
              <a:rPr lang="sl-SI" smtClean="0"/>
              <a:t>10. 12. 14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32D9-36CA-0843-A9D7-83C726CE433C}" type="datetime1">
              <a:rPr lang="sl-SI" smtClean="0"/>
              <a:t>10. 12. 14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38430-54D6-8142-8434-E5E47980B892}" type="datetime1">
              <a:rPr lang="sl-SI" smtClean="0"/>
              <a:t>10. 12. 14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58CA9-7492-CE4E-90DA-A5ADC9B44BAB}" type="datetime1">
              <a:rPr lang="sl-SI" smtClean="0"/>
              <a:t>10. 12. 14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98CB6-7EDE-F149-B0F4-D8DCBD7BFA28}" type="datetime1">
              <a:rPr lang="sl-SI" smtClean="0"/>
              <a:t>10. 12. 14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7D4F5-A06E-334D-85B5-3AA5D55E68AC}" type="datetime1">
              <a:rPr lang="sl-SI" smtClean="0"/>
              <a:t>10. 12. 14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4E442-6FF0-104B-8A01-A613F1A36535}" type="datetime1">
              <a:rPr lang="sl-SI" smtClean="0"/>
              <a:t>10. 12. 14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55423-B9BD-B741-98BD-1AE6BCDBE105}" type="datetime1">
              <a:rPr lang="sl-SI" smtClean="0"/>
              <a:t>10. 12. 14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2C53A-ACC2-A543-9023-D1D1A6650E14}" type="datetime1">
              <a:rPr lang="sl-SI" smtClean="0"/>
              <a:t>10. 12. 14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01DE8-CF35-B848-A41A-7066A5047EB4}" type="datetime1">
              <a:rPr lang="sl-SI" smtClean="0"/>
              <a:t>10. 12. 14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AAE31-C2E7-4BEE-BEA6-A32065D19EA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92888" cy="365125"/>
          </a:xfrm>
        </p:spPr>
        <p:txBody>
          <a:bodyPr/>
          <a:lstStyle/>
          <a:p>
            <a:pPr lvl="0"/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1700808"/>
            <a:ext cx="80716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l-SI" sz="3200" dirty="0"/>
              <a:t>Transnational access to TRIGA _Mark III </a:t>
            </a:r>
            <a:r>
              <a:rPr lang="sl-SI" sz="3200" dirty="0" smtClean="0"/>
              <a:t>reactor</a:t>
            </a:r>
          </a:p>
          <a:p>
            <a:pPr algn="ctr"/>
            <a:r>
              <a:rPr lang="sl-SI" sz="2400" dirty="0" smtClean="0"/>
              <a:t>at Jožef Stefan Institute, Ljubljana  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r</a:t>
            </a:r>
            <a:r>
              <a:rPr lang="en-US" sz="2800" dirty="0" smtClean="0"/>
              <a:t>eactor proved to be useful </a:t>
            </a:r>
            <a:r>
              <a:rPr lang="en-US" sz="2800" dirty="0"/>
              <a:t>t</a:t>
            </a:r>
            <a:r>
              <a:rPr lang="en-US" sz="2800" dirty="0" smtClean="0"/>
              <a:t>ool to study of radiation damage </a:t>
            </a:r>
          </a:p>
          <a:p>
            <a:r>
              <a:rPr lang="en-US" sz="2800" dirty="0" smtClean="0"/>
              <a:t>plan for irradiations was 100% fulfilled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560" y="6237312"/>
            <a:ext cx="7272808" cy="432048"/>
          </a:xfrm>
        </p:spPr>
        <p:txBody>
          <a:bodyPr/>
          <a:lstStyle/>
          <a:p>
            <a:r>
              <a:rPr lang="nl-NL" dirty="0" smtClean="0"/>
              <a:t>AIDA  </a:t>
            </a:r>
            <a:r>
              <a:rPr lang="nl-NL" dirty="0" err="1" smtClean="0"/>
              <a:t>final</a:t>
            </a:r>
            <a:r>
              <a:rPr lang="nl-NL" dirty="0" smtClean="0"/>
              <a:t> meeting, CERN  9-11 December    2014                                                Vladimir Cindro, </a:t>
            </a:r>
            <a:r>
              <a:rPr lang="nl-NL" dirty="0" err="1" smtClean="0"/>
              <a:t>Jožef</a:t>
            </a:r>
            <a:r>
              <a:rPr lang="nl-NL" dirty="0" smtClean="0"/>
              <a:t> Stefan </a:t>
            </a:r>
            <a:r>
              <a:rPr lang="nl-NL" dirty="0" err="1" smtClean="0"/>
              <a:t>Institute</a:t>
            </a:r>
            <a:r>
              <a:rPr lang="nl-NL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14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Why reactor?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</a:t>
            </a:r>
            <a:r>
              <a:rPr lang="en-US" sz="2800" dirty="0" smtClean="0"/>
              <a:t>eutrons cause damage also in HEP experiments!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NIEL concept is not valid! </a:t>
            </a:r>
          </a:p>
          <a:p>
            <a:r>
              <a:rPr lang="en-US" sz="2800" dirty="0"/>
              <a:t>h</a:t>
            </a:r>
            <a:r>
              <a:rPr lang="en-US" sz="2800" dirty="0" smtClean="0"/>
              <a:t>igh </a:t>
            </a:r>
            <a:r>
              <a:rPr lang="en-US" sz="2800" dirty="0" err="1" smtClean="0"/>
              <a:t>fluences</a:t>
            </a:r>
            <a:r>
              <a:rPr lang="en-US" sz="2800" dirty="0" smtClean="0"/>
              <a:t> possible at reactor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76871"/>
            <a:ext cx="4536504" cy="249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6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TRIGA reactor</a:t>
            </a:r>
            <a:br>
              <a:rPr lang="en-US" dirty="0" smtClean="0"/>
            </a:br>
            <a:r>
              <a:rPr lang="en-US" sz="2700" b="1" u="sng" dirty="0" smtClean="0"/>
              <a:t>T</a:t>
            </a:r>
            <a:r>
              <a:rPr lang="en-US" sz="2700" dirty="0" smtClean="0"/>
              <a:t>raining </a:t>
            </a:r>
            <a:r>
              <a:rPr lang="en-US" sz="2700" b="1" u="sng" dirty="0" smtClean="0"/>
              <a:t>R</a:t>
            </a:r>
            <a:r>
              <a:rPr lang="en-US" sz="2700" dirty="0" smtClean="0"/>
              <a:t>esearch </a:t>
            </a:r>
            <a:r>
              <a:rPr lang="en-US" sz="2700" b="1" u="sng" dirty="0" smtClean="0"/>
              <a:t>I</a:t>
            </a:r>
            <a:r>
              <a:rPr lang="en-US" sz="2700" dirty="0" smtClean="0"/>
              <a:t>sotope </a:t>
            </a:r>
            <a:r>
              <a:rPr lang="en-US" sz="2700" b="1" u="sng" dirty="0"/>
              <a:t>G</a:t>
            </a:r>
            <a:r>
              <a:rPr lang="en-US" sz="2700" dirty="0" smtClean="0"/>
              <a:t>eneral </a:t>
            </a:r>
            <a:r>
              <a:rPr lang="en-US" sz="2700" b="1" u="sng" dirty="0" smtClean="0"/>
              <a:t>A</a:t>
            </a:r>
            <a:r>
              <a:rPr lang="en-US" sz="2700" dirty="0" smtClean="0"/>
              <a:t>tomics</a:t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Built in 1966 (General Atomics), reconstructed in 1991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250 kW maximum </a:t>
            </a:r>
            <a:r>
              <a:rPr lang="sl-SI" dirty="0"/>
              <a:t> power, can be regulated to few W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sl-SI" dirty="0"/>
              <a:t>flux scales with power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agreement between simulated and measured fluxes within few </a:t>
            </a:r>
            <a:r>
              <a:rPr lang="en-US" dirty="0" err="1"/>
              <a:t>percents</a:t>
            </a:r>
            <a:r>
              <a:rPr lang="en-US" dirty="0"/>
              <a:t> 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measured damage factor for fast (&gt; 0.1 MeV) neutrons is 0.90 ± 0.05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calculated damage factor is 0.88 ± 0.05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there are also  epithermal and thermal neutrons (2-3 x flux of fast neutrons), contribution to NIEL only 1-2%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TID is about 1 </a:t>
            </a:r>
            <a:r>
              <a:rPr lang="en-US" dirty="0" err="1"/>
              <a:t>kGray</a:t>
            </a:r>
            <a:r>
              <a:rPr lang="en-US" dirty="0"/>
              <a:t> for 10</a:t>
            </a:r>
            <a:r>
              <a:rPr lang="en-US" baseline="30000" dirty="0"/>
              <a:t>14</a:t>
            </a:r>
            <a:r>
              <a:rPr lang="en-US" dirty="0"/>
              <a:t> n</a:t>
            </a:r>
            <a:r>
              <a:rPr lang="en-US" baseline="-25000" dirty="0"/>
              <a:t>eq</a:t>
            </a:r>
            <a:r>
              <a:rPr lang="en-US" dirty="0"/>
              <a:t>cm</a:t>
            </a:r>
            <a:r>
              <a:rPr lang="en-US" baseline="30000" dirty="0"/>
              <a:t>-2 </a:t>
            </a:r>
            <a:r>
              <a:rPr lang="en-US" dirty="0"/>
              <a:t>at 250 kW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equivalent flux is 1.69 10</a:t>
            </a:r>
            <a:r>
              <a:rPr lang="en-US" baseline="30000" dirty="0"/>
              <a:t>12 </a:t>
            </a:r>
            <a:r>
              <a:rPr lang="en-US" dirty="0"/>
              <a:t>ncm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 in small tube (10</a:t>
            </a:r>
            <a:r>
              <a:rPr lang="en-US" baseline="30000" dirty="0"/>
              <a:t>16</a:t>
            </a:r>
            <a:r>
              <a:rPr lang="en-US" dirty="0"/>
              <a:t> in 100 min)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equivalent flux flux is 3.05 10</a:t>
            </a:r>
            <a:r>
              <a:rPr lang="en-US" baseline="30000" dirty="0"/>
              <a:t>12 </a:t>
            </a:r>
            <a:r>
              <a:rPr lang="en-US" dirty="0"/>
              <a:t>ncm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in large tube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sl-SI" dirty="0"/>
              <a:t>accuracy of equivalent fluence is ± 10%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maximum uninterrupted irradiation time is 16h. </a:t>
            </a:r>
            <a:endParaRPr lang="sl-SI" dirty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sl-SI" dirty="0"/>
              <a:t>highest fluence for  AIDA 10</a:t>
            </a:r>
            <a:r>
              <a:rPr lang="sl-SI" baseline="30000" dirty="0"/>
              <a:t>17 </a:t>
            </a:r>
            <a:r>
              <a:rPr lang="en-US" dirty="0"/>
              <a:t>cm</a:t>
            </a:r>
            <a:r>
              <a:rPr lang="en-US" baseline="30000" dirty="0"/>
              <a:t>-2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/>
              <a:t>web page http://www-f9.ijs.si/~</a:t>
            </a:r>
            <a:r>
              <a:rPr lang="en-US" dirty="0" err="1"/>
              <a:t>mandic</a:t>
            </a:r>
            <a:r>
              <a:rPr lang="en-US" dirty="0"/>
              <a:t>/</a:t>
            </a:r>
            <a:r>
              <a:rPr lang="en-US" dirty="0" err="1"/>
              <a:t>ReacSetup.html</a:t>
            </a:r>
            <a:endParaRPr lang="sl-SI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7920880" cy="365125"/>
          </a:xfrm>
        </p:spPr>
        <p:txBody>
          <a:bodyPr/>
          <a:lstStyle/>
          <a:p>
            <a:r>
              <a:rPr lang="nl-NL" dirty="0" smtClean="0"/>
              <a:t>AIDA  </a:t>
            </a:r>
            <a:r>
              <a:rPr lang="nl-NL" dirty="0" err="1" smtClean="0"/>
              <a:t>final</a:t>
            </a:r>
            <a:r>
              <a:rPr lang="nl-NL" dirty="0" smtClean="0"/>
              <a:t> meeting, CERN  9-11 December    2014                                                                  Vladimir Cindro, </a:t>
            </a:r>
            <a:r>
              <a:rPr lang="nl-NL" dirty="0" err="1" smtClean="0"/>
              <a:t>Jožef</a:t>
            </a:r>
            <a:r>
              <a:rPr lang="nl-NL" dirty="0" smtClean="0"/>
              <a:t> Stefan </a:t>
            </a:r>
            <a:r>
              <a:rPr lang="nl-NL" dirty="0" err="1" smtClean="0"/>
              <a:t>Institute</a:t>
            </a:r>
            <a:r>
              <a:rPr lang="nl-NL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129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988840"/>
            <a:ext cx="49062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31640" y="908720"/>
            <a:ext cx="5933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reactor research centre  is a part of Jo</a:t>
            </a:r>
            <a:r>
              <a:rPr lang="sl-SI" dirty="0" smtClean="0"/>
              <a:t>ž</a:t>
            </a:r>
            <a:r>
              <a:rPr lang="en-US" dirty="0" err="1" smtClean="0"/>
              <a:t>ef</a:t>
            </a:r>
            <a:r>
              <a:rPr lang="en-US" dirty="0" smtClean="0"/>
              <a:t> Stefan Institute,</a:t>
            </a:r>
            <a:endParaRPr lang="en-GB" dirty="0"/>
          </a:p>
        </p:txBody>
      </p:sp>
      <p:pic>
        <p:nvPicPr>
          <p:cNvPr id="10" name="Picture 9" descr="reactor_l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44824"/>
            <a:ext cx="2921079" cy="216024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827584" y="6356351"/>
            <a:ext cx="7992888" cy="241002"/>
          </a:xfrm>
        </p:spPr>
        <p:txBody>
          <a:bodyPr/>
          <a:lstStyle/>
          <a:p>
            <a:pPr algn="l"/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3528" y="6356350"/>
            <a:ext cx="8064896" cy="365125"/>
          </a:xfrm>
        </p:spPr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96752"/>
            <a:ext cx="4032448" cy="302433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755576" y="2852936"/>
            <a:ext cx="576064" cy="1728192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707904" y="3501008"/>
            <a:ext cx="72008" cy="16561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9552" y="4941168"/>
            <a:ext cx="118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tube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5229200"/>
            <a:ext cx="117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tube</a:t>
            </a:r>
            <a:endParaRPr lang="en-US" dirty="0"/>
          </a:p>
        </p:txBody>
      </p:sp>
      <p:pic>
        <p:nvPicPr>
          <p:cNvPr id="17" name="Picture 16" descr="reactor_core_pi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540" y="1124744"/>
            <a:ext cx="396044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88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Vladimir Cindro, Vertex 2014, Macha Lake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304800"/>
            <a:ext cx="2988783" cy="27744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29418">
            <a:off x="5785483" y="1460783"/>
            <a:ext cx="1504933" cy="905053"/>
          </a:xfrm>
          <a:prstGeom prst="rect">
            <a:avLst/>
          </a:prstGeom>
        </p:spPr>
      </p:pic>
      <p:pic>
        <p:nvPicPr>
          <p:cNvPr id="3" name="Picture 2" descr="spekter reakt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259852"/>
            <a:ext cx="4210050" cy="25689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37150" y="4076700"/>
            <a:ext cx="3632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f</a:t>
            </a:r>
            <a:r>
              <a:rPr lang="en-US" dirty="0" smtClean="0"/>
              <a:t>lux per unit of lethargy (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err="1" smtClean="0"/>
              <a:t>ln</a:t>
            </a:r>
            <a:r>
              <a:rPr lang="en-US" dirty="0" smtClean="0"/>
              <a:t> E)</a:t>
            </a:r>
          </a:p>
          <a:p>
            <a:r>
              <a:rPr lang="en-US" dirty="0" smtClean="0"/>
              <a:t>L. </a:t>
            </a:r>
            <a:r>
              <a:rPr lang="en-US" dirty="0" err="1" smtClean="0"/>
              <a:t>Snoj</a:t>
            </a:r>
            <a:r>
              <a:rPr lang="en-US" dirty="0" smtClean="0"/>
              <a:t> et al. Applied </a:t>
            </a:r>
            <a:r>
              <a:rPr lang="en-US" dirty="0" err="1" smtClean="0"/>
              <a:t>Radiaton</a:t>
            </a:r>
            <a:r>
              <a:rPr lang="en-US" dirty="0" smtClean="0"/>
              <a:t> and Isotopes  70 (2012) 483-488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61000" y="2756127"/>
            <a:ext cx="3131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elliptic large tube (axis 7 x 5cm)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989F1-3A04-7C40-B661-208D55A480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641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Content Placeholder 5" descr="Temperutre_Irradito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7" b="11087"/>
          <a:stretch>
            <a:fillRect/>
          </a:stretch>
        </p:blipFill>
        <p:spPr>
          <a:xfrm>
            <a:off x="899592" y="1052736"/>
            <a:ext cx="4176464" cy="22968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38610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n</a:t>
            </a:r>
            <a:r>
              <a:rPr lang="en-US" dirty="0" smtClean="0"/>
              <a:t>o cooling of samples during irradiation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ater temperature stabilized to 20±2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annealing times long compared to irradiation time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332656"/>
            <a:ext cx="4165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Temperature during irradiation: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4719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1560" y="6356350"/>
            <a:ext cx="8136904" cy="365125"/>
          </a:xfrm>
        </p:spPr>
        <p:txBody>
          <a:bodyPr/>
          <a:lstStyle/>
          <a:p>
            <a:r>
              <a:rPr lang="nl-NL" smtClean="0"/>
              <a:t>AIDA  final meeting, CERN  9-11 December    2014                                                                  Vladimir Cindro, Jožef Stefan Institute </a:t>
            </a:r>
            <a:endParaRPr lang="en-GB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098359863"/>
              </p:ext>
            </p:extLst>
          </p:nvPr>
        </p:nvGraphicFramePr>
        <p:xfrm>
          <a:off x="539552" y="-675456"/>
          <a:ext cx="38164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26795039"/>
              </p:ext>
            </p:extLst>
          </p:nvPr>
        </p:nvGraphicFramePr>
        <p:xfrm>
          <a:off x="179512" y="4365104"/>
          <a:ext cx="4114801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75121331"/>
              </p:ext>
            </p:extLst>
          </p:nvPr>
        </p:nvGraphicFramePr>
        <p:xfrm>
          <a:off x="5364088" y="692696"/>
          <a:ext cx="410445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616719"/>
              </p:ext>
            </p:extLst>
          </p:nvPr>
        </p:nvGraphicFramePr>
        <p:xfrm>
          <a:off x="755576" y="620688"/>
          <a:ext cx="446449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335236"/>
              </p:ext>
            </p:extLst>
          </p:nvPr>
        </p:nvGraphicFramePr>
        <p:xfrm>
          <a:off x="899592" y="3573016"/>
          <a:ext cx="439248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868144" y="2060848"/>
            <a:ext cx="198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 units delivered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4581128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389 irradiations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3528" y="6309320"/>
            <a:ext cx="8424936" cy="432048"/>
          </a:xfrm>
        </p:spPr>
        <p:txBody>
          <a:bodyPr/>
          <a:lstStyle/>
          <a:p>
            <a:r>
              <a:rPr lang="nl-NL" dirty="0" smtClean="0"/>
              <a:t>AIDA  </a:t>
            </a:r>
            <a:r>
              <a:rPr lang="nl-NL" dirty="0" err="1" smtClean="0"/>
              <a:t>final</a:t>
            </a:r>
            <a:r>
              <a:rPr lang="nl-NL" dirty="0" smtClean="0"/>
              <a:t> meeting, CERN  9-11 December    2014                                                                  Vladimir Cindro, </a:t>
            </a:r>
            <a:r>
              <a:rPr lang="nl-NL" dirty="0" err="1" smtClean="0"/>
              <a:t>Jožef</a:t>
            </a:r>
            <a:r>
              <a:rPr lang="nl-NL" dirty="0" smtClean="0"/>
              <a:t> Stefan </a:t>
            </a:r>
            <a:r>
              <a:rPr lang="nl-NL" dirty="0" err="1" smtClean="0"/>
              <a:t>Institute</a:t>
            </a:r>
            <a:r>
              <a:rPr lang="nl-NL" dirty="0" smtClean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AAE31-C2E7-4BEE-BEA6-A32065D19EA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55576" y="4221088"/>
            <a:ext cx="5904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l-SI" dirty="0" smtClean="0"/>
          </a:p>
          <a:p>
            <a:r>
              <a:rPr lang="en-GB" dirty="0" smtClean="0"/>
              <a:t>More than 30 publications related with AIDA  irradiations at  JSI  published before March 2014</a:t>
            </a:r>
            <a:endParaRPr lang="en-GB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142828"/>
              </p:ext>
            </p:extLst>
          </p:nvPr>
        </p:nvGraphicFramePr>
        <p:xfrm>
          <a:off x="179512" y="1196752"/>
          <a:ext cx="640871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91680" y="764704"/>
            <a:ext cx="69586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Sharing of reactor </a:t>
            </a:r>
            <a:r>
              <a:rPr lang="en-US" sz="2800" dirty="0" smtClean="0"/>
              <a:t>units </a:t>
            </a:r>
            <a:r>
              <a:rPr lang="en-US" sz="2800" dirty="0" smtClean="0"/>
              <a:t> </a:t>
            </a:r>
            <a:r>
              <a:rPr lang="en-US" sz="2800" dirty="0" smtClean="0"/>
              <a:t>between experiments  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504</Words>
  <Application>Microsoft Macintosh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Why reactor?</vt:lpstr>
      <vt:lpstr>TRIGA reactor Training Research Isotope General Atomics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Conclusion:</vt:lpstr>
    </vt:vector>
  </TitlesOfParts>
  <Company>IJS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Irradiations with neutrons at TRIGA _Mark III reactor </dc:title>
  <dc:creator>Cindro</dc:creator>
  <cp:lastModifiedBy>Vladimir Cindro</cp:lastModifiedBy>
  <cp:revision>45</cp:revision>
  <dcterms:created xsi:type="dcterms:W3CDTF">2011-09-08T12:22:40Z</dcterms:created>
  <dcterms:modified xsi:type="dcterms:W3CDTF">2014-12-10T16:23:21Z</dcterms:modified>
</cp:coreProperties>
</file>