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7" r:id="rId6"/>
    <p:sldId id="261" r:id="rId7"/>
    <p:sldId id="265" r:id="rId8"/>
    <p:sldId id="262" r:id="rId9"/>
    <p:sldId id="263" r:id="rId10"/>
    <p:sldId id="264" r:id="rId11"/>
    <p:sldId id="259" r:id="rId12"/>
    <p:sldId id="260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3"/>
          <p:cNvCxnSpPr/>
          <p:nvPr userDrawn="1"/>
        </p:nvCxnSpPr>
        <p:spPr>
          <a:xfrm>
            <a:off x="0" y="6550025"/>
            <a:ext cx="9144000" cy="3175"/>
          </a:xfrm>
          <a:prstGeom prst="line">
            <a:avLst/>
          </a:prstGeom>
          <a:ln w="1270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848600" cy="563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12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ABB4CC0-7D69-4FE5-A385-B13FBF80A7F6}" type="datetimeFigureOut">
              <a:rPr lang="fr-FR" smtClean="0"/>
              <a:t>10/12/2014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4548D-DB94-4B5E-A957-F69B319B3A8B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I: TPC infrastructure: </a:t>
            </a:r>
            <a:r>
              <a:rPr lang="fr-FR" dirty="0" err="1" smtClean="0"/>
              <a:t>magnet</a:t>
            </a:r>
            <a:r>
              <a:rPr lang="fr-FR" dirty="0" smtClean="0"/>
              <a:t>, </a:t>
            </a:r>
            <a:r>
              <a:rPr lang="fr-FR" dirty="0" err="1" smtClean="0"/>
              <a:t>integration</a:t>
            </a:r>
            <a:r>
              <a:rPr lang="fr-FR" dirty="0" smtClean="0"/>
              <a:t>,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Aida wg9.2</a:t>
            </a:r>
            <a:br>
              <a:rPr lang="fr-FR" dirty="0" smtClean="0"/>
            </a:br>
            <a:r>
              <a:rPr lang="fr-FR" sz="2400" dirty="0" err="1" smtClean="0"/>
              <a:t>Gaseous</a:t>
            </a:r>
            <a:r>
              <a:rPr lang="fr-FR" sz="2400" dirty="0" smtClean="0"/>
              <a:t> detector infrastructure</a:t>
            </a:r>
            <a:endParaRPr lang="fr-F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476672"/>
            <a:ext cx="2581275" cy="962025"/>
          </a:xfrm>
          <a:prstGeom prst="rect">
            <a:avLst/>
          </a:prstGeom>
          <a:solidFill>
            <a:srgbClr val="66FF99"/>
          </a:solidFill>
          <a:ln>
            <a:solidFill>
              <a:srgbClr val="FF0000"/>
            </a:solidFill>
          </a:ln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156" y="476672"/>
            <a:ext cx="15113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403648" y="551723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U. Bonn, CERN, DESY, Lund, </a:t>
            </a:r>
            <a:r>
              <a:rPr lang="fr-FR" dirty="0" err="1" smtClean="0"/>
              <a:t>Nikhef</a:t>
            </a:r>
            <a:r>
              <a:rPr lang="fr-FR" dirty="0" smtClean="0"/>
              <a:t>, Saclay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2676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563563"/>
          </a:xfrm>
        </p:spPr>
        <p:txBody>
          <a:bodyPr>
            <a:normAutofit/>
          </a:bodyPr>
          <a:lstStyle/>
          <a:p>
            <a:r>
              <a:rPr lang="fr-FR" sz="2800" dirty="0" smtClean="0"/>
              <a:t>Data </a:t>
            </a:r>
            <a:r>
              <a:rPr lang="fr-FR" sz="2800" dirty="0" err="1" smtClean="0"/>
              <a:t>taken</a:t>
            </a:r>
            <a:r>
              <a:rPr lang="fr-FR" sz="2800" dirty="0" smtClean="0"/>
              <a:t> in 2013 and 2014 </a:t>
            </a:r>
            <a:r>
              <a:rPr lang="fr-FR" sz="2800" dirty="0" err="1" smtClean="0"/>
              <a:t>with</a:t>
            </a:r>
            <a:r>
              <a:rPr lang="fr-FR" sz="2800" dirty="0" smtClean="0"/>
              <a:t> 7 modules</a:t>
            </a:r>
            <a:endParaRPr lang="fr-FR" sz="2800" dirty="0"/>
          </a:p>
        </p:txBody>
      </p:sp>
      <p:pic>
        <p:nvPicPr>
          <p:cNvPr id="3" name="Picture 2" descr="E:\PROJETS\TPC\MESURES\2014\140217-0302_7Modules_CO2Cooling_Desy\ANIM\ANIMATION_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76872"/>
            <a:ext cx="5976664" cy="448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Paul\ilc\7M-DESYtest\February2013\SevenModule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88617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062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16372"/>
          </a:xfrm>
        </p:spPr>
        <p:txBody>
          <a:bodyPr/>
          <a:lstStyle/>
          <a:p>
            <a:r>
              <a:rPr lang="fr-FR" dirty="0" smtClean="0"/>
              <a:t>2 phase CO2 </a:t>
            </a:r>
            <a:r>
              <a:rPr lang="fr-FR" dirty="0" err="1" smtClean="0"/>
              <a:t>cooling</a:t>
            </a:r>
            <a:endParaRPr lang="fr-FR" dirty="0"/>
          </a:p>
        </p:txBody>
      </p:sp>
      <p:pic>
        <p:nvPicPr>
          <p:cNvPr id="4" name="Picture 2" descr="D:\Paul\ilc\2PCO2doc\EndpwCoolin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77789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3"/>
            <a:ext cx="3816424" cy="2534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51520" y="443711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CO2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efficient </a:t>
            </a:r>
            <a:r>
              <a:rPr lang="fr-FR" dirty="0" err="1" smtClean="0"/>
              <a:t>remo</a:t>
            </a:r>
            <a:r>
              <a:rPr lang="fr-FR" dirty="0" smtClean="0"/>
              <a:t>- val of </a:t>
            </a:r>
            <a:r>
              <a:rPr lang="fr-FR" dirty="0" err="1" smtClean="0"/>
              <a:t>heat</a:t>
            </a:r>
            <a:r>
              <a:rPr lang="fr-FR" dirty="0" smtClean="0"/>
              <a:t> at room </a:t>
            </a:r>
            <a:r>
              <a:rPr lang="fr-FR" dirty="0" err="1" smtClean="0"/>
              <a:t>temperature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O(1mm pipes)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51520" y="544522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TRACI system (AIDA </a:t>
            </a:r>
            <a:r>
              <a:rPr lang="fr-FR" dirty="0" err="1" smtClean="0"/>
              <a:t>development</a:t>
            </a:r>
            <a:r>
              <a:rPr lang="fr-FR" dirty="0" smtClean="0"/>
              <a:t>)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bought</a:t>
            </a:r>
            <a:r>
              <a:rPr lang="fr-FR" dirty="0" smtClean="0"/>
              <a:t> by KEK at </a:t>
            </a:r>
            <a:r>
              <a:rPr lang="fr-FR" dirty="0" err="1" smtClean="0"/>
              <a:t>Nikhef</a:t>
            </a:r>
            <a:r>
              <a:rPr lang="fr-FR" dirty="0" smtClean="0"/>
              <a:t> and </a:t>
            </a:r>
            <a:r>
              <a:rPr lang="fr-FR" dirty="0" err="1" smtClean="0"/>
              <a:t>adapted</a:t>
            </a:r>
            <a:r>
              <a:rPr lang="fr-FR" dirty="0" smtClean="0"/>
              <a:t> to the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equipped</a:t>
            </a:r>
            <a:r>
              <a:rPr lang="fr-FR" dirty="0" smtClean="0"/>
              <a:t> TPC (dec.6, 2013 at </a:t>
            </a:r>
            <a:r>
              <a:rPr lang="fr-FR" dirty="0" err="1" smtClean="0"/>
              <a:t>Nikhef</a:t>
            </a:r>
            <a:r>
              <a:rPr lang="fr-FR" dirty="0" smtClean="0"/>
              <a:t> and test at DESY in March 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2532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All the AIDA </a:t>
            </a:r>
            <a:r>
              <a:rPr lang="fr-FR" dirty="0" err="1" smtClean="0"/>
              <a:t>funds</a:t>
            </a:r>
            <a:r>
              <a:rPr lang="fr-FR" dirty="0" smtClean="0"/>
              <a:t> have been </a:t>
            </a:r>
            <a:r>
              <a:rPr lang="fr-FR" dirty="0" err="1" smtClean="0"/>
              <a:t>spent</a:t>
            </a:r>
            <a:r>
              <a:rPr lang="fr-FR" dirty="0" smtClean="0"/>
              <a:t> (568.5 k€), plus about </a:t>
            </a:r>
            <a:r>
              <a:rPr lang="fr-FR" dirty="0" err="1" smtClean="0"/>
              <a:t>twice</a:t>
            </a:r>
            <a:r>
              <a:rPr lang="fr-FR" dirty="0" smtClean="0"/>
              <a:t> as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various</a:t>
            </a:r>
            <a:r>
              <a:rPr lang="fr-FR" dirty="0" smtClean="0"/>
              <a:t> sources (Toshiba in-</a:t>
            </a:r>
            <a:r>
              <a:rPr lang="fr-FR" dirty="0" err="1" smtClean="0"/>
              <a:t>kind</a:t>
            </a:r>
            <a:r>
              <a:rPr lang="fr-FR" dirty="0" smtClean="0"/>
              <a:t> contribution, KEK, DESY, CEA, Bonn, etc… </a:t>
            </a:r>
            <a:r>
              <a:rPr lang="fr-FR" dirty="0" err="1" smtClean="0"/>
              <a:t>own</a:t>
            </a:r>
            <a:r>
              <a:rPr lang="fr-FR" dirty="0" smtClean="0"/>
              <a:t> </a:t>
            </a:r>
            <a:r>
              <a:rPr lang="fr-FR" dirty="0" err="1" smtClean="0"/>
              <a:t>funds</a:t>
            </a:r>
            <a:r>
              <a:rPr lang="fr-FR" dirty="0" smtClean="0"/>
              <a:t>)</a:t>
            </a:r>
          </a:p>
          <a:p>
            <a:r>
              <a:rPr lang="fr-FR" dirty="0" smtClean="0"/>
              <a:t>The SALTRO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finished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expanded</a:t>
            </a:r>
            <a:r>
              <a:rPr lang="fr-FR" dirty="0" smtClean="0"/>
              <a:t> a lot in the course of the </a:t>
            </a:r>
            <a:r>
              <a:rPr lang="fr-FR" dirty="0" err="1" smtClean="0"/>
              <a:t>development</a:t>
            </a:r>
            <a:r>
              <a:rPr lang="fr-FR" dirty="0" smtClean="0"/>
              <a:t>) but </a:t>
            </a:r>
            <a:r>
              <a:rPr lang="fr-FR" dirty="0" err="1" smtClean="0"/>
              <a:t>got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positive </a:t>
            </a:r>
            <a:r>
              <a:rPr lang="fr-FR" dirty="0" err="1" smtClean="0"/>
              <a:t>results</a:t>
            </a:r>
            <a:r>
              <a:rPr lang="fr-FR" dirty="0" smtClean="0"/>
              <a:t> (</a:t>
            </a:r>
            <a:r>
              <a:rPr lang="fr-FR" dirty="0" err="1" smtClean="0"/>
              <a:t>development</a:t>
            </a:r>
            <a:r>
              <a:rPr lang="fr-FR" dirty="0" smtClean="0"/>
              <a:t> of </a:t>
            </a:r>
            <a:r>
              <a:rPr lang="fr-FR" dirty="0" err="1" smtClean="0"/>
              <a:t>integration</a:t>
            </a:r>
            <a:r>
              <a:rPr lang="fr-FR" dirty="0" smtClean="0"/>
              <a:t> techniques, contact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industry</a:t>
            </a:r>
            <a:r>
              <a:rPr lang="fr-FR" dirty="0" smtClean="0"/>
              <a:t>)</a:t>
            </a:r>
          </a:p>
          <a:p>
            <a:r>
              <a:rPr lang="fr-FR" dirty="0" smtClean="0"/>
              <a:t>All the initial goals have been </a:t>
            </a:r>
            <a:r>
              <a:rPr lang="fr-FR" dirty="0" err="1" smtClean="0"/>
              <a:t>reached</a:t>
            </a:r>
            <a:r>
              <a:rPr lang="fr-FR" dirty="0" smtClean="0"/>
              <a:t> (plus the CO2 </a:t>
            </a:r>
            <a:r>
              <a:rPr lang="fr-FR" dirty="0" err="1" smtClean="0"/>
              <a:t>cooling</a:t>
            </a:r>
            <a:r>
              <a:rPr lang="fr-FR" dirty="0" smtClean="0"/>
              <a:t>), and a lot has been </a:t>
            </a:r>
            <a:r>
              <a:rPr lang="fr-FR" dirty="0" err="1" smtClean="0"/>
              <a:t>done</a:t>
            </a:r>
            <a:r>
              <a:rPr lang="fr-FR" dirty="0" smtClean="0"/>
              <a:t> for the </a:t>
            </a:r>
            <a:r>
              <a:rPr lang="fr-FR" dirty="0" err="1" smtClean="0"/>
              <a:t>integration</a:t>
            </a:r>
            <a:r>
              <a:rPr lang="fr-FR" dirty="0" smtClean="0"/>
              <a:t> of </a:t>
            </a:r>
            <a:r>
              <a:rPr lang="fr-FR" dirty="0" err="1" smtClean="0"/>
              <a:t>electronics</a:t>
            </a:r>
            <a:r>
              <a:rPr lang="fr-FR" dirty="0" smtClean="0"/>
              <a:t> (contact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industry</a:t>
            </a:r>
            <a:r>
              <a:rPr lang="fr-FR" dirty="0" smtClean="0"/>
              <a:t>). </a:t>
            </a:r>
          </a:p>
          <a:p>
            <a:r>
              <a:rPr lang="fr-FR" dirty="0" smtClean="0"/>
              <a:t>All </a:t>
            </a:r>
            <a:r>
              <a:rPr lang="fr-FR" dirty="0" err="1" smtClean="0"/>
              <a:t>milestones</a:t>
            </a:r>
            <a:r>
              <a:rPr lang="fr-FR" dirty="0"/>
              <a:t> </a:t>
            </a:r>
            <a:r>
              <a:rPr lang="fr-FR" dirty="0" smtClean="0"/>
              <a:t>have been </a:t>
            </a:r>
            <a:r>
              <a:rPr lang="fr-FR" dirty="0" err="1" smtClean="0"/>
              <a:t>reached</a:t>
            </a:r>
            <a:r>
              <a:rPr lang="fr-FR" dirty="0" smtClean="0"/>
              <a:t> and </a:t>
            </a:r>
            <a:r>
              <a:rPr lang="fr-FR" dirty="0" err="1" smtClean="0"/>
              <a:t>deliverables</a:t>
            </a:r>
            <a:r>
              <a:rPr lang="fr-FR" dirty="0" smtClean="0"/>
              <a:t> sent</a:t>
            </a:r>
          </a:p>
          <a:p>
            <a:pPr marL="114300" indent="0">
              <a:buNone/>
            </a:pPr>
            <a:r>
              <a:rPr lang="fr-FR" dirty="0" smtClean="0"/>
              <a:t>(D9.2, D9.3, D9.6)</a:t>
            </a:r>
          </a:p>
        </p:txBody>
      </p:sp>
    </p:spTree>
    <p:extLst>
      <p:ext uri="{BB962C8B-B14F-4D97-AF65-F5344CB8AC3E}">
        <p14:creationId xmlns:p14="http://schemas.microsoft.com/office/powerpoint/2010/main" val="3113690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52600"/>
            <a:ext cx="8291264" cy="4772744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In EUDET</a:t>
            </a:r>
            <a:r>
              <a:rPr lang="fr-FR" dirty="0" smtClean="0"/>
              <a:t>, a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offered</a:t>
            </a:r>
            <a:r>
              <a:rPr lang="fr-FR" dirty="0" smtClean="0"/>
              <a:t> by KEK, </a:t>
            </a:r>
            <a:r>
              <a:rPr lang="fr-FR" dirty="0" err="1" smtClean="0"/>
              <a:t>Japan</a:t>
            </a:r>
            <a:r>
              <a:rPr lang="fr-FR" dirty="0" smtClean="0"/>
              <a:t> and </a:t>
            </a:r>
            <a:r>
              <a:rPr lang="fr-FR" dirty="0" err="1" smtClean="0"/>
              <a:t>installed</a:t>
            </a:r>
            <a:r>
              <a:rPr lang="fr-FR" dirty="0" smtClean="0"/>
              <a:t> at DESY. But </a:t>
            </a:r>
            <a:r>
              <a:rPr lang="fr-FR" dirty="0" err="1" smtClean="0"/>
              <a:t>required</a:t>
            </a:r>
            <a:r>
              <a:rPr lang="fr-FR" dirty="0" smtClean="0"/>
              <a:t> </a:t>
            </a:r>
            <a:r>
              <a:rPr lang="fr-FR" dirty="0" err="1" smtClean="0"/>
              <a:t>weekly</a:t>
            </a:r>
            <a:r>
              <a:rPr lang="fr-FR" dirty="0" smtClean="0"/>
              <a:t> He supplies </a:t>
            </a:r>
            <a:r>
              <a:rPr lang="fr-FR" dirty="0" err="1" smtClean="0"/>
              <a:t>interrupting</a:t>
            </a:r>
            <a:r>
              <a:rPr lang="fr-FR" dirty="0" smtClean="0"/>
              <a:t> the </a:t>
            </a:r>
            <a:r>
              <a:rPr lang="fr-FR" dirty="0" err="1" smtClean="0"/>
              <a:t>operation</a:t>
            </a:r>
            <a:r>
              <a:rPr lang="fr-FR" dirty="0" smtClean="0"/>
              <a:t> for O(1day). </a:t>
            </a:r>
          </a:p>
          <a:p>
            <a:r>
              <a:rPr lang="fr-FR" dirty="0" smtClean="0"/>
              <a:t>A </a:t>
            </a:r>
            <a:r>
              <a:rPr lang="fr-FR" dirty="0" err="1" smtClean="0"/>
              <a:t>field</a:t>
            </a:r>
            <a:r>
              <a:rPr lang="fr-FR" dirty="0" smtClean="0"/>
              <a:t> cage, an </a:t>
            </a:r>
            <a:r>
              <a:rPr lang="fr-FR" dirty="0" err="1" smtClean="0"/>
              <a:t>endplate</a:t>
            </a:r>
            <a:r>
              <a:rPr lang="fr-FR" dirty="0" smtClean="0"/>
              <a:t> and a trigger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built</a:t>
            </a:r>
            <a:endParaRPr lang="fr-FR" dirty="0" smtClean="0"/>
          </a:p>
          <a:p>
            <a:r>
              <a:rPr lang="fr-FR" dirty="0" smtClean="0"/>
              <a:t>ALTRO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purchased</a:t>
            </a:r>
            <a:r>
              <a:rPr lang="fr-FR" dirty="0" smtClean="0"/>
              <a:t> and </a:t>
            </a:r>
            <a:r>
              <a:rPr lang="fr-FR" dirty="0" err="1" smtClean="0"/>
              <a:t>adapted</a:t>
            </a:r>
            <a:r>
              <a:rPr lang="fr-FR" dirty="0" smtClean="0"/>
              <a:t> to TPC </a:t>
            </a:r>
            <a:r>
              <a:rPr lang="fr-FR" dirty="0" err="1" smtClean="0"/>
              <a:t>readout</a:t>
            </a:r>
            <a:r>
              <a:rPr lang="fr-FR" dirty="0" smtClean="0"/>
              <a:t>. </a:t>
            </a:r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insufficient</a:t>
            </a:r>
            <a:r>
              <a:rPr lang="fr-FR" dirty="0" smtClean="0"/>
              <a:t> packing.</a:t>
            </a:r>
          </a:p>
          <a:p>
            <a:r>
              <a:rPr lang="fr-FR" dirty="0" smtClean="0"/>
              <a:t> A new chip (</a:t>
            </a:r>
            <a:r>
              <a:rPr lang="fr-FR" dirty="0" err="1" smtClean="0"/>
              <a:t>Timepix</a:t>
            </a:r>
            <a:r>
              <a:rPr lang="fr-FR" dirty="0" smtClean="0"/>
              <a:t>)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designed</a:t>
            </a:r>
            <a:r>
              <a:rPr lang="fr-FR" dirty="0" smtClean="0"/>
              <a:t> (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Medipix</a:t>
            </a:r>
            <a:r>
              <a:rPr lang="fr-FR" dirty="0" smtClean="0"/>
              <a:t> 2) and a digital TPC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operated</a:t>
            </a:r>
            <a:endParaRPr lang="fr-FR" dirty="0" smtClean="0"/>
          </a:p>
          <a:p>
            <a:r>
              <a:rPr lang="fr-FR" dirty="0" smtClean="0"/>
              <a:t>This DESY TPC test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facility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operated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2008 on</a:t>
            </a:r>
            <a:endParaRPr lang="fr-FR" dirty="0" smtClean="0"/>
          </a:p>
          <a:p>
            <a:r>
              <a:rPr lang="fr-FR" dirty="0" smtClean="0"/>
              <a:t>In AIDA, </a:t>
            </a:r>
            <a:r>
              <a:rPr lang="fr-FR" dirty="0" err="1" smtClean="0"/>
              <a:t>task</a:t>
            </a:r>
            <a:r>
              <a:rPr lang="fr-FR" dirty="0" smtClean="0"/>
              <a:t> 9.2.1 </a:t>
            </a:r>
            <a:r>
              <a:rPr lang="fr-FR" dirty="0" err="1" smtClean="0"/>
              <a:t>was</a:t>
            </a:r>
            <a:r>
              <a:rPr lang="fr-FR" dirty="0" smtClean="0"/>
              <a:t> to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facility</a:t>
            </a:r>
            <a:r>
              <a:rPr lang="fr-FR" dirty="0" smtClean="0"/>
              <a:t>, </a:t>
            </a:r>
            <a:r>
              <a:rPr lang="fr-FR" dirty="0" err="1" smtClean="0"/>
              <a:t>task</a:t>
            </a:r>
            <a:r>
              <a:rPr lang="fr-FR" dirty="0" smtClean="0"/>
              <a:t> 9.2.2 </a:t>
            </a:r>
            <a:r>
              <a:rPr lang="fr-FR" dirty="0" err="1" smtClean="0"/>
              <a:t>was</a:t>
            </a:r>
            <a:r>
              <a:rPr lang="fr-FR" dirty="0" smtClean="0"/>
              <a:t> to </a:t>
            </a: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err="1" smtClean="0"/>
              <a:t>manpower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MPGD prototypes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CERN workshop (Rui de </a:t>
            </a:r>
            <a:r>
              <a:rPr lang="fr-FR" dirty="0" err="1" smtClean="0"/>
              <a:t>Olivera’s</a:t>
            </a:r>
            <a:r>
              <a:rPr lang="fr-FR" dirty="0" smtClean="0"/>
              <a:t> talk) and </a:t>
            </a:r>
            <a:r>
              <a:rPr lang="fr-FR" dirty="0" err="1" smtClean="0"/>
              <a:t>task</a:t>
            </a:r>
            <a:r>
              <a:rPr lang="fr-FR" dirty="0" smtClean="0"/>
              <a:t> 9.2.3 </a:t>
            </a:r>
            <a:r>
              <a:rPr lang="fr-FR" dirty="0" err="1" smtClean="0"/>
              <a:t>aimed</a:t>
            </a:r>
            <a:r>
              <a:rPr lang="fr-FR" dirty="0" smtClean="0"/>
              <a:t> at </a:t>
            </a:r>
            <a:r>
              <a:rPr lang="fr-FR" dirty="0" err="1" smtClean="0"/>
              <a:t>reading</a:t>
            </a:r>
            <a:r>
              <a:rPr lang="fr-FR" dirty="0" smtClean="0"/>
              <a:t> out an </a:t>
            </a:r>
            <a:r>
              <a:rPr lang="fr-FR" dirty="0" err="1" smtClean="0"/>
              <a:t>arbitrary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Timepix</a:t>
            </a:r>
            <a:r>
              <a:rPr lang="fr-FR" dirty="0" smtClean="0"/>
              <a:t> and Timepix3 chips (M. </a:t>
            </a:r>
            <a:r>
              <a:rPr lang="fr-FR" dirty="0" err="1" smtClean="0"/>
              <a:t>Lupberger’s</a:t>
            </a:r>
            <a:r>
              <a:rPr lang="fr-FR" dirty="0" smtClean="0"/>
              <a:t> talk).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7466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PCMAG MAGNET UPGRADE</a:t>
            </a:r>
            <a:endParaRPr lang="fr-FR" dirty="0"/>
          </a:p>
        </p:txBody>
      </p:sp>
      <p:pic>
        <p:nvPicPr>
          <p:cNvPr id="4" name="Picture 13" descr="http://www.desy.de/fortbildung/Desy-log%20cy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92175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499992" y="155679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Ralf </a:t>
            </a:r>
            <a:r>
              <a:rPr lang="fr-FR" dirty="0" err="1" smtClean="0"/>
              <a:t>Diener</a:t>
            </a:r>
            <a:r>
              <a:rPr lang="fr-FR" dirty="0" smtClean="0"/>
              <a:t>, AIDA meetings 2013, 2014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8352928" cy="276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95536" y="2204864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Improvement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for the 1-6 </a:t>
            </a:r>
            <a:r>
              <a:rPr lang="fr-FR" dirty="0" err="1" smtClean="0"/>
              <a:t>GeV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facility</a:t>
            </a:r>
            <a:endParaRPr lang="fr-FR" dirty="0" smtClean="0"/>
          </a:p>
          <a:p>
            <a:r>
              <a:rPr lang="fr-FR" dirty="0" err="1" smtClean="0"/>
              <a:t>Moved</a:t>
            </a:r>
            <a:r>
              <a:rPr lang="fr-FR" dirty="0" smtClean="0"/>
              <a:t> to KEK and Toshiba in 2011, back in 2012.</a:t>
            </a:r>
          </a:p>
          <a:p>
            <a:r>
              <a:rPr lang="fr-FR" dirty="0" err="1" smtClean="0"/>
              <a:t>Received</a:t>
            </a:r>
            <a:r>
              <a:rPr lang="fr-FR" dirty="0" smtClean="0"/>
              <a:t> </a:t>
            </a:r>
            <a:r>
              <a:rPr lang="fr-FR" dirty="0" err="1" smtClean="0"/>
              <a:t>mechanics</a:t>
            </a:r>
            <a:r>
              <a:rPr lang="fr-FR" dirty="0" smtClean="0"/>
              <a:t> for </a:t>
            </a:r>
            <a:r>
              <a:rPr lang="fr-FR" dirty="0" err="1" smtClean="0"/>
              <a:t>moving</a:t>
            </a:r>
            <a:r>
              <a:rPr lang="fr-FR" dirty="0" smtClean="0"/>
              <a:t> in all </a:t>
            </a:r>
            <a:r>
              <a:rPr lang="fr-FR" dirty="0" err="1" smtClean="0"/>
              <a:t>degrees</a:t>
            </a:r>
            <a:r>
              <a:rPr lang="fr-FR" dirty="0" smtClean="0"/>
              <a:t> of </a:t>
            </a:r>
            <a:r>
              <a:rPr lang="fr-FR" dirty="0" err="1" smtClean="0"/>
              <a:t>freedom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6376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0" y="5705"/>
            <a:ext cx="9126810" cy="6458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0381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630182"/>
              </p:ext>
            </p:extLst>
          </p:nvPr>
        </p:nvGraphicFramePr>
        <p:xfrm>
          <a:off x="251520" y="116632"/>
          <a:ext cx="5256584" cy="64087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4492"/>
                <a:gridCol w="535312"/>
                <a:gridCol w="771174"/>
                <a:gridCol w="1147511"/>
                <a:gridCol w="2388095"/>
              </a:tblGrid>
              <a:tr h="34835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YEAR</a:t>
                      </a:r>
                      <a:endParaRPr lang="fr-FR" sz="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MONTH</a:t>
                      </a:r>
                      <a:endParaRPr lang="fr-FR" sz="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DURATION</a:t>
                      </a:r>
                      <a:endParaRPr lang="fr-FR" sz="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COLLABORATION/EXPERIMENT</a:t>
                      </a:r>
                      <a:endParaRPr lang="fr-FR" sz="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DESCRIPTION</a:t>
                      </a:r>
                      <a:endParaRPr lang="fr-FR" sz="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1643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2012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Jul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LCTPC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Test with 6 Micromegas TPC modules with integrated electronics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20628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Sep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3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LCTPC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Test with 3 GridGEM TPC modules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4835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Nov-Dec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3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LCTPC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Test of 3 SciEnergy GEM TPC modules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1643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2013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Jan-Feb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LCTPC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Test with 7 Micromegas TPC modules with integrated electronics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1643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Feb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ATLAS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Measurement of Lorentz angle and charge collection efficiency of Si microstrip detectors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4835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Feb-Mar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4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LCTPC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Test with 3 GridGEM TPC modules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20628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Mar-Apr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LCTPC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Test with 2 TimePix TPC modules (GEM + Ingrid)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1643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Apr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1 week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ATLAS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Measurement of Lorentz angle and charge collection efficiency of Si microstrip detectors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20628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Apr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SBS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GEM Tracker Chambers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1643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May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1 week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ATLAS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Measurement of Lorentz angle and charge collection efficiency of Si microstrip detectors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1643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Jun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1 week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LCTPC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Micromegas TPC module with ALTRO readout electronics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1643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Jun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ATLAS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Micromegas chambers for ATLAS New Small Wheel (NSW)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1643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Aug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ATLAS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Measurement of Lorentz angle and charge collection efficiency of Si microstrip detectors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4835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Oct-Nov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5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ATLAS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Measurement of Lorentz angle and charge collection efficiency of Si microstrip detectors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20628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Nov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1 week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LCTPC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Laser calibration studies with GEM TPC modules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4835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Nov-Dec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6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BELLE II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Installation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44254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2014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Jan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4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BELLE II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BELLE II: pixel and strip sensors vertex detector integration test including DAQ, slow control and cooling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31643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Feb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ATLAS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>
                          <a:effectLst/>
                        </a:rPr>
                        <a:t>Measurement of Lorentz angle and charge collection efficiency of Si microstrip detectors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  <a:tr h="55130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 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Feb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2 weeks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700">
                          <a:effectLst/>
                        </a:rPr>
                        <a:t>LCTPC</a:t>
                      </a:r>
                      <a:endParaRPr lang="fr-FR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600" dirty="0">
                          <a:effectLst/>
                        </a:rPr>
                        <a:t>Test with 7 </a:t>
                      </a:r>
                      <a:r>
                        <a:rPr lang="en-GB" sz="600" dirty="0" err="1">
                          <a:effectLst/>
                        </a:rPr>
                        <a:t>Micromegas</a:t>
                      </a:r>
                      <a:r>
                        <a:rPr lang="en-GB" sz="600" dirty="0">
                          <a:effectLst/>
                        </a:rPr>
                        <a:t> TPC modules with  CO2 cooling including laser calibration measurements and a combined run with 2 </a:t>
                      </a:r>
                      <a:r>
                        <a:rPr lang="en-GB" sz="600" dirty="0" err="1">
                          <a:effectLst/>
                        </a:rPr>
                        <a:t>TimePix</a:t>
                      </a:r>
                      <a:r>
                        <a:rPr lang="en-GB" sz="600" dirty="0">
                          <a:effectLst/>
                        </a:rPr>
                        <a:t>/Ingrid TPC modules</a:t>
                      </a:r>
                      <a:endParaRPr lang="fr-FR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112" marR="24112" marT="24112" marB="24112"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724128" y="980728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upgrade </a:t>
            </a:r>
            <a:r>
              <a:rPr lang="fr-FR" dirty="0" err="1" smtClean="0"/>
              <a:t>improved</a:t>
            </a:r>
            <a:r>
              <a:rPr lang="fr-FR" dirty="0" smtClean="0"/>
              <a:t> </a:t>
            </a:r>
            <a:r>
              <a:rPr lang="fr-FR" dirty="0" err="1" smtClean="0"/>
              <a:t>safety</a:t>
            </a:r>
            <a:r>
              <a:rPr lang="fr-FR" dirty="0" smtClean="0"/>
              <a:t> and </a:t>
            </a:r>
            <a:r>
              <a:rPr lang="fr-FR" dirty="0" err="1" smtClean="0"/>
              <a:t>reliability</a:t>
            </a:r>
            <a:r>
              <a:rPr lang="fr-FR" dirty="0" smtClean="0"/>
              <a:t> of </a:t>
            </a:r>
            <a:r>
              <a:rPr lang="fr-FR" dirty="0" err="1" smtClean="0"/>
              <a:t>operation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The use of the </a:t>
            </a:r>
            <a:r>
              <a:rPr lang="fr-FR" dirty="0" err="1" smtClean="0"/>
              <a:t>facility</a:t>
            </a:r>
            <a:r>
              <a:rPr lang="fr-FR" dirty="0" smtClean="0"/>
              <a:t> </a:t>
            </a:r>
            <a:r>
              <a:rPr lang="fr-FR" dirty="0" err="1" smtClean="0"/>
              <a:t>goes</a:t>
            </a:r>
            <a:r>
              <a:rPr lang="fr-FR" dirty="0" smtClean="0"/>
              <a:t> far </a:t>
            </a:r>
            <a:r>
              <a:rPr lang="fr-FR" dirty="0" err="1" smtClean="0"/>
              <a:t>beyond</a:t>
            </a:r>
            <a:r>
              <a:rPr lang="fr-FR" dirty="0" smtClean="0"/>
              <a:t> LCTPC</a:t>
            </a:r>
          </a:p>
          <a:p>
            <a:r>
              <a:rPr lang="fr-FR" dirty="0" smtClean="0"/>
              <a:t>(Belle, ATLAS, etc…)</a:t>
            </a:r>
          </a:p>
          <a:p>
            <a:endParaRPr lang="fr-FR" dirty="0"/>
          </a:p>
          <a:p>
            <a:r>
              <a:rPr lang="fr-FR" dirty="0" smtClean="0"/>
              <a:t>First part of 2015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booked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4981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ELECTRONICS INTEGRATION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The EUDET </a:t>
            </a:r>
            <a:r>
              <a:rPr lang="fr-FR" dirty="0" err="1" smtClean="0"/>
              <a:t>electronics</a:t>
            </a:r>
            <a:r>
              <a:rPr lang="fr-FR" dirty="0" smtClean="0"/>
              <a:t> (ALTRO and S-ALTRO) and the </a:t>
            </a:r>
            <a:r>
              <a:rPr lang="fr-FR" dirty="0" err="1" smtClean="0"/>
              <a:t>Micromegas</a:t>
            </a:r>
            <a:r>
              <a:rPr lang="fr-FR" dirty="0" smtClean="0"/>
              <a:t> test </a:t>
            </a:r>
            <a:r>
              <a:rPr lang="fr-FR" dirty="0" err="1" smtClean="0"/>
              <a:t>electronics</a:t>
            </a:r>
            <a:r>
              <a:rPr lang="fr-FR" dirty="0" smtClean="0"/>
              <a:t> (AFTER </a:t>
            </a:r>
            <a:r>
              <a:rPr lang="fr-FR" dirty="0" err="1" smtClean="0"/>
              <a:t>from</a:t>
            </a:r>
            <a:r>
              <a:rPr lang="fr-FR" dirty="0" smtClean="0"/>
              <a:t> T2K TPC) </a:t>
            </a:r>
            <a:r>
              <a:rPr lang="fr-FR" dirty="0" err="1" smtClean="0"/>
              <a:t>needed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packing to </a:t>
            </a:r>
            <a:r>
              <a:rPr lang="fr-FR" dirty="0" err="1" smtClean="0"/>
              <a:t>increase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channels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read</a:t>
            </a:r>
            <a:r>
              <a:rPr lang="fr-FR" dirty="0" smtClean="0"/>
              <a:t> out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forced</a:t>
            </a:r>
            <a:r>
              <a:rPr lang="fr-FR" dirty="0" smtClean="0"/>
              <a:t> to </a:t>
            </a:r>
            <a:r>
              <a:rPr lang="fr-FR" dirty="0" err="1" smtClean="0"/>
              <a:t>develop</a:t>
            </a:r>
            <a:r>
              <a:rPr lang="fr-FR" dirty="0" smtClean="0"/>
              <a:t> hardware and </a:t>
            </a:r>
            <a:r>
              <a:rPr lang="fr-FR" dirty="0" err="1" smtClean="0"/>
              <a:t>tools</a:t>
            </a:r>
            <a:r>
              <a:rPr lang="fr-FR" dirty="0" smtClean="0"/>
              <a:t> for a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integration</a:t>
            </a:r>
            <a:r>
              <a:rPr lang="fr-FR" dirty="0" smtClean="0"/>
              <a:t> (5 to 20 mm² by chanel)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4670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S-ALTRO </a:t>
            </a:r>
            <a:r>
              <a:rPr lang="fr-FR" dirty="0" err="1" smtClean="0"/>
              <a:t>electronics</a:t>
            </a: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8382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6560" y="2537546"/>
            <a:ext cx="4844160" cy="36003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303337"/>
            <a:ext cx="1762560" cy="1322059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6704640" y="2279760"/>
            <a:ext cx="207360" cy="486771"/>
          </a:xfrm>
          <a:prstGeom prst="line">
            <a:avLst/>
          </a:prstGeom>
          <a:noFill/>
          <a:ln w="3816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sv-SE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1200" y="4785623"/>
            <a:ext cx="2024640" cy="15193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" name="Line 8"/>
          <p:cNvSpPr>
            <a:spLocks noChangeShapeType="1"/>
          </p:cNvSpPr>
          <p:nvPr/>
        </p:nvSpPr>
        <p:spPr bwMode="auto">
          <a:xfrm flipH="1">
            <a:off x="2354401" y="3801999"/>
            <a:ext cx="619200" cy="983624"/>
          </a:xfrm>
          <a:prstGeom prst="line">
            <a:avLst/>
          </a:prstGeom>
          <a:noFill/>
          <a:ln w="3816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sv-SE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561" y="2652759"/>
            <a:ext cx="1828800" cy="1659054"/>
          </a:xfrm>
          <a:prstGeom prst="rect">
            <a:avLst/>
          </a:prstGeom>
          <a:noFill/>
          <a:ln w="9360">
            <a:noFill/>
            <a:round/>
            <a:headEnd/>
            <a:tailEnd/>
          </a:ln>
          <a:effectLst/>
        </p:spPr>
      </p:pic>
      <p:sp>
        <p:nvSpPr>
          <p:cNvPr id="12" name="Line 10"/>
          <p:cNvSpPr>
            <a:spLocks noChangeShapeType="1"/>
          </p:cNvSpPr>
          <p:nvPr/>
        </p:nvSpPr>
        <p:spPr bwMode="auto">
          <a:xfrm flipH="1" flipV="1">
            <a:off x="1402561" y="3174093"/>
            <a:ext cx="2400480" cy="76328"/>
          </a:xfrm>
          <a:prstGeom prst="line">
            <a:avLst/>
          </a:prstGeom>
          <a:noFill/>
          <a:ln w="3816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sv-SE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194400" y="2157346"/>
            <a:ext cx="2463840" cy="468050"/>
          </a:xfrm>
          <a:custGeom>
            <a:avLst/>
            <a:gdLst>
              <a:gd name="G0" fmla="*/ 7548 1 2"/>
              <a:gd name="G1" fmla="*/ 1434 1 2"/>
              <a:gd name="G2" fmla="+- 1434 0 0"/>
              <a:gd name="G3" fmla="+- 7548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7548" y="0"/>
                </a:lnTo>
                <a:lnTo>
                  <a:pt x="7548" y="1434"/>
                </a:lnTo>
                <a:lnTo>
                  <a:pt x="0" y="1434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1300" dirty="0" err="1">
                <a:solidFill>
                  <a:srgbClr val="000000"/>
                </a:solidFill>
                <a:latin typeface="Calibri" charset="0"/>
                <a:ea typeface="Droid Sans Fallback" charset="0"/>
                <a:cs typeface="Droid Sans Fallback" charset="0"/>
              </a:rPr>
              <a:t>LowVoltage</a:t>
            </a:r>
            <a:r>
              <a:rPr lang="en-US" sz="1300" dirty="0">
                <a:solidFill>
                  <a:srgbClr val="000000"/>
                </a:solidFill>
                <a:latin typeface="Calibri" charset="0"/>
                <a:ea typeface="Droid Sans Fallback" charset="0"/>
                <a:cs typeface="Droid Sans Fallback" charset="0"/>
              </a:rPr>
              <a:t> boards attached</a:t>
            </a:r>
          </a:p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1300" dirty="0">
                <a:solidFill>
                  <a:srgbClr val="000000"/>
                </a:solidFill>
                <a:latin typeface="Calibri" charset="0"/>
                <a:ea typeface="Droid Sans Fallback" charset="0"/>
                <a:cs typeface="Droid Sans Fallback" charset="0"/>
              </a:rPr>
              <a:t>to one pad module</a:t>
            </a: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54720" y="4285891"/>
            <a:ext cx="3015360" cy="275069"/>
          </a:xfrm>
          <a:custGeom>
            <a:avLst/>
            <a:gdLst>
              <a:gd name="G0" fmla="*/ 9233 1 2"/>
              <a:gd name="G1" fmla="*/ 842 1 2"/>
              <a:gd name="G2" fmla="+- 842 0 0"/>
              <a:gd name="G3" fmla="+- 9233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9233" y="0"/>
                </a:lnTo>
                <a:lnTo>
                  <a:pt x="9233" y="842"/>
                </a:lnTo>
                <a:lnTo>
                  <a:pt x="0" y="842"/>
                </a:lnTo>
                <a:close/>
              </a:path>
            </a:pathLst>
          </a:custGeom>
          <a:noFill/>
          <a:ln w="9360">
            <a:noFill/>
            <a:miter lim="800000"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1300" dirty="0" err="1">
                <a:solidFill>
                  <a:srgbClr val="000000"/>
                </a:solidFill>
                <a:latin typeface="Calibri" charset="0"/>
                <a:ea typeface="Droid Sans Fallback" charset="0"/>
                <a:cs typeface="Droid Sans Fallback" charset="0"/>
              </a:rPr>
              <a:t>MultiChipModules</a:t>
            </a:r>
            <a:r>
              <a:rPr lang="en-US" sz="1300" dirty="0">
                <a:solidFill>
                  <a:srgbClr val="000000"/>
                </a:solidFill>
                <a:latin typeface="Calibri" charset="0"/>
                <a:ea typeface="Droid Sans Fallback" charset="0"/>
                <a:cs typeface="Droid Sans Fallback" charset="0"/>
              </a:rPr>
              <a:t> on a pad module</a:t>
            </a:r>
          </a:p>
        </p:txBody>
      </p:sp>
      <p:sp>
        <p:nvSpPr>
          <p:cNvPr id="18" name="AutoShape 16"/>
          <p:cNvSpPr>
            <a:spLocks noChangeArrowheads="1"/>
          </p:cNvSpPr>
          <p:nvPr/>
        </p:nvSpPr>
        <p:spPr bwMode="auto">
          <a:xfrm>
            <a:off x="3663360" y="2834217"/>
            <a:ext cx="1935360" cy="1797309"/>
          </a:xfrm>
          <a:custGeom>
            <a:avLst/>
            <a:gdLst>
              <a:gd name="G0" fmla="*/ 5927 1 2"/>
              <a:gd name="G1" fmla="*/ 1 48365 11520"/>
              <a:gd name="G2" fmla="*/ G1 13024 1"/>
              <a:gd name="G3" fmla="*/ G2 1 52096"/>
              <a:gd name="G4" fmla="cos G0 G3"/>
              <a:gd name="G5" fmla="*/ 5503 1 2"/>
              <a:gd name="G6" fmla="*/ 1 48365 11520"/>
              <a:gd name="G7" fmla="*/ G6 13024 1"/>
              <a:gd name="G8" fmla="*/ G7 1 52096"/>
              <a:gd name="G9" fmla="sin G5 G8"/>
              <a:gd name="G10" fmla="*/ 5927 1 2"/>
              <a:gd name="G11" fmla="+- G10 0 G4"/>
              <a:gd name="G12" fmla="+- G10 G4 0"/>
              <a:gd name="G13" fmla="*/ 1 0 51712"/>
              <a:gd name="G14" fmla="+- G12 0 G13"/>
              <a:gd name="G15" fmla="*/ 5503 1 2"/>
              <a:gd name="G16" fmla="+- G15 0 G9"/>
              <a:gd name="G17" fmla="+- G15 G9 0"/>
              <a:gd name="G18" fmla="*/ 1 0 51712"/>
              <a:gd name="G19" fmla="+- G17 0 G18"/>
              <a:gd name="G20" fmla="+- 5503 0 0"/>
              <a:gd name="G21" fmla="+- 5927 0 0"/>
              <a:gd name="G22" fmla="+- 180 0 0"/>
              <a:gd name="G23" fmla="+- 90 0 0"/>
              <a:gd name="G24" fmla="+- 270 0 0"/>
              <a:gd name="G25" fmla="+- 90 0 0"/>
              <a:gd name="G26" fmla="*/ 1 0 51712"/>
              <a:gd name="G27" fmla="+- 90 0 0"/>
              <a:gd name="G28" fmla="+- 90 0 0"/>
              <a:gd name="G29" fmla="+- 9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2752"/>
                </a:moveTo>
                <a:lnTo>
                  <a:pt x="2964" y="2752"/>
                </a:lnTo>
                <a:lnTo>
                  <a:pt x="180" y="90"/>
                </a:lnTo>
                <a:lnTo>
                  <a:pt x="2964" y="2752"/>
                </a:lnTo>
                <a:lnTo>
                  <a:pt x="270" y="90"/>
                </a:lnTo>
                <a:close/>
              </a:path>
            </a:pathLst>
          </a:custGeom>
          <a:noFill/>
          <a:ln w="2556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sv-SE"/>
          </a:p>
        </p:txBody>
      </p:sp>
      <p:pic>
        <p:nvPicPr>
          <p:cNvPr id="19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1120" y="5334320"/>
            <a:ext cx="1658880" cy="1219809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6137280" y="4811546"/>
            <a:ext cx="829440" cy="829527"/>
          </a:xfrm>
          <a:prstGeom prst="line">
            <a:avLst/>
          </a:prstGeom>
          <a:noFill/>
          <a:ln w="3816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sv-SE"/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6966720" y="5289676"/>
            <a:ext cx="1422720" cy="1857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72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sz="700" b="1" dirty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Scalable Readout Unit (SRU)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6876256" y="2500101"/>
            <a:ext cx="2163368" cy="4968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8020" rIns="81639" bIns="40820"/>
          <a:lstStyle/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1400" dirty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Detector Control System </a:t>
            </a:r>
            <a:endParaRPr lang="en-US" sz="1400" dirty="0" smtClean="0">
              <a:solidFill>
                <a:srgbClr val="000000"/>
              </a:solidFill>
              <a:ea typeface="Droid Sans Fallback" charset="0"/>
              <a:cs typeface="Droid Sans Fallback" charset="0"/>
            </a:endParaRPr>
          </a:p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1400" dirty="0" smtClean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– </a:t>
            </a:r>
            <a:r>
              <a:rPr lang="en-US" sz="1400" dirty="0">
                <a:solidFill>
                  <a:srgbClr val="000000"/>
                </a:solidFill>
                <a:ea typeface="Droid Sans Fallback" charset="0"/>
                <a:cs typeface="Droid Sans Fallback" charset="0"/>
              </a:rPr>
              <a:t>Master module</a:t>
            </a:r>
          </a:p>
        </p:txBody>
      </p:sp>
    </p:spTree>
    <p:extLst>
      <p:ext uri="{BB962C8B-B14F-4D97-AF65-F5344CB8AC3E}">
        <p14:creationId xmlns:p14="http://schemas.microsoft.com/office/powerpoint/2010/main" val="2935061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00035" y="1492617"/>
            <a:ext cx="5465178" cy="3154501"/>
            <a:chOff x="1066799" y="1492617"/>
            <a:chExt cx="5465179" cy="3154501"/>
          </a:xfrm>
        </p:grpSpPr>
        <p:grpSp>
          <p:nvGrpSpPr>
            <p:cNvPr id="40983" name="Group 44"/>
            <p:cNvGrpSpPr>
              <a:grpSpLocks/>
            </p:cNvGrpSpPr>
            <p:nvPr/>
          </p:nvGrpSpPr>
          <p:grpSpPr bwMode="auto">
            <a:xfrm>
              <a:off x="1066799" y="1492617"/>
              <a:ext cx="3048053" cy="2912598"/>
              <a:chOff x="1015005" y="1524000"/>
              <a:chExt cx="3048882" cy="2911944"/>
            </a:xfrm>
          </p:grpSpPr>
          <p:sp>
            <p:nvSpPr>
              <p:cNvPr id="40992" name="ZoneTexte 39"/>
              <p:cNvSpPr txBox="1">
                <a:spLocks noChangeArrowheads="1"/>
              </p:cNvSpPr>
              <p:nvPr/>
            </p:nvSpPr>
            <p:spPr bwMode="auto">
              <a:xfrm>
                <a:off x="2121039" y="4128236"/>
                <a:ext cx="643749" cy="307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fr-FR" sz="1400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14</a:t>
                </a:r>
                <a:r>
                  <a:rPr lang="fr-FR" sz="1400" dirty="0">
                    <a:solidFill>
                      <a:srgbClr val="0000FF"/>
                    </a:solidFill>
                    <a:latin typeface="Constantia" pitchFamily="18" charset="0"/>
                  </a:rPr>
                  <a:t> cm</a:t>
                </a:r>
              </a:p>
            </p:txBody>
          </p:sp>
          <p:grpSp>
            <p:nvGrpSpPr>
              <p:cNvPr id="40993" name="Group 1"/>
              <p:cNvGrpSpPr>
                <a:grpSpLocks/>
              </p:cNvGrpSpPr>
              <p:nvPr/>
            </p:nvGrpSpPr>
            <p:grpSpPr bwMode="auto">
              <a:xfrm>
                <a:off x="1015005" y="1524000"/>
                <a:ext cx="3048882" cy="2604039"/>
                <a:chOff x="-166720" y="684213"/>
                <a:chExt cx="3693144" cy="3224212"/>
              </a:xfrm>
            </p:grpSpPr>
            <p:pic>
              <p:nvPicPr>
                <p:cNvPr id="40994" name="Picture 9" descr="PhotoFEC 00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6900" y="684213"/>
                  <a:ext cx="1965325" cy="3151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0995" name="Connecteur droit avec flèche 12"/>
                <p:cNvCxnSpPr>
                  <a:cxnSpLocks noChangeShapeType="1"/>
                </p:cNvCxnSpPr>
                <p:nvPr/>
              </p:nvCxnSpPr>
              <p:spPr bwMode="auto">
                <a:xfrm>
                  <a:off x="727075" y="3906838"/>
                  <a:ext cx="1800225" cy="158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0996" name="Connecteur droit avec flèche 14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1117600" y="2284413"/>
                  <a:ext cx="3060700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0997" name="ZoneTexte 38"/>
                <p:cNvSpPr txBox="1">
                  <a:spLocks noChangeArrowheads="1"/>
                </p:cNvSpPr>
                <p:nvPr/>
              </p:nvSpPr>
              <p:spPr bwMode="auto">
                <a:xfrm>
                  <a:off x="2746644" y="2331894"/>
                  <a:ext cx="779780" cy="3809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25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 cm</a:t>
                  </a:r>
                </a:p>
              </p:txBody>
            </p:sp>
            <p:sp>
              <p:nvSpPr>
                <p:cNvPr id="29" name="Espace réservé du contenu 1"/>
                <p:cNvSpPr txBox="1">
                  <a:spLocks/>
                </p:cNvSpPr>
                <p:nvPr/>
              </p:nvSpPr>
              <p:spPr bwMode="auto">
                <a:xfrm rot="16200000">
                  <a:off x="-981414" y="1918709"/>
                  <a:ext cx="2004468" cy="3750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1418" tIns="45709" rIns="91418" bIns="45709"/>
                <a:lstStyle/>
                <a:p>
                  <a:pPr marL="174625" indent="-174625" algn="ctr" eaLnBrk="0" fontAlgn="auto" hangingPunct="0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rPr>
                    <a:t>Front-End Card </a:t>
                  </a:r>
                </a:p>
                <a:p>
                  <a:pPr marL="174625" indent="-174625" algn="ctr" eaLnBrk="0" fontAlgn="auto" hangingPunct="0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1600" kern="0" dirty="0" smtClean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rPr>
                    <a:t>(FEC)</a:t>
                  </a:r>
                  <a:endParaRPr lang="en-US" sz="1600" kern="0" dirty="0">
                    <a:solidFill>
                      <a:srgbClr val="0000FF"/>
                    </a:solidFill>
                    <a:latin typeface="Constantia" pitchFamily="18" charset="0"/>
                    <a:cs typeface="+mn-cs"/>
                  </a:endParaRPr>
                </a:p>
              </p:txBody>
            </p:sp>
          </p:grpSp>
        </p:grpSp>
        <p:grpSp>
          <p:nvGrpSpPr>
            <p:cNvPr id="40984" name="Group 2"/>
            <p:cNvGrpSpPr>
              <a:grpSpLocks/>
            </p:cNvGrpSpPr>
            <p:nvPr/>
          </p:nvGrpSpPr>
          <p:grpSpPr bwMode="auto">
            <a:xfrm>
              <a:off x="3476625" y="2332038"/>
              <a:ext cx="3055353" cy="2315080"/>
              <a:chOff x="3476625" y="2332038"/>
              <a:chExt cx="3055353" cy="2315080"/>
            </a:xfrm>
          </p:grpSpPr>
          <p:grpSp>
            <p:nvGrpSpPr>
              <p:cNvPr id="40985" name="Group 5"/>
              <p:cNvGrpSpPr>
                <a:grpSpLocks/>
              </p:cNvGrpSpPr>
              <p:nvPr/>
            </p:nvGrpSpPr>
            <p:grpSpPr bwMode="auto">
              <a:xfrm>
                <a:off x="4530724" y="2332038"/>
                <a:ext cx="2001254" cy="2315080"/>
                <a:chOff x="4079179" y="2059160"/>
                <a:chExt cx="2150082" cy="2599891"/>
              </a:xfrm>
            </p:grpSpPr>
            <p:pic>
              <p:nvPicPr>
                <p:cNvPr id="40987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79179" y="2059160"/>
                  <a:ext cx="1366837" cy="2320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0988" name="Connecteur droit avec flèche 18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4545904" y="3384724"/>
                  <a:ext cx="1800225" cy="0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0989" name="ZoneTexte 43"/>
                <p:cNvSpPr txBox="1">
                  <a:spLocks noChangeArrowheads="1"/>
                </p:cNvSpPr>
                <p:nvPr/>
              </p:nvSpPr>
              <p:spPr bwMode="auto">
                <a:xfrm>
                  <a:off x="5393160" y="3234878"/>
                  <a:ext cx="836101" cy="345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12.5</a:t>
                  </a:r>
                  <a:r>
                    <a:rPr lang="fr-FR" sz="1400" dirty="0" smtClean="0">
                      <a:solidFill>
                        <a:srgbClr val="0000FF"/>
                      </a:solidFill>
                      <a:latin typeface="Constantia" pitchFamily="18" charset="0"/>
                    </a:rPr>
                    <a:t> 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cm</a:t>
                  </a:r>
                </a:p>
              </p:txBody>
            </p:sp>
            <p:sp>
              <p:nvSpPr>
                <p:cNvPr id="40990" name="ZoneTexte 44"/>
                <p:cNvSpPr txBox="1">
                  <a:spLocks noChangeArrowheads="1"/>
                </p:cNvSpPr>
                <p:nvPr/>
              </p:nvSpPr>
              <p:spPr bwMode="auto">
                <a:xfrm>
                  <a:off x="4550665" y="4313410"/>
                  <a:ext cx="739657" cy="345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eaLnBrk="1" hangingPunct="1"/>
                  <a:r>
                    <a:rPr lang="fr-FR" sz="1400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2.8</a:t>
                  </a:r>
                  <a:r>
                    <a:rPr lang="fr-FR" sz="1400" dirty="0" smtClean="0">
                      <a:solidFill>
                        <a:srgbClr val="0000FF"/>
                      </a:solidFill>
                      <a:latin typeface="Constantia" pitchFamily="18" charset="0"/>
                    </a:rPr>
                    <a:t> </a:t>
                  </a:r>
                  <a:r>
                    <a:rPr lang="fr-FR" sz="1400" dirty="0">
                      <a:solidFill>
                        <a:srgbClr val="0000FF"/>
                      </a:solidFill>
                      <a:latin typeface="Constantia" pitchFamily="18" charset="0"/>
                    </a:rPr>
                    <a:t>cm</a:t>
                  </a:r>
                </a:p>
              </p:txBody>
            </p:sp>
            <p:cxnSp>
              <p:nvCxnSpPr>
                <p:cNvPr id="40991" name="Connecteur droit avec flèche 45"/>
                <p:cNvCxnSpPr>
                  <a:cxnSpLocks noChangeAspect="1"/>
                </p:cNvCxnSpPr>
                <p:nvPr/>
              </p:nvCxnSpPr>
              <p:spPr bwMode="auto">
                <a:xfrm>
                  <a:off x="4758630" y="4145135"/>
                  <a:ext cx="388937" cy="22383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8" name="Flèche droite 34"/>
              <p:cNvSpPr/>
              <p:nvPr/>
            </p:nvSpPr>
            <p:spPr bwMode="auto">
              <a:xfrm>
                <a:off x="3476625" y="3113088"/>
                <a:ext cx="1020763" cy="344487"/>
              </a:xfrm>
              <a:prstGeom prst="rightArrow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>
                  <a:solidFill>
                    <a:prstClr val="black"/>
                  </a:solidFill>
                  <a:latin typeface="Constantia"/>
                  <a:cs typeface="+mn-cs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17165"/>
            <a:ext cx="8856984" cy="563563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Integrated </a:t>
            </a:r>
            <a:r>
              <a:rPr lang="en-US" dirty="0" smtClean="0"/>
              <a:t>AFTER- based electronics</a:t>
            </a:r>
            <a:endParaRPr lang="en-US" dirty="0"/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 bwMode="auto">
          <a:xfrm>
            <a:off x="2790825" y="1295400"/>
            <a:ext cx="475297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Remove packaging and protection diodes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Wire-bond AFTER chips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Use two </a:t>
            </a:r>
            <a:r>
              <a:rPr lang="en-US" sz="1600" kern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r>
              <a:rPr lang="en-US" sz="1600" kern="0" dirty="0" smtClean="0">
                <a:solidFill>
                  <a:srgbClr val="0000FF"/>
                </a:solidFill>
                <a:latin typeface="Constantia" pitchFamily="18" charset="0"/>
                <a:cs typeface="Arial" charset="0"/>
              </a:rPr>
              <a:t>-point connectors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481013" y="4333875"/>
            <a:ext cx="5269261" cy="2143125"/>
            <a:chOff x="1603377" y="4333875"/>
            <a:chExt cx="5269261" cy="2143125"/>
          </a:xfrm>
        </p:grpSpPr>
        <p:cxnSp>
          <p:nvCxnSpPr>
            <p:cNvPr id="40999" name="Connecteur droit avec flèche 20"/>
            <p:cNvCxnSpPr>
              <a:cxnSpLocks noChangeShapeType="1"/>
            </p:cNvCxnSpPr>
            <p:nvPr/>
          </p:nvCxnSpPr>
          <p:spPr bwMode="auto">
            <a:xfrm rot="5400000" flipH="1" flipV="1">
              <a:off x="3019426" y="5588000"/>
              <a:ext cx="1776412" cy="1587"/>
            </a:xfrm>
            <a:prstGeom prst="straightConnector1">
              <a:avLst/>
            </a:prstGeom>
            <a:noFill/>
            <a:ln w="9525" algn="ctr">
              <a:solidFill>
                <a:srgbClr val="0000FF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41000" name="Group 6"/>
            <p:cNvGrpSpPr>
              <a:grpSpLocks/>
            </p:cNvGrpSpPr>
            <p:nvPr/>
          </p:nvGrpSpPr>
          <p:grpSpPr bwMode="auto">
            <a:xfrm>
              <a:off x="1603377" y="4333875"/>
              <a:ext cx="5269261" cy="2120900"/>
              <a:chOff x="1603377" y="4333875"/>
              <a:chExt cx="5269261" cy="2120900"/>
            </a:xfrm>
          </p:grpSpPr>
          <p:grpSp>
            <p:nvGrpSpPr>
              <p:cNvPr id="41001" name="Group 3"/>
              <p:cNvGrpSpPr>
                <a:grpSpLocks/>
              </p:cNvGrpSpPr>
              <p:nvPr/>
            </p:nvGrpSpPr>
            <p:grpSpPr bwMode="auto">
              <a:xfrm>
                <a:off x="4322763" y="4959350"/>
                <a:ext cx="2549875" cy="909638"/>
                <a:chOff x="4322763" y="4959350"/>
                <a:chExt cx="2549875" cy="909638"/>
              </a:xfrm>
            </p:grpSpPr>
            <p:grpSp>
              <p:nvGrpSpPr>
                <p:cNvPr id="41009" name="Group 42"/>
                <p:cNvGrpSpPr>
                  <a:grpSpLocks/>
                </p:cNvGrpSpPr>
                <p:nvPr/>
              </p:nvGrpSpPr>
              <p:grpSpPr bwMode="auto">
                <a:xfrm>
                  <a:off x="5422900" y="4959350"/>
                  <a:ext cx="1449738" cy="909638"/>
                  <a:chOff x="4716463" y="4867275"/>
                  <a:chExt cx="1449737" cy="910183"/>
                </a:xfrm>
              </p:grpSpPr>
              <p:pic>
                <p:nvPicPr>
                  <p:cNvPr id="41011" name="Picture 3" descr="Camera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56150" y="5301208"/>
                    <a:ext cx="503238" cy="476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cxnSp>
                <p:nvCxnSpPr>
                  <p:cNvPr id="41012" name="Connecteur droit avec flèche 2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730750" y="5224463"/>
                    <a:ext cx="576263" cy="158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FF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1013" name="Connecteur droit avec flèche 26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5142707" y="5516562"/>
                    <a:ext cx="431800" cy="158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FF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41014" name="ZoneTexte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16463" y="4867275"/>
                    <a:ext cx="778225" cy="3079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0.78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41015" name="ZoneTexte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87975" y="5301208"/>
                    <a:ext cx="778225" cy="3079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0.74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</p:grpSp>
            <p:sp>
              <p:nvSpPr>
                <p:cNvPr id="22" name="Flèche droite 29"/>
                <p:cNvSpPr/>
                <p:nvPr/>
              </p:nvSpPr>
              <p:spPr bwMode="auto">
                <a:xfrm>
                  <a:off x="4322763" y="5414963"/>
                  <a:ext cx="1020762" cy="346075"/>
                </a:xfrm>
                <a:prstGeom prst="rightArrow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>
                    <a:solidFill>
                      <a:prstClr val="black"/>
                    </a:solidFill>
                    <a:latin typeface="Constantia"/>
                    <a:cs typeface="+mn-cs"/>
                  </a:endParaRPr>
                </a:p>
              </p:txBody>
            </p:sp>
          </p:grpSp>
          <p:grpSp>
            <p:nvGrpSpPr>
              <p:cNvPr id="41002" name="Group 29"/>
              <p:cNvGrpSpPr>
                <a:grpSpLocks/>
              </p:cNvGrpSpPr>
              <p:nvPr/>
            </p:nvGrpSpPr>
            <p:grpSpPr bwMode="auto">
              <a:xfrm>
                <a:off x="1603377" y="4333875"/>
                <a:ext cx="2995747" cy="2120900"/>
                <a:chOff x="157794" y="4178300"/>
                <a:chExt cx="3276464" cy="2268538"/>
              </a:xfrm>
            </p:grpSpPr>
            <p:cxnSp>
              <p:nvCxnSpPr>
                <p:cNvPr id="41003" name="Connecteur droit avec flèche 17"/>
                <p:cNvCxnSpPr>
                  <a:cxnSpLocks noChangeShapeType="1"/>
                </p:cNvCxnSpPr>
                <p:nvPr/>
              </p:nvCxnSpPr>
              <p:spPr bwMode="auto">
                <a:xfrm>
                  <a:off x="749300" y="4518025"/>
                  <a:ext cx="1800225" cy="158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FF"/>
                  </a:solidFill>
                  <a:round/>
                  <a:headEnd type="arrow" w="med" len="med"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41004" name="Group 3"/>
                <p:cNvGrpSpPr>
                  <a:grpSpLocks/>
                </p:cNvGrpSpPr>
                <p:nvPr/>
              </p:nvGrpSpPr>
              <p:grpSpPr bwMode="auto">
                <a:xfrm>
                  <a:off x="157794" y="4178300"/>
                  <a:ext cx="3276464" cy="2268538"/>
                  <a:chOff x="157794" y="4178300"/>
                  <a:chExt cx="3276464" cy="2268538"/>
                </a:xfrm>
              </p:grpSpPr>
              <p:pic>
                <p:nvPicPr>
                  <p:cNvPr id="41005" name="Picture 6" descr="Photos 01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42" t="1726" r="47417" b="2589"/>
                  <a:stretch>
                    <a:fillRect/>
                  </a:stretch>
                </p:blipFill>
                <p:spPr bwMode="auto">
                  <a:xfrm>
                    <a:off x="762000" y="4637088"/>
                    <a:ext cx="1800225" cy="1809750"/>
                  </a:xfrm>
                  <a:prstGeom prst="rect">
                    <a:avLst/>
                  </a:prstGeom>
                  <a:solidFill>
                    <a:srgbClr val="FFFFE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1006" name="ZoneTexte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93825" y="4178300"/>
                    <a:ext cx="752970" cy="3292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3.5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41007" name="ZoneTexte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81288" y="4991503"/>
                    <a:ext cx="752970" cy="3292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sz="14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3.5</a:t>
                    </a:r>
                    <a:r>
                      <a:rPr lang="fr-FR" sz="1400" dirty="0" smtClean="0">
                        <a:solidFill>
                          <a:srgbClr val="0000FF"/>
                        </a:solidFill>
                        <a:latin typeface="Constantia" pitchFamily="18" charset="0"/>
                      </a:rPr>
                      <a:t> </a:t>
                    </a:r>
                    <a:r>
                      <a:rPr lang="fr-FR" sz="1400" dirty="0">
                        <a:solidFill>
                          <a:srgbClr val="0000FF"/>
                        </a:solidFill>
                        <a:latin typeface="Constantia" pitchFamily="18" charset="0"/>
                      </a:rPr>
                      <a:t>cm</a:t>
                    </a:r>
                  </a:p>
                </p:txBody>
              </p:sp>
              <p:sp>
                <p:nvSpPr>
                  <p:cNvPr id="37" name="Espace réservé du contenu 1"/>
                  <p:cNvSpPr txBox="1">
                    <a:spLocks/>
                  </p:cNvSpPr>
                  <p:nvPr/>
                </p:nvSpPr>
                <p:spPr bwMode="auto">
                  <a:xfrm rot="16200000">
                    <a:off x="-440550" y="5235432"/>
                    <a:ext cx="1587346" cy="39065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91418" tIns="45709" rIns="91418" bIns="45709"/>
                  <a:lstStyle/>
                  <a:p>
                    <a:pPr marL="174625" indent="-174625" eaLnBrk="0" fontAlgn="auto" hangingPunct="0">
                      <a:spcBef>
                        <a:spcPct val="2000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600" kern="0" dirty="0" smtClean="0">
                        <a:solidFill>
                          <a:srgbClr val="0000FF"/>
                        </a:solidFill>
                        <a:latin typeface="Constantia" pitchFamily="18" charset="0"/>
                        <a:cs typeface="+mn-cs"/>
                      </a:rPr>
                      <a:t>AFTER Chip</a:t>
                    </a:r>
                    <a:endParaRPr lang="en-US" sz="1600" kern="0" dirty="0">
                      <a:solidFill>
                        <a:srgbClr val="0000FF"/>
                      </a:solidFill>
                      <a:latin typeface="Constantia" pitchFamily="18" charset="0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39947" name="Rectangle 39"/>
          <p:cNvSpPr>
            <a:spLocks noChangeArrowheads="1"/>
          </p:cNvSpPr>
          <p:nvPr/>
        </p:nvSpPr>
        <p:spPr bwMode="auto">
          <a:xfrm>
            <a:off x="2962275" y="6046788"/>
            <a:ext cx="5419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2000" b="1" dirty="0">
                <a:solidFill>
                  <a:srgbClr val="C00000"/>
                </a:solidFill>
                <a:latin typeface="Constantia" pitchFamily="18" charset="0"/>
              </a:rPr>
              <a:t>The resistive foil protects against sparks</a:t>
            </a:r>
          </a:p>
        </p:txBody>
      </p: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4818062" y="1460500"/>
            <a:ext cx="3563938" cy="4330700"/>
            <a:chOff x="5221956" y="1460758"/>
            <a:chExt cx="3563401" cy="4330700"/>
          </a:xfrm>
        </p:grpSpPr>
        <p:pic>
          <p:nvPicPr>
            <p:cNvPr id="39" name="Image 38" descr="IMG_4380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769510" y="1460758"/>
              <a:ext cx="1015847" cy="43307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0" name="Straight Arrow Connector 59"/>
            <p:cNvCxnSpPr/>
            <p:nvPr/>
          </p:nvCxnSpPr>
          <p:spPr>
            <a:xfrm>
              <a:off x="5261636" y="4314156"/>
              <a:ext cx="2434860" cy="1477302"/>
            </a:xfrm>
            <a:prstGeom prst="straightConnector1">
              <a:avLst/>
            </a:prstGeom>
            <a:ln w="1587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5221956" y="1460759"/>
              <a:ext cx="2626917" cy="1130299"/>
            </a:xfrm>
            <a:prstGeom prst="straightConnector1">
              <a:avLst/>
            </a:prstGeom>
            <a:ln w="15875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>
            <a:grpSpLocks/>
          </p:cNvGrpSpPr>
          <p:nvPr/>
        </p:nvGrpSpPr>
        <p:grpSpPr bwMode="auto">
          <a:xfrm>
            <a:off x="4738685" y="2541588"/>
            <a:ext cx="2489200" cy="980899"/>
            <a:chOff x="5207727" y="2541794"/>
            <a:chExt cx="2488473" cy="980460"/>
          </a:xfrm>
        </p:grpSpPr>
        <p:grpSp>
          <p:nvGrpSpPr>
            <p:cNvPr id="40977" name="Group 6"/>
            <p:cNvGrpSpPr>
              <a:grpSpLocks/>
            </p:cNvGrpSpPr>
            <p:nvPr/>
          </p:nvGrpSpPr>
          <p:grpSpPr bwMode="auto">
            <a:xfrm>
              <a:off x="6173526" y="2541794"/>
              <a:ext cx="1522674" cy="980460"/>
              <a:chOff x="5475195" y="2204864"/>
              <a:chExt cx="1936074" cy="1202513"/>
            </a:xfrm>
          </p:grpSpPr>
          <p:pic>
            <p:nvPicPr>
              <p:cNvPr id="40980" name="Picture 1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80112" y="2204864"/>
                <a:ext cx="1831157" cy="1202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0981" name="Connecteur droit avec flèche 28"/>
              <p:cNvCxnSpPr>
                <a:cxnSpLocks noChangeAspect="1"/>
              </p:cNvCxnSpPr>
              <p:nvPr/>
            </p:nvCxnSpPr>
            <p:spPr bwMode="auto">
              <a:xfrm>
                <a:off x="5585063" y="2638858"/>
                <a:ext cx="1174273" cy="674514"/>
              </a:xfrm>
              <a:prstGeom prst="straightConnector1">
                <a:avLst/>
              </a:prstGeom>
              <a:noFill/>
              <a:ln w="9525" algn="ctr">
                <a:solidFill>
                  <a:srgbClr val="0000FF"/>
                </a:solidFill>
                <a:round/>
                <a:headEnd type="arrow" w="med" len="med"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0982" name="ZoneTexte 42"/>
              <p:cNvSpPr txBox="1">
                <a:spLocks noChangeArrowheads="1"/>
              </p:cNvSpPr>
              <p:nvPr/>
            </p:nvSpPr>
            <p:spPr bwMode="auto">
              <a:xfrm>
                <a:off x="5475195" y="2946847"/>
                <a:ext cx="875116" cy="377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fr-FR" sz="1400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4.5</a:t>
                </a:r>
                <a:r>
                  <a:rPr lang="fr-FR" sz="1400" dirty="0" smtClean="0">
                    <a:solidFill>
                      <a:srgbClr val="0000FF"/>
                    </a:solidFill>
                    <a:latin typeface="Constantia" pitchFamily="18" charset="0"/>
                  </a:rPr>
                  <a:t> </a:t>
                </a:r>
                <a:r>
                  <a:rPr lang="fr-FR" sz="1400" dirty="0">
                    <a:solidFill>
                      <a:srgbClr val="0000FF"/>
                    </a:solidFill>
                    <a:latin typeface="Constantia" pitchFamily="18" charset="0"/>
                  </a:rPr>
                  <a:t>cm</a:t>
                </a:r>
              </a:p>
            </p:txBody>
          </p:sp>
        </p:grpSp>
        <p:cxnSp>
          <p:nvCxnSpPr>
            <p:cNvPr id="54" name="Straight Arrow Connector 53"/>
            <p:cNvCxnSpPr/>
            <p:nvPr/>
          </p:nvCxnSpPr>
          <p:spPr>
            <a:xfrm flipV="1">
              <a:off x="5207727" y="2619547"/>
              <a:ext cx="1161711" cy="176710"/>
            </a:xfrm>
            <a:prstGeom prst="straightConnector1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5207727" y="3362164"/>
              <a:ext cx="2183762" cy="9520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280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99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2771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039316" y="5373216"/>
            <a:ext cx="6989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Each</a:t>
            </a:r>
            <a:r>
              <a:rPr lang="fr-FR" dirty="0" smtClean="0"/>
              <a:t> module has 1728 pads 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connected</a:t>
            </a:r>
            <a:r>
              <a:rPr lang="fr-FR" dirty="0" smtClean="0"/>
              <a:t> by 3 </a:t>
            </a:r>
            <a:r>
              <a:rPr lang="fr-FR" dirty="0" err="1" smtClean="0"/>
              <a:t>cables</a:t>
            </a:r>
            <a:r>
              <a:rPr lang="fr-FR" dirty="0" smtClean="0"/>
              <a:t> :</a:t>
            </a:r>
          </a:p>
          <a:p>
            <a:pPr algn="ctr"/>
            <a:r>
              <a:rPr lang="fr-FR" dirty="0" smtClean="0"/>
              <a:t>HV, LV, </a:t>
            </a:r>
            <a:r>
              <a:rPr lang="fr-FR" dirty="0" err="1" smtClean="0"/>
              <a:t>optical</a:t>
            </a:r>
            <a:r>
              <a:rPr lang="fr-FR" dirty="0" smtClean="0"/>
              <a:t> </a:t>
            </a:r>
            <a:r>
              <a:rPr lang="fr-FR" dirty="0" err="1" smtClean="0"/>
              <a:t>fiber</a:t>
            </a:r>
            <a:r>
              <a:rPr lang="fr-FR" dirty="0" smtClean="0"/>
              <a:t> for DAC/</a:t>
            </a:r>
            <a:r>
              <a:rPr lang="fr-FR" dirty="0" err="1" smtClean="0"/>
              <a:t>signals</a:t>
            </a:r>
            <a:r>
              <a:rPr lang="fr-FR" dirty="0" smtClean="0"/>
              <a:t>. Total &lt; 25% X°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51369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icaire">
  <a:themeElements>
    <a:clrScheme name="Apothicair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icaire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icair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163</TotalTime>
  <Words>843</Words>
  <Application>Microsoft Office PowerPoint</Application>
  <PresentationFormat>Affichage à l'écran (4:3)</PresentationFormat>
  <Paragraphs>160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Apothicaire</vt:lpstr>
      <vt:lpstr>Aida wg9.2 Gaseous detector infrastructure</vt:lpstr>
      <vt:lpstr>Introduction</vt:lpstr>
      <vt:lpstr>PCMAG MAGNET UPGRADE</vt:lpstr>
      <vt:lpstr>Présentation PowerPoint</vt:lpstr>
      <vt:lpstr>Présentation PowerPoint</vt:lpstr>
      <vt:lpstr>ELECTRONICS INTEGRATION</vt:lpstr>
      <vt:lpstr>S-ALTRO electronics</vt:lpstr>
      <vt:lpstr>Integrated AFTER- based electronics</vt:lpstr>
      <vt:lpstr>Présentation PowerPoint</vt:lpstr>
      <vt:lpstr>Data taken in 2013 and 2014 with 7 modules</vt:lpstr>
      <vt:lpstr>2 phase CO2 cooling</vt:lpstr>
      <vt:lpstr>Conclusions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Aida wg9.2 Gaseous detector infrastructure</dc:title>
  <dc:creator>Colas Paul</dc:creator>
  <cp:lastModifiedBy>Colas Paul</cp:lastModifiedBy>
  <cp:revision>18</cp:revision>
  <dcterms:created xsi:type="dcterms:W3CDTF">2014-12-09T16:31:23Z</dcterms:created>
  <dcterms:modified xsi:type="dcterms:W3CDTF">2014-12-10T11:59:13Z</dcterms:modified>
</cp:coreProperties>
</file>