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3" autoAdjust="0"/>
    <p:restoredTop sz="94657" autoAdjust="0"/>
  </p:normalViewPr>
  <p:slideViewPr>
    <p:cSldViewPr snapToGrid="0" snapToObjects="1">
      <p:cViewPr varScale="1">
        <p:scale>
          <a:sx n="132" d="100"/>
          <a:sy n="132" d="100"/>
        </p:scale>
        <p:origin x="-702" y="-78"/>
      </p:cViewPr>
      <p:guideLst>
        <p:guide orient="horz" pos="2160"/>
        <p:guide pos="2880"/>
      </p:guideLst>
    </p:cSldViewPr>
  </p:slideViewPr>
  <p:outlineViewPr>
    <p:cViewPr>
      <p:scale>
        <a:sx n="33" d="100"/>
        <a:sy n="33" d="100"/>
      </p:scale>
      <p:origin x="3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5F6E89A-BD65-4FAF-AB61-EB77D4CB2C55}" type="datetimeFigureOut">
              <a:rPr lang="en-GB" smtClean="0"/>
              <a:t>08/12/2014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1EF53512-2D6D-4BFF-BC4A-F290BB8ABEC0}" type="slidenum">
              <a:rPr lang="en-GB" smtClean="0"/>
              <a:t>‹#›</a:t>
            </a:fld>
            <a:endParaRPr lang="en-GB"/>
          </a:p>
        </p:txBody>
      </p:sp>
    </p:spTree>
    <p:extLst>
      <p:ext uri="{BB962C8B-B14F-4D97-AF65-F5344CB8AC3E}">
        <p14:creationId xmlns:p14="http://schemas.microsoft.com/office/powerpoint/2010/main" val="748626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10</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11</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12</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13</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14</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15</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16</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17</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18</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19</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2</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3</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4</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5</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6</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7</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8</a:t>
            </a:fld>
            <a:endParaRPr lang="en-GB"/>
          </a:p>
        </p:txBody>
      </p:sp>
    </p:spTree>
    <p:extLst>
      <p:ext uri="{BB962C8B-B14F-4D97-AF65-F5344CB8AC3E}">
        <p14:creationId xmlns:p14="http://schemas.microsoft.com/office/powerpoint/2010/main" val="2474649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EF53512-2D6D-4BFF-BC4A-F290BB8ABEC0}" type="slidenum">
              <a:rPr lang="en-GB" smtClean="0"/>
              <a:t>9</a:t>
            </a:fld>
            <a:endParaRPr lang="en-GB"/>
          </a:p>
        </p:txBody>
      </p:sp>
    </p:spTree>
    <p:extLst>
      <p:ext uri="{BB962C8B-B14F-4D97-AF65-F5344CB8AC3E}">
        <p14:creationId xmlns:p14="http://schemas.microsoft.com/office/powerpoint/2010/main" val="2474649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tiff"/><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tiff"/><Relationship Id="rId10" Type="http://schemas.openxmlformats.org/officeDocument/2006/relationships/image" Target="../media/image13.gif"/><Relationship Id="rId4" Type="http://schemas.openxmlformats.org/officeDocument/2006/relationships/image" Target="../media/image7.tiff"/><Relationship Id="rId9" Type="http://schemas.openxmlformats.org/officeDocument/2006/relationships/image" Target="../media/image12.jpe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38.jpe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8" Type="http://schemas.openxmlformats.org/officeDocument/2006/relationships/hyperlink" Target="mailto:jerome.alozy@cern.ch" TargetMode="External"/><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8.png"/><Relationship Id="rId4" Type="http://schemas.openxmlformats.org/officeDocument/2006/relationships/image" Target="../media/image10.jpe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22.png"/><Relationship Id="rId4" Type="http://schemas.openxmlformats.org/officeDocument/2006/relationships/image" Target="../media/image10.jpeg"/><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25.png"/><Relationship Id="rId4" Type="http://schemas.openxmlformats.org/officeDocument/2006/relationships/image" Target="../media/image10.jpe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9.png"/><Relationship Id="rId7" Type="http://schemas.openxmlformats.org/officeDocument/2006/relationships/image" Target="../media/image13.gif"/><Relationship Id="rId12"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2.jpeg"/><Relationship Id="rId11" Type="http://schemas.openxmlformats.org/officeDocument/2006/relationships/image" Target="../media/image28.png"/><Relationship Id="rId5" Type="http://schemas.openxmlformats.org/officeDocument/2006/relationships/image" Target="../media/image11.jpeg"/><Relationship Id="rId10" Type="http://schemas.openxmlformats.org/officeDocument/2006/relationships/image" Target="../media/image27.tiff"/><Relationship Id="rId4" Type="http://schemas.openxmlformats.org/officeDocument/2006/relationships/image" Target="../media/image10.jpeg"/><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9.png"/><Relationship Id="rId7" Type="http://schemas.openxmlformats.org/officeDocument/2006/relationships/image" Target="../media/image13.gif"/><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5358"/>
            <a:ext cx="8226854" cy="940443"/>
          </a:xfrm>
        </p:spPr>
        <p:txBody>
          <a:bodyPr>
            <a:normAutofit/>
          </a:bodyPr>
          <a:lstStyle/>
          <a:p>
            <a:pPr algn="ctr"/>
            <a:r>
              <a:rPr lang="en-GB" dirty="0" smtClean="0"/>
              <a:t>CERN Medipix TSV PROJECT</a:t>
            </a:r>
            <a:endParaRPr lang="en-GB" dirty="0"/>
          </a:p>
        </p:txBody>
      </p:sp>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p:cNvSpPr>
            <a:spLocks noGrp="1"/>
          </p:cNvSpPr>
          <p:nvPr>
            <p:ph type="body" idx="10"/>
          </p:nvPr>
        </p:nvSpPr>
        <p:spPr>
          <a:xfrm>
            <a:off x="3077289" y="2189406"/>
            <a:ext cx="3007139" cy="399245"/>
          </a:xfrm>
        </p:spPr>
        <p:txBody>
          <a:bodyPr>
            <a:noAutofit/>
          </a:bodyPr>
          <a:lstStyle/>
          <a:p>
            <a:r>
              <a:rPr lang="en-GB" sz="1600" dirty="0"/>
              <a:t>AIDA FINAL </a:t>
            </a:r>
            <a:r>
              <a:rPr lang="en-GB" sz="1600" dirty="0" smtClean="0"/>
              <a:t>MEETING - WP 3.2</a:t>
            </a:r>
            <a:endParaRPr lang="en-GB" sz="1600" dirty="0"/>
          </a:p>
        </p:txBody>
      </p:sp>
      <p:pic>
        <p:nvPicPr>
          <p:cNvPr id="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7394" y="3055191"/>
            <a:ext cx="2882255" cy="21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37777" y="3055191"/>
            <a:ext cx="2882256" cy="21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068161" y="3055191"/>
            <a:ext cx="2882256" cy="21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descr="Logo CEA 2012 © CEA"/>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7045810" y="5193108"/>
            <a:ext cx="2060620" cy="200055"/>
          </a:xfrm>
          <a:prstGeom prst="rect">
            <a:avLst/>
          </a:prstGeom>
          <a:noFill/>
        </p:spPr>
        <p:txBody>
          <a:bodyPr wrap="square" rtlCol="0">
            <a:spAutoFit/>
          </a:bodyPr>
          <a:lstStyle/>
          <a:p>
            <a:r>
              <a:rPr lang="fr-FR" sz="700" dirty="0" smtClean="0"/>
              <a:t>SEM images of a TSV </a:t>
            </a:r>
            <a:r>
              <a:rPr lang="fr-FR" sz="700" dirty="0" err="1" smtClean="0"/>
              <a:t>courtesy</a:t>
            </a:r>
            <a:r>
              <a:rPr lang="fr-FR" sz="700" dirty="0" smtClean="0"/>
              <a:t> of CEA LETI</a:t>
            </a:r>
            <a:endParaRPr lang="en-GB" sz="700" dirty="0"/>
          </a:p>
        </p:txBody>
      </p:sp>
      <p:pic>
        <p:nvPicPr>
          <p:cNvPr id="1026" name="Picture 2" descr="[image: Medipix logo]"/>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146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First run – </a:t>
            </a:r>
            <a:r>
              <a:rPr lang="fr-FR" sz="2400" dirty="0" err="1" smtClean="0"/>
              <a:t>Reflow</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584775"/>
          </a:xfrm>
          <a:prstGeom prst="rect">
            <a:avLst/>
          </a:prstGeom>
          <a:noFill/>
        </p:spPr>
        <p:txBody>
          <a:bodyPr wrap="square" rtlCol="0">
            <a:spAutoFit/>
          </a:bodyPr>
          <a:lstStyle/>
          <a:p>
            <a:pPr marL="285750" indent="-285750">
              <a:buFontTx/>
              <a:buChar char="-"/>
            </a:pPr>
            <a:r>
              <a:rPr lang="en-GB" sz="1600" dirty="0"/>
              <a:t>BGA pads on the redistribution layer (back side of the chip) have been prepared with low temperature solder spheres</a:t>
            </a:r>
          </a:p>
        </p:txBody>
      </p:sp>
      <p:pic>
        <p:nvPicPr>
          <p:cNvPr id="63" name="Picture 3" descr="D:\temp2\PCB_plus_chip_041.bmp"/>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01478" y="2376152"/>
            <a:ext cx="4154078" cy="2337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TextBox 63"/>
          <p:cNvSpPr txBox="1"/>
          <p:nvPr/>
        </p:nvSpPr>
        <p:spPr>
          <a:xfrm>
            <a:off x="2478911" y="4676001"/>
            <a:ext cx="2171726" cy="400110"/>
          </a:xfrm>
          <a:prstGeom prst="rect">
            <a:avLst/>
          </a:prstGeom>
          <a:noFill/>
        </p:spPr>
        <p:txBody>
          <a:bodyPr wrap="square" rtlCol="0">
            <a:spAutoFit/>
          </a:bodyPr>
          <a:lstStyle/>
          <a:p>
            <a:pPr algn="ctr" fontAlgn="auto">
              <a:spcBef>
                <a:spcPts val="0"/>
              </a:spcBef>
              <a:spcAft>
                <a:spcPts val="0"/>
              </a:spcAft>
              <a:defRPr/>
            </a:pPr>
            <a:r>
              <a:rPr lang="en-GB" sz="1000" dirty="0"/>
              <a:t>Bare chip with solder spheres</a:t>
            </a:r>
          </a:p>
          <a:p>
            <a:pPr algn="ctr" fontAlgn="auto">
              <a:spcBef>
                <a:spcPts val="0"/>
              </a:spcBef>
              <a:spcAft>
                <a:spcPts val="0"/>
              </a:spcAft>
              <a:defRPr/>
            </a:pPr>
            <a:r>
              <a:rPr lang="fr-CH" sz="1000" dirty="0"/>
              <a:t>57Bi42Sn1Ag/</a:t>
            </a:r>
            <a:r>
              <a:rPr lang="fr-CH" sz="1000" dirty="0" err="1"/>
              <a:t>Indalloy</a:t>
            </a:r>
            <a:r>
              <a:rPr lang="fr-CH" sz="1000" dirty="0"/>
              <a:t> #282</a:t>
            </a:r>
            <a:endParaRPr lang="en-GB" sz="1000" dirty="0"/>
          </a:p>
        </p:txBody>
      </p:sp>
      <p:sp>
        <p:nvSpPr>
          <p:cNvPr id="65" name="TextBox 64"/>
          <p:cNvSpPr txBox="1"/>
          <p:nvPr/>
        </p:nvSpPr>
        <p:spPr>
          <a:xfrm>
            <a:off x="953723" y="4740395"/>
            <a:ext cx="1373637" cy="253916"/>
          </a:xfrm>
          <a:prstGeom prst="rect">
            <a:avLst/>
          </a:prstGeom>
          <a:noFill/>
        </p:spPr>
        <p:txBody>
          <a:bodyPr wrap="square" rtlCol="0">
            <a:spAutoFit/>
          </a:bodyPr>
          <a:lstStyle/>
          <a:p>
            <a:pPr algn="ctr" fontAlgn="auto">
              <a:spcBef>
                <a:spcPts val="0"/>
              </a:spcBef>
              <a:spcAft>
                <a:spcPts val="0"/>
              </a:spcAft>
              <a:defRPr/>
            </a:pPr>
            <a:r>
              <a:rPr lang="en-GB" sz="1000" dirty="0"/>
              <a:t>PCB BGA footprint</a:t>
            </a:r>
          </a:p>
        </p:txBody>
      </p:sp>
      <p:pic>
        <p:nvPicPr>
          <p:cNvPr id="66" name="Picture 7" descr="D:\Dropbox\CERN\TSV setup\Chip_brase_02.bmp"/>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l="1882" t="-339" r="10096" b="339"/>
          <a:stretch/>
        </p:blipFill>
        <p:spPr bwMode="auto">
          <a:xfrm>
            <a:off x="5208422" y="2167394"/>
            <a:ext cx="3473715" cy="2699959"/>
          </a:xfrm>
          <a:prstGeom prst="rect">
            <a:avLst/>
          </a:prstGeom>
          <a:noFill/>
          <a:extLst>
            <a:ext uri="{909E8E84-426E-40DD-AFC4-6F175D3DCCD1}">
              <a14:hiddenFill xmlns:a14="http://schemas.microsoft.com/office/drawing/2010/main">
                <a:solidFill>
                  <a:srgbClr val="FFFFFF"/>
                </a:solidFill>
              </a14:hiddenFill>
            </a:ext>
          </a:extLst>
        </p:spPr>
      </p:pic>
      <p:sp>
        <p:nvSpPr>
          <p:cNvPr id="68" name="TextBox 67"/>
          <p:cNvSpPr txBox="1"/>
          <p:nvPr/>
        </p:nvSpPr>
        <p:spPr>
          <a:xfrm>
            <a:off x="5735008" y="4994311"/>
            <a:ext cx="2420542" cy="400110"/>
          </a:xfrm>
          <a:prstGeom prst="rect">
            <a:avLst/>
          </a:prstGeom>
          <a:noFill/>
        </p:spPr>
        <p:txBody>
          <a:bodyPr wrap="square" rtlCol="0">
            <a:spAutoFit/>
          </a:bodyPr>
          <a:lstStyle/>
          <a:p>
            <a:pPr algn="ctr"/>
            <a:r>
              <a:rPr lang="en-GB" sz="1000" dirty="0">
                <a:solidFill>
                  <a:srgbClr val="0070C0"/>
                </a:solidFill>
              </a:rPr>
              <a:t>First </a:t>
            </a:r>
            <a:r>
              <a:rPr lang="en-GB" sz="1000" dirty="0" smtClean="0">
                <a:solidFill>
                  <a:srgbClr val="0070C0"/>
                </a:solidFill>
              </a:rPr>
              <a:t>trial with </a:t>
            </a:r>
            <a:r>
              <a:rPr lang="en-GB" sz="1000" dirty="0">
                <a:solidFill>
                  <a:srgbClr val="0070C0"/>
                </a:solidFill>
              </a:rPr>
              <a:t>a bare Medipix </a:t>
            </a:r>
            <a:r>
              <a:rPr lang="en-GB" sz="1000" dirty="0" smtClean="0">
                <a:solidFill>
                  <a:srgbClr val="0070C0"/>
                </a:solidFill>
              </a:rPr>
              <a:t>3.1 TSV processed chip assembled on board</a:t>
            </a:r>
            <a:endParaRPr lang="en-GB" sz="1000" dirty="0">
              <a:solidFill>
                <a:srgbClr val="0070C0"/>
              </a:solidFill>
            </a:endParaRPr>
          </a:p>
        </p:txBody>
      </p:sp>
    </p:spTree>
    <p:extLst>
      <p:ext uri="{BB962C8B-B14F-4D97-AF65-F5344CB8AC3E}">
        <p14:creationId xmlns:p14="http://schemas.microsoft.com/office/powerpoint/2010/main" val="769629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First run – X-Ray </a:t>
            </a:r>
            <a:r>
              <a:rPr lang="fr-FR" sz="2400" dirty="0" err="1" smtClean="0"/>
              <a:t>imaging</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1815882"/>
          </a:xfrm>
          <a:prstGeom prst="rect">
            <a:avLst/>
          </a:prstGeom>
          <a:noFill/>
        </p:spPr>
        <p:txBody>
          <a:bodyPr wrap="square" rtlCol="0">
            <a:spAutoFit/>
          </a:bodyPr>
          <a:lstStyle/>
          <a:p>
            <a:pPr marL="285750" indent="-285750">
              <a:buFontTx/>
              <a:buChar char="-"/>
            </a:pPr>
            <a:r>
              <a:rPr lang="en-GB" sz="1600" dirty="0"/>
              <a:t>Hybrid Pixel Detector was positioned in front of the X-Ray </a:t>
            </a:r>
            <a:r>
              <a:rPr lang="en-GB" sz="1600" dirty="0" smtClean="0"/>
              <a:t>beam</a:t>
            </a:r>
          </a:p>
          <a:p>
            <a:pPr marL="285750" indent="-285750">
              <a:buFontTx/>
              <a:buChar char="-"/>
            </a:pPr>
            <a:r>
              <a:rPr lang="en-GB" sz="1600" dirty="0" smtClean="0"/>
              <a:t>A </a:t>
            </a:r>
            <a:r>
              <a:rPr lang="en-GB" sz="1600" dirty="0"/>
              <a:t>biological sample (fish) placed </a:t>
            </a:r>
            <a:r>
              <a:rPr lang="en-GB" sz="1600" dirty="0" smtClean="0"/>
              <a:t>before </a:t>
            </a:r>
            <a:r>
              <a:rPr lang="en-GB" sz="1600" dirty="0"/>
              <a:t>the </a:t>
            </a:r>
            <a:r>
              <a:rPr lang="en-GB" sz="1600" dirty="0" smtClean="0"/>
              <a:t>detector</a:t>
            </a:r>
          </a:p>
          <a:p>
            <a:pPr marL="285750" indent="-285750">
              <a:buFontTx/>
              <a:buChar char="-"/>
            </a:pPr>
            <a:r>
              <a:rPr lang="en-GB" sz="1600" dirty="0" smtClean="0"/>
              <a:t>X-Ray chamber 35kV, 1mA</a:t>
            </a:r>
          </a:p>
          <a:p>
            <a:pPr algn="ctr" fontAlgn="auto">
              <a:spcBef>
                <a:spcPts val="0"/>
              </a:spcBef>
              <a:spcAft>
                <a:spcPts val="0"/>
              </a:spcAft>
              <a:defRPr/>
            </a:pPr>
            <a:endParaRPr lang="en-GB" sz="1600" dirty="0"/>
          </a:p>
          <a:p>
            <a:pPr marL="285750" indent="-285750">
              <a:buFontTx/>
              <a:buChar char="-"/>
            </a:pPr>
            <a:endParaRPr lang="en-GB" sz="1600" dirty="0"/>
          </a:p>
          <a:p>
            <a:pPr marL="285750" indent="-285750">
              <a:buFontTx/>
              <a:buChar char="-"/>
            </a:pPr>
            <a:endParaRPr lang="en-GB" sz="1600" dirty="0" smtClean="0"/>
          </a:p>
          <a:p>
            <a:pPr marL="285750" indent="-285750">
              <a:buFontTx/>
              <a:buChar char="-"/>
            </a:pPr>
            <a:endParaRPr lang="en-GB" sz="1600" dirty="0"/>
          </a:p>
        </p:txBody>
      </p:sp>
      <p:sp>
        <p:nvSpPr>
          <p:cNvPr id="68" name="TextBox 67"/>
          <p:cNvSpPr txBox="1"/>
          <p:nvPr/>
        </p:nvSpPr>
        <p:spPr>
          <a:xfrm>
            <a:off x="728442" y="5462753"/>
            <a:ext cx="3534465" cy="246221"/>
          </a:xfrm>
          <a:prstGeom prst="rect">
            <a:avLst/>
          </a:prstGeom>
          <a:noFill/>
        </p:spPr>
        <p:txBody>
          <a:bodyPr wrap="square" rtlCol="0">
            <a:spAutoFit/>
          </a:bodyPr>
          <a:lstStyle/>
          <a:p>
            <a:pPr algn="ctr"/>
            <a:r>
              <a:rPr lang="en-GB" sz="1000" dirty="0">
                <a:solidFill>
                  <a:srgbClr val="0070C0"/>
                </a:solidFill>
              </a:rPr>
              <a:t>First </a:t>
            </a:r>
            <a:r>
              <a:rPr lang="en-GB" sz="1000" dirty="0" smtClean="0">
                <a:solidFill>
                  <a:srgbClr val="0070C0"/>
                </a:solidFill>
              </a:rPr>
              <a:t>irradiation setup using </a:t>
            </a:r>
            <a:r>
              <a:rPr lang="en-GB" sz="1000" dirty="0">
                <a:solidFill>
                  <a:srgbClr val="0070C0"/>
                </a:solidFill>
              </a:rPr>
              <a:t>a </a:t>
            </a:r>
            <a:r>
              <a:rPr lang="en-GB" sz="1000" dirty="0" smtClean="0">
                <a:solidFill>
                  <a:srgbClr val="0070C0"/>
                </a:solidFill>
              </a:rPr>
              <a:t>Medipix </a:t>
            </a:r>
            <a:r>
              <a:rPr lang="en-GB" sz="1000" dirty="0">
                <a:solidFill>
                  <a:srgbClr val="0070C0"/>
                </a:solidFill>
              </a:rPr>
              <a:t>3.1 </a:t>
            </a:r>
            <a:r>
              <a:rPr lang="en-GB" sz="1000" dirty="0" smtClean="0">
                <a:solidFill>
                  <a:srgbClr val="0070C0"/>
                </a:solidFill>
              </a:rPr>
              <a:t> TSV  assembly</a:t>
            </a:r>
            <a:endParaRPr lang="en-GB" sz="1000" dirty="0">
              <a:solidFill>
                <a:srgbClr val="0070C0"/>
              </a:solidFill>
            </a:endParaRPr>
          </a:p>
        </p:txBody>
      </p:sp>
      <p:pic>
        <p:nvPicPr>
          <p:cNvPr id="18" name="Picture 4" descr="C:\temp jerome\TSV setup\20131025_142617.jpg"/>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r="25453"/>
          <a:stretch/>
        </p:blipFill>
        <p:spPr bwMode="auto">
          <a:xfrm>
            <a:off x="467016" y="2191245"/>
            <a:ext cx="4160643" cy="313944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descr="C:\temp jerome\FishTSV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7368" y="2034862"/>
            <a:ext cx="3295823" cy="329582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5190972" y="5459186"/>
            <a:ext cx="3534465" cy="415498"/>
          </a:xfrm>
          <a:prstGeom prst="rect">
            <a:avLst/>
          </a:prstGeom>
          <a:noFill/>
        </p:spPr>
        <p:txBody>
          <a:bodyPr wrap="square" rtlCol="0">
            <a:spAutoFit/>
          </a:bodyPr>
          <a:lstStyle/>
          <a:p>
            <a:pPr algn="ctr" fontAlgn="auto">
              <a:spcBef>
                <a:spcPts val="0"/>
              </a:spcBef>
              <a:spcAft>
                <a:spcPts val="0"/>
              </a:spcAft>
              <a:defRPr/>
            </a:pPr>
            <a:r>
              <a:rPr lang="en-GB" sz="1000" dirty="0"/>
              <a:t> First image </a:t>
            </a:r>
            <a:r>
              <a:rPr lang="en-GB" sz="1000" dirty="0" smtClean="0"/>
              <a:t> obtained </a:t>
            </a:r>
            <a:r>
              <a:rPr lang="en-GB" sz="1000" dirty="0"/>
              <a:t>with a TSV processed hybrid pixel detector  (flat field corrected) </a:t>
            </a:r>
          </a:p>
        </p:txBody>
      </p:sp>
    </p:spTree>
    <p:extLst>
      <p:ext uri="{BB962C8B-B14F-4D97-AF65-F5344CB8AC3E}">
        <p14:creationId xmlns:p14="http://schemas.microsoft.com/office/powerpoint/2010/main" val="2116575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First run – Conclusion</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5509200"/>
          </a:xfrm>
          <a:prstGeom prst="rect">
            <a:avLst/>
          </a:prstGeom>
          <a:noFill/>
        </p:spPr>
        <p:txBody>
          <a:bodyPr wrap="square" rtlCol="0">
            <a:spAutoFit/>
          </a:bodyPr>
          <a:lstStyle/>
          <a:p>
            <a:pPr marL="285750" indent="-285750">
              <a:buFontTx/>
              <a:buChar char="-"/>
            </a:pPr>
            <a:r>
              <a:rPr lang="en-GB" sz="1600" dirty="0" smtClean="0"/>
              <a:t>The first TSV run (3D01 in </a:t>
            </a:r>
            <a:r>
              <a:rPr lang="en-GB" sz="1600" dirty="0" err="1" smtClean="0"/>
              <a:t>Leti</a:t>
            </a:r>
            <a:r>
              <a:rPr lang="en-GB" sz="1600" dirty="0" smtClean="0"/>
              <a:t>) showed very encouraging results. Despite first difficulties to tune the process, last lot of wafers was delivered with a reasonable TSV yield. Unfortunately the original wafers were not so good</a:t>
            </a:r>
          </a:p>
          <a:p>
            <a:pPr marL="285750" indent="-285750">
              <a:buFontTx/>
              <a:buChar char="-"/>
            </a:pPr>
            <a:endParaRPr lang="en-GB" sz="1600" dirty="0" smtClean="0"/>
          </a:p>
          <a:p>
            <a:pPr marL="285750" indent="-285750">
              <a:buFontTx/>
              <a:buChar char="-"/>
            </a:pPr>
            <a:r>
              <a:rPr lang="en-GB" sz="1600" dirty="0" smtClean="0"/>
              <a:t>A test setup has permitted to validate several lot of chip. Several candidates were selected for flip chip assemblies and on-board integration. Functionality of the whole process as been proven and had permit to achieve foreseen results</a:t>
            </a:r>
          </a:p>
          <a:p>
            <a:pPr marL="285750" indent="-285750">
              <a:buFontTx/>
              <a:buChar char="-"/>
            </a:pPr>
            <a:endParaRPr lang="en-GB" sz="1600" dirty="0" smtClean="0"/>
          </a:p>
          <a:p>
            <a:pPr marL="285750" indent="-285750">
              <a:buFontTx/>
              <a:buChar char="-"/>
            </a:pPr>
            <a:r>
              <a:rPr lang="en-GB" sz="1600" dirty="0" smtClean="0"/>
              <a:t>Process validated and first electrical obtained were published and presented in : </a:t>
            </a:r>
          </a:p>
          <a:p>
            <a:endParaRPr lang="en-GB" sz="1600" u="sng" dirty="0" smtClean="0"/>
          </a:p>
          <a:p>
            <a:r>
              <a:rPr lang="en-GB" sz="1600" u="sng" dirty="0" smtClean="0"/>
              <a:t>ECTC 2013 by David Henry in Las Vegas (US)</a:t>
            </a:r>
          </a:p>
          <a:p>
            <a:r>
              <a:rPr lang="en-GB" sz="1600" dirty="0" smtClean="0"/>
              <a:t> </a:t>
            </a:r>
            <a:r>
              <a:rPr lang="en-GB" sz="1600" b="1" dirty="0" smtClean="0"/>
              <a:t>TSV last for hybrid pixel detectors: application to particle physics and imaging experiments  </a:t>
            </a:r>
            <a:endParaRPr lang="en-GB" sz="1600" dirty="0" smtClean="0"/>
          </a:p>
          <a:p>
            <a:r>
              <a:rPr lang="en-GB" sz="1600" dirty="0" smtClean="0"/>
              <a:t>D. Henry(1), J. Alozy(2), A. Berthelot(1), R. </a:t>
            </a:r>
            <a:r>
              <a:rPr lang="en-GB" sz="1600" dirty="0" err="1" smtClean="0"/>
              <a:t>Cuchet</a:t>
            </a:r>
            <a:r>
              <a:rPr lang="en-GB" sz="1600" dirty="0" smtClean="0"/>
              <a:t>(1), C. </a:t>
            </a:r>
            <a:r>
              <a:rPr lang="en-GB" sz="1600" dirty="0" err="1" smtClean="0"/>
              <a:t>Chantre</a:t>
            </a:r>
            <a:r>
              <a:rPr lang="en-GB" sz="1600" dirty="0" smtClean="0"/>
              <a:t>(1), M. Campbell(2) </a:t>
            </a:r>
          </a:p>
          <a:p>
            <a:r>
              <a:rPr lang="en-GB" sz="1600" i="1" dirty="0" smtClean="0"/>
              <a:t>(1) CEA </a:t>
            </a:r>
            <a:r>
              <a:rPr lang="en-GB" sz="1600" i="1" dirty="0" err="1" smtClean="0"/>
              <a:t>Léti</a:t>
            </a:r>
            <a:r>
              <a:rPr lang="en-GB" sz="1600" i="1" dirty="0" smtClean="0"/>
              <a:t> – MINATEC, 17 rue des Martyrs ; F-38054 GRENOBLE - France </a:t>
            </a:r>
            <a:endParaRPr lang="en-GB" sz="1600" dirty="0" smtClean="0"/>
          </a:p>
          <a:p>
            <a:r>
              <a:rPr lang="en-GB" sz="1600" i="1" dirty="0" smtClean="0"/>
              <a:t>(2) CERN, European Organization for Nuclear Research, 1211 Geneva 23, Switzerland</a:t>
            </a:r>
          </a:p>
          <a:p>
            <a:pPr algn="ctr" fontAlgn="auto">
              <a:spcBef>
                <a:spcPts val="0"/>
              </a:spcBef>
              <a:spcAft>
                <a:spcPts val="0"/>
              </a:spcAft>
              <a:defRPr/>
            </a:pPr>
            <a:endParaRPr lang="en-GB" sz="1600" i="1" dirty="0" smtClean="0"/>
          </a:p>
          <a:p>
            <a:r>
              <a:rPr lang="en-GB" sz="1600" u="sng" dirty="0" smtClean="0"/>
              <a:t>And briefly presented in TWEPP 2013 </a:t>
            </a:r>
            <a:r>
              <a:rPr lang="en-GB" sz="1600" u="sng" smtClean="0"/>
              <a:t>by </a:t>
            </a:r>
            <a:r>
              <a:rPr lang="en-GB" sz="1600" u="sng" smtClean="0"/>
              <a:t>Yann </a:t>
            </a:r>
            <a:r>
              <a:rPr lang="en-GB" sz="1600" u="sng" dirty="0" smtClean="0"/>
              <a:t>LAMY in Perugia (IT) during a more general presentation about 3D integration</a:t>
            </a:r>
            <a:r>
              <a:rPr lang="en-GB" sz="1600" dirty="0" smtClean="0"/>
              <a:t> </a:t>
            </a:r>
            <a:endParaRPr lang="en-GB" sz="1600" u="sng" dirty="0" smtClean="0"/>
          </a:p>
          <a:p>
            <a:r>
              <a:rPr lang="en-GB" sz="1600" b="1" dirty="0" smtClean="0"/>
              <a:t>3D Integration, from tool box to applications </a:t>
            </a:r>
            <a:r>
              <a:rPr lang="en-GB" sz="1600" dirty="0" smtClean="0"/>
              <a:t>Yann LAMY</a:t>
            </a:r>
            <a:r>
              <a:rPr lang="en-GB" sz="1600" i="1" dirty="0" smtClean="0"/>
              <a:t> (CEA- LETI) </a:t>
            </a:r>
            <a:endParaRPr lang="en-GB" sz="1600" dirty="0" smtClean="0"/>
          </a:p>
          <a:p>
            <a:pPr marL="285750" indent="-285750">
              <a:buFontTx/>
              <a:buChar char="-"/>
            </a:pPr>
            <a:endParaRPr lang="en-GB" sz="1600" dirty="0" smtClean="0"/>
          </a:p>
          <a:p>
            <a:pPr marL="285750" indent="-285750">
              <a:buFontTx/>
              <a:buChar char="-"/>
            </a:pPr>
            <a:endParaRPr lang="en-GB" sz="1600" dirty="0"/>
          </a:p>
        </p:txBody>
      </p:sp>
    </p:spTree>
    <p:extLst>
      <p:ext uri="{BB962C8B-B14F-4D97-AF65-F5344CB8AC3E}">
        <p14:creationId xmlns:p14="http://schemas.microsoft.com/office/powerpoint/2010/main" val="3665639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Second run – 3D05</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3293209"/>
          </a:xfrm>
          <a:prstGeom prst="rect">
            <a:avLst/>
          </a:prstGeom>
          <a:noFill/>
        </p:spPr>
        <p:txBody>
          <a:bodyPr wrap="square" rtlCol="0">
            <a:spAutoFit/>
          </a:bodyPr>
          <a:lstStyle/>
          <a:p>
            <a:pPr marL="285750" indent="-285750">
              <a:buFontTx/>
              <a:buChar char="-"/>
            </a:pPr>
            <a:r>
              <a:rPr lang="en-GB" sz="1600" dirty="0" smtClean="0"/>
              <a:t>The motivation was to reuse processing experience developed during 3D01 but this time applied to better performance </a:t>
            </a:r>
            <a:r>
              <a:rPr lang="en-GB" sz="1600" u="sng" dirty="0" smtClean="0"/>
              <a:t>MEDIPIX3RX</a:t>
            </a:r>
            <a:r>
              <a:rPr lang="en-GB" sz="1600" dirty="0" smtClean="0"/>
              <a:t> ASIC wafers and to prove that high yield could be obtained</a:t>
            </a:r>
            <a:endParaRPr lang="en-GB" sz="1600" u="sng" dirty="0" smtClean="0"/>
          </a:p>
          <a:p>
            <a:pPr marL="285750" indent="-285750">
              <a:buFontTx/>
              <a:buChar char="-"/>
            </a:pPr>
            <a:endParaRPr lang="en-GB" sz="1600" u="sng" dirty="0" smtClean="0"/>
          </a:p>
          <a:p>
            <a:pPr marL="285750" indent="-285750">
              <a:buFontTx/>
              <a:buChar char="-"/>
            </a:pPr>
            <a:r>
              <a:rPr lang="en-GB" sz="1600" dirty="0" smtClean="0"/>
              <a:t>Technical proposal from CEA LETI in February 2013. RDL lines have been redesigned because the distribution of TSV has slightly changed. But still the BGA  footprint stay the same</a:t>
            </a:r>
          </a:p>
          <a:p>
            <a:pPr marL="285750" indent="-285750">
              <a:buFontTx/>
              <a:buChar char="-"/>
            </a:pPr>
            <a:endParaRPr lang="en-GB" sz="1600" dirty="0" smtClean="0"/>
          </a:p>
          <a:p>
            <a:pPr marL="285750" indent="-285750">
              <a:buFontTx/>
              <a:buChar char="-"/>
            </a:pPr>
            <a:r>
              <a:rPr lang="en-GB" sz="1600" dirty="0" smtClean="0"/>
              <a:t>Medipix3RX  TSV project started in July 2013 under supervision of Mr Gabriel Pares the new Technical manager of the project. Mr Yann LAMY is the Program Manager</a:t>
            </a:r>
          </a:p>
          <a:p>
            <a:pPr marL="285750" indent="-285750">
              <a:buFontTx/>
              <a:buChar char="-"/>
            </a:pPr>
            <a:endParaRPr lang="en-GB" sz="1600" dirty="0" smtClean="0"/>
          </a:p>
          <a:p>
            <a:pPr marL="285750" indent="-285750">
              <a:buFontTx/>
              <a:buChar char="-"/>
            </a:pPr>
            <a:r>
              <a:rPr lang="en-GB" sz="1600" u="sng" dirty="0" smtClean="0"/>
              <a:t>6 Medipix3RX tested with good yield wafers supplied by </a:t>
            </a:r>
            <a:r>
              <a:rPr lang="en-GB" sz="1600" u="sng" dirty="0" err="1" smtClean="0"/>
              <a:t>Medipix</a:t>
            </a:r>
            <a:r>
              <a:rPr lang="en-GB" sz="1600" u="sng" dirty="0" smtClean="0"/>
              <a:t> collaboration to be processed </a:t>
            </a:r>
          </a:p>
        </p:txBody>
      </p:sp>
    </p:spTree>
    <p:extLst>
      <p:ext uri="{BB962C8B-B14F-4D97-AF65-F5344CB8AC3E}">
        <p14:creationId xmlns:p14="http://schemas.microsoft.com/office/powerpoint/2010/main" val="29980869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Second run – </a:t>
            </a:r>
            <a:r>
              <a:rPr lang="fr-FR" sz="2400" dirty="0" err="1" smtClean="0"/>
              <a:t>Status</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3293209"/>
          </a:xfrm>
          <a:prstGeom prst="rect">
            <a:avLst/>
          </a:prstGeom>
          <a:noFill/>
        </p:spPr>
        <p:txBody>
          <a:bodyPr wrap="square" rtlCol="0">
            <a:spAutoFit/>
          </a:bodyPr>
          <a:lstStyle/>
          <a:p>
            <a:r>
              <a:rPr lang="en-GB" sz="1600" dirty="0" smtClean="0"/>
              <a:t>Second run split in two lots:</a:t>
            </a:r>
          </a:p>
          <a:p>
            <a:pPr marL="285750" indent="-285750">
              <a:buFontTx/>
              <a:buChar char="-"/>
            </a:pPr>
            <a:endParaRPr lang="en-GB" sz="1600" u="sng" dirty="0" smtClean="0"/>
          </a:p>
          <a:p>
            <a:r>
              <a:rPr lang="en-GB" sz="1600" u="sng" dirty="0" smtClean="0"/>
              <a:t>Lot # μSA999P of  3 wafers:</a:t>
            </a:r>
          </a:p>
          <a:p>
            <a:pPr marL="285750" indent="-285750">
              <a:buFontTx/>
              <a:buChar char="-"/>
            </a:pPr>
            <a:r>
              <a:rPr lang="en-GB" sz="1600" dirty="0" smtClean="0"/>
              <a:t>P04 (W128-AZPGBPH) : completed, delivered to CERN and tested</a:t>
            </a:r>
          </a:p>
          <a:p>
            <a:pPr marL="285750" indent="-285750">
              <a:buFontTx/>
              <a:buChar char="-"/>
            </a:pPr>
            <a:r>
              <a:rPr lang="en-GB" sz="1600" dirty="0" smtClean="0"/>
              <a:t>14 chips (7 class AA + 7 with other classes) sent to ADVACAM for assembly in early august. First assemblies recently received. Test in progress.</a:t>
            </a:r>
          </a:p>
          <a:p>
            <a:pPr marL="285750" indent="-285750">
              <a:buFontTx/>
              <a:buChar char="-"/>
            </a:pPr>
            <a:r>
              <a:rPr lang="en-GB" sz="1600" dirty="0" smtClean="0"/>
              <a:t>P05 (W127-AKPGALH) : need rework (during 3D06)	</a:t>
            </a:r>
          </a:p>
          <a:p>
            <a:pPr marL="285750" indent="-285750">
              <a:buFontTx/>
              <a:buChar char="-"/>
            </a:pPr>
            <a:r>
              <a:rPr lang="en-GB" sz="1600" dirty="0" smtClean="0"/>
              <a:t>P06 (W126-AMPG6LH) : completed, delivered to CERN and tested</a:t>
            </a:r>
          </a:p>
          <a:p>
            <a:pPr marL="285750" indent="-285750">
              <a:buFontTx/>
              <a:buChar char="-"/>
            </a:pPr>
            <a:endParaRPr lang="en-GB" sz="1600" dirty="0" smtClean="0"/>
          </a:p>
          <a:p>
            <a:r>
              <a:rPr lang="en-GB" sz="1600" u="sng" dirty="0" smtClean="0"/>
              <a:t>Lot # μSB254P of  3 wafers + 3 monitors:</a:t>
            </a:r>
          </a:p>
          <a:p>
            <a:pPr marL="285750" indent="-285750">
              <a:buFontTx/>
              <a:buChar char="-"/>
            </a:pPr>
            <a:r>
              <a:rPr lang="en-GB" sz="1600" dirty="0" smtClean="0"/>
              <a:t>P01 (W125 A3PGC2H) : completed, delivered to CERN and tested </a:t>
            </a:r>
          </a:p>
          <a:p>
            <a:pPr marL="285750" indent="-285750">
              <a:buFontTx/>
              <a:buChar char="-"/>
            </a:pPr>
            <a:r>
              <a:rPr lang="en-GB" sz="1600" dirty="0" smtClean="0"/>
              <a:t>P02 (W124 ACPGAUH) : completed, delivered to CERN partially tested</a:t>
            </a:r>
          </a:p>
          <a:p>
            <a:pPr marL="285750" indent="-285750">
              <a:buFontTx/>
              <a:buChar char="-"/>
            </a:pPr>
            <a:r>
              <a:rPr lang="en-GB" sz="1600" dirty="0" smtClean="0"/>
              <a:t>P03 (W123 A0PGBNH) : completed, delivered to CERN and tested</a:t>
            </a:r>
            <a:endParaRPr lang="en-GB" sz="1600" dirty="0"/>
          </a:p>
        </p:txBody>
      </p:sp>
    </p:spTree>
    <p:extLst>
      <p:ext uri="{BB962C8B-B14F-4D97-AF65-F5344CB8AC3E}">
        <p14:creationId xmlns:p14="http://schemas.microsoft.com/office/powerpoint/2010/main" val="1756295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fontScale="90000"/>
          </a:bodyPr>
          <a:lstStyle/>
          <a:p>
            <a:r>
              <a:rPr lang="fr-FR" sz="2400" dirty="0" smtClean="0"/>
              <a:t>CERN Medipix TSV PROJECT – Second run – Test at CERN</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38182" y="1278081"/>
            <a:ext cx="5927767" cy="3989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3177760" y="5287474"/>
            <a:ext cx="2928171" cy="400110"/>
          </a:xfrm>
          <a:prstGeom prst="rect">
            <a:avLst/>
          </a:prstGeom>
          <a:noFill/>
        </p:spPr>
        <p:txBody>
          <a:bodyPr wrap="square" rtlCol="0">
            <a:spAutoFit/>
          </a:bodyPr>
          <a:lstStyle/>
          <a:p>
            <a:pPr algn="ctr"/>
            <a:r>
              <a:rPr lang="en-GB" sz="1000" dirty="0" smtClean="0">
                <a:solidFill>
                  <a:srgbClr val="0070C0"/>
                </a:solidFill>
              </a:rPr>
              <a:t>After foundry production and TSV added process the final  yield is 45% of fully functional chips </a:t>
            </a:r>
            <a:endParaRPr lang="en-GB" sz="1000" dirty="0">
              <a:solidFill>
                <a:srgbClr val="0070C0"/>
              </a:solidFill>
            </a:endParaRPr>
          </a:p>
        </p:txBody>
      </p:sp>
      <p:pic>
        <p:nvPicPr>
          <p:cNvPr id="16"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156101" y="1223126"/>
            <a:ext cx="2864877" cy="386758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8" name="TextBox 17"/>
          <p:cNvSpPr txBox="1"/>
          <p:nvPr/>
        </p:nvSpPr>
        <p:spPr>
          <a:xfrm>
            <a:off x="173894" y="5276632"/>
            <a:ext cx="2928171" cy="246221"/>
          </a:xfrm>
          <a:prstGeom prst="rect">
            <a:avLst/>
          </a:prstGeom>
          <a:noFill/>
        </p:spPr>
        <p:txBody>
          <a:bodyPr wrap="square" rtlCol="0">
            <a:spAutoFit/>
          </a:bodyPr>
          <a:lstStyle/>
          <a:p>
            <a:pPr algn="ctr"/>
            <a:r>
              <a:rPr lang="en-GB" sz="1000" dirty="0" smtClean="0">
                <a:solidFill>
                  <a:srgbClr val="0070C0"/>
                </a:solidFill>
              </a:rPr>
              <a:t>* Original  wafer probing results (Foundry yield)</a:t>
            </a:r>
            <a:endParaRPr lang="en-GB" sz="1000" dirty="0">
              <a:solidFill>
                <a:srgbClr val="0070C0"/>
              </a:solidFill>
            </a:endParaRPr>
          </a:p>
        </p:txBody>
      </p:sp>
      <p:sp>
        <p:nvSpPr>
          <p:cNvPr id="21" name="TextBox 20"/>
          <p:cNvSpPr txBox="1"/>
          <p:nvPr/>
        </p:nvSpPr>
        <p:spPr>
          <a:xfrm>
            <a:off x="6327397" y="5275495"/>
            <a:ext cx="2522284" cy="784830"/>
          </a:xfrm>
          <a:prstGeom prst="rect">
            <a:avLst/>
          </a:prstGeom>
          <a:noFill/>
        </p:spPr>
        <p:txBody>
          <a:bodyPr wrap="square" rtlCol="0">
            <a:spAutoFit/>
          </a:bodyPr>
          <a:lstStyle/>
          <a:p>
            <a:pPr algn="ctr"/>
            <a:r>
              <a:rPr lang="fr-FR" sz="900" dirty="0" err="1" smtClean="0">
                <a:solidFill>
                  <a:srgbClr val="0070C0"/>
                </a:solidFill>
              </a:rPr>
              <a:t>We</a:t>
            </a:r>
            <a:r>
              <a:rPr lang="fr-FR" sz="900" dirty="0" smtClean="0">
                <a:solidFill>
                  <a:srgbClr val="0070C0"/>
                </a:solidFill>
              </a:rPr>
              <a:t> have </a:t>
            </a:r>
            <a:r>
              <a:rPr lang="fr-FR" sz="900" dirty="0" err="1" smtClean="0">
                <a:solidFill>
                  <a:srgbClr val="0070C0"/>
                </a:solidFill>
              </a:rPr>
              <a:t>identified</a:t>
            </a:r>
            <a:r>
              <a:rPr lang="fr-FR" sz="900" dirty="0" smtClean="0">
                <a:solidFill>
                  <a:srgbClr val="0070C0"/>
                </a:solidFill>
              </a:rPr>
              <a:t> </a:t>
            </a:r>
            <a:r>
              <a:rPr lang="fr-FR" sz="900" dirty="0" err="1" smtClean="0">
                <a:solidFill>
                  <a:srgbClr val="0070C0"/>
                </a:solidFill>
              </a:rPr>
              <a:t>that</a:t>
            </a:r>
            <a:r>
              <a:rPr lang="fr-FR" sz="900" dirty="0" smtClean="0">
                <a:solidFill>
                  <a:srgbClr val="0070C0"/>
                </a:solidFill>
              </a:rPr>
              <a:t> due to </a:t>
            </a:r>
            <a:r>
              <a:rPr lang="fr-FR" sz="900" dirty="0" err="1" smtClean="0">
                <a:solidFill>
                  <a:srgbClr val="0070C0"/>
                </a:solidFill>
              </a:rPr>
              <a:t>equipment</a:t>
            </a:r>
            <a:r>
              <a:rPr lang="fr-FR" sz="900" dirty="0" smtClean="0">
                <a:solidFill>
                  <a:srgbClr val="0070C0"/>
                </a:solidFill>
              </a:rPr>
              <a:t> size limitation </a:t>
            </a:r>
            <a:r>
              <a:rPr lang="fr-FR" sz="900" dirty="0" err="1" smtClean="0">
                <a:solidFill>
                  <a:srgbClr val="0070C0"/>
                </a:solidFill>
              </a:rPr>
              <a:t>we</a:t>
            </a:r>
            <a:r>
              <a:rPr lang="fr-FR" sz="900" dirty="0" smtClean="0">
                <a:solidFill>
                  <a:srgbClr val="0070C0"/>
                </a:solidFill>
              </a:rPr>
              <a:t> are </a:t>
            </a:r>
            <a:r>
              <a:rPr lang="fr-FR" sz="900" dirty="0" err="1" smtClean="0">
                <a:solidFill>
                  <a:srgbClr val="0070C0"/>
                </a:solidFill>
              </a:rPr>
              <a:t>loosing</a:t>
            </a:r>
            <a:r>
              <a:rPr lang="fr-FR" sz="900" dirty="0" smtClean="0">
                <a:solidFill>
                  <a:srgbClr val="0070C0"/>
                </a:solidFill>
              </a:rPr>
              <a:t> </a:t>
            </a:r>
            <a:r>
              <a:rPr lang="fr-FR" sz="900" dirty="0">
                <a:solidFill>
                  <a:srgbClr val="0070C0"/>
                </a:solidFill>
              </a:rPr>
              <a:t> </a:t>
            </a:r>
            <a:r>
              <a:rPr lang="fr-FR" sz="900" dirty="0" err="1" smtClean="0">
                <a:solidFill>
                  <a:srgbClr val="0070C0"/>
                </a:solidFill>
              </a:rPr>
              <a:t>some</a:t>
            </a:r>
            <a:r>
              <a:rPr lang="fr-FR" sz="900" dirty="0" smtClean="0">
                <a:solidFill>
                  <a:srgbClr val="0070C0"/>
                </a:solidFill>
              </a:rPr>
              <a:t> dies at the </a:t>
            </a:r>
            <a:r>
              <a:rPr lang="fr-FR" sz="900" dirty="0" err="1" smtClean="0">
                <a:solidFill>
                  <a:srgbClr val="0070C0"/>
                </a:solidFill>
              </a:rPr>
              <a:t>edges</a:t>
            </a:r>
            <a:r>
              <a:rPr lang="fr-FR" sz="900" dirty="0" smtClean="0">
                <a:solidFill>
                  <a:srgbClr val="0070C0"/>
                </a:solidFill>
              </a:rPr>
              <a:t>. </a:t>
            </a:r>
            <a:r>
              <a:rPr lang="fr-FR" sz="900" dirty="0" err="1" smtClean="0">
                <a:solidFill>
                  <a:srgbClr val="0070C0"/>
                </a:solidFill>
              </a:rPr>
              <a:t>Either</a:t>
            </a:r>
            <a:r>
              <a:rPr lang="fr-FR" sz="900" dirty="0" smtClean="0">
                <a:solidFill>
                  <a:srgbClr val="0070C0"/>
                </a:solidFill>
              </a:rPr>
              <a:t> the RDL </a:t>
            </a:r>
            <a:r>
              <a:rPr lang="fr-FR" sz="900" dirty="0" err="1" smtClean="0">
                <a:solidFill>
                  <a:srgbClr val="0070C0"/>
                </a:solidFill>
              </a:rPr>
              <a:t>is</a:t>
            </a:r>
            <a:r>
              <a:rPr lang="fr-FR" sz="900" dirty="0" smtClean="0">
                <a:solidFill>
                  <a:srgbClr val="0070C0"/>
                </a:solidFill>
              </a:rPr>
              <a:t> not </a:t>
            </a:r>
            <a:r>
              <a:rPr lang="fr-FR" sz="900" dirty="0" err="1" smtClean="0">
                <a:solidFill>
                  <a:srgbClr val="0070C0"/>
                </a:solidFill>
              </a:rPr>
              <a:t>completed</a:t>
            </a:r>
            <a:r>
              <a:rPr lang="fr-FR" sz="900" dirty="0" smtClean="0">
                <a:solidFill>
                  <a:srgbClr val="0070C0"/>
                </a:solidFill>
              </a:rPr>
              <a:t> or the TSV are not </a:t>
            </a:r>
            <a:r>
              <a:rPr lang="fr-FR" sz="900" dirty="0" err="1" smtClean="0">
                <a:solidFill>
                  <a:srgbClr val="0070C0"/>
                </a:solidFill>
              </a:rPr>
              <a:t>fully</a:t>
            </a:r>
            <a:r>
              <a:rPr lang="fr-FR" sz="900" dirty="0" smtClean="0">
                <a:solidFill>
                  <a:srgbClr val="0070C0"/>
                </a:solidFill>
              </a:rPr>
              <a:t> </a:t>
            </a:r>
            <a:r>
              <a:rPr lang="fr-FR" sz="900" dirty="0" err="1" smtClean="0">
                <a:solidFill>
                  <a:srgbClr val="0070C0"/>
                </a:solidFill>
              </a:rPr>
              <a:t>processed</a:t>
            </a:r>
            <a:r>
              <a:rPr lang="fr-FR" sz="900" dirty="0" smtClean="0">
                <a:solidFill>
                  <a:srgbClr val="0070C0"/>
                </a:solidFill>
              </a:rPr>
              <a:t> in certain </a:t>
            </a:r>
            <a:r>
              <a:rPr lang="fr-FR" sz="900" dirty="0" err="1" smtClean="0">
                <a:solidFill>
                  <a:srgbClr val="0070C0"/>
                </a:solidFill>
              </a:rPr>
              <a:t>region</a:t>
            </a:r>
            <a:r>
              <a:rPr lang="fr-FR" sz="900" dirty="0" smtClean="0">
                <a:solidFill>
                  <a:srgbClr val="0070C0"/>
                </a:solidFill>
              </a:rPr>
              <a:t> (</a:t>
            </a:r>
            <a:r>
              <a:rPr lang="fr-FR" sz="900" dirty="0" err="1" smtClean="0">
                <a:solidFill>
                  <a:srgbClr val="0070C0"/>
                </a:solidFill>
              </a:rPr>
              <a:t>resulting</a:t>
            </a:r>
            <a:r>
              <a:rPr lang="fr-FR" sz="900" dirty="0" smtClean="0">
                <a:solidFill>
                  <a:srgbClr val="0070C0"/>
                </a:solidFill>
              </a:rPr>
              <a:t> F classification)</a:t>
            </a:r>
            <a:endParaRPr lang="en-GB" sz="900" dirty="0">
              <a:solidFill>
                <a:srgbClr val="0070C0"/>
              </a:solidFill>
            </a:endParaRPr>
          </a:p>
        </p:txBody>
      </p:sp>
      <p:sp>
        <p:nvSpPr>
          <p:cNvPr id="20" name="TextBox 19"/>
          <p:cNvSpPr txBox="1"/>
          <p:nvPr/>
        </p:nvSpPr>
        <p:spPr>
          <a:xfrm>
            <a:off x="278057" y="5795584"/>
            <a:ext cx="5005319" cy="307777"/>
          </a:xfrm>
          <a:prstGeom prst="rect">
            <a:avLst/>
          </a:prstGeom>
          <a:noFill/>
        </p:spPr>
        <p:txBody>
          <a:bodyPr wrap="square" rtlCol="0">
            <a:spAutoFit/>
          </a:bodyPr>
          <a:lstStyle/>
          <a:p>
            <a:pPr algn="ctr"/>
            <a:r>
              <a:rPr lang="en-GB" sz="700" dirty="0" smtClean="0">
                <a:solidFill>
                  <a:srgbClr val="002060"/>
                </a:solidFill>
              </a:rPr>
              <a:t>*Class AA means perfect chip, Class </a:t>
            </a:r>
            <a:r>
              <a:rPr lang="en-GB" sz="700" dirty="0" err="1" smtClean="0">
                <a:solidFill>
                  <a:srgbClr val="002060"/>
                </a:solidFill>
              </a:rPr>
              <a:t>Bx</a:t>
            </a:r>
            <a:r>
              <a:rPr lang="en-GB" sz="700" dirty="0" smtClean="0">
                <a:solidFill>
                  <a:srgbClr val="002060"/>
                </a:solidFill>
              </a:rPr>
              <a:t> are with one bad column over 256, Class </a:t>
            </a:r>
            <a:r>
              <a:rPr lang="en-GB" sz="700" dirty="0" err="1" smtClean="0">
                <a:solidFill>
                  <a:srgbClr val="002060"/>
                </a:solidFill>
              </a:rPr>
              <a:t>Cx</a:t>
            </a:r>
            <a:r>
              <a:rPr lang="en-GB" sz="700" dirty="0" smtClean="0">
                <a:solidFill>
                  <a:srgbClr val="002060"/>
                </a:solidFill>
              </a:rPr>
              <a:t> are with two, Class </a:t>
            </a:r>
            <a:r>
              <a:rPr lang="en-GB" sz="700" dirty="0" err="1" smtClean="0">
                <a:solidFill>
                  <a:srgbClr val="002060"/>
                </a:solidFill>
              </a:rPr>
              <a:t>Dx</a:t>
            </a:r>
            <a:r>
              <a:rPr lang="en-GB" sz="700" dirty="0" smtClean="0">
                <a:solidFill>
                  <a:srgbClr val="002060"/>
                </a:solidFill>
              </a:rPr>
              <a:t> with more than two, Class E with bad internal DAC(s) and class F not functional (bad communication and or power failure)</a:t>
            </a:r>
          </a:p>
        </p:txBody>
      </p:sp>
    </p:spTree>
    <p:extLst>
      <p:ext uri="{BB962C8B-B14F-4D97-AF65-F5344CB8AC3E}">
        <p14:creationId xmlns:p14="http://schemas.microsoft.com/office/powerpoint/2010/main" val="67863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fontScale="90000"/>
          </a:bodyPr>
          <a:lstStyle/>
          <a:p>
            <a:r>
              <a:rPr lang="en-GB" sz="2400" dirty="0" smtClean="0"/>
              <a:t>CERN Medipix TSV PROJECT – Second run – </a:t>
            </a:r>
            <a:r>
              <a:rPr lang="en-GB" sz="2400" dirty="0" err="1"/>
              <a:t>O</a:t>
            </a:r>
            <a:r>
              <a:rPr lang="en-GB" sz="2400" dirty="0" err="1" smtClean="0"/>
              <a:t>ngoing</a:t>
            </a:r>
            <a:r>
              <a:rPr lang="en-GB" sz="2400" dirty="0" smtClean="0"/>
              <a:t> activities</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2308324"/>
          </a:xfrm>
          <a:prstGeom prst="rect">
            <a:avLst/>
          </a:prstGeom>
          <a:noFill/>
        </p:spPr>
        <p:txBody>
          <a:bodyPr wrap="square" rtlCol="0">
            <a:spAutoFit/>
          </a:bodyPr>
          <a:lstStyle/>
          <a:p>
            <a:pPr marL="285750" indent="-285750">
              <a:buFontTx/>
              <a:buChar char="-"/>
            </a:pPr>
            <a:r>
              <a:rPr lang="en-GB" sz="1600" dirty="0" smtClean="0"/>
              <a:t>We are currently completing the electrical tests of the whole 3D05 production</a:t>
            </a:r>
          </a:p>
          <a:p>
            <a:pPr marL="285750" indent="-285750">
              <a:buFontTx/>
              <a:buChar char="-"/>
            </a:pPr>
            <a:endParaRPr lang="en-GB" sz="1600" u="sng" dirty="0" smtClean="0"/>
          </a:p>
          <a:p>
            <a:pPr marL="285750" indent="-285750">
              <a:buFontTx/>
              <a:buChar char="-"/>
            </a:pPr>
            <a:r>
              <a:rPr lang="en-GB" sz="1600" dirty="0" smtClean="0"/>
              <a:t>Yields obtained and performances achieved are matching our expectations</a:t>
            </a:r>
          </a:p>
          <a:p>
            <a:pPr marL="285750" indent="-285750">
              <a:buFontTx/>
              <a:buChar char="-"/>
            </a:pPr>
            <a:endParaRPr lang="en-GB" sz="1600" dirty="0" smtClean="0"/>
          </a:p>
          <a:p>
            <a:pPr marL="285750" indent="-285750">
              <a:buFontTx/>
              <a:buChar char="-"/>
            </a:pPr>
            <a:r>
              <a:rPr lang="en-GB" sz="1600" dirty="0" smtClean="0"/>
              <a:t>We have received in late November several MEDIPIX3RX assemblie</a:t>
            </a:r>
            <a:r>
              <a:rPr lang="en-GB" sz="1600" dirty="0"/>
              <a:t>s</a:t>
            </a:r>
            <a:r>
              <a:rPr lang="en-GB" sz="1600" dirty="0" smtClean="0"/>
              <a:t> from ADVACAM with various sensor thicknesses.</a:t>
            </a:r>
          </a:p>
          <a:p>
            <a:pPr marL="285750" indent="-285750">
              <a:buFontTx/>
              <a:buChar char="-"/>
            </a:pPr>
            <a:endParaRPr lang="en-GB" sz="1600" dirty="0" smtClean="0"/>
          </a:p>
          <a:p>
            <a:pPr marL="285750" indent="-285750">
              <a:buFontTx/>
              <a:buChar char="-"/>
            </a:pPr>
            <a:r>
              <a:rPr lang="en-GB" sz="1600" dirty="0" smtClean="0"/>
              <a:t>Testing has just been started and one of the newest assemblies has been already mounted on board</a:t>
            </a:r>
          </a:p>
        </p:txBody>
      </p:sp>
      <p:pic>
        <p:nvPicPr>
          <p:cNvPr id="22"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151646" y="3618962"/>
            <a:ext cx="2581505" cy="2009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978312" y="5727392"/>
            <a:ext cx="2928171" cy="246221"/>
          </a:xfrm>
          <a:prstGeom prst="rect">
            <a:avLst/>
          </a:prstGeom>
          <a:noFill/>
        </p:spPr>
        <p:txBody>
          <a:bodyPr wrap="square" rtlCol="0">
            <a:spAutoFit/>
          </a:bodyPr>
          <a:lstStyle/>
          <a:p>
            <a:pPr algn="ctr"/>
            <a:r>
              <a:rPr lang="en-GB" sz="1000" dirty="0"/>
              <a:t>9 functional assemblies arrived</a:t>
            </a:r>
            <a:endParaRPr lang="en-GB" sz="1000" dirty="0">
              <a:solidFill>
                <a:srgbClr val="0070C0"/>
              </a:solidFill>
            </a:endParaRPr>
          </a:p>
        </p:txBody>
      </p:sp>
      <p:pic>
        <p:nvPicPr>
          <p:cNvPr id="24" name="Picture 2" descr="\\cern.ch\dfs\Users\j\jalozy\Desktop\20141118_191239.jpg"/>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l="9765" t="26283" r="11362"/>
          <a:stretch/>
        </p:blipFill>
        <p:spPr bwMode="auto">
          <a:xfrm>
            <a:off x="4717401" y="3454859"/>
            <a:ext cx="3065172" cy="214858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4785901" y="5727391"/>
            <a:ext cx="2928171" cy="246221"/>
          </a:xfrm>
          <a:prstGeom prst="rect">
            <a:avLst/>
          </a:prstGeom>
          <a:noFill/>
        </p:spPr>
        <p:txBody>
          <a:bodyPr wrap="square" rtlCol="0">
            <a:spAutoFit/>
          </a:bodyPr>
          <a:lstStyle/>
          <a:p>
            <a:pPr algn="ctr"/>
            <a:r>
              <a:rPr lang="en-GB" sz="1000" dirty="0" smtClean="0"/>
              <a:t>500um sensor assembly mounted on board</a:t>
            </a:r>
            <a:endParaRPr lang="en-GB" sz="1000" dirty="0">
              <a:solidFill>
                <a:srgbClr val="0070C0"/>
              </a:solidFill>
            </a:endParaRPr>
          </a:p>
        </p:txBody>
      </p:sp>
    </p:spTree>
    <p:extLst>
      <p:ext uri="{BB962C8B-B14F-4D97-AF65-F5344CB8AC3E}">
        <p14:creationId xmlns:p14="http://schemas.microsoft.com/office/powerpoint/2010/main" val="742919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Second run – </a:t>
            </a:r>
            <a:r>
              <a:rPr lang="fr-FR" sz="2400" dirty="0" err="1" smtClean="0"/>
              <a:t>Integration</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57200" y="1416676"/>
            <a:ext cx="8277406" cy="4677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TextBox 55"/>
          <p:cNvSpPr txBox="1"/>
          <p:nvPr/>
        </p:nvSpPr>
        <p:spPr>
          <a:xfrm>
            <a:off x="582443" y="1000663"/>
            <a:ext cx="8269916" cy="338554"/>
          </a:xfrm>
          <a:prstGeom prst="rect">
            <a:avLst/>
          </a:prstGeom>
          <a:noFill/>
        </p:spPr>
        <p:txBody>
          <a:bodyPr wrap="square" rtlCol="0">
            <a:spAutoFit/>
          </a:bodyPr>
          <a:lstStyle/>
          <a:p>
            <a:pPr marL="285750" indent="-285750">
              <a:buFontTx/>
              <a:buChar char="-"/>
            </a:pPr>
            <a:r>
              <a:rPr lang="fr-FR" sz="1600" dirty="0" err="1" smtClean="0"/>
              <a:t>Comparison</a:t>
            </a:r>
            <a:r>
              <a:rPr lang="fr-FR" sz="1600" dirty="0" smtClean="0"/>
              <a:t> </a:t>
            </a:r>
            <a:r>
              <a:rPr lang="fr-FR" sz="1600" dirty="0" err="1" smtClean="0"/>
              <a:t>between</a:t>
            </a:r>
            <a:r>
              <a:rPr lang="fr-FR" sz="1600" dirty="0" smtClean="0"/>
              <a:t> WB and TSV on </a:t>
            </a:r>
            <a:r>
              <a:rPr lang="fr-FR" sz="1600" dirty="0" err="1" smtClean="0"/>
              <a:t>board</a:t>
            </a:r>
            <a:r>
              <a:rPr lang="fr-FR" sz="1600" dirty="0" smtClean="0"/>
              <a:t> </a:t>
            </a:r>
            <a:r>
              <a:rPr lang="fr-FR" sz="1600" dirty="0" err="1" smtClean="0"/>
              <a:t>integration</a:t>
            </a:r>
            <a:endParaRPr lang="en-US" sz="1600" dirty="0" smtClean="0"/>
          </a:p>
        </p:txBody>
      </p:sp>
      <p:sp>
        <p:nvSpPr>
          <p:cNvPr id="57" name="TextBox 56"/>
          <p:cNvSpPr txBox="1"/>
          <p:nvPr/>
        </p:nvSpPr>
        <p:spPr>
          <a:xfrm>
            <a:off x="6928836" y="5702829"/>
            <a:ext cx="2181104" cy="400110"/>
          </a:xfrm>
          <a:prstGeom prst="rect">
            <a:avLst/>
          </a:prstGeom>
          <a:noFill/>
        </p:spPr>
        <p:txBody>
          <a:bodyPr wrap="square" rtlCol="0">
            <a:spAutoFit/>
          </a:bodyPr>
          <a:lstStyle/>
          <a:p>
            <a:pPr algn="ctr"/>
            <a:r>
              <a:rPr lang="en-GB" sz="1000" dirty="0" smtClean="0">
                <a:solidFill>
                  <a:srgbClr val="0070C0"/>
                </a:solidFill>
              </a:rPr>
              <a:t>Photos: Jerome</a:t>
            </a:r>
          </a:p>
          <a:p>
            <a:pPr algn="ctr"/>
            <a:r>
              <a:rPr lang="fr-FR" sz="1000" dirty="0" smtClean="0">
                <a:solidFill>
                  <a:srgbClr val="0070C0"/>
                </a:solidFill>
              </a:rPr>
              <a:t>Photo Montage: Rafael Ballabriga</a:t>
            </a:r>
            <a:endParaRPr lang="en-GB" sz="1000" dirty="0">
              <a:solidFill>
                <a:srgbClr val="0070C0"/>
              </a:solidFill>
            </a:endParaRPr>
          </a:p>
        </p:txBody>
      </p:sp>
    </p:spTree>
    <p:extLst>
      <p:ext uri="{BB962C8B-B14F-4D97-AF65-F5344CB8AC3E}">
        <p14:creationId xmlns:p14="http://schemas.microsoft.com/office/powerpoint/2010/main" val="36773263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a:t>
            </a:r>
            <a:r>
              <a:rPr lang="fr-FR" sz="2400" dirty="0" err="1" smtClean="0"/>
              <a:t>Third</a:t>
            </a:r>
            <a:r>
              <a:rPr lang="fr-FR" sz="2400" dirty="0" smtClean="0"/>
              <a:t> run – 3D06</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p:cNvSpPr txBox="1"/>
          <p:nvPr/>
        </p:nvSpPr>
        <p:spPr>
          <a:xfrm>
            <a:off x="582443" y="1000663"/>
            <a:ext cx="8269916" cy="3293209"/>
          </a:xfrm>
          <a:prstGeom prst="rect">
            <a:avLst/>
          </a:prstGeom>
          <a:noFill/>
        </p:spPr>
        <p:txBody>
          <a:bodyPr wrap="square" rtlCol="0">
            <a:spAutoFit/>
          </a:bodyPr>
          <a:lstStyle/>
          <a:p>
            <a:pPr marL="285750" indent="-285750">
              <a:buFontTx/>
              <a:buChar char="-"/>
            </a:pPr>
            <a:r>
              <a:rPr lang="en-GB" sz="1600" dirty="0"/>
              <a:t>Technical proposal from CEA LETI in March 2014 </a:t>
            </a:r>
            <a:r>
              <a:rPr lang="en-GB" sz="1600" dirty="0" smtClean="0"/>
              <a:t>(finally launched in </a:t>
            </a:r>
            <a:r>
              <a:rPr lang="en-GB" sz="1600" u="sng" dirty="0" smtClean="0"/>
              <a:t>July 2014</a:t>
            </a:r>
            <a:r>
              <a:rPr lang="en-GB" sz="1600" dirty="0" smtClean="0"/>
              <a:t>)</a:t>
            </a:r>
            <a:endParaRPr lang="en-GB" sz="1600" dirty="0"/>
          </a:p>
          <a:p>
            <a:pPr marL="285750" indent="-285750">
              <a:buFontTx/>
              <a:buChar char="-"/>
            </a:pPr>
            <a:endParaRPr lang="en-GB" sz="1600" dirty="0"/>
          </a:p>
          <a:p>
            <a:pPr marL="285750" indent="-285750">
              <a:buFontTx/>
              <a:buChar char="-"/>
            </a:pPr>
            <a:r>
              <a:rPr lang="en-GB" sz="1600" dirty="0"/>
              <a:t>Proof of concept of TSV last with </a:t>
            </a:r>
            <a:r>
              <a:rPr lang="en-GB" sz="1600" u="sng" dirty="0"/>
              <a:t>TIMEPIX3</a:t>
            </a:r>
            <a:r>
              <a:rPr lang="en-GB" sz="1600" dirty="0"/>
              <a:t> wafer thinned to </a:t>
            </a:r>
            <a:r>
              <a:rPr lang="en-GB" sz="1600" dirty="0" smtClean="0">
                <a:solidFill>
                  <a:srgbClr val="FF0000"/>
                </a:solidFill>
              </a:rPr>
              <a:t>~50μm</a:t>
            </a:r>
            <a:r>
              <a:rPr lang="en-GB" sz="1600" dirty="0" smtClean="0"/>
              <a:t> (High Energy Physics </a:t>
            </a:r>
            <a:r>
              <a:rPr lang="en-GB" sz="1600" dirty="0"/>
              <a:t>Experiments such as CLIC would like lowest hybrid detector mass)</a:t>
            </a:r>
          </a:p>
          <a:p>
            <a:pPr marL="285750" indent="-285750">
              <a:buFontTx/>
              <a:buChar char="-"/>
            </a:pPr>
            <a:r>
              <a:rPr lang="en-GB" sz="1600" dirty="0" smtClean="0"/>
              <a:t>Further develop the </a:t>
            </a:r>
            <a:r>
              <a:rPr lang="en-GB" sz="1600" dirty="0"/>
              <a:t>TSV </a:t>
            </a:r>
            <a:r>
              <a:rPr lang="en-GB" sz="1600" dirty="0" smtClean="0"/>
              <a:t>process to </a:t>
            </a:r>
            <a:r>
              <a:rPr lang="en-GB" sz="1600" dirty="0"/>
              <a:t>such thickness</a:t>
            </a:r>
          </a:p>
          <a:p>
            <a:pPr marL="285750" indent="-285750">
              <a:buFontTx/>
              <a:buChar char="-"/>
            </a:pPr>
            <a:endParaRPr lang="en-GB" sz="1600" dirty="0"/>
          </a:p>
          <a:p>
            <a:pPr marL="285750" indent="-285750">
              <a:buFontTx/>
              <a:buChar char="-"/>
            </a:pPr>
            <a:r>
              <a:rPr lang="en-GB" sz="1600" dirty="0"/>
              <a:t>First lot will be made using 2 Medipix3RX that is well known and TSV compatibility has been proven</a:t>
            </a:r>
          </a:p>
          <a:p>
            <a:pPr marL="285750" indent="-285750">
              <a:buFontTx/>
              <a:buChar char="-"/>
            </a:pPr>
            <a:r>
              <a:rPr lang="en-GB" sz="1600" dirty="0"/>
              <a:t>Second lot will ne made using only 2 Timepix3, since limited number of Timepix3 candidates are available</a:t>
            </a:r>
          </a:p>
          <a:p>
            <a:pPr marL="285750" indent="-285750">
              <a:buFontTx/>
              <a:buChar char="-"/>
            </a:pPr>
            <a:endParaRPr lang="en-GB" sz="1600" dirty="0"/>
          </a:p>
          <a:p>
            <a:pPr marL="285750" indent="-285750">
              <a:buFontTx/>
              <a:buChar char="-"/>
            </a:pPr>
            <a:r>
              <a:rPr lang="en-GB" sz="1600" dirty="0"/>
              <a:t>Final BGA footprint with similar dimensions compared to what have been done with Medipix3 to reuse test socket </a:t>
            </a:r>
            <a:r>
              <a:rPr lang="en-GB" sz="1600" dirty="0" smtClean="0"/>
              <a:t>probes</a:t>
            </a:r>
          </a:p>
        </p:txBody>
      </p:sp>
      <p:sp>
        <p:nvSpPr>
          <p:cNvPr id="2" name="Rectangle 1"/>
          <p:cNvSpPr/>
          <p:nvPr/>
        </p:nvSpPr>
        <p:spPr>
          <a:xfrm>
            <a:off x="1708155" y="4641588"/>
            <a:ext cx="5416869"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Ongoing process</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216019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Conclusion</a:t>
            </a:r>
            <a:endParaRPr lang="en-GB" sz="2400"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p:cNvSpPr txBox="1"/>
          <p:nvPr/>
        </p:nvSpPr>
        <p:spPr>
          <a:xfrm>
            <a:off x="582443" y="1000663"/>
            <a:ext cx="8269916" cy="2800767"/>
          </a:xfrm>
          <a:prstGeom prst="rect">
            <a:avLst/>
          </a:prstGeom>
          <a:noFill/>
        </p:spPr>
        <p:txBody>
          <a:bodyPr wrap="square" rtlCol="0">
            <a:spAutoFit/>
          </a:bodyPr>
          <a:lstStyle/>
          <a:p>
            <a:pPr marL="285750" indent="-285750">
              <a:buFontTx/>
              <a:buChar char="-"/>
            </a:pPr>
            <a:r>
              <a:rPr lang="en-GB" sz="1600" dirty="0">
                <a:solidFill>
                  <a:srgbClr val="00B050"/>
                </a:solidFill>
              </a:rPr>
              <a:t>Good results with Medipix3RX TSV processed (120μm), with </a:t>
            </a:r>
            <a:r>
              <a:rPr lang="en-GB" sz="1600" dirty="0" smtClean="0">
                <a:solidFill>
                  <a:srgbClr val="00B050"/>
                </a:solidFill>
              </a:rPr>
              <a:t>good number </a:t>
            </a:r>
            <a:r>
              <a:rPr lang="en-GB" sz="1600" dirty="0">
                <a:solidFill>
                  <a:srgbClr val="00B050"/>
                </a:solidFill>
              </a:rPr>
              <a:t>of class AA devices</a:t>
            </a:r>
          </a:p>
          <a:p>
            <a:pPr marL="285750" indent="-285750">
              <a:buFontTx/>
              <a:buChar char="-"/>
            </a:pPr>
            <a:r>
              <a:rPr lang="en-GB" sz="1600" dirty="0"/>
              <a:t>We are </a:t>
            </a:r>
            <a:r>
              <a:rPr lang="en-GB" sz="1600" dirty="0" smtClean="0"/>
              <a:t>about to </a:t>
            </a:r>
            <a:r>
              <a:rPr lang="en-GB" sz="1600" dirty="0"/>
              <a:t>fully </a:t>
            </a:r>
            <a:r>
              <a:rPr lang="en-GB" sz="1600" dirty="0" smtClean="0"/>
              <a:t>validate the project with recently received assemblies </a:t>
            </a:r>
            <a:endParaRPr lang="en-GB" sz="1600" dirty="0"/>
          </a:p>
          <a:p>
            <a:pPr marL="285750" indent="-285750">
              <a:buFontTx/>
              <a:buChar char="-"/>
            </a:pPr>
            <a:r>
              <a:rPr lang="en-GB" sz="1600" dirty="0" smtClean="0"/>
              <a:t>Part will be soon </a:t>
            </a:r>
            <a:r>
              <a:rPr lang="en-GB" sz="1600" dirty="0"/>
              <a:t>distributed to collaborators for </a:t>
            </a:r>
            <a:r>
              <a:rPr lang="en-GB" sz="1600" dirty="0" smtClean="0"/>
              <a:t>integration test (ESRF – Grenoble)</a:t>
            </a:r>
            <a:endParaRPr lang="en-GB" sz="1600" dirty="0"/>
          </a:p>
          <a:p>
            <a:pPr marL="285750" indent="-285750">
              <a:buFontTx/>
              <a:buChar char="-"/>
            </a:pPr>
            <a:r>
              <a:rPr lang="en-GB" sz="1600" dirty="0" smtClean="0"/>
              <a:t>TSV processing is now available </a:t>
            </a:r>
            <a:r>
              <a:rPr lang="en-GB" sz="1600" dirty="0"/>
              <a:t>for </a:t>
            </a:r>
            <a:r>
              <a:rPr lang="en-GB" sz="1600" dirty="0" smtClean="0"/>
              <a:t>other hybrid pixel projects</a:t>
            </a:r>
            <a:endParaRPr lang="en-GB" sz="1600" dirty="0"/>
          </a:p>
          <a:p>
            <a:pPr marL="285750" indent="-285750">
              <a:buFontTx/>
              <a:buChar char="-"/>
            </a:pPr>
            <a:endParaRPr lang="en-GB" sz="1600" dirty="0"/>
          </a:p>
          <a:p>
            <a:pPr marL="285750" indent="-285750">
              <a:buFontTx/>
              <a:buChar char="-"/>
            </a:pPr>
            <a:r>
              <a:rPr lang="en-GB" sz="1600" dirty="0"/>
              <a:t>Challenging </a:t>
            </a:r>
            <a:r>
              <a:rPr lang="en-GB" sz="1600" dirty="0" smtClean="0"/>
              <a:t>project </a:t>
            </a:r>
            <a:r>
              <a:rPr lang="en-GB" sz="1600" dirty="0"/>
              <a:t>related to ultra-thin TIMEPIX3 TSV processed chips in progress with plenty of possibilities concerning final user</a:t>
            </a:r>
          </a:p>
          <a:p>
            <a:pPr marL="285750" indent="-285750">
              <a:buFontTx/>
              <a:buChar char="-"/>
            </a:pPr>
            <a:r>
              <a:rPr lang="en-GB" sz="1600" dirty="0"/>
              <a:t>Tiling of large area for low mass detectors (CLIC)</a:t>
            </a:r>
          </a:p>
          <a:p>
            <a:pPr marL="285750" indent="-285750">
              <a:buFontTx/>
              <a:buChar char="-"/>
            </a:pPr>
            <a:r>
              <a:rPr lang="en-GB" sz="1600" dirty="0"/>
              <a:t>Timepix3 with TSV interconnects would be perfect inside Hybrid Photon Detector or GEM detectors were wire bonding </a:t>
            </a:r>
            <a:r>
              <a:rPr lang="en-GB" sz="1600" dirty="0" smtClean="0"/>
              <a:t>are limiting the performances</a:t>
            </a:r>
            <a:endParaRPr lang="en-GB" sz="1600" dirty="0"/>
          </a:p>
        </p:txBody>
      </p:sp>
      <p:sp>
        <p:nvSpPr>
          <p:cNvPr id="6" name="Rectangle 5"/>
          <p:cNvSpPr/>
          <p:nvPr/>
        </p:nvSpPr>
        <p:spPr>
          <a:xfrm>
            <a:off x="321971" y="4566079"/>
            <a:ext cx="8530387" cy="1384995"/>
          </a:xfrm>
          <a:prstGeom prst="rect">
            <a:avLst/>
          </a:prstGeom>
          <a:noFill/>
        </p:spPr>
        <p:txBody>
          <a:bodyPr wrap="square" lIns="91440" tIns="45720" rIns="91440" bIns="45720">
            <a:spAutoFit/>
          </a:bodyPr>
          <a:lstStyle/>
          <a:p>
            <a:pPr algn="ctr"/>
            <a:r>
              <a:rPr lang="en-US"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Thanks you!</a:t>
            </a:r>
          </a:p>
          <a:p>
            <a:pPr algn="ctr"/>
            <a:r>
              <a:rPr lang="en-US"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Do not hesitate to contact me for more details</a:t>
            </a:r>
          </a:p>
          <a:p>
            <a:pPr algn="ctr"/>
            <a:r>
              <a:rPr lang="en-US"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8"/>
              </a:rPr>
              <a:t>jerome.alozy@cern.ch</a:t>
            </a:r>
            <a:r>
              <a:rPr lang="en-US"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en-GB"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676701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800" dirty="0" smtClean="0"/>
              <a:t>CERN Medipix TSV PROJECT - Introduction</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5139869"/>
          </a:xfrm>
          <a:prstGeom prst="rect">
            <a:avLst/>
          </a:prstGeom>
          <a:noFill/>
        </p:spPr>
        <p:txBody>
          <a:bodyPr wrap="square" rtlCol="0">
            <a:spAutoFit/>
          </a:bodyPr>
          <a:lstStyle/>
          <a:p>
            <a:pPr marL="285750" indent="-285750">
              <a:buFontTx/>
              <a:buChar char="-"/>
            </a:pPr>
            <a:r>
              <a:rPr lang="en-GB" sz="1600" dirty="0" smtClean="0"/>
              <a:t>The goal was to develop a reliable "Via-last" TSV (Though Silicon Via) process for </a:t>
            </a:r>
            <a:r>
              <a:rPr lang="en-GB" sz="1600" u="sng" dirty="0" smtClean="0"/>
              <a:t>Medipix</a:t>
            </a:r>
            <a:r>
              <a:rPr lang="en-GB" sz="1600" dirty="0" smtClean="0"/>
              <a:t> Hybrid Pixel Detectors and to be able to redistribute interconnects on the back side of the chip.</a:t>
            </a:r>
          </a:p>
          <a:p>
            <a:pPr marL="285750" indent="-285750">
              <a:buFontTx/>
              <a:buChar char="-"/>
            </a:pPr>
            <a:endParaRPr lang="en-GB" sz="1600" dirty="0" smtClean="0"/>
          </a:p>
          <a:p>
            <a:pPr marL="285750" indent="-285750">
              <a:buFontTx/>
              <a:buChar char="-"/>
            </a:pPr>
            <a:r>
              <a:rPr lang="en-GB" sz="1600" dirty="0" smtClean="0"/>
              <a:t>The main benefit is to limit the need of classical wire bonding to sensor biasing only. Large area tiling with high percentage of active area is an important feature for </a:t>
            </a:r>
            <a:r>
              <a:rPr lang="en-GB" sz="1600" u="sng" dirty="0" smtClean="0"/>
              <a:t>both radiation imaging and particle physics </a:t>
            </a:r>
          </a:p>
          <a:p>
            <a:pPr marL="285750" indent="-285750">
              <a:buFontTx/>
              <a:buChar char="-"/>
            </a:pPr>
            <a:endParaRPr lang="en-GB" sz="1600" dirty="0" smtClean="0"/>
          </a:p>
          <a:p>
            <a:pPr marL="285750" indent="-285750">
              <a:buFontTx/>
              <a:buChar char="-"/>
            </a:pPr>
            <a:r>
              <a:rPr lang="en-GB" sz="1600" u="sng" dirty="0" smtClean="0"/>
              <a:t>AIDA</a:t>
            </a:r>
            <a:r>
              <a:rPr lang="en-GB" sz="1600" dirty="0" smtClean="0"/>
              <a:t> has contributed to about 30% of the cost of the 3 first runs of production and the related developments during the last 4 years. The remaining funding was supported by Medipix3 collaboration and CERN-LCD (Linear Collider Detector project at CERN)</a:t>
            </a:r>
          </a:p>
          <a:p>
            <a:pPr marL="285750" indent="-285750">
              <a:buFontTx/>
              <a:buChar char="-"/>
            </a:pPr>
            <a:endParaRPr lang="en-GB" sz="1600" dirty="0" smtClean="0"/>
          </a:p>
          <a:p>
            <a:pPr marL="285750" indent="-285750">
              <a:buFontTx/>
              <a:buChar char="-"/>
            </a:pPr>
            <a:r>
              <a:rPr lang="en-GB" sz="1600" dirty="0" smtClean="0"/>
              <a:t>The 3D process developments were done in close collaboration with </a:t>
            </a:r>
            <a:r>
              <a:rPr lang="en-GB" sz="1600" u="sng" dirty="0" smtClean="0"/>
              <a:t>CEA </a:t>
            </a:r>
            <a:r>
              <a:rPr lang="en-GB" sz="1600" u="sng" dirty="0" err="1" smtClean="0"/>
              <a:t>Leti</a:t>
            </a:r>
            <a:r>
              <a:rPr lang="en-GB" sz="1600" u="sng" dirty="0" smtClean="0"/>
              <a:t> </a:t>
            </a:r>
            <a:r>
              <a:rPr lang="en-GB" sz="1600" dirty="0" smtClean="0"/>
              <a:t>(Grenoble – France) through the Open3D framework and using their on-site clean room facility</a:t>
            </a:r>
          </a:p>
          <a:p>
            <a:pPr marL="285750" indent="-285750">
              <a:buFontTx/>
              <a:buChar char="-"/>
            </a:pPr>
            <a:endParaRPr lang="en-GB" sz="1600" dirty="0" smtClean="0"/>
          </a:p>
          <a:p>
            <a:pPr marL="285750" indent="-285750">
              <a:buFontTx/>
              <a:buChar char="-"/>
            </a:pPr>
            <a:r>
              <a:rPr lang="en-GB" sz="1600" u="sng" dirty="0" smtClean="0"/>
              <a:t>ADVACAM</a:t>
            </a:r>
            <a:r>
              <a:rPr lang="en-GB" sz="1600" dirty="0" smtClean="0"/>
              <a:t> (Espoo - Finland) VTT spin-off company provided the expertise in sensor fabrication (edgeless) and flip chip assembly</a:t>
            </a:r>
          </a:p>
          <a:p>
            <a:pPr marL="285750" indent="-285750">
              <a:buFontTx/>
              <a:buChar char="-"/>
            </a:pPr>
            <a:endParaRPr lang="en-GB" sz="1600" dirty="0"/>
          </a:p>
        </p:txBody>
      </p:sp>
    </p:spTree>
    <p:extLst>
      <p:ext uri="{BB962C8B-B14F-4D97-AF65-F5344CB8AC3E}">
        <p14:creationId xmlns:p14="http://schemas.microsoft.com/office/powerpoint/2010/main" val="1961460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GB" smtClean="0"/>
              <a:pPr algn="ctr"/>
              <a:t>08/12/2014</a:t>
            </a:fld>
            <a:endParaRPr lang="en-GB"/>
          </a:p>
        </p:txBody>
      </p:sp>
      <p:sp>
        <p:nvSpPr>
          <p:cNvPr id="4" name="Footer Placeholder 3"/>
          <p:cNvSpPr>
            <a:spLocks noGrp="1"/>
          </p:cNvSpPr>
          <p:nvPr>
            <p:ph type="ftr" sz="quarter" idx="3"/>
          </p:nvPr>
        </p:nvSpPr>
        <p:spPr>
          <a:xfrm>
            <a:off x="6530340" y="6356350"/>
            <a:ext cx="1867749" cy="365125"/>
          </a:xfrm>
        </p:spPr>
        <p:txBody>
          <a:bodyPr/>
          <a:lstStyle/>
          <a:p>
            <a:r>
              <a:rPr lang="en-GB" smtClean="0"/>
              <a:t>Jerome ALOZY </a:t>
            </a:r>
            <a:endParaRPr lang="en-GB"/>
          </a:p>
        </p:txBody>
      </p:sp>
      <p:sp>
        <p:nvSpPr>
          <p:cNvPr id="5" name="Slide Number Placeholder 4"/>
          <p:cNvSpPr>
            <a:spLocks noGrp="1"/>
          </p:cNvSpPr>
          <p:nvPr>
            <p:ph type="sldNum" sz="quarter" idx="4"/>
          </p:nvPr>
        </p:nvSpPr>
        <p:spPr/>
        <p:txBody>
          <a:bodyPr/>
          <a:lstStyle/>
          <a:p>
            <a:fld id="{17918391-D411-FE40-AAD7-861AE5233E0E}" type="slidenum">
              <a:rPr lang="en-GB" smtClean="0"/>
              <a:pPr/>
              <a:t>3</a:t>
            </a:fld>
            <a:endParaRPr lang="en-GB"/>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en-GB" sz="2800" smtClean="0"/>
              <a:t>CERN Medipix TSV PROJECT – First run – 3D01</a:t>
            </a:r>
            <a:endParaRPr lang="en-GB" sz="280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3539430"/>
          </a:xfrm>
          <a:prstGeom prst="rect">
            <a:avLst/>
          </a:prstGeom>
          <a:noFill/>
        </p:spPr>
        <p:txBody>
          <a:bodyPr wrap="square" rtlCol="0">
            <a:spAutoFit/>
          </a:bodyPr>
          <a:lstStyle/>
          <a:p>
            <a:pPr marL="285750" indent="-285750">
              <a:buFontTx/>
              <a:buChar char="-"/>
            </a:pPr>
            <a:r>
              <a:rPr lang="en-GB" sz="1600" dirty="0" smtClean="0"/>
              <a:t>10 tested </a:t>
            </a:r>
            <a:r>
              <a:rPr lang="en-GB" sz="1600" u="sng" dirty="0" smtClean="0"/>
              <a:t>Medipix3.1</a:t>
            </a:r>
            <a:r>
              <a:rPr lang="en-GB" sz="1600" dirty="0" smtClean="0"/>
              <a:t> wafers (low-yield) were provided to CEA </a:t>
            </a:r>
            <a:r>
              <a:rPr lang="en-GB" sz="1600" dirty="0" err="1" smtClean="0"/>
              <a:t>Leti</a:t>
            </a:r>
            <a:r>
              <a:rPr lang="en-GB" sz="1600" dirty="0" smtClean="0"/>
              <a:t> for TSV process development. </a:t>
            </a:r>
            <a:r>
              <a:rPr lang="en-GB" sz="1600" u="sng" dirty="0" smtClean="0"/>
              <a:t>Medipix3.1 chip was designed to be compatible with the TSV last process</a:t>
            </a:r>
            <a:r>
              <a:rPr lang="en-GB" sz="1600" dirty="0" smtClean="0"/>
              <a:t>. All chip I/</a:t>
            </a:r>
            <a:r>
              <a:rPr lang="en-GB" sz="1600" dirty="0" err="1" smtClean="0"/>
              <a:t>Os</a:t>
            </a:r>
            <a:r>
              <a:rPr lang="en-GB" sz="1600" dirty="0" smtClean="0"/>
              <a:t> are accessible either through wire bonding extender or TSV pad located in Metal-1 inner layer. </a:t>
            </a:r>
          </a:p>
          <a:p>
            <a:pPr marL="285750" indent="-285750">
              <a:buFontTx/>
              <a:buChar char="-"/>
            </a:pPr>
            <a:endParaRPr lang="en-GB" sz="1600" dirty="0" smtClean="0"/>
          </a:p>
          <a:p>
            <a:pPr marL="285750" indent="-285750">
              <a:buFontTx/>
              <a:buChar char="-"/>
            </a:pPr>
            <a:r>
              <a:rPr lang="en-GB" sz="1600" dirty="0" smtClean="0"/>
              <a:t>Specific test structure requested by </a:t>
            </a:r>
            <a:r>
              <a:rPr lang="en-GB" sz="1600" dirty="0" err="1" smtClean="0"/>
              <a:t>Leti</a:t>
            </a:r>
            <a:r>
              <a:rPr lang="en-GB" sz="1600" dirty="0" smtClean="0"/>
              <a:t> have been implemented during ASIC development under wire bond extender area on Metal-1 inner layer of the chip. These allows TSV process monitoring without compromising the integrity of the chip. </a:t>
            </a:r>
            <a:r>
              <a:rPr lang="en-GB" sz="1600" dirty="0" err="1" smtClean="0"/>
              <a:t>Polysilicon</a:t>
            </a:r>
            <a:r>
              <a:rPr lang="en-GB" sz="1600" dirty="0" smtClean="0"/>
              <a:t> filling structures in TSV region were avoided </a:t>
            </a:r>
          </a:p>
          <a:p>
            <a:pPr marL="285750" indent="-285750">
              <a:buFontTx/>
              <a:buChar char="-"/>
            </a:pPr>
            <a:endParaRPr lang="en-GB" sz="1600" dirty="0" smtClean="0"/>
          </a:p>
          <a:p>
            <a:pPr marL="285750" indent="-285750">
              <a:buFontTx/>
              <a:buChar char="-"/>
            </a:pPr>
            <a:r>
              <a:rPr lang="en-GB" sz="1600" dirty="0" smtClean="0"/>
              <a:t>CEA </a:t>
            </a:r>
            <a:r>
              <a:rPr lang="en-GB" sz="1600" dirty="0" err="1" smtClean="0"/>
              <a:t>Leti</a:t>
            </a:r>
            <a:r>
              <a:rPr lang="en-GB" sz="1600" dirty="0" smtClean="0"/>
              <a:t> has helped us to design the back side redistribution layer for every chip at the wafer level and also implemented the back side test structures (snakes, 3D-kelvin test etc.)</a:t>
            </a:r>
          </a:p>
          <a:p>
            <a:pPr marL="285750" indent="-285750">
              <a:buFontTx/>
              <a:buChar char="-"/>
            </a:pPr>
            <a:endParaRPr lang="en-GB" sz="1600" dirty="0"/>
          </a:p>
        </p:txBody>
      </p:sp>
      <p:pic>
        <p:nvPicPr>
          <p:cNvPr id="14" name="Picture 13"/>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244469" y="4286794"/>
            <a:ext cx="1799590" cy="1799590"/>
          </a:xfrm>
          <a:prstGeom prst="rect">
            <a:avLst/>
          </a:prstGeom>
          <a:noFill/>
          <a:ln>
            <a:noFill/>
          </a:ln>
          <a:effectLst/>
          <a:extLst/>
        </p:spPr>
      </p:pic>
      <p:sp>
        <p:nvSpPr>
          <p:cNvPr id="2" name="TextBox 1"/>
          <p:cNvSpPr txBox="1"/>
          <p:nvPr/>
        </p:nvSpPr>
        <p:spPr>
          <a:xfrm>
            <a:off x="2182351" y="4737806"/>
            <a:ext cx="979489" cy="1061829"/>
          </a:xfrm>
          <a:prstGeom prst="rect">
            <a:avLst/>
          </a:prstGeom>
          <a:noFill/>
        </p:spPr>
        <p:txBody>
          <a:bodyPr wrap="square" rtlCol="0">
            <a:spAutoFit/>
          </a:bodyPr>
          <a:lstStyle/>
          <a:p>
            <a:pPr algn="ctr"/>
            <a:r>
              <a:rPr lang="en-GB" sz="1050" smtClean="0"/>
              <a:t>Wafer level back-side redistribution lines to TSV plus test structures</a:t>
            </a:r>
            <a:endParaRPr lang="en-GB" sz="1050"/>
          </a:p>
        </p:txBody>
      </p:sp>
      <p:sp>
        <p:nvSpPr>
          <p:cNvPr id="16" name="TextBox 15"/>
          <p:cNvSpPr txBox="1"/>
          <p:nvPr/>
        </p:nvSpPr>
        <p:spPr>
          <a:xfrm>
            <a:off x="6043217" y="4797981"/>
            <a:ext cx="974245" cy="738664"/>
          </a:xfrm>
          <a:prstGeom prst="rect">
            <a:avLst/>
          </a:prstGeom>
          <a:noFill/>
        </p:spPr>
        <p:txBody>
          <a:bodyPr wrap="square" rtlCol="0">
            <a:spAutoFit/>
          </a:bodyPr>
          <a:lstStyle/>
          <a:p>
            <a:pPr algn="ctr"/>
            <a:r>
              <a:rPr lang="en-GB" sz="1050" smtClean="0"/>
              <a:t>Chip level  "BGA like"</a:t>
            </a:r>
          </a:p>
          <a:p>
            <a:pPr algn="ctr"/>
            <a:r>
              <a:rPr lang="en-GB" sz="1050" smtClean="0"/>
              <a:t>contacts created  </a:t>
            </a:r>
            <a:endParaRPr lang="en-GB" sz="1050"/>
          </a:p>
        </p:txBody>
      </p:sp>
      <p:pic>
        <p:nvPicPr>
          <p:cNvPr id="2050"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059207" y="4267518"/>
            <a:ext cx="1706677" cy="1799590"/>
          </a:xfrm>
          <a:prstGeom prst="rect">
            <a:avLst/>
          </a:prstGeom>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5390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fontScale="90000"/>
          </a:bodyPr>
          <a:lstStyle/>
          <a:p>
            <a:r>
              <a:rPr lang="fr-FR" sz="2800" dirty="0" smtClean="0"/>
              <a:t>CERN Medipix TSV PROJECT – First run - </a:t>
            </a:r>
            <a:r>
              <a:rPr lang="fr-FR" sz="2800" dirty="0" err="1" smtClean="0"/>
              <a:t>Process</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4524315"/>
          </a:xfrm>
          <a:prstGeom prst="rect">
            <a:avLst/>
          </a:prstGeom>
          <a:noFill/>
        </p:spPr>
        <p:txBody>
          <a:bodyPr wrap="square" rtlCol="0">
            <a:spAutoFit/>
          </a:bodyPr>
          <a:lstStyle/>
          <a:p>
            <a:pPr marL="285750" indent="-285750">
              <a:buFontTx/>
              <a:buChar char="-"/>
            </a:pPr>
            <a:r>
              <a:rPr lang="en-GB" sz="1600" u="sng" dirty="0" smtClean="0"/>
              <a:t>Front Side UBM</a:t>
            </a:r>
            <a:r>
              <a:rPr lang="en-GB" sz="1600" dirty="0" smtClean="0"/>
              <a:t> (</a:t>
            </a:r>
            <a:r>
              <a:rPr lang="en-GB" sz="1600" dirty="0" err="1" smtClean="0"/>
              <a:t>TiNiAu</a:t>
            </a:r>
            <a:r>
              <a:rPr lang="en-GB" sz="1600" dirty="0" smtClean="0"/>
              <a:t>) was done prior to back side processing. </a:t>
            </a:r>
          </a:p>
          <a:p>
            <a:pPr marL="285750" indent="-285750">
              <a:buFontTx/>
              <a:buChar char="-"/>
            </a:pPr>
            <a:r>
              <a:rPr lang="en-GB" sz="1600" dirty="0" smtClean="0"/>
              <a:t>After bonding front-side to a temporary wafer carrier the back-side process starts. First with thinning from ~720µm to ~120µm (needed to limit the via aspect ratio) then TSV and RDL patterning and finally passivation and back side UBM.</a:t>
            </a:r>
          </a:p>
          <a:p>
            <a:pPr marL="285750" indent="-285750">
              <a:buFontTx/>
              <a:buChar char="-"/>
            </a:pPr>
            <a:r>
              <a:rPr lang="en-GB" sz="1600" dirty="0" smtClean="0"/>
              <a:t>Finally the wafer is removed from temporary carrier and place on another specifically adapted for dicing and ejection</a:t>
            </a:r>
            <a:r>
              <a:rPr lang="en-GB" sz="1600" dirty="0"/>
              <a:t>. </a:t>
            </a:r>
            <a:endParaRPr lang="en-GB" sz="1600" dirty="0" smtClean="0"/>
          </a:p>
          <a:p>
            <a:pPr marL="285750" indent="-285750">
              <a:buFontTx/>
              <a:buChar char="-"/>
            </a:pPr>
            <a:r>
              <a:rPr lang="en-GB" sz="1600" dirty="0" smtClean="0"/>
              <a:t>CEA-</a:t>
            </a:r>
            <a:r>
              <a:rPr lang="en-GB" sz="1600" dirty="0" err="1" smtClean="0"/>
              <a:t>Leti</a:t>
            </a:r>
            <a:r>
              <a:rPr lang="en-GB" sz="1600" dirty="0" smtClean="0"/>
              <a:t> </a:t>
            </a:r>
            <a:r>
              <a:rPr lang="en-GB" sz="1600" dirty="0"/>
              <a:t>encountered some difficulties at that time to tune the process. The non-</a:t>
            </a:r>
            <a:r>
              <a:rPr lang="en-GB" sz="1600" dirty="0" err="1"/>
              <a:t>planarized</a:t>
            </a:r>
            <a:r>
              <a:rPr lang="en-GB" sz="1600" dirty="0"/>
              <a:t> front side adhered to the support wafer differently from dummy wafers. TSV etching parameters had to be adjusted to reach the M1 inner layer and establish a good electrical contact without compromising the isolation between adjacent TSVs.</a:t>
            </a:r>
          </a:p>
          <a:p>
            <a:pPr marL="285750" indent="-285750">
              <a:buFontTx/>
              <a:buChar char="-"/>
            </a:pPr>
            <a:endParaRPr lang="en-GB" sz="1600" dirty="0" smtClean="0"/>
          </a:p>
          <a:p>
            <a:pPr marL="285750" indent="-285750">
              <a:buFontTx/>
              <a:buChar char="-"/>
            </a:pPr>
            <a:endParaRPr lang="en-GB" sz="1600" dirty="0" smtClean="0"/>
          </a:p>
          <a:p>
            <a:pPr marL="285750" indent="-285750">
              <a:buFontTx/>
              <a:buChar char="-"/>
            </a:pPr>
            <a:endParaRPr lang="fr-FR" sz="1600" dirty="0" smtClean="0"/>
          </a:p>
          <a:p>
            <a:pPr marL="285750" indent="-285750">
              <a:buFontTx/>
              <a:buChar char="-"/>
            </a:pPr>
            <a:endParaRPr lang="fr-FR" sz="1600" dirty="0"/>
          </a:p>
          <a:p>
            <a:pPr marL="285750" indent="-285750">
              <a:buFontTx/>
              <a:buChar char="-"/>
            </a:pPr>
            <a:endParaRPr lang="fr-FR" sz="1600" dirty="0"/>
          </a:p>
          <a:p>
            <a:pPr marL="285750" indent="-285750">
              <a:buFontTx/>
              <a:buChar char="-"/>
            </a:pPr>
            <a:endParaRPr lang="fr-FR" sz="1600" dirty="0" smtClean="0"/>
          </a:p>
          <a:p>
            <a:pPr marL="285750" indent="-285750">
              <a:buFontTx/>
              <a:buChar char="-"/>
            </a:pPr>
            <a:endParaRPr lang="en-GB" sz="1600" dirty="0"/>
          </a:p>
        </p:txBody>
      </p:sp>
      <p:pic>
        <p:nvPicPr>
          <p:cNvPr id="3074"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019456" y="3856604"/>
            <a:ext cx="2116507" cy="15756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084160" y="3848583"/>
            <a:ext cx="2101216" cy="1575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583695" y="3848583"/>
            <a:ext cx="2102431" cy="1575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1122054" y="5468633"/>
            <a:ext cx="1954142" cy="253916"/>
          </a:xfrm>
          <a:prstGeom prst="rect">
            <a:avLst/>
          </a:prstGeom>
          <a:noFill/>
        </p:spPr>
        <p:txBody>
          <a:bodyPr wrap="square" rtlCol="0">
            <a:spAutoFit/>
          </a:bodyPr>
          <a:lstStyle/>
          <a:p>
            <a:pPr algn="ctr"/>
            <a:r>
              <a:rPr lang="fr-FR" sz="1050" dirty="0" smtClean="0"/>
              <a:t>RDL microsope </a:t>
            </a:r>
            <a:r>
              <a:rPr lang="fr-FR" sz="1050" dirty="0" err="1" smtClean="0"/>
              <a:t>view</a:t>
            </a:r>
            <a:endParaRPr lang="en-GB" sz="1050" dirty="0"/>
          </a:p>
        </p:txBody>
      </p:sp>
      <p:sp>
        <p:nvSpPr>
          <p:cNvPr id="22" name="TextBox 21"/>
          <p:cNvSpPr txBox="1"/>
          <p:nvPr/>
        </p:nvSpPr>
        <p:spPr>
          <a:xfrm>
            <a:off x="7030530" y="5892999"/>
            <a:ext cx="2060620" cy="200055"/>
          </a:xfrm>
          <a:prstGeom prst="rect">
            <a:avLst/>
          </a:prstGeom>
          <a:noFill/>
        </p:spPr>
        <p:txBody>
          <a:bodyPr wrap="square" rtlCol="0">
            <a:spAutoFit/>
          </a:bodyPr>
          <a:lstStyle/>
          <a:p>
            <a:r>
              <a:rPr lang="fr-FR" sz="700" dirty="0" smtClean="0"/>
              <a:t>* Images of a TSV </a:t>
            </a:r>
            <a:r>
              <a:rPr lang="fr-FR" sz="700" dirty="0" err="1" smtClean="0"/>
              <a:t>courtesy</a:t>
            </a:r>
            <a:r>
              <a:rPr lang="fr-FR" sz="700" dirty="0" smtClean="0"/>
              <a:t> of CEA LETI</a:t>
            </a:r>
            <a:endParaRPr lang="en-GB" sz="700" dirty="0"/>
          </a:p>
        </p:txBody>
      </p:sp>
      <p:sp>
        <p:nvSpPr>
          <p:cNvPr id="23" name="TextBox 22"/>
          <p:cNvSpPr txBox="1"/>
          <p:nvPr/>
        </p:nvSpPr>
        <p:spPr>
          <a:xfrm>
            <a:off x="3658254" y="5482469"/>
            <a:ext cx="1954142" cy="253916"/>
          </a:xfrm>
          <a:prstGeom prst="rect">
            <a:avLst/>
          </a:prstGeom>
          <a:noFill/>
        </p:spPr>
        <p:txBody>
          <a:bodyPr wrap="square" rtlCol="0">
            <a:spAutoFit/>
          </a:bodyPr>
          <a:lstStyle/>
          <a:p>
            <a:pPr algn="ctr"/>
            <a:r>
              <a:rPr lang="fr-FR" sz="1050" dirty="0" smtClean="0"/>
              <a:t>SEM cross section of  </a:t>
            </a:r>
            <a:r>
              <a:rPr lang="fr-FR" sz="1050" dirty="0" err="1" smtClean="0"/>
              <a:t>TSVs</a:t>
            </a:r>
            <a:endParaRPr lang="en-GB" sz="1050" dirty="0"/>
          </a:p>
        </p:txBody>
      </p:sp>
      <p:sp>
        <p:nvSpPr>
          <p:cNvPr id="24" name="TextBox 23"/>
          <p:cNvSpPr txBox="1"/>
          <p:nvPr/>
        </p:nvSpPr>
        <p:spPr>
          <a:xfrm>
            <a:off x="6157696" y="5468633"/>
            <a:ext cx="2027679" cy="415498"/>
          </a:xfrm>
          <a:prstGeom prst="rect">
            <a:avLst/>
          </a:prstGeom>
          <a:noFill/>
        </p:spPr>
        <p:txBody>
          <a:bodyPr wrap="square" rtlCol="0">
            <a:spAutoFit/>
          </a:bodyPr>
          <a:lstStyle/>
          <a:p>
            <a:pPr algn="ctr"/>
            <a:r>
              <a:rPr lang="fr-FR" sz="1050" dirty="0" smtClean="0"/>
              <a:t>120um </a:t>
            </a:r>
            <a:r>
              <a:rPr lang="fr-FR" sz="1050" dirty="0" err="1" smtClean="0"/>
              <a:t>thinned</a:t>
            </a:r>
            <a:r>
              <a:rPr lang="fr-FR" sz="1050" dirty="0" smtClean="0"/>
              <a:t> and </a:t>
            </a:r>
            <a:r>
              <a:rPr lang="fr-FR" sz="1050" dirty="0" err="1" smtClean="0"/>
              <a:t>processed</a:t>
            </a:r>
            <a:r>
              <a:rPr lang="fr-FR" sz="1050" dirty="0" smtClean="0"/>
              <a:t> wafer on </a:t>
            </a:r>
            <a:r>
              <a:rPr lang="fr-FR" sz="1050" dirty="0" err="1" smtClean="0"/>
              <a:t>dicing</a:t>
            </a:r>
            <a:r>
              <a:rPr lang="fr-FR" sz="1050" dirty="0" smtClean="0"/>
              <a:t> tape</a:t>
            </a:r>
            <a:endParaRPr lang="en-GB" sz="1050" dirty="0"/>
          </a:p>
        </p:txBody>
      </p:sp>
    </p:spTree>
    <p:extLst>
      <p:ext uri="{BB962C8B-B14F-4D97-AF65-F5344CB8AC3E}">
        <p14:creationId xmlns:p14="http://schemas.microsoft.com/office/powerpoint/2010/main" val="2839556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fontScale="90000"/>
          </a:bodyPr>
          <a:lstStyle/>
          <a:p>
            <a:r>
              <a:rPr lang="fr-FR" sz="2800" dirty="0" smtClean="0"/>
              <a:t>CERN Medipix TSV PROJECT – First run - Inspection</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1323439"/>
          </a:xfrm>
          <a:prstGeom prst="rect">
            <a:avLst/>
          </a:prstGeom>
          <a:noFill/>
        </p:spPr>
        <p:txBody>
          <a:bodyPr wrap="square" rtlCol="0">
            <a:spAutoFit/>
          </a:bodyPr>
          <a:lstStyle/>
          <a:p>
            <a:pPr marL="285750" indent="-285750">
              <a:buFontTx/>
              <a:buChar char="-"/>
            </a:pPr>
            <a:r>
              <a:rPr lang="en-GB" sz="1600" dirty="0" smtClean="0"/>
              <a:t>CEA  </a:t>
            </a:r>
            <a:r>
              <a:rPr lang="en-GB" sz="1600" dirty="0" err="1" smtClean="0"/>
              <a:t>Leti</a:t>
            </a:r>
            <a:r>
              <a:rPr lang="en-GB" sz="1600" dirty="0" smtClean="0"/>
              <a:t> provided us several diced chips in </a:t>
            </a:r>
            <a:r>
              <a:rPr lang="en-GB" sz="1600" dirty="0" err="1" smtClean="0"/>
              <a:t>Gelpak</a:t>
            </a:r>
            <a:r>
              <a:rPr lang="en-GB" sz="1600" dirty="0" smtClean="0"/>
              <a:t> for electrical test and visual inspection, in parallel, one TSV processed full wafer was sent to ADVACAM directly for assembly trials. Below is a direct visual comparison of a standard chip and (left side) and two TSV processed chips (middle and right side) viewed from top or bottom. </a:t>
            </a:r>
            <a:endParaRPr lang="en-GB" sz="1600" dirty="0"/>
          </a:p>
        </p:txBody>
      </p:sp>
      <p:pic>
        <p:nvPicPr>
          <p:cNvPr id="26" name="Picture 5"/>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98727" y="2549209"/>
            <a:ext cx="7543800" cy="2554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1027327" y="4798453"/>
            <a:ext cx="2667000" cy="261610"/>
          </a:xfrm>
          <a:prstGeom prst="rect">
            <a:avLst/>
          </a:prstGeom>
          <a:noFill/>
        </p:spPr>
        <p:txBody>
          <a:bodyPr wrap="square" rtlCol="0">
            <a:spAutoFit/>
          </a:bodyPr>
          <a:lstStyle/>
          <a:p>
            <a:pPr algn="ctr"/>
            <a:r>
              <a:rPr lang="en-US" sz="1100" dirty="0" smtClean="0"/>
              <a:t>MEDIPIX3 pixel side native thickness </a:t>
            </a:r>
            <a:endParaRPr lang="en-GB" sz="1100" dirty="0"/>
          </a:p>
        </p:txBody>
      </p:sp>
      <p:sp>
        <p:nvSpPr>
          <p:cNvPr id="28" name="TextBox 27"/>
          <p:cNvSpPr txBox="1"/>
          <p:nvPr/>
        </p:nvSpPr>
        <p:spPr>
          <a:xfrm>
            <a:off x="3922927" y="4798453"/>
            <a:ext cx="1828800" cy="261610"/>
          </a:xfrm>
          <a:prstGeom prst="rect">
            <a:avLst/>
          </a:prstGeom>
          <a:noFill/>
        </p:spPr>
        <p:txBody>
          <a:bodyPr wrap="square" rtlCol="0">
            <a:spAutoFit/>
          </a:bodyPr>
          <a:lstStyle/>
          <a:p>
            <a:pPr algn="ctr"/>
            <a:r>
              <a:rPr lang="en-US" sz="1100" dirty="0" smtClean="0"/>
              <a:t>TSV processed chip</a:t>
            </a:r>
            <a:endParaRPr lang="en-GB" sz="1100" dirty="0"/>
          </a:p>
        </p:txBody>
      </p:sp>
      <p:sp>
        <p:nvSpPr>
          <p:cNvPr id="29" name="TextBox 28"/>
          <p:cNvSpPr txBox="1"/>
          <p:nvPr/>
        </p:nvSpPr>
        <p:spPr>
          <a:xfrm>
            <a:off x="6132727" y="4798453"/>
            <a:ext cx="1828800" cy="261610"/>
          </a:xfrm>
          <a:prstGeom prst="rect">
            <a:avLst/>
          </a:prstGeom>
          <a:noFill/>
        </p:spPr>
        <p:txBody>
          <a:bodyPr wrap="square" rtlCol="0">
            <a:spAutoFit/>
          </a:bodyPr>
          <a:lstStyle/>
          <a:p>
            <a:pPr algn="ctr"/>
            <a:r>
              <a:rPr lang="en-US" sz="1100" dirty="0" smtClean="0"/>
              <a:t>“BGA” bottom distribution</a:t>
            </a:r>
            <a:endParaRPr lang="en-GB" sz="1100" dirty="0"/>
          </a:p>
        </p:txBody>
      </p:sp>
    </p:spTree>
    <p:extLst>
      <p:ext uri="{BB962C8B-B14F-4D97-AF65-F5344CB8AC3E}">
        <p14:creationId xmlns:p14="http://schemas.microsoft.com/office/powerpoint/2010/main" val="1442455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800" dirty="0" smtClean="0"/>
              <a:t>CERN Medipix TSV PROJECT – First run - Test</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584775"/>
          </a:xfrm>
          <a:prstGeom prst="rect">
            <a:avLst/>
          </a:prstGeom>
          <a:noFill/>
        </p:spPr>
        <p:txBody>
          <a:bodyPr wrap="square" rtlCol="0">
            <a:spAutoFit/>
          </a:bodyPr>
          <a:lstStyle/>
          <a:p>
            <a:pPr marL="285750" indent="-285750">
              <a:buFontTx/>
              <a:buChar char="-"/>
            </a:pPr>
            <a:r>
              <a:rPr lang="en-GB" sz="1600" dirty="0" smtClean="0"/>
              <a:t>A test board  has been developed at CERN. It could be used with the same readout system as the one connected to probe card during original wafer tests.</a:t>
            </a:r>
            <a:endParaRPr lang="en-GB" sz="1600" dirty="0"/>
          </a:p>
        </p:txBody>
      </p:sp>
      <p:pic>
        <p:nvPicPr>
          <p:cNvPr id="22" name="Picture 2" descr="F:\TSV\Medipix3 TSV photos\P1010192.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913280" y="2019406"/>
            <a:ext cx="4064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733151" y="2588207"/>
            <a:ext cx="566351"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3428350" y="2283407"/>
            <a:ext cx="1219200" cy="276999"/>
          </a:xfrm>
          <a:prstGeom prst="rect">
            <a:avLst/>
          </a:prstGeom>
          <a:noFill/>
        </p:spPr>
        <p:txBody>
          <a:bodyPr wrap="square" rtlCol="0">
            <a:spAutoFit/>
          </a:bodyPr>
          <a:lstStyle/>
          <a:p>
            <a:pPr algn="ctr"/>
            <a:r>
              <a:rPr lang="en-US" sz="1200" dirty="0" smtClean="0"/>
              <a:t>“BGA” side</a:t>
            </a:r>
          </a:p>
        </p:txBody>
      </p:sp>
      <p:sp>
        <p:nvSpPr>
          <p:cNvPr id="29" name="TextBox 28"/>
          <p:cNvSpPr txBox="1"/>
          <p:nvPr/>
        </p:nvSpPr>
        <p:spPr>
          <a:xfrm>
            <a:off x="3275950" y="4488742"/>
            <a:ext cx="1485899" cy="461665"/>
          </a:xfrm>
          <a:prstGeom prst="rect">
            <a:avLst/>
          </a:prstGeom>
          <a:noFill/>
        </p:spPr>
        <p:txBody>
          <a:bodyPr wrap="square" rtlCol="0">
            <a:spAutoFit/>
          </a:bodyPr>
          <a:lstStyle/>
          <a:p>
            <a:pPr algn="ctr"/>
            <a:r>
              <a:rPr lang="en-US" sz="1200" dirty="0" smtClean="0"/>
              <a:t>Printed Circuit Board side</a:t>
            </a:r>
          </a:p>
        </p:txBody>
      </p:sp>
      <p:sp>
        <p:nvSpPr>
          <p:cNvPr id="30" name="TextBox 29"/>
          <p:cNvSpPr txBox="1"/>
          <p:nvPr/>
        </p:nvSpPr>
        <p:spPr>
          <a:xfrm>
            <a:off x="2712071" y="3498142"/>
            <a:ext cx="944879" cy="461665"/>
          </a:xfrm>
          <a:prstGeom prst="rect">
            <a:avLst/>
          </a:prstGeom>
          <a:noFill/>
        </p:spPr>
        <p:txBody>
          <a:bodyPr wrap="square" rtlCol="0">
            <a:spAutoFit/>
          </a:bodyPr>
          <a:lstStyle/>
          <a:p>
            <a:pPr algn="ctr"/>
            <a:r>
              <a:rPr lang="en-US" sz="1200" dirty="0" smtClean="0"/>
              <a:t>Side view of one pin</a:t>
            </a:r>
          </a:p>
        </p:txBody>
      </p:sp>
      <p:pic>
        <p:nvPicPr>
          <p:cNvPr id="31" name="Picture 2"/>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273671" y="2702205"/>
            <a:ext cx="2438400" cy="1914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861120" y="4767113"/>
            <a:ext cx="1219200" cy="830997"/>
          </a:xfrm>
          <a:prstGeom prst="rect">
            <a:avLst/>
          </a:prstGeom>
          <a:noFill/>
        </p:spPr>
        <p:txBody>
          <a:bodyPr wrap="square" rtlCol="0">
            <a:spAutoFit/>
          </a:bodyPr>
          <a:lstStyle/>
          <a:p>
            <a:pPr algn="ctr"/>
            <a:r>
              <a:rPr lang="en-US" sz="1200" dirty="0" smtClean="0"/>
              <a:t>CSP style for “Ball Grid Array” chips until 3x3mm</a:t>
            </a:r>
          </a:p>
        </p:txBody>
      </p:sp>
      <p:sp>
        <p:nvSpPr>
          <p:cNvPr id="33" name="TextBox 32"/>
          <p:cNvSpPr txBox="1"/>
          <p:nvPr/>
        </p:nvSpPr>
        <p:spPr>
          <a:xfrm>
            <a:off x="5908710" y="5124006"/>
            <a:ext cx="2402983" cy="830997"/>
          </a:xfrm>
          <a:prstGeom prst="rect">
            <a:avLst/>
          </a:prstGeom>
          <a:noFill/>
        </p:spPr>
        <p:txBody>
          <a:bodyPr wrap="square" rtlCol="0">
            <a:spAutoFit/>
          </a:bodyPr>
          <a:lstStyle/>
          <a:p>
            <a:pPr algn="ctr"/>
            <a:r>
              <a:rPr lang="en-US" sz="1200" dirty="0" smtClean="0"/>
              <a:t>Polymer parts (in white) machined by Firscut company are used to maintain the chip aligned to pins</a:t>
            </a:r>
          </a:p>
        </p:txBody>
      </p:sp>
    </p:spTree>
    <p:extLst>
      <p:ext uri="{BB962C8B-B14F-4D97-AF65-F5344CB8AC3E}">
        <p14:creationId xmlns:p14="http://schemas.microsoft.com/office/powerpoint/2010/main" val="3851062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800" dirty="0" smtClean="0"/>
              <a:t>CERN Medipix TSV PROJECT – First run - </a:t>
            </a:r>
            <a:r>
              <a:rPr lang="fr-FR" sz="2800" dirty="0" err="1" smtClean="0"/>
              <a:t>Results</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4"/>
            <a:ext cx="8097458" cy="1569660"/>
          </a:xfrm>
          <a:prstGeom prst="rect">
            <a:avLst/>
          </a:prstGeom>
          <a:noFill/>
        </p:spPr>
        <p:txBody>
          <a:bodyPr wrap="square" rtlCol="0">
            <a:spAutoFit/>
          </a:bodyPr>
          <a:lstStyle/>
          <a:p>
            <a:pPr marL="285750" indent="-285750">
              <a:buFontTx/>
              <a:buChar char="-"/>
            </a:pPr>
            <a:r>
              <a:rPr lang="en-GB" sz="1600" dirty="0" smtClean="0"/>
              <a:t>10 parts out of 14 received were </a:t>
            </a:r>
            <a:r>
              <a:rPr lang="en-GB" sz="1600" u="sng" dirty="0" smtClean="0"/>
              <a:t>functional</a:t>
            </a:r>
            <a:r>
              <a:rPr lang="en-GB" sz="1600" dirty="0" smtClean="0"/>
              <a:t> and passing the test, giving a </a:t>
            </a:r>
            <a:r>
              <a:rPr lang="en-GB" sz="1600" u="sng" dirty="0" smtClean="0"/>
              <a:t>TSV yield of 71.4 % on this small lot</a:t>
            </a:r>
            <a:r>
              <a:rPr lang="en-GB" sz="1600" dirty="0" smtClean="0"/>
              <a:t>.</a:t>
            </a:r>
          </a:p>
          <a:p>
            <a:pPr marL="285750" indent="-285750">
              <a:buFontTx/>
              <a:buChar char="-"/>
            </a:pPr>
            <a:r>
              <a:rPr lang="en-GB" sz="1600" dirty="0" smtClean="0"/>
              <a:t>Comparison of internal DAC behaviour shown really minor drifts.</a:t>
            </a:r>
          </a:p>
          <a:p>
            <a:pPr marL="285750" indent="-285750">
              <a:buFontTx/>
              <a:buChar char="-"/>
            </a:pPr>
            <a:r>
              <a:rPr lang="en-GB" sz="1600" dirty="0" smtClean="0"/>
              <a:t>Chips were almost all classified with low grade (one or more bad column) during original wafer test. Some of them where not so badly rated but still suffered originally from an inhomogeneous noise floor due to yield issues in that lot.</a:t>
            </a:r>
          </a:p>
        </p:txBody>
      </p:sp>
      <p:pic>
        <p:nvPicPr>
          <p:cNvPr id="4098"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886936" y="2653046"/>
            <a:ext cx="2354996" cy="2475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352189" y="2653048"/>
            <a:ext cx="2354996" cy="2475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04327" y="2816546"/>
            <a:ext cx="3135397" cy="1952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810786" y="4823612"/>
            <a:ext cx="2864543" cy="830997"/>
          </a:xfrm>
          <a:prstGeom prst="rect">
            <a:avLst/>
          </a:prstGeom>
          <a:noFill/>
        </p:spPr>
        <p:txBody>
          <a:bodyPr wrap="square" rtlCol="0">
            <a:spAutoFit/>
          </a:bodyPr>
          <a:lstStyle/>
          <a:p>
            <a:pPr algn="ctr"/>
            <a:r>
              <a:rPr lang="en-GB" sz="1200" dirty="0"/>
              <a:t>Comparison of </a:t>
            </a:r>
            <a:r>
              <a:rPr lang="en-GB" sz="1200" dirty="0" smtClean="0"/>
              <a:t> one DAC </a:t>
            </a:r>
            <a:r>
              <a:rPr lang="en-GB" sz="1200" dirty="0"/>
              <a:t>Threshold 0 dependency before and after TSV. No significant drift are noticeable. Selected sample is W24 chip H2 </a:t>
            </a:r>
            <a:endParaRPr lang="en-US" sz="1200" dirty="0" smtClean="0"/>
          </a:p>
        </p:txBody>
      </p:sp>
      <p:sp>
        <p:nvSpPr>
          <p:cNvPr id="34" name="TextBox 33"/>
          <p:cNvSpPr txBox="1"/>
          <p:nvPr/>
        </p:nvSpPr>
        <p:spPr>
          <a:xfrm>
            <a:off x="4002847" y="5220645"/>
            <a:ext cx="2386972" cy="461665"/>
          </a:xfrm>
          <a:prstGeom prst="rect">
            <a:avLst/>
          </a:prstGeom>
          <a:noFill/>
        </p:spPr>
        <p:txBody>
          <a:bodyPr wrap="square" rtlCol="0">
            <a:spAutoFit/>
          </a:bodyPr>
          <a:lstStyle/>
          <a:p>
            <a:pPr algn="ctr"/>
            <a:r>
              <a:rPr lang="en-GB" sz="1200" dirty="0"/>
              <a:t>Noise floor before TSV. Selected sample is W24 chip H2 </a:t>
            </a:r>
            <a:endParaRPr lang="en-US" sz="1200" dirty="0" smtClean="0"/>
          </a:p>
        </p:txBody>
      </p:sp>
      <p:sp>
        <p:nvSpPr>
          <p:cNvPr id="35" name="TextBox 34"/>
          <p:cNvSpPr txBox="1"/>
          <p:nvPr/>
        </p:nvSpPr>
        <p:spPr>
          <a:xfrm>
            <a:off x="6407821" y="5195292"/>
            <a:ext cx="2299364" cy="461665"/>
          </a:xfrm>
          <a:prstGeom prst="rect">
            <a:avLst/>
          </a:prstGeom>
          <a:noFill/>
        </p:spPr>
        <p:txBody>
          <a:bodyPr wrap="square" rtlCol="0">
            <a:spAutoFit/>
          </a:bodyPr>
          <a:lstStyle/>
          <a:p>
            <a:pPr algn="ctr"/>
            <a:r>
              <a:rPr lang="en-GB" sz="1200" dirty="0"/>
              <a:t>Noise floor </a:t>
            </a:r>
            <a:r>
              <a:rPr lang="en-GB" sz="1200" dirty="0" smtClean="0"/>
              <a:t>after TSV</a:t>
            </a:r>
            <a:r>
              <a:rPr lang="en-GB" sz="1200" dirty="0"/>
              <a:t>. Selected sample is W24 chip H2 </a:t>
            </a:r>
            <a:endParaRPr lang="en-US" sz="1200" dirty="0" smtClean="0"/>
          </a:p>
        </p:txBody>
      </p:sp>
    </p:spTree>
    <p:extLst>
      <p:ext uri="{BB962C8B-B14F-4D97-AF65-F5344CB8AC3E}">
        <p14:creationId xmlns:p14="http://schemas.microsoft.com/office/powerpoint/2010/main" val="778820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fontScale="90000"/>
          </a:bodyPr>
          <a:lstStyle/>
          <a:p>
            <a:r>
              <a:rPr lang="fr-FR" sz="2800" dirty="0" smtClean="0"/>
              <a:t>CERN Medipix TSV PROJECT – First run - </a:t>
            </a:r>
            <a:r>
              <a:rPr lang="fr-FR" sz="2800" dirty="0" err="1" smtClean="0"/>
              <a:t>Assemblies</a:t>
            </a:r>
            <a:endParaRPr lang="en-GB" sz="28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6596" y="1000663"/>
            <a:ext cx="8269916" cy="338554"/>
          </a:xfrm>
          <a:prstGeom prst="rect">
            <a:avLst/>
          </a:prstGeom>
          <a:noFill/>
        </p:spPr>
        <p:txBody>
          <a:bodyPr wrap="square" rtlCol="0">
            <a:spAutoFit/>
          </a:bodyPr>
          <a:lstStyle/>
          <a:p>
            <a:pPr marL="285750" indent="-285750">
              <a:buFontTx/>
              <a:buChar char="-"/>
            </a:pPr>
            <a:r>
              <a:rPr lang="fr-FR" sz="1600" dirty="0" smtClean="0"/>
              <a:t>First </a:t>
            </a:r>
            <a:r>
              <a:rPr lang="fr-FR" sz="1600" dirty="0" err="1" smtClean="0"/>
              <a:t>assemblies</a:t>
            </a:r>
            <a:r>
              <a:rPr lang="fr-FR" sz="1600" dirty="0" smtClean="0"/>
              <a:t> </a:t>
            </a:r>
            <a:r>
              <a:rPr lang="fr-FR" sz="1600" dirty="0" err="1" smtClean="0"/>
              <a:t>with</a:t>
            </a:r>
            <a:r>
              <a:rPr lang="fr-FR" sz="1600" dirty="0" smtClean="0"/>
              <a:t> </a:t>
            </a:r>
            <a:r>
              <a:rPr lang="fr-FR" sz="1600" dirty="0" err="1" smtClean="0"/>
              <a:t>edgeless</a:t>
            </a:r>
            <a:r>
              <a:rPr lang="fr-FR" sz="1600" dirty="0" smtClean="0"/>
              <a:t> </a:t>
            </a:r>
            <a:r>
              <a:rPr lang="fr-FR" sz="1600" dirty="0" err="1" smtClean="0"/>
              <a:t>sensors</a:t>
            </a:r>
            <a:r>
              <a:rPr lang="fr-FR" sz="1600" dirty="0" smtClean="0"/>
              <a:t> </a:t>
            </a:r>
            <a:r>
              <a:rPr lang="fr-FR" sz="1600" dirty="0" err="1" smtClean="0"/>
              <a:t>were</a:t>
            </a:r>
            <a:r>
              <a:rPr lang="fr-FR" sz="1600" dirty="0" smtClean="0"/>
              <a:t> </a:t>
            </a:r>
            <a:r>
              <a:rPr lang="fr-FR" sz="1600" dirty="0" err="1" smtClean="0"/>
              <a:t>received</a:t>
            </a:r>
            <a:r>
              <a:rPr lang="fr-FR" sz="1600" dirty="0" smtClean="0"/>
              <a:t> </a:t>
            </a:r>
            <a:r>
              <a:rPr lang="fr-FR" sz="1600" dirty="0" err="1" smtClean="0"/>
              <a:t>from</a:t>
            </a:r>
            <a:r>
              <a:rPr lang="fr-FR" sz="1600" dirty="0" smtClean="0"/>
              <a:t> ADVCAM in </a:t>
            </a:r>
            <a:r>
              <a:rPr lang="fr-FR" sz="1600" dirty="0" err="1" smtClean="0"/>
              <a:t>october</a:t>
            </a:r>
            <a:r>
              <a:rPr lang="fr-FR" sz="1600" dirty="0" smtClean="0"/>
              <a:t> 2013  </a:t>
            </a:r>
            <a:endParaRPr lang="en-GB" sz="1600" dirty="0"/>
          </a:p>
        </p:txBody>
      </p:sp>
      <p:grpSp>
        <p:nvGrpSpPr>
          <p:cNvPr id="23" name="Group 22"/>
          <p:cNvGrpSpPr/>
          <p:nvPr/>
        </p:nvGrpSpPr>
        <p:grpSpPr>
          <a:xfrm>
            <a:off x="515498" y="1618831"/>
            <a:ext cx="3911884" cy="2281973"/>
            <a:chOff x="4247032" y="4229234"/>
            <a:chExt cx="4285408" cy="2311256"/>
          </a:xfrm>
        </p:grpSpPr>
        <p:pic>
          <p:nvPicPr>
            <p:cNvPr id="24" name="Picture 6" descr="C:\Data\work\Advacam\SnPb bumps\SEM 4.4.2013\Bumps after reflow-4.tif"/>
            <p:cNvPicPr>
              <a:picLocks noChangeAspect="1" noChangeArrowheads="1"/>
            </p:cNvPicPr>
            <p:nvPr/>
          </p:nvPicPr>
          <p:blipFill rotWithShape="1">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t="16423"/>
            <a:stretch/>
          </p:blipFill>
          <p:spPr bwMode="auto">
            <a:xfrm>
              <a:off x="4247032" y="4229234"/>
              <a:ext cx="4285408" cy="201122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Data\work\Advacam\SnPb bumps\SEM 4.4.2013\Bumps after reflow-4.tif"/>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4247032" y="6240453"/>
              <a:ext cx="4285408" cy="300037"/>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TextBox 26"/>
          <p:cNvSpPr txBox="1"/>
          <p:nvPr/>
        </p:nvSpPr>
        <p:spPr>
          <a:xfrm>
            <a:off x="6702724" y="5869916"/>
            <a:ext cx="2286000" cy="246221"/>
          </a:xfrm>
          <a:prstGeom prst="rect">
            <a:avLst/>
          </a:prstGeom>
          <a:noFill/>
        </p:spPr>
        <p:txBody>
          <a:bodyPr wrap="square" rtlCol="0">
            <a:spAutoFit/>
          </a:bodyPr>
          <a:lstStyle/>
          <a:p>
            <a:pPr algn="ctr"/>
            <a:r>
              <a:rPr lang="en-GB" sz="1000" i="1" dirty="0" smtClean="0">
                <a:solidFill>
                  <a:schemeClr val="accent6">
                    <a:lumMod val="75000"/>
                  </a:schemeClr>
                </a:solidFill>
              </a:rPr>
              <a:t>* SEM images courtesy of Advacam</a:t>
            </a:r>
          </a:p>
        </p:txBody>
      </p:sp>
      <p:pic>
        <p:nvPicPr>
          <p:cNvPr id="5122" name="Picture 2" descr="9778F62C-9CC6-4DC4-A339-16B4A681B098"/>
          <p:cNvPicPr>
            <a:picLocks noChangeAspect="1" noChangeArrowheads="1"/>
          </p:cNvPicPr>
          <p:nvPr/>
        </p:nvPicPr>
        <p:blipFill rotWithShape="1">
          <a:blip r:embed="rId11" cstate="email">
            <a:extLst>
              <a:ext uri="{28A0092B-C50C-407E-A947-70E740481C1C}">
                <a14:useLocalDpi xmlns:a14="http://schemas.microsoft.com/office/drawing/2010/main" val="0"/>
              </a:ext>
            </a:extLst>
          </a:blip>
          <a:srcRect t="21891" b="-4076"/>
          <a:stretch/>
        </p:blipFill>
        <p:spPr bwMode="auto">
          <a:xfrm>
            <a:off x="4802445" y="1601310"/>
            <a:ext cx="4054067" cy="2472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932275" y="3949330"/>
            <a:ext cx="3078330" cy="461665"/>
          </a:xfrm>
          <a:prstGeom prst="rect">
            <a:avLst/>
          </a:prstGeom>
          <a:noFill/>
        </p:spPr>
        <p:txBody>
          <a:bodyPr wrap="square" rtlCol="0">
            <a:spAutoFit/>
          </a:bodyPr>
          <a:lstStyle/>
          <a:p>
            <a:pPr algn="ctr"/>
            <a:r>
              <a:rPr lang="en-GB" sz="1200" dirty="0" smtClean="0">
                <a:solidFill>
                  <a:srgbClr val="0070C0"/>
                </a:solidFill>
              </a:rPr>
              <a:t>* Sensor </a:t>
            </a:r>
            <a:r>
              <a:rPr lang="en-GB" sz="1200" dirty="0">
                <a:solidFill>
                  <a:srgbClr val="0070C0"/>
                </a:solidFill>
              </a:rPr>
              <a:t>with Sn-</a:t>
            </a:r>
            <a:r>
              <a:rPr lang="en-GB" sz="1200" dirty="0" err="1">
                <a:solidFill>
                  <a:srgbClr val="0070C0"/>
                </a:solidFill>
              </a:rPr>
              <a:t>Pb</a:t>
            </a:r>
            <a:r>
              <a:rPr lang="en-GB" sz="1200" dirty="0">
                <a:solidFill>
                  <a:srgbClr val="0070C0"/>
                </a:solidFill>
              </a:rPr>
              <a:t> solder bumps </a:t>
            </a:r>
          </a:p>
          <a:p>
            <a:pPr algn="ctr"/>
            <a:r>
              <a:rPr lang="en-GB" sz="1200" dirty="0">
                <a:solidFill>
                  <a:srgbClr val="0070C0"/>
                </a:solidFill>
              </a:rPr>
              <a:t>After reflow process </a:t>
            </a:r>
          </a:p>
        </p:txBody>
      </p:sp>
      <p:sp>
        <p:nvSpPr>
          <p:cNvPr id="30" name="TextBox 29"/>
          <p:cNvSpPr txBox="1"/>
          <p:nvPr/>
        </p:nvSpPr>
        <p:spPr>
          <a:xfrm>
            <a:off x="5132804" y="3982495"/>
            <a:ext cx="3078330" cy="461665"/>
          </a:xfrm>
          <a:prstGeom prst="rect">
            <a:avLst/>
          </a:prstGeom>
          <a:noFill/>
        </p:spPr>
        <p:txBody>
          <a:bodyPr wrap="square" rtlCol="0">
            <a:spAutoFit/>
          </a:bodyPr>
          <a:lstStyle/>
          <a:p>
            <a:pPr algn="ctr"/>
            <a:r>
              <a:rPr lang="fr-FR" sz="1200" dirty="0" smtClean="0">
                <a:solidFill>
                  <a:srgbClr val="0070C0"/>
                </a:solidFill>
              </a:rPr>
              <a:t>TSV </a:t>
            </a:r>
            <a:r>
              <a:rPr lang="fr-FR" sz="1200" dirty="0" err="1" smtClean="0">
                <a:solidFill>
                  <a:srgbClr val="0070C0"/>
                </a:solidFill>
              </a:rPr>
              <a:t>Readout</a:t>
            </a:r>
            <a:r>
              <a:rPr lang="fr-FR" sz="1200" dirty="0" smtClean="0">
                <a:solidFill>
                  <a:srgbClr val="0070C0"/>
                </a:solidFill>
              </a:rPr>
              <a:t> Chip </a:t>
            </a:r>
            <a:r>
              <a:rPr lang="fr-FR" sz="1200" dirty="0" err="1" smtClean="0">
                <a:solidFill>
                  <a:srgbClr val="0070C0"/>
                </a:solidFill>
              </a:rPr>
              <a:t>assembled</a:t>
            </a:r>
            <a:r>
              <a:rPr lang="fr-FR" sz="1200" dirty="0" smtClean="0">
                <a:solidFill>
                  <a:srgbClr val="0070C0"/>
                </a:solidFill>
              </a:rPr>
              <a:t> to an </a:t>
            </a:r>
            <a:r>
              <a:rPr lang="fr-FR" sz="1200" dirty="0" err="1" smtClean="0">
                <a:solidFill>
                  <a:srgbClr val="0070C0"/>
                </a:solidFill>
              </a:rPr>
              <a:t>edgeless</a:t>
            </a:r>
            <a:r>
              <a:rPr lang="fr-FR" sz="1200" dirty="0" smtClean="0">
                <a:solidFill>
                  <a:srgbClr val="0070C0"/>
                </a:solidFill>
              </a:rPr>
              <a:t> </a:t>
            </a:r>
            <a:r>
              <a:rPr lang="fr-FR" sz="1200" dirty="0" err="1" smtClean="0">
                <a:solidFill>
                  <a:srgbClr val="0070C0"/>
                </a:solidFill>
              </a:rPr>
              <a:t>sensor</a:t>
            </a:r>
            <a:r>
              <a:rPr lang="fr-FR" sz="1200" dirty="0" smtClean="0">
                <a:solidFill>
                  <a:srgbClr val="0070C0"/>
                </a:solidFill>
              </a:rPr>
              <a:t> (300um </a:t>
            </a:r>
            <a:r>
              <a:rPr lang="fr-FR" sz="1200" dirty="0" err="1" smtClean="0">
                <a:solidFill>
                  <a:srgbClr val="0070C0"/>
                </a:solidFill>
              </a:rPr>
              <a:t>thick</a:t>
            </a:r>
            <a:r>
              <a:rPr lang="fr-FR" sz="1200" dirty="0">
                <a:solidFill>
                  <a:srgbClr val="0070C0"/>
                </a:solidFill>
              </a:rPr>
              <a:t>)</a:t>
            </a:r>
            <a:endParaRPr lang="en-GB" sz="1200" dirty="0">
              <a:solidFill>
                <a:srgbClr val="0070C0"/>
              </a:solidFill>
            </a:endParaRPr>
          </a:p>
        </p:txBody>
      </p:sp>
      <p:sp>
        <p:nvSpPr>
          <p:cNvPr id="31" name="TextBox 30"/>
          <p:cNvSpPr txBox="1"/>
          <p:nvPr/>
        </p:nvSpPr>
        <p:spPr>
          <a:xfrm>
            <a:off x="1826963" y="5150577"/>
            <a:ext cx="1250895" cy="461665"/>
          </a:xfrm>
          <a:prstGeom prst="rect">
            <a:avLst/>
          </a:prstGeom>
          <a:noFill/>
        </p:spPr>
        <p:txBody>
          <a:bodyPr wrap="square" rtlCol="0">
            <a:spAutoFit/>
          </a:bodyPr>
          <a:lstStyle/>
          <a:p>
            <a:pPr algn="ctr"/>
            <a:r>
              <a:rPr lang="fr-FR" sz="1200" dirty="0" smtClean="0">
                <a:solidFill>
                  <a:srgbClr val="0070C0"/>
                </a:solidFill>
              </a:rPr>
              <a:t>5 </a:t>
            </a:r>
            <a:r>
              <a:rPr lang="fr-FR" sz="1200" dirty="0" err="1" smtClean="0">
                <a:solidFill>
                  <a:srgbClr val="0070C0"/>
                </a:solidFill>
              </a:rPr>
              <a:t>assemblies</a:t>
            </a:r>
            <a:r>
              <a:rPr lang="fr-FR" sz="1200" dirty="0" smtClean="0">
                <a:solidFill>
                  <a:srgbClr val="0070C0"/>
                </a:solidFill>
              </a:rPr>
              <a:t> </a:t>
            </a:r>
            <a:r>
              <a:rPr lang="fr-FR" sz="1200" dirty="0" err="1" smtClean="0">
                <a:solidFill>
                  <a:srgbClr val="0070C0"/>
                </a:solidFill>
              </a:rPr>
              <a:t>ready</a:t>
            </a:r>
            <a:r>
              <a:rPr lang="fr-FR" sz="1200" dirty="0" smtClean="0">
                <a:solidFill>
                  <a:srgbClr val="0070C0"/>
                </a:solidFill>
              </a:rPr>
              <a:t> for test</a:t>
            </a:r>
            <a:endParaRPr lang="en-GB" sz="1200" dirty="0">
              <a:solidFill>
                <a:srgbClr val="0070C0"/>
              </a:solidFill>
            </a:endParaRPr>
          </a:p>
        </p:txBody>
      </p:sp>
      <p:pic>
        <p:nvPicPr>
          <p:cNvPr id="5123" name="Picture 3"/>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3215963" y="4740560"/>
            <a:ext cx="2363196" cy="128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8305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5283377" y="6357973"/>
            <a:ext cx="1661903" cy="365125"/>
          </a:xfrm>
        </p:spPr>
        <p:txBody>
          <a:bodyPr/>
          <a:lstStyle/>
          <a:p>
            <a:pPr algn="ctr"/>
            <a:fld id="{B4BFD808-6B56-4447-9401-2398D08EE3C0}" type="datetime1">
              <a:rPr lang="en-US" smtClean="0"/>
              <a:pPr algn="ctr"/>
              <a:t>12/8/2014</a:t>
            </a:fld>
            <a:endParaRPr lang="en-US" dirty="0"/>
          </a:p>
        </p:txBody>
      </p:sp>
      <p:sp>
        <p:nvSpPr>
          <p:cNvPr id="4" name="Footer Placeholder 3"/>
          <p:cNvSpPr>
            <a:spLocks noGrp="1"/>
          </p:cNvSpPr>
          <p:nvPr>
            <p:ph type="ftr" sz="quarter" idx="3"/>
          </p:nvPr>
        </p:nvSpPr>
        <p:spPr>
          <a:xfrm>
            <a:off x="6530340" y="6356350"/>
            <a:ext cx="1867749" cy="365125"/>
          </a:xfrm>
        </p:spPr>
        <p:txBody>
          <a:bodyPr/>
          <a:lstStyle/>
          <a:p>
            <a:r>
              <a:rPr lang="en-US" dirty="0" smtClean="0"/>
              <a:t>Jerome ALOZY </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10" name="Picture 4" descr="Logo CEA 2012 © CEA"/>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442" y="6274624"/>
            <a:ext cx="630180" cy="513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http://www-leti.cea.fr/extension/design_cea_leti/design/standard/images/logo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70720" y="6274624"/>
            <a:ext cx="611153" cy="20745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Open3D_fina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470721" y="6529772"/>
            <a:ext cx="611152" cy="23138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http://www.advacam.com/templates/siteseq/images/default/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182352" y="6272475"/>
            <a:ext cx="979489" cy="494278"/>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p:cNvSpPr>
            <a:spLocks noGrp="1"/>
          </p:cNvSpPr>
          <p:nvPr>
            <p:ph type="title"/>
          </p:nvPr>
        </p:nvSpPr>
        <p:spPr>
          <a:xfrm>
            <a:off x="457200" y="233493"/>
            <a:ext cx="8226854" cy="551512"/>
          </a:xfrm>
        </p:spPr>
        <p:txBody>
          <a:bodyPr>
            <a:normAutofit/>
          </a:bodyPr>
          <a:lstStyle/>
          <a:p>
            <a:r>
              <a:rPr lang="fr-FR" sz="2400" dirty="0" smtClean="0"/>
              <a:t>CERN Medipix TSV PROJECT – First run – Chip-on-</a:t>
            </a:r>
            <a:r>
              <a:rPr lang="fr-FR" sz="2400" dirty="0" err="1" smtClean="0"/>
              <a:t>board</a:t>
            </a:r>
            <a:endParaRPr lang="en-GB" sz="2400" dirty="0"/>
          </a:p>
        </p:txBody>
      </p:sp>
      <p:sp>
        <p:nvSpPr>
          <p:cNvPr id="18" name="Content Placeholder 2"/>
          <p:cNvSpPr txBox="1">
            <a:spLocks/>
          </p:cNvSpPr>
          <p:nvPr/>
        </p:nvSpPr>
        <p:spPr>
          <a:xfrm>
            <a:off x="457200" y="1325606"/>
            <a:ext cx="8226854" cy="4667421"/>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pic>
        <p:nvPicPr>
          <p:cNvPr id="19" name="Picture 2" descr="[image: Medipix logo]"/>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244469" y="6272475"/>
            <a:ext cx="488682" cy="48868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82443" y="1000663"/>
            <a:ext cx="8269916" cy="584775"/>
          </a:xfrm>
          <a:prstGeom prst="rect">
            <a:avLst/>
          </a:prstGeom>
          <a:noFill/>
        </p:spPr>
        <p:txBody>
          <a:bodyPr wrap="square" rtlCol="0">
            <a:spAutoFit/>
          </a:bodyPr>
          <a:lstStyle/>
          <a:p>
            <a:pPr marL="285750" indent="-285750">
              <a:buFontTx/>
              <a:buChar char="-"/>
            </a:pPr>
            <a:r>
              <a:rPr lang="en-US" sz="1600" dirty="0"/>
              <a:t>It was decided to reuse the test board without the test socket fortunately its footprint matching redistribution layer BGA footprint</a:t>
            </a:r>
            <a:r>
              <a:rPr lang="fr-FR" sz="1600" dirty="0" smtClean="0"/>
              <a:t>  </a:t>
            </a:r>
            <a:endParaRPr lang="en-GB" sz="1600" dirty="0"/>
          </a:p>
        </p:txBody>
      </p:sp>
      <p:sp>
        <p:nvSpPr>
          <p:cNvPr id="22" name="TextBox 21"/>
          <p:cNvSpPr txBox="1"/>
          <p:nvPr/>
        </p:nvSpPr>
        <p:spPr>
          <a:xfrm>
            <a:off x="228600" y="3424090"/>
            <a:ext cx="1752600" cy="400110"/>
          </a:xfrm>
          <a:prstGeom prst="rect">
            <a:avLst/>
          </a:prstGeom>
          <a:noFill/>
        </p:spPr>
        <p:txBody>
          <a:bodyPr wrap="square" rtlCol="0">
            <a:spAutoFit/>
          </a:bodyPr>
          <a:lstStyle/>
          <a:p>
            <a:pPr algn="ctr"/>
            <a:r>
              <a:rPr lang="en-GB" sz="1000" dirty="0">
                <a:solidFill>
                  <a:srgbClr val="0070C0"/>
                </a:solidFill>
              </a:rPr>
              <a:t>Complete assembly  </a:t>
            </a:r>
          </a:p>
          <a:p>
            <a:pPr algn="ctr"/>
            <a:r>
              <a:rPr lang="en-GB" sz="1000" dirty="0">
                <a:solidFill>
                  <a:srgbClr val="0070C0"/>
                </a:solidFill>
              </a:rPr>
              <a:t>PCB + Hybrid</a:t>
            </a:r>
          </a:p>
        </p:txBody>
      </p:sp>
      <p:sp>
        <p:nvSpPr>
          <p:cNvPr id="25" name="Cube 24"/>
          <p:cNvSpPr/>
          <p:nvPr/>
        </p:nvSpPr>
        <p:spPr>
          <a:xfrm>
            <a:off x="381000" y="1935045"/>
            <a:ext cx="8512175" cy="3740150"/>
          </a:xfrm>
          <a:prstGeom prst="cube">
            <a:avLst>
              <a:gd name="adj" fmla="val 97526"/>
            </a:avLst>
          </a:prstGeom>
          <a:solidFill>
            <a:srgbClr val="3399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32" name="Oval 31"/>
          <p:cNvSpPr/>
          <p:nvPr/>
        </p:nvSpPr>
        <p:spPr>
          <a:xfrm>
            <a:off x="245289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3" name="TextBox 21"/>
          <p:cNvSpPr txBox="1">
            <a:spLocks noChangeArrowheads="1"/>
          </p:cNvSpPr>
          <p:nvPr/>
        </p:nvSpPr>
        <p:spPr bwMode="auto">
          <a:xfrm>
            <a:off x="2203444" y="5249745"/>
            <a:ext cx="25209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200" dirty="0"/>
              <a:t>PCB test vehicle top </a:t>
            </a:r>
            <a:r>
              <a:rPr lang="en-GB" altLang="en-US" sz="1200" dirty="0" smtClean="0"/>
              <a:t>side (test board)</a:t>
            </a:r>
            <a:endParaRPr lang="en-GB" altLang="en-US" sz="1200" dirty="0"/>
          </a:p>
        </p:txBody>
      </p:sp>
      <p:sp>
        <p:nvSpPr>
          <p:cNvPr id="34" name="Oval 33"/>
          <p:cNvSpPr/>
          <p:nvPr/>
        </p:nvSpPr>
        <p:spPr>
          <a:xfrm>
            <a:off x="281293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5" name="Oval 34"/>
          <p:cNvSpPr/>
          <p:nvPr/>
        </p:nvSpPr>
        <p:spPr>
          <a:xfrm>
            <a:off x="317297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6" name="Oval 35"/>
          <p:cNvSpPr/>
          <p:nvPr/>
        </p:nvSpPr>
        <p:spPr>
          <a:xfrm>
            <a:off x="353301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7" name="Oval 36"/>
          <p:cNvSpPr/>
          <p:nvPr/>
        </p:nvSpPr>
        <p:spPr>
          <a:xfrm>
            <a:off x="389305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8" name="Oval 37"/>
          <p:cNvSpPr/>
          <p:nvPr/>
        </p:nvSpPr>
        <p:spPr>
          <a:xfrm>
            <a:off x="425309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9" name="Oval 38"/>
          <p:cNvSpPr/>
          <p:nvPr/>
        </p:nvSpPr>
        <p:spPr>
          <a:xfrm>
            <a:off x="461313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0" name="Oval 39"/>
          <p:cNvSpPr/>
          <p:nvPr/>
        </p:nvSpPr>
        <p:spPr>
          <a:xfrm>
            <a:off x="533321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1" name="Oval 40"/>
          <p:cNvSpPr/>
          <p:nvPr/>
        </p:nvSpPr>
        <p:spPr>
          <a:xfrm>
            <a:off x="569325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2" name="Oval 41"/>
          <p:cNvSpPr/>
          <p:nvPr/>
        </p:nvSpPr>
        <p:spPr>
          <a:xfrm>
            <a:off x="4973175" y="4815539"/>
            <a:ext cx="222508" cy="152948"/>
          </a:xfrm>
          <a:prstGeom prst="ellipse">
            <a:avLst/>
          </a:prstGeom>
          <a:gradFill flip="none" rotWithShape="1">
            <a:gsLst>
              <a:gs pos="25850">
                <a:schemeClr val="bg1">
                  <a:lumMod val="65000"/>
                </a:schemeClr>
              </a:gs>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3" name="Cube 42"/>
          <p:cNvSpPr/>
          <p:nvPr/>
        </p:nvSpPr>
        <p:spPr>
          <a:xfrm>
            <a:off x="2322507" y="2646245"/>
            <a:ext cx="5816600" cy="2232025"/>
          </a:xfrm>
          <a:prstGeom prst="cube">
            <a:avLst>
              <a:gd name="adj" fmla="val 9752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44" name="Cube 43"/>
          <p:cNvSpPr/>
          <p:nvPr/>
        </p:nvSpPr>
        <p:spPr>
          <a:xfrm>
            <a:off x="2532057" y="2543058"/>
            <a:ext cx="5616575" cy="2087562"/>
          </a:xfrm>
          <a:prstGeom prst="cube">
            <a:avLst>
              <a:gd name="adj" fmla="val 9515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dirty="0"/>
          </a:p>
        </p:txBody>
      </p:sp>
      <p:sp>
        <p:nvSpPr>
          <p:cNvPr id="45" name="TextBox 6"/>
          <p:cNvSpPr txBox="1">
            <a:spLocks noChangeArrowheads="1"/>
          </p:cNvSpPr>
          <p:nvPr/>
        </p:nvSpPr>
        <p:spPr bwMode="auto">
          <a:xfrm>
            <a:off x="4675182" y="2962158"/>
            <a:ext cx="12969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GB" altLang="en-US"/>
              <a:t>EDGELESS SENSOR</a:t>
            </a:r>
          </a:p>
          <a:p>
            <a:pPr algn="ctr"/>
            <a:r>
              <a:rPr lang="en-GB" altLang="en-US"/>
              <a:t>(ADVACAM Assembly)</a:t>
            </a:r>
          </a:p>
        </p:txBody>
      </p:sp>
      <p:sp>
        <p:nvSpPr>
          <p:cNvPr id="46" name="TextBox 7"/>
          <p:cNvSpPr txBox="1">
            <a:spLocks noChangeArrowheads="1"/>
          </p:cNvSpPr>
          <p:nvPr/>
        </p:nvSpPr>
        <p:spPr bwMode="auto">
          <a:xfrm>
            <a:off x="3611557" y="4616333"/>
            <a:ext cx="25209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altLang="en-US" sz="1100"/>
              <a:t>TSV processed chip</a:t>
            </a:r>
          </a:p>
        </p:txBody>
      </p:sp>
      <p:sp>
        <p:nvSpPr>
          <p:cNvPr id="47" name="TextBox 46"/>
          <p:cNvSpPr txBox="1"/>
          <p:nvPr/>
        </p:nvSpPr>
        <p:spPr>
          <a:xfrm>
            <a:off x="2747957" y="4616333"/>
            <a:ext cx="647700" cy="230832"/>
          </a:xfrm>
          <a:prstGeom prst="rect">
            <a:avLst/>
          </a:prstGeom>
          <a:noFill/>
        </p:spPr>
        <p:txBody>
          <a:bodyPr>
            <a:spAutoFit/>
          </a:bodyPr>
          <a:lstStyle/>
          <a:p>
            <a:pPr fontAlgn="auto">
              <a:spcBef>
                <a:spcPts val="0"/>
              </a:spcBef>
              <a:spcAft>
                <a:spcPts val="0"/>
              </a:spcAft>
              <a:defRPr/>
            </a:pPr>
            <a:r>
              <a:rPr lang="en-GB" sz="900" dirty="0">
                <a:latin typeface="+mn-lt"/>
                <a:cs typeface="+mn-cs"/>
              </a:rPr>
              <a:t>HV PAD</a:t>
            </a:r>
          </a:p>
        </p:txBody>
      </p:sp>
      <p:cxnSp>
        <p:nvCxnSpPr>
          <p:cNvPr id="48" name="Straight Arrow Connector 47"/>
          <p:cNvCxnSpPr>
            <a:stCxn id="47" idx="1"/>
          </p:cNvCxnSpPr>
          <p:nvPr/>
        </p:nvCxnSpPr>
        <p:spPr>
          <a:xfrm flipH="1">
            <a:off x="2597145" y="4731749"/>
            <a:ext cx="150812" cy="2061"/>
          </a:xfrm>
          <a:prstGeom prst="straightConnector1">
            <a:avLst/>
          </a:prstGeom>
          <a:ln w="15875">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49" name="Cube 48"/>
          <p:cNvSpPr/>
          <p:nvPr/>
        </p:nvSpPr>
        <p:spPr>
          <a:xfrm>
            <a:off x="2419344" y="4711583"/>
            <a:ext cx="144463" cy="47625"/>
          </a:xfrm>
          <a:prstGeom prst="cube">
            <a:avLst>
              <a:gd name="adj" fmla="val 99754"/>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0" name="Freeform 49"/>
          <p:cNvSpPr/>
          <p:nvPr/>
        </p:nvSpPr>
        <p:spPr>
          <a:xfrm>
            <a:off x="2422519" y="4424245"/>
            <a:ext cx="325438" cy="309563"/>
          </a:xfrm>
          <a:custGeom>
            <a:avLst/>
            <a:gdLst>
              <a:gd name="connsiteX0" fmla="*/ 44113 w 324913"/>
              <a:gd name="connsiteY0" fmla="*/ 309918 h 309918"/>
              <a:gd name="connsiteX1" fmla="*/ 913 w 324913"/>
              <a:gd name="connsiteY1" fmla="*/ 151518 h 309918"/>
              <a:gd name="connsiteX2" fmla="*/ 80113 w 324913"/>
              <a:gd name="connsiteY2" fmla="*/ 29118 h 309918"/>
              <a:gd name="connsiteX3" fmla="*/ 288913 w 324913"/>
              <a:gd name="connsiteY3" fmla="*/ 318 h 309918"/>
              <a:gd name="connsiteX4" fmla="*/ 324913 w 324913"/>
              <a:gd name="connsiteY4" fmla="*/ 21918 h 3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913" h="309918">
                <a:moveTo>
                  <a:pt x="44113" y="309918"/>
                </a:moveTo>
                <a:cubicBezTo>
                  <a:pt x="19513" y="254118"/>
                  <a:pt x="-5087" y="198318"/>
                  <a:pt x="913" y="151518"/>
                </a:cubicBezTo>
                <a:cubicBezTo>
                  <a:pt x="6913" y="104718"/>
                  <a:pt x="32113" y="54318"/>
                  <a:pt x="80113" y="29118"/>
                </a:cubicBezTo>
                <a:cubicBezTo>
                  <a:pt x="128113" y="3918"/>
                  <a:pt x="248113" y="1518"/>
                  <a:pt x="288913" y="318"/>
                </a:cubicBezTo>
                <a:cubicBezTo>
                  <a:pt x="329713" y="-882"/>
                  <a:pt x="282913" y="318"/>
                  <a:pt x="324913" y="21918"/>
                </a:cubicBez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1" name="TextBox 50"/>
          <p:cNvSpPr txBox="1"/>
          <p:nvPr/>
        </p:nvSpPr>
        <p:spPr>
          <a:xfrm>
            <a:off x="1379532" y="4671895"/>
            <a:ext cx="992187" cy="576263"/>
          </a:xfrm>
          <a:prstGeom prst="rect">
            <a:avLst/>
          </a:prstGeom>
          <a:noFill/>
        </p:spPr>
        <p:txBody>
          <a:bodyPr>
            <a:spAutoFit/>
          </a:bodyPr>
          <a:lstStyle/>
          <a:p>
            <a:pPr fontAlgn="auto">
              <a:spcBef>
                <a:spcPts val="0"/>
              </a:spcBef>
              <a:spcAft>
                <a:spcPts val="0"/>
              </a:spcAft>
              <a:defRPr/>
            </a:pPr>
            <a:r>
              <a:rPr lang="en-GB" sz="1050" dirty="0">
                <a:latin typeface="+mn-lt"/>
                <a:cs typeface="+mn-cs"/>
              </a:rPr>
              <a:t>Single wire bond for detector bias</a:t>
            </a:r>
          </a:p>
        </p:txBody>
      </p:sp>
      <p:cxnSp>
        <p:nvCxnSpPr>
          <p:cNvPr id="52" name="Straight Arrow Connector 51"/>
          <p:cNvCxnSpPr/>
          <p:nvPr/>
        </p:nvCxnSpPr>
        <p:spPr>
          <a:xfrm flipV="1">
            <a:off x="2098669" y="4625858"/>
            <a:ext cx="255588" cy="133350"/>
          </a:xfrm>
          <a:prstGeom prst="straightConnector1">
            <a:avLst/>
          </a:prstGeom>
          <a:ln w="127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666869" y="3624145"/>
            <a:ext cx="536575"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54"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255009" y="4146887"/>
            <a:ext cx="1519108"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54"/>
          <p:cNvSpPr/>
          <p:nvPr/>
        </p:nvSpPr>
        <p:spPr>
          <a:xfrm>
            <a:off x="7559216" y="3915112"/>
            <a:ext cx="1214901" cy="463550"/>
          </a:xfrm>
          <a:prstGeom prst="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6" name="TextBox 55"/>
          <p:cNvSpPr txBox="1"/>
          <p:nvPr/>
        </p:nvSpPr>
        <p:spPr>
          <a:xfrm>
            <a:off x="7620000" y="3916700"/>
            <a:ext cx="1185862" cy="254000"/>
          </a:xfrm>
          <a:prstGeom prst="rect">
            <a:avLst/>
          </a:prstGeom>
          <a:noFill/>
        </p:spPr>
        <p:txBody>
          <a:bodyPr wrap="square">
            <a:spAutoFit/>
          </a:bodyPr>
          <a:lstStyle/>
          <a:p>
            <a:pPr fontAlgn="auto">
              <a:spcBef>
                <a:spcPts val="0"/>
              </a:spcBef>
              <a:spcAft>
                <a:spcPts val="0"/>
              </a:spcAft>
              <a:defRPr/>
            </a:pPr>
            <a:r>
              <a:rPr lang="en-GB" sz="1050" dirty="0">
                <a:latin typeface="+mn-lt"/>
                <a:cs typeface="+mn-cs"/>
              </a:rPr>
              <a:t>Sensor area</a:t>
            </a:r>
          </a:p>
        </p:txBody>
      </p:sp>
      <p:sp>
        <p:nvSpPr>
          <p:cNvPr id="57" name="TextBox 56"/>
          <p:cNvSpPr txBox="1"/>
          <p:nvPr/>
        </p:nvSpPr>
        <p:spPr>
          <a:xfrm>
            <a:off x="6379809" y="4617670"/>
            <a:ext cx="929041" cy="253916"/>
          </a:xfrm>
          <a:prstGeom prst="rect">
            <a:avLst/>
          </a:prstGeom>
          <a:noFill/>
        </p:spPr>
        <p:txBody>
          <a:bodyPr wrap="square">
            <a:spAutoFit/>
          </a:bodyPr>
          <a:lstStyle/>
          <a:p>
            <a:pPr fontAlgn="auto">
              <a:spcBef>
                <a:spcPts val="0"/>
              </a:spcBef>
              <a:spcAft>
                <a:spcPts val="0"/>
              </a:spcAft>
              <a:defRPr/>
            </a:pPr>
            <a:r>
              <a:rPr lang="en-GB" sz="1050" dirty="0">
                <a:solidFill>
                  <a:srgbClr val="0070C0"/>
                </a:solidFill>
                <a:latin typeface="+mn-lt"/>
                <a:cs typeface="+mn-cs"/>
              </a:rPr>
              <a:t>1</a:t>
            </a:r>
            <a:r>
              <a:rPr lang="en-GB" sz="1050" baseline="30000" dirty="0">
                <a:solidFill>
                  <a:srgbClr val="0070C0"/>
                </a:solidFill>
                <a:latin typeface="+mn-lt"/>
                <a:cs typeface="+mn-cs"/>
              </a:rPr>
              <a:t>st</a:t>
            </a:r>
            <a:r>
              <a:rPr lang="en-GB" sz="1050" dirty="0">
                <a:solidFill>
                  <a:srgbClr val="0070C0"/>
                </a:solidFill>
                <a:latin typeface="+mn-lt"/>
                <a:cs typeface="+mn-cs"/>
              </a:rPr>
              <a:t>  HV PAD</a:t>
            </a:r>
          </a:p>
        </p:txBody>
      </p:sp>
      <p:cxnSp>
        <p:nvCxnSpPr>
          <p:cNvPr id="58" name="Straight Arrow Connector 57"/>
          <p:cNvCxnSpPr/>
          <p:nvPr/>
        </p:nvCxnSpPr>
        <p:spPr>
          <a:xfrm>
            <a:off x="7255009" y="4766145"/>
            <a:ext cx="304207"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7308850" y="3840045"/>
            <a:ext cx="1530350" cy="0"/>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8839200" y="3916700"/>
            <a:ext cx="0" cy="1830387"/>
          </a:xfrm>
          <a:prstGeom prst="line">
            <a:avLst/>
          </a:prstGeom>
          <a:ln w="28575">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7246899" y="4907166"/>
            <a:ext cx="304207" cy="0"/>
          </a:xfrm>
          <a:prstGeom prst="straightConnector1">
            <a:avLst/>
          </a:prstGeom>
          <a:ln w="158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398335" y="4770070"/>
            <a:ext cx="929041" cy="253916"/>
          </a:xfrm>
          <a:prstGeom prst="rect">
            <a:avLst/>
          </a:prstGeom>
          <a:noFill/>
        </p:spPr>
        <p:txBody>
          <a:bodyPr wrap="square">
            <a:spAutoFit/>
          </a:bodyPr>
          <a:lstStyle/>
          <a:p>
            <a:pPr fontAlgn="auto">
              <a:spcBef>
                <a:spcPts val="0"/>
              </a:spcBef>
              <a:spcAft>
                <a:spcPts val="0"/>
              </a:spcAft>
              <a:defRPr/>
            </a:pPr>
            <a:r>
              <a:rPr lang="en-GB" sz="1050" dirty="0" smtClean="0">
                <a:solidFill>
                  <a:srgbClr val="0070C0"/>
                </a:solidFill>
                <a:latin typeface="+mn-lt"/>
                <a:cs typeface="+mn-cs"/>
              </a:rPr>
              <a:t>Dicing here</a:t>
            </a:r>
            <a:endParaRPr lang="en-GB" sz="1050" dirty="0">
              <a:solidFill>
                <a:srgbClr val="0070C0"/>
              </a:solidFill>
              <a:latin typeface="+mn-lt"/>
              <a:cs typeface="+mn-cs"/>
            </a:endParaRPr>
          </a:p>
        </p:txBody>
      </p:sp>
    </p:spTree>
    <p:extLst>
      <p:ext uri="{BB962C8B-B14F-4D97-AF65-F5344CB8AC3E}">
        <p14:creationId xmlns:p14="http://schemas.microsoft.com/office/powerpoint/2010/main" val="2642212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594</TotalTime>
  <Words>2020</Words>
  <Application>Microsoft Office PowerPoint</Application>
  <PresentationFormat>On-screen Show (4:3)</PresentationFormat>
  <Paragraphs>243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CERNCorporate4-3</vt:lpstr>
      <vt:lpstr>CERN Medipix TSV PROJECT</vt:lpstr>
      <vt:lpstr>CERN Medipix TSV PROJECT - Introduction</vt:lpstr>
      <vt:lpstr>CERN Medipix TSV PROJECT – First run – 3D01</vt:lpstr>
      <vt:lpstr>CERN Medipix TSV PROJECT – First run - Process</vt:lpstr>
      <vt:lpstr>CERN Medipix TSV PROJECT – First run - Inspection</vt:lpstr>
      <vt:lpstr>CERN Medipix TSV PROJECT – First run - Test</vt:lpstr>
      <vt:lpstr>CERN Medipix TSV PROJECT – First run - Results</vt:lpstr>
      <vt:lpstr>CERN Medipix TSV PROJECT – First run - Assemblies</vt:lpstr>
      <vt:lpstr>CERN Medipix TSV PROJECT – First run – Chip-on-board</vt:lpstr>
      <vt:lpstr>CERN Medipix TSV PROJECT – First run – Reflow</vt:lpstr>
      <vt:lpstr>CERN Medipix TSV PROJECT – First run – X-Ray imaging</vt:lpstr>
      <vt:lpstr>CERN Medipix TSV PROJECT – First run – Conclusion</vt:lpstr>
      <vt:lpstr>CERN Medipix TSV PROJECT – Second run – 3D05</vt:lpstr>
      <vt:lpstr>CERN Medipix TSV PROJECT – Second run – Status</vt:lpstr>
      <vt:lpstr>CERN Medipix TSV PROJECT – Second run – Test at CERN</vt:lpstr>
      <vt:lpstr>CERN Medipix TSV PROJECT – Second run – Ongoing activities</vt:lpstr>
      <vt:lpstr>CERN Medipix TSV PROJECT – Second run – Integration</vt:lpstr>
      <vt:lpstr>CERN Medipix TSV PROJECT – Third run – 3D06</vt:lpstr>
      <vt:lpstr>CERN Medipix TSV PROJECT – 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Jerome Alozy</dc:creator>
  <cp:lastModifiedBy>Jerome Alexandre Alozy</cp:lastModifiedBy>
  <cp:revision>73</cp:revision>
  <dcterms:created xsi:type="dcterms:W3CDTF">2014-12-07T08:52:10Z</dcterms:created>
  <dcterms:modified xsi:type="dcterms:W3CDTF">2014-12-08T16:57:05Z</dcterms:modified>
</cp:coreProperties>
</file>