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78" r:id="rId2"/>
    <p:sldId id="430" r:id="rId3"/>
    <p:sldId id="400" r:id="rId4"/>
    <p:sldId id="409" r:id="rId5"/>
    <p:sldId id="410" r:id="rId6"/>
    <p:sldId id="402" r:id="rId7"/>
    <p:sldId id="422" r:id="rId8"/>
    <p:sldId id="429" r:id="rId9"/>
    <p:sldId id="427" r:id="rId10"/>
    <p:sldId id="428" r:id="rId11"/>
    <p:sldId id="408" r:id="rId12"/>
  </p:sldIdLst>
  <p:sldSz cx="9144000" cy="6858000" type="letter"/>
  <p:notesSz cx="6662738" cy="9832975"/>
  <p:defaultTextStyle>
    <a:defPPr>
      <a:defRPr lang="en-US"/>
    </a:defPPr>
    <a:lvl1pPr algn="l" rtl="0" fontAlgn="base">
      <a:spcBef>
        <a:spcPct val="0"/>
      </a:spcBef>
      <a:spcAft>
        <a:spcPct val="0"/>
      </a:spcAft>
      <a:defRPr sz="1600" kern="1200">
        <a:solidFill>
          <a:schemeClr val="accent2"/>
        </a:solidFill>
        <a:latin typeface="Comic Sans MS" pitchFamily="66" charset="0"/>
        <a:ea typeface="+mn-ea"/>
        <a:cs typeface="Arial" pitchFamily="34" charset="0"/>
      </a:defRPr>
    </a:lvl1pPr>
    <a:lvl2pPr marL="457200" algn="l" rtl="0" fontAlgn="base">
      <a:spcBef>
        <a:spcPct val="0"/>
      </a:spcBef>
      <a:spcAft>
        <a:spcPct val="0"/>
      </a:spcAft>
      <a:defRPr sz="1600" kern="1200">
        <a:solidFill>
          <a:schemeClr val="accent2"/>
        </a:solidFill>
        <a:latin typeface="Comic Sans MS" pitchFamily="66" charset="0"/>
        <a:ea typeface="+mn-ea"/>
        <a:cs typeface="Arial" pitchFamily="34" charset="0"/>
      </a:defRPr>
    </a:lvl2pPr>
    <a:lvl3pPr marL="914400" algn="l" rtl="0" fontAlgn="base">
      <a:spcBef>
        <a:spcPct val="0"/>
      </a:spcBef>
      <a:spcAft>
        <a:spcPct val="0"/>
      </a:spcAft>
      <a:defRPr sz="1600" kern="1200">
        <a:solidFill>
          <a:schemeClr val="accent2"/>
        </a:solidFill>
        <a:latin typeface="Comic Sans MS" pitchFamily="66" charset="0"/>
        <a:ea typeface="+mn-ea"/>
        <a:cs typeface="Arial" pitchFamily="34" charset="0"/>
      </a:defRPr>
    </a:lvl3pPr>
    <a:lvl4pPr marL="1371600" algn="l" rtl="0" fontAlgn="base">
      <a:spcBef>
        <a:spcPct val="0"/>
      </a:spcBef>
      <a:spcAft>
        <a:spcPct val="0"/>
      </a:spcAft>
      <a:defRPr sz="1600" kern="1200">
        <a:solidFill>
          <a:schemeClr val="accent2"/>
        </a:solidFill>
        <a:latin typeface="Comic Sans MS" pitchFamily="66" charset="0"/>
        <a:ea typeface="+mn-ea"/>
        <a:cs typeface="Arial" pitchFamily="34" charset="0"/>
      </a:defRPr>
    </a:lvl4pPr>
    <a:lvl5pPr marL="1828800" algn="l" rtl="0" fontAlgn="base">
      <a:spcBef>
        <a:spcPct val="0"/>
      </a:spcBef>
      <a:spcAft>
        <a:spcPct val="0"/>
      </a:spcAft>
      <a:defRPr sz="1600" kern="1200">
        <a:solidFill>
          <a:schemeClr val="accent2"/>
        </a:solidFill>
        <a:latin typeface="Comic Sans MS" pitchFamily="66" charset="0"/>
        <a:ea typeface="+mn-ea"/>
        <a:cs typeface="Arial" pitchFamily="34" charset="0"/>
      </a:defRPr>
    </a:lvl5pPr>
    <a:lvl6pPr marL="2286000" algn="l" defTabSz="914400" rtl="0" eaLnBrk="1" latinLnBrk="0" hangingPunct="1">
      <a:defRPr sz="1600" kern="1200">
        <a:solidFill>
          <a:schemeClr val="accent2"/>
        </a:solidFill>
        <a:latin typeface="Comic Sans MS" pitchFamily="66" charset="0"/>
        <a:ea typeface="+mn-ea"/>
        <a:cs typeface="Arial" pitchFamily="34" charset="0"/>
      </a:defRPr>
    </a:lvl6pPr>
    <a:lvl7pPr marL="2743200" algn="l" defTabSz="914400" rtl="0" eaLnBrk="1" latinLnBrk="0" hangingPunct="1">
      <a:defRPr sz="1600" kern="1200">
        <a:solidFill>
          <a:schemeClr val="accent2"/>
        </a:solidFill>
        <a:latin typeface="Comic Sans MS" pitchFamily="66" charset="0"/>
        <a:ea typeface="+mn-ea"/>
        <a:cs typeface="Arial" pitchFamily="34" charset="0"/>
      </a:defRPr>
    </a:lvl7pPr>
    <a:lvl8pPr marL="3200400" algn="l" defTabSz="914400" rtl="0" eaLnBrk="1" latinLnBrk="0" hangingPunct="1">
      <a:defRPr sz="1600" kern="1200">
        <a:solidFill>
          <a:schemeClr val="accent2"/>
        </a:solidFill>
        <a:latin typeface="Comic Sans MS" pitchFamily="66" charset="0"/>
        <a:ea typeface="+mn-ea"/>
        <a:cs typeface="Arial" pitchFamily="34" charset="0"/>
      </a:defRPr>
    </a:lvl8pPr>
    <a:lvl9pPr marL="3657600" algn="l" defTabSz="914400" rtl="0" eaLnBrk="1" latinLnBrk="0" hangingPunct="1">
      <a:defRPr sz="1600" kern="1200">
        <a:solidFill>
          <a:schemeClr val="accent2"/>
        </a:solidFill>
        <a:latin typeface="Comic Sans MS"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CCFFFF"/>
    <a:srgbClr val="000066"/>
    <a:srgbClr val="FFFF66"/>
    <a:srgbClr val="FFFF00"/>
    <a:srgbClr val="00FF00"/>
    <a:srgbClr val="3399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7246" autoAdjust="0"/>
  </p:normalViewPr>
  <p:slideViewPr>
    <p:cSldViewPr snapToGrid="0">
      <p:cViewPr>
        <p:scale>
          <a:sx n="100" d="100"/>
          <a:sy n="100" d="100"/>
        </p:scale>
        <p:origin x="-744" y="296"/>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snapToGrid="0">
      <p:cViewPr varScale="1">
        <p:scale>
          <a:sx n="41" d="100"/>
          <a:sy n="41" d="100"/>
        </p:scale>
        <p:origin x="-1470" y="-66"/>
      </p:cViewPr>
      <p:guideLst>
        <p:guide orient="horz" pos="3097"/>
        <p:guide pos="2098"/>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889250"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28675" name="Rectangle 3"/>
          <p:cNvSpPr>
            <a:spLocks noGrp="1" noChangeArrowheads="1"/>
          </p:cNvSpPr>
          <p:nvPr>
            <p:ph type="dt" sz="quarter" idx="1"/>
          </p:nvPr>
        </p:nvSpPr>
        <p:spPr bwMode="auto">
          <a:xfrm>
            <a:off x="3775075" y="0"/>
            <a:ext cx="2887663"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28676" name="Rectangle 4"/>
          <p:cNvSpPr>
            <a:spLocks noGrp="1" noChangeArrowheads="1"/>
          </p:cNvSpPr>
          <p:nvPr>
            <p:ph type="ftr" sz="quarter" idx="2"/>
          </p:nvPr>
        </p:nvSpPr>
        <p:spPr bwMode="auto">
          <a:xfrm>
            <a:off x="0" y="9339263"/>
            <a:ext cx="2889250"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28677" name="Rectangle 5"/>
          <p:cNvSpPr>
            <a:spLocks noGrp="1" noChangeArrowheads="1"/>
          </p:cNvSpPr>
          <p:nvPr>
            <p:ph type="sldNum" sz="quarter" idx="3"/>
          </p:nvPr>
        </p:nvSpPr>
        <p:spPr bwMode="auto">
          <a:xfrm>
            <a:off x="3775075" y="9339263"/>
            <a:ext cx="2887663"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fld id="{1E0A9C0B-91A6-4885-A8C9-CBDAF81BC917}" type="slidenum">
              <a:rPr lang="en-US"/>
              <a:pPr>
                <a:defRPr/>
              </a:pPr>
              <a:t>‹n.›</a:t>
            </a:fld>
            <a:endParaRPr lang="en-US"/>
          </a:p>
        </p:txBody>
      </p:sp>
    </p:spTree>
    <p:extLst>
      <p:ext uri="{BB962C8B-B14F-4D97-AF65-F5344CB8AC3E}">
        <p14:creationId xmlns:p14="http://schemas.microsoft.com/office/powerpoint/2010/main" val="3986670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889250"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8195" name="Rectangle 3"/>
          <p:cNvSpPr>
            <a:spLocks noGrp="1" noChangeArrowheads="1"/>
          </p:cNvSpPr>
          <p:nvPr>
            <p:ph type="dt" idx="1"/>
          </p:nvPr>
        </p:nvSpPr>
        <p:spPr bwMode="auto">
          <a:xfrm>
            <a:off x="3775075" y="0"/>
            <a:ext cx="2887663" cy="493713"/>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879475" y="738188"/>
            <a:ext cx="4913313" cy="368458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890588" y="4672013"/>
            <a:ext cx="4881562" cy="4422775"/>
          </a:xfrm>
          <a:prstGeom prst="rect">
            <a:avLst/>
          </a:prstGeom>
          <a:noFill/>
          <a:ln w="9525">
            <a:noFill/>
            <a:miter lim="800000"/>
            <a:headEnd/>
            <a:tailEnd/>
          </a:ln>
          <a:effectLst/>
        </p:spPr>
        <p:txBody>
          <a:bodyPr vert="horz" wrap="square" lIns="89713" tIns="44857" rIns="89713" bIns="4485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339263"/>
            <a:ext cx="2889250"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endParaRPr lang="en-US"/>
          </a:p>
        </p:txBody>
      </p:sp>
      <p:sp>
        <p:nvSpPr>
          <p:cNvPr id="8199" name="Rectangle 7"/>
          <p:cNvSpPr>
            <a:spLocks noGrp="1" noChangeArrowheads="1"/>
          </p:cNvSpPr>
          <p:nvPr>
            <p:ph type="sldNum" sz="quarter" idx="5"/>
          </p:nvPr>
        </p:nvSpPr>
        <p:spPr bwMode="auto">
          <a:xfrm>
            <a:off x="3775075" y="9339263"/>
            <a:ext cx="2887663" cy="493712"/>
          </a:xfrm>
          <a:prstGeom prst="rect">
            <a:avLst/>
          </a:prstGeom>
          <a:noFill/>
          <a:ln w="9525">
            <a:noFill/>
            <a:miter lim="800000"/>
            <a:headEnd/>
            <a:tailEnd/>
          </a:ln>
          <a:effectLst/>
        </p:spPr>
        <p:txBody>
          <a:bodyPr vert="horz" wrap="square" lIns="89713" tIns="44857" rIns="89713" bIns="44857" numCol="1" anchor="b" anchorCtr="0" compatLnSpc="1">
            <a:prstTxWarp prst="textNoShape">
              <a:avLst/>
            </a:prstTxWarp>
          </a:bodyPr>
          <a:lstStyle>
            <a:lvl1pPr algn="r" defTabSz="898525" eaLnBrk="0" hangingPunct="0">
              <a:lnSpc>
                <a:spcPct val="100000"/>
              </a:lnSpc>
              <a:spcBef>
                <a:spcPct val="0"/>
              </a:spcBef>
              <a:buFontTx/>
              <a:buNone/>
              <a:defRPr sz="1200">
                <a:solidFill>
                  <a:schemeClr val="tx1"/>
                </a:solidFill>
                <a:latin typeface="Times New Roman" pitchFamily="18" charset="0"/>
                <a:cs typeface="+mn-cs"/>
              </a:defRPr>
            </a:lvl1pPr>
          </a:lstStyle>
          <a:p>
            <a:pPr>
              <a:defRPr/>
            </a:pPr>
            <a:fld id="{7204AC37-63BD-477F-A04F-B0B244E0B21C}" type="slidenum">
              <a:rPr lang="en-US"/>
              <a:pPr>
                <a:defRPr/>
              </a:pPr>
              <a:t>‹n.›</a:t>
            </a:fld>
            <a:endParaRPr lang="en-US"/>
          </a:p>
        </p:txBody>
      </p:sp>
    </p:spTree>
    <p:extLst>
      <p:ext uri="{BB962C8B-B14F-4D97-AF65-F5344CB8AC3E}">
        <p14:creationId xmlns:p14="http://schemas.microsoft.com/office/powerpoint/2010/main" val="2038281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6714ECB0-14B6-4C01-B534-54306BBCC9F4}" type="slidenum">
              <a:rPr lang="en-US" smtClean="0"/>
              <a:pPr>
                <a:defRPr/>
              </a:pPr>
              <a:t>1</a:t>
            </a:fld>
            <a:endParaRPr lang="en-US"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p:txBody>
          <a:bodyPr/>
          <a:lstStyle/>
          <a:p>
            <a:pPr>
              <a:defRPr/>
            </a:pPr>
            <a:fld id="{3B1D4E6A-EAB6-42F5-91ED-C111BB09CABF}" type="slidenum">
              <a:rPr lang="en-US" smtClean="0"/>
              <a:pPr>
                <a:defRPr/>
              </a:pPr>
              <a:t>3</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a:defRPr/>
            </a:pPr>
            <a:fld id="{8FCB10D3-3C90-43A6-BA13-BF41378A7E05}" type="slidenum">
              <a:rPr lang="en-US" smtClean="0"/>
              <a:pPr>
                <a:defRPr/>
              </a:pPr>
              <a:t>6</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ln/>
        </p:spPr>
        <p:txBody>
          <a:bodyPr/>
          <a:lstStyle>
            <a:lvl1pPr>
              <a:defRPr/>
            </a:lvl1pPr>
          </a:lstStyle>
          <a:p>
            <a:pPr>
              <a:defRPr/>
            </a:pPr>
            <a:fld id="{47DE8EA6-96A6-49ED-A6E7-3B46E986C75A}" type="slidenum">
              <a:rPr lang="en-US"/>
              <a:pPr>
                <a:defRPr/>
              </a:pPr>
              <a:t>‹n.›</a:t>
            </a:fld>
            <a:endParaRPr lang="en-US">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ln/>
        </p:spPr>
        <p:txBody>
          <a:bodyPr/>
          <a:lstStyle>
            <a:lvl1pPr>
              <a:defRPr/>
            </a:lvl1pPr>
          </a:lstStyle>
          <a:p>
            <a:pPr>
              <a:defRPr/>
            </a:pPr>
            <a:fld id="{2ECA29A0-9380-4690-8F0C-5157F57462FE}" type="slidenum">
              <a:rPr lang="en-US"/>
              <a:pPr>
                <a:defRPr/>
              </a:pPr>
              <a:t>‹n.›</a:t>
            </a:fld>
            <a:endParaRPr lang="en-US">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381000"/>
            <a:ext cx="1943100" cy="57150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85800" y="381000"/>
            <a:ext cx="5676900" cy="57150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ln/>
        </p:spPr>
        <p:txBody>
          <a:bodyPr/>
          <a:lstStyle>
            <a:lvl1pPr>
              <a:defRPr/>
            </a:lvl1pPr>
          </a:lstStyle>
          <a:p>
            <a:pPr>
              <a:defRPr/>
            </a:pPr>
            <a:fld id="{78848F94-7520-408E-B058-AA72632A4244}" type="slidenum">
              <a:rPr lang="en-US"/>
              <a:pPr>
                <a:defRPr/>
              </a:pPr>
              <a:t>‹n.›</a:t>
            </a:fld>
            <a:endParaRPr lang="en-US">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ln/>
        </p:spPr>
        <p:txBody>
          <a:bodyPr/>
          <a:lstStyle>
            <a:lvl1pPr>
              <a:defRPr/>
            </a:lvl1pPr>
          </a:lstStyle>
          <a:p>
            <a:pPr>
              <a:defRPr/>
            </a:pPr>
            <a:fld id="{89C90800-5070-4731-B792-AA2D66089E54}" type="slidenum">
              <a:rPr lang="en-US"/>
              <a:pPr>
                <a:defRPr/>
              </a:pPr>
              <a:t>‹n.›</a:t>
            </a:fld>
            <a:endParaRPr lang="en-US">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en-US"/>
              <a:t>V. Re</a:t>
            </a:r>
          </a:p>
        </p:txBody>
      </p:sp>
      <p:sp>
        <p:nvSpPr>
          <p:cNvPr id="5" name="Rectangle 6"/>
          <p:cNvSpPr>
            <a:spLocks noGrp="1" noChangeArrowheads="1"/>
          </p:cNvSpPr>
          <p:nvPr>
            <p:ph type="sldNum" sz="quarter" idx="11"/>
          </p:nvPr>
        </p:nvSpPr>
        <p:spPr>
          <a:ln/>
        </p:spPr>
        <p:txBody>
          <a:bodyPr/>
          <a:lstStyle>
            <a:lvl1pPr>
              <a:defRPr/>
            </a:lvl1pPr>
          </a:lstStyle>
          <a:p>
            <a:pPr>
              <a:defRPr/>
            </a:pPr>
            <a:fld id="{B60BE5B8-E24E-4AE6-BE7A-F12D9F92760D}" type="slidenum">
              <a:rPr lang="en-US"/>
              <a:pPr>
                <a:defRPr/>
              </a:pPr>
              <a:t>‹n.›</a:t>
            </a:fld>
            <a:endParaRPr lang="en-US">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0" y="17526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7526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en-US"/>
              <a:t>V. Re</a:t>
            </a:r>
          </a:p>
        </p:txBody>
      </p:sp>
      <p:sp>
        <p:nvSpPr>
          <p:cNvPr id="6" name="Rectangle 6"/>
          <p:cNvSpPr>
            <a:spLocks noGrp="1" noChangeArrowheads="1"/>
          </p:cNvSpPr>
          <p:nvPr>
            <p:ph type="sldNum" sz="quarter" idx="11"/>
          </p:nvPr>
        </p:nvSpPr>
        <p:spPr>
          <a:ln/>
        </p:spPr>
        <p:txBody>
          <a:bodyPr/>
          <a:lstStyle>
            <a:lvl1pPr>
              <a:defRPr/>
            </a:lvl1pPr>
          </a:lstStyle>
          <a:p>
            <a:pPr>
              <a:defRPr/>
            </a:pPr>
            <a:fld id="{72331729-9410-475E-A04F-C90A690FFE97}" type="slidenum">
              <a:rPr lang="en-US"/>
              <a:pPr>
                <a:defRPr/>
              </a:pPr>
              <a:t>‹n.›</a:t>
            </a:fld>
            <a:endParaRPr lang="en-US">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r>
              <a:rPr lang="en-US"/>
              <a:t>V. Re</a:t>
            </a:r>
          </a:p>
        </p:txBody>
      </p:sp>
      <p:sp>
        <p:nvSpPr>
          <p:cNvPr id="8" name="Rectangle 6"/>
          <p:cNvSpPr>
            <a:spLocks noGrp="1" noChangeArrowheads="1"/>
          </p:cNvSpPr>
          <p:nvPr>
            <p:ph type="sldNum" sz="quarter" idx="11"/>
          </p:nvPr>
        </p:nvSpPr>
        <p:spPr>
          <a:ln/>
        </p:spPr>
        <p:txBody>
          <a:bodyPr/>
          <a:lstStyle>
            <a:lvl1pPr>
              <a:defRPr/>
            </a:lvl1pPr>
          </a:lstStyle>
          <a:p>
            <a:pPr>
              <a:defRPr/>
            </a:pPr>
            <a:fld id="{BC980B50-39FE-409B-BE33-B82A3F5008FD}" type="slidenum">
              <a:rPr lang="en-US"/>
              <a:pPr>
                <a:defRPr/>
              </a:pPr>
              <a:t>‹n.›</a:t>
            </a:fld>
            <a:endParaRPr lang="en-US">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r>
              <a:rPr lang="en-US"/>
              <a:t>V. Re</a:t>
            </a:r>
          </a:p>
        </p:txBody>
      </p:sp>
      <p:sp>
        <p:nvSpPr>
          <p:cNvPr id="4" name="Rectangle 6"/>
          <p:cNvSpPr>
            <a:spLocks noGrp="1" noChangeArrowheads="1"/>
          </p:cNvSpPr>
          <p:nvPr>
            <p:ph type="sldNum" sz="quarter" idx="11"/>
          </p:nvPr>
        </p:nvSpPr>
        <p:spPr>
          <a:ln/>
        </p:spPr>
        <p:txBody>
          <a:bodyPr/>
          <a:lstStyle>
            <a:lvl1pPr>
              <a:defRPr/>
            </a:lvl1pPr>
          </a:lstStyle>
          <a:p>
            <a:pPr>
              <a:defRPr/>
            </a:pPr>
            <a:fld id="{6097D925-E196-4342-A384-30F57E0FB8F6}" type="slidenum">
              <a:rPr lang="en-US"/>
              <a:pPr>
                <a:defRPr/>
              </a:pPr>
              <a:t>‹n.›</a:t>
            </a:fld>
            <a:endParaRPr lang="en-US">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V. Re</a:t>
            </a:r>
          </a:p>
        </p:txBody>
      </p:sp>
      <p:sp>
        <p:nvSpPr>
          <p:cNvPr id="3" name="Rectangle 6"/>
          <p:cNvSpPr>
            <a:spLocks noGrp="1" noChangeArrowheads="1"/>
          </p:cNvSpPr>
          <p:nvPr>
            <p:ph type="sldNum" sz="quarter" idx="11"/>
          </p:nvPr>
        </p:nvSpPr>
        <p:spPr>
          <a:ln/>
        </p:spPr>
        <p:txBody>
          <a:bodyPr/>
          <a:lstStyle>
            <a:lvl1pPr>
              <a:defRPr/>
            </a:lvl1pPr>
          </a:lstStyle>
          <a:p>
            <a:pPr>
              <a:defRPr/>
            </a:pPr>
            <a:fld id="{9F864FD7-2E44-4E29-89E3-420AC0664EA2}" type="slidenum">
              <a:rPr lang="en-US"/>
              <a:pPr>
                <a:defRPr/>
              </a:pPr>
              <a:t>‹n.›</a:t>
            </a:fld>
            <a:endParaRPr lang="en-US">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en-US"/>
              <a:t>V. Re</a:t>
            </a:r>
          </a:p>
        </p:txBody>
      </p:sp>
      <p:sp>
        <p:nvSpPr>
          <p:cNvPr id="6" name="Rectangle 6"/>
          <p:cNvSpPr>
            <a:spLocks noGrp="1" noChangeArrowheads="1"/>
          </p:cNvSpPr>
          <p:nvPr>
            <p:ph type="sldNum" sz="quarter" idx="11"/>
          </p:nvPr>
        </p:nvSpPr>
        <p:spPr>
          <a:ln/>
        </p:spPr>
        <p:txBody>
          <a:bodyPr/>
          <a:lstStyle>
            <a:lvl1pPr>
              <a:defRPr/>
            </a:lvl1pPr>
          </a:lstStyle>
          <a:p>
            <a:pPr>
              <a:defRPr/>
            </a:pPr>
            <a:fld id="{8A92C276-9C82-4900-AAF9-2EEF1BF756F2}" type="slidenum">
              <a:rPr lang="en-US"/>
              <a:pPr>
                <a:defRPr/>
              </a:pPr>
              <a:t>‹n.›</a:t>
            </a:fld>
            <a:endParaRPr lang="en-US">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en-US"/>
              <a:t>V. Re</a:t>
            </a:r>
          </a:p>
        </p:txBody>
      </p:sp>
      <p:sp>
        <p:nvSpPr>
          <p:cNvPr id="6" name="Rectangle 6"/>
          <p:cNvSpPr>
            <a:spLocks noGrp="1" noChangeArrowheads="1"/>
          </p:cNvSpPr>
          <p:nvPr>
            <p:ph type="sldNum" sz="quarter" idx="11"/>
          </p:nvPr>
        </p:nvSpPr>
        <p:spPr>
          <a:ln/>
        </p:spPr>
        <p:txBody>
          <a:bodyPr/>
          <a:lstStyle>
            <a:lvl1pPr>
              <a:defRPr/>
            </a:lvl1pPr>
          </a:lstStyle>
          <a:p>
            <a:pPr>
              <a:defRPr/>
            </a:pPr>
            <a:fld id="{F58CED84-F4E8-4057-8270-E12E1CA3F22D}" type="slidenum">
              <a:rPr lang="en-US"/>
              <a:pPr>
                <a:defRPr/>
              </a:pPr>
              <a:t>‹n.›</a:t>
            </a:fld>
            <a:endParaRPr lang="en-US">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381000"/>
            <a:ext cx="7239000" cy="838200"/>
          </a:xfrm>
          <a:prstGeom prst="rect">
            <a:avLst/>
          </a:prstGeom>
          <a:solidFill>
            <a:srgbClr val="CCFFFF"/>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752600"/>
            <a:ext cx="7772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29400"/>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lnSpc>
                <a:spcPct val="100000"/>
              </a:lnSpc>
              <a:spcBef>
                <a:spcPct val="0"/>
              </a:spcBef>
              <a:buFontTx/>
              <a:buNone/>
              <a:defRPr sz="1200">
                <a:latin typeface="Verdana" pitchFamily="34" charset="0"/>
                <a:cs typeface="+mn-cs"/>
              </a:defRPr>
            </a:lvl1pPr>
          </a:lstStyle>
          <a:p>
            <a:pPr>
              <a:defRPr/>
            </a:pPr>
            <a:r>
              <a:rPr lang="en-US"/>
              <a:t>V. Re</a:t>
            </a:r>
          </a:p>
        </p:txBody>
      </p:sp>
      <p:sp>
        <p:nvSpPr>
          <p:cNvPr id="1030" name="Rectangle 6"/>
          <p:cNvSpPr>
            <a:spLocks noGrp="1" noChangeArrowheads="1"/>
          </p:cNvSpPr>
          <p:nvPr>
            <p:ph type="sldNum" sz="quarter" idx="4"/>
          </p:nvPr>
        </p:nvSpPr>
        <p:spPr bwMode="auto">
          <a:xfrm>
            <a:off x="6858000" y="6324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FontTx/>
              <a:buNone/>
              <a:defRPr sz="1200">
                <a:latin typeface="Verdana" pitchFamily="34" charset="0"/>
                <a:cs typeface="+mn-cs"/>
              </a:defRPr>
            </a:lvl1pPr>
          </a:lstStyle>
          <a:p>
            <a:pPr>
              <a:defRPr/>
            </a:pPr>
            <a:fld id="{3018DD31-6E2F-4BAD-880B-4CAE000B6BB9}" type="slidenum">
              <a:rPr lang="en-US"/>
              <a:pPr>
                <a:defRPr/>
              </a:pPr>
              <a:t>‹n.›</a:t>
            </a:fld>
            <a:endParaRPr lang="en-US">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rtl="0" eaLnBrk="0" fontAlgn="base" hangingPunct="0">
        <a:spcBef>
          <a:spcPct val="0"/>
        </a:spcBef>
        <a:spcAft>
          <a:spcPct val="0"/>
        </a:spcAft>
        <a:defRPr sz="3600">
          <a:solidFill>
            <a:srgbClr val="FF3300"/>
          </a:solidFill>
          <a:latin typeface="+mj-lt"/>
          <a:ea typeface="+mj-ea"/>
          <a:cs typeface="+mj-cs"/>
        </a:defRPr>
      </a:lvl1pPr>
      <a:lvl2pPr algn="ctr" rtl="0" eaLnBrk="0" fontAlgn="base" hangingPunct="0">
        <a:spcBef>
          <a:spcPct val="0"/>
        </a:spcBef>
        <a:spcAft>
          <a:spcPct val="0"/>
        </a:spcAft>
        <a:defRPr sz="3600">
          <a:solidFill>
            <a:srgbClr val="FF3300"/>
          </a:solidFill>
          <a:latin typeface="Comic Sans MS" pitchFamily="66" charset="0"/>
        </a:defRPr>
      </a:lvl2pPr>
      <a:lvl3pPr algn="ctr" rtl="0" eaLnBrk="0" fontAlgn="base" hangingPunct="0">
        <a:spcBef>
          <a:spcPct val="0"/>
        </a:spcBef>
        <a:spcAft>
          <a:spcPct val="0"/>
        </a:spcAft>
        <a:defRPr sz="3600">
          <a:solidFill>
            <a:srgbClr val="FF3300"/>
          </a:solidFill>
          <a:latin typeface="Comic Sans MS" pitchFamily="66" charset="0"/>
        </a:defRPr>
      </a:lvl3pPr>
      <a:lvl4pPr algn="ctr" rtl="0" eaLnBrk="0" fontAlgn="base" hangingPunct="0">
        <a:spcBef>
          <a:spcPct val="0"/>
        </a:spcBef>
        <a:spcAft>
          <a:spcPct val="0"/>
        </a:spcAft>
        <a:defRPr sz="3600">
          <a:solidFill>
            <a:srgbClr val="FF3300"/>
          </a:solidFill>
          <a:latin typeface="Comic Sans MS" pitchFamily="66" charset="0"/>
        </a:defRPr>
      </a:lvl4pPr>
      <a:lvl5pPr algn="ctr" rtl="0" eaLnBrk="0" fontAlgn="base" hangingPunct="0">
        <a:spcBef>
          <a:spcPct val="0"/>
        </a:spcBef>
        <a:spcAft>
          <a:spcPct val="0"/>
        </a:spcAft>
        <a:defRPr sz="3600">
          <a:solidFill>
            <a:srgbClr val="FF3300"/>
          </a:solidFill>
          <a:latin typeface="Comic Sans MS" pitchFamily="66" charset="0"/>
        </a:defRPr>
      </a:lvl5pPr>
      <a:lvl6pPr marL="457200" algn="ctr" rtl="0" eaLnBrk="0" fontAlgn="base" hangingPunct="0">
        <a:spcBef>
          <a:spcPct val="0"/>
        </a:spcBef>
        <a:spcAft>
          <a:spcPct val="0"/>
        </a:spcAft>
        <a:defRPr sz="3600">
          <a:solidFill>
            <a:srgbClr val="FF3300"/>
          </a:solidFill>
          <a:latin typeface="Comic Sans MS" pitchFamily="66" charset="0"/>
        </a:defRPr>
      </a:lvl6pPr>
      <a:lvl7pPr marL="914400" algn="ctr" rtl="0" eaLnBrk="0" fontAlgn="base" hangingPunct="0">
        <a:spcBef>
          <a:spcPct val="0"/>
        </a:spcBef>
        <a:spcAft>
          <a:spcPct val="0"/>
        </a:spcAft>
        <a:defRPr sz="3600">
          <a:solidFill>
            <a:srgbClr val="FF3300"/>
          </a:solidFill>
          <a:latin typeface="Comic Sans MS" pitchFamily="66" charset="0"/>
        </a:defRPr>
      </a:lvl7pPr>
      <a:lvl8pPr marL="1371600" algn="ctr" rtl="0" eaLnBrk="0" fontAlgn="base" hangingPunct="0">
        <a:spcBef>
          <a:spcPct val="0"/>
        </a:spcBef>
        <a:spcAft>
          <a:spcPct val="0"/>
        </a:spcAft>
        <a:defRPr sz="3600">
          <a:solidFill>
            <a:srgbClr val="FF3300"/>
          </a:solidFill>
          <a:latin typeface="Comic Sans MS" pitchFamily="66" charset="0"/>
        </a:defRPr>
      </a:lvl8pPr>
      <a:lvl9pPr marL="1828800" algn="ctr" rtl="0" eaLnBrk="0" fontAlgn="base" hangingPunct="0">
        <a:spcBef>
          <a:spcPct val="0"/>
        </a:spcBef>
        <a:spcAft>
          <a:spcPct val="0"/>
        </a:spcAft>
        <a:defRPr sz="3600">
          <a:solidFill>
            <a:srgbClr val="FF3300"/>
          </a:solidFill>
          <a:latin typeface="Comic Sans MS" pitchFamily="66" charset="0"/>
        </a:defRPr>
      </a:lvl9pPr>
    </p:titleStyle>
    <p:body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defRPr>
      </a:lvl2pPr>
      <a:lvl3pPr marL="1143000" indent="-228600" algn="l" rtl="0" eaLnBrk="0" fontAlgn="base" hangingPunct="0">
        <a:spcBef>
          <a:spcPct val="20000"/>
        </a:spcBef>
        <a:spcAft>
          <a:spcPct val="0"/>
        </a:spcAft>
        <a:buChar char="•"/>
        <a:defRPr sz="22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eaLnBrk="0" fontAlgn="base" hangingPunct="0">
        <a:spcBef>
          <a:spcPct val="20000"/>
        </a:spcBef>
        <a:spcAft>
          <a:spcPct val="0"/>
        </a:spcAft>
        <a:buChar char="»"/>
        <a:defRPr sz="2000">
          <a:solidFill>
            <a:schemeClr val="accent2"/>
          </a:solidFill>
          <a:latin typeface="+mn-lt"/>
        </a:defRPr>
      </a:lvl6pPr>
      <a:lvl7pPr marL="2971800" indent="-228600" algn="l" rtl="0" eaLnBrk="0" fontAlgn="base" hangingPunct="0">
        <a:spcBef>
          <a:spcPct val="20000"/>
        </a:spcBef>
        <a:spcAft>
          <a:spcPct val="0"/>
        </a:spcAft>
        <a:buChar char="»"/>
        <a:defRPr sz="2000">
          <a:solidFill>
            <a:schemeClr val="accent2"/>
          </a:solidFill>
          <a:latin typeface="+mn-lt"/>
        </a:defRPr>
      </a:lvl7pPr>
      <a:lvl8pPr marL="3429000" indent="-228600" algn="l" rtl="0" eaLnBrk="0" fontAlgn="base" hangingPunct="0">
        <a:spcBef>
          <a:spcPct val="20000"/>
        </a:spcBef>
        <a:spcAft>
          <a:spcPct val="0"/>
        </a:spcAft>
        <a:buChar char="»"/>
        <a:defRPr sz="2000">
          <a:solidFill>
            <a:schemeClr val="accent2"/>
          </a:solidFill>
          <a:latin typeface="+mn-lt"/>
        </a:defRPr>
      </a:lvl8pPr>
      <a:lvl9pPr marL="3886200" indent="-228600" algn="l" rtl="0" eaLnBrk="0" fontAlgn="base" hangingPunct="0">
        <a:spcBef>
          <a:spcPct val="20000"/>
        </a:spcBef>
        <a:spcAft>
          <a:spcPct val="0"/>
        </a:spcAft>
        <a:buChar char="»"/>
        <a:defRPr sz="2000">
          <a:solidFill>
            <a:schemeClr val="accent2"/>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data 3"/>
          <p:cNvSpPr>
            <a:spLocks noGrp="1"/>
          </p:cNvSpPr>
          <p:nvPr>
            <p:ph type="dt" sz="quarter" idx="10"/>
          </p:nvPr>
        </p:nvSpPr>
        <p:spPr/>
        <p:txBody>
          <a:bodyPr/>
          <a:lstStyle/>
          <a:p>
            <a:pPr>
              <a:defRPr/>
            </a:pPr>
            <a:r>
              <a:rPr lang="en-US" smtClean="0"/>
              <a:t>V. Re</a:t>
            </a:r>
          </a:p>
        </p:txBody>
      </p:sp>
      <p:sp>
        <p:nvSpPr>
          <p:cNvPr id="2052" name="Rectangle 16"/>
          <p:cNvSpPr>
            <a:spLocks noChangeArrowheads="1"/>
          </p:cNvSpPr>
          <p:nvPr/>
        </p:nvSpPr>
        <p:spPr bwMode="auto">
          <a:xfrm>
            <a:off x="152400" y="533400"/>
            <a:ext cx="8826500" cy="2286000"/>
          </a:xfrm>
          <a:prstGeom prst="rect">
            <a:avLst/>
          </a:prstGeom>
          <a:solidFill>
            <a:srgbClr val="000066"/>
          </a:solidFill>
          <a:ln w="9525">
            <a:noFill/>
            <a:miter lim="800000"/>
            <a:headEnd/>
            <a:tailEnd/>
          </a:ln>
        </p:spPr>
        <p:txBody>
          <a:bodyPr anchor="ctr">
            <a:spAutoFit/>
          </a:bodyPr>
          <a:lstStyle/>
          <a:p>
            <a:pPr eaLnBrk="0" hangingPunct="0">
              <a:lnSpc>
                <a:spcPct val="90000"/>
              </a:lnSpc>
              <a:spcBef>
                <a:spcPct val="50000"/>
              </a:spcBef>
              <a:buFontTx/>
              <a:buChar char="•"/>
            </a:pPr>
            <a:endParaRPr lang="it-IT"/>
          </a:p>
        </p:txBody>
      </p:sp>
      <p:sp>
        <p:nvSpPr>
          <p:cNvPr id="2053" name="Text Box 11"/>
          <p:cNvSpPr txBox="1">
            <a:spLocks noChangeArrowheads="1"/>
          </p:cNvSpPr>
          <p:nvPr/>
        </p:nvSpPr>
        <p:spPr bwMode="auto">
          <a:xfrm>
            <a:off x="166688" y="525463"/>
            <a:ext cx="8731250" cy="2032000"/>
          </a:xfrm>
          <a:prstGeom prst="rect">
            <a:avLst/>
          </a:prstGeom>
          <a:noFill/>
          <a:ln w="19050">
            <a:noFill/>
            <a:miter lim="800000"/>
            <a:headEnd/>
            <a:tailEnd/>
          </a:ln>
        </p:spPr>
        <p:txBody>
          <a:bodyPr>
            <a:spAutoFit/>
          </a:bodyPr>
          <a:lstStyle/>
          <a:p>
            <a:pPr algn="ctr" eaLnBrk="0" hangingPunct="0">
              <a:spcBef>
                <a:spcPct val="50000"/>
              </a:spcBef>
            </a:pPr>
            <a:r>
              <a:rPr lang="it-IT" sz="3600" b="1">
                <a:solidFill>
                  <a:schemeClr val="bg1"/>
                </a:solidFill>
                <a:cs typeface="Times New Roman" pitchFamily="18" charset="0"/>
              </a:rPr>
              <a:t>WP3 </a:t>
            </a:r>
          </a:p>
          <a:p>
            <a:pPr algn="ctr" eaLnBrk="0" hangingPunct="0">
              <a:spcBef>
                <a:spcPct val="50000"/>
              </a:spcBef>
            </a:pPr>
            <a:r>
              <a:rPr lang="it-IT" sz="3600" b="1">
                <a:solidFill>
                  <a:schemeClr val="bg1"/>
                </a:solidFill>
                <a:cs typeface="Times New Roman" pitchFamily="18" charset="0"/>
              </a:rPr>
              <a:t>Microelectronics and interconnection technology</a:t>
            </a:r>
            <a:endParaRPr lang="it-IT" sz="2800" b="1">
              <a:solidFill>
                <a:schemeClr val="bg1"/>
              </a:solidFill>
              <a:cs typeface="Times New Roman" pitchFamily="18" charset="0"/>
            </a:endParaRPr>
          </a:p>
        </p:txBody>
      </p:sp>
      <p:sp>
        <p:nvSpPr>
          <p:cNvPr id="2054" name="Text Box 12"/>
          <p:cNvSpPr txBox="1">
            <a:spLocks noChangeArrowheads="1"/>
          </p:cNvSpPr>
          <p:nvPr/>
        </p:nvSpPr>
        <p:spPr bwMode="auto">
          <a:xfrm>
            <a:off x="381000" y="5867400"/>
            <a:ext cx="8135938" cy="396875"/>
          </a:xfrm>
          <a:prstGeom prst="rect">
            <a:avLst/>
          </a:prstGeom>
          <a:noFill/>
          <a:ln w="9525">
            <a:noFill/>
            <a:miter lim="800000"/>
            <a:headEnd/>
            <a:tailEnd/>
          </a:ln>
        </p:spPr>
        <p:txBody>
          <a:bodyPr>
            <a:spAutoFit/>
          </a:bodyPr>
          <a:lstStyle/>
          <a:p>
            <a:pPr algn="ctr" eaLnBrk="0" hangingPunct="0">
              <a:spcBef>
                <a:spcPct val="50000"/>
              </a:spcBef>
            </a:pPr>
            <a:r>
              <a:rPr lang="it-IT" sz="2000" b="1" dirty="0">
                <a:solidFill>
                  <a:srgbClr val="FF6600"/>
                </a:solidFill>
                <a:sym typeface="ＭＳ Ｐゴシック" pitchFamily="34" charset="-128"/>
              </a:rPr>
              <a:t>AIDA </a:t>
            </a:r>
            <a:r>
              <a:rPr lang="it-IT" sz="2000" b="1" dirty="0" err="1" smtClean="0">
                <a:solidFill>
                  <a:srgbClr val="FF6600"/>
                </a:solidFill>
                <a:sym typeface="ＭＳ Ｐゴシック" pitchFamily="34" charset="-128"/>
              </a:rPr>
              <a:t>final</a:t>
            </a:r>
            <a:r>
              <a:rPr lang="it-IT" sz="2000" b="1" dirty="0" smtClean="0">
                <a:solidFill>
                  <a:srgbClr val="FF6600"/>
                </a:solidFill>
                <a:sym typeface="ＭＳ Ｐゴシック" pitchFamily="34" charset="-128"/>
              </a:rPr>
              <a:t> meeting, CERN, </a:t>
            </a:r>
            <a:r>
              <a:rPr lang="it-IT" sz="2000" b="1" dirty="0" err="1" smtClean="0">
                <a:solidFill>
                  <a:srgbClr val="FF6600"/>
                </a:solidFill>
                <a:sym typeface="ＭＳ Ｐゴシック" pitchFamily="34" charset="-128"/>
              </a:rPr>
              <a:t>December</a:t>
            </a:r>
            <a:r>
              <a:rPr lang="it-IT" sz="2000" b="1" dirty="0" smtClean="0">
                <a:solidFill>
                  <a:srgbClr val="FF6600"/>
                </a:solidFill>
                <a:sym typeface="ＭＳ Ｐゴシック" pitchFamily="34" charset="-128"/>
              </a:rPr>
              <a:t> 9, 2014</a:t>
            </a:r>
            <a:endParaRPr lang="it-IT" sz="2000" b="1" dirty="0">
              <a:solidFill>
                <a:srgbClr val="FF6600"/>
              </a:solidFill>
            </a:endParaRPr>
          </a:p>
        </p:txBody>
      </p:sp>
      <p:sp>
        <p:nvSpPr>
          <p:cNvPr id="2055" name="Text Box 13"/>
          <p:cNvSpPr txBox="1">
            <a:spLocks noChangeArrowheads="1"/>
          </p:cNvSpPr>
          <p:nvPr/>
        </p:nvSpPr>
        <p:spPr bwMode="auto">
          <a:xfrm>
            <a:off x="579438" y="3833813"/>
            <a:ext cx="7785100" cy="1323439"/>
          </a:xfrm>
          <a:prstGeom prst="rect">
            <a:avLst/>
          </a:prstGeom>
          <a:noFill/>
          <a:ln w="9525">
            <a:noFill/>
            <a:miter lim="800000"/>
            <a:headEnd/>
            <a:tailEnd/>
          </a:ln>
        </p:spPr>
        <p:txBody>
          <a:bodyPr>
            <a:spAutoFit/>
          </a:bodyPr>
          <a:lstStyle/>
          <a:p>
            <a:pPr algn="ctr" eaLnBrk="0" hangingPunct="0">
              <a:spcBef>
                <a:spcPct val="50000"/>
              </a:spcBef>
            </a:pPr>
            <a:r>
              <a:rPr lang="it-IT" sz="2400" dirty="0">
                <a:solidFill>
                  <a:srgbClr val="000066"/>
                </a:solidFill>
              </a:rPr>
              <a:t>Hans-</a:t>
            </a:r>
            <a:r>
              <a:rPr lang="it-IT" sz="2400" dirty="0" err="1">
                <a:solidFill>
                  <a:srgbClr val="000066"/>
                </a:solidFill>
              </a:rPr>
              <a:t>Günther</a:t>
            </a:r>
            <a:r>
              <a:rPr lang="it-IT" sz="2400" dirty="0">
                <a:solidFill>
                  <a:srgbClr val="000066"/>
                </a:solidFill>
              </a:rPr>
              <a:t> Moser </a:t>
            </a:r>
            <a:r>
              <a:rPr lang="it-IT" sz="2400" dirty="0" smtClean="0">
                <a:solidFill>
                  <a:srgbClr val="000066"/>
                </a:solidFill>
              </a:rPr>
              <a:t>– MPI </a:t>
            </a:r>
            <a:r>
              <a:rPr lang="it-IT" sz="2400" dirty="0" err="1" smtClean="0">
                <a:solidFill>
                  <a:srgbClr val="000066"/>
                </a:solidFill>
              </a:rPr>
              <a:t>Munich</a:t>
            </a:r>
            <a:endParaRPr lang="it-IT" sz="2400" dirty="0">
              <a:solidFill>
                <a:srgbClr val="000066"/>
              </a:solidFill>
            </a:endParaRPr>
          </a:p>
          <a:p>
            <a:pPr algn="ctr" eaLnBrk="0" hangingPunct="0">
              <a:spcBef>
                <a:spcPct val="50000"/>
              </a:spcBef>
            </a:pPr>
            <a:r>
              <a:rPr lang="it-IT" sz="2400" dirty="0">
                <a:solidFill>
                  <a:srgbClr val="000066"/>
                </a:solidFill>
              </a:rPr>
              <a:t>Valerio Re - INFN</a:t>
            </a:r>
          </a:p>
          <a:p>
            <a:pPr algn="ctr" eaLnBrk="0" hangingPunct="0">
              <a:spcBef>
                <a:spcPct val="50000"/>
              </a:spcBef>
            </a:pPr>
            <a:endParaRPr lang="it-IT" sz="2000" baseline="30000" dirty="0">
              <a:solidFill>
                <a:srgbClr val="000066"/>
              </a:solidFill>
              <a:latin typeface="Arial Rounded MT Bold"/>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239000" cy="838200"/>
          </a:xfrm>
        </p:spPr>
        <p:txBody>
          <a:bodyPr/>
          <a:lstStyle/>
          <a:p>
            <a:r>
              <a:rPr lang="it-IT" sz="2800" dirty="0" smtClean="0"/>
              <a:t>WP3 session in the </a:t>
            </a:r>
            <a:r>
              <a:rPr lang="it-IT" sz="2800" dirty="0" err="1" smtClean="0">
                <a:solidFill>
                  <a:srgbClr val="FF0000"/>
                </a:solidFill>
              </a:rPr>
              <a:t>final</a:t>
            </a:r>
            <a:r>
              <a:rPr lang="it-IT" sz="2800" dirty="0" smtClean="0"/>
              <a:t> AIDA meeting</a:t>
            </a:r>
            <a:endParaRPr lang="it-IT" sz="2800" dirty="0"/>
          </a:p>
        </p:txBody>
      </p:sp>
      <p:sp>
        <p:nvSpPr>
          <p:cNvPr id="3" name="Segnaposto contenuto 2"/>
          <p:cNvSpPr>
            <a:spLocks noGrp="1"/>
          </p:cNvSpPr>
          <p:nvPr>
            <p:ph idx="1"/>
          </p:nvPr>
        </p:nvSpPr>
        <p:spPr>
          <a:xfrm>
            <a:off x="1028700" y="1689100"/>
            <a:ext cx="7632700" cy="927100"/>
          </a:xfrm>
        </p:spPr>
        <p:txBody>
          <a:bodyPr/>
          <a:lstStyle/>
          <a:p>
            <a:r>
              <a:rPr lang="it-IT" sz="2000" dirty="0" smtClean="0"/>
              <a:t>Sandro </a:t>
            </a:r>
            <a:r>
              <a:rPr lang="it-IT" sz="2000" dirty="0" err="1" smtClean="0"/>
              <a:t>Bonacini</a:t>
            </a:r>
            <a:r>
              <a:rPr lang="it-IT" sz="2000" dirty="0"/>
              <a:t> </a:t>
            </a:r>
            <a:r>
              <a:rPr lang="it-IT" sz="2000" dirty="0" smtClean="0"/>
              <a:t>(CERN) and Gisele Martin-</a:t>
            </a:r>
            <a:r>
              <a:rPr lang="it-IT" sz="2000" dirty="0" err="1" smtClean="0"/>
              <a:t>Chassard</a:t>
            </a:r>
            <a:r>
              <a:rPr lang="it-IT" sz="2000" dirty="0" smtClean="0"/>
              <a:t> (OMEGA) </a:t>
            </a:r>
            <a:r>
              <a:rPr lang="it-IT" sz="2000" dirty="0" err="1" smtClean="0"/>
              <a:t>will</a:t>
            </a:r>
            <a:r>
              <a:rPr lang="it-IT" sz="2000" dirty="0" smtClean="0"/>
              <a:t> report </a:t>
            </a:r>
            <a:r>
              <a:rPr lang="it-IT" sz="2000" dirty="0" err="1" smtClean="0"/>
              <a:t>about</a:t>
            </a:r>
            <a:r>
              <a:rPr lang="it-IT" sz="2000" dirty="0" smtClean="0"/>
              <a:t> 65 nm CMOS and 180 nm SOI CMOS</a:t>
            </a:r>
          </a:p>
        </p:txBody>
      </p:sp>
      <p:sp>
        <p:nvSpPr>
          <p:cNvPr id="4" name="Segnaposto data 3"/>
          <p:cNvSpPr>
            <a:spLocks noGrp="1"/>
          </p:cNvSpPr>
          <p:nvPr>
            <p:ph type="dt" sz="half" idx="10"/>
          </p:nvPr>
        </p:nvSpPr>
        <p:spPr/>
        <p:txBody>
          <a:bodyPr/>
          <a:lstStyle/>
          <a:p>
            <a:pPr>
              <a:defRPr/>
            </a:pPr>
            <a:r>
              <a:rPr lang="en-US" smtClean="0"/>
              <a:t>V. Re</a:t>
            </a:r>
            <a:endParaRPr lang="en-US"/>
          </a:p>
        </p:txBody>
      </p:sp>
      <p:sp>
        <p:nvSpPr>
          <p:cNvPr id="5" name="Segnaposto numero diapositiva 4"/>
          <p:cNvSpPr>
            <a:spLocks noGrp="1"/>
          </p:cNvSpPr>
          <p:nvPr>
            <p:ph type="sldNum" sz="quarter" idx="11"/>
          </p:nvPr>
        </p:nvSpPr>
        <p:spPr>
          <a:xfrm>
            <a:off x="7213600" y="6578600"/>
            <a:ext cx="1905000" cy="457200"/>
          </a:xfrm>
        </p:spPr>
        <p:txBody>
          <a:bodyPr/>
          <a:lstStyle/>
          <a:p>
            <a:pPr>
              <a:defRPr/>
            </a:pPr>
            <a:fld id="{89C90800-5070-4731-B792-AA2D66089E54}" type="slidenum">
              <a:rPr lang="en-US" smtClean="0"/>
              <a:pPr>
                <a:defRPr/>
              </a:pPr>
              <a:t>10</a:t>
            </a:fld>
            <a:endParaRPr lang="en-US" dirty="0">
              <a:solidFill>
                <a:schemeClr val="tx1"/>
              </a:solidFill>
            </a:endParaRPr>
          </a:p>
        </p:txBody>
      </p:sp>
      <p:sp>
        <p:nvSpPr>
          <p:cNvPr id="6" name="CasellaDiTesto 5"/>
          <p:cNvSpPr txBox="1"/>
          <p:nvPr/>
        </p:nvSpPr>
        <p:spPr>
          <a:xfrm>
            <a:off x="469900" y="1244600"/>
            <a:ext cx="4226638" cy="461665"/>
          </a:xfrm>
          <a:prstGeom prst="rect">
            <a:avLst/>
          </a:prstGeom>
          <a:noFill/>
        </p:spPr>
        <p:txBody>
          <a:bodyPr wrap="none" rtlCol="0">
            <a:spAutoFit/>
          </a:bodyPr>
          <a:lstStyle/>
          <a:p>
            <a:r>
              <a:rPr lang="it-IT" sz="2400" dirty="0" smtClean="0">
                <a:solidFill>
                  <a:srgbClr val="FF0000"/>
                </a:solidFill>
              </a:rPr>
              <a:t>WP3.3 (</a:t>
            </a:r>
            <a:r>
              <a:rPr lang="it-IT" sz="2400" dirty="0" err="1" smtClean="0">
                <a:solidFill>
                  <a:srgbClr val="FF0000"/>
                </a:solidFill>
              </a:rPr>
              <a:t>library</a:t>
            </a:r>
            <a:r>
              <a:rPr lang="it-IT" sz="2400" dirty="0" smtClean="0">
                <a:solidFill>
                  <a:srgbClr val="FF0000"/>
                </a:solidFill>
              </a:rPr>
              <a:t> of IP </a:t>
            </a:r>
            <a:r>
              <a:rPr lang="it-IT" sz="2400" dirty="0" err="1" smtClean="0">
                <a:solidFill>
                  <a:srgbClr val="FF0000"/>
                </a:solidFill>
              </a:rPr>
              <a:t>blocks</a:t>
            </a:r>
            <a:r>
              <a:rPr lang="it-IT" sz="2400" dirty="0" smtClean="0">
                <a:solidFill>
                  <a:srgbClr val="FF0000"/>
                </a:solidFill>
              </a:rPr>
              <a:t>)</a:t>
            </a:r>
            <a:endParaRPr lang="it-IT" sz="2400" dirty="0">
              <a:solidFill>
                <a:srgbClr val="FF0000"/>
              </a:solidFill>
            </a:endParaRPr>
          </a:p>
        </p:txBody>
      </p:sp>
      <p:sp>
        <p:nvSpPr>
          <p:cNvPr id="7" name="Segnaposto contenuto 2"/>
          <p:cNvSpPr txBox="1">
            <a:spLocks/>
          </p:cNvSpPr>
          <p:nvPr/>
        </p:nvSpPr>
        <p:spPr bwMode="auto">
          <a:xfrm>
            <a:off x="469900" y="3606800"/>
            <a:ext cx="8483600" cy="927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defRPr>
            </a:lvl2pPr>
            <a:lvl3pPr marL="1143000" indent="-228600" algn="l" rtl="0" eaLnBrk="0" fontAlgn="base" hangingPunct="0">
              <a:spcBef>
                <a:spcPct val="20000"/>
              </a:spcBef>
              <a:spcAft>
                <a:spcPct val="0"/>
              </a:spcAft>
              <a:buChar char="•"/>
              <a:defRPr sz="22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eaLnBrk="0" fontAlgn="base" hangingPunct="0">
              <a:spcBef>
                <a:spcPct val="20000"/>
              </a:spcBef>
              <a:spcAft>
                <a:spcPct val="0"/>
              </a:spcAft>
              <a:buChar char="»"/>
              <a:defRPr sz="2000">
                <a:solidFill>
                  <a:schemeClr val="accent2"/>
                </a:solidFill>
                <a:latin typeface="+mn-lt"/>
              </a:defRPr>
            </a:lvl6pPr>
            <a:lvl7pPr marL="2971800" indent="-228600" algn="l" rtl="0" eaLnBrk="0" fontAlgn="base" hangingPunct="0">
              <a:spcBef>
                <a:spcPct val="20000"/>
              </a:spcBef>
              <a:spcAft>
                <a:spcPct val="0"/>
              </a:spcAft>
              <a:buChar char="»"/>
              <a:defRPr sz="2000">
                <a:solidFill>
                  <a:schemeClr val="accent2"/>
                </a:solidFill>
                <a:latin typeface="+mn-lt"/>
              </a:defRPr>
            </a:lvl7pPr>
            <a:lvl8pPr marL="3429000" indent="-228600" algn="l" rtl="0" eaLnBrk="0" fontAlgn="base" hangingPunct="0">
              <a:spcBef>
                <a:spcPct val="20000"/>
              </a:spcBef>
              <a:spcAft>
                <a:spcPct val="0"/>
              </a:spcAft>
              <a:buChar char="»"/>
              <a:defRPr sz="2000">
                <a:solidFill>
                  <a:schemeClr val="accent2"/>
                </a:solidFill>
                <a:latin typeface="+mn-lt"/>
              </a:defRPr>
            </a:lvl8pPr>
            <a:lvl9pPr marL="3886200" indent="-228600" algn="l" rtl="0" eaLnBrk="0" fontAlgn="base" hangingPunct="0">
              <a:spcBef>
                <a:spcPct val="20000"/>
              </a:spcBef>
              <a:spcAft>
                <a:spcPct val="0"/>
              </a:spcAft>
              <a:buChar char="»"/>
              <a:defRPr sz="2000">
                <a:solidFill>
                  <a:schemeClr val="accent2"/>
                </a:solidFill>
                <a:latin typeface="+mn-lt"/>
              </a:defRPr>
            </a:lvl9pPr>
          </a:lstStyle>
          <a:p>
            <a:r>
              <a:rPr lang="it-IT" sz="2000" dirty="0" err="1" smtClean="0"/>
              <a:t>We</a:t>
            </a:r>
            <a:r>
              <a:rPr lang="it-IT" sz="2000" dirty="0" smtClean="0"/>
              <a:t> </a:t>
            </a:r>
            <a:r>
              <a:rPr lang="it-IT" sz="2000" dirty="0" err="1" smtClean="0"/>
              <a:t>will</a:t>
            </a:r>
            <a:r>
              <a:rPr lang="it-IT" sz="2000" dirty="0" smtClean="0"/>
              <a:t> </a:t>
            </a:r>
            <a:r>
              <a:rPr lang="it-IT" sz="2000" dirty="0" err="1" smtClean="0"/>
              <a:t>hear</a:t>
            </a:r>
            <a:r>
              <a:rPr lang="it-IT" sz="2000" dirty="0" smtClean="0"/>
              <a:t> reports </a:t>
            </a:r>
            <a:r>
              <a:rPr lang="it-IT" sz="2000" dirty="0" err="1" smtClean="0"/>
              <a:t>about</a:t>
            </a:r>
            <a:r>
              <a:rPr lang="it-IT" sz="2000" dirty="0" smtClean="0"/>
              <a:t> the </a:t>
            </a:r>
            <a:r>
              <a:rPr lang="it-IT" sz="2000" dirty="0" err="1" smtClean="0"/>
              <a:t>activity</a:t>
            </a:r>
            <a:r>
              <a:rPr lang="it-IT" sz="2000" dirty="0" smtClean="0"/>
              <a:t> </a:t>
            </a:r>
            <a:r>
              <a:rPr lang="it-IT" sz="2000" dirty="0" err="1" smtClean="0"/>
              <a:t>performed</a:t>
            </a:r>
            <a:r>
              <a:rPr lang="it-IT" sz="2000" dirty="0" smtClean="0"/>
              <a:t> by the </a:t>
            </a:r>
            <a:r>
              <a:rPr lang="it-IT" sz="2000" dirty="0" err="1" smtClean="0"/>
              <a:t>subprojects</a:t>
            </a:r>
            <a:r>
              <a:rPr lang="it-IT" sz="2000" dirty="0" smtClean="0"/>
              <a:t>.</a:t>
            </a:r>
          </a:p>
          <a:p>
            <a:endParaRPr lang="it-IT" sz="2000" dirty="0"/>
          </a:p>
          <a:p>
            <a:r>
              <a:rPr lang="it-IT" sz="2000" dirty="0" smtClean="0"/>
              <a:t>Hans-</a:t>
            </a:r>
            <a:r>
              <a:rPr lang="it-IT" sz="2000" dirty="0" err="1" smtClean="0"/>
              <a:t>Günther</a:t>
            </a:r>
            <a:r>
              <a:rPr lang="it-IT" sz="2000" dirty="0" smtClean="0"/>
              <a:t> </a:t>
            </a:r>
            <a:r>
              <a:rPr lang="it-IT" sz="2000" dirty="0" err="1" smtClean="0"/>
              <a:t>will</a:t>
            </a:r>
            <a:r>
              <a:rPr lang="it-IT" sz="2000" dirty="0" smtClean="0"/>
              <a:t> </a:t>
            </a:r>
            <a:r>
              <a:rPr lang="it-IT" sz="2000" dirty="0" err="1" smtClean="0"/>
              <a:t>give</a:t>
            </a:r>
            <a:r>
              <a:rPr lang="it-IT" sz="2000" dirty="0" smtClean="0"/>
              <a:t> an </a:t>
            </a:r>
            <a:r>
              <a:rPr lang="it-IT" sz="2000" dirty="0" err="1" smtClean="0"/>
              <a:t>assessment</a:t>
            </a:r>
            <a:r>
              <a:rPr lang="it-IT" sz="2000" dirty="0" smtClean="0"/>
              <a:t> of the status of the </a:t>
            </a:r>
            <a:r>
              <a:rPr lang="it-IT" sz="2000" dirty="0" err="1" smtClean="0"/>
              <a:t>final</a:t>
            </a:r>
            <a:r>
              <a:rPr lang="it-IT" sz="2000" dirty="0" smtClean="0"/>
              <a:t> WP3 </a:t>
            </a:r>
            <a:r>
              <a:rPr lang="it-IT" sz="2000" dirty="0" err="1" smtClean="0"/>
              <a:t>deliverable</a:t>
            </a:r>
            <a:r>
              <a:rPr lang="it-IT" sz="2000" dirty="0" smtClean="0"/>
              <a:t> D3.10, </a:t>
            </a:r>
            <a:r>
              <a:rPr lang="it-IT" sz="2000" dirty="0" err="1" smtClean="0"/>
              <a:t>which</a:t>
            </a:r>
            <a:r>
              <a:rPr lang="it-IT" sz="2000" dirty="0" smtClean="0"/>
              <a:t> </a:t>
            </a:r>
            <a:r>
              <a:rPr lang="it-IT" sz="2000" dirty="0" err="1" smtClean="0"/>
              <a:t>will</a:t>
            </a:r>
            <a:r>
              <a:rPr lang="it-IT" sz="2000" dirty="0" smtClean="0"/>
              <a:t> </a:t>
            </a:r>
            <a:r>
              <a:rPr lang="it-IT" sz="2000" dirty="0" err="1" smtClean="0"/>
              <a:t>provide</a:t>
            </a:r>
            <a:r>
              <a:rPr lang="it-IT" sz="2000" dirty="0" smtClean="0"/>
              <a:t> </a:t>
            </a:r>
            <a:r>
              <a:rPr lang="it-IT" sz="2000" dirty="0" smtClean="0"/>
              <a:t>an </a:t>
            </a:r>
            <a:r>
              <a:rPr lang="it-IT" sz="2000" dirty="0" err="1" smtClean="0"/>
              <a:t>overview</a:t>
            </a:r>
            <a:r>
              <a:rPr lang="it-IT" sz="2000" dirty="0" smtClean="0"/>
              <a:t> of the </a:t>
            </a:r>
            <a:r>
              <a:rPr lang="it-IT" sz="2000" dirty="0" err="1" smtClean="0"/>
              <a:t>results</a:t>
            </a:r>
            <a:r>
              <a:rPr lang="it-IT" sz="2000" dirty="0" smtClean="0"/>
              <a:t> of WP3 work on </a:t>
            </a:r>
            <a:r>
              <a:rPr lang="it-IT" sz="2000" dirty="0" err="1" smtClean="0"/>
              <a:t>vertical</a:t>
            </a:r>
            <a:r>
              <a:rPr lang="it-IT" sz="2000" dirty="0" smtClean="0"/>
              <a:t> </a:t>
            </a:r>
            <a:r>
              <a:rPr lang="it-IT" sz="2000" dirty="0" err="1" smtClean="0"/>
              <a:t>integration</a:t>
            </a:r>
            <a:r>
              <a:rPr lang="it-IT" sz="2000" dirty="0" smtClean="0"/>
              <a:t> for </a:t>
            </a:r>
            <a:r>
              <a:rPr lang="it-IT" sz="2000" dirty="0" err="1" smtClean="0"/>
              <a:t>advanced</a:t>
            </a:r>
            <a:r>
              <a:rPr lang="it-IT" sz="2000" dirty="0" smtClean="0"/>
              <a:t> pixel </a:t>
            </a:r>
            <a:r>
              <a:rPr lang="it-IT" sz="2000" dirty="0" err="1" smtClean="0"/>
              <a:t>systems</a:t>
            </a:r>
            <a:r>
              <a:rPr lang="it-IT" sz="2000" dirty="0" smtClean="0"/>
              <a:t>.</a:t>
            </a:r>
          </a:p>
        </p:txBody>
      </p:sp>
      <p:sp>
        <p:nvSpPr>
          <p:cNvPr id="8" name="CasellaDiTesto 7"/>
          <p:cNvSpPr txBox="1"/>
          <p:nvPr/>
        </p:nvSpPr>
        <p:spPr>
          <a:xfrm>
            <a:off x="457200" y="3162300"/>
            <a:ext cx="4168479" cy="461665"/>
          </a:xfrm>
          <a:prstGeom prst="rect">
            <a:avLst/>
          </a:prstGeom>
          <a:noFill/>
        </p:spPr>
        <p:txBody>
          <a:bodyPr wrap="none" rtlCol="0">
            <a:spAutoFit/>
          </a:bodyPr>
          <a:lstStyle/>
          <a:p>
            <a:r>
              <a:rPr lang="it-IT" sz="2400" dirty="0" smtClean="0">
                <a:solidFill>
                  <a:srgbClr val="FF0000"/>
                </a:solidFill>
              </a:rPr>
              <a:t>WP3.2 (3D </a:t>
            </a:r>
            <a:r>
              <a:rPr lang="it-IT" sz="2400" dirty="0" err="1" smtClean="0">
                <a:solidFill>
                  <a:srgbClr val="FF0000"/>
                </a:solidFill>
              </a:rPr>
              <a:t>interconnection</a:t>
            </a:r>
            <a:r>
              <a:rPr lang="it-IT" sz="2400" dirty="0" smtClean="0">
                <a:solidFill>
                  <a:srgbClr val="FF0000"/>
                </a:solidFill>
              </a:rPr>
              <a:t>)</a:t>
            </a:r>
            <a:endParaRPr lang="it-IT" sz="2400" dirty="0">
              <a:solidFill>
                <a:srgbClr val="FF0000"/>
              </a:solidFill>
            </a:endParaRPr>
          </a:p>
        </p:txBody>
      </p:sp>
    </p:spTree>
    <p:extLst>
      <p:ext uri="{BB962C8B-B14F-4D97-AF65-F5344CB8AC3E}">
        <p14:creationId xmlns:p14="http://schemas.microsoft.com/office/powerpoint/2010/main" val="19267614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27100" y="2387600"/>
            <a:ext cx="7239000" cy="838200"/>
          </a:xfrm>
        </p:spPr>
        <p:txBody>
          <a:bodyPr/>
          <a:lstStyle/>
          <a:p>
            <a:r>
              <a:rPr lang="it-IT" dirty="0" smtClean="0"/>
              <a:t>Backup </a:t>
            </a:r>
            <a:r>
              <a:rPr lang="it-IT" dirty="0" err="1" smtClean="0"/>
              <a:t>slides</a:t>
            </a:r>
            <a:endParaRPr lang="it-IT" dirty="0"/>
          </a:p>
        </p:txBody>
      </p:sp>
      <p:sp>
        <p:nvSpPr>
          <p:cNvPr id="4" name="Segnaposto data 3"/>
          <p:cNvSpPr>
            <a:spLocks noGrp="1"/>
          </p:cNvSpPr>
          <p:nvPr>
            <p:ph type="dt" sz="half" idx="10"/>
          </p:nvPr>
        </p:nvSpPr>
        <p:spPr/>
        <p:txBody>
          <a:bodyPr/>
          <a:lstStyle/>
          <a:p>
            <a:pPr>
              <a:defRPr/>
            </a:pPr>
            <a:r>
              <a:rPr lang="en-US" smtClean="0"/>
              <a:t>V. Re</a:t>
            </a:r>
            <a:endParaRPr lang="en-US"/>
          </a:p>
        </p:txBody>
      </p:sp>
      <p:sp>
        <p:nvSpPr>
          <p:cNvPr id="5" name="Segnaposto numero diapositiva 4"/>
          <p:cNvSpPr>
            <a:spLocks noGrp="1"/>
          </p:cNvSpPr>
          <p:nvPr>
            <p:ph type="sldNum" sz="quarter" idx="11"/>
          </p:nvPr>
        </p:nvSpPr>
        <p:spPr/>
        <p:txBody>
          <a:bodyPr/>
          <a:lstStyle/>
          <a:p>
            <a:pPr>
              <a:defRPr/>
            </a:pPr>
            <a:fld id="{89C90800-5070-4731-B792-AA2D66089E54}" type="slidenum">
              <a:rPr lang="en-US" smtClean="0"/>
              <a:pPr>
                <a:defRPr/>
              </a:pPr>
              <a:t>11</a:t>
            </a:fld>
            <a:endParaRPr lang="en-US">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pPr>
              <a:defRPr/>
            </a:pPr>
            <a:r>
              <a:rPr lang="en-US" smtClean="0"/>
              <a:t>V. Re</a:t>
            </a:r>
            <a:endParaRPr lang="en-US"/>
          </a:p>
        </p:txBody>
      </p:sp>
      <p:sp>
        <p:nvSpPr>
          <p:cNvPr id="5" name="Segnaposto numero diapositiva 4"/>
          <p:cNvSpPr>
            <a:spLocks noGrp="1"/>
          </p:cNvSpPr>
          <p:nvPr>
            <p:ph type="sldNum" sz="quarter" idx="11"/>
          </p:nvPr>
        </p:nvSpPr>
        <p:spPr>
          <a:xfrm>
            <a:off x="7048500" y="6578600"/>
            <a:ext cx="1905000" cy="457200"/>
          </a:xfrm>
        </p:spPr>
        <p:txBody>
          <a:bodyPr/>
          <a:lstStyle/>
          <a:p>
            <a:pPr>
              <a:defRPr/>
            </a:pPr>
            <a:fld id="{89C90800-5070-4731-B792-AA2D66089E54}" type="slidenum">
              <a:rPr lang="en-US" smtClean="0"/>
              <a:pPr>
                <a:defRPr/>
              </a:pPr>
              <a:t>2</a:t>
            </a:fld>
            <a:endParaRPr lang="en-US" dirty="0">
              <a:solidFill>
                <a:schemeClr val="tx1"/>
              </a:solidFill>
            </a:endParaRPr>
          </a:p>
        </p:txBody>
      </p:sp>
      <p:sp>
        <p:nvSpPr>
          <p:cNvPr id="6" name="Rectangle 2"/>
          <p:cNvSpPr>
            <a:spLocks noGrp="1" noChangeArrowheads="1"/>
          </p:cNvSpPr>
          <p:nvPr>
            <p:ph type="title"/>
          </p:nvPr>
        </p:nvSpPr>
        <p:spPr>
          <a:xfrm>
            <a:off x="939800" y="0"/>
            <a:ext cx="7239000" cy="563563"/>
          </a:xfrm>
        </p:spPr>
        <p:txBody>
          <a:bodyPr/>
          <a:lstStyle/>
          <a:p>
            <a:r>
              <a:rPr lang="it-IT" sz="3200" dirty="0" smtClean="0"/>
              <a:t>The </a:t>
            </a:r>
            <a:r>
              <a:rPr lang="it-IT" sz="3200" dirty="0" err="1" smtClean="0"/>
              <a:t>goals</a:t>
            </a:r>
            <a:r>
              <a:rPr lang="it-IT" sz="3200" dirty="0" smtClean="0"/>
              <a:t> of AIDA WP3</a:t>
            </a:r>
          </a:p>
        </p:txBody>
      </p:sp>
      <p:sp>
        <p:nvSpPr>
          <p:cNvPr id="7" name="Segnaposto contenuto 1"/>
          <p:cNvSpPr>
            <a:spLocks noGrp="1"/>
          </p:cNvSpPr>
          <p:nvPr>
            <p:ph idx="1"/>
          </p:nvPr>
        </p:nvSpPr>
        <p:spPr>
          <a:xfrm>
            <a:off x="533400" y="1003300"/>
            <a:ext cx="8242300" cy="4343400"/>
          </a:xfrm>
        </p:spPr>
        <p:txBody>
          <a:bodyPr/>
          <a:lstStyle/>
          <a:p>
            <a:r>
              <a:rPr lang="it-IT" sz="2400" dirty="0"/>
              <a:t>AIDA </a:t>
            </a:r>
            <a:r>
              <a:rPr lang="it-IT" sz="2400" dirty="0" smtClean="0"/>
              <a:t>WorkPackage3 </a:t>
            </a:r>
            <a:r>
              <a:rPr lang="it-IT" sz="2400" dirty="0" err="1" smtClean="0"/>
              <a:t>had</a:t>
            </a:r>
            <a:r>
              <a:rPr lang="it-IT" sz="2400" dirty="0" smtClean="0"/>
              <a:t> </a:t>
            </a:r>
            <a:r>
              <a:rPr lang="it-IT" sz="2400" dirty="0"/>
              <a:t>the goal of </a:t>
            </a:r>
            <a:r>
              <a:rPr lang="it-IT" sz="2400" dirty="0" err="1"/>
              <a:t>facilitating</a:t>
            </a:r>
            <a:r>
              <a:rPr lang="it-IT" sz="2400" dirty="0"/>
              <a:t> the </a:t>
            </a:r>
            <a:r>
              <a:rPr lang="it-IT" sz="2400" dirty="0" err="1"/>
              <a:t>access</a:t>
            </a:r>
            <a:r>
              <a:rPr lang="it-IT" sz="2400" dirty="0"/>
              <a:t> of </a:t>
            </a:r>
            <a:r>
              <a:rPr lang="it-IT" sz="2400" dirty="0" err="1"/>
              <a:t>our</a:t>
            </a:r>
            <a:r>
              <a:rPr lang="it-IT" sz="2400" dirty="0"/>
              <a:t> community to </a:t>
            </a:r>
            <a:r>
              <a:rPr lang="it-IT" sz="2400" dirty="0" err="1" smtClean="0"/>
              <a:t>advanced</a:t>
            </a:r>
            <a:r>
              <a:rPr lang="it-IT" sz="2400" dirty="0" smtClean="0"/>
              <a:t>  </a:t>
            </a:r>
            <a:r>
              <a:rPr lang="it-IT" sz="2400" dirty="0" err="1"/>
              <a:t>semiconductor</a:t>
            </a:r>
            <a:r>
              <a:rPr lang="it-IT" sz="2400" dirty="0"/>
              <a:t> </a:t>
            </a:r>
            <a:r>
              <a:rPr lang="it-IT" sz="2400" dirty="0" err="1"/>
              <a:t>technologies</a:t>
            </a:r>
            <a:r>
              <a:rPr lang="it-IT" sz="2400" dirty="0"/>
              <a:t>, from </a:t>
            </a:r>
            <a:r>
              <a:rPr lang="it-IT" sz="2400" dirty="0" err="1"/>
              <a:t>nanoscale</a:t>
            </a:r>
            <a:r>
              <a:rPr lang="it-IT" sz="2400" dirty="0"/>
              <a:t> CMOS to innovative </a:t>
            </a:r>
            <a:r>
              <a:rPr lang="it-IT" sz="2400" dirty="0" err="1"/>
              <a:t>interconnection</a:t>
            </a:r>
            <a:r>
              <a:rPr lang="it-IT" sz="2400" dirty="0"/>
              <a:t> </a:t>
            </a:r>
            <a:r>
              <a:rPr lang="it-IT" sz="2400" dirty="0" err="1"/>
              <a:t>processes</a:t>
            </a:r>
            <a:r>
              <a:rPr lang="it-IT" sz="2400" dirty="0"/>
              <a:t>. </a:t>
            </a:r>
            <a:endParaRPr lang="it-IT" sz="2400" dirty="0" smtClean="0"/>
          </a:p>
          <a:p>
            <a:pPr marL="0" indent="0">
              <a:buNone/>
            </a:pPr>
            <a:endParaRPr lang="it-IT" sz="2400" dirty="0" smtClean="0"/>
          </a:p>
          <a:p>
            <a:pPr>
              <a:buFont typeface="Wingdings" charset="2"/>
              <a:buChar char="q"/>
            </a:pPr>
            <a:r>
              <a:rPr lang="it-IT" sz="2400" dirty="0" smtClean="0"/>
              <a:t> </a:t>
            </a:r>
            <a:r>
              <a:rPr lang="it-IT" sz="2400" b="1" dirty="0" smtClean="0">
                <a:solidFill>
                  <a:srgbClr val="FF0000"/>
                </a:solidFill>
              </a:rPr>
              <a:t>WP3.2: </a:t>
            </a:r>
            <a:r>
              <a:rPr lang="it-IT" sz="2400" dirty="0" smtClean="0"/>
              <a:t>3D </a:t>
            </a:r>
            <a:r>
              <a:rPr lang="it-IT" sz="2400" dirty="0" err="1"/>
              <a:t>integration</a:t>
            </a:r>
            <a:r>
              <a:rPr lang="it-IT" sz="2400" dirty="0"/>
              <a:t> </a:t>
            </a:r>
            <a:r>
              <a:rPr lang="it-IT" sz="2400" dirty="0" smtClean="0"/>
              <a:t>for </a:t>
            </a:r>
            <a:r>
              <a:rPr lang="it-IT" sz="2400" dirty="0" err="1" smtClean="0"/>
              <a:t>novel</a:t>
            </a:r>
            <a:r>
              <a:rPr lang="it-IT" sz="2400" dirty="0" smtClean="0"/>
              <a:t> </a:t>
            </a:r>
            <a:r>
              <a:rPr lang="it-IT" sz="2400" dirty="0" err="1"/>
              <a:t>tracking</a:t>
            </a:r>
            <a:r>
              <a:rPr lang="it-IT" sz="2400" dirty="0"/>
              <a:t> and </a:t>
            </a:r>
            <a:r>
              <a:rPr lang="it-IT" sz="2400" dirty="0" err="1"/>
              <a:t>vertexing</a:t>
            </a:r>
            <a:r>
              <a:rPr lang="it-IT" sz="2400" dirty="0"/>
              <a:t> detector </a:t>
            </a:r>
            <a:r>
              <a:rPr lang="it-IT" sz="2400" dirty="0" err="1"/>
              <a:t>systems</a:t>
            </a:r>
            <a:r>
              <a:rPr lang="it-IT" sz="2400" dirty="0"/>
              <a:t> </a:t>
            </a:r>
            <a:r>
              <a:rPr lang="it-IT" sz="2400" dirty="0" smtClean="0"/>
              <a:t>and </a:t>
            </a:r>
            <a:r>
              <a:rPr lang="it-IT" sz="2400" dirty="0" err="1" smtClean="0"/>
              <a:t>photon</a:t>
            </a:r>
            <a:r>
              <a:rPr lang="it-IT" sz="2400" dirty="0" smtClean="0"/>
              <a:t> </a:t>
            </a:r>
            <a:r>
              <a:rPr lang="it-IT" sz="2400" dirty="0" err="1" smtClean="0"/>
              <a:t>imagers</a:t>
            </a:r>
            <a:r>
              <a:rPr lang="it-IT" sz="2400" dirty="0" smtClean="0"/>
              <a:t> </a:t>
            </a:r>
            <a:r>
              <a:rPr lang="it-IT" sz="2400" dirty="0" err="1" smtClean="0"/>
              <a:t>based</a:t>
            </a:r>
            <a:r>
              <a:rPr lang="it-IT" sz="2400" dirty="0" smtClean="0"/>
              <a:t> </a:t>
            </a:r>
            <a:r>
              <a:rPr lang="it-IT" sz="2400" dirty="0"/>
              <a:t>on high-</a:t>
            </a:r>
            <a:r>
              <a:rPr lang="it-IT" sz="2400" dirty="0" err="1"/>
              <a:t>granularity</a:t>
            </a:r>
            <a:r>
              <a:rPr lang="it-IT" sz="2400" dirty="0"/>
              <a:t> </a:t>
            </a:r>
            <a:r>
              <a:rPr lang="it-IT" sz="2400" dirty="0" smtClean="0"/>
              <a:t>pixel </a:t>
            </a:r>
            <a:r>
              <a:rPr lang="it-IT" sz="2400" dirty="0" err="1" smtClean="0"/>
              <a:t>sensors</a:t>
            </a:r>
            <a:r>
              <a:rPr lang="it-IT" sz="2400" dirty="0" smtClean="0"/>
              <a:t>. </a:t>
            </a:r>
          </a:p>
          <a:p>
            <a:pPr>
              <a:buFont typeface="Wingdings" charset="2"/>
              <a:buChar char="q"/>
            </a:pPr>
            <a:endParaRPr lang="it-IT" sz="2400" dirty="0" smtClean="0"/>
          </a:p>
          <a:p>
            <a:pPr>
              <a:buFont typeface="Wingdings" charset="2"/>
              <a:buChar char="q"/>
            </a:pPr>
            <a:r>
              <a:rPr lang="it-IT" sz="2400" dirty="0"/>
              <a:t> </a:t>
            </a:r>
            <a:r>
              <a:rPr lang="it-IT" sz="2400" b="1" dirty="0" smtClean="0">
                <a:solidFill>
                  <a:srgbClr val="FF0000"/>
                </a:solidFill>
              </a:rPr>
              <a:t>WP3.3: </a:t>
            </a:r>
            <a:r>
              <a:rPr lang="it-IT" sz="2400" dirty="0" smtClean="0"/>
              <a:t> 65 nm CMOS and 180 nm SOI CMOS for new </a:t>
            </a:r>
            <a:r>
              <a:rPr lang="it-IT" sz="2400" dirty="0" err="1" smtClean="0"/>
              <a:t>mixed-signal</a:t>
            </a:r>
            <a:r>
              <a:rPr lang="it-IT" sz="2400" dirty="0" smtClean="0"/>
              <a:t> </a:t>
            </a:r>
            <a:r>
              <a:rPr lang="it-IT" sz="2400" dirty="0" err="1" smtClean="0"/>
              <a:t>integrated</a:t>
            </a:r>
            <a:r>
              <a:rPr lang="it-IT" sz="2400" dirty="0" smtClean="0"/>
              <a:t> </a:t>
            </a:r>
            <a:r>
              <a:rPr lang="it-IT" sz="2400" dirty="0" err="1" smtClean="0"/>
              <a:t>circuits</a:t>
            </a:r>
            <a:r>
              <a:rPr lang="it-IT" sz="2400" dirty="0" smtClean="0"/>
              <a:t> with high </a:t>
            </a:r>
            <a:r>
              <a:rPr lang="it-IT" sz="2400" dirty="0" err="1" smtClean="0"/>
              <a:t>density</a:t>
            </a:r>
            <a:r>
              <a:rPr lang="it-IT" sz="2400" dirty="0" smtClean="0"/>
              <a:t> and high performance </a:t>
            </a:r>
            <a:r>
              <a:rPr lang="it-IT" sz="2400" dirty="0" err="1" smtClean="0"/>
              <a:t>readout</a:t>
            </a:r>
            <a:r>
              <a:rPr lang="it-IT" sz="2400" dirty="0" smtClean="0"/>
              <a:t> </a:t>
            </a:r>
            <a:r>
              <a:rPr lang="it-IT" sz="2400" dirty="0" err="1" smtClean="0"/>
              <a:t>functions</a:t>
            </a:r>
            <a:endParaRPr lang="it-IT" sz="2400" dirty="0"/>
          </a:p>
        </p:txBody>
      </p:sp>
    </p:spTree>
    <p:extLst>
      <p:ext uri="{BB962C8B-B14F-4D97-AF65-F5344CB8AC3E}">
        <p14:creationId xmlns:p14="http://schemas.microsoft.com/office/powerpoint/2010/main" val="12118841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egnaposto data 3"/>
          <p:cNvSpPr>
            <a:spLocks noGrp="1"/>
          </p:cNvSpPr>
          <p:nvPr>
            <p:ph type="dt" sz="quarter" idx="10"/>
          </p:nvPr>
        </p:nvSpPr>
        <p:spPr/>
        <p:txBody>
          <a:bodyPr/>
          <a:lstStyle/>
          <a:p>
            <a:pPr>
              <a:defRPr/>
            </a:pPr>
            <a:r>
              <a:rPr lang="en-US" smtClean="0"/>
              <a:t>V. Re</a:t>
            </a:r>
          </a:p>
        </p:txBody>
      </p:sp>
      <p:sp>
        <p:nvSpPr>
          <p:cNvPr id="3075" name="Segnaposto numero diapositiva 4"/>
          <p:cNvSpPr>
            <a:spLocks noGrp="1"/>
          </p:cNvSpPr>
          <p:nvPr>
            <p:ph type="sldNum" sz="quarter" idx="11"/>
          </p:nvPr>
        </p:nvSpPr>
        <p:spPr>
          <a:xfrm>
            <a:off x="7150100" y="6553200"/>
            <a:ext cx="1905000" cy="457200"/>
          </a:xfrm>
        </p:spPr>
        <p:txBody>
          <a:bodyPr/>
          <a:lstStyle/>
          <a:p>
            <a:pPr>
              <a:defRPr/>
            </a:pPr>
            <a:fld id="{12732EA6-976D-43BD-89BB-F60A03AE3F68}" type="slidenum">
              <a:rPr lang="en-US" smtClean="0"/>
              <a:pPr>
                <a:defRPr/>
              </a:pPr>
              <a:t>3</a:t>
            </a:fld>
            <a:endParaRPr lang="en-US" dirty="0" smtClean="0">
              <a:solidFill>
                <a:schemeClr val="tx1"/>
              </a:solidFill>
            </a:endParaRPr>
          </a:p>
        </p:txBody>
      </p:sp>
      <p:sp>
        <p:nvSpPr>
          <p:cNvPr id="3076" name="Rectangle 2"/>
          <p:cNvSpPr>
            <a:spLocks noGrp="1" noChangeArrowheads="1"/>
          </p:cNvSpPr>
          <p:nvPr>
            <p:ph type="title"/>
          </p:nvPr>
        </p:nvSpPr>
        <p:spPr>
          <a:xfrm>
            <a:off x="939800" y="0"/>
            <a:ext cx="7239000" cy="563563"/>
          </a:xfrm>
        </p:spPr>
        <p:txBody>
          <a:bodyPr/>
          <a:lstStyle/>
          <a:p>
            <a:r>
              <a:rPr lang="it-IT" sz="3200" dirty="0" smtClean="0"/>
              <a:t>WP3 </a:t>
            </a:r>
            <a:r>
              <a:rPr lang="it-IT" sz="3200" dirty="0" err="1" smtClean="0"/>
              <a:t>Tasks</a:t>
            </a:r>
            <a:r>
              <a:rPr lang="it-IT" sz="3200" dirty="0" smtClean="0"/>
              <a:t> and </a:t>
            </a:r>
            <a:r>
              <a:rPr lang="it-IT" sz="3200" dirty="0" err="1" smtClean="0"/>
              <a:t>Objectives</a:t>
            </a:r>
            <a:endParaRPr lang="it-IT" sz="3200" dirty="0" smtClean="0"/>
          </a:p>
        </p:txBody>
      </p:sp>
      <p:sp>
        <p:nvSpPr>
          <p:cNvPr id="3077" name="Rectangle 3"/>
          <p:cNvSpPr>
            <a:spLocks noGrp="1" noChangeArrowheads="1"/>
          </p:cNvSpPr>
          <p:nvPr>
            <p:ph type="body" idx="1"/>
          </p:nvPr>
        </p:nvSpPr>
        <p:spPr>
          <a:xfrm>
            <a:off x="290513" y="669925"/>
            <a:ext cx="8634412" cy="6188075"/>
          </a:xfrm>
        </p:spPr>
        <p:txBody>
          <a:bodyPr/>
          <a:lstStyle/>
          <a:p>
            <a:pPr>
              <a:lnSpc>
                <a:spcPct val="80000"/>
              </a:lnSpc>
              <a:buFontTx/>
              <a:buNone/>
            </a:pPr>
            <a:endParaRPr lang="it-IT" sz="2000" dirty="0" smtClean="0"/>
          </a:p>
          <a:p>
            <a:pPr>
              <a:lnSpc>
                <a:spcPct val="80000"/>
              </a:lnSpc>
              <a:buFontTx/>
              <a:buNone/>
            </a:pPr>
            <a:r>
              <a:rPr lang="en-GB" sz="2000" b="1" dirty="0" smtClean="0">
                <a:solidFill>
                  <a:srgbClr val="FF0000"/>
                </a:solidFill>
              </a:rPr>
              <a:t>3.2. 3D Interconnection</a:t>
            </a:r>
            <a:r>
              <a:rPr lang="en-GB" sz="2000" dirty="0" smtClean="0"/>
              <a:t> </a:t>
            </a:r>
            <a:endParaRPr lang="it-IT" sz="2000" dirty="0" smtClean="0"/>
          </a:p>
          <a:p>
            <a:pPr>
              <a:lnSpc>
                <a:spcPct val="80000"/>
              </a:lnSpc>
            </a:pPr>
            <a:r>
              <a:rPr lang="en-GB" sz="2000" dirty="0" smtClean="0">
                <a:solidFill>
                  <a:srgbClr val="FF0000"/>
                </a:solidFill>
              </a:rPr>
              <a:t>Creation and coordination of a framework to make 3D interconnection technology available for HEP detectors</a:t>
            </a:r>
          </a:p>
          <a:p>
            <a:pPr>
              <a:lnSpc>
                <a:spcPct val="80000"/>
              </a:lnSpc>
            </a:pPr>
            <a:r>
              <a:rPr lang="en-GB" sz="2000" dirty="0" smtClean="0">
                <a:solidFill>
                  <a:srgbClr val="FF0000"/>
                </a:solidFill>
              </a:rPr>
              <a:t>Organisation of dedicated fabrication of sensors and electronics optimized for 3D interconnection</a:t>
            </a:r>
          </a:p>
          <a:p>
            <a:pPr>
              <a:lnSpc>
                <a:spcPct val="80000"/>
              </a:lnSpc>
            </a:pPr>
            <a:r>
              <a:rPr lang="en-GB" sz="2000" dirty="0" smtClean="0">
                <a:solidFill>
                  <a:srgbClr val="FF0000"/>
                </a:solidFill>
              </a:rPr>
              <a:t>Construction of demonstrator detectors using 3D technology</a:t>
            </a:r>
          </a:p>
          <a:p>
            <a:pPr marL="0" indent="0">
              <a:lnSpc>
                <a:spcPct val="80000"/>
              </a:lnSpc>
              <a:buNone/>
            </a:pPr>
            <a:endParaRPr lang="it-IT" sz="2000" dirty="0" smtClean="0">
              <a:solidFill>
                <a:srgbClr val="FF0000"/>
              </a:solidFill>
            </a:endParaRPr>
          </a:p>
          <a:p>
            <a:pPr marL="0" indent="0">
              <a:lnSpc>
                <a:spcPct val="80000"/>
              </a:lnSpc>
              <a:buNone/>
            </a:pPr>
            <a:endParaRPr lang="it-IT" sz="2000" dirty="0" smtClean="0">
              <a:solidFill>
                <a:srgbClr val="FF0000"/>
              </a:solidFill>
            </a:endParaRPr>
          </a:p>
          <a:p>
            <a:pPr>
              <a:lnSpc>
                <a:spcPct val="80000"/>
              </a:lnSpc>
              <a:buFontTx/>
              <a:buNone/>
            </a:pPr>
            <a:r>
              <a:rPr lang="en-GB" sz="2000" b="1" dirty="0" smtClean="0">
                <a:solidFill>
                  <a:srgbClr val="339933"/>
                </a:solidFill>
              </a:rPr>
              <a:t>3.3. Shareable IP Blocks for HEP</a:t>
            </a:r>
            <a:endParaRPr lang="it-IT" sz="2000" dirty="0" smtClean="0">
              <a:solidFill>
                <a:srgbClr val="339933"/>
              </a:solidFill>
            </a:endParaRPr>
          </a:p>
          <a:p>
            <a:pPr>
              <a:lnSpc>
                <a:spcPct val="80000"/>
              </a:lnSpc>
            </a:pPr>
            <a:r>
              <a:rPr lang="en-GB" sz="2000" dirty="0" smtClean="0">
                <a:solidFill>
                  <a:srgbClr val="339933"/>
                </a:solidFill>
              </a:rPr>
              <a:t>Creation and coordination of a framework for the design of low and medium complexity microelectronics libraries and blocks in advanced submicron technologies to be made available to the community of users in HEP</a:t>
            </a:r>
          </a:p>
          <a:p>
            <a:pPr>
              <a:lnSpc>
                <a:spcPct val="80000"/>
              </a:lnSpc>
            </a:pPr>
            <a:r>
              <a:rPr lang="en-GB" sz="2000" dirty="0" smtClean="0">
                <a:solidFill>
                  <a:srgbClr val="339933"/>
                </a:solidFill>
              </a:rPr>
              <a:t>Organization of the design and qualification of a set of blocks using selected and qualified technologies</a:t>
            </a:r>
          </a:p>
          <a:p>
            <a:pPr>
              <a:lnSpc>
                <a:spcPct val="80000"/>
              </a:lnSpc>
            </a:pPr>
            <a:r>
              <a:rPr lang="en-GB" sz="2000" dirty="0" smtClean="0">
                <a:solidFill>
                  <a:srgbClr val="339933"/>
                </a:solidFill>
              </a:rPr>
              <a:t>Distribution and documentation of </a:t>
            </a:r>
            <a:r>
              <a:rPr lang="en-US" sz="2000" dirty="0">
                <a:solidFill>
                  <a:srgbClr val="339933"/>
                </a:solidFill>
              </a:rPr>
              <a:t>a shared </a:t>
            </a:r>
            <a:r>
              <a:rPr lang="en-US" sz="2000" dirty="0" smtClean="0">
                <a:solidFill>
                  <a:srgbClr val="339933"/>
                </a:solidFill>
              </a:rPr>
              <a:t>library</a:t>
            </a:r>
            <a:r>
              <a:rPr lang="en-GB" sz="2000" dirty="0" smtClean="0">
                <a:solidFill>
                  <a:srgbClr val="339933"/>
                </a:solidFill>
              </a:rPr>
              <a:t> of functional blocks</a:t>
            </a:r>
            <a:endParaRPr lang="it-IT" sz="2000" dirty="0" smtClean="0">
              <a:solidFill>
                <a:srgbClr val="339933"/>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1"/>
          </p:nvPr>
        </p:nvSpPr>
        <p:spPr>
          <a:xfrm>
            <a:off x="7239000" y="6540500"/>
            <a:ext cx="1905000" cy="457200"/>
          </a:xfrm>
        </p:spPr>
        <p:txBody>
          <a:bodyPr/>
          <a:lstStyle/>
          <a:p>
            <a:pPr>
              <a:defRPr/>
            </a:pPr>
            <a:fld id="{89C90800-5070-4731-B792-AA2D66089E54}" type="slidenum">
              <a:rPr lang="en-US" sz="1100" smtClean="0"/>
              <a:pPr>
                <a:defRPr/>
              </a:pPr>
              <a:t>4</a:t>
            </a:fld>
            <a:endParaRPr lang="en-US" sz="1100" dirty="0">
              <a:solidFill>
                <a:schemeClr val="tx1"/>
              </a:solidFill>
            </a:endParaRPr>
          </a:p>
        </p:txBody>
      </p:sp>
      <p:sp>
        <p:nvSpPr>
          <p:cNvPr id="6" name="Rectangle 2"/>
          <p:cNvSpPr>
            <a:spLocks noGrp="1" noChangeArrowheads="1"/>
          </p:cNvSpPr>
          <p:nvPr>
            <p:ph type="title"/>
          </p:nvPr>
        </p:nvSpPr>
        <p:spPr>
          <a:xfrm>
            <a:off x="854075" y="34925"/>
            <a:ext cx="7543800" cy="574675"/>
          </a:xfrm>
        </p:spPr>
        <p:txBody>
          <a:bodyPr/>
          <a:lstStyle/>
          <a:p>
            <a:pPr eaLnBrk="1" hangingPunct="1"/>
            <a:r>
              <a:rPr lang="en-US" dirty="0" smtClean="0"/>
              <a:t>3D Interconnection</a:t>
            </a:r>
          </a:p>
        </p:txBody>
      </p:sp>
      <p:pic>
        <p:nvPicPr>
          <p:cNvPr id="19" name="Immagin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27685" y="1206500"/>
            <a:ext cx="4440115"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3"/>
          <p:cNvSpPr txBox="1">
            <a:spLocks noChangeArrowheads="1"/>
          </p:cNvSpPr>
          <p:nvPr/>
        </p:nvSpPr>
        <p:spPr bwMode="auto">
          <a:xfrm>
            <a:off x="139212" y="582613"/>
            <a:ext cx="8553450" cy="1409700"/>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marL="12700" indent="0" eaLnBrk="1" hangingPunct="1">
              <a:spcBef>
                <a:spcPct val="20000"/>
              </a:spcBef>
            </a:pPr>
            <a:r>
              <a:rPr lang="en-US" sz="2400" dirty="0" smtClean="0">
                <a:solidFill>
                  <a:srgbClr val="FF0000"/>
                </a:solidFill>
                <a:cs typeface="+mn-cs"/>
              </a:rPr>
              <a:t>Vertical </a:t>
            </a:r>
            <a:r>
              <a:rPr lang="en-US" sz="2400" dirty="0">
                <a:solidFill>
                  <a:srgbClr val="FF0000"/>
                </a:solidFill>
                <a:cs typeface="+mn-cs"/>
              </a:rPr>
              <a:t>integration of thinned and bonded silicon </a:t>
            </a:r>
            <a:r>
              <a:rPr lang="en-US" sz="2400" dirty="0" smtClean="0">
                <a:solidFill>
                  <a:srgbClr val="FF0000"/>
                </a:solidFill>
                <a:cs typeface="+mn-cs"/>
              </a:rPr>
              <a:t>active layers with through silicon </a:t>
            </a:r>
            <a:r>
              <a:rPr lang="en-US" sz="2400" dirty="0" err="1" smtClean="0">
                <a:solidFill>
                  <a:srgbClr val="FF0000"/>
                </a:solidFill>
                <a:cs typeface="+mn-cs"/>
              </a:rPr>
              <a:t>vias</a:t>
            </a:r>
            <a:r>
              <a:rPr lang="en-US" sz="2400" dirty="0" smtClean="0">
                <a:solidFill>
                  <a:srgbClr val="FF0000"/>
                </a:solidFill>
                <a:cs typeface="+mn-cs"/>
              </a:rPr>
              <a:t> (TSV) for interconnection</a:t>
            </a:r>
            <a:endParaRPr lang="en-US" sz="2400" baseline="30000" dirty="0">
              <a:solidFill>
                <a:srgbClr val="FF0000"/>
              </a:solidFill>
              <a:cs typeface="+mn-cs"/>
            </a:endParaRPr>
          </a:p>
          <a:p>
            <a:pPr marL="12700" indent="0" eaLnBrk="1" hangingPunct="1">
              <a:spcBef>
                <a:spcPct val="20000"/>
              </a:spcBef>
            </a:pPr>
            <a:endParaRPr lang="it-IT" sz="2400" dirty="0">
              <a:solidFill>
                <a:srgbClr val="000000"/>
              </a:solidFill>
              <a:cs typeface="+mn-cs"/>
            </a:endParaRPr>
          </a:p>
        </p:txBody>
      </p:sp>
      <p:sp>
        <p:nvSpPr>
          <p:cNvPr id="21" name="Rectangle 3"/>
          <p:cNvSpPr txBox="1">
            <a:spLocks noChangeArrowheads="1"/>
          </p:cNvSpPr>
          <p:nvPr/>
        </p:nvSpPr>
        <p:spPr bwMode="auto">
          <a:xfrm>
            <a:off x="127000" y="1257301"/>
            <a:ext cx="4800600" cy="2362199"/>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marL="12700" indent="0" eaLnBrk="1" hangingPunct="1">
              <a:spcBef>
                <a:spcPct val="20000"/>
              </a:spcBef>
            </a:pPr>
            <a:endParaRPr lang="en-US" sz="2000" baseline="30000" dirty="0">
              <a:solidFill>
                <a:srgbClr val="FF0000"/>
              </a:solidFill>
              <a:cs typeface="+mn-cs"/>
            </a:endParaRPr>
          </a:p>
          <a:p>
            <a:pPr marL="12700" indent="0" eaLnBrk="1" hangingPunct="1">
              <a:spcBef>
                <a:spcPct val="20000"/>
              </a:spcBef>
            </a:pPr>
            <a:r>
              <a:rPr lang="en-US" sz="2000" dirty="0">
                <a:solidFill>
                  <a:srgbClr val="000000"/>
                </a:solidFill>
                <a:cs typeface="+mn-cs"/>
              </a:rPr>
              <a:t>3D </a:t>
            </a:r>
            <a:r>
              <a:rPr lang="en-US" sz="2000" dirty="0" smtClean="0">
                <a:solidFill>
                  <a:srgbClr val="000000"/>
                </a:solidFill>
                <a:cs typeface="+mn-cs"/>
              </a:rPr>
              <a:t>integration has the potential to address the extreme performance requirements of future pixel detector applications </a:t>
            </a:r>
            <a:r>
              <a:rPr lang="en-US" sz="2000" dirty="0" smtClean="0">
                <a:solidFill>
                  <a:srgbClr val="FF0000"/>
                </a:solidFill>
                <a:cs typeface="+mn-cs"/>
              </a:rPr>
              <a:t>(smaller pixels, 4-side </a:t>
            </a:r>
            <a:r>
              <a:rPr lang="en-US" sz="2000" dirty="0" err="1" smtClean="0">
                <a:solidFill>
                  <a:srgbClr val="FF0000"/>
                </a:solidFill>
                <a:cs typeface="+mn-cs"/>
              </a:rPr>
              <a:t>buttability</a:t>
            </a:r>
            <a:r>
              <a:rPr lang="en-US" sz="2000" dirty="0" smtClean="0">
                <a:solidFill>
                  <a:srgbClr val="FF0000"/>
                </a:solidFill>
                <a:cs typeface="+mn-cs"/>
              </a:rPr>
              <a:t>, integration of dissimilar technologies)</a:t>
            </a:r>
            <a:endParaRPr lang="en-US" sz="2000" dirty="0">
              <a:solidFill>
                <a:srgbClr val="FF0000"/>
              </a:solidFill>
              <a:cs typeface="+mn-cs"/>
            </a:endParaRPr>
          </a:p>
        </p:txBody>
      </p:sp>
      <p:sp>
        <p:nvSpPr>
          <p:cNvPr id="22" name="Rectangle 3"/>
          <p:cNvSpPr txBox="1">
            <a:spLocks noChangeArrowheads="1"/>
          </p:cNvSpPr>
          <p:nvPr/>
        </p:nvSpPr>
        <p:spPr bwMode="auto">
          <a:xfrm>
            <a:off x="101112" y="3681412"/>
            <a:ext cx="8839688" cy="3062288"/>
          </a:xfrm>
          <a:prstGeom prst="rect">
            <a:avLst/>
          </a:prstGeom>
          <a:noFill/>
          <a:ln>
            <a:miter lim="800000"/>
            <a:headEnd/>
            <a:tailEnd/>
          </a:ln>
        </p:spPr>
        <p:txBody>
          <a:bodyPr/>
          <a:lstStyle>
            <a:lvl1pPr marL="182563" indent="-169863" eaLnBrk="0" hangingPunct="0">
              <a:defRPr sz="3600">
                <a:solidFill>
                  <a:schemeClr val="tx2"/>
                </a:solidFill>
                <a:latin typeface="Comic Sans MS" charset="0"/>
                <a:ea typeface="ＭＳ Ｐゴシック" charset="0"/>
              </a:defRPr>
            </a:lvl1pPr>
            <a:lvl2pPr marL="830263" indent="-285750" eaLnBrk="0" hangingPunct="0">
              <a:defRPr sz="3600">
                <a:solidFill>
                  <a:schemeClr val="tx2"/>
                </a:solidFill>
                <a:latin typeface="Comic Sans MS" charset="0"/>
                <a:ea typeface="ＭＳ Ｐゴシック" charset="0"/>
              </a:defRPr>
            </a:lvl2pPr>
            <a:lvl3pPr marL="1143000" indent="-228600" eaLnBrk="0" hangingPunct="0">
              <a:defRPr sz="3600">
                <a:solidFill>
                  <a:schemeClr val="tx2"/>
                </a:solidFill>
                <a:latin typeface="Comic Sans MS" charset="0"/>
                <a:ea typeface="ＭＳ Ｐゴシック" charset="0"/>
              </a:defRPr>
            </a:lvl3pPr>
            <a:lvl4pPr marL="1600200" indent="-228600" eaLnBrk="0" hangingPunct="0">
              <a:defRPr sz="3600">
                <a:solidFill>
                  <a:schemeClr val="tx2"/>
                </a:solidFill>
                <a:latin typeface="Comic Sans MS" charset="0"/>
                <a:ea typeface="ＭＳ Ｐゴシック" charset="0"/>
              </a:defRPr>
            </a:lvl4pPr>
            <a:lvl5pPr marL="2057400" indent="-228600" eaLnBrk="0" hangingPunct="0">
              <a:defRPr sz="3600">
                <a:solidFill>
                  <a:schemeClr val="tx2"/>
                </a:solidFill>
                <a:latin typeface="Comic Sans MS" charset="0"/>
                <a:ea typeface="ＭＳ Ｐゴシック" charset="0"/>
              </a:defRPr>
            </a:lvl5pPr>
            <a:lvl6pPr marL="25146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6pPr>
            <a:lvl7pPr marL="29718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7pPr>
            <a:lvl8pPr marL="34290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8pPr>
            <a:lvl9pPr marL="3886200" indent="-228600" eaLnBrk="0" fontAlgn="base" hangingPunct="0">
              <a:spcBef>
                <a:spcPct val="0"/>
              </a:spcBef>
              <a:spcAft>
                <a:spcPct val="0"/>
              </a:spcAft>
              <a:buClr>
                <a:srgbClr val="FFE107"/>
              </a:buClr>
              <a:buFont typeface="Wingdings" charset="0"/>
              <a:defRPr sz="3600">
                <a:solidFill>
                  <a:schemeClr val="tx2"/>
                </a:solidFill>
                <a:latin typeface="Comic Sans MS" charset="0"/>
                <a:ea typeface="ＭＳ Ｐゴシック" charset="0"/>
              </a:defRPr>
            </a:lvl9pPr>
          </a:lstStyle>
          <a:p>
            <a:pPr marL="4763" indent="-4763">
              <a:spcBef>
                <a:spcPct val="50000"/>
              </a:spcBef>
              <a:defRPr/>
            </a:pPr>
            <a:r>
              <a:rPr lang="en-US" sz="1900" dirty="0" smtClean="0">
                <a:solidFill>
                  <a:srgbClr val="000000"/>
                </a:solidFill>
                <a:latin typeface="Comic Sans MS"/>
                <a:cs typeface="Comic Sans MS"/>
              </a:rPr>
              <a:t>WP3.3 organized itself in subprojects exploring different </a:t>
            </a:r>
            <a:r>
              <a:rPr lang="en-US" sz="1900" dirty="0">
                <a:solidFill>
                  <a:srgbClr val="000000"/>
                </a:solidFill>
                <a:latin typeface="Comic Sans MS"/>
                <a:cs typeface="Comic Sans MS"/>
              </a:rPr>
              <a:t>approaches to 3D </a:t>
            </a:r>
            <a:r>
              <a:rPr lang="en-US" sz="1900" dirty="0" smtClean="0">
                <a:solidFill>
                  <a:srgbClr val="000000"/>
                </a:solidFill>
                <a:latin typeface="Comic Sans MS"/>
                <a:cs typeface="Comic Sans MS"/>
              </a:rPr>
              <a:t>integration </a:t>
            </a:r>
            <a:r>
              <a:rPr lang="en-US" sz="1900" dirty="0">
                <a:solidFill>
                  <a:srgbClr val="000000"/>
                </a:solidFill>
                <a:latin typeface="Comic Sans MS"/>
                <a:cs typeface="Comic Sans MS"/>
              </a:rPr>
              <a:t>in terms of the minimum allowed pitch of bonding pads between </a:t>
            </a:r>
            <a:r>
              <a:rPr lang="en-US" sz="1900" dirty="0" smtClean="0">
                <a:solidFill>
                  <a:srgbClr val="000000"/>
                </a:solidFill>
                <a:latin typeface="Comic Sans MS"/>
                <a:cs typeface="Comic Sans MS"/>
              </a:rPr>
              <a:t>layers </a:t>
            </a:r>
            <a:r>
              <a:rPr lang="en-US" sz="1900" dirty="0">
                <a:solidFill>
                  <a:srgbClr val="000000"/>
                </a:solidFill>
                <a:latin typeface="Comic Sans MS"/>
                <a:cs typeface="Comic Sans MS"/>
              </a:rPr>
              <a:t>and of </a:t>
            </a:r>
            <a:r>
              <a:rPr lang="en-US" sz="1900" dirty="0" smtClean="0">
                <a:solidFill>
                  <a:srgbClr val="000000"/>
                </a:solidFill>
                <a:latin typeface="Comic Sans MS"/>
                <a:cs typeface="Comic Sans MS"/>
              </a:rPr>
              <a:t>TSVs </a:t>
            </a:r>
            <a:r>
              <a:rPr lang="en-US" sz="1900" dirty="0">
                <a:solidFill>
                  <a:srgbClr val="000000"/>
                </a:solidFill>
                <a:latin typeface="Comic Sans MS"/>
                <a:cs typeface="Comic Sans MS"/>
              </a:rPr>
              <a:t>across the silicon substrate. </a:t>
            </a:r>
          </a:p>
          <a:p>
            <a:pPr marL="4763" indent="-4763">
              <a:spcBef>
                <a:spcPct val="50000"/>
              </a:spcBef>
              <a:defRPr/>
            </a:pPr>
            <a:r>
              <a:rPr lang="en-US" sz="1900" dirty="0" smtClean="0">
                <a:solidFill>
                  <a:srgbClr val="000000"/>
                </a:solidFill>
                <a:latin typeface="Comic Sans MS"/>
                <a:cs typeface="Comic Sans MS"/>
              </a:rPr>
              <a:t>Some of the initial goals changed during the course of AIDA. The evolving landscape of viable 3D technologies and of available CMOS processes led some groups to redefine their scope and to pursue alternative paths.</a:t>
            </a:r>
          </a:p>
          <a:p>
            <a:pPr marL="4763" indent="-4763">
              <a:spcBef>
                <a:spcPct val="50000"/>
              </a:spcBef>
              <a:defRPr/>
            </a:pPr>
            <a:r>
              <a:rPr lang="en-US" sz="1900" dirty="0" smtClean="0">
                <a:solidFill>
                  <a:srgbClr val="000000"/>
                </a:solidFill>
                <a:latin typeface="Comic Sans MS"/>
                <a:cs typeface="Comic Sans MS"/>
              </a:rPr>
              <a:t>Even not fully achieving their individual goals, WP3.3 subprojects widely explored the current status of 3D integration, </a:t>
            </a:r>
            <a:r>
              <a:rPr lang="en-US" sz="1900" dirty="0">
                <a:solidFill>
                  <a:srgbClr val="000000"/>
                </a:solidFill>
                <a:latin typeface="Comic Sans MS"/>
                <a:cs typeface="Comic Sans MS"/>
              </a:rPr>
              <a:t>p</a:t>
            </a:r>
            <a:r>
              <a:rPr lang="en-US" sz="1900" dirty="0" smtClean="0">
                <a:solidFill>
                  <a:srgbClr val="000000"/>
                </a:solidFill>
                <a:latin typeface="Comic Sans MS"/>
                <a:cs typeface="Comic Sans MS"/>
              </a:rPr>
              <a:t>roviding valuable information to our community in view of future detector projects. </a:t>
            </a:r>
            <a:endParaRPr lang="en-US" sz="1900" dirty="0">
              <a:solidFill>
                <a:srgbClr val="000000"/>
              </a:solidFill>
              <a:latin typeface="Comic Sans MS"/>
              <a:cs typeface="Comic Sans MS"/>
            </a:endParaRPr>
          </a:p>
          <a:p>
            <a:pPr marL="12700" indent="0" eaLnBrk="1" hangingPunct="1">
              <a:spcBef>
                <a:spcPct val="20000"/>
              </a:spcBef>
            </a:pPr>
            <a:endParaRPr lang="it-IT" sz="2000" dirty="0">
              <a:solidFill>
                <a:srgbClr val="000000"/>
              </a:solidFill>
              <a:cs typeface="+mn-cs"/>
            </a:endParaRPr>
          </a:p>
        </p:txBody>
      </p:sp>
    </p:spTree>
    <p:extLst>
      <p:ext uri="{BB962C8B-B14F-4D97-AF65-F5344CB8AC3E}">
        <p14:creationId xmlns:p14="http://schemas.microsoft.com/office/powerpoint/2010/main" val="26232169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pPr>
              <a:defRPr/>
            </a:pPr>
            <a:r>
              <a:rPr lang="en-US" smtClean="0"/>
              <a:t>V. Re</a:t>
            </a:r>
            <a:endParaRPr lang="en-US"/>
          </a:p>
        </p:txBody>
      </p:sp>
      <p:sp>
        <p:nvSpPr>
          <p:cNvPr id="5" name="Segnaposto numero diapositiva 4"/>
          <p:cNvSpPr>
            <a:spLocks noGrp="1"/>
          </p:cNvSpPr>
          <p:nvPr>
            <p:ph type="sldNum" sz="quarter" idx="11"/>
          </p:nvPr>
        </p:nvSpPr>
        <p:spPr/>
        <p:txBody>
          <a:bodyPr/>
          <a:lstStyle/>
          <a:p>
            <a:pPr>
              <a:defRPr/>
            </a:pPr>
            <a:fld id="{89C90800-5070-4731-B792-AA2D66089E54}" type="slidenum">
              <a:rPr lang="en-US" smtClean="0"/>
              <a:pPr>
                <a:defRPr/>
              </a:pPr>
              <a:t>5</a:t>
            </a:fld>
            <a:endParaRPr lang="en-US">
              <a:solidFill>
                <a:schemeClr val="tx1"/>
              </a:solidFill>
            </a:endParaRPr>
          </a:p>
        </p:txBody>
      </p:sp>
      <p:sp>
        <p:nvSpPr>
          <p:cNvPr id="6" name="Title 1"/>
          <p:cNvSpPr>
            <a:spLocks noGrp="1"/>
          </p:cNvSpPr>
          <p:nvPr>
            <p:ph type="title"/>
          </p:nvPr>
        </p:nvSpPr>
        <p:spPr>
          <a:xfrm>
            <a:off x="0" y="0"/>
            <a:ext cx="9144000" cy="880533"/>
          </a:xfrm>
        </p:spPr>
        <p:txBody>
          <a:bodyPr/>
          <a:lstStyle/>
          <a:p>
            <a:r>
              <a:rPr lang="en-US" dirty="0" smtClean="0"/>
              <a:t>WP3.2: 3D interconnection Sub-Projects</a:t>
            </a:r>
            <a:endParaRPr lang="en-US" dirty="0"/>
          </a:p>
        </p:txBody>
      </p:sp>
      <p:sp>
        <p:nvSpPr>
          <p:cNvPr id="7" name="Rectangle 3"/>
          <p:cNvSpPr>
            <a:spLocks noChangeArrowheads="1"/>
          </p:cNvSpPr>
          <p:nvPr/>
        </p:nvSpPr>
        <p:spPr bwMode="auto">
          <a:xfrm>
            <a:off x="203207" y="959830"/>
            <a:ext cx="8619066" cy="55092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b="0" i="0" u="none" strike="noStrike" cap="none" normalizeH="0" baseline="0" dirty="0" smtClean="0">
              <a:ln>
                <a:noFill/>
              </a:ln>
              <a:solidFill>
                <a:schemeClr val="tx1"/>
              </a:solidFill>
              <a:effectLst/>
              <a:latin typeface="Arial" pitchFamily="34" charset="0"/>
            </a:endParaRPr>
          </a:p>
          <a:p>
            <a:pPr marL="627063" marR="0" lvl="0" indent="-627063" algn="l" defTabSz="914400" rtl="0" eaLnBrk="0" fontAlgn="base" latinLnBrk="0" hangingPunct="0">
              <a:lnSpc>
                <a:spcPct val="100000"/>
              </a:lnSpc>
              <a:spcBef>
                <a:spcPct val="0"/>
              </a:spcBef>
              <a:spcAft>
                <a:spcPct val="0"/>
              </a:spcAft>
              <a:buClrTx/>
              <a:buSzTx/>
              <a:tabLst/>
            </a:pPr>
            <a:r>
              <a:rPr kumimoji="0" lang="en-GB" b="1" i="0" u="none" strike="noStrike" cap="none" normalizeH="0" baseline="0" dirty="0" smtClean="0">
                <a:ln>
                  <a:noFill/>
                </a:ln>
                <a:solidFill>
                  <a:schemeClr val="tx1"/>
                </a:solidFill>
                <a:effectLst/>
                <a:latin typeface="Arial" pitchFamily="34" charset="0"/>
                <a:ea typeface="Times New Roman" pitchFamily="18" charset="0"/>
              </a:rPr>
              <a:t>1)</a:t>
            </a:r>
            <a:r>
              <a:rPr kumimoji="0" lang="en-GB" b="1" i="0" u="none" strike="noStrike" cap="none" normalizeH="0" dirty="0" smtClean="0">
                <a:ln>
                  <a:noFill/>
                </a:ln>
                <a:solidFill>
                  <a:schemeClr val="tx1"/>
                </a:solidFill>
                <a:effectLst/>
                <a:latin typeface="Arial" pitchFamily="34" charset="0"/>
                <a:ea typeface="Times New Roman" pitchFamily="18" charset="0"/>
              </a:rPr>
              <a:t> </a:t>
            </a:r>
            <a:r>
              <a:rPr kumimoji="0" lang="en-GB" b="1" i="0" u="none" strike="noStrike" cap="none" normalizeH="0" baseline="0" dirty="0" smtClean="0">
                <a:ln>
                  <a:noFill/>
                </a:ln>
                <a:solidFill>
                  <a:schemeClr val="tx1"/>
                </a:solidFill>
                <a:effectLst/>
                <a:latin typeface="Arial" pitchFamily="34" charset="0"/>
                <a:ea typeface="Times New Roman" pitchFamily="18" charset="0"/>
              </a:rPr>
              <a:t>Bonn/CPPM: </a:t>
            </a:r>
          </a:p>
          <a:p>
            <a:pPr marL="627063" marR="0" lvl="0" indent="-627063" algn="l" defTabSz="914400" rtl="0" eaLnBrk="0" fontAlgn="base" latinLnBrk="0" hangingPunct="0">
              <a:lnSpc>
                <a:spcPct val="100000"/>
              </a:lnSpc>
              <a:spcBef>
                <a:spcPct val="0"/>
              </a:spcBef>
              <a:spcAft>
                <a:spcPct val="0"/>
              </a:spcAft>
              <a:buClrTx/>
              <a:buSzTx/>
              <a:tabLst/>
            </a:pPr>
            <a:r>
              <a:rPr kumimoji="0" lang="en-GB" b="0" i="0" u="none" strike="noStrike" cap="none" normalizeH="0" baseline="0" dirty="0" smtClean="0">
                <a:ln>
                  <a:noFill/>
                </a:ln>
                <a:solidFill>
                  <a:schemeClr val="tx1"/>
                </a:solidFill>
                <a:effectLst/>
                <a:latin typeface="Arial" pitchFamily="34" charset="0"/>
                <a:ea typeface="Times New Roman" pitchFamily="18" charset="0"/>
              </a:rPr>
              <a:t>	Interconnection of the ATLAS FEI4 chips to sensors using bump bonding and TSVs from IZM (large diameter TSV, large interconnection pitch).</a:t>
            </a:r>
          </a:p>
          <a:p>
            <a:pPr marL="627063" marR="0" lvl="0" indent="-627063" algn="l" defTabSz="914400" rtl="0" eaLnBrk="0" fontAlgn="base" latinLnBrk="0" hangingPunct="0">
              <a:lnSpc>
                <a:spcPct val="100000"/>
              </a:lnSpc>
              <a:spcBef>
                <a:spcPct val="0"/>
              </a:spcBef>
              <a:spcAft>
                <a:spcPct val="0"/>
              </a:spcAft>
              <a:buClrTx/>
              <a:buSzTx/>
              <a:tabLst/>
            </a:pPr>
            <a:r>
              <a:rPr kumimoji="0" lang="en-GB" b="1" i="0" u="none" strike="noStrike" cap="none" normalizeH="0" baseline="0" dirty="0" smtClean="0">
                <a:ln>
                  <a:noFill/>
                </a:ln>
                <a:solidFill>
                  <a:schemeClr val="tx1"/>
                </a:solidFill>
                <a:effectLst/>
                <a:latin typeface="Arial" pitchFamily="34" charset="0"/>
                <a:ea typeface="Times New Roman" pitchFamily="18" charset="0"/>
              </a:rPr>
              <a:t>2) CERN: </a:t>
            </a:r>
            <a:endParaRPr kumimoji="0" lang="en-GB" b="0" i="0" u="none" strike="noStrike" cap="none" normalizeH="0" baseline="0" dirty="0" smtClean="0">
              <a:ln>
                <a:noFill/>
              </a:ln>
              <a:solidFill>
                <a:schemeClr val="tx1"/>
              </a:solidFill>
              <a:effectLst/>
              <a:latin typeface="Arial" pitchFamily="34" charset="0"/>
              <a:ea typeface="Times New Roman" pitchFamily="18" charset="0"/>
            </a:endParaRPr>
          </a:p>
          <a:p>
            <a:pPr marL="627063" lvl="1" indent="-627063" eaLnBrk="0" hangingPunct="0"/>
            <a:r>
              <a:rPr lang="en-GB" dirty="0" smtClean="0">
                <a:solidFill>
                  <a:schemeClr val="tx1"/>
                </a:solidFill>
                <a:latin typeface="Arial" pitchFamily="34" charset="0"/>
                <a:ea typeface="Times New Roman" pitchFamily="18" charset="0"/>
              </a:rPr>
              <a:t>	I</a:t>
            </a:r>
            <a:r>
              <a:rPr kumimoji="0" lang="en-GB" b="0" i="0" u="none" strike="noStrike" cap="none" normalizeH="0" baseline="0" dirty="0" smtClean="0">
                <a:ln>
                  <a:noFill/>
                </a:ln>
                <a:solidFill>
                  <a:schemeClr val="tx1"/>
                </a:solidFill>
                <a:effectLst/>
                <a:latin typeface="Arial" pitchFamily="34" charset="0"/>
                <a:ea typeface="Times New Roman" pitchFamily="18" charset="0"/>
              </a:rPr>
              <a:t>nterconnection of MEDIPIX3 chips using the CEA-LETI process </a:t>
            </a:r>
          </a:p>
          <a:p>
            <a:pPr marL="627063" marR="0" lvl="0" indent="-627063" algn="l" defTabSz="914400" rtl="0" eaLnBrk="0" fontAlgn="base" latinLnBrk="0" hangingPunct="0">
              <a:lnSpc>
                <a:spcPct val="100000"/>
              </a:lnSpc>
              <a:spcBef>
                <a:spcPct val="0"/>
              </a:spcBef>
              <a:spcAft>
                <a:spcPct val="0"/>
              </a:spcAft>
              <a:buClrTx/>
              <a:buSzTx/>
              <a:tabLst/>
            </a:pPr>
            <a:r>
              <a:rPr lang="en-GB" b="1" dirty="0" smtClean="0">
                <a:solidFill>
                  <a:schemeClr val="tx1"/>
                </a:solidFill>
                <a:latin typeface="Arial" pitchFamily="34" charset="0"/>
                <a:ea typeface="Times New Roman" pitchFamily="18" charset="0"/>
              </a:rPr>
              <a:t>3) I</a:t>
            </a:r>
            <a:r>
              <a:rPr kumimoji="0" lang="en-GB" b="1" i="0" u="none" strike="noStrike" cap="none" normalizeH="0" baseline="0" dirty="0" smtClean="0">
                <a:ln>
                  <a:noFill/>
                </a:ln>
                <a:solidFill>
                  <a:schemeClr val="tx1"/>
                </a:solidFill>
                <a:effectLst/>
                <a:latin typeface="Arial" pitchFamily="34" charset="0"/>
                <a:ea typeface="Times New Roman" pitchFamily="18" charset="0"/>
              </a:rPr>
              <a:t>NFN/IPHC-IRFU: </a:t>
            </a:r>
            <a:r>
              <a:rPr kumimoji="0" lang="en-GB" b="0" i="0" u="none" strike="noStrike" cap="none" normalizeH="0" baseline="0" dirty="0" smtClean="0">
                <a:ln>
                  <a:noFill/>
                </a:ln>
                <a:solidFill>
                  <a:schemeClr val="tx1"/>
                </a:solidFill>
                <a:effectLst/>
                <a:latin typeface="Arial" pitchFamily="34" charset="0"/>
                <a:ea typeface="Times New Roman" pitchFamily="18" charset="0"/>
              </a:rPr>
              <a:t> </a:t>
            </a:r>
          </a:p>
          <a:p>
            <a:pPr marL="627063" marR="0" lvl="0" indent="-627063" algn="l" defTabSz="914400" rtl="0" eaLnBrk="0" fontAlgn="base" latinLnBrk="0" hangingPunct="0">
              <a:lnSpc>
                <a:spcPct val="100000"/>
              </a:lnSpc>
              <a:spcBef>
                <a:spcPct val="0"/>
              </a:spcBef>
              <a:spcAft>
                <a:spcPct val="0"/>
              </a:spcAft>
              <a:buClrTx/>
              <a:buSzTx/>
              <a:tabLst/>
            </a:pPr>
            <a:r>
              <a:rPr lang="en-GB" dirty="0" smtClean="0">
                <a:solidFill>
                  <a:schemeClr val="tx1"/>
                </a:solidFill>
                <a:latin typeface="Arial" pitchFamily="34" charset="0"/>
                <a:ea typeface="Times New Roman" pitchFamily="18" charset="0"/>
              </a:rPr>
              <a:t>	</a:t>
            </a:r>
            <a:r>
              <a:rPr kumimoji="0" lang="en-GB" b="0" i="0" u="none" strike="noStrike" cap="none" normalizeH="0" baseline="0" dirty="0" smtClean="0">
                <a:ln>
                  <a:noFill/>
                </a:ln>
                <a:solidFill>
                  <a:schemeClr val="tx1"/>
                </a:solidFill>
                <a:effectLst/>
                <a:latin typeface="Arial" pitchFamily="34" charset="0"/>
                <a:ea typeface="Times New Roman" pitchFamily="18" charset="0"/>
              </a:rPr>
              <a:t>Interconnection of chips from </a:t>
            </a:r>
            <a:r>
              <a:rPr kumimoji="0" lang="en-GB" b="0" i="0" u="none" strike="noStrike" cap="none" normalizeH="0" baseline="0" dirty="0" err="1" smtClean="0">
                <a:ln>
                  <a:noFill/>
                </a:ln>
                <a:solidFill>
                  <a:schemeClr val="tx1"/>
                </a:solidFill>
                <a:effectLst/>
                <a:latin typeface="Arial" pitchFamily="34" charset="0"/>
                <a:ea typeface="Times New Roman" pitchFamily="18" charset="0"/>
              </a:rPr>
              <a:t>Tezzaron</a:t>
            </a:r>
            <a:r>
              <a:rPr kumimoji="0" lang="en-GB" b="0" i="0" u="none" strike="noStrike" cap="none" normalizeH="0" baseline="0" dirty="0" smtClean="0">
                <a:ln>
                  <a:noFill/>
                </a:ln>
                <a:solidFill>
                  <a:schemeClr val="tx1"/>
                </a:solidFill>
                <a:effectLst/>
                <a:latin typeface="Arial" pitchFamily="34" charset="0"/>
                <a:ea typeface="Times New Roman" pitchFamily="18" charset="0"/>
              </a:rPr>
              <a:t>/Chartered to edgeless sensors and/or CMOS sensors using an advanced interconnection process (T-MICRO or others)</a:t>
            </a:r>
          </a:p>
          <a:p>
            <a:pPr marL="627063" marR="0" lvl="0" indent="-627063" algn="l" defTabSz="914400" rtl="0" eaLnBrk="0" fontAlgn="base" latinLnBrk="0" hangingPunct="0">
              <a:lnSpc>
                <a:spcPct val="100000"/>
              </a:lnSpc>
              <a:spcBef>
                <a:spcPct val="0"/>
              </a:spcBef>
              <a:spcAft>
                <a:spcPct val="0"/>
              </a:spcAft>
              <a:buClrTx/>
              <a:buSzTx/>
              <a:tabLst/>
            </a:pPr>
            <a:r>
              <a:rPr kumimoji="0" lang="en-GB" b="1" i="0" u="none" strike="noStrike" cap="none" normalizeH="0" baseline="0" dirty="0" smtClean="0">
                <a:ln>
                  <a:noFill/>
                </a:ln>
                <a:solidFill>
                  <a:schemeClr val="tx1"/>
                </a:solidFill>
                <a:effectLst/>
                <a:latin typeface="Arial" pitchFamily="34" charset="0"/>
                <a:ea typeface="Times New Roman" pitchFamily="18" charset="0"/>
              </a:rPr>
              <a:t>4) LAL/LAPP/LPNHE/MPP: </a:t>
            </a:r>
          </a:p>
          <a:p>
            <a:pPr marL="627063" marR="0" lvl="0" indent="-627063" algn="l" defTabSz="914400" rtl="0" eaLnBrk="0" fontAlgn="base" latinLnBrk="0" hangingPunct="0">
              <a:lnSpc>
                <a:spcPct val="100000"/>
              </a:lnSpc>
              <a:spcBef>
                <a:spcPct val="0"/>
              </a:spcBef>
              <a:spcAft>
                <a:spcPct val="0"/>
              </a:spcAft>
              <a:buClrTx/>
              <a:buSzTx/>
              <a:tabLst/>
            </a:pPr>
            <a:r>
              <a:rPr lang="en-GB" b="1" dirty="0" smtClean="0">
                <a:solidFill>
                  <a:schemeClr val="tx1"/>
                </a:solidFill>
                <a:latin typeface="Arial" pitchFamily="34" charset="0"/>
                <a:ea typeface="Times New Roman" pitchFamily="18" charset="0"/>
              </a:rPr>
              <a:t>	</a:t>
            </a:r>
            <a:r>
              <a:rPr kumimoji="0" lang="en-GB" b="0" i="0" u="none" strike="noStrike" cap="none" normalizeH="0" baseline="0" dirty="0" smtClean="0">
                <a:ln>
                  <a:noFill/>
                </a:ln>
                <a:solidFill>
                  <a:schemeClr val="tx1"/>
                </a:solidFill>
                <a:effectLst/>
                <a:latin typeface="Arial" pitchFamily="34" charset="0"/>
                <a:ea typeface="Times New Roman" pitchFamily="18" charset="0"/>
              </a:rPr>
              <a:t>Readout ASICs in 65nm technology interconnected using the CEA-LETI or EMFT process.</a:t>
            </a:r>
          </a:p>
          <a:p>
            <a:pPr marL="627063" marR="0" lvl="0" indent="-627063" algn="l" defTabSz="914400" rtl="0" eaLnBrk="0" fontAlgn="base" latinLnBrk="0" hangingPunct="0">
              <a:lnSpc>
                <a:spcPct val="100000"/>
              </a:lnSpc>
              <a:spcBef>
                <a:spcPct val="0"/>
              </a:spcBef>
              <a:spcAft>
                <a:spcPct val="0"/>
              </a:spcAft>
              <a:buClrTx/>
              <a:buSzTx/>
              <a:tabLst/>
            </a:pPr>
            <a:r>
              <a:rPr lang="en-GB" b="1" dirty="0" smtClean="0">
                <a:solidFill>
                  <a:schemeClr val="tx1"/>
                </a:solidFill>
                <a:latin typeface="Arial" pitchFamily="34" charset="0"/>
                <a:ea typeface="Times New Roman" pitchFamily="18" charset="0"/>
              </a:rPr>
              <a:t>5) </a:t>
            </a:r>
            <a:r>
              <a:rPr kumimoji="0" lang="en-GB" b="1" i="0" u="none" strike="noStrike" cap="none" normalizeH="0" baseline="0" dirty="0" smtClean="0">
                <a:ln>
                  <a:noFill/>
                </a:ln>
                <a:solidFill>
                  <a:schemeClr val="tx1"/>
                </a:solidFill>
                <a:effectLst/>
                <a:latin typeface="Arial" pitchFamily="34" charset="0"/>
                <a:ea typeface="Times New Roman" pitchFamily="18" charset="0"/>
              </a:rPr>
              <a:t>MPP/GLA/LAL/LIV/LPNHE:</a:t>
            </a:r>
            <a:r>
              <a:rPr kumimoji="0" lang="en-GB" b="0" i="0" u="none" strike="noStrike" cap="none" normalizeH="0" baseline="0" dirty="0" smtClean="0">
                <a:ln>
                  <a:noFill/>
                </a:ln>
                <a:solidFill>
                  <a:schemeClr val="tx1"/>
                </a:solidFill>
                <a:effectLst/>
                <a:latin typeface="Arial" pitchFamily="34" charset="0"/>
                <a:ea typeface="Times New Roman" pitchFamily="18" charset="0"/>
              </a:rPr>
              <a:t> </a:t>
            </a:r>
          </a:p>
          <a:p>
            <a:pPr marL="627063" lvl="1" indent="-627063" eaLnBrk="0" hangingPunct="0"/>
            <a:r>
              <a:rPr lang="en-GB" dirty="0" smtClean="0">
                <a:solidFill>
                  <a:schemeClr val="tx1"/>
                </a:solidFill>
                <a:latin typeface="Arial" pitchFamily="34" charset="0"/>
                <a:ea typeface="Times New Roman" pitchFamily="18" charset="0"/>
              </a:rPr>
              <a:t>	</a:t>
            </a:r>
            <a:r>
              <a:rPr kumimoji="0" lang="en-GB" b="0" i="0" u="none" strike="noStrike" cap="none" normalizeH="0" baseline="0" dirty="0" smtClean="0">
                <a:ln>
                  <a:noFill/>
                </a:ln>
                <a:solidFill>
                  <a:schemeClr val="tx1"/>
                </a:solidFill>
                <a:effectLst/>
                <a:latin typeface="Arial" pitchFamily="34" charset="0"/>
                <a:ea typeface="Times New Roman" pitchFamily="18" charset="0"/>
              </a:rPr>
              <a:t>Interconnection of ATLAS FEI4 chips to sensors using SLID interconnection and ICV (high density TSVs) from EMFT.</a:t>
            </a:r>
            <a:endParaRPr kumimoji="0" lang="de-DE" b="0" i="0" u="none" strike="noStrike" cap="none" normalizeH="0" baseline="0" dirty="0" smtClean="0">
              <a:ln>
                <a:noFill/>
              </a:ln>
              <a:solidFill>
                <a:schemeClr val="tx1"/>
              </a:solidFill>
              <a:effectLst/>
              <a:latin typeface="Arial" pitchFamily="34" charset="0"/>
            </a:endParaRPr>
          </a:p>
          <a:p>
            <a:pPr marL="627063" marR="0" lvl="0" indent="-627063" algn="l" defTabSz="914400" rtl="0" eaLnBrk="0" fontAlgn="base" latinLnBrk="0" hangingPunct="0">
              <a:lnSpc>
                <a:spcPct val="100000"/>
              </a:lnSpc>
              <a:spcBef>
                <a:spcPct val="0"/>
              </a:spcBef>
              <a:spcAft>
                <a:spcPct val="0"/>
              </a:spcAft>
              <a:buClrTx/>
              <a:buSzTx/>
              <a:buFontTx/>
              <a:buNone/>
              <a:tabLst/>
            </a:pPr>
            <a:r>
              <a:rPr lang="de-DE" b="1" dirty="0" smtClean="0">
                <a:solidFill>
                  <a:schemeClr val="tx1"/>
                </a:solidFill>
                <a:latin typeface="Arial" pitchFamily="34" charset="0"/>
              </a:rPr>
              <a:t>6) Barcelona</a:t>
            </a:r>
          </a:p>
          <a:p>
            <a:pPr marL="627063" marR="0" lvl="0" indent="-627063" algn="l"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Arial" pitchFamily="34" charset="0"/>
              </a:rPr>
              <a:t>	use</a:t>
            </a:r>
            <a:r>
              <a:rPr kumimoji="0" lang="de-DE" b="0" i="0" u="none" strike="noStrike" cap="none" normalizeH="0" dirty="0" smtClean="0">
                <a:ln>
                  <a:noFill/>
                </a:ln>
                <a:solidFill>
                  <a:schemeClr val="tx1"/>
                </a:solidFill>
                <a:effectLst/>
                <a:latin typeface="Arial" pitchFamily="34" charset="0"/>
              </a:rPr>
              <a:t> a 2-tier approach to increase the fill factor of APD-sensors (based on </a:t>
            </a:r>
            <a:r>
              <a:rPr kumimoji="0" lang="de-DE" b="0" i="0" u="none" strike="noStrike" cap="none" normalizeH="0" dirty="0" err="1" smtClean="0">
                <a:ln>
                  <a:noFill/>
                </a:ln>
                <a:solidFill>
                  <a:schemeClr val="tx1"/>
                </a:solidFill>
                <a:effectLst/>
                <a:latin typeface="Arial" pitchFamily="34" charset="0"/>
              </a:rPr>
              <a:t>Tezzaron</a:t>
            </a:r>
            <a:r>
              <a:rPr kumimoji="0" lang="de-DE" b="0" i="0" u="none" strike="noStrike" cap="none" normalizeH="0" dirty="0" smtClean="0">
                <a:ln>
                  <a:noFill/>
                </a:ln>
                <a:solidFill>
                  <a:schemeClr val="tx1"/>
                </a:solidFill>
                <a:effectLst/>
                <a:latin typeface="Arial" pitchFamily="34" charset="0"/>
              </a:rPr>
              <a:t>/</a:t>
            </a:r>
            <a:r>
              <a:rPr kumimoji="0" lang="de-DE" b="0" i="0" u="none" strike="noStrike" cap="none" normalizeH="0" dirty="0" err="1" smtClean="0">
                <a:ln>
                  <a:noFill/>
                </a:ln>
                <a:solidFill>
                  <a:schemeClr val="tx1"/>
                </a:solidFill>
                <a:effectLst/>
                <a:latin typeface="Arial" pitchFamily="34" charset="0"/>
              </a:rPr>
              <a:t>Chartered</a:t>
            </a:r>
            <a:r>
              <a:rPr kumimoji="0" lang="de-DE" b="0" i="0" u="none" strike="noStrike" cap="none" normalizeH="0" dirty="0" smtClean="0">
                <a:ln>
                  <a:noFill/>
                </a:ln>
                <a:solidFill>
                  <a:schemeClr val="tx1"/>
                </a:solidFill>
                <a:effectLst/>
                <a:latin typeface="Arial" pitchFamily="34" charset="0"/>
              </a:rPr>
              <a:t>)</a:t>
            </a:r>
          </a:p>
          <a:p>
            <a:pPr marL="627063" lvl="0" indent="-627063"/>
            <a:r>
              <a:rPr lang="en-GB" b="1" dirty="0" smtClean="0">
                <a:solidFill>
                  <a:schemeClr val="tx1"/>
                </a:solidFill>
                <a:latin typeface="Arial"/>
                <a:cs typeface="Arial"/>
              </a:rPr>
              <a:t>7) RAL</a:t>
            </a:r>
            <a:r>
              <a:rPr lang="en-GB" b="1" dirty="0">
                <a:solidFill>
                  <a:schemeClr val="tx1"/>
                </a:solidFill>
                <a:latin typeface="Arial"/>
                <a:cs typeface="Arial"/>
              </a:rPr>
              <a:t>/UPPSALA</a:t>
            </a:r>
            <a:endParaRPr lang="it-IT" dirty="0">
              <a:solidFill>
                <a:schemeClr val="tx1"/>
              </a:solidFill>
              <a:latin typeface="Arial"/>
              <a:cs typeface="Arial"/>
            </a:endParaRPr>
          </a:p>
          <a:p>
            <a:pPr marL="627063" indent="-627063"/>
            <a:r>
              <a:rPr lang="en-GB" dirty="0" smtClean="0">
                <a:solidFill>
                  <a:schemeClr val="tx1"/>
                </a:solidFill>
                <a:latin typeface="Arial"/>
                <a:cs typeface="Arial"/>
              </a:rPr>
              <a:t>	Integration </a:t>
            </a:r>
            <a:r>
              <a:rPr lang="en-GB" dirty="0">
                <a:solidFill>
                  <a:schemeClr val="tx1"/>
                </a:solidFill>
                <a:latin typeface="Arial"/>
                <a:cs typeface="Arial"/>
              </a:rPr>
              <a:t>of a 2-Tier readout ASIC for a CZT pixel sensor using EMFT SLID technology and TSV, including redistribution of I/O connections to the backside for a 4-side </a:t>
            </a:r>
            <a:r>
              <a:rPr lang="en-GB" dirty="0" err="1">
                <a:solidFill>
                  <a:schemeClr val="tx1"/>
                </a:solidFill>
                <a:latin typeface="Arial"/>
                <a:cs typeface="Arial"/>
              </a:rPr>
              <a:t>buttable</a:t>
            </a:r>
            <a:r>
              <a:rPr lang="en-GB" dirty="0">
                <a:solidFill>
                  <a:schemeClr val="tx1"/>
                </a:solidFill>
                <a:latin typeface="Arial"/>
                <a:cs typeface="Arial"/>
              </a:rPr>
              <a:t> device</a:t>
            </a:r>
            <a:r>
              <a:rPr lang="en-GB" dirty="0" smtClean="0">
                <a:solidFill>
                  <a:schemeClr val="tx1"/>
                </a:solidFill>
                <a:latin typeface="Arial"/>
                <a:cs typeface="Arial"/>
              </a:rPr>
              <a:t>.</a:t>
            </a:r>
            <a:endParaRPr lang="it-IT" dirty="0">
              <a:solidFill>
                <a:schemeClr val="tx1"/>
              </a:solidFill>
              <a:latin typeface="Arial"/>
              <a:cs typeface="Arial"/>
            </a:endParaRPr>
          </a:p>
        </p:txBody>
      </p:sp>
    </p:spTree>
    <p:extLst>
      <p:ext uri="{BB962C8B-B14F-4D97-AF65-F5344CB8AC3E}">
        <p14:creationId xmlns:p14="http://schemas.microsoft.com/office/powerpoint/2010/main" val="12976184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data 3"/>
          <p:cNvSpPr>
            <a:spLocks noGrp="1"/>
          </p:cNvSpPr>
          <p:nvPr>
            <p:ph type="dt" sz="quarter" idx="10"/>
          </p:nvPr>
        </p:nvSpPr>
        <p:spPr/>
        <p:txBody>
          <a:bodyPr/>
          <a:lstStyle/>
          <a:p>
            <a:pPr>
              <a:defRPr/>
            </a:pPr>
            <a:r>
              <a:rPr lang="en-US" smtClean="0"/>
              <a:t>V. Re</a:t>
            </a:r>
          </a:p>
        </p:txBody>
      </p:sp>
      <p:sp>
        <p:nvSpPr>
          <p:cNvPr id="4099" name="Segnaposto numero diapositiva 4"/>
          <p:cNvSpPr>
            <a:spLocks noGrp="1"/>
          </p:cNvSpPr>
          <p:nvPr>
            <p:ph type="sldNum" sz="quarter" idx="11"/>
          </p:nvPr>
        </p:nvSpPr>
        <p:spPr>
          <a:xfrm>
            <a:off x="7112000" y="6591300"/>
            <a:ext cx="1905000" cy="457200"/>
          </a:xfrm>
        </p:spPr>
        <p:txBody>
          <a:bodyPr/>
          <a:lstStyle/>
          <a:p>
            <a:pPr>
              <a:defRPr/>
            </a:pPr>
            <a:fld id="{F720D79F-BA13-46AF-8240-99BFB7EA897E}" type="slidenum">
              <a:rPr lang="en-US" smtClean="0"/>
              <a:pPr>
                <a:defRPr/>
              </a:pPr>
              <a:t>6</a:t>
            </a:fld>
            <a:endParaRPr lang="en-US" smtClean="0">
              <a:solidFill>
                <a:schemeClr val="tx1"/>
              </a:solidFill>
            </a:endParaRPr>
          </a:p>
        </p:txBody>
      </p:sp>
      <p:sp>
        <p:nvSpPr>
          <p:cNvPr id="4100" name="Rectangle 2"/>
          <p:cNvSpPr>
            <a:spLocks noGrp="1" noChangeArrowheads="1"/>
          </p:cNvSpPr>
          <p:nvPr>
            <p:ph type="title"/>
          </p:nvPr>
        </p:nvSpPr>
        <p:spPr>
          <a:xfrm>
            <a:off x="939800" y="0"/>
            <a:ext cx="7239000" cy="838200"/>
          </a:xfrm>
        </p:spPr>
        <p:txBody>
          <a:bodyPr/>
          <a:lstStyle/>
          <a:p>
            <a:r>
              <a:rPr lang="it-IT" dirty="0" smtClean="0"/>
              <a:t>3D </a:t>
            </a:r>
            <a:r>
              <a:rPr lang="it-IT" dirty="0" err="1" smtClean="0"/>
              <a:t>integration</a:t>
            </a:r>
            <a:r>
              <a:rPr lang="it-IT" dirty="0" smtClean="0"/>
              <a:t> in WP3.2</a:t>
            </a:r>
          </a:p>
        </p:txBody>
      </p:sp>
      <p:sp>
        <p:nvSpPr>
          <p:cNvPr id="4101" name="Rectangle 3"/>
          <p:cNvSpPr>
            <a:spLocks noGrp="1" noChangeArrowheads="1"/>
          </p:cNvSpPr>
          <p:nvPr>
            <p:ph type="body" idx="1"/>
          </p:nvPr>
        </p:nvSpPr>
        <p:spPr>
          <a:xfrm>
            <a:off x="88900" y="823913"/>
            <a:ext cx="8940800" cy="5856287"/>
          </a:xfrm>
        </p:spPr>
        <p:txBody>
          <a:bodyPr/>
          <a:lstStyle/>
          <a:p>
            <a:r>
              <a:rPr lang="en-GB" sz="2000" dirty="0" smtClean="0">
                <a:solidFill>
                  <a:srgbClr val="FF0000"/>
                </a:solidFill>
              </a:rPr>
              <a:t>3D </a:t>
            </a:r>
            <a:r>
              <a:rPr lang="en-GB" sz="2000" dirty="0">
                <a:solidFill>
                  <a:srgbClr val="FF0000"/>
                </a:solidFill>
              </a:rPr>
              <a:t>integration of heterogeneous </a:t>
            </a:r>
            <a:r>
              <a:rPr lang="en-GB" sz="2000" dirty="0" smtClean="0">
                <a:solidFill>
                  <a:srgbClr val="FF0000"/>
                </a:solidFill>
              </a:rPr>
              <a:t>layers: </a:t>
            </a:r>
            <a:r>
              <a:rPr lang="en-GB" sz="2000" dirty="0">
                <a:solidFill>
                  <a:srgbClr val="FF0000"/>
                </a:solidFill>
              </a:rPr>
              <a:t>interconnection of layers fabricated in different </a:t>
            </a:r>
            <a:r>
              <a:rPr lang="en-GB" sz="2000" dirty="0" smtClean="0">
                <a:solidFill>
                  <a:srgbClr val="FF0000"/>
                </a:solidFill>
              </a:rPr>
              <a:t>technologies, “via last” technique for Through-Silicon </a:t>
            </a:r>
            <a:r>
              <a:rPr lang="en-GB" sz="2000" dirty="0" err="1" smtClean="0">
                <a:solidFill>
                  <a:srgbClr val="FF0000"/>
                </a:solidFill>
              </a:rPr>
              <a:t>Vias</a:t>
            </a:r>
            <a:r>
              <a:rPr lang="en-GB" sz="2000" dirty="0" smtClean="0">
                <a:solidFill>
                  <a:srgbClr val="FF0000"/>
                </a:solidFill>
              </a:rPr>
              <a:t> (via fabrication in fully processed CMOS wafers). </a:t>
            </a:r>
          </a:p>
          <a:p>
            <a:pPr marL="0" indent="0">
              <a:buNone/>
            </a:pPr>
            <a:endParaRPr lang="it-IT" sz="1800" b="1" dirty="0">
              <a:solidFill>
                <a:srgbClr val="FF0000"/>
              </a:solidFill>
            </a:endParaRPr>
          </a:p>
          <a:p>
            <a:r>
              <a:rPr lang="en-GB" sz="1800" dirty="0" smtClean="0"/>
              <a:t>The subprojects planned to explore </a:t>
            </a:r>
            <a:r>
              <a:rPr lang="en-GB" sz="1800" dirty="0"/>
              <a:t>d</a:t>
            </a:r>
            <a:r>
              <a:rPr lang="en-GB" sz="1800" dirty="0" smtClean="0"/>
              <a:t>ifferent </a:t>
            </a:r>
            <a:r>
              <a:rPr lang="en-GB" sz="1800" dirty="0"/>
              <a:t>options </a:t>
            </a:r>
            <a:r>
              <a:rPr lang="en-GB" sz="1800" dirty="0" smtClean="0"/>
              <a:t>for </a:t>
            </a:r>
            <a:r>
              <a:rPr lang="en-GB" sz="1800" dirty="0"/>
              <a:t>the pixel sensors </a:t>
            </a:r>
            <a:r>
              <a:rPr lang="en-GB" sz="1800" dirty="0" smtClean="0"/>
              <a:t>(high </a:t>
            </a:r>
            <a:r>
              <a:rPr lang="en-GB" sz="1800" dirty="0"/>
              <a:t>resistivity fully-depleted detectors </a:t>
            </a:r>
            <a:r>
              <a:rPr lang="en-GB" sz="1800" dirty="0" smtClean="0"/>
              <a:t>and </a:t>
            </a:r>
            <a:r>
              <a:rPr lang="en-GB" sz="1800" dirty="0"/>
              <a:t>CMOS </a:t>
            </a:r>
            <a:r>
              <a:rPr lang="en-GB" sz="1800" dirty="0" smtClean="0"/>
              <a:t>sensors) and </a:t>
            </a:r>
            <a:r>
              <a:rPr lang="en-GB" sz="1800" dirty="0"/>
              <a:t>for the </a:t>
            </a:r>
            <a:r>
              <a:rPr lang="en-GB" sz="1800" dirty="0" smtClean="0"/>
              <a:t>readout electronics (130 </a:t>
            </a:r>
            <a:r>
              <a:rPr lang="en-GB" sz="1800" dirty="0"/>
              <a:t>nm and 65 nm </a:t>
            </a:r>
            <a:r>
              <a:rPr lang="en-GB" sz="1800" dirty="0" smtClean="0"/>
              <a:t>CMOS, 3D </a:t>
            </a:r>
            <a:r>
              <a:rPr lang="en-GB" sz="1800" dirty="0"/>
              <a:t>integrated </a:t>
            </a:r>
            <a:r>
              <a:rPr lang="en-GB" sz="1800" dirty="0" smtClean="0"/>
              <a:t>circuits) </a:t>
            </a:r>
          </a:p>
          <a:p>
            <a:pPr marL="0" indent="0">
              <a:buNone/>
            </a:pPr>
            <a:endParaRPr lang="en-GB" sz="1800" dirty="0" smtClean="0"/>
          </a:p>
          <a:p>
            <a:r>
              <a:rPr lang="en-GB" sz="1800" dirty="0"/>
              <a:t>D</a:t>
            </a:r>
            <a:r>
              <a:rPr lang="en-GB" sz="1800" dirty="0" smtClean="0"/>
              <a:t>ifferent </a:t>
            </a:r>
            <a:r>
              <a:rPr lang="en-GB" sz="1800" dirty="0"/>
              <a:t>specifications for the interconnection </a:t>
            </a:r>
            <a:r>
              <a:rPr lang="en-GB" sz="1800" dirty="0" smtClean="0"/>
              <a:t>technologies: </a:t>
            </a:r>
          </a:p>
          <a:p>
            <a:pPr marL="0" indent="0" defTabSz="622300">
              <a:buNone/>
            </a:pPr>
            <a:r>
              <a:rPr lang="en-GB" sz="1800" dirty="0"/>
              <a:t>	</a:t>
            </a:r>
            <a:r>
              <a:rPr lang="en-GB" sz="1800" b="1" dirty="0" smtClean="0">
                <a:solidFill>
                  <a:srgbClr val="339933"/>
                </a:solidFill>
              </a:rPr>
              <a:t>relatively </a:t>
            </a:r>
            <a:r>
              <a:rPr lang="en-GB" sz="1800" b="1" dirty="0">
                <a:solidFill>
                  <a:srgbClr val="339933"/>
                </a:solidFill>
              </a:rPr>
              <a:t>mature 3D processes </a:t>
            </a:r>
            <a:r>
              <a:rPr lang="en-GB" sz="1800" b="1" dirty="0" smtClean="0">
                <a:solidFill>
                  <a:srgbClr val="339933"/>
                </a:solidFill>
              </a:rPr>
              <a:t>for </a:t>
            </a:r>
            <a:r>
              <a:rPr lang="en-GB" sz="1800" b="1" dirty="0">
                <a:solidFill>
                  <a:srgbClr val="339933"/>
                </a:solidFill>
              </a:rPr>
              <a:t>peripheral TSVs and for </a:t>
            </a:r>
            <a:r>
              <a:rPr lang="en-GB" sz="1800" b="1" dirty="0" smtClean="0">
                <a:solidFill>
                  <a:srgbClr val="339933"/>
                </a:solidFill>
              </a:rPr>
              <a:t>	interconnection</a:t>
            </a:r>
            <a:r>
              <a:rPr lang="en-GB" sz="1800" dirty="0"/>
              <a:t>:</a:t>
            </a:r>
            <a:r>
              <a:rPr lang="en-GB" sz="1800" dirty="0" smtClean="0"/>
              <a:t> </a:t>
            </a:r>
          </a:p>
          <a:p>
            <a:pPr marL="0" indent="0" defTabSz="622300">
              <a:buNone/>
            </a:pPr>
            <a:r>
              <a:rPr lang="en-GB" sz="1800" dirty="0"/>
              <a:t>	</a:t>
            </a:r>
            <a:r>
              <a:rPr lang="en-GB" sz="1800" dirty="0" smtClean="0"/>
              <a:t>as expected, they were the most effective in allowing subprojects to 	fabricate demonstrators and successfully test them. </a:t>
            </a:r>
          </a:p>
          <a:p>
            <a:pPr marL="0" indent="0" defTabSz="622300">
              <a:buNone/>
            </a:pPr>
            <a:endParaRPr lang="en-GB" sz="1800" dirty="0" smtClean="0"/>
          </a:p>
          <a:p>
            <a:pPr marL="0" indent="0" defTabSz="622300">
              <a:buNone/>
            </a:pPr>
            <a:r>
              <a:rPr lang="en-GB" sz="1800" dirty="0"/>
              <a:t>	</a:t>
            </a:r>
            <a:r>
              <a:rPr lang="en-GB" sz="1800" b="1" dirty="0" smtClean="0">
                <a:solidFill>
                  <a:srgbClr val="339933"/>
                </a:solidFill>
              </a:rPr>
              <a:t>more </a:t>
            </a:r>
            <a:r>
              <a:rPr lang="en-GB" sz="1800" b="1" dirty="0">
                <a:solidFill>
                  <a:srgbClr val="339933"/>
                </a:solidFill>
              </a:rPr>
              <a:t>aggressive 3D </a:t>
            </a:r>
            <a:r>
              <a:rPr lang="en-GB" sz="1800" b="1" dirty="0" smtClean="0">
                <a:solidFill>
                  <a:srgbClr val="339933"/>
                </a:solidFill>
              </a:rPr>
              <a:t>processes, low </a:t>
            </a:r>
            <a:r>
              <a:rPr lang="en-GB" sz="1800" b="1" dirty="0">
                <a:solidFill>
                  <a:srgbClr val="339933"/>
                </a:solidFill>
              </a:rPr>
              <a:t>pitch </a:t>
            </a:r>
            <a:r>
              <a:rPr lang="en-GB" sz="1800" b="1" dirty="0" smtClean="0">
                <a:solidFill>
                  <a:srgbClr val="339933"/>
                </a:solidFill>
              </a:rPr>
              <a:t>(&lt;</a:t>
            </a:r>
            <a:r>
              <a:rPr lang="en-GB" sz="1800" b="1" dirty="0">
                <a:solidFill>
                  <a:srgbClr val="339933"/>
                </a:solidFill>
              </a:rPr>
              <a:t> 50 </a:t>
            </a:r>
            <a:r>
              <a:rPr lang="en-GB" sz="1800" b="1" dirty="0">
                <a:solidFill>
                  <a:srgbClr val="339933"/>
                </a:solidFill>
                <a:latin typeface="Symbol" charset="2"/>
                <a:cs typeface="Symbol" charset="2"/>
              </a:rPr>
              <a:t>m</a:t>
            </a:r>
            <a:r>
              <a:rPr lang="en-GB" sz="1800" b="1" dirty="0">
                <a:solidFill>
                  <a:srgbClr val="339933"/>
                </a:solidFill>
              </a:rPr>
              <a:t>m) for </a:t>
            </a:r>
            <a:r>
              <a:rPr lang="en-GB" sz="1800" b="1" dirty="0" smtClean="0">
                <a:solidFill>
                  <a:srgbClr val="339933"/>
                </a:solidFill>
              </a:rPr>
              <a:t>TSVs and 	interconnections</a:t>
            </a:r>
            <a:r>
              <a:rPr lang="en-GB" sz="1800" dirty="0" smtClean="0"/>
              <a:t> as required </a:t>
            </a:r>
            <a:r>
              <a:rPr lang="en-GB" sz="1800" dirty="0"/>
              <a:t>to fully </a:t>
            </a:r>
            <a:r>
              <a:rPr lang="en-GB" sz="1800" dirty="0" smtClean="0"/>
              <a:t>exploit </a:t>
            </a:r>
            <a:r>
              <a:rPr lang="en-GB" sz="1800" dirty="0"/>
              <a:t>3D </a:t>
            </a:r>
            <a:r>
              <a:rPr lang="en-GB" sz="1800" dirty="0" smtClean="0"/>
              <a:t>potential	</a:t>
            </a:r>
          </a:p>
          <a:p>
            <a:pPr marL="0" indent="0" defTabSz="622300">
              <a:buNone/>
            </a:pPr>
            <a:r>
              <a:rPr lang="en-GB" sz="1800" dirty="0"/>
              <a:t>	</a:t>
            </a:r>
            <a:r>
              <a:rPr lang="en-GB" sz="1800" dirty="0" smtClean="0"/>
              <a:t>higher </a:t>
            </a:r>
            <a:r>
              <a:rPr lang="en-GB" sz="1800" dirty="0"/>
              <a:t>level of </a:t>
            </a:r>
            <a:r>
              <a:rPr lang="en-GB" sz="1800" dirty="0" smtClean="0"/>
              <a:t>risk, clear </a:t>
            </a:r>
            <a:r>
              <a:rPr lang="en-GB" sz="1800" dirty="0"/>
              <a:t>added value </a:t>
            </a:r>
            <a:r>
              <a:rPr lang="en-GB" sz="1800" dirty="0" smtClean="0"/>
              <a:t>in </a:t>
            </a:r>
            <a:r>
              <a:rPr lang="en-GB" sz="1800" dirty="0"/>
              <a:t>view </a:t>
            </a:r>
            <a:r>
              <a:rPr lang="en-GB" sz="1800" dirty="0" smtClean="0"/>
              <a:t>of </a:t>
            </a:r>
            <a:r>
              <a:rPr lang="en-GB" sz="1800" dirty="0"/>
              <a:t>future </a:t>
            </a:r>
            <a:r>
              <a:rPr lang="en-GB" sz="1800" dirty="0" smtClean="0"/>
              <a:t>designs </a:t>
            </a:r>
            <a:r>
              <a:rPr lang="en-GB" sz="1800" dirty="0"/>
              <a:t>of advanced </a:t>
            </a:r>
            <a:r>
              <a:rPr lang="en-GB" sz="1800" dirty="0" smtClean="0"/>
              <a:t>	pixels; work done in the 3.2 subprojects shows that there still are issues in 	terms of reliability, yield, turnaround time</a:t>
            </a:r>
            <a:endParaRPr lang="it-IT" sz="1700"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2100" y="139700"/>
            <a:ext cx="8432800" cy="838200"/>
          </a:xfrm>
        </p:spPr>
        <p:txBody>
          <a:bodyPr/>
          <a:lstStyle/>
          <a:p>
            <a:r>
              <a:rPr lang="it-IT" dirty="0" smtClean="0"/>
              <a:t>WP3.3: </a:t>
            </a:r>
            <a:r>
              <a:rPr lang="it-IT" dirty="0" err="1" smtClean="0"/>
              <a:t>Shareable</a:t>
            </a:r>
            <a:r>
              <a:rPr lang="it-IT" dirty="0" smtClean="0"/>
              <a:t> IP </a:t>
            </a:r>
            <a:r>
              <a:rPr lang="it-IT" dirty="0" err="1" smtClean="0"/>
              <a:t>blocks</a:t>
            </a:r>
            <a:r>
              <a:rPr lang="it-IT" dirty="0" smtClean="0"/>
              <a:t> for HEP</a:t>
            </a:r>
            <a:endParaRPr lang="it-IT" dirty="0"/>
          </a:p>
        </p:txBody>
      </p:sp>
      <p:sp>
        <p:nvSpPr>
          <p:cNvPr id="3" name="Segnaposto contenuto 2"/>
          <p:cNvSpPr>
            <a:spLocks noGrp="1"/>
          </p:cNvSpPr>
          <p:nvPr>
            <p:ph idx="1"/>
          </p:nvPr>
        </p:nvSpPr>
        <p:spPr>
          <a:xfrm>
            <a:off x="304800" y="1409700"/>
            <a:ext cx="8077200" cy="4343400"/>
          </a:xfrm>
        </p:spPr>
        <p:txBody>
          <a:bodyPr/>
          <a:lstStyle/>
          <a:p>
            <a:pPr marL="0" indent="0">
              <a:buNone/>
              <a:defRPr/>
            </a:pPr>
            <a:r>
              <a:rPr lang="en-US" sz="2400" dirty="0"/>
              <a:t>Goal : </a:t>
            </a:r>
            <a:r>
              <a:rPr lang="en-US" sz="2400" dirty="0" smtClean="0"/>
              <a:t>provide </a:t>
            </a:r>
            <a:r>
              <a:rPr lang="en-US" sz="2400" dirty="0"/>
              <a:t>IP blocks for analog </a:t>
            </a:r>
            <a:r>
              <a:rPr lang="en-US" sz="2400" dirty="0" smtClean="0"/>
              <a:t>and digital needs </a:t>
            </a:r>
            <a:r>
              <a:rPr lang="en-US" sz="2400" dirty="0"/>
              <a:t>in HEP with full documentation and laboratory tests.</a:t>
            </a:r>
          </a:p>
          <a:p>
            <a:pPr marL="0" indent="0">
              <a:buNone/>
              <a:defRPr/>
            </a:pPr>
            <a:endParaRPr lang="en-US" sz="2400" dirty="0"/>
          </a:p>
          <a:p>
            <a:pPr marL="0" indent="0">
              <a:buNone/>
              <a:defRPr/>
            </a:pPr>
            <a:r>
              <a:rPr lang="fr-FR" sz="2400" b="1" dirty="0" smtClean="0">
                <a:solidFill>
                  <a:srgbClr val="FF0000"/>
                </a:solidFill>
              </a:rPr>
              <a:t>1</a:t>
            </a:r>
            <a:r>
              <a:rPr lang="fr-FR" sz="2400" b="1" baseline="30000" dirty="0" smtClean="0">
                <a:solidFill>
                  <a:srgbClr val="FF0000"/>
                </a:solidFill>
              </a:rPr>
              <a:t>st</a:t>
            </a:r>
            <a:r>
              <a:rPr lang="fr-FR" sz="2400" b="1" dirty="0" smtClean="0">
                <a:solidFill>
                  <a:srgbClr val="FF0000"/>
                </a:solidFill>
              </a:rPr>
              <a:t> </a:t>
            </a:r>
            <a:r>
              <a:rPr lang="fr-FR" sz="2400" b="1" dirty="0">
                <a:solidFill>
                  <a:srgbClr val="FF0000"/>
                </a:solidFill>
              </a:rPr>
              <a:t>set </a:t>
            </a:r>
            <a:r>
              <a:rPr lang="fr-FR" sz="2400" b="1" dirty="0" err="1">
                <a:solidFill>
                  <a:srgbClr val="FF0000"/>
                </a:solidFill>
              </a:rPr>
              <a:t>organized</a:t>
            </a:r>
            <a:r>
              <a:rPr lang="fr-FR" sz="2400" b="1" dirty="0">
                <a:solidFill>
                  <a:srgbClr val="FF0000"/>
                </a:solidFill>
              </a:rPr>
              <a:t> by CERN in </a:t>
            </a:r>
            <a:r>
              <a:rPr lang="fr-FR" sz="2400" b="1" dirty="0" smtClean="0">
                <a:solidFill>
                  <a:srgbClr val="FF0000"/>
                </a:solidFill>
              </a:rPr>
              <a:t>65 nm </a:t>
            </a:r>
            <a:r>
              <a:rPr lang="fr-FR" sz="2400" b="1" dirty="0" smtClean="0">
                <a:solidFill>
                  <a:srgbClr val="FF0000"/>
                </a:solidFill>
              </a:rPr>
              <a:t>CMOS</a:t>
            </a:r>
            <a:r>
              <a:rPr lang="fr-FR" sz="2400" dirty="0" smtClean="0"/>
              <a:t> </a:t>
            </a:r>
            <a:endParaRPr lang="fr-FR" sz="2400" dirty="0" smtClean="0"/>
          </a:p>
          <a:p>
            <a:pPr marL="0" indent="0">
              <a:buNone/>
              <a:defRPr/>
            </a:pPr>
            <a:r>
              <a:rPr lang="fr-FR" sz="2000" dirty="0" smtClean="0"/>
              <a:t>Lot of </a:t>
            </a:r>
            <a:r>
              <a:rPr lang="fr-FR" sz="2000" dirty="0" err="1" smtClean="0"/>
              <a:t>interest</a:t>
            </a:r>
            <a:r>
              <a:rPr lang="fr-FR" sz="2000" dirty="0" smtClean="0"/>
              <a:t> in the </a:t>
            </a:r>
            <a:r>
              <a:rPr lang="fr-FR" sz="2000" dirty="0" err="1" smtClean="0"/>
              <a:t>community</a:t>
            </a:r>
            <a:r>
              <a:rPr lang="fr-FR" sz="2000" dirty="0" smtClean="0"/>
              <a:t> </a:t>
            </a:r>
            <a:r>
              <a:rPr lang="fr-FR" sz="2000" dirty="0" err="1" smtClean="0"/>
              <a:t>triggered</a:t>
            </a:r>
            <a:r>
              <a:rPr lang="fr-FR" sz="2000" dirty="0" smtClean="0"/>
              <a:t> by the design of </a:t>
            </a:r>
            <a:r>
              <a:rPr lang="fr-FR" sz="2000" dirty="0" smtClean="0">
                <a:solidFill>
                  <a:srgbClr val="FF0000"/>
                </a:solidFill>
              </a:rPr>
              <a:t>pixel </a:t>
            </a:r>
            <a:r>
              <a:rPr lang="fr-FR" sz="2000" dirty="0" err="1" smtClean="0">
                <a:solidFill>
                  <a:srgbClr val="FF0000"/>
                </a:solidFill>
              </a:rPr>
              <a:t>readout</a:t>
            </a:r>
            <a:r>
              <a:rPr lang="fr-FR" sz="2000" dirty="0" smtClean="0">
                <a:solidFill>
                  <a:srgbClr val="FF0000"/>
                </a:solidFill>
              </a:rPr>
              <a:t> </a:t>
            </a:r>
            <a:r>
              <a:rPr lang="fr-FR" sz="2000" dirty="0" err="1" smtClean="0">
                <a:solidFill>
                  <a:srgbClr val="FF0000"/>
                </a:solidFill>
              </a:rPr>
              <a:t>integrated</a:t>
            </a:r>
            <a:r>
              <a:rPr lang="fr-FR" sz="2000" dirty="0" smtClean="0">
                <a:solidFill>
                  <a:srgbClr val="FF0000"/>
                </a:solidFill>
              </a:rPr>
              <a:t> circuits for </a:t>
            </a:r>
            <a:r>
              <a:rPr lang="fr-FR" sz="2000" dirty="0" err="1" smtClean="0">
                <a:solidFill>
                  <a:srgbClr val="FF0000"/>
                </a:solidFill>
              </a:rPr>
              <a:t>Hl_LHC</a:t>
            </a:r>
            <a:r>
              <a:rPr lang="fr-FR" sz="2000" dirty="0" smtClean="0">
                <a:solidFill>
                  <a:srgbClr val="FF0000"/>
                </a:solidFill>
              </a:rPr>
              <a:t> and </a:t>
            </a:r>
            <a:r>
              <a:rPr lang="fr-FR" sz="2000" dirty="0" smtClean="0">
                <a:solidFill>
                  <a:srgbClr val="FF0000"/>
                </a:solidFill>
              </a:rPr>
              <a:t>CLIC</a:t>
            </a:r>
            <a:r>
              <a:rPr lang="fr-FR" sz="2000" dirty="0"/>
              <a:t>;</a:t>
            </a:r>
            <a:r>
              <a:rPr lang="fr-FR" sz="2000" dirty="0" smtClean="0"/>
              <a:t> </a:t>
            </a:r>
            <a:r>
              <a:rPr lang="fr-FR" sz="2000" dirty="0" smtClean="0"/>
              <a:t>plan to </a:t>
            </a:r>
            <a:r>
              <a:rPr lang="it-IT" sz="2000" dirty="0" smtClean="0"/>
              <a:t>benefit </a:t>
            </a:r>
            <a:r>
              <a:rPr lang="it-IT" sz="2000" dirty="0"/>
              <a:t>from </a:t>
            </a:r>
            <a:r>
              <a:rPr lang="it-IT" sz="2000" dirty="0" err="1"/>
              <a:t>modern</a:t>
            </a:r>
            <a:r>
              <a:rPr lang="it-IT" sz="2000" dirty="0"/>
              <a:t> </a:t>
            </a:r>
            <a:r>
              <a:rPr lang="it-IT" sz="2000" dirty="0" err="1"/>
              <a:t>nanoscale</a:t>
            </a:r>
            <a:r>
              <a:rPr lang="it-IT" sz="2000" dirty="0"/>
              <a:t> </a:t>
            </a:r>
            <a:r>
              <a:rPr lang="it-IT" sz="2000" dirty="0" err="1"/>
              <a:t>technologies</a:t>
            </a:r>
            <a:r>
              <a:rPr lang="it-IT" sz="2000" dirty="0"/>
              <a:t> by </a:t>
            </a:r>
            <a:r>
              <a:rPr lang="it-IT" sz="2000" dirty="0" err="1"/>
              <a:t>obtaining</a:t>
            </a:r>
            <a:r>
              <a:rPr lang="it-IT" sz="2000" dirty="0"/>
              <a:t> </a:t>
            </a:r>
            <a:r>
              <a:rPr lang="it-IT" sz="2000" dirty="0" err="1"/>
              <a:t>smaller</a:t>
            </a:r>
            <a:r>
              <a:rPr lang="it-IT" sz="2000" dirty="0"/>
              <a:t> and more </a:t>
            </a:r>
            <a:r>
              <a:rPr lang="it-IT" sz="2000" dirty="0" err="1"/>
              <a:t>intelligent</a:t>
            </a:r>
            <a:r>
              <a:rPr lang="it-IT" sz="2000" dirty="0"/>
              <a:t> </a:t>
            </a:r>
            <a:r>
              <a:rPr lang="it-IT" sz="2000" dirty="0" err="1" smtClean="0"/>
              <a:t>pixels</a:t>
            </a:r>
            <a:r>
              <a:rPr lang="it-IT" sz="2000" dirty="0" smtClean="0"/>
              <a:t>, </a:t>
            </a:r>
            <a:r>
              <a:rPr lang="it-IT" sz="2000" dirty="0"/>
              <a:t>more compact </a:t>
            </a:r>
            <a:r>
              <a:rPr lang="it-IT" sz="2000" dirty="0" err="1"/>
              <a:t>digital</a:t>
            </a:r>
            <a:r>
              <a:rPr lang="it-IT" sz="2000" dirty="0"/>
              <a:t> </a:t>
            </a:r>
            <a:r>
              <a:rPr lang="it-IT" sz="2000" dirty="0" err="1"/>
              <a:t>logic</a:t>
            </a:r>
            <a:r>
              <a:rPr lang="it-IT" sz="2000" dirty="0"/>
              <a:t> and </a:t>
            </a:r>
            <a:r>
              <a:rPr lang="it-IT" sz="2000" dirty="0" err="1"/>
              <a:t>lower</a:t>
            </a:r>
            <a:r>
              <a:rPr lang="it-IT" sz="2000" dirty="0"/>
              <a:t> </a:t>
            </a:r>
            <a:r>
              <a:rPr lang="it-IT" sz="2000" dirty="0" err="1"/>
              <a:t>power</a:t>
            </a:r>
            <a:r>
              <a:rPr lang="it-IT" sz="2000" dirty="0"/>
              <a:t> in front-end chips.</a:t>
            </a:r>
          </a:p>
          <a:p>
            <a:pPr marL="0" indent="0">
              <a:buNone/>
              <a:defRPr/>
            </a:pPr>
            <a:endParaRPr lang="fr-FR" sz="2400" dirty="0"/>
          </a:p>
          <a:p>
            <a:pPr marL="0" indent="0">
              <a:buNone/>
              <a:defRPr/>
            </a:pPr>
            <a:r>
              <a:rPr lang="fr-FR" sz="2400" b="1" dirty="0" smtClean="0">
                <a:solidFill>
                  <a:srgbClr val="FF0000"/>
                </a:solidFill>
              </a:rPr>
              <a:t>2</a:t>
            </a:r>
            <a:r>
              <a:rPr lang="fr-FR" sz="2400" b="1" baseline="30000" dirty="0" smtClean="0">
                <a:solidFill>
                  <a:srgbClr val="FF0000"/>
                </a:solidFill>
              </a:rPr>
              <a:t>nd</a:t>
            </a:r>
            <a:r>
              <a:rPr lang="fr-FR" sz="2400" b="1" dirty="0" smtClean="0">
                <a:solidFill>
                  <a:srgbClr val="FF0000"/>
                </a:solidFill>
              </a:rPr>
              <a:t> </a:t>
            </a:r>
            <a:r>
              <a:rPr lang="fr-FR" sz="2400" b="1" dirty="0">
                <a:solidFill>
                  <a:srgbClr val="FF0000"/>
                </a:solidFill>
              </a:rPr>
              <a:t>set </a:t>
            </a:r>
            <a:r>
              <a:rPr lang="fr-FR" sz="2400" b="1" dirty="0" err="1" smtClean="0">
                <a:solidFill>
                  <a:srgbClr val="FF0000"/>
                </a:solidFill>
              </a:rPr>
              <a:t>organized</a:t>
            </a:r>
            <a:r>
              <a:rPr lang="fr-FR" sz="2400" b="1" dirty="0" smtClean="0">
                <a:solidFill>
                  <a:srgbClr val="FF0000"/>
                </a:solidFill>
              </a:rPr>
              <a:t> </a:t>
            </a:r>
            <a:r>
              <a:rPr lang="fr-FR" sz="2400" b="1" dirty="0">
                <a:solidFill>
                  <a:srgbClr val="FF0000"/>
                </a:solidFill>
              </a:rPr>
              <a:t>by OMEGA </a:t>
            </a:r>
            <a:r>
              <a:rPr lang="fr-FR" sz="2400" b="1" dirty="0" smtClean="0">
                <a:solidFill>
                  <a:srgbClr val="FF0000"/>
                </a:solidFill>
              </a:rPr>
              <a:t>in 180 nm SOI CMOS </a:t>
            </a:r>
            <a:r>
              <a:rPr lang="fr-FR" sz="2400" dirty="0" smtClean="0"/>
              <a:t>for </a:t>
            </a:r>
            <a:r>
              <a:rPr lang="fr-FR" sz="2400" dirty="0" err="1"/>
              <a:t>needs</a:t>
            </a:r>
            <a:r>
              <a:rPr lang="fr-FR" sz="2400" dirty="0"/>
              <a:t> in </a:t>
            </a:r>
            <a:r>
              <a:rPr lang="fr-FR" sz="2400" dirty="0" err="1"/>
              <a:t>calorimetry</a:t>
            </a:r>
            <a:r>
              <a:rPr lang="fr-FR" sz="2400" dirty="0"/>
              <a:t>, TPC</a:t>
            </a:r>
            <a:r>
              <a:rPr lang="fr-FR" sz="2400" dirty="0" smtClean="0"/>
              <a:t>, </a:t>
            </a:r>
            <a:r>
              <a:rPr lang="fr-FR" sz="2400" dirty="0" err="1" smtClean="0"/>
              <a:t>high</a:t>
            </a:r>
            <a:r>
              <a:rPr lang="fr-FR" sz="2400" dirty="0" smtClean="0"/>
              <a:t> speed applications…</a:t>
            </a:r>
            <a:endParaRPr lang="it-IT" sz="2400" dirty="0"/>
          </a:p>
        </p:txBody>
      </p:sp>
      <p:sp>
        <p:nvSpPr>
          <p:cNvPr id="4" name="Segnaposto data 3"/>
          <p:cNvSpPr>
            <a:spLocks noGrp="1"/>
          </p:cNvSpPr>
          <p:nvPr>
            <p:ph type="dt" sz="half" idx="10"/>
          </p:nvPr>
        </p:nvSpPr>
        <p:spPr/>
        <p:txBody>
          <a:bodyPr/>
          <a:lstStyle/>
          <a:p>
            <a:pPr>
              <a:defRPr/>
            </a:pPr>
            <a:r>
              <a:rPr lang="en-US" smtClean="0"/>
              <a:t>V. Re</a:t>
            </a:r>
            <a:endParaRPr lang="en-US"/>
          </a:p>
        </p:txBody>
      </p:sp>
      <p:sp>
        <p:nvSpPr>
          <p:cNvPr id="5" name="Segnaposto numero diapositiva 4"/>
          <p:cNvSpPr>
            <a:spLocks noGrp="1"/>
          </p:cNvSpPr>
          <p:nvPr>
            <p:ph type="sldNum" sz="quarter" idx="11"/>
          </p:nvPr>
        </p:nvSpPr>
        <p:spPr>
          <a:xfrm>
            <a:off x="7200900" y="6591300"/>
            <a:ext cx="1905000" cy="457200"/>
          </a:xfrm>
        </p:spPr>
        <p:txBody>
          <a:bodyPr/>
          <a:lstStyle/>
          <a:p>
            <a:pPr>
              <a:defRPr/>
            </a:pPr>
            <a:fld id="{89C90800-5070-4731-B792-AA2D66089E54}" type="slidenum">
              <a:rPr lang="en-US" smtClean="0"/>
              <a:pPr>
                <a:defRPr/>
              </a:pPr>
              <a:t>7</a:t>
            </a:fld>
            <a:endParaRPr lang="en-US" dirty="0">
              <a:solidFill>
                <a:schemeClr val="tx1"/>
              </a:solidFill>
            </a:endParaRPr>
          </a:p>
        </p:txBody>
      </p:sp>
    </p:spTree>
    <p:extLst>
      <p:ext uri="{BB962C8B-B14F-4D97-AF65-F5344CB8AC3E}">
        <p14:creationId xmlns:p14="http://schemas.microsoft.com/office/powerpoint/2010/main" val="26136263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90600" y="0"/>
            <a:ext cx="7239000" cy="469900"/>
          </a:xfrm>
        </p:spPr>
        <p:txBody>
          <a:bodyPr/>
          <a:lstStyle/>
          <a:p>
            <a:r>
              <a:rPr lang="it-IT" sz="2800" dirty="0" smtClean="0"/>
              <a:t>65 nm CMOS IP </a:t>
            </a:r>
            <a:r>
              <a:rPr lang="it-IT" sz="2800" dirty="0" err="1" smtClean="0"/>
              <a:t>blocks</a:t>
            </a:r>
            <a:endParaRPr lang="it-IT" sz="2800" dirty="0"/>
          </a:p>
        </p:txBody>
      </p:sp>
      <p:sp>
        <p:nvSpPr>
          <p:cNvPr id="3" name="Segnaposto contenuto 2"/>
          <p:cNvSpPr>
            <a:spLocks noGrp="1"/>
          </p:cNvSpPr>
          <p:nvPr>
            <p:ph idx="1"/>
          </p:nvPr>
        </p:nvSpPr>
        <p:spPr>
          <a:xfrm>
            <a:off x="101600" y="3048000"/>
            <a:ext cx="4559300" cy="3797300"/>
          </a:xfrm>
        </p:spPr>
        <p:txBody>
          <a:bodyPr/>
          <a:lstStyle/>
          <a:p>
            <a:pPr marL="0" lvl="0" indent="0">
              <a:buNone/>
            </a:pPr>
            <a:r>
              <a:rPr lang="en-GB" sz="1800" b="1" dirty="0">
                <a:solidFill>
                  <a:srgbClr val="008000"/>
                </a:solidFill>
              </a:rPr>
              <a:t>CERN: </a:t>
            </a:r>
            <a:endParaRPr lang="it-IT" sz="1800" dirty="0">
              <a:solidFill>
                <a:srgbClr val="008000"/>
              </a:solidFill>
            </a:endParaRPr>
          </a:p>
          <a:p>
            <a:pPr marL="0" lvl="0" indent="0">
              <a:buNone/>
            </a:pPr>
            <a:r>
              <a:rPr lang="en-GB" sz="1400" dirty="0"/>
              <a:t>Pseudo-dual-port SRAM generator</a:t>
            </a:r>
            <a:endParaRPr lang="it-IT" sz="1400" dirty="0"/>
          </a:p>
          <a:p>
            <a:pPr marL="0" lvl="0" indent="0">
              <a:buNone/>
            </a:pPr>
            <a:r>
              <a:rPr lang="it-IT" sz="1400" dirty="0"/>
              <a:t>1.2V CMOS I/O </a:t>
            </a:r>
            <a:r>
              <a:rPr lang="it-IT" sz="1400" dirty="0" err="1"/>
              <a:t>pad</a:t>
            </a:r>
            <a:r>
              <a:rPr lang="it-IT" sz="1400" dirty="0"/>
              <a:t> </a:t>
            </a:r>
            <a:r>
              <a:rPr lang="it-IT" sz="1400" dirty="0" err="1"/>
              <a:t>library</a:t>
            </a:r>
            <a:endParaRPr lang="it-IT" sz="1400" dirty="0"/>
          </a:p>
          <a:p>
            <a:pPr marL="0" lvl="0" indent="0">
              <a:buNone/>
            </a:pPr>
            <a:r>
              <a:rPr lang="en-GB" sz="1400" dirty="0"/>
              <a:t>32-channel 12-bit ADC for monitoring (1MS/s)</a:t>
            </a:r>
            <a:endParaRPr lang="it-IT" sz="1400" dirty="0"/>
          </a:p>
          <a:p>
            <a:pPr marL="0" lvl="0" indent="0">
              <a:buNone/>
            </a:pPr>
            <a:r>
              <a:rPr lang="en-GB" sz="1400" dirty="0" err="1"/>
              <a:t>Bandgap</a:t>
            </a:r>
            <a:r>
              <a:rPr lang="en-GB" sz="1400" dirty="0"/>
              <a:t> voltage reference circuit</a:t>
            </a:r>
            <a:endParaRPr lang="it-IT" sz="1400" dirty="0"/>
          </a:p>
          <a:p>
            <a:pPr marL="0" lvl="0" indent="0">
              <a:buNone/>
            </a:pPr>
            <a:r>
              <a:rPr lang="en-GB" sz="1800" b="1" dirty="0" smtClean="0">
                <a:solidFill>
                  <a:srgbClr val="008000"/>
                </a:solidFill>
              </a:rPr>
              <a:t>Bonn</a:t>
            </a:r>
            <a:r>
              <a:rPr lang="en-GB" sz="1800" b="1" dirty="0">
                <a:solidFill>
                  <a:srgbClr val="008000"/>
                </a:solidFill>
              </a:rPr>
              <a:t>:</a:t>
            </a:r>
            <a:endParaRPr lang="it-IT" sz="1800" dirty="0">
              <a:solidFill>
                <a:srgbClr val="008000"/>
              </a:solidFill>
            </a:endParaRPr>
          </a:p>
          <a:p>
            <a:pPr marL="0" lvl="0" indent="0">
              <a:buNone/>
            </a:pPr>
            <a:r>
              <a:rPr lang="en-US" sz="1400" dirty="0"/>
              <a:t>LVDS transmitter with programmable output current (S-LVDS)</a:t>
            </a:r>
            <a:endParaRPr lang="it-IT" sz="1400" dirty="0"/>
          </a:p>
          <a:p>
            <a:pPr marL="0" lvl="0" indent="0">
              <a:buNone/>
            </a:pPr>
            <a:r>
              <a:rPr lang="en-US" sz="1400" dirty="0"/>
              <a:t>LVDS receiver with rail-to-rail input </a:t>
            </a:r>
            <a:r>
              <a:rPr lang="en-GB" sz="1400" dirty="0"/>
              <a:t>stage</a:t>
            </a:r>
            <a:endParaRPr lang="it-IT" sz="1400" dirty="0"/>
          </a:p>
          <a:p>
            <a:pPr marL="0" lvl="0" indent="0">
              <a:buNone/>
            </a:pPr>
            <a:r>
              <a:rPr lang="en-GB" sz="1800" b="1" dirty="0">
                <a:solidFill>
                  <a:srgbClr val="008000"/>
                </a:solidFill>
              </a:rPr>
              <a:t>CPPM:</a:t>
            </a:r>
            <a:endParaRPr lang="it-IT" sz="1800" dirty="0">
              <a:solidFill>
                <a:srgbClr val="008000"/>
              </a:solidFill>
            </a:endParaRPr>
          </a:p>
          <a:p>
            <a:pPr marL="0" lvl="0" indent="0">
              <a:buNone/>
            </a:pPr>
            <a:r>
              <a:rPr lang="en-GB" sz="1400" dirty="0"/>
              <a:t>General purpose ADC</a:t>
            </a:r>
            <a:endParaRPr lang="it-IT" sz="1400" dirty="0"/>
          </a:p>
          <a:p>
            <a:pPr marL="0" lvl="0" indent="0">
              <a:buNone/>
            </a:pPr>
            <a:r>
              <a:rPr lang="it-IT" sz="1400" dirty="0" err="1"/>
              <a:t>Bandgap</a:t>
            </a:r>
            <a:r>
              <a:rPr lang="it-IT" sz="1400" dirty="0"/>
              <a:t> </a:t>
            </a:r>
            <a:r>
              <a:rPr lang="it-IT" sz="1400" dirty="0" err="1"/>
              <a:t>voltage</a:t>
            </a:r>
            <a:r>
              <a:rPr lang="it-IT" sz="1400" dirty="0"/>
              <a:t> </a:t>
            </a:r>
            <a:r>
              <a:rPr lang="it-IT" sz="1400" dirty="0" err="1"/>
              <a:t>reference</a:t>
            </a:r>
            <a:endParaRPr lang="it-IT" sz="1400" dirty="0"/>
          </a:p>
          <a:p>
            <a:pPr marL="0" lvl="0" indent="0">
              <a:buNone/>
            </a:pPr>
            <a:r>
              <a:rPr lang="en-GB" sz="1400" dirty="0"/>
              <a:t>SEU-tolerant latches</a:t>
            </a:r>
            <a:endParaRPr lang="it-IT" sz="1400" dirty="0"/>
          </a:p>
          <a:p>
            <a:pPr marL="0" lvl="0" indent="0">
              <a:buNone/>
            </a:pPr>
            <a:r>
              <a:rPr lang="en-GB" sz="1400" dirty="0"/>
              <a:t>Temperature </a:t>
            </a:r>
            <a:r>
              <a:rPr lang="en-GB" sz="1400" dirty="0" smtClean="0"/>
              <a:t>sensor</a:t>
            </a:r>
            <a:endParaRPr lang="it-IT" sz="1400" dirty="0"/>
          </a:p>
        </p:txBody>
      </p:sp>
      <p:sp>
        <p:nvSpPr>
          <p:cNvPr id="5" name="Segnaposto numero diapositiva 4"/>
          <p:cNvSpPr>
            <a:spLocks noGrp="1"/>
          </p:cNvSpPr>
          <p:nvPr>
            <p:ph type="sldNum" sz="quarter" idx="11"/>
          </p:nvPr>
        </p:nvSpPr>
        <p:spPr>
          <a:xfrm>
            <a:off x="7239000" y="6527800"/>
            <a:ext cx="1905000" cy="457200"/>
          </a:xfrm>
        </p:spPr>
        <p:txBody>
          <a:bodyPr/>
          <a:lstStyle/>
          <a:p>
            <a:pPr>
              <a:defRPr/>
            </a:pPr>
            <a:fld id="{89C90800-5070-4731-B792-AA2D66089E54}" type="slidenum">
              <a:rPr lang="en-US" smtClean="0"/>
              <a:pPr>
                <a:defRPr/>
              </a:pPr>
              <a:t>8</a:t>
            </a:fld>
            <a:endParaRPr lang="en-US" dirty="0">
              <a:solidFill>
                <a:schemeClr val="tx1"/>
              </a:solidFill>
            </a:endParaRPr>
          </a:p>
        </p:txBody>
      </p:sp>
      <p:sp>
        <p:nvSpPr>
          <p:cNvPr id="6" name="Segnaposto contenuto 2"/>
          <p:cNvSpPr txBox="1">
            <a:spLocks/>
          </p:cNvSpPr>
          <p:nvPr/>
        </p:nvSpPr>
        <p:spPr bwMode="auto">
          <a:xfrm>
            <a:off x="4508500" y="3136900"/>
            <a:ext cx="4495800" cy="3492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defRPr>
            </a:lvl2pPr>
            <a:lvl3pPr marL="1143000" indent="-228600" algn="l" rtl="0" eaLnBrk="0" fontAlgn="base" hangingPunct="0">
              <a:spcBef>
                <a:spcPct val="20000"/>
              </a:spcBef>
              <a:spcAft>
                <a:spcPct val="0"/>
              </a:spcAft>
              <a:buChar char="•"/>
              <a:defRPr sz="22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eaLnBrk="0" fontAlgn="base" hangingPunct="0">
              <a:spcBef>
                <a:spcPct val="20000"/>
              </a:spcBef>
              <a:spcAft>
                <a:spcPct val="0"/>
              </a:spcAft>
              <a:buChar char="»"/>
              <a:defRPr sz="2000">
                <a:solidFill>
                  <a:schemeClr val="accent2"/>
                </a:solidFill>
                <a:latin typeface="+mn-lt"/>
              </a:defRPr>
            </a:lvl6pPr>
            <a:lvl7pPr marL="2971800" indent="-228600" algn="l" rtl="0" eaLnBrk="0" fontAlgn="base" hangingPunct="0">
              <a:spcBef>
                <a:spcPct val="20000"/>
              </a:spcBef>
              <a:spcAft>
                <a:spcPct val="0"/>
              </a:spcAft>
              <a:buChar char="»"/>
              <a:defRPr sz="2000">
                <a:solidFill>
                  <a:schemeClr val="accent2"/>
                </a:solidFill>
                <a:latin typeface="+mn-lt"/>
              </a:defRPr>
            </a:lvl7pPr>
            <a:lvl8pPr marL="3429000" indent="-228600" algn="l" rtl="0" eaLnBrk="0" fontAlgn="base" hangingPunct="0">
              <a:spcBef>
                <a:spcPct val="20000"/>
              </a:spcBef>
              <a:spcAft>
                <a:spcPct val="0"/>
              </a:spcAft>
              <a:buChar char="»"/>
              <a:defRPr sz="2000">
                <a:solidFill>
                  <a:schemeClr val="accent2"/>
                </a:solidFill>
                <a:latin typeface="+mn-lt"/>
              </a:defRPr>
            </a:lvl8pPr>
            <a:lvl9pPr marL="3886200" indent="-228600" algn="l" rtl="0" eaLnBrk="0" fontAlgn="base" hangingPunct="0">
              <a:spcBef>
                <a:spcPct val="20000"/>
              </a:spcBef>
              <a:spcAft>
                <a:spcPct val="0"/>
              </a:spcAft>
              <a:buChar char="»"/>
              <a:defRPr sz="2000">
                <a:solidFill>
                  <a:schemeClr val="accent2"/>
                </a:solidFill>
                <a:latin typeface="+mn-lt"/>
              </a:defRPr>
            </a:lvl9pPr>
          </a:lstStyle>
          <a:p>
            <a:pPr marL="0" lvl="0" indent="0">
              <a:buNone/>
            </a:pPr>
            <a:r>
              <a:rPr lang="en-GB" sz="1800" b="1" dirty="0">
                <a:solidFill>
                  <a:srgbClr val="008000"/>
                </a:solidFill>
              </a:rPr>
              <a:t>INFN:</a:t>
            </a:r>
            <a:endParaRPr lang="it-IT" sz="1800" dirty="0">
              <a:solidFill>
                <a:srgbClr val="008000"/>
              </a:solidFill>
            </a:endParaRPr>
          </a:p>
          <a:p>
            <a:pPr marL="0" lvl="0" indent="0">
              <a:buNone/>
            </a:pPr>
            <a:r>
              <a:rPr lang="it-IT" sz="1400" dirty="0"/>
              <a:t>“DICE” SRAM </a:t>
            </a:r>
            <a:r>
              <a:rPr lang="it-IT" sz="1400" dirty="0" err="1"/>
              <a:t>cell</a:t>
            </a:r>
            <a:endParaRPr lang="it-IT" sz="1400" dirty="0"/>
          </a:p>
          <a:p>
            <a:pPr marL="0" lvl="0" indent="0">
              <a:buNone/>
            </a:pPr>
            <a:r>
              <a:rPr lang="it-IT" sz="1400" dirty="0" err="1"/>
              <a:t>Bandgap</a:t>
            </a:r>
            <a:r>
              <a:rPr lang="it-IT" sz="1400" dirty="0"/>
              <a:t> </a:t>
            </a:r>
            <a:r>
              <a:rPr lang="it-IT" sz="1400" dirty="0" err="1"/>
              <a:t>voltage</a:t>
            </a:r>
            <a:r>
              <a:rPr lang="it-IT" sz="1400" dirty="0"/>
              <a:t> </a:t>
            </a:r>
            <a:r>
              <a:rPr lang="it-IT" sz="1400" dirty="0" err="1"/>
              <a:t>reference</a:t>
            </a:r>
            <a:endParaRPr lang="it-IT" sz="1400" dirty="0"/>
          </a:p>
          <a:p>
            <a:pPr marL="0" lvl="0" indent="0">
              <a:buNone/>
            </a:pPr>
            <a:r>
              <a:rPr lang="en-GB" sz="1400" dirty="0"/>
              <a:t>Low-voltage low-power differential </a:t>
            </a:r>
            <a:r>
              <a:rPr lang="en-GB" sz="1400" dirty="0" smtClean="0"/>
              <a:t>link</a:t>
            </a:r>
            <a:endParaRPr lang="it-IT" sz="1400" dirty="0" smtClean="0"/>
          </a:p>
          <a:p>
            <a:pPr marL="0" indent="0">
              <a:buFontTx/>
              <a:buNone/>
            </a:pPr>
            <a:r>
              <a:rPr lang="en-GB" sz="1800" b="1" dirty="0" smtClean="0">
                <a:solidFill>
                  <a:srgbClr val="008000"/>
                </a:solidFill>
              </a:rPr>
              <a:t>LPNHE: </a:t>
            </a:r>
            <a:endParaRPr lang="it-IT" sz="1800" dirty="0" smtClean="0">
              <a:solidFill>
                <a:srgbClr val="008000"/>
              </a:solidFill>
            </a:endParaRPr>
          </a:p>
          <a:p>
            <a:pPr marL="0" indent="0">
              <a:buFontTx/>
              <a:buNone/>
            </a:pPr>
            <a:r>
              <a:rPr lang="it-IT" sz="1400" dirty="0" smtClean="0"/>
              <a:t>Per-pixel FIFO buffer with </a:t>
            </a:r>
            <a:r>
              <a:rPr lang="it-IT" sz="1400" dirty="0" err="1" smtClean="0"/>
              <a:t>timestamping</a:t>
            </a:r>
            <a:r>
              <a:rPr lang="it-IT" sz="1400" dirty="0" smtClean="0"/>
              <a:t> </a:t>
            </a:r>
          </a:p>
          <a:p>
            <a:pPr marL="0" indent="0">
              <a:buFontTx/>
              <a:buNone/>
            </a:pPr>
            <a:r>
              <a:rPr lang="en-GB" sz="1800" b="1" dirty="0" smtClean="0">
                <a:solidFill>
                  <a:srgbClr val="008000"/>
                </a:solidFill>
              </a:rPr>
              <a:t>AGH:</a:t>
            </a:r>
            <a:r>
              <a:rPr lang="en-GB" sz="1800" dirty="0" smtClean="0">
                <a:solidFill>
                  <a:srgbClr val="008000"/>
                </a:solidFill>
              </a:rPr>
              <a:t> </a:t>
            </a:r>
            <a:endParaRPr lang="it-IT" sz="1800" dirty="0" smtClean="0">
              <a:solidFill>
                <a:srgbClr val="008000"/>
              </a:solidFill>
            </a:endParaRPr>
          </a:p>
          <a:p>
            <a:pPr marL="0" indent="0">
              <a:buFontTx/>
              <a:buNone/>
            </a:pPr>
            <a:r>
              <a:rPr lang="en-GB" sz="1400" dirty="0" smtClean="0"/>
              <a:t>Power and frequency scalable 6-bit SAR ADC </a:t>
            </a:r>
            <a:endParaRPr lang="it-IT" sz="1400" dirty="0" smtClean="0"/>
          </a:p>
          <a:p>
            <a:pPr marL="0" indent="0">
              <a:buFontTx/>
              <a:buNone/>
            </a:pPr>
            <a:r>
              <a:rPr lang="en-GB" sz="1400" dirty="0" smtClean="0"/>
              <a:t>Power and frequency scalable PLL</a:t>
            </a:r>
            <a:endParaRPr lang="it-IT" sz="1400" dirty="0" smtClean="0"/>
          </a:p>
          <a:p>
            <a:pPr marL="0" indent="0">
              <a:buFontTx/>
              <a:buNone/>
            </a:pPr>
            <a:r>
              <a:rPr lang="en-GB" sz="1400" dirty="0" smtClean="0"/>
              <a:t>(these AGH blocks were fabricated in a 130 nm technology, with the goal of validating design concepts in view of their implementation on the 65 nm CMOS process)</a:t>
            </a:r>
            <a:endParaRPr lang="it-IT" sz="1400" dirty="0" smtClean="0"/>
          </a:p>
          <a:p>
            <a:pPr marL="0" indent="0">
              <a:buFontTx/>
              <a:buNone/>
            </a:pPr>
            <a:endParaRPr lang="it-IT" dirty="0"/>
          </a:p>
        </p:txBody>
      </p:sp>
      <p:sp>
        <p:nvSpPr>
          <p:cNvPr id="7" name="Segnaposto contenuto 2"/>
          <p:cNvSpPr txBox="1">
            <a:spLocks/>
          </p:cNvSpPr>
          <p:nvPr/>
        </p:nvSpPr>
        <p:spPr bwMode="auto">
          <a:xfrm>
            <a:off x="0" y="431800"/>
            <a:ext cx="9042400" cy="259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defRPr>
            </a:lvl2pPr>
            <a:lvl3pPr marL="1143000" indent="-228600" algn="l" rtl="0" eaLnBrk="0" fontAlgn="base" hangingPunct="0">
              <a:spcBef>
                <a:spcPct val="20000"/>
              </a:spcBef>
              <a:spcAft>
                <a:spcPct val="0"/>
              </a:spcAft>
              <a:buChar char="•"/>
              <a:defRPr sz="22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eaLnBrk="0" fontAlgn="base" hangingPunct="0">
              <a:spcBef>
                <a:spcPct val="20000"/>
              </a:spcBef>
              <a:spcAft>
                <a:spcPct val="0"/>
              </a:spcAft>
              <a:buChar char="»"/>
              <a:defRPr sz="2000">
                <a:solidFill>
                  <a:schemeClr val="accent2"/>
                </a:solidFill>
                <a:latin typeface="+mn-lt"/>
              </a:defRPr>
            </a:lvl6pPr>
            <a:lvl7pPr marL="2971800" indent="-228600" algn="l" rtl="0" eaLnBrk="0" fontAlgn="base" hangingPunct="0">
              <a:spcBef>
                <a:spcPct val="20000"/>
              </a:spcBef>
              <a:spcAft>
                <a:spcPct val="0"/>
              </a:spcAft>
              <a:buChar char="»"/>
              <a:defRPr sz="2000">
                <a:solidFill>
                  <a:schemeClr val="accent2"/>
                </a:solidFill>
                <a:latin typeface="+mn-lt"/>
              </a:defRPr>
            </a:lvl7pPr>
            <a:lvl8pPr marL="3429000" indent="-228600" algn="l" rtl="0" eaLnBrk="0" fontAlgn="base" hangingPunct="0">
              <a:spcBef>
                <a:spcPct val="20000"/>
              </a:spcBef>
              <a:spcAft>
                <a:spcPct val="0"/>
              </a:spcAft>
              <a:buChar char="»"/>
              <a:defRPr sz="2000">
                <a:solidFill>
                  <a:schemeClr val="accent2"/>
                </a:solidFill>
                <a:latin typeface="+mn-lt"/>
              </a:defRPr>
            </a:lvl8pPr>
            <a:lvl9pPr marL="3886200" indent="-228600" algn="l" rtl="0" eaLnBrk="0" fontAlgn="base" hangingPunct="0">
              <a:spcBef>
                <a:spcPct val="20000"/>
              </a:spcBef>
              <a:spcAft>
                <a:spcPct val="0"/>
              </a:spcAft>
              <a:buChar char="»"/>
              <a:defRPr sz="2000">
                <a:solidFill>
                  <a:schemeClr val="accent2"/>
                </a:solidFill>
                <a:latin typeface="+mn-lt"/>
              </a:defRPr>
            </a:lvl9pPr>
          </a:lstStyle>
          <a:p>
            <a:r>
              <a:rPr lang="it-IT" sz="1800" dirty="0" smtClean="0"/>
              <a:t>CERN </a:t>
            </a:r>
            <a:r>
              <a:rPr lang="it-IT" sz="1800" dirty="0" err="1" smtClean="0"/>
              <a:t>signed</a:t>
            </a:r>
            <a:r>
              <a:rPr lang="it-IT" sz="1800" dirty="0" smtClean="0"/>
              <a:t> a </a:t>
            </a:r>
            <a:r>
              <a:rPr lang="it-IT" sz="1800" dirty="0" err="1" smtClean="0">
                <a:solidFill>
                  <a:srgbClr val="FF0000"/>
                </a:solidFill>
              </a:rPr>
              <a:t>contract</a:t>
            </a:r>
            <a:r>
              <a:rPr lang="it-IT" sz="1800" dirty="0" smtClean="0">
                <a:solidFill>
                  <a:srgbClr val="FF0000"/>
                </a:solidFill>
              </a:rPr>
              <a:t> with IMEC and TSMC for </a:t>
            </a:r>
            <a:r>
              <a:rPr lang="it-IT" sz="1800" dirty="0" err="1" smtClean="0">
                <a:solidFill>
                  <a:srgbClr val="FF0000"/>
                </a:solidFill>
              </a:rPr>
              <a:t>accessing</a:t>
            </a:r>
            <a:r>
              <a:rPr lang="it-IT" sz="1800" dirty="0" smtClean="0">
                <a:solidFill>
                  <a:srgbClr val="FF0000"/>
                </a:solidFill>
              </a:rPr>
              <a:t> the 65 nm </a:t>
            </a:r>
            <a:r>
              <a:rPr lang="it-IT" sz="1800" dirty="0" err="1" smtClean="0">
                <a:solidFill>
                  <a:srgbClr val="FF0000"/>
                </a:solidFill>
              </a:rPr>
              <a:t>Low</a:t>
            </a:r>
            <a:r>
              <a:rPr lang="it-IT" sz="1800" dirty="0" smtClean="0">
                <a:solidFill>
                  <a:srgbClr val="FF0000"/>
                </a:solidFill>
              </a:rPr>
              <a:t> </a:t>
            </a:r>
            <a:r>
              <a:rPr lang="it-IT" sz="1800" dirty="0" err="1" smtClean="0">
                <a:solidFill>
                  <a:srgbClr val="FF0000"/>
                </a:solidFill>
              </a:rPr>
              <a:t>Power</a:t>
            </a:r>
            <a:r>
              <a:rPr lang="it-IT" sz="1800" dirty="0" smtClean="0">
                <a:solidFill>
                  <a:srgbClr val="FF0000"/>
                </a:solidFill>
              </a:rPr>
              <a:t> CMOS</a:t>
            </a:r>
            <a:r>
              <a:rPr lang="it-IT" sz="1800" dirty="0" smtClean="0"/>
              <a:t> </a:t>
            </a:r>
            <a:r>
              <a:rPr lang="it-IT" sz="1800" dirty="0" err="1" smtClean="0"/>
              <a:t>process</a:t>
            </a:r>
            <a:r>
              <a:rPr lang="it-IT" sz="1800" dirty="0" smtClean="0"/>
              <a:t>. </a:t>
            </a:r>
            <a:r>
              <a:rPr lang="it-IT" sz="1800" dirty="0" err="1" smtClean="0"/>
              <a:t>This</a:t>
            </a:r>
            <a:r>
              <a:rPr lang="it-IT" sz="1800" dirty="0" smtClean="0"/>
              <a:t> </a:t>
            </a:r>
            <a:r>
              <a:rPr lang="it-IT" sz="1800" dirty="0" err="1" smtClean="0"/>
              <a:t>allows</a:t>
            </a:r>
            <a:r>
              <a:rPr lang="it-IT" sz="1800" dirty="0" smtClean="0"/>
              <a:t> </a:t>
            </a:r>
            <a:r>
              <a:rPr lang="it-IT" sz="1800" dirty="0" err="1" smtClean="0"/>
              <a:t>us</a:t>
            </a:r>
            <a:r>
              <a:rPr lang="it-IT" sz="1800" dirty="0" smtClean="0"/>
              <a:t> to </a:t>
            </a:r>
            <a:r>
              <a:rPr lang="it-IT" sz="1800" dirty="0" err="1" smtClean="0"/>
              <a:t>have</a:t>
            </a:r>
            <a:r>
              <a:rPr lang="it-IT" sz="1800" dirty="0" smtClean="0"/>
              <a:t> a free </a:t>
            </a:r>
            <a:r>
              <a:rPr lang="it-IT" sz="1800" dirty="0" err="1" smtClean="0"/>
              <a:t>exchange</a:t>
            </a:r>
            <a:r>
              <a:rPr lang="it-IT" sz="1800" dirty="0" smtClean="0"/>
              <a:t> of information </a:t>
            </a:r>
            <a:r>
              <a:rPr lang="it-IT" sz="1800" dirty="0" err="1" smtClean="0"/>
              <a:t>between</a:t>
            </a:r>
            <a:r>
              <a:rPr lang="it-IT" sz="1800" dirty="0" smtClean="0"/>
              <a:t> </a:t>
            </a:r>
            <a:r>
              <a:rPr lang="it-IT" sz="1800" dirty="0" err="1" smtClean="0"/>
              <a:t>users</a:t>
            </a:r>
            <a:r>
              <a:rPr lang="it-IT" sz="1800" dirty="0" smtClean="0"/>
              <a:t> in the HEP community. A special </a:t>
            </a:r>
            <a:r>
              <a:rPr lang="it-IT" sz="1800" dirty="0" smtClean="0">
                <a:solidFill>
                  <a:srgbClr val="FF0000"/>
                </a:solidFill>
              </a:rPr>
              <a:t>NDA</a:t>
            </a:r>
            <a:r>
              <a:rPr lang="it-IT" sz="1800" dirty="0" smtClean="0"/>
              <a:t> </a:t>
            </a:r>
            <a:r>
              <a:rPr lang="it-IT" sz="1800" dirty="0" err="1" smtClean="0"/>
              <a:t>was</a:t>
            </a:r>
            <a:r>
              <a:rPr lang="it-IT" sz="1800" dirty="0" smtClean="0"/>
              <a:t> </a:t>
            </a:r>
            <a:r>
              <a:rPr lang="it-IT" sz="1800" dirty="0" err="1" smtClean="0"/>
              <a:t>distributed</a:t>
            </a:r>
            <a:r>
              <a:rPr lang="it-IT" sz="1800" dirty="0" smtClean="0"/>
              <a:t> by IMEC to </a:t>
            </a:r>
            <a:r>
              <a:rPr lang="it-IT" sz="1800" dirty="0" err="1" smtClean="0"/>
              <a:t>interested</a:t>
            </a:r>
            <a:r>
              <a:rPr lang="it-IT" sz="1800" dirty="0" smtClean="0"/>
              <a:t> </a:t>
            </a:r>
            <a:r>
              <a:rPr lang="it-IT" sz="1800" dirty="0" err="1" smtClean="0"/>
              <a:t>Institutes</a:t>
            </a:r>
            <a:r>
              <a:rPr lang="it-IT" sz="1800" dirty="0" smtClean="0"/>
              <a:t> and </a:t>
            </a:r>
            <a:r>
              <a:rPr lang="it-IT" sz="1800" dirty="0" err="1" smtClean="0"/>
              <a:t>signed</a:t>
            </a:r>
            <a:r>
              <a:rPr lang="it-IT" sz="1800" dirty="0" smtClean="0"/>
              <a:t>. CERN </a:t>
            </a:r>
            <a:r>
              <a:rPr lang="it-IT" sz="1800" dirty="0" err="1" smtClean="0"/>
              <a:t>distributed</a:t>
            </a:r>
            <a:r>
              <a:rPr lang="it-IT" sz="1800" dirty="0" smtClean="0"/>
              <a:t> to the community a </a:t>
            </a:r>
            <a:r>
              <a:rPr lang="it-IT" sz="1800" dirty="0" smtClean="0">
                <a:solidFill>
                  <a:srgbClr val="FF0000"/>
                </a:solidFill>
              </a:rPr>
              <a:t>65nm design kit </a:t>
            </a:r>
            <a:r>
              <a:rPr lang="it-IT" sz="1800" dirty="0" err="1" smtClean="0"/>
              <a:t>tailored</a:t>
            </a:r>
            <a:r>
              <a:rPr lang="it-IT" sz="1800" dirty="0" smtClean="0"/>
              <a:t> to the </a:t>
            </a:r>
            <a:r>
              <a:rPr lang="it-IT" sz="1800" dirty="0" err="1" smtClean="0"/>
              <a:t>majority</a:t>
            </a:r>
            <a:r>
              <a:rPr lang="it-IT" sz="1800" dirty="0" smtClean="0"/>
              <a:t> of the </a:t>
            </a:r>
            <a:r>
              <a:rPr lang="it-IT" sz="1800" dirty="0" err="1" smtClean="0"/>
              <a:t>typical</a:t>
            </a:r>
            <a:r>
              <a:rPr lang="it-IT" sz="1800" dirty="0" smtClean="0"/>
              <a:t> </a:t>
            </a:r>
            <a:r>
              <a:rPr lang="it-IT" sz="1800" dirty="0" err="1" smtClean="0"/>
              <a:t>projects</a:t>
            </a:r>
            <a:r>
              <a:rPr lang="it-IT" sz="1800" dirty="0" smtClean="0"/>
              <a:t>.</a:t>
            </a:r>
          </a:p>
          <a:p>
            <a:r>
              <a:rPr lang="it-IT" sz="1800" dirty="0" smtClean="0"/>
              <a:t> </a:t>
            </a:r>
            <a:r>
              <a:rPr lang="it-IT" sz="1800" dirty="0" err="1" smtClean="0"/>
              <a:t>Contract</a:t>
            </a:r>
            <a:r>
              <a:rPr lang="it-IT" sz="1800" dirty="0" smtClean="0"/>
              <a:t> </a:t>
            </a:r>
            <a:r>
              <a:rPr lang="it-IT" sz="1800" dirty="0" err="1" smtClean="0"/>
              <a:t>negotiations</a:t>
            </a:r>
            <a:r>
              <a:rPr lang="it-IT" sz="1800" dirty="0" smtClean="0"/>
              <a:t> </a:t>
            </a:r>
            <a:r>
              <a:rPr lang="it-IT" sz="1800" dirty="0" err="1" smtClean="0"/>
              <a:t>took</a:t>
            </a:r>
            <a:r>
              <a:rPr lang="it-IT" sz="1800" dirty="0" smtClean="0"/>
              <a:t> a </a:t>
            </a:r>
            <a:r>
              <a:rPr lang="it-IT" sz="1800" dirty="0" err="1" smtClean="0"/>
              <a:t>lot</a:t>
            </a:r>
            <a:r>
              <a:rPr lang="it-IT" sz="1800" dirty="0" smtClean="0"/>
              <a:t> of work and a long time, and </a:t>
            </a:r>
            <a:r>
              <a:rPr lang="it-IT" sz="1800" dirty="0" err="1" smtClean="0"/>
              <a:t>were</a:t>
            </a:r>
            <a:r>
              <a:rPr lang="it-IT" sz="1800" dirty="0" smtClean="0"/>
              <a:t> </a:t>
            </a:r>
            <a:r>
              <a:rPr lang="it-IT" sz="1800" dirty="0" err="1" smtClean="0"/>
              <a:t>concluded</a:t>
            </a:r>
            <a:r>
              <a:rPr lang="it-IT" sz="1800" dirty="0" smtClean="0"/>
              <a:t> in the </a:t>
            </a:r>
            <a:r>
              <a:rPr lang="it-IT" sz="1800" dirty="0" err="1" smtClean="0"/>
              <a:t>final</a:t>
            </a:r>
            <a:r>
              <a:rPr lang="it-IT" sz="1800" dirty="0" smtClean="0"/>
              <a:t> </a:t>
            </a:r>
            <a:r>
              <a:rPr lang="it-IT" sz="1800" dirty="0" err="1" smtClean="0"/>
              <a:t>year</a:t>
            </a:r>
            <a:r>
              <a:rPr lang="it-IT" sz="1800" dirty="0" smtClean="0"/>
              <a:t> of AIDA. </a:t>
            </a:r>
            <a:r>
              <a:rPr lang="it-IT" sz="1800" dirty="0" err="1" smtClean="0"/>
              <a:t>However</a:t>
            </a:r>
            <a:r>
              <a:rPr lang="it-IT" sz="1800" dirty="0" smtClean="0"/>
              <a:t>, WP3 </a:t>
            </a:r>
            <a:r>
              <a:rPr lang="it-IT" sz="1800" dirty="0" err="1" smtClean="0"/>
              <a:t>groups</a:t>
            </a:r>
            <a:r>
              <a:rPr lang="it-IT" sz="1800" dirty="0" smtClean="0"/>
              <a:t> </a:t>
            </a:r>
            <a:r>
              <a:rPr lang="it-IT" sz="1800" dirty="0" err="1" smtClean="0"/>
              <a:t>started</a:t>
            </a:r>
            <a:r>
              <a:rPr lang="it-IT" sz="1800" dirty="0" smtClean="0"/>
              <a:t> </a:t>
            </a:r>
            <a:r>
              <a:rPr lang="it-IT" sz="1800" dirty="0" err="1" smtClean="0"/>
              <a:t>their</a:t>
            </a:r>
            <a:r>
              <a:rPr lang="it-IT" sz="1800" dirty="0" smtClean="0"/>
              <a:t> design work in 65 nm CMOS, and </a:t>
            </a:r>
            <a:r>
              <a:rPr lang="it-IT" sz="1800" dirty="0" smtClean="0">
                <a:solidFill>
                  <a:srgbClr val="FF0000"/>
                </a:solidFill>
              </a:rPr>
              <a:t>IP </a:t>
            </a:r>
            <a:r>
              <a:rPr lang="it-IT" sz="1800" dirty="0" err="1" smtClean="0">
                <a:solidFill>
                  <a:srgbClr val="FF0000"/>
                </a:solidFill>
              </a:rPr>
              <a:t>blocks</a:t>
            </a:r>
            <a:r>
              <a:rPr lang="it-IT" sz="1800" dirty="0" smtClean="0">
                <a:solidFill>
                  <a:srgbClr val="FF0000"/>
                </a:solidFill>
              </a:rPr>
              <a:t> </a:t>
            </a:r>
            <a:r>
              <a:rPr lang="it-IT" sz="1800" dirty="0" err="1" smtClean="0">
                <a:solidFill>
                  <a:srgbClr val="FF0000"/>
                </a:solidFill>
              </a:rPr>
              <a:t>were</a:t>
            </a:r>
            <a:r>
              <a:rPr lang="it-IT" sz="1800" dirty="0" smtClean="0">
                <a:solidFill>
                  <a:srgbClr val="FF0000"/>
                </a:solidFill>
              </a:rPr>
              <a:t> </a:t>
            </a:r>
            <a:r>
              <a:rPr lang="it-IT" sz="1800" dirty="0" err="1" smtClean="0">
                <a:solidFill>
                  <a:srgbClr val="FF0000"/>
                </a:solidFill>
              </a:rPr>
              <a:t>designed</a:t>
            </a:r>
            <a:r>
              <a:rPr lang="it-IT" sz="1800" dirty="0" smtClean="0">
                <a:solidFill>
                  <a:srgbClr val="FF0000"/>
                </a:solidFill>
              </a:rPr>
              <a:t> and </a:t>
            </a:r>
            <a:r>
              <a:rPr lang="it-IT" sz="1800" dirty="0" err="1" smtClean="0">
                <a:solidFill>
                  <a:srgbClr val="FF0000"/>
                </a:solidFill>
              </a:rPr>
              <a:t>submitted</a:t>
            </a:r>
            <a:r>
              <a:rPr lang="it-IT" sz="1800" dirty="0" smtClean="0"/>
              <a:t>, </a:t>
            </a:r>
            <a:r>
              <a:rPr lang="it-IT" sz="1800" dirty="0" err="1" smtClean="0"/>
              <a:t>providing</a:t>
            </a:r>
            <a:r>
              <a:rPr lang="it-IT" sz="1800" dirty="0" smtClean="0"/>
              <a:t> the </a:t>
            </a:r>
            <a:r>
              <a:rPr lang="it-IT" sz="1800" dirty="0" err="1" smtClean="0"/>
              <a:t>basis</a:t>
            </a:r>
            <a:r>
              <a:rPr lang="it-IT" sz="1800" dirty="0" smtClean="0"/>
              <a:t> for a common </a:t>
            </a:r>
            <a:r>
              <a:rPr lang="it-IT" sz="1800" dirty="0" err="1" smtClean="0"/>
              <a:t>shared</a:t>
            </a:r>
            <a:r>
              <a:rPr lang="it-IT" sz="1800" dirty="0" smtClean="0"/>
              <a:t> </a:t>
            </a:r>
            <a:r>
              <a:rPr lang="it-IT" sz="1800" dirty="0" err="1" smtClean="0"/>
              <a:t>library</a:t>
            </a:r>
            <a:r>
              <a:rPr lang="it-IT" sz="1800" dirty="0" smtClean="0"/>
              <a:t>. </a:t>
            </a:r>
            <a:r>
              <a:rPr lang="it-IT" sz="1800" dirty="0" smtClean="0">
                <a:solidFill>
                  <a:srgbClr val="FF0000"/>
                </a:solidFill>
              </a:rPr>
              <a:t>Test </a:t>
            </a:r>
            <a:r>
              <a:rPr lang="it-IT" sz="1800" dirty="0" err="1" smtClean="0">
                <a:solidFill>
                  <a:srgbClr val="FF0000"/>
                </a:solidFill>
              </a:rPr>
              <a:t>results</a:t>
            </a:r>
            <a:r>
              <a:rPr lang="it-IT" sz="1800" dirty="0" smtClean="0">
                <a:solidFill>
                  <a:srgbClr val="FF0000"/>
                </a:solidFill>
              </a:rPr>
              <a:t> </a:t>
            </a:r>
            <a:r>
              <a:rPr lang="it-IT" sz="1800" dirty="0" err="1" smtClean="0">
                <a:solidFill>
                  <a:srgbClr val="FF0000"/>
                </a:solidFill>
              </a:rPr>
              <a:t>should</a:t>
            </a:r>
            <a:r>
              <a:rPr lang="it-IT" sz="1800" dirty="0" smtClean="0">
                <a:solidFill>
                  <a:srgbClr val="FF0000"/>
                </a:solidFill>
              </a:rPr>
              <a:t> be </a:t>
            </a:r>
            <a:r>
              <a:rPr lang="it-IT" sz="1800" dirty="0" err="1" smtClean="0">
                <a:solidFill>
                  <a:srgbClr val="FF0000"/>
                </a:solidFill>
              </a:rPr>
              <a:t>available</a:t>
            </a:r>
            <a:r>
              <a:rPr lang="it-IT" sz="1800" dirty="0" smtClean="0">
                <a:solidFill>
                  <a:srgbClr val="FF0000"/>
                </a:solidFill>
              </a:rPr>
              <a:t> by the end of AIDA.</a:t>
            </a:r>
            <a:endParaRPr lang="it-IT" sz="1800" dirty="0">
              <a:solidFill>
                <a:srgbClr val="FF0000"/>
              </a:solidFill>
            </a:endParaRPr>
          </a:p>
        </p:txBody>
      </p:sp>
    </p:spTree>
    <p:extLst>
      <p:ext uri="{BB962C8B-B14F-4D97-AF65-F5344CB8AC3E}">
        <p14:creationId xmlns:p14="http://schemas.microsoft.com/office/powerpoint/2010/main" val="17895159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7900" y="0"/>
            <a:ext cx="7239000" cy="622300"/>
          </a:xfrm>
        </p:spPr>
        <p:txBody>
          <a:bodyPr/>
          <a:lstStyle/>
          <a:p>
            <a:r>
              <a:rPr lang="it-IT" dirty="0" smtClean="0"/>
              <a:t>180 nm SOI CMOS IP </a:t>
            </a:r>
            <a:r>
              <a:rPr lang="it-IT" dirty="0" err="1" smtClean="0"/>
              <a:t>blocks</a:t>
            </a:r>
            <a:endParaRPr lang="it-IT" sz="2000" dirty="0"/>
          </a:p>
        </p:txBody>
      </p:sp>
      <p:sp>
        <p:nvSpPr>
          <p:cNvPr id="4" name="Segnaposto data 3"/>
          <p:cNvSpPr>
            <a:spLocks noGrp="1"/>
          </p:cNvSpPr>
          <p:nvPr>
            <p:ph type="dt" sz="half" idx="10"/>
          </p:nvPr>
        </p:nvSpPr>
        <p:spPr/>
        <p:txBody>
          <a:bodyPr/>
          <a:lstStyle/>
          <a:p>
            <a:pPr>
              <a:defRPr/>
            </a:pPr>
            <a:r>
              <a:rPr lang="en-US" smtClean="0"/>
              <a:t>V. Re</a:t>
            </a:r>
            <a:endParaRPr lang="en-US"/>
          </a:p>
        </p:txBody>
      </p:sp>
      <p:sp>
        <p:nvSpPr>
          <p:cNvPr id="5" name="Segnaposto numero diapositiva 4"/>
          <p:cNvSpPr>
            <a:spLocks noGrp="1"/>
          </p:cNvSpPr>
          <p:nvPr>
            <p:ph type="sldNum" sz="quarter" idx="11"/>
          </p:nvPr>
        </p:nvSpPr>
        <p:spPr>
          <a:xfrm>
            <a:off x="7213600" y="6591300"/>
            <a:ext cx="1905000" cy="457200"/>
          </a:xfrm>
        </p:spPr>
        <p:txBody>
          <a:bodyPr/>
          <a:lstStyle/>
          <a:p>
            <a:pPr>
              <a:defRPr/>
            </a:pPr>
            <a:fld id="{89C90800-5070-4731-B792-AA2D66089E54}" type="slidenum">
              <a:rPr lang="en-US" smtClean="0"/>
              <a:pPr>
                <a:defRPr/>
              </a:pPr>
              <a:t>9</a:t>
            </a:fld>
            <a:endParaRPr lang="en-US">
              <a:solidFill>
                <a:schemeClr val="tx1"/>
              </a:solidFill>
            </a:endParaRPr>
          </a:p>
        </p:txBody>
      </p:sp>
      <p:sp>
        <p:nvSpPr>
          <p:cNvPr id="10" name="Rectangle 3"/>
          <p:cNvSpPr txBox="1">
            <a:spLocks noChangeArrowheads="1"/>
          </p:cNvSpPr>
          <p:nvPr/>
        </p:nvSpPr>
        <p:spPr bwMode="auto">
          <a:xfrm>
            <a:off x="246063" y="720725"/>
            <a:ext cx="8720137" cy="5797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600">
                <a:solidFill>
                  <a:schemeClr val="accent2"/>
                </a:solidFill>
                <a:latin typeface="+mn-lt"/>
              </a:defRPr>
            </a:lvl2pPr>
            <a:lvl3pPr marL="1143000" indent="-228600" algn="l" rtl="0" eaLnBrk="0" fontAlgn="base" hangingPunct="0">
              <a:spcBef>
                <a:spcPct val="20000"/>
              </a:spcBef>
              <a:spcAft>
                <a:spcPct val="0"/>
              </a:spcAft>
              <a:buChar char="•"/>
              <a:defRPr sz="22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eaLnBrk="0" fontAlgn="base" hangingPunct="0">
              <a:spcBef>
                <a:spcPct val="20000"/>
              </a:spcBef>
              <a:spcAft>
                <a:spcPct val="0"/>
              </a:spcAft>
              <a:buChar char="»"/>
              <a:defRPr sz="2000">
                <a:solidFill>
                  <a:schemeClr val="accent2"/>
                </a:solidFill>
                <a:latin typeface="+mn-lt"/>
              </a:defRPr>
            </a:lvl6pPr>
            <a:lvl7pPr marL="2971800" indent="-228600" algn="l" rtl="0" eaLnBrk="0" fontAlgn="base" hangingPunct="0">
              <a:spcBef>
                <a:spcPct val="20000"/>
              </a:spcBef>
              <a:spcAft>
                <a:spcPct val="0"/>
              </a:spcAft>
              <a:buChar char="»"/>
              <a:defRPr sz="2000">
                <a:solidFill>
                  <a:schemeClr val="accent2"/>
                </a:solidFill>
                <a:latin typeface="+mn-lt"/>
              </a:defRPr>
            </a:lvl7pPr>
            <a:lvl8pPr marL="3429000" indent="-228600" algn="l" rtl="0" eaLnBrk="0" fontAlgn="base" hangingPunct="0">
              <a:spcBef>
                <a:spcPct val="20000"/>
              </a:spcBef>
              <a:spcAft>
                <a:spcPct val="0"/>
              </a:spcAft>
              <a:buChar char="»"/>
              <a:defRPr sz="2000">
                <a:solidFill>
                  <a:schemeClr val="accent2"/>
                </a:solidFill>
                <a:latin typeface="+mn-lt"/>
              </a:defRPr>
            </a:lvl8pPr>
            <a:lvl9pPr marL="3886200" indent="-228600" algn="l" rtl="0" eaLnBrk="0" fontAlgn="base" hangingPunct="0">
              <a:spcBef>
                <a:spcPct val="20000"/>
              </a:spcBef>
              <a:spcAft>
                <a:spcPct val="0"/>
              </a:spcAft>
              <a:buChar char="»"/>
              <a:defRPr sz="2000">
                <a:solidFill>
                  <a:schemeClr val="accent2"/>
                </a:solidFill>
                <a:latin typeface="+mn-lt"/>
              </a:defRPr>
            </a:lvl9pPr>
          </a:lstStyle>
          <a:p>
            <a:pPr eaLnBrk="1" hangingPunct="1">
              <a:defRPr/>
            </a:pPr>
            <a:r>
              <a:rPr lang="en-US" sz="2400" smtClean="0">
                <a:latin typeface="Verdana" charset="0"/>
              </a:rPr>
              <a:t>Electronics needs in calorimeters and TPCs : </a:t>
            </a:r>
          </a:p>
          <a:p>
            <a:pPr lvl="1" eaLnBrk="1" hangingPunct="1">
              <a:defRPr/>
            </a:pPr>
            <a:r>
              <a:rPr lang="en-US" sz="2000" smtClean="0">
                <a:latin typeface="Verdana" charset="0"/>
              </a:rPr>
              <a:t>large dynamic range,</a:t>
            </a:r>
          </a:p>
          <a:p>
            <a:pPr lvl="1" eaLnBrk="1" hangingPunct="1">
              <a:defRPr/>
            </a:pPr>
            <a:r>
              <a:rPr lang="en-US" sz="2000" smtClean="0">
                <a:latin typeface="Verdana" charset="0"/>
              </a:rPr>
              <a:t>high speed,</a:t>
            </a:r>
          </a:p>
          <a:p>
            <a:pPr lvl="1" eaLnBrk="1" hangingPunct="1">
              <a:defRPr/>
            </a:pPr>
            <a:r>
              <a:rPr lang="en-US" sz="2000" smtClean="0">
                <a:latin typeface="Verdana" charset="0"/>
              </a:rPr>
              <a:t>low noise, </a:t>
            </a:r>
          </a:p>
          <a:p>
            <a:pPr lvl="1" eaLnBrk="1" hangingPunct="1">
              <a:defRPr/>
            </a:pPr>
            <a:r>
              <a:rPr lang="en-US" sz="2000" smtClean="0">
                <a:latin typeface="Verdana" charset="0"/>
              </a:rPr>
              <a:t>low offset, </a:t>
            </a:r>
          </a:p>
          <a:p>
            <a:pPr lvl="1" eaLnBrk="1" hangingPunct="1">
              <a:defRPr/>
            </a:pPr>
            <a:r>
              <a:rPr lang="en-US" sz="2000" smtClean="0">
                <a:latin typeface="Verdana" charset="0"/>
              </a:rPr>
              <a:t>need of precise capacitors and resistors, …</a:t>
            </a:r>
          </a:p>
          <a:p>
            <a:pPr lvl="1" eaLnBrk="1" hangingPunct="1">
              <a:defRPr/>
            </a:pPr>
            <a:endParaRPr lang="en-US" sz="2000" smtClean="0">
              <a:latin typeface="Verdana" charset="0"/>
            </a:endParaRPr>
          </a:p>
          <a:p>
            <a:pPr eaLnBrk="1" hangingPunct="1">
              <a:defRPr/>
            </a:pPr>
            <a:r>
              <a:rPr lang="en-US" sz="2400" smtClean="0">
                <a:latin typeface="Verdana" charset="0"/>
              </a:rPr>
              <a:t>Blocks : </a:t>
            </a:r>
          </a:p>
          <a:p>
            <a:pPr lvl="1" eaLnBrk="1" hangingPunct="1">
              <a:buFontTx/>
              <a:buNone/>
              <a:defRPr/>
            </a:pPr>
            <a:r>
              <a:rPr lang="en-US" sz="2000" smtClean="0">
                <a:latin typeface="Verdana" charset="0"/>
              </a:rPr>
              <a:t>ADC, TDC, DAC, Bandgap, OTA, Rad-tol memory, SEU resistant flipflop …</a:t>
            </a:r>
          </a:p>
          <a:p>
            <a:pPr eaLnBrk="1" hangingPunct="1">
              <a:defRPr/>
            </a:pPr>
            <a:endParaRPr lang="fr-FR" sz="2400" smtClean="0">
              <a:latin typeface="Verdana" charset="0"/>
            </a:endParaRPr>
          </a:p>
          <a:p>
            <a:pPr lvl="1" eaLnBrk="1" hangingPunct="1">
              <a:buFontTx/>
              <a:buChar char="•"/>
              <a:defRPr/>
            </a:pPr>
            <a:r>
              <a:rPr lang="en-US" sz="2400" smtClean="0">
                <a:latin typeface="Verdana" charset="0"/>
              </a:rPr>
              <a:t>Technology : SiGe or HV SOI</a:t>
            </a:r>
          </a:p>
          <a:p>
            <a:pPr marL="742950" lvl="2" indent="-342900" eaLnBrk="1" hangingPunct="1">
              <a:defRPr/>
            </a:pPr>
            <a:r>
              <a:rPr lang="en-US" sz="2400" smtClean="0">
                <a:latin typeface="Verdana" charset="0"/>
              </a:rPr>
              <a:t>SiGe still moving a lot =&gt; shift to AIDA2</a:t>
            </a:r>
          </a:p>
          <a:p>
            <a:pPr marL="742950" lvl="2" indent="-342900" eaLnBrk="1" hangingPunct="1">
              <a:defRPr/>
            </a:pPr>
            <a:r>
              <a:rPr lang="en-US" sz="2000" smtClean="0">
                <a:solidFill>
                  <a:srgbClr val="CC3300"/>
                </a:solidFill>
                <a:latin typeface="Verdana" charset="0"/>
              </a:rPr>
              <a:t>Choose XFAB SOI 180 nm </a:t>
            </a:r>
            <a:r>
              <a:rPr lang="en-US" sz="2000" smtClean="0">
                <a:latin typeface="Verdana" charset="0"/>
              </a:rPr>
              <a:t> (SOI --&gt; fast, low substrate noise, low cost, HV capability, latchup free)</a:t>
            </a:r>
          </a:p>
          <a:p>
            <a:pPr lvl="1" eaLnBrk="1" hangingPunct="1">
              <a:buFontTx/>
              <a:buNone/>
              <a:defRPr/>
            </a:pPr>
            <a:endParaRPr lang="en-US" sz="2000" smtClean="0">
              <a:latin typeface="Verdana" charset="0"/>
            </a:endParaRPr>
          </a:p>
          <a:p>
            <a:pPr lvl="1" eaLnBrk="1" hangingPunct="1">
              <a:defRPr/>
            </a:pPr>
            <a:endParaRPr lang="en-US" sz="2000">
              <a:latin typeface="Verdana" charset="0"/>
            </a:endParaRPr>
          </a:p>
        </p:txBody>
      </p:sp>
    </p:spTree>
    <p:extLst>
      <p:ext uri="{BB962C8B-B14F-4D97-AF65-F5344CB8AC3E}">
        <p14:creationId xmlns:p14="http://schemas.microsoft.com/office/powerpoint/2010/main" val="12623636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457200" marR="0" indent="0" algn="l" defTabSz="914400" rtl="0" eaLnBrk="0" fontAlgn="base" latinLnBrk="0" hangingPunct="0">
          <a:lnSpc>
            <a:spcPct val="90000"/>
          </a:lnSpc>
          <a:spcBef>
            <a:spcPct val="50000"/>
          </a:spcBef>
          <a:spcAft>
            <a:spcPct val="0"/>
          </a:spcAft>
          <a:buClrTx/>
          <a:buSzTx/>
          <a:buFontTx/>
          <a:buChar char="•"/>
          <a:tabLst/>
          <a:defRPr kumimoji="0" lang="en-US" sz="1600" b="0" i="0" u="none" strike="noStrike" cap="none" normalizeH="0" baseline="0" smtClean="0">
            <a:ln>
              <a:noFill/>
            </a:ln>
            <a:solidFill>
              <a:schemeClr val="accent2"/>
            </a:solidFill>
            <a:effectLst/>
            <a:latin typeface="Comic Sans MS" pitchFamily="66"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457200" marR="0" indent="0" algn="l" defTabSz="914400" rtl="0" eaLnBrk="0" fontAlgn="base" latinLnBrk="0" hangingPunct="0">
          <a:lnSpc>
            <a:spcPct val="90000"/>
          </a:lnSpc>
          <a:spcBef>
            <a:spcPct val="50000"/>
          </a:spcBef>
          <a:spcAft>
            <a:spcPct val="0"/>
          </a:spcAft>
          <a:buClrTx/>
          <a:buSzTx/>
          <a:buFontTx/>
          <a:buChar char="•"/>
          <a:tabLst/>
          <a:defRPr kumimoji="0" lang="en-US" sz="1600" b="0" i="0" u="none" strike="noStrike" cap="none" normalizeH="0" baseline="0" smtClean="0">
            <a:ln>
              <a:noFill/>
            </a:ln>
            <a:solidFill>
              <a:schemeClr val="accent2"/>
            </a:solidFill>
            <a:effectLst/>
            <a:latin typeface="Comic Sans MS" pitchFamily="66"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16205</TotalTime>
  <Words>1073</Words>
  <Application>Microsoft Macintosh PowerPoint</Application>
  <PresentationFormat>Lettera USA (21,6x27,9 cm)</PresentationFormat>
  <Paragraphs>134</Paragraphs>
  <Slides>11</Slides>
  <Notes>3</Notes>
  <HiddenSlides>0</HiddenSlides>
  <MMClips>0</MMClips>
  <ScaleCrop>false</ScaleCrop>
  <HeadingPairs>
    <vt:vector size="4" baseType="variant">
      <vt:variant>
        <vt:lpstr>Tema</vt:lpstr>
      </vt:variant>
      <vt:variant>
        <vt:i4>1</vt:i4>
      </vt:variant>
      <vt:variant>
        <vt:lpstr>Titoli diapositive</vt:lpstr>
      </vt:variant>
      <vt:variant>
        <vt:i4>11</vt:i4>
      </vt:variant>
    </vt:vector>
  </HeadingPairs>
  <TitlesOfParts>
    <vt:vector size="12" baseType="lpstr">
      <vt:lpstr>Blank Presentation</vt:lpstr>
      <vt:lpstr>Presentazione di PowerPoint</vt:lpstr>
      <vt:lpstr>The goals of AIDA WP3</vt:lpstr>
      <vt:lpstr>WP3 Tasks and Objectives</vt:lpstr>
      <vt:lpstr>3D Interconnection</vt:lpstr>
      <vt:lpstr>WP3.2: 3D interconnection Sub-Projects</vt:lpstr>
      <vt:lpstr>3D integration in WP3.2</vt:lpstr>
      <vt:lpstr>WP3.3: Shareable IP blocks for HEP</vt:lpstr>
      <vt:lpstr>65 nm CMOS IP blocks</vt:lpstr>
      <vt:lpstr>180 nm SOI CMOS IP blocks</vt:lpstr>
      <vt:lpstr>WP3 session in the final AIDA meeting</vt:lpstr>
      <vt:lpstr>Backup slides</vt:lpstr>
    </vt:vector>
  </TitlesOfParts>
  <Company>INFN &amp; Universita' di Pisa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Stefano Bettarini</dc:creator>
  <cp:lastModifiedBy>Valerio Re</cp:lastModifiedBy>
  <cp:revision>589</cp:revision>
  <cp:lastPrinted>2000-08-10T00:09:18Z</cp:lastPrinted>
  <dcterms:created xsi:type="dcterms:W3CDTF">2000-02-14T09:03:40Z</dcterms:created>
  <dcterms:modified xsi:type="dcterms:W3CDTF">2014-12-08T18:33:35Z</dcterms:modified>
</cp:coreProperties>
</file>