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797" r:id="rId2"/>
    <p:sldId id="924" r:id="rId3"/>
    <p:sldId id="909" r:id="rId4"/>
    <p:sldId id="996" r:id="rId5"/>
    <p:sldId id="799" r:id="rId6"/>
    <p:sldId id="800" r:id="rId7"/>
    <p:sldId id="838" r:id="rId8"/>
    <p:sldId id="839" r:id="rId9"/>
    <p:sldId id="997" r:id="rId10"/>
    <p:sldId id="993" r:id="rId11"/>
    <p:sldId id="842" r:id="rId12"/>
    <p:sldId id="910" r:id="rId13"/>
    <p:sldId id="846" r:id="rId14"/>
    <p:sldId id="911" r:id="rId15"/>
    <p:sldId id="858" r:id="rId16"/>
    <p:sldId id="919" r:id="rId17"/>
    <p:sldId id="912" r:id="rId18"/>
    <p:sldId id="916" r:id="rId19"/>
    <p:sldId id="860" r:id="rId20"/>
    <p:sldId id="896" r:id="rId21"/>
    <p:sldId id="977" r:id="rId22"/>
    <p:sldId id="994" r:id="rId23"/>
    <p:sldId id="895" r:id="rId24"/>
    <p:sldId id="976" r:id="rId25"/>
    <p:sldId id="849" r:id="rId26"/>
    <p:sldId id="995" r:id="rId27"/>
    <p:sldId id="920" r:id="rId28"/>
    <p:sldId id="998" r:id="rId29"/>
  </p:sldIdLst>
  <p:sldSz cx="9144000" cy="6858000" type="screen4x3"/>
  <p:notesSz cx="7099300" cy="102346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derico Ravotti" initials="F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6699"/>
    <a:srgbClr val="0000FF"/>
    <a:srgbClr val="008000"/>
    <a:srgbClr val="FFFF99"/>
    <a:srgbClr val="0055A0"/>
    <a:srgbClr val="CC0099"/>
    <a:srgbClr val="FFFF00"/>
    <a:srgbClr val="00CC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82" autoAdjust="0"/>
    <p:restoredTop sz="94171" autoAdjust="0"/>
  </p:normalViewPr>
  <p:slideViewPr>
    <p:cSldViewPr snapToGrid="0">
      <p:cViewPr varScale="1">
        <p:scale>
          <a:sx n="92" d="100"/>
          <a:sy n="92" d="100"/>
        </p:scale>
        <p:origin x="-816" y="-96"/>
      </p:cViewPr>
      <p:guideLst>
        <p:guide orient="horz" pos="4319"/>
        <p:guide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3324" y="114"/>
      </p:cViewPr>
      <p:guideLst>
        <p:guide orient="horz" pos="3224"/>
        <p:guide pos="2237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70" cy="54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t" anchorCtr="0" compatLnSpc="1">
            <a:prstTxWarp prst="textNoShape">
              <a:avLst/>
            </a:prstTxWarp>
          </a:bodyPr>
          <a:lstStyle>
            <a:lvl1pPr algn="l" defTabSz="903288"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2648" y="0"/>
            <a:ext cx="3046392" cy="54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t" anchorCtr="0" compatLnSpc="1">
            <a:prstTxWarp prst="textNoShape">
              <a:avLst/>
            </a:prstTxWarp>
          </a:bodyPr>
          <a:lstStyle>
            <a:lvl1pPr algn="r" defTabSz="903288"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86331"/>
            <a:ext cx="3048070" cy="54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b" anchorCtr="0" compatLnSpc="1">
            <a:prstTxWarp prst="textNoShape">
              <a:avLst/>
            </a:prstTxWarp>
          </a:bodyPr>
          <a:lstStyle>
            <a:lvl1pPr algn="l" defTabSz="903288"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2648" y="9686331"/>
            <a:ext cx="3046392" cy="54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 b="0">
                <a:solidFill>
                  <a:schemeClr val="tx1"/>
                </a:solidFill>
              </a:defRPr>
            </a:lvl1pPr>
          </a:lstStyle>
          <a:p>
            <a:fld id="{FA3379C3-0610-4113-8700-E63A3BA90C7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2948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587" cy="51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t" anchorCtr="0" compatLnSpc="1">
            <a:prstTxWarp prst="textNoShape">
              <a:avLst/>
            </a:prstTxWarp>
          </a:bodyPr>
          <a:lstStyle>
            <a:lvl1pPr algn="l" defTabSz="903288"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13" y="2"/>
            <a:ext cx="3076587" cy="51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t" anchorCtr="0" compatLnSpc="1">
            <a:prstTxWarp prst="textNoShape">
              <a:avLst/>
            </a:prstTxWarp>
          </a:bodyPr>
          <a:lstStyle>
            <a:lvl1pPr algn="r" defTabSz="903288"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5175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26" y="4858808"/>
            <a:ext cx="5207048" cy="461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554"/>
            <a:ext cx="3076587" cy="51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b" anchorCtr="0" compatLnSpc="1">
            <a:prstTxWarp prst="textNoShape">
              <a:avLst/>
            </a:prstTxWarp>
          </a:bodyPr>
          <a:lstStyle>
            <a:lvl1pPr algn="l" defTabSz="903288"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13" y="9722554"/>
            <a:ext cx="3076587" cy="51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 b="0">
                <a:solidFill>
                  <a:schemeClr val="tx1"/>
                </a:solidFill>
              </a:defRPr>
            </a:lvl1pPr>
          </a:lstStyle>
          <a:p>
            <a:fld id="{0A2527BE-94DA-4D2B-86F6-3F16A4E211B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1405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527BE-94DA-4D2B-86F6-3F16A4E211B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521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2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Symbol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457" y="98425"/>
            <a:ext cx="6611257" cy="6413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24172"/>
            <a:ext cx="9144000" cy="239486"/>
          </a:xfrm>
          <a:prstGeom prst="rect">
            <a:avLst/>
          </a:prstGeom>
        </p:spPr>
        <p:txBody>
          <a:bodyPr/>
          <a:lstStyle>
            <a:lvl1pPr algn="ctr">
              <a:defRPr sz="1200" b="0" i="1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23943" y="6524597"/>
            <a:ext cx="587828" cy="23999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1pPr>
          </a:lstStyle>
          <a:p>
            <a:fld id="{E3D9E580-3B4D-44AF-AA7C-2F98AD4C75F9}" type="slidenum">
              <a:rPr lang="en-US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964780" y="0"/>
            <a:ext cx="8179219" cy="8191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4781" y="98425"/>
            <a:ext cx="6667919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" y="0"/>
            <a:ext cx="834606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1"/>
          <p:cNvSpPr txBox="1"/>
          <p:nvPr/>
        </p:nvSpPr>
        <p:spPr>
          <a:xfrm>
            <a:off x="632142" y="452120"/>
            <a:ext cx="446939" cy="2571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spcAft>
                <a:spcPts val="0"/>
              </a:spcAft>
            </a:pPr>
            <a:r>
              <a:rPr lang="en-US" sz="1000" i="1" kern="1200" dirty="0" smtClean="0">
                <a:solidFill>
                  <a:srgbClr val="0033CC"/>
                </a:solidFill>
                <a:effectLst/>
                <a:latin typeface="Calibri"/>
                <a:ea typeface="Times New Roman"/>
                <a:cs typeface="Times New Roman"/>
              </a:rPr>
              <a:t>PH</a:t>
            </a:r>
            <a:endParaRPr lang="fr-CH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2" name="ZoneTexte 12"/>
          <p:cNvSpPr txBox="1"/>
          <p:nvPr/>
        </p:nvSpPr>
        <p:spPr>
          <a:xfrm>
            <a:off x="632142" y="564197"/>
            <a:ext cx="332639" cy="2952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spcAft>
                <a:spcPts val="0"/>
              </a:spcAft>
            </a:pPr>
            <a:r>
              <a:rPr lang="en-US" sz="1000" i="1" kern="1200" dirty="0" smtClean="0">
                <a:solidFill>
                  <a:srgbClr val="0033CC"/>
                </a:solidFill>
                <a:effectLst/>
                <a:latin typeface="Calibri"/>
                <a:ea typeface="Times New Roman"/>
                <a:cs typeface="Times New Roman"/>
              </a:rPr>
              <a:t>DT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6" r="4793"/>
          <a:stretch/>
        </p:blipFill>
        <p:spPr bwMode="auto">
          <a:xfrm>
            <a:off x="7344227" y="31750"/>
            <a:ext cx="178525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185738" indent="-185738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Symbol" pitchFamily="18" charset="2"/>
        <a:buChar char="·"/>
        <a:defRPr sz="2200" b="1">
          <a:solidFill>
            <a:srgbClr val="0000FF"/>
          </a:solidFill>
          <a:latin typeface="Calibri" pitchFamily="34" charset="0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Symbol" pitchFamily="18" charset="2"/>
        <a:buChar char="·"/>
        <a:defRPr b="1">
          <a:solidFill>
            <a:schemeClr val="tx1"/>
          </a:solidFill>
          <a:latin typeface="Calibri" pitchFamily="34" charset="0"/>
        </a:defRPr>
      </a:lvl2pPr>
      <a:lvl3pPr marL="1230313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FF"/>
          </a:solidFill>
          <a:latin typeface="Calibri" pitchFamily="34" charset="0"/>
        </a:defRPr>
      </a:lvl3pPr>
      <a:lvl4pPr marL="16383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18" Type="http://schemas.openxmlformats.org/officeDocument/2006/relationships/image" Target="../media/image34.jpeg"/><Relationship Id="rId3" Type="http://schemas.openxmlformats.org/officeDocument/2006/relationships/image" Target="../media/image20.jpeg"/><Relationship Id="rId21" Type="http://schemas.openxmlformats.org/officeDocument/2006/relationships/image" Target="../media/image37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image" Target="../media/image33.jpeg"/><Relationship Id="rId2" Type="http://schemas.openxmlformats.org/officeDocument/2006/relationships/image" Target="../media/image19.jpeg"/><Relationship Id="rId16" Type="http://schemas.microsoft.com/office/2007/relationships/hdphoto" Target="../media/hdphoto1.wdp"/><Relationship Id="rId20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19" Type="http://schemas.openxmlformats.org/officeDocument/2006/relationships/image" Target="../media/image35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emf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charm" TargetMode="Externa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hyperlink" Target="http://www.cern.ch/ps-irr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0.wm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18" Type="http://schemas.openxmlformats.org/officeDocument/2006/relationships/image" Target="../media/image34.jpeg"/><Relationship Id="rId3" Type="http://schemas.openxmlformats.org/officeDocument/2006/relationships/image" Target="../media/image20.jpeg"/><Relationship Id="rId21" Type="http://schemas.openxmlformats.org/officeDocument/2006/relationships/image" Target="../media/image37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image" Target="../media/image33.jpeg"/><Relationship Id="rId2" Type="http://schemas.openxmlformats.org/officeDocument/2006/relationships/image" Target="../media/image19.jpeg"/><Relationship Id="rId16" Type="http://schemas.microsoft.com/office/2007/relationships/hdphoto" Target="../media/hdphoto1.wdp"/><Relationship Id="rId20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19" Type="http://schemas.openxmlformats.org/officeDocument/2006/relationships/image" Target="../media/image35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86995" y="906834"/>
            <a:ext cx="8761046" cy="2128618"/>
          </a:xfrm>
          <a:prstGeom prst="rect">
            <a:avLst/>
          </a:prstGeom>
          <a:noFill/>
          <a:ln w="9525" cap="rnd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5400" dirty="0" smtClean="0">
                <a:latin typeface="Calibri" pitchFamily="34" charset="0"/>
              </a:rPr>
              <a:t>The </a:t>
            </a:r>
            <a:r>
              <a:rPr lang="en-US" sz="5400" dirty="0">
                <a:latin typeface="Calibri" pitchFamily="34" charset="0"/>
              </a:rPr>
              <a:t>new CERN IRRAD </a:t>
            </a:r>
            <a:r>
              <a:rPr lang="en-US" sz="5400" dirty="0" smtClean="0">
                <a:latin typeface="Calibri" pitchFamily="34" charset="0"/>
              </a:rPr>
              <a:t>Facility </a:t>
            </a:r>
            <a:r>
              <a:rPr lang="en-US" sz="5400" dirty="0">
                <a:latin typeface="Calibri" pitchFamily="34" charset="0"/>
              </a:rPr>
              <a:t>and its user infrastructure</a:t>
            </a:r>
            <a:endParaRPr lang="fr-CH" sz="5400" dirty="0">
              <a:latin typeface="Calibr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71718" y="3035451"/>
            <a:ext cx="8991600" cy="324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sz="2000" b="0" i="1" dirty="0">
                <a:latin typeface="Calibri" pitchFamily="34" charset="0"/>
              </a:rPr>
              <a:t>Maurice Glaser, Blerina Gkotse, Pedro Lima, </a:t>
            </a:r>
            <a:r>
              <a:rPr lang="en-GB" sz="2000" b="0" u="sng" dirty="0" smtClean="0">
                <a:latin typeface="Calibri" pitchFamily="34" charset="0"/>
              </a:rPr>
              <a:t>Michael Moll</a:t>
            </a:r>
            <a:r>
              <a:rPr lang="en-GB" sz="2000" b="0" i="1" dirty="0">
                <a:latin typeface="Calibri" pitchFamily="34" charset="0"/>
              </a:rPr>
              <a:t>, Federico </a:t>
            </a:r>
            <a:r>
              <a:rPr lang="en-GB" sz="2000" b="0" i="1" dirty="0" err="1">
                <a:latin typeface="Calibri" pitchFamily="34" charset="0"/>
              </a:rPr>
              <a:t>Ravotti</a:t>
            </a:r>
            <a:endParaRPr lang="en-GB" sz="2000" b="0" i="1" dirty="0">
              <a:latin typeface="Calibri" pitchFamily="34" charset="0"/>
            </a:endParaRPr>
          </a:p>
          <a:p>
            <a:r>
              <a:rPr lang="en-GB" sz="1600" dirty="0" smtClean="0">
                <a:latin typeface="Calibri" pitchFamily="34" charset="0"/>
              </a:rPr>
              <a:t>CERN PH/DT, IRRAD Facility Team</a:t>
            </a:r>
          </a:p>
          <a:p>
            <a:endParaRPr lang="en-GB" sz="1400" b="0" i="1" dirty="0" smtClean="0">
              <a:latin typeface="Calibri" pitchFamily="34" charset="0"/>
            </a:endParaRPr>
          </a:p>
          <a:p>
            <a:r>
              <a:rPr lang="en-GB" sz="1400" b="0" i="1" dirty="0" smtClean="0">
                <a:latin typeface="Calibri" pitchFamily="34" charset="0"/>
              </a:rPr>
              <a:t>… presenting </a:t>
            </a:r>
            <a:r>
              <a:rPr lang="en-GB" sz="1400" b="0" i="1" dirty="0">
                <a:latin typeface="Calibri" pitchFamily="34" charset="0"/>
              </a:rPr>
              <a:t>the work of many contributors </a:t>
            </a:r>
            <a:r>
              <a:rPr lang="en-GB" sz="1400" b="0" i="1" dirty="0" smtClean="0">
                <a:latin typeface="Calibri" pitchFamily="34" charset="0"/>
              </a:rPr>
              <a:t>to the </a:t>
            </a:r>
            <a:r>
              <a:rPr lang="en-GB" sz="1400" i="1" dirty="0" smtClean="0">
                <a:solidFill>
                  <a:srgbClr val="FF0000"/>
                </a:solidFill>
                <a:latin typeface="Calibri" pitchFamily="34" charset="0"/>
              </a:rPr>
              <a:t>East </a:t>
            </a:r>
            <a:r>
              <a:rPr lang="en-GB" sz="1400" i="1" dirty="0">
                <a:solidFill>
                  <a:srgbClr val="FF0000"/>
                </a:solidFill>
                <a:latin typeface="Calibri" pitchFamily="34" charset="0"/>
              </a:rPr>
              <a:t>Area Upgrade </a:t>
            </a:r>
            <a:r>
              <a:rPr lang="en-GB" sz="1400" b="0" i="1" dirty="0" smtClean="0">
                <a:solidFill>
                  <a:schemeClr val="tx1"/>
                </a:solidFill>
                <a:latin typeface="Calibri" pitchFamily="34" charset="0"/>
              </a:rPr>
              <a:t>construction project </a:t>
            </a:r>
            <a:r>
              <a:rPr lang="en-GB" sz="1400" b="0" i="1" dirty="0" smtClean="0">
                <a:latin typeface="Calibri" pitchFamily="34" charset="0"/>
              </a:rPr>
              <a:t>at CERN</a:t>
            </a:r>
          </a:p>
          <a:p>
            <a:r>
              <a:rPr lang="en-GB" sz="1400" b="0" i="1" dirty="0" smtClean="0">
                <a:latin typeface="Calibri" pitchFamily="34" charset="0"/>
              </a:rPr>
              <a:t>EN </a:t>
            </a:r>
            <a:r>
              <a:rPr lang="en-GB" sz="1400" b="0" i="1" dirty="0">
                <a:latin typeface="Calibri" pitchFamily="34" charset="0"/>
              </a:rPr>
              <a:t>holds the overall </a:t>
            </a:r>
            <a:r>
              <a:rPr lang="en-GB" sz="1400" b="0" i="1" dirty="0" smtClean="0">
                <a:latin typeface="Calibri" pitchFamily="34" charset="0"/>
              </a:rPr>
              <a:t>projects leadership </a:t>
            </a:r>
            <a:r>
              <a:rPr lang="en-GB" sz="1400" b="0" i="1" dirty="0">
                <a:latin typeface="Calibri" pitchFamily="34" charset="0"/>
              </a:rPr>
              <a:t/>
            </a:r>
            <a:br>
              <a:rPr lang="en-GB" sz="1400" b="0" i="1" dirty="0">
                <a:latin typeface="Calibri" pitchFamily="34" charset="0"/>
              </a:rPr>
            </a:br>
            <a:endParaRPr lang="en-GB" sz="1400" b="0" i="1" dirty="0" smtClean="0">
              <a:latin typeface="Calibri" pitchFamily="34" charset="0"/>
            </a:endParaRPr>
          </a:p>
          <a:p>
            <a:pPr algn="l"/>
            <a:r>
              <a:rPr lang="en-GB" sz="1400" b="0" i="1" dirty="0">
                <a:latin typeface="Calibri" pitchFamily="34" charset="0"/>
              </a:rPr>
              <a:t>Core </a:t>
            </a:r>
            <a:r>
              <a:rPr lang="en-GB" sz="1400" b="0" i="1" dirty="0" smtClean="0">
                <a:latin typeface="Calibri" pitchFamily="34" charset="0"/>
              </a:rPr>
              <a:t>teams:		</a:t>
            </a:r>
            <a:r>
              <a:rPr lang="en-GB" sz="1400" i="1" dirty="0" smtClean="0">
                <a:solidFill>
                  <a:srgbClr val="FF0000"/>
                </a:solidFill>
                <a:latin typeface="Calibri" pitchFamily="34" charset="0"/>
              </a:rPr>
              <a:t>EA Upgrade Project</a:t>
            </a:r>
            <a:r>
              <a:rPr lang="en-GB" sz="1400" i="1" dirty="0">
                <a:solidFill>
                  <a:srgbClr val="FF0000"/>
                </a:solidFill>
                <a:latin typeface="Calibri" pitchFamily="34" charset="0"/>
              </a:rPr>
              <a:t>: </a:t>
            </a:r>
            <a:r>
              <a:rPr lang="en-GB" sz="1400" b="0" i="1" dirty="0" smtClean="0">
                <a:latin typeface="Calibri" pitchFamily="34" charset="0"/>
              </a:rPr>
              <a:t>D. Brethoux, R</a:t>
            </a:r>
            <a:r>
              <a:rPr lang="en-GB" sz="1400" b="0" i="1" dirty="0">
                <a:latin typeface="Calibri" pitchFamily="34" charset="0"/>
              </a:rPr>
              <a:t>. </a:t>
            </a:r>
            <a:r>
              <a:rPr lang="en-GB" sz="1400" b="0" i="1" dirty="0" smtClean="0">
                <a:latin typeface="Calibri" pitchFamily="34" charset="0"/>
              </a:rPr>
              <a:t>Froeschl, L. Gatignon, M. Lazzaroni, et al.</a:t>
            </a:r>
          </a:p>
          <a:p>
            <a:pPr algn="l"/>
            <a:r>
              <a:rPr lang="en-GB" sz="1400" i="1" dirty="0" smtClean="0">
                <a:solidFill>
                  <a:srgbClr val="FF0000"/>
                </a:solidFill>
                <a:latin typeface="Calibri" pitchFamily="34" charset="0"/>
              </a:rPr>
              <a:t>		R2E Project: </a:t>
            </a:r>
            <a:r>
              <a:rPr lang="en-GB" sz="1400" b="0" i="1" dirty="0" smtClean="0">
                <a:latin typeface="Calibri" pitchFamily="34" charset="0"/>
              </a:rPr>
              <a:t>M. Brugger &amp; J. Mekki, et al.</a:t>
            </a:r>
          </a:p>
          <a:p>
            <a:pPr algn="l"/>
            <a:r>
              <a:rPr lang="en-GB" sz="1400" i="1" dirty="0" smtClean="0">
                <a:solidFill>
                  <a:srgbClr val="0000FF"/>
                </a:solidFill>
                <a:latin typeface="Calibri" pitchFamily="34" charset="0"/>
              </a:rPr>
              <a:t>		</a:t>
            </a:r>
          </a:p>
          <a:p>
            <a:pPr algn="l"/>
            <a:r>
              <a:rPr lang="en-GB" sz="1400" b="0" i="1" dirty="0" smtClean="0">
                <a:latin typeface="Calibri" pitchFamily="34" charset="0"/>
              </a:rPr>
              <a:t>CERN groups:</a:t>
            </a:r>
          </a:p>
          <a:p>
            <a:pPr algn="l"/>
            <a:r>
              <a:rPr lang="en-GB" sz="1400" i="1" dirty="0" smtClean="0">
                <a:solidFill>
                  <a:schemeClr val="tx1"/>
                </a:solidFill>
                <a:latin typeface="Calibri" pitchFamily="34" charset="0"/>
              </a:rPr>
              <a:t>EN-MEF</a:t>
            </a:r>
            <a:r>
              <a:rPr lang="en-GB" sz="1400" i="1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sz="1400" b="0" i="1" dirty="0" smtClean="0">
                <a:solidFill>
                  <a:schemeClr val="tx1"/>
                </a:solidFill>
                <a:latin typeface="Calibri" pitchFamily="34" charset="0"/>
              </a:rPr>
              <a:t>and</a:t>
            </a:r>
            <a:r>
              <a:rPr lang="en-GB" sz="1400" i="1" dirty="0" smtClean="0">
                <a:solidFill>
                  <a:schemeClr val="tx1"/>
                </a:solidFill>
                <a:latin typeface="Calibri" pitchFamily="34" charset="0"/>
              </a:rPr>
              <a:t> EN-STI </a:t>
            </a:r>
            <a:r>
              <a:rPr lang="en-GB" sz="1400" b="0" i="1" dirty="0" smtClean="0">
                <a:solidFill>
                  <a:schemeClr val="tx1"/>
                </a:solidFill>
                <a:latin typeface="Calibri" pitchFamily="34" charset="0"/>
              </a:rPr>
              <a:t>(core teams),</a:t>
            </a:r>
            <a:r>
              <a:rPr lang="en-GB" sz="1400" b="0" i="1" dirty="0" smtClean="0">
                <a:latin typeface="Calibri" pitchFamily="34" charset="0"/>
              </a:rPr>
              <a:t> </a:t>
            </a:r>
            <a:r>
              <a:rPr lang="en-GB" sz="1400" i="1" dirty="0" smtClean="0">
                <a:latin typeface="Calibri" pitchFamily="34" charset="0"/>
              </a:rPr>
              <a:t>HSE </a:t>
            </a:r>
            <a:r>
              <a:rPr lang="en-GB" sz="1400" b="0" i="1" dirty="0" smtClean="0">
                <a:latin typeface="Calibri" pitchFamily="34" charset="0"/>
              </a:rPr>
              <a:t>and</a:t>
            </a:r>
            <a:r>
              <a:rPr lang="en-GB" sz="1400" i="1" dirty="0" smtClean="0">
                <a:latin typeface="Calibri" pitchFamily="34" charset="0"/>
              </a:rPr>
              <a:t> EN-HDO </a:t>
            </a:r>
            <a:r>
              <a:rPr lang="en-GB" sz="1400" b="0" i="1" dirty="0" smtClean="0">
                <a:latin typeface="Calibri" pitchFamily="34" charset="0"/>
              </a:rPr>
              <a:t>(Projects Safety), </a:t>
            </a:r>
            <a:r>
              <a:rPr lang="en-GB" sz="1400" i="1" dirty="0" smtClean="0">
                <a:latin typeface="Calibri" pitchFamily="34" charset="0"/>
              </a:rPr>
              <a:t>DGS-RP</a:t>
            </a:r>
            <a:r>
              <a:rPr lang="en-GB" sz="1400" b="0" i="1" dirty="0" smtClean="0">
                <a:latin typeface="Calibri" pitchFamily="34" charset="0"/>
              </a:rPr>
              <a:t>, </a:t>
            </a:r>
            <a:r>
              <a:rPr lang="en-GB" sz="1400" i="1" dirty="0" smtClean="0">
                <a:latin typeface="Calibri" pitchFamily="34" charset="0"/>
              </a:rPr>
              <a:t>EN-CV</a:t>
            </a:r>
            <a:r>
              <a:rPr lang="en-GB" sz="1400" b="0" i="1" dirty="0" smtClean="0">
                <a:latin typeface="Calibri" pitchFamily="34" charset="0"/>
              </a:rPr>
              <a:t> (EA-IRRAD ventilation), </a:t>
            </a:r>
            <a:r>
              <a:rPr lang="en-GB" sz="1400" i="1" dirty="0" smtClean="0">
                <a:latin typeface="Calibri" pitchFamily="34" charset="0"/>
              </a:rPr>
              <a:t>EN-HE</a:t>
            </a:r>
            <a:r>
              <a:rPr lang="en-GB" sz="1400" b="0" i="1" dirty="0" smtClean="0">
                <a:latin typeface="Calibri" pitchFamily="34" charset="0"/>
              </a:rPr>
              <a:t> (</a:t>
            </a:r>
            <a:r>
              <a:rPr lang="en-GB" sz="1400" b="0" i="1" dirty="0">
                <a:latin typeface="Calibri" pitchFamily="34" charset="0"/>
              </a:rPr>
              <a:t>exp. a</a:t>
            </a:r>
            <a:r>
              <a:rPr lang="en-GB" sz="1400" b="0" i="1" dirty="0" smtClean="0">
                <a:latin typeface="Calibri" pitchFamily="34" charset="0"/>
              </a:rPr>
              <a:t>reas transports), </a:t>
            </a:r>
            <a:r>
              <a:rPr lang="en-GB" sz="1400" i="1" dirty="0" smtClean="0">
                <a:latin typeface="Calibri" pitchFamily="34" charset="0"/>
              </a:rPr>
              <a:t>GS-ASE</a:t>
            </a:r>
            <a:r>
              <a:rPr lang="en-GB" sz="1400" b="0" i="1" dirty="0" smtClean="0">
                <a:latin typeface="Calibri" pitchFamily="34" charset="0"/>
              </a:rPr>
              <a:t> (access control), </a:t>
            </a:r>
            <a:r>
              <a:rPr lang="en-GB" sz="1400" i="1" dirty="0" smtClean="0">
                <a:latin typeface="Calibri" pitchFamily="34" charset="0"/>
              </a:rPr>
              <a:t>BE-BI </a:t>
            </a:r>
            <a:r>
              <a:rPr lang="en-GB" sz="1400" b="0" i="1" dirty="0" smtClean="0">
                <a:latin typeface="Calibri" pitchFamily="34" charset="0"/>
              </a:rPr>
              <a:t>and</a:t>
            </a:r>
            <a:r>
              <a:rPr lang="en-GB" sz="1400" i="1" dirty="0" smtClean="0">
                <a:latin typeface="Calibri" pitchFamily="34" charset="0"/>
              </a:rPr>
              <a:t> TE-CRG</a:t>
            </a:r>
            <a:r>
              <a:rPr lang="en-GB" sz="1400" b="0" i="1" dirty="0" smtClean="0">
                <a:latin typeface="Calibri" pitchFamily="34" charset="0"/>
              </a:rPr>
              <a:t> (EA-IRRAD cryogenic system), …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186995" y="906834"/>
            <a:ext cx="8761046" cy="2128617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986080" y="226520"/>
            <a:ext cx="6351980" cy="388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AIDA Final Meeting @ CERN</a:t>
            </a:r>
            <a:endParaRPr lang="en-US" sz="1800" b="1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87" y="6311925"/>
            <a:ext cx="1800000" cy="41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0230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:\IRRADIATION-Facilities-2010\IMG_009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61"/>
          <a:stretch/>
        </p:blipFill>
        <p:spPr bwMode="auto">
          <a:xfrm>
            <a:off x="121062" y="5354166"/>
            <a:ext cx="2340000" cy="1323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3" descr="H:\IRRADIATION-Facilities-2010\IMG_006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8"/>
          <a:stretch/>
        </p:blipFill>
        <p:spPr bwMode="auto">
          <a:xfrm>
            <a:off x="6877877" y="1950156"/>
            <a:ext cx="2171103" cy="31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 Irradiation Experiments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pic>
        <p:nvPicPr>
          <p:cNvPr id="5" name="Picture 4" descr="H:\Photo\Irradiation 2008\KK\P8290006.JPG"/>
          <p:cNvPicPr>
            <a:picLocks noChangeAspect="1" noChangeArrowheads="1"/>
          </p:cNvPicPr>
          <p:nvPr/>
        </p:nvPicPr>
        <p:blipFill>
          <a:blip r:embed="rId4" cstate="print"/>
          <a:srcRect t="14563"/>
          <a:stretch>
            <a:fillRect/>
          </a:stretch>
        </p:blipFill>
        <p:spPr bwMode="auto">
          <a:xfrm>
            <a:off x="150090" y="803183"/>
            <a:ext cx="2340000" cy="1499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H:\Photo\Irradiation 2008\KK\P8290001.JPG"/>
          <p:cNvPicPr>
            <a:picLocks noChangeAspect="1" noChangeArrowheads="1"/>
          </p:cNvPicPr>
          <p:nvPr/>
        </p:nvPicPr>
        <p:blipFill rotWithShape="1">
          <a:blip r:embed="rId5" cstate="print"/>
          <a:srcRect l="12337" t="6804" r="13667" b="11563"/>
          <a:stretch/>
        </p:blipFill>
        <p:spPr bwMode="auto">
          <a:xfrm>
            <a:off x="363494" y="2314984"/>
            <a:ext cx="2340000" cy="1936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5" descr="H:\Photo\Irradiation 2008\KK\P8290007.JPG"/>
          <p:cNvPicPr>
            <a:picLocks noChangeAspect="1" noChangeArrowheads="1"/>
          </p:cNvPicPr>
          <p:nvPr/>
        </p:nvPicPr>
        <p:blipFill>
          <a:blip r:embed="rId6" cstate="print"/>
          <a:srcRect l="8388"/>
          <a:stretch>
            <a:fillRect/>
          </a:stretch>
        </p:blipFill>
        <p:spPr bwMode="auto">
          <a:xfrm>
            <a:off x="2399805" y="874157"/>
            <a:ext cx="2340000" cy="191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2" descr="\\cern.ch\dfs\Users\f\fravotti\Documents\MyDocs\Irradiation Facilities\EA-IRRAD\PRESENTATIONS NEW FACILITY\RD51 mini week - April 2013\IMG_0609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5" t="45222" r="12655" b="6590"/>
          <a:stretch/>
        </p:blipFill>
        <p:spPr bwMode="auto">
          <a:xfrm>
            <a:off x="5121799" y="2494607"/>
            <a:ext cx="1846493" cy="849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2" descr="H:\Photo\Irradiation 2008\KK\P819003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73936" y="756923"/>
            <a:ext cx="2340000" cy="175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H:\IRRADIATION-Facilities-2010\IMG_032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329" y="2919136"/>
            <a:ext cx="2340000" cy="175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Picture 3" descr="\\cern.ch\dfs\Users\f\fravotti\Documents\MyDocs\Irradiation Facilities\EA-IRRAD\PRESENTATIONS NEW FACILITY\RD51 mini week - April 2013\IMG_0610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57" b="7074"/>
          <a:stretch/>
        </p:blipFill>
        <p:spPr bwMode="auto">
          <a:xfrm>
            <a:off x="2572376" y="5873801"/>
            <a:ext cx="2340000" cy="841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" name="Picture 5" descr="\\cern.ch\dfs\Users\f\fravotti\Documents\MyDocs\Irradiation Facilities\EA-IRRAD\PRESENTATIONS NEW FACILITY\RD51 mini week - April 2013\IMG_061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90" b="10650"/>
          <a:stretch/>
        </p:blipFill>
        <p:spPr bwMode="auto">
          <a:xfrm>
            <a:off x="232376" y="4146493"/>
            <a:ext cx="2340000" cy="1392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" t="9971" r="5165" b="5556"/>
          <a:stretch/>
        </p:blipFill>
        <p:spPr bwMode="auto">
          <a:xfrm>
            <a:off x="80078" y="2192153"/>
            <a:ext cx="808022" cy="821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3" t="7089" r="7879"/>
          <a:stretch/>
        </p:blipFill>
        <p:spPr bwMode="auto">
          <a:xfrm rot="5400000">
            <a:off x="4523728" y="602353"/>
            <a:ext cx="723043" cy="998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H:\Irrad_System\General\SampelManager\ImagesSets\Templates\Sets_1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31673" y="2724844"/>
            <a:ext cx="785312" cy="785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H:\Irrad_System\General\SampelManager\ImagesSets\Set-0433-P2A-2003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01" r="10237"/>
          <a:stretch/>
        </p:blipFill>
        <p:spPr bwMode="auto">
          <a:xfrm rot="5400000">
            <a:off x="6817108" y="802338"/>
            <a:ext cx="1440827" cy="1316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H:\Irrad_System\100NIKON\DSCN4430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736" y="4619763"/>
            <a:ext cx="2160000" cy="16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0" name="Picture 6" descr="H:\Irrad_System\Backup\Disk_NetworkServer   (IrradSystem Network Disk)\2003-05-22\General\SampelManager\ImagesSets\Set-0292-P3B-2002.jpg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" t="-1870" r="-5941" b="-2"/>
          <a:stretch/>
        </p:blipFill>
        <p:spPr bwMode="auto">
          <a:xfrm>
            <a:off x="7964810" y="928573"/>
            <a:ext cx="1084170" cy="1068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1" name="Picture 7" descr="G:\Workspaces\i\irrad-ps-inventory\Pictures\476.JPG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6" t="59375" r="18079" b="16782"/>
          <a:stretch/>
        </p:blipFill>
        <p:spPr bwMode="auto">
          <a:xfrm>
            <a:off x="2556935" y="4762439"/>
            <a:ext cx="2594787" cy="11645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2" name="Picture 8" descr="G:\Workspaces\i\irrad-ps-inventory\Pictures\478.JPG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7" t="33681" r="5682" b="30555"/>
          <a:stretch/>
        </p:blipFill>
        <p:spPr bwMode="auto">
          <a:xfrm>
            <a:off x="5384361" y="5701455"/>
            <a:ext cx="1891642" cy="1030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5" name="Rectangle 24"/>
          <p:cNvSpPr/>
          <p:nvPr/>
        </p:nvSpPr>
        <p:spPr>
          <a:xfrm>
            <a:off x="7361201" y="6243042"/>
            <a:ext cx="13027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l" eaLnBrk="1" hangingPunct="1">
              <a:spcBef>
                <a:spcPts val="0"/>
              </a:spcBef>
              <a:buClr>
                <a:schemeClr val="tx1"/>
              </a:buClr>
              <a:buSzPct val="100000"/>
              <a:defRPr/>
            </a:pPr>
            <a:r>
              <a:rPr lang="en-GB" sz="18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</a:t>
            </a: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 IRRAD user community!</a:t>
            </a:r>
            <a:endParaRPr lang="en-GB" sz="1200" kern="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6153" name="Picture 9" descr="H:\Irrad_System\100NIKON\DSCN4436.JPG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5" t="10773"/>
          <a:stretch/>
        </p:blipFill>
        <p:spPr bwMode="auto">
          <a:xfrm rot="5400000">
            <a:off x="4910199" y="3825726"/>
            <a:ext cx="2071120" cy="1588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 rot="21345462">
            <a:off x="1046398" y="1319822"/>
            <a:ext cx="7186804" cy="43806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185738" indent="-185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Symbol" pitchFamily="18" charset="2"/>
              <a:buChar char="·"/>
              <a:defRPr sz="2200" b="1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defRPr>
            </a:lvl1pPr>
            <a:lvl2pPr marL="822325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Symbol" pitchFamily="18" charset="2"/>
              <a:buChar char="·"/>
              <a:defRPr b="1">
                <a:solidFill>
                  <a:schemeClr val="tx1"/>
                </a:solidFill>
                <a:latin typeface="Calibri" pitchFamily="34" charset="0"/>
              </a:defRPr>
            </a:lvl2pPr>
            <a:lvl3pPr marL="12303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Calibri" pitchFamily="34" charset="0"/>
              </a:defRPr>
            </a:lvl3pPr>
            <a:lvl4pPr marL="1638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54013" indent="-354013">
              <a:lnSpc>
                <a:spcPct val="120000"/>
              </a:lnSpc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z="2000" kern="0" dirty="0" smtClean="0"/>
              <a:t>IRRAD facilities in numbers …</a:t>
            </a:r>
          </a:p>
          <a:p>
            <a:pPr marL="536575" lvl="1" indent="-236538">
              <a:lnSpc>
                <a:spcPct val="120000"/>
              </a:lnSpc>
            </a:pPr>
            <a:r>
              <a:rPr lang="en-US" sz="1800" b="0" kern="0" dirty="0" smtClean="0"/>
              <a:t>from </a:t>
            </a:r>
            <a:r>
              <a:rPr lang="en-US" sz="1800" kern="0" dirty="0" smtClean="0">
                <a:solidFill>
                  <a:srgbClr val="FF0000"/>
                </a:solidFill>
              </a:rPr>
              <a:t>1999</a:t>
            </a:r>
            <a:r>
              <a:rPr lang="en-US" sz="1800" b="0" kern="0" dirty="0" smtClean="0"/>
              <a:t> to </a:t>
            </a:r>
            <a:r>
              <a:rPr lang="en-US" sz="1800" kern="0" dirty="0" smtClean="0">
                <a:solidFill>
                  <a:srgbClr val="FF0000"/>
                </a:solidFill>
              </a:rPr>
              <a:t>2012</a:t>
            </a:r>
            <a:r>
              <a:rPr lang="en-US" sz="1800" b="0" kern="0" dirty="0" smtClean="0"/>
              <a:t> (no beam in 2005)</a:t>
            </a:r>
          </a:p>
          <a:p>
            <a:pPr marL="536575" lvl="1" indent="-236538">
              <a:lnSpc>
                <a:spcPct val="120000"/>
              </a:lnSpc>
            </a:pPr>
            <a:r>
              <a:rPr lang="en-US" sz="1800" b="0" kern="0" dirty="0"/>
              <a:t>m</a:t>
            </a:r>
            <a:r>
              <a:rPr lang="en-US" sz="1800" b="0" kern="0" dirty="0" smtClean="0"/>
              <a:t>ore than </a:t>
            </a:r>
            <a:r>
              <a:rPr lang="en-US" sz="1800" u="sng" kern="0" dirty="0" smtClean="0">
                <a:solidFill>
                  <a:srgbClr val="FF0000"/>
                </a:solidFill>
              </a:rPr>
              <a:t>8300</a:t>
            </a:r>
            <a:r>
              <a:rPr lang="en-US" sz="1800" b="0" kern="0" dirty="0" smtClean="0"/>
              <a:t> “pieces” irradiated (</a:t>
            </a:r>
            <a:r>
              <a:rPr lang="en-US" sz="1800" kern="0" dirty="0" smtClean="0"/>
              <a:t>~650 per year</a:t>
            </a:r>
            <a:r>
              <a:rPr lang="en-US" sz="1800" b="0" kern="0" dirty="0" smtClean="0"/>
              <a:t>)!</a:t>
            </a:r>
          </a:p>
          <a:p>
            <a:pPr marL="536575" lvl="1" indent="-236538">
              <a:lnSpc>
                <a:spcPct val="120000"/>
              </a:lnSpc>
            </a:pPr>
            <a:r>
              <a:rPr lang="en-US" sz="1800" b="0" kern="0" dirty="0" smtClean="0"/>
              <a:t>about </a:t>
            </a:r>
            <a:r>
              <a:rPr lang="en-US" sz="1800" u="sng" kern="0" dirty="0" smtClean="0">
                <a:solidFill>
                  <a:srgbClr val="FF0000"/>
                </a:solidFill>
              </a:rPr>
              <a:t>5800</a:t>
            </a:r>
            <a:r>
              <a:rPr lang="en-US" sz="1800" b="0" kern="0" dirty="0" smtClean="0"/>
              <a:t> dosimeters (Al foils) measured!</a:t>
            </a:r>
          </a:p>
          <a:p>
            <a:pPr marL="354013" lvl="1" indent="-354013">
              <a:lnSpc>
                <a:spcPct val="120000"/>
              </a:lnSpc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z="2000" kern="0" dirty="0" smtClean="0">
                <a:solidFill>
                  <a:srgbClr val="0000FF"/>
                </a:solidFill>
              </a:rPr>
              <a:t>Statistics for 2012 …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800" kern="0" dirty="0" smtClean="0">
                <a:solidFill>
                  <a:srgbClr val="FF0000"/>
                </a:solidFill>
              </a:rPr>
              <a:t>40</a:t>
            </a:r>
            <a:r>
              <a:rPr lang="en-US" sz="1800" b="0" kern="0" dirty="0" smtClean="0"/>
              <a:t> users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800" b="0" kern="0" dirty="0" smtClean="0"/>
              <a:t>from </a:t>
            </a:r>
            <a:r>
              <a:rPr lang="en-US" sz="1800" kern="0" dirty="0" smtClean="0">
                <a:solidFill>
                  <a:srgbClr val="FF0000"/>
                </a:solidFill>
              </a:rPr>
              <a:t>20</a:t>
            </a:r>
            <a:r>
              <a:rPr lang="en-US" sz="1800" b="0" kern="0" dirty="0" smtClean="0"/>
              <a:t> institutes belonging to several experiments/projects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800" b="0" kern="0" dirty="0" smtClean="0"/>
              <a:t>main users: </a:t>
            </a:r>
            <a:r>
              <a:rPr lang="en-US" sz="1800" b="0" kern="0" dirty="0">
                <a:solidFill>
                  <a:srgbClr val="FF0000"/>
                </a:solidFill>
              </a:rPr>
              <a:t>ATLAS</a:t>
            </a:r>
            <a:r>
              <a:rPr lang="en-US" sz="1800" b="0" kern="0" dirty="0"/>
              <a:t>, </a:t>
            </a:r>
            <a:r>
              <a:rPr lang="en-US" sz="1800" b="0" kern="0" dirty="0">
                <a:solidFill>
                  <a:srgbClr val="FF0000"/>
                </a:solidFill>
              </a:rPr>
              <a:t>CMS</a:t>
            </a:r>
            <a:r>
              <a:rPr lang="en-US" sz="1800" b="0" kern="0" dirty="0"/>
              <a:t>, </a:t>
            </a:r>
            <a:r>
              <a:rPr lang="en-US" sz="1800" b="0" kern="0" dirty="0">
                <a:solidFill>
                  <a:srgbClr val="FF0000"/>
                </a:solidFill>
              </a:rPr>
              <a:t>LHCb</a:t>
            </a:r>
            <a:r>
              <a:rPr lang="en-US" sz="1800" b="0" kern="0" dirty="0"/>
              <a:t>, </a:t>
            </a:r>
            <a:r>
              <a:rPr lang="en-US" sz="1800" b="0" kern="0" dirty="0">
                <a:solidFill>
                  <a:srgbClr val="FF0000"/>
                </a:solidFill>
              </a:rPr>
              <a:t>ALICE</a:t>
            </a:r>
            <a:r>
              <a:rPr lang="en-US" sz="1800" b="0" kern="0" dirty="0"/>
              <a:t>, </a:t>
            </a:r>
            <a:r>
              <a:rPr lang="en-US" sz="1800" b="0" kern="0" dirty="0">
                <a:solidFill>
                  <a:srgbClr val="FF0000"/>
                </a:solidFill>
              </a:rPr>
              <a:t>RD39</a:t>
            </a:r>
            <a:r>
              <a:rPr lang="en-US" sz="1800" b="0" kern="0" dirty="0"/>
              <a:t>, </a:t>
            </a:r>
            <a:r>
              <a:rPr lang="en-US" sz="1800" b="0" kern="0" dirty="0" smtClean="0">
                <a:solidFill>
                  <a:srgbClr val="FF0000"/>
                </a:solidFill>
              </a:rPr>
              <a:t>RD50</a:t>
            </a:r>
            <a:r>
              <a:rPr lang="en-US" sz="1800" b="0" kern="0" dirty="0"/>
              <a:t>, </a:t>
            </a:r>
            <a:r>
              <a:rPr lang="en-US" sz="1800" b="0" kern="0" dirty="0" smtClean="0">
                <a:solidFill>
                  <a:srgbClr val="FF0000"/>
                </a:solidFill>
              </a:rPr>
              <a:t>LHC</a:t>
            </a:r>
            <a:r>
              <a:rPr lang="en-US" sz="1800" b="0" kern="0" dirty="0" smtClean="0"/>
              <a:t> (BE and TE)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800" dirty="0" smtClean="0">
                <a:solidFill>
                  <a:srgbClr val="FF0000"/>
                </a:solidFill>
              </a:rPr>
              <a:t>649</a:t>
            </a:r>
            <a:r>
              <a:rPr lang="en-US" sz="1800" b="0" dirty="0" smtClean="0"/>
              <a:t> </a:t>
            </a:r>
            <a:r>
              <a:rPr lang="en-US" sz="1800" b="0" dirty="0"/>
              <a:t>objects </a:t>
            </a:r>
            <a:r>
              <a:rPr lang="en-US" sz="1800" b="0" dirty="0" smtClean="0"/>
              <a:t>irradiated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800" dirty="0" smtClean="0">
                <a:solidFill>
                  <a:srgbClr val="FF0000"/>
                </a:solidFill>
              </a:rPr>
              <a:t>358</a:t>
            </a:r>
            <a:r>
              <a:rPr lang="en-US" sz="1800" b="0" dirty="0" smtClean="0"/>
              <a:t> </a:t>
            </a:r>
            <a:r>
              <a:rPr lang="en-US" sz="1800" b="0" dirty="0"/>
              <a:t>dosimeters </a:t>
            </a:r>
            <a:r>
              <a:rPr lang="en-US" sz="1800" b="0" dirty="0" smtClean="0"/>
              <a:t>measured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800" dirty="0" smtClean="0">
                <a:solidFill>
                  <a:srgbClr val="FF0000"/>
                </a:solidFill>
              </a:rPr>
              <a:t>223</a:t>
            </a:r>
            <a:r>
              <a:rPr lang="en-US" sz="1800" b="0" dirty="0" smtClean="0"/>
              <a:t> </a:t>
            </a:r>
            <a:r>
              <a:rPr lang="en-US" sz="1800" b="0" dirty="0"/>
              <a:t>days of beam </a:t>
            </a:r>
            <a:r>
              <a:rPr lang="en-US" sz="1800" b="0" dirty="0" smtClean="0"/>
              <a:t>time (~</a:t>
            </a:r>
            <a:r>
              <a:rPr lang="en-US" sz="1800" b="0" dirty="0" smtClean="0">
                <a:solidFill>
                  <a:srgbClr val="FF0000"/>
                </a:solidFill>
              </a:rPr>
              <a:t>8.5×10</a:t>
            </a:r>
            <a:r>
              <a:rPr lang="en-US" sz="1800" b="0" baseline="30000" dirty="0" smtClean="0">
                <a:solidFill>
                  <a:srgbClr val="FF0000"/>
                </a:solidFill>
              </a:rPr>
              <a:t>16</a:t>
            </a:r>
            <a:r>
              <a:rPr lang="en-US" sz="1800" b="0" dirty="0" smtClean="0">
                <a:solidFill>
                  <a:srgbClr val="FF0000"/>
                </a:solidFill>
              </a:rPr>
              <a:t> </a:t>
            </a:r>
            <a:r>
              <a:rPr lang="en-US" sz="1800" b="0" dirty="0" smtClean="0"/>
              <a:t>protons delivered to IRRAD)</a:t>
            </a:r>
            <a:endParaRPr lang="en-US" sz="1800" b="0" kern="0" dirty="0"/>
          </a:p>
        </p:txBody>
      </p:sp>
    </p:spTree>
    <p:extLst>
      <p:ext uri="{BB962C8B-B14F-4D97-AF65-F5344CB8AC3E}">
        <p14:creationId xmlns:p14="http://schemas.microsoft.com/office/powerpoint/2010/main" val="2266540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8831" y="1159498"/>
            <a:ext cx="8761046" cy="3958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l" eaLnBrk="1" hangingPunct="1">
              <a:lnSpc>
                <a:spcPct val="120000"/>
              </a:lnSpc>
              <a:spcBef>
                <a:spcPct val="200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1800" kern="0" dirty="0" smtClean="0">
                <a:solidFill>
                  <a:srgbClr val="0000FF"/>
                </a:solidFill>
                <a:latin typeface="Calibri" pitchFamily="34" charset="0"/>
              </a:rPr>
              <a:t>Proton IRRAD Facility</a:t>
            </a:r>
            <a:endParaRPr lang="en-US" sz="1800" kern="0" dirty="0">
              <a:solidFill>
                <a:srgbClr val="0000FF"/>
              </a:solidFill>
              <a:latin typeface="Calibri" pitchFamily="34" charset="0"/>
            </a:endParaRPr>
          </a:p>
          <a:p>
            <a:pPr marL="574675" lvl="1" indent="-2095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defRPr/>
            </a:pPr>
            <a:r>
              <a:rPr lang="en-US" sz="1600" kern="0" dirty="0">
                <a:solidFill>
                  <a:schemeClr val="tx1"/>
                </a:solidFill>
                <a:latin typeface="Calibri" pitchFamily="34" charset="0"/>
              </a:rPr>
              <a:t>Located in primary </a:t>
            </a:r>
            <a:r>
              <a:rPr lang="en-US" sz="1600" kern="0" dirty="0" smtClean="0">
                <a:solidFill>
                  <a:schemeClr val="tx1"/>
                </a:solidFill>
                <a:latin typeface="Calibri" pitchFamily="34" charset="0"/>
              </a:rPr>
              <a:t>radiation area </a:t>
            </a:r>
            <a:r>
              <a:rPr lang="en-US" sz="1600" b="0" kern="0" dirty="0">
                <a:solidFill>
                  <a:schemeClr val="tx1"/>
                </a:solidFill>
                <a:latin typeface="Calibri" pitchFamily="34" charset="0"/>
              </a:rPr>
              <a:t>(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limited access: </a:t>
            </a:r>
            <a:r>
              <a:rPr lang="en-US" sz="1600" b="0" kern="0" dirty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stop all beam lines 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of East Area for access)</a:t>
            </a:r>
            <a:endParaRPr lang="en-US" sz="1600" b="0" kern="0" dirty="0">
              <a:solidFill>
                <a:schemeClr val="tx1"/>
              </a:solidFill>
              <a:latin typeface="Calibri" pitchFamily="34" charset="0"/>
              <a:sym typeface="Wingdings" pitchFamily="2" charset="2"/>
            </a:endParaRPr>
          </a:p>
          <a:p>
            <a:pPr marL="574675" lvl="1" indent="-2095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defRPr/>
            </a:pPr>
            <a:r>
              <a:rPr lang="en-US" sz="1600" u="sng" kern="0" dirty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Limited </a:t>
            </a:r>
            <a:r>
              <a:rPr lang="en-US" sz="1600" u="sng" kern="0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space</a:t>
            </a:r>
            <a:r>
              <a:rPr lang="en-US" sz="1600" kern="0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(ALARA, </a:t>
            </a:r>
            <a:r>
              <a:rPr lang="en-US" sz="1600" b="0" kern="0" dirty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difficult to scan beam over big objects, backscattered particles)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defRPr/>
            </a:pPr>
            <a:r>
              <a:rPr lang="en-US" sz="1600" u="sng" kern="0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Limited flux </a:t>
            </a:r>
            <a:r>
              <a:rPr lang="en-US" sz="1600" kern="0" dirty="0" smtClean="0">
                <a:latin typeface="Calibri" pitchFamily="34" charset="0"/>
                <a:sym typeface="Wingdings" pitchFamily="2" charset="2"/>
              </a:rPr>
              <a:t>of primary protons </a:t>
            </a:r>
            <a:r>
              <a:rPr lang="en-US" sz="1600" b="0" kern="0" dirty="0" smtClean="0">
                <a:latin typeface="Calibri" pitchFamily="34" charset="0"/>
                <a:sym typeface="Wingdings" pitchFamily="2" charset="2"/>
              </a:rPr>
              <a:t>(weakness of the shielding)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defRPr/>
            </a:pPr>
            <a:r>
              <a:rPr lang="en-US" sz="1600" kern="0" dirty="0" smtClean="0">
                <a:latin typeface="Calibri" pitchFamily="34" charset="0"/>
                <a:sym typeface="Wingdings" pitchFamily="2" charset="2"/>
              </a:rPr>
              <a:t>Safety </a:t>
            </a:r>
            <a:r>
              <a:rPr lang="en-US" sz="1600" kern="0" dirty="0">
                <a:latin typeface="Calibri" pitchFamily="34" charset="0"/>
                <a:sym typeface="Wingdings" pitchFamily="2" charset="2"/>
              </a:rPr>
              <a:t>standards to be improved!</a:t>
            </a:r>
            <a:endParaRPr lang="en-US" sz="1600" kern="0" dirty="0">
              <a:solidFill>
                <a:schemeClr val="tx1"/>
              </a:solidFill>
              <a:latin typeface="Calibri" pitchFamily="34" charset="0"/>
              <a:sym typeface="Wingdings" pitchFamily="2" charset="2"/>
            </a:endParaRPr>
          </a:p>
          <a:p>
            <a:pPr marL="285750" indent="-285750" algn="l" eaLnBrk="1" hangingPunct="1">
              <a:lnSpc>
                <a:spcPct val="120000"/>
              </a:lnSpc>
              <a:spcBef>
                <a:spcPct val="200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1800" kern="0" dirty="0" smtClean="0">
                <a:solidFill>
                  <a:srgbClr val="0000FF"/>
                </a:solidFill>
                <a:latin typeface="Calibri" pitchFamily="34" charset="0"/>
              </a:rPr>
              <a:t>Mixed-field IRRAD Facility </a:t>
            </a:r>
            <a:r>
              <a:rPr lang="en-US" sz="1800" kern="0" dirty="0">
                <a:solidFill>
                  <a:srgbClr val="0000FF"/>
                </a:solidFill>
                <a:latin typeface="Calibri" pitchFamily="34" charset="0"/>
              </a:rPr>
              <a:t>(behind DIRAC)</a:t>
            </a:r>
          </a:p>
          <a:p>
            <a:pPr marL="622300" lvl="1" indent="-257175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US" sz="1600" kern="0" dirty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No irradiation </a:t>
            </a:r>
            <a:r>
              <a:rPr lang="en-US" sz="1600" kern="0" dirty="0" smtClean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positions </a:t>
            </a:r>
            <a:r>
              <a:rPr lang="en-US" sz="1600" kern="0" dirty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lateral to target </a:t>
            </a:r>
            <a:r>
              <a:rPr lang="en-US" sz="1600" b="0" kern="0" dirty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(missing an important ‘particle mix’ component)</a:t>
            </a:r>
          </a:p>
          <a:p>
            <a:pPr marL="622300" lvl="1" indent="-257175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US" sz="1600" u="sng" kern="0" dirty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Limited intensity</a:t>
            </a:r>
            <a:r>
              <a:rPr lang="en-US" sz="1600" kern="0" dirty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(</a:t>
            </a:r>
            <a:r>
              <a:rPr lang="en-US" sz="1600" b="0" kern="0" dirty="0" smtClean="0">
                <a:latin typeface="Calibri" pitchFamily="34" charset="0"/>
                <a:sym typeface="Wingdings" pitchFamily="2" charset="2"/>
              </a:rPr>
              <a:t>present </a:t>
            </a:r>
            <a:r>
              <a:rPr lang="en-US" sz="1600" b="0" kern="0" dirty="0">
                <a:latin typeface="Calibri" pitchFamily="34" charset="0"/>
                <a:sym typeface="Wingdings" pitchFamily="2" charset="2"/>
              </a:rPr>
              <a:t>flux not interesting for inner detector community)</a:t>
            </a:r>
            <a:endParaRPr lang="en-US" sz="1600" b="0" kern="0" dirty="0">
              <a:solidFill>
                <a:schemeClr val="tx1"/>
              </a:solidFill>
              <a:latin typeface="Calibri" pitchFamily="34" charset="0"/>
              <a:sym typeface="Wingdings" pitchFamily="2" charset="2"/>
            </a:endParaRPr>
          </a:p>
          <a:p>
            <a:pPr marL="622300" lvl="1" indent="-257175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US" sz="1600" kern="0" dirty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Too little space and limited accessibility </a:t>
            </a:r>
            <a:r>
              <a:rPr lang="en-US" sz="1600" b="0" kern="0" dirty="0">
                <a:latin typeface="Calibri" pitchFamily="34" charset="0"/>
                <a:sym typeface="Wingdings" pitchFamily="2" charset="2"/>
              </a:rPr>
              <a:t>(access only via shuttle system!)</a:t>
            </a:r>
          </a:p>
          <a:p>
            <a:pPr marL="622300" lvl="1" indent="-257175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US" sz="1600" kern="0" dirty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Parasitic to </a:t>
            </a:r>
            <a:r>
              <a:rPr lang="en-US" sz="1600" kern="0" dirty="0" smtClean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DIRAC operation</a:t>
            </a:r>
            <a:endParaRPr lang="en-US" sz="1600" kern="0" dirty="0">
              <a:solidFill>
                <a:schemeClr val="tx1"/>
              </a:solidFill>
              <a:latin typeface="Calibri" pitchFamily="34" charset="0"/>
              <a:sym typeface="Wingdings" pitchFamily="2" charset="2"/>
            </a:endParaRPr>
          </a:p>
          <a:p>
            <a:pPr marL="285750" indent="-285750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Calibri" pitchFamily="34" charset="0"/>
              </a:rPr>
              <a:t>IRRAD Facilities were located </a:t>
            </a:r>
            <a:r>
              <a:rPr lang="en-US" sz="1800" kern="0" dirty="0">
                <a:solidFill>
                  <a:schemeClr val="tx1"/>
                </a:solidFill>
                <a:latin typeface="Calibri" pitchFamily="34" charset="0"/>
              </a:rPr>
              <a:t>in different beam </a:t>
            </a:r>
            <a:r>
              <a:rPr lang="en-US" sz="1800" kern="0" dirty="0" smtClean="0">
                <a:solidFill>
                  <a:schemeClr val="tx1"/>
                </a:solidFill>
                <a:latin typeface="Calibri" pitchFamily="34" charset="0"/>
              </a:rPr>
              <a:t>lines: </a:t>
            </a:r>
            <a:r>
              <a:rPr lang="en-US" sz="1600" u="sng" kern="0" dirty="0" smtClean="0">
                <a:solidFill>
                  <a:srgbClr val="FF0000"/>
                </a:solidFill>
                <a:latin typeface="Calibri" pitchFamily="34" charset="0"/>
              </a:rPr>
              <a:t>competing for beam!</a:t>
            </a:r>
            <a:endParaRPr lang="en-US" sz="1600" kern="0" dirty="0" smtClean="0"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545" y="83808"/>
            <a:ext cx="6421525" cy="641350"/>
          </a:xfrm>
        </p:spPr>
        <p:txBody>
          <a:bodyPr/>
          <a:lstStyle/>
          <a:p>
            <a:r>
              <a:rPr lang="en-GB" dirty="0"/>
              <a:t>Drawbacks </a:t>
            </a:r>
            <a:r>
              <a:rPr lang="en-GB" dirty="0" smtClean="0"/>
              <a:t>&amp; Shortcomings</a:t>
            </a:r>
            <a:endParaRPr lang="en-GB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971550" y="837541"/>
            <a:ext cx="6457950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sz="1600" kern="0" dirty="0" smtClean="0"/>
              <a:t>(of </a:t>
            </a:r>
            <a:r>
              <a:rPr lang="en-GB" sz="1800" kern="0" dirty="0" smtClean="0"/>
              <a:t>the old facilities / test areas with respect to future needs)</a:t>
            </a:r>
            <a:endParaRPr lang="en-GB" sz="1800" kern="0" dirty="0"/>
          </a:p>
        </p:txBody>
      </p:sp>
      <p:sp>
        <p:nvSpPr>
          <p:cNvPr id="7" name="Rectangle 6"/>
          <p:cNvSpPr/>
          <p:nvPr/>
        </p:nvSpPr>
        <p:spPr>
          <a:xfrm>
            <a:off x="211504" y="5044226"/>
            <a:ext cx="8761046" cy="145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l" eaLnBrk="1" hangingPunct="1">
              <a:lnSpc>
                <a:spcPct val="120000"/>
              </a:lnSpc>
              <a:spcBef>
                <a:spcPct val="200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1800" kern="0" dirty="0" smtClean="0">
                <a:solidFill>
                  <a:srgbClr val="0000FF"/>
                </a:solidFill>
                <a:latin typeface="Calibri" pitchFamily="34" charset="0"/>
              </a:rPr>
              <a:t>Mixed-field H4IRRAD/CNRAD Test Areas</a:t>
            </a:r>
            <a:endParaRPr lang="en-US" sz="1800" kern="0" dirty="0">
              <a:solidFill>
                <a:srgbClr val="0000FF"/>
              </a:solidFill>
              <a:latin typeface="Calibri" pitchFamily="34" charset="0"/>
            </a:endParaRPr>
          </a:p>
          <a:p>
            <a:pPr marL="574675" lvl="1" indent="-2095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CNRAD </a:t>
            </a:r>
            <a:r>
              <a:rPr lang="en-US" sz="1600" u="sng" kern="0" dirty="0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 sz="1600" u="sng" kern="0" dirty="0" smtClean="0">
                <a:solidFill>
                  <a:srgbClr val="FF0000"/>
                </a:solidFill>
                <a:latin typeface="Calibri" pitchFamily="34" charset="0"/>
              </a:rPr>
              <a:t>ot operational</a:t>
            </a:r>
            <a:r>
              <a:rPr lang="en-US" sz="160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after 2012</a:t>
            </a:r>
            <a:endParaRPr lang="en-US" sz="1600" b="0" kern="0" dirty="0">
              <a:solidFill>
                <a:schemeClr val="tx1"/>
              </a:solidFill>
              <a:latin typeface="Calibri" pitchFamily="34" charset="0"/>
            </a:endParaRPr>
          </a:p>
          <a:p>
            <a:pPr marL="574675" lvl="1" indent="-2095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600" u="sng" kern="0" dirty="0">
                <a:solidFill>
                  <a:srgbClr val="FF0000"/>
                </a:solidFill>
                <a:latin typeface="Calibri" pitchFamily="34" charset="0"/>
              </a:rPr>
              <a:t>Limited </a:t>
            </a:r>
            <a:r>
              <a:rPr lang="en-US" sz="1600" u="sng" kern="0" dirty="0" smtClean="0">
                <a:solidFill>
                  <a:srgbClr val="FF0000"/>
                </a:solidFill>
                <a:latin typeface="Calibri" pitchFamily="34" charset="0"/>
              </a:rPr>
              <a:t>accessibility</a:t>
            </a:r>
            <a:r>
              <a:rPr lang="en-US" sz="1600" kern="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600" b="0" kern="0" dirty="0">
                <a:solidFill>
                  <a:schemeClr val="tx1"/>
                </a:solidFill>
                <a:latin typeface="Calibri" pitchFamily="34" charset="0"/>
              </a:rPr>
              <a:t>(“ad-hoc installations”, lack of flexibility, access 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required </a:t>
            </a:r>
            <a:r>
              <a:rPr lang="en-US" sz="1600" kern="0" dirty="0">
                <a:solidFill>
                  <a:schemeClr val="tx1"/>
                </a:solidFill>
                <a:latin typeface="Calibri" pitchFamily="34" charset="0"/>
              </a:rPr>
              <a:t>shielding removal</a:t>
            </a:r>
            <a:r>
              <a:rPr lang="en-US" sz="1600" b="0" kern="0" dirty="0">
                <a:solidFill>
                  <a:schemeClr val="tx1"/>
                </a:solidFill>
                <a:latin typeface="Calibri" pitchFamily="34" charset="0"/>
              </a:rPr>
              <a:t>)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600" kern="0" dirty="0">
                <a:solidFill>
                  <a:schemeClr val="tx1"/>
                </a:solidFill>
                <a:latin typeface="Calibri" pitchFamily="34" charset="0"/>
              </a:rPr>
              <a:t>Limited </a:t>
            </a:r>
            <a:r>
              <a:rPr lang="en-US" sz="1600" b="0" kern="0" dirty="0">
                <a:solidFill>
                  <a:schemeClr val="tx1"/>
                </a:solidFill>
                <a:latin typeface="Calibri" pitchFamily="34" charset="0"/>
              </a:rPr>
              <a:t>control on </a:t>
            </a:r>
            <a:r>
              <a:rPr lang="en-US" sz="1600" kern="0" dirty="0">
                <a:solidFill>
                  <a:schemeClr val="tx1"/>
                </a:solidFill>
                <a:latin typeface="Calibri" pitchFamily="34" charset="0"/>
              </a:rPr>
              <a:t>beam </a:t>
            </a:r>
            <a:r>
              <a:rPr lang="en-US" sz="1600" kern="0" dirty="0" smtClean="0">
                <a:solidFill>
                  <a:schemeClr val="tx1"/>
                </a:solidFill>
                <a:latin typeface="Calibri" pitchFamily="34" charset="0"/>
              </a:rPr>
              <a:t>intensity</a:t>
            </a:r>
            <a:endParaRPr lang="en-US" sz="1600" kern="0" dirty="0" smtClean="0">
              <a:latin typeface="Calibri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34650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457" y="98425"/>
            <a:ext cx="6434183" cy="641350"/>
          </a:xfrm>
        </p:spPr>
        <p:txBody>
          <a:bodyPr/>
          <a:lstStyle/>
          <a:p>
            <a:r>
              <a:rPr lang="en-GB" dirty="0"/>
              <a:t>Towards a new </a:t>
            </a:r>
            <a:r>
              <a:rPr lang="en-GB" dirty="0" smtClean="0"/>
              <a:t>EA Irradiation Facility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8832" y="4145263"/>
            <a:ext cx="8761046" cy="1501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eaLnBrk="1" hangingPunct="1">
              <a:lnSpc>
                <a:spcPct val="120000"/>
              </a:lnSpc>
              <a:spcBef>
                <a:spcPct val="200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GB" sz="1800" kern="0" dirty="0" smtClean="0">
                <a:solidFill>
                  <a:srgbClr val="0000FF"/>
                </a:solidFill>
                <a:latin typeface="Calibri" pitchFamily="34" charset="0"/>
              </a:rPr>
              <a:t>July 2013</a:t>
            </a:r>
            <a:r>
              <a:rPr lang="en-GB" sz="1800" kern="0" dirty="0">
                <a:solidFill>
                  <a:srgbClr val="0000FF"/>
                </a:solidFill>
                <a:latin typeface="Calibri" pitchFamily="34" charset="0"/>
              </a:rPr>
              <a:t>: </a:t>
            </a:r>
            <a:r>
              <a:rPr lang="en-GB" sz="1800" kern="0" dirty="0" smtClean="0">
                <a:solidFill>
                  <a:srgbClr val="0000FF"/>
                </a:solidFill>
                <a:latin typeface="Calibri" pitchFamily="34" charset="0"/>
              </a:rPr>
              <a:t>dismantling DIRAC </a:t>
            </a:r>
            <a:r>
              <a:rPr lang="en-GB" sz="1800" kern="0" dirty="0">
                <a:solidFill>
                  <a:srgbClr val="0000FF"/>
                </a:solidFill>
                <a:latin typeface="Calibri" pitchFamily="34" charset="0"/>
              </a:rPr>
              <a:t>&amp; old </a:t>
            </a:r>
            <a:r>
              <a:rPr lang="en-GB" sz="1800" kern="0" dirty="0" smtClean="0">
                <a:solidFill>
                  <a:srgbClr val="0000FF"/>
                </a:solidFill>
                <a:latin typeface="Calibri" pitchFamily="34" charset="0"/>
              </a:rPr>
              <a:t>IRRAD1 and IRRAD2 Facilities </a:t>
            </a:r>
          </a:p>
          <a:p>
            <a:pPr marL="285750" indent="-285750" algn="l" eaLnBrk="1" hangingPunct="1">
              <a:lnSpc>
                <a:spcPct val="120000"/>
              </a:lnSpc>
              <a:spcBef>
                <a:spcPct val="200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GB" sz="1800" kern="0" dirty="0" smtClean="0">
                <a:solidFill>
                  <a:srgbClr val="0000FF"/>
                </a:solidFill>
                <a:latin typeface="Calibri" pitchFamily="34" charset="0"/>
              </a:rPr>
              <a:t>Nov. 2013:  removal of IRRAD2 target &amp; beginning </a:t>
            </a:r>
            <a:r>
              <a:rPr lang="en-GB" sz="1800" kern="0" dirty="0">
                <a:solidFill>
                  <a:srgbClr val="0000FF"/>
                </a:solidFill>
                <a:latin typeface="Calibri" pitchFamily="34" charset="0"/>
              </a:rPr>
              <a:t>of </a:t>
            </a:r>
            <a:r>
              <a:rPr lang="en-GB" sz="1800" kern="0" dirty="0" smtClean="0">
                <a:solidFill>
                  <a:srgbClr val="0000FF"/>
                </a:solidFill>
                <a:latin typeface="Calibri" pitchFamily="34" charset="0"/>
              </a:rPr>
              <a:t>construction</a:t>
            </a:r>
          </a:p>
          <a:p>
            <a:pPr marL="1031875" lvl="2" indent="-2095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kern="0" dirty="0">
                <a:solidFill>
                  <a:schemeClr val="tx1"/>
                </a:solidFill>
                <a:latin typeface="Calibri" pitchFamily="34" charset="0"/>
              </a:rPr>
              <a:t>R2E project:  </a:t>
            </a:r>
            <a:r>
              <a:rPr lang="en-GB" sz="1600" u="sng" kern="0" dirty="0">
                <a:solidFill>
                  <a:schemeClr val="tx1"/>
                </a:solidFill>
                <a:latin typeface="Calibri" pitchFamily="34" charset="0"/>
              </a:rPr>
              <a:t>C</a:t>
            </a:r>
            <a:r>
              <a:rPr lang="en-GB" sz="1600" kern="0" dirty="0">
                <a:solidFill>
                  <a:schemeClr val="tx1"/>
                </a:solidFill>
                <a:latin typeface="Calibri" pitchFamily="34" charset="0"/>
              </a:rPr>
              <a:t>ern </a:t>
            </a:r>
            <a:r>
              <a:rPr lang="en-GB" sz="1600" u="sng" kern="0" dirty="0">
                <a:solidFill>
                  <a:schemeClr val="tx1"/>
                </a:solidFill>
                <a:latin typeface="Calibri" pitchFamily="34" charset="0"/>
              </a:rPr>
              <a:t>H</a:t>
            </a:r>
            <a:r>
              <a:rPr lang="en-GB" sz="1600" kern="0" dirty="0">
                <a:solidFill>
                  <a:schemeClr val="tx1"/>
                </a:solidFill>
                <a:latin typeface="Calibri" pitchFamily="34" charset="0"/>
              </a:rPr>
              <a:t>igh-energy </a:t>
            </a:r>
            <a:r>
              <a:rPr lang="en-GB" sz="1600" u="sng" kern="0" dirty="0" err="1">
                <a:solidFill>
                  <a:schemeClr val="tx1"/>
                </a:solidFill>
                <a:latin typeface="Calibri" pitchFamily="34" charset="0"/>
              </a:rPr>
              <a:t>A</a:t>
            </a:r>
            <a:r>
              <a:rPr lang="en-GB" sz="1600" kern="0" dirty="0" err="1">
                <a:solidFill>
                  <a:schemeClr val="tx1"/>
                </a:solidFill>
                <a:latin typeface="Calibri" pitchFamily="34" charset="0"/>
              </a:rPr>
              <a:t>ccele</a:t>
            </a:r>
            <a:r>
              <a:rPr lang="en-GB" sz="1600" u="sng" kern="0" dirty="0" err="1">
                <a:solidFill>
                  <a:schemeClr val="tx1"/>
                </a:solidFill>
                <a:latin typeface="Calibri" pitchFamily="34" charset="0"/>
              </a:rPr>
              <a:t>R</a:t>
            </a:r>
            <a:r>
              <a:rPr lang="en-GB" sz="1600" kern="0" dirty="0" err="1">
                <a:solidFill>
                  <a:schemeClr val="tx1"/>
                </a:solidFill>
                <a:latin typeface="Calibri" pitchFamily="34" charset="0"/>
              </a:rPr>
              <a:t>ator</a:t>
            </a:r>
            <a:r>
              <a:rPr lang="en-GB" sz="16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sz="1600" u="sng" kern="0" dirty="0">
                <a:solidFill>
                  <a:schemeClr val="tx1"/>
                </a:solidFill>
                <a:latin typeface="Calibri" pitchFamily="34" charset="0"/>
              </a:rPr>
              <a:t>M</a:t>
            </a:r>
            <a:r>
              <a:rPr lang="en-GB" sz="1600" kern="0" dirty="0">
                <a:solidFill>
                  <a:schemeClr val="tx1"/>
                </a:solidFill>
                <a:latin typeface="Calibri" pitchFamily="34" charset="0"/>
              </a:rPr>
              <a:t>ixed-field facility (CHARM)</a:t>
            </a:r>
          </a:p>
          <a:p>
            <a:pPr marL="1031875" lvl="2" indent="-2095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kern="0" dirty="0">
                <a:solidFill>
                  <a:srgbClr val="FF0000"/>
                </a:solidFill>
                <a:latin typeface="Calibri" pitchFamily="34" charset="0"/>
              </a:rPr>
              <a:t>CERN-PH &amp; AIDA: proton </a:t>
            </a:r>
            <a:r>
              <a:rPr lang="en-GB" sz="1600" u="sng" kern="0" dirty="0" err="1">
                <a:solidFill>
                  <a:srgbClr val="FF0000"/>
                </a:solidFill>
                <a:latin typeface="Calibri" pitchFamily="34" charset="0"/>
              </a:rPr>
              <a:t>IRRAD</a:t>
            </a:r>
            <a:r>
              <a:rPr lang="en-GB" sz="1600" kern="0" dirty="0" err="1">
                <a:solidFill>
                  <a:srgbClr val="FF0000"/>
                </a:solidFill>
                <a:latin typeface="Calibri" pitchFamily="34" charset="0"/>
              </a:rPr>
              <a:t>iation</a:t>
            </a:r>
            <a:r>
              <a:rPr lang="en-GB" sz="1600" kern="0" dirty="0">
                <a:solidFill>
                  <a:srgbClr val="FF0000"/>
                </a:solidFill>
                <a:latin typeface="Calibri" pitchFamily="34" charset="0"/>
              </a:rPr>
              <a:t> facility (</a:t>
            </a:r>
            <a:r>
              <a:rPr lang="en-GB" sz="1600" kern="0" dirty="0" smtClean="0">
                <a:solidFill>
                  <a:srgbClr val="FF0000"/>
                </a:solidFill>
                <a:latin typeface="Calibri" pitchFamily="34" charset="0"/>
              </a:rPr>
              <a:t>IRRAD)</a:t>
            </a:r>
            <a:endParaRPr lang="en-US" sz="1600" kern="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154" y="5689949"/>
            <a:ext cx="8761046" cy="79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l" eaLnBrk="1" hangingPunct="1">
              <a:lnSpc>
                <a:spcPct val="120000"/>
              </a:lnSpc>
              <a:spcBef>
                <a:spcPct val="200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GB" sz="1800" kern="0" dirty="0" smtClean="0">
                <a:solidFill>
                  <a:srgbClr val="0000FF"/>
                </a:solidFill>
                <a:latin typeface="Calibri" pitchFamily="34" charset="0"/>
              </a:rPr>
              <a:t>10 Oct. 2014</a:t>
            </a:r>
            <a:r>
              <a:rPr lang="en-GB" sz="1800" kern="0" dirty="0">
                <a:solidFill>
                  <a:srgbClr val="0000FF"/>
                </a:solidFill>
                <a:latin typeface="Calibri" pitchFamily="34" charset="0"/>
              </a:rPr>
              <a:t>: </a:t>
            </a:r>
            <a:r>
              <a:rPr lang="en-GB" sz="1800" kern="0" dirty="0" smtClean="0">
                <a:solidFill>
                  <a:srgbClr val="0000FF"/>
                </a:solidFill>
                <a:latin typeface="Calibri" pitchFamily="34" charset="0"/>
              </a:rPr>
              <a:t>first pilot beam in the new EA-IRRAD facility for commissioning</a:t>
            </a:r>
          </a:p>
          <a:p>
            <a:pPr marL="285750" lvl="0" indent="-285750" algn="l" eaLnBrk="1" hangingPunct="1">
              <a:lnSpc>
                <a:spcPct val="120000"/>
              </a:lnSpc>
              <a:spcBef>
                <a:spcPct val="200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GB" sz="1800" kern="0" dirty="0" smtClean="0">
                <a:solidFill>
                  <a:srgbClr val="0000FF"/>
                </a:solidFill>
                <a:latin typeface="Calibri" pitchFamily="34" charset="0"/>
              </a:rPr>
              <a:t>17 Nov. 2014: first irradiation experiments</a:t>
            </a:r>
            <a:endParaRPr lang="en-US" sz="1800" kern="0" dirty="0">
              <a:solidFill>
                <a:srgbClr val="0000FF"/>
              </a:solidFill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18831" y="2392623"/>
            <a:ext cx="8740968" cy="1128077"/>
            <a:chOff x="218831" y="2392623"/>
            <a:chExt cx="8740968" cy="1128077"/>
          </a:xfrm>
        </p:grpSpPr>
        <p:grpSp>
          <p:nvGrpSpPr>
            <p:cNvPr id="19" name="Group 18"/>
            <p:cNvGrpSpPr>
              <a:grpSpLocks noChangeAspect="1"/>
            </p:cNvGrpSpPr>
            <p:nvPr/>
          </p:nvGrpSpPr>
          <p:grpSpPr>
            <a:xfrm>
              <a:off x="7591799" y="2392623"/>
              <a:ext cx="1368000" cy="669697"/>
              <a:chOff x="5984688" y="1703070"/>
              <a:chExt cx="2263140" cy="1107911"/>
            </a:xfrm>
          </p:grpSpPr>
          <p:pic>
            <p:nvPicPr>
              <p:cNvPr id="20" name="Picture 3" descr="\\cern.ch\dfs\Users\f\fravotti\Desktop\logoSTI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84688" y="1703070"/>
                <a:ext cx="723900" cy="6477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2" descr="\\cern.ch\dfs\Users\f\fravotti\Desktop\CERN-EN-SBA.gi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02" r="64580" b="50000"/>
              <a:stretch/>
            </p:blipFill>
            <p:spPr bwMode="auto">
              <a:xfrm>
                <a:off x="5984688" y="2382356"/>
                <a:ext cx="2263140" cy="428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2" descr="D:\Markus\Working Stuff\EET_IR7\Electronics\R2E\R2E Project\Logo\R2E_Logo2.pn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b="43915"/>
              <a:stretch/>
            </p:blipFill>
            <p:spPr bwMode="auto">
              <a:xfrm>
                <a:off x="6831386" y="1703070"/>
                <a:ext cx="787791" cy="754380"/>
              </a:xfrm>
              <a:prstGeom prst="rect">
                <a:avLst/>
              </a:prstGeom>
              <a:noFill/>
            </p:spPr>
          </p:pic>
        </p:grpSp>
        <p:grpSp>
          <p:nvGrpSpPr>
            <p:cNvPr id="23" name="Group 22"/>
            <p:cNvGrpSpPr>
              <a:grpSpLocks noChangeAspect="1"/>
            </p:cNvGrpSpPr>
            <p:nvPr/>
          </p:nvGrpSpPr>
          <p:grpSpPr>
            <a:xfrm>
              <a:off x="7591799" y="3112845"/>
              <a:ext cx="1368000" cy="407855"/>
              <a:chOff x="168131" y="948786"/>
              <a:chExt cx="3125455" cy="931821"/>
            </a:xfrm>
          </p:grpSpPr>
          <p:pic>
            <p:nvPicPr>
              <p:cNvPr id="24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131" y="1160607"/>
                <a:ext cx="3125455" cy="72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16" r="4793"/>
              <a:stretch/>
            </p:blipFill>
            <p:spPr bwMode="auto">
              <a:xfrm>
                <a:off x="1942633" y="948786"/>
                <a:ext cx="1350953" cy="5718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218831" y="2392623"/>
              <a:ext cx="7372971" cy="11141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1" indent="-285750" algn="l" eaLnBrk="1" hangingPunct="1">
                <a:lnSpc>
                  <a:spcPct val="120000"/>
                </a:lnSpc>
                <a:spcBef>
                  <a:spcPct val="20000"/>
                </a:spcBef>
                <a:buClr>
                  <a:srgbClr val="0000FF"/>
                </a:buClr>
                <a:buSzPct val="90000"/>
                <a:buFont typeface="Wingdings" pitchFamily="2" charset="2"/>
                <a:buChar char="q"/>
                <a:defRPr/>
              </a:pPr>
              <a:r>
                <a:rPr lang="en-GB" sz="1800" kern="0" dirty="0" smtClean="0">
                  <a:solidFill>
                    <a:srgbClr val="0000FF"/>
                  </a:solidFill>
                  <a:latin typeface="Calibri" pitchFamily="34" charset="0"/>
                  <a:sym typeface="Wingdings" pitchFamily="2" charset="2"/>
                </a:rPr>
                <a:t>19 Nov. 2012</a:t>
              </a:r>
              <a:r>
                <a:rPr lang="en-GB" sz="1800" kern="0" dirty="0">
                  <a:solidFill>
                    <a:srgbClr val="0000FF"/>
                  </a:solidFill>
                  <a:latin typeface="Calibri" pitchFamily="34" charset="0"/>
                  <a:sym typeface="Wingdings" pitchFamily="2" charset="2"/>
                </a:rPr>
                <a:t>: </a:t>
              </a:r>
              <a:r>
                <a:rPr lang="en-GB" sz="1800" kern="0" dirty="0" smtClean="0">
                  <a:solidFill>
                    <a:srgbClr val="0000FF"/>
                  </a:solidFill>
                  <a:latin typeface="Calibri" pitchFamily="34" charset="0"/>
                  <a:sym typeface="Wingdings" pitchFamily="2" charset="2"/>
                </a:rPr>
                <a:t>first </a:t>
              </a:r>
              <a:r>
                <a:rPr lang="en-GB" sz="1800" kern="0" dirty="0">
                  <a:solidFill>
                    <a:srgbClr val="0000FF"/>
                  </a:solidFill>
                  <a:latin typeface="Calibri" pitchFamily="34" charset="0"/>
                  <a:sym typeface="Wingdings" pitchFamily="2" charset="2"/>
                </a:rPr>
                <a:t>technical meeting on upgrade</a:t>
              </a:r>
            </a:p>
            <a:p>
              <a:pPr marL="1079500" lvl="2" indent="-257175" algn="l" eaLnBrk="1" hangingPunct="1">
                <a:lnSpc>
                  <a:spcPct val="120000"/>
                </a:lnSpc>
                <a:spcBef>
                  <a:spcPct val="20000"/>
                </a:spcBef>
                <a:buClr>
                  <a:schemeClr val="tx1"/>
                </a:buClr>
                <a:buFont typeface="Symbol" pitchFamily="18" charset="2"/>
                <a:buChar char="·"/>
              </a:pPr>
              <a:r>
                <a:rPr lang="en-GB" sz="1600" kern="0" dirty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R2E project (LHC machine):  Mixed-field facility &amp; infrastructure design</a:t>
              </a:r>
            </a:p>
            <a:p>
              <a:pPr marL="1079500" lvl="2" indent="-257175" algn="l" eaLnBrk="1" hangingPunct="1">
                <a:lnSpc>
                  <a:spcPct val="120000"/>
                </a:lnSpc>
                <a:spcBef>
                  <a:spcPct val="20000"/>
                </a:spcBef>
                <a:buClr>
                  <a:schemeClr val="tx1"/>
                </a:buClr>
                <a:buFont typeface="Symbol" pitchFamily="18" charset="2"/>
                <a:buChar char="·"/>
              </a:pPr>
              <a:r>
                <a:rPr lang="en-GB" sz="1600" kern="0" dirty="0">
                  <a:solidFill>
                    <a:srgbClr val="FF0000"/>
                  </a:solidFill>
                  <a:latin typeface="Calibri" pitchFamily="34" charset="0"/>
                  <a:sym typeface="Wingdings" pitchFamily="2" charset="2"/>
                </a:rPr>
                <a:t>CERN-PH &amp; AIDA: Proton facility &amp; infrastructure </a:t>
              </a:r>
              <a:r>
                <a:rPr lang="en-GB" sz="1600" kern="0" dirty="0" smtClean="0">
                  <a:solidFill>
                    <a:srgbClr val="FF0000"/>
                  </a:solidFill>
                  <a:latin typeface="Calibri" pitchFamily="34" charset="0"/>
                  <a:sym typeface="Wingdings" pitchFamily="2" charset="2"/>
                </a:rPr>
                <a:t>design</a:t>
              </a:r>
              <a:endParaRPr lang="en-US" sz="1600" kern="0" dirty="0">
                <a:solidFill>
                  <a:srgbClr val="FF0000"/>
                </a:solidFill>
                <a:latin typeface="Calibri" pitchFamily="34" charset="0"/>
                <a:sym typeface="Wingdings" pitchFamily="2" charset="2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18832" y="894951"/>
            <a:ext cx="8740967" cy="1409617"/>
            <a:chOff x="218832" y="894951"/>
            <a:chExt cx="8740967" cy="1409617"/>
          </a:xfrm>
        </p:grpSpPr>
        <p:sp>
          <p:nvSpPr>
            <p:cNvPr id="8" name="Rectangle 7"/>
            <p:cNvSpPr/>
            <p:nvPr/>
          </p:nvSpPr>
          <p:spPr>
            <a:xfrm>
              <a:off x="218832" y="894951"/>
              <a:ext cx="7372967" cy="14096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l" eaLnBrk="1" hangingPunct="1">
                <a:lnSpc>
                  <a:spcPct val="120000"/>
                </a:lnSpc>
                <a:spcBef>
                  <a:spcPct val="20000"/>
                </a:spcBef>
                <a:buClr>
                  <a:srgbClr val="0000FF"/>
                </a:buClr>
                <a:buSzPct val="90000"/>
                <a:buFont typeface="Wingdings" pitchFamily="2" charset="2"/>
                <a:buChar char="q"/>
                <a:defRPr/>
              </a:pPr>
              <a:r>
                <a:rPr lang="en-GB" sz="1800" kern="0" dirty="0" smtClean="0">
                  <a:solidFill>
                    <a:srgbClr val="0000FF"/>
                  </a:solidFill>
                  <a:latin typeface="Calibri" pitchFamily="34" charset="0"/>
                </a:rPr>
                <a:t>2012</a:t>
              </a:r>
              <a:r>
                <a:rPr lang="en-GB" sz="1800" kern="0" dirty="0">
                  <a:solidFill>
                    <a:srgbClr val="0000FF"/>
                  </a:solidFill>
                  <a:latin typeface="Calibri" pitchFamily="34" charset="0"/>
                </a:rPr>
                <a:t>: CERN management agrees on </a:t>
              </a:r>
              <a:r>
                <a:rPr lang="en-GB" sz="1800" kern="0" dirty="0" smtClean="0">
                  <a:solidFill>
                    <a:srgbClr val="0000FF"/>
                  </a:solidFill>
                  <a:latin typeface="Calibri" pitchFamily="34" charset="0"/>
                </a:rPr>
                <a:t>EA facilities </a:t>
              </a:r>
              <a:r>
                <a:rPr lang="en-GB" sz="1800" kern="0" dirty="0">
                  <a:solidFill>
                    <a:srgbClr val="0000FF"/>
                  </a:solidFill>
                  <a:latin typeface="Calibri" pitchFamily="34" charset="0"/>
                </a:rPr>
                <a:t>upgrade</a:t>
              </a:r>
            </a:p>
            <a:p>
              <a:pPr marL="622300" lvl="1" indent="-257175" algn="l" eaLnBrk="1" hangingPunct="1">
                <a:lnSpc>
                  <a:spcPct val="120000"/>
                </a:lnSpc>
                <a:spcBef>
                  <a:spcPct val="20000"/>
                </a:spcBef>
                <a:buClr>
                  <a:schemeClr val="tx1"/>
                </a:buClr>
                <a:buFont typeface="Symbol" pitchFamily="18" charset="2"/>
                <a:buChar char="·"/>
              </a:pPr>
              <a:r>
                <a:rPr lang="en-GB" sz="1600" b="0" kern="0" dirty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CERN-EN is charged and funded to design and construct the irradiation beam line in the framework of the </a:t>
              </a:r>
              <a:r>
                <a:rPr lang="en-GB" sz="1600" kern="0" dirty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EA renovation plan during </a:t>
              </a:r>
              <a:r>
                <a:rPr lang="en-GB" sz="1600" kern="0" dirty="0" smtClean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LS1 </a:t>
              </a:r>
              <a:r>
                <a:rPr lang="en-GB" sz="1600" b="0" kern="0" dirty="0" smtClean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(PL: </a:t>
              </a:r>
              <a:r>
                <a:rPr lang="en-GB" sz="1600" b="0" i="1" kern="0" dirty="0" smtClean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Lau Gatignon</a:t>
              </a:r>
              <a:r>
                <a:rPr lang="en-GB" sz="1600" b="0" kern="0" dirty="0" smtClean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)</a:t>
              </a:r>
              <a:endParaRPr lang="en-GB" sz="1600" b="0" kern="0" dirty="0">
                <a:solidFill>
                  <a:schemeClr val="tx1"/>
                </a:solidFill>
                <a:latin typeface="Calibri" pitchFamily="34" charset="0"/>
                <a:sym typeface="Wingdings" pitchFamily="2" charset="2"/>
              </a:endParaRPr>
            </a:p>
            <a:p>
              <a:pPr marL="622300" lvl="1" indent="-257175" algn="l" eaLnBrk="1" hangingPunct="1">
                <a:lnSpc>
                  <a:spcPct val="120000"/>
                </a:lnSpc>
                <a:spcBef>
                  <a:spcPct val="20000"/>
                </a:spcBef>
                <a:buClr>
                  <a:schemeClr val="tx1"/>
                </a:buClr>
                <a:buFont typeface="Symbol" pitchFamily="18" charset="2"/>
                <a:buChar char="·"/>
              </a:pPr>
              <a:r>
                <a:rPr lang="en-GB" sz="1600" b="0" kern="0" dirty="0" smtClean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CERN-PH </a:t>
              </a:r>
              <a:r>
                <a:rPr lang="en-GB" sz="1600" b="0" kern="0" dirty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through AIDA EU </a:t>
              </a:r>
              <a:r>
                <a:rPr lang="en-GB" sz="1600" b="0" kern="0" dirty="0" smtClean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FP7-funded </a:t>
              </a:r>
              <a:r>
                <a:rPr lang="en-GB" sz="1600" b="0" kern="0" dirty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project (Task </a:t>
              </a:r>
              <a:r>
                <a:rPr lang="en-GB" sz="1600" b="0" kern="0" dirty="0" smtClean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8.3)</a:t>
              </a:r>
              <a:endParaRPr lang="en-US" sz="1600" kern="0" dirty="0">
                <a:solidFill>
                  <a:srgbClr val="FF0000"/>
                </a:solidFill>
                <a:latin typeface="Calibri" pitchFamily="34" charset="0"/>
                <a:sym typeface="Wingdings" pitchFamily="2" charset="2"/>
              </a:endParaRPr>
            </a:p>
          </p:txBody>
        </p:sp>
        <p:grpSp>
          <p:nvGrpSpPr>
            <p:cNvPr id="16" name="Group 15"/>
            <p:cNvGrpSpPr>
              <a:grpSpLocks noChangeAspect="1"/>
            </p:cNvGrpSpPr>
            <p:nvPr/>
          </p:nvGrpSpPr>
          <p:grpSpPr>
            <a:xfrm>
              <a:off x="7591799" y="1340669"/>
              <a:ext cx="1368000" cy="518180"/>
              <a:chOff x="3044077" y="2938888"/>
              <a:chExt cx="3041287" cy="1152000"/>
            </a:xfrm>
          </p:grpSpPr>
          <p:pic>
            <p:nvPicPr>
              <p:cNvPr id="17" name="Picture 2" descr="\\cern.ch\dfs\Users\f\fravotti\Desktop\CERN-EN-SBA.gi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02" r="64580" b="50000"/>
              <a:stretch/>
            </p:blipFill>
            <p:spPr bwMode="auto">
              <a:xfrm>
                <a:off x="3044084" y="3514888"/>
                <a:ext cx="3041280" cy="57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2" descr="\\cern.ch\dfs\Users\f\fravotti\Desktop\CERN-EN-SBA.gif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268"/>
              <a:stretch/>
            </p:blipFill>
            <p:spPr bwMode="auto">
              <a:xfrm>
                <a:off x="3044077" y="2938888"/>
                <a:ext cx="2507728" cy="57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7" name="Rectangle 26"/>
          <p:cNvSpPr/>
          <p:nvPr/>
        </p:nvSpPr>
        <p:spPr>
          <a:xfrm>
            <a:off x="216704" y="3615700"/>
            <a:ext cx="8761046" cy="402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l" eaLnBrk="1" hangingPunct="1">
              <a:lnSpc>
                <a:spcPct val="120000"/>
              </a:lnSpc>
              <a:spcBef>
                <a:spcPct val="200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GB" sz="1800" kern="0" dirty="0">
                <a:solidFill>
                  <a:srgbClr val="0000FF"/>
                </a:solidFill>
                <a:latin typeface="Calibri" pitchFamily="34" charset="0"/>
              </a:rPr>
              <a:t>26 Nov. 2012: last day of operation for the DIRAC </a:t>
            </a:r>
            <a:r>
              <a:rPr lang="en-GB" sz="1800" kern="0" dirty="0" smtClean="0">
                <a:solidFill>
                  <a:srgbClr val="0000FF"/>
                </a:solidFill>
                <a:latin typeface="Calibri" pitchFamily="34" charset="0"/>
              </a:rPr>
              <a:t>experiment</a:t>
            </a:r>
          </a:p>
        </p:txBody>
      </p:sp>
    </p:spTree>
    <p:extLst>
      <p:ext uri="{BB962C8B-B14F-4D97-AF65-F5344CB8AC3E}">
        <p14:creationId xmlns:p14="http://schemas.microsoft.com/office/powerpoint/2010/main" val="3772366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East Area Layout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23" t="25619" r="20547" b="25619"/>
          <a:stretch/>
        </p:blipFill>
        <p:spPr bwMode="auto">
          <a:xfrm>
            <a:off x="389702" y="875657"/>
            <a:ext cx="8528949" cy="563499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 bwMode="auto">
          <a:xfrm rot="480000">
            <a:off x="2515078" y="3686750"/>
            <a:ext cx="5417820" cy="1930259"/>
          </a:xfrm>
          <a:prstGeom prst="rect">
            <a:avLst/>
          </a:prstGeom>
          <a:noFill/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" name="Picture 3" descr="\\cern.ch\dfs\Users\f\fravotti\Documents\MyDocs\Irradiation Facilities\EA-IRRAD\PRESENTATIONS NEW FACILITY\img_20130416_f38e055f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9" r="17367" b="31486"/>
          <a:stretch/>
        </p:blipFill>
        <p:spPr bwMode="auto">
          <a:xfrm>
            <a:off x="5661463" y="757553"/>
            <a:ext cx="3439459" cy="236213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7104383" y="2079857"/>
            <a:ext cx="417898" cy="22042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157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8121282" y="1061670"/>
            <a:ext cx="361097" cy="22042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9816410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East Area IRRAD Layout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0" t="11392" b="7111"/>
          <a:stretch/>
        </p:blipFill>
        <p:spPr bwMode="auto">
          <a:xfrm>
            <a:off x="0" y="1337310"/>
            <a:ext cx="9144000" cy="468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445770" y="5154930"/>
            <a:ext cx="2148840" cy="742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Proton Facility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400" dirty="0" smtClean="0">
                <a:solidFill>
                  <a:srgbClr val="FF0000"/>
                </a:solidFill>
                <a:latin typeface="Calibri" pitchFamily="34" charset="0"/>
              </a:rPr>
              <a:t>(IRRAD)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875020" y="1042034"/>
            <a:ext cx="2506980" cy="87820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solidFill>
                  <a:srgbClr val="0000FF"/>
                </a:solidFill>
                <a:latin typeface="Calibri" pitchFamily="34" charset="0"/>
              </a:rPr>
              <a:t>Mixed-field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Facility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400" dirty="0" smtClean="0">
                <a:solidFill>
                  <a:srgbClr val="0000FF"/>
                </a:solidFill>
                <a:latin typeface="Calibri" pitchFamily="34" charset="0"/>
              </a:rPr>
              <a:t>(CHARM)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57150" y="2324100"/>
            <a:ext cx="6302375" cy="1298575"/>
          </a:xfrm>
          <a:prstGeom prst="straightConnector1">
            <a:avLst/>
          </a:prstGeom>
          <a:noFill/>
          <a:ln w="19050" cap="flat" cmpd="sng" algn="ctr">
            <a:solidFill>
              <a:srgbClr val="FF99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 rot="680028">
            <a:off x="75992" y="2020060"/>
            <a:ext cx="116916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T8 beam line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680028">
            <a:off x="6555355" y="3622507"/>
            <a:ext cx="116916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Beam dump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7" name="Straight Arrow Connector 16"/>
          <p:cNvCxnSpPr>
            <a:stCxn id="8" idx="0"/>
          </p:cNvCxnSpPr>
          <p:nvPr/>
        </p:nvCxnSpPr>
        <p:spPr bwMode="auto">
          <a:xfrm flipV="1">
            <a:off x="1520190" y="2651760"/>
            <a:ext cx="1245870" cy="250317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5383530" y="1920240"/>
            <a:ext cx="1744980" cy="145161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6579426" y="6020888"/>
            <a:ext cx="2327881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defRPr/>
            </a:pPr>
            <a:r>
              <a:rPr lang="en-GB" sz="18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</a:t>
            </a: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 drawings provided by EN-MEF</a:t>
            </a:r>
            <a:endParaRPr lang="en-GB" sz="1200" kern="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544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72457" y="98425"/>
            <a:ext cx="6611257" cy="641350"/>
          </a:xfrm>
        </p:spPr>
        <p:txBody>
          <a:bodyPr/>
          <a:lstStyle/>
          <a:p>
            <a:r>
              <a:rPr lang="en-GB" dirty="0" smtClean="0"/>
              <a:t>24 GeV/c Proton Beam Parameters</a:t>
            </a:r>
            <a:endParaRPr lang="en-GB" dirty="0"/>
          </a:p>
        </p:txBody>
      </p:sp>
      <p:pic>
        <p:nvPicPr>
          <p:cNvPr id="14" name="Picture 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07"/>
          <a:stretch/>
        </p:blipFill>
        <p:spPr bwMode="auto">
          <a:xfrm>
            <a:off x="5046860" y="988180"/>
            <a:ext cx="3812134" cy="49949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447537" y="6240741"/>
            <a:ext cx="3170799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000" b="0" dirty="0" smtClean="0">
                <a:latin typeface="Calibri" pitchFamily="34" charset="0"/>
              </a:rPr>
              <a:t>Here dimensions are mm (RMS) </a:t>
            </a:r>
            <a:endParaRPr lang="en-GB" sz="1000" b="0" dirty="0"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1222" y="966522"/>
            <a:ext cx="4984747" cy="5357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eaLnBrk="1" hangingPunct="1">
              <a:lnSpc>
                <a:spcPct val="120000"/>
              </a:lnSpc>
              <a:spcBef>
                <a:spcPts val="450"/>
              </a:spcBef>
              <a:buSzPct val="90000"/>
              <a:buFont typeface="Wingdings" pitchFamily="2" charset="2"/>
              <a:buChar char="q"/>
              <a:defRPr/>
            </a:pPr>
            <a:r>
              <a:rPr lang="en-GB" sz="2000" kern="0" dirty="0" smtClean="0">
                <a:solidFill>
                  <a:srgbClr val="0000FF"/>
                </a:solidFill>
                <a:latin typeface="Calibri" pitchFamily="34" charset="0"/>
              </a:rPr>
              <a:t>Beam dimensions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kern="0" dirty="0" smtClean="0">
                <a:solidFill>
                  <a:srgbClr val="FF0000"/>
                </a:solidFill>
                <a:latin typeface="Calibri" pitchFamily="34" charset="0"/>
              </a:rPr>
              <a:t>several optic variants possible on T8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standard </a:t>
            </a:r>
            <a:r>
              <a:rPr lang="en-GB" sz="1600" b="0" kern="0" dirty="0">
                <a:solidFill>
                  <a:schemeClr val="tx1"/>
                </a:solidFill>
                <a:latin typeface="Calibri" pitchFamily="34" charset="0"/>
              </a:rPr>
              <a:t>size: </a:t>
            </a:r>
            <a:r>
              <a:rPr lang="en-GB" sz="1600" kern="0" dirty="0" smtClean="0">
                <a:solidFill>
                  <a:schemeClr val="tx1"/>
                </a:solidFill>
                <a:latin typeface="Calibri" pitchFamily="34" charset="0"/>
              </a:rPr>
              <a:t>12x12 </a:t>
            </a:r>
            <a:r>
              <a:rPr lang="en-GB" sz="1600" kern="0" dirty="0">
                <a:solidFill>
                  <a:schemeClr val="tx1"/>
                </a:solidFill>
                <a:latin typeface="Calibri" pitchFamily="34" charset="0"/>
              </a:rPr>
              <a:t>mm</a:t>
            </a:r>
            <a:r>
              <a:rPr lang="en-GB" sz="1600" kern="0" baseline="30000" dirty="0">
                <a:solidFill>
                  <a:schemeClr val="tx1"/>
                </a:solidFill>
                <a:latin typeface="Calibri" pitchFamily="34" charset="0"/>
              </a:rPr>
              <a:t>2  </a:t>
            </a:r>
            <a:r>
              <a:rPr lang="en-GB" sz="1600" kern="0" dirty="0">
                <a:solidFill>
                  <a:schemeClr val="tx1"/>
                </a:solidFill>
                <a:latin typeface="Calibri" pitchFamily="34" charset="0"/>
              </a:rPr>
              <a:t>(FWHM)</a:t>
            </a:r>
            <a:endParaRPr lang="en-GB" sz="1600" b="0" kern="0" dirty="0">
              <a:solidFill>
                <a:schemeClr val="tx1"/>
              </a:solidFill>
              <a:latin typeface="Calibri" pitchFamily="34" charset="0"/>
            </a:endParaRPr>
          </a:p>
          <a:p>
            <a:pPr marL="574675" lvl="1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spot size from </a:t>
            </a:r>
            <a:r>
              <a:rPr lang="en-GB" sz="1600" kern="0" dirty="0" smtClean="0">
                <a:solidFill>
                  <a:schemeClr val="tx1"/>
                </a:solidFill>
                <a:latin typeface="Calibri" pitchFamily="34" charset="0"/>
              </a:rPr>
              <a:t>5x5 mm</a:t>
            </a:r>
            <a:r>
              <a:rPr lang="en-GB" sz="1600" kern="0" baseline="30000" dirty="0" smtClean="0">
                <a:solidFill>
                  <a:schemeClr val="tx1"/>
                </a:solidFill>
                <a:latin typeface="Calibri" pitchFamily="34" charset="0"/>
              </a:rPr>
              <a:t>2</a:t>
            </a:r>
            <a:r>
              <a:rPr lang="en-GB" sz="160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to</a:t>
            </a:r>
            <a:r>
              <a:rPr lang="en-GB" sz="1600" kern="0" dirty="0" smtClean="0">
                <a:solidFill>
                  <a:schemeClr val="tx1"/>
                </a:solidFill>
                <a:latin typeface="Calibri" pitchFamily="34" charset="0"/>
              </a:rPr>
              <a:t> 20x20 mm</a:t>
            </a:r>
            <a:r>
              <a:rPr lang="en-GB" sz="1600" kern="0" baseline="30000" dirty="0" smtClean="0">
                <a:solidFill>
                  <a:schemeClr val="tx1"/>
                </a:solidFill>
                <a:latin typeface="Calibri" pitchFamily="34" charset="0"/>
              </a:rPr>
              <a:t>2 </a:t>
            </a:r>
            <a:r>
              <a:rPr lang="en-GB" sz="1600" kern="0" dirty="0" smtClean="0">
                <a:solidFill>
                  <a:schemeClr val="tx1"/>
                </a:solidFill>
                <a:latin typeface="Calibri" pitchFamily="34" charset="0"/>
              </a:rPr>
              <a:t>(FWHM)</a:t>
            </a:r>
          </a:p>
          <a:p>
            <a:pPr marL="285750" indent="-285750" algn="l" eaLnBrk="1" hangingPunct="1">
              <a:lnSpc>
                <a:spcPct val="120000"/>
              </a:lnSpc>
              <a:spcBef>
                <a:spcPts val="450"/>
              </a:spcBef>
              <a:buSzPct val="90000"/>
              <a:buFont typeface="Wingdings" pitchFamily="2" charset="2"/>
              <a:buChar char="q"/>
              <a:defRPr/>
            </a:pPr>
            <a:r>
              <a:rPr lang="en-GB" sz="2000" kern="0" dirty="0" smtClean="0">
                <a:solidFill>
                  <a:srgbClr val="0000FF"/>
                </a:solidFill>
                <a:latin typeface="Calibri" pitchFamily="34" charset="0"/>
              </a:rPr>
              <a:t>Beam intensity (estimations)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p</a:t>
            </a:r>
            <a:r>
              <a:rPr lang="en-GB" sz="1600" b="0" kern="0" baseline="30000" dirty="0" smtClean="0">
                <a:solidFill>
                  <a:schemeClr val="tx1"/>
                </a:solidFill>
                <a:latin typeface="Calibri" pitchFamily="34" charset="0"/>
              </a:rPr>
              <a:t>+</a:t>
            </a: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 are delivered in “spills” of ~5×10</a:t>
            </a:r>
            <a:r>
              <a:rPr lang="en-GB" sz="1600" b="0" kern="0" baseline="30000" dirty="0" smtClean="0">
                <a:solidFill>
                  <a:schemeClr val="tx1"/>
                </a:solidFill>
                <a:latin typeface="Calibri" pitchFamily="34" charset="0"/>
              </a:rPr>
              <a:t>11</a:t>
            </a: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 p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number of spills/frequency depends on CPS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kern="0" dirty="0" smtClean="0">
                <a:solidFill>
                  <a:schemeClr val="tx1"/>
                </a:solidFill>
                <a:latin typeface="Calibri" pitchFamily="34" charset="0"/>
              </a:rPr>
              <a:t>Typical CPS from 2014: 30s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kern="0" dirty="0">
                <a:solidFill>
                  <a:schemeClr val="tx1"/>
                </a:solidFill>
                <a:latin typeface="Calibri" pitchFamily="34" charset="0"/>
              </a:rPr>
              <a:t>Typical </a:t>
            </a:r>
            <a:r>
              <a:rPr lang="en-GB" sz="1600" kern="0" dirty="0" smtClean="0">
                <a:solidFill>
                  <a:schemeClr val="tx1"/>
                </a:solidFill>
                <a:latin typeface="Calibri" pitchFamily="34" charset="0"/>
              </a:rPr>
              <a:t>figures (High Intensity)</a:t>
            </a: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: 3 </a:t>
            </a:r>
            <a:r>
              <a:rPr lang="en-GB" sz="1600" b="0" kern="0" dirty="0">
                <a:solidFill>
                  <a:schemeClr val="tx1"/>
                </a:solidFill>
                <a:latin typeface="Calibri" pitchFamily="34" charset="0"/>
              </a:rPr>
              <a:t>spills per </a:t>
            </a: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CPS</a:t>
            </a:r>
            <a:endParaRPr lang="en-GB" sz="1600" b="0" kern="0" dirty="0">
              <a:solidFill>
                <a:schemeClr val="tx1"/>
              </a:solidFill>
              <a:latin typeface="Calibri" pitchFamily="34" charset="0"/>
            </a:endParaRPr>
          </a:p>
          <a:p>
            <a:pPr marL="1031875" lvl="2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~</a:t>
            </a:r>
            <a:r>
              <a:rPr lang="en-GB" sz="1800" dirty="0">
                <a:solidFill>
                  <a:srgbClr val="FF0000"/>
                </a:solidFill>
                <a:latin typeface="Calibri" pitchFamily="34" charset="0"/>
              </a:rPr>
              <a:t>1 </a:t>
            </a:r>
            <a:r>
              <a:rPr lang="en-GB" sz="18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</a:t>
            </a:r>
            <a:r>
              <a:rPr lang="en-GB" sz="1800" dirty="0">
                <a:solidFill>
                  <a:srgbClr val="FF0000"/>
                </a:solidFill>
                <a:latin typeface="Calibri" pitchFamily="34" charset="0"/>
              </a:rPr>
              <a:t> 10</a:t>
            </a:r>
            <a:r>
              <a:rPr lang="en-GB" sz="1800" baseline="30000" dirty="0">
                <a:solidFill>
                  <a:srgbClr val="FF0000"/>
                </a:solidFill>
                <a:latin typeface="Calibri" pitchFamily="34" charset="0"/>
              </a:rPr>
              <a:t>16</a:t>
            </a:r>
            <a:r>
              <a:rPr lang="en-GB" sz="1800" dirty="0">
                <a:solidFill>
                  <a:srgbClr val="FF0000"/>
                </a:solidFill>
                <a:latin typeface="Calibri" pitchFamily="34" charset="0"/>
              </a:rPr>
              <a:t> p cm</a:t>
            </a:r>
            <a:r>
              <a:rPr lang="en-GB" sz="1800" baseline="30000" dirty="0">
                <a:solidFill>
                  <a:srgbClr val="FF0000"/>
                </a:solidFill>
                <a:latin typeface="Calibri" pitchFamily="34" charset="0"/>
              </a:rPr>
              <a:t>-2 </a:t>
            </a:r>
            <a:r>
              <a:rPr lang="en-GB" sz="1800" dirty="0">
                <a:solidFill>
                  <a:srgbClr val="FF0000"/>
                </a:solidFill>
                <a:latin typeface="Calibri" pitchFamily="34" charset="0"/>
              </a:rPr>
              <a:t>5days</a:t>
            </a:r>
            <a:r>
              <a:rPr lang="en-GB" sz="1800" baseline="30000" dirty="0">
                <a:solidFill>
                  <a:srgbClr val="FF0000"/>
                </a:solidFill>
                <a:latin typeface="Calibri" pitchFamily="34" charset="0"/>
              </a:rPr>
              <a:t>-1 </a:t>
            </a:r>
            <a:r>
              <a:rPr lang="en-GB" sz="1800" baseline="30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GB" sz="1400" b="0" dirty="0" smtClean="0">
                <a:solidFill>
                  <a:srgbClr val="FF0000"/>
                </a:solidFill>
                <a:latin typeface="Calibri" pitchFamily="34" charset="0"/>
              </a:rPr>
              <a:t>(12x12 mm</a:t>
            </a:r>
            <a:r>
              <a:rPr lang="en-GB" sz="1400" b="0" baseline="30000" dirty="0" smtClean="0">
                <a:solidFill>
                  <a:srgbClr val="FF0000"/>
                </a:solidFill>
                <a:latin typeface="Calibri" pitchFamily="34" charset="0"/>
              </a:rPr>
              <a:t>2 </a:t>
            </a:r>
            <a:r>
              <a:rPr lang="en-GB" sz="1400" b="0" dirty="0" smtClean="0">
                <a:solidFill>
                  <a:srgbClr val="FF0000"/>
                </a:solidFill>
                <a:latin typeface="Calibri" pitchFamily="34" charset="0"/>
              </a:rPr>
              <a:t>FWHM)</a:t>
            </a:r>
            <a:endParaRPr lang="en-GB" sz="1400" b="0" dirty="0">
              <a:solidFill>
                <a:srgbClr val="FF0000"/>
              </a:solidFill>
              <a:latin typeface="Calibri" pitchFamily="34" charset="0"/>
            </a:endParaRPr>
          </a:p>
          <a:p>
            <a:pPr marL="1031875" lvl="2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u="sng" kern="0" dirty="0">
                <a:solidFill>
                  <a:srgbClr val="FF0000"/>
                </a:solidFill>
                <a:latin typeface="Calibri" pitchFamily="34" charset="0"/>
              </a:rPr>
              <a:t>~4x more than the old </a:t>
            </a:r>
            <a:r>
              <a:rPr lang="en-GB" sz="1800" u="sng" kern="0" dirty="0" smtClean="0">
                <a:solidFill>
                  <a:srgbClr val="FF0000"/>
                </a:solidFill>
                <a:latin typeface="Calibri" pitchFamily="34" charset="0"/>
              </a:rPr>
              <a:t>facilities</a:t>
            </a:r>
          </a:p>
          <a:p>
            <a:pPr marL="822325" lvl="2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defRPr/>
            </a:pPr>
            <a:endParaRPr lang="en-GB" sz="1800" kern="0" dirty="0">
              <a:solidFill>
                <a:srgbClr val="FF0000"/>
              </a:solidFill>
              <a:latin typeface="Calibri" pitchFamily="34" charset="0"/>
            </a:endParaRPr>
          </a:p>
          <a:p>
            <a:pPr marL="574675" lvl="1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kern="0" dirty="0" smtClean="0">
                <a:solidFill>
                  <a:schemeClr val="tx1"/>
                </a:solidFill>
                <a:latin typeface="Calibri" pitchFamily="34" charset="0"/>
              </a:rPr>
              <a:t>Design figures (maximum):</a:t>
            </a: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 6 spills per CPS</a:t>
            </a:r>
          </a:p>
          <a:p>
            <a:pPr marL="1031875" lvl="2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~</a:t>
            </a:r>
            <a:r>
              <a:rPr lang="en-GB" sz="1800" dirty="0" smtClean="0">
                <a:solidFill>
                  <a:srgbClr val="FF0000"/>
                </a:solidFill>
                <a:latin typeface="Calibri" pitchFamily="34" charset="0"/>
              </a:rPr>
              <a:t>1 </a:t>
            </a:r>
            <a:r>
              <a:rPr lang="en-GB" sz="1800" dirty="0" smtClean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</a:t>
            </a:r>
            <a:r>
              <a:rPr lang="en-GB" sz="1800" dirty="0" smtClean="0">
                <a:solidFill>
                  <a:srgbClr val="FF0000"/>
                </a:solidFill>
                <a:latin typeface="Calibri" pitchFamily="34" charset="0"/>
              </a:rPr>
              <a:t> 10</a:t>
            </a:r>
            <a:r>
              <a:rPr lang="en-GB" sz="1800" baseline="30000" dirty="0" smtClean="0">
                <a:solidFill>
                  <a:srgbClr val="FF0000"/>
                </a:solidFill>
                <a:latin typeface="Calibri" pitchFamily="34" charset="0"/>
              </a:rPr>
              <a:t>17</a:t>
            </a:r>
            <a:r>
              <a:rPr lang="en-GB" sz="1800" dirty="0" smtClean="0">
                <a:solidFill>
                  <a:srgbClr val="FF0000"/>
                </a:solidFill>
                <a:latin typeface="Calibri" pitchFamily="34" charset="0"/>
              </a:rPr>
              <a:t> p cm</a:t>
            </a:r>
            <a:r>
              <a:rPr lang="en-GB" sz="1800" baseline="30000" dirty="0" smtClean="0">
                <a:solidFill>
                  <a:srgbClr val="FF0000"/>
                </a:solidFill>
                <a:latin typeface="Calibri" pitchFamily="34" charset="0"/>
              </a:rPr>
              <a:t>-2 </a:t>
            </a:r>
            <a:r>
              <a:rPr lang="en-GB" sz="1800" dirty="0">
                <a:solidFill>
                  <a:srgbClr val="FF0000"/>
                </a:solidFill>
                <a:latin typeface="Calibri" pitchFamily="34" charset="0"/>
              </a:rPr>
              <a:t>4</a:t>
            </a:r>
            <a:r>
              <a:rPr lang="en-GB" sz="1800" dirty="0" smtClean="0">
                <a:solidFill>
                  <a:srgbClr val="FF0000"/>
                </a:solidFill>
                <a:latin typeface="Calibri" pitchFamily="34" charset="0"/>
              </a:rPr>
              <a:t>days</a:t>
            </a:r>
            <a:r>
              <a:rPr lang="en-GB" sz="1800" baseline="30000" dirty="0" smtClean="0">
                <a:solidFill>
                  <a:srgbClr val="FF0000"/>
                </a:solidFill>
                <a:latin typeface="Calibri" pitchFamily="34" charset="0"/>
              </a:rPr>
              <a:t>-1  </a:t>
            </a:r>
            <a:r>
              <a:rPr lang="en-GB" sz="1400" b="0" dirty="0" smtClean="0">
                <a:solidFill>
                  <a:srgbClr val="FF0000"/>
                </a:solidFill>
                <a:latin typeface="Calibri" pitchFamily="34" charset="0"/>
              </a:rPr>
              <a:t>(5x5 mm</a:t>
            </a:r>
            <a:r>
              <a:rPr lang="en-GB" sz="1400" b="0" baseline="30000" dirty="0" smtClean="0">
                <a:solidFill>
                  <a:srgbClr val="FF0000"/>
                </a:solidFill>
                <a:latin typeface="Calibri" pitchFamily="34" charset="0"/>
              </a:rPr>
              <a:t>2 </a:t>
            </a:r>
            <a:r>
              <a:rPr lang="en-GB" sz="1400" b="0" dirty="0">
                <a:solidFill>
                  <a:srgbClr val="FF0000"/>
                </a:solidFill>
                <a:latin typeface="Calibri" pitchFamily="34" charset="0"/>
              </a:rPr>
              <a:t>FWHM</a:t>
            </a:r>
            <a:r>
              <a:rPr lang="en-GB" sz="1400" b="0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  <a:endParaRPr lang="en-GB" sz="1400" b="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13424" y="1464322"/>
            <a:ext cx="1011036" cy="257907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IRRAD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138953" y="3582444"/>
            <a:ext cx="903259" cy="257907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CHARM</a:t>
            </a:r>
            <a:endParaRPr lang="en-GB" sz="1600" b="1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19196" y="5983091"/>
            <a:ext cx="3839514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defRPr/>
            </a:pPr>
            <a:r>
              <a:rPr lang="en-GB" sz="1800" kern="0" dirty="0">
                <a:solidFill>
                  <a:schemeClr val="tx1"/>
                </a:solidFill>
                <a:latin typeface="Calibri" pitchFamily="34" charset="0"/>
                <a:sym typeface="Symbol"/>
              </a:rPr>
              <a:t></a:t>
            </a:r>
            <a:r>
              <a:rPr lang="en-GB" sz="1200" kern="0" dirty="0">
                <a:solidFill>
                  <a:schemeClr val="tx1"/>
                </a:solidFill>
                <a:latin typeface="Calibri" pitchFamily="34" charset="0"/>
                <a:sym typeface="Symbol"/>
              </a:rPr>
              <a:t> L. Gatignon, preliminary calculations (EDMS 1270807</a:t>
            </a: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)</a:t>
            </a:r>
            <a:endParaRPr lang="en-GB" sz="1200" kern="0" dirty="0">
              <a:solidFill>
                <a:schemeClr val="tx1"/>
              </a:solidFill>
              <a:latin typeface="Calibri" pitchFamily="34" charset="0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192378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Ventilation System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91223"/>
            <a:ext cx="8229600" cy="4238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81221" y="788045"/>
            <a:ext cx="8697056" cy="1540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eaLnBrk="1" hangingPunct="1">
              <a:lnSpc>
                <a:spcPct val="120000"/>
              </a:lnSpc>
              <a:spcBef>
                <a:spcPts val="450"/>
              </a:spcBef>
              <a:buSzPct val="90000"/>
              <a:buFont typeface="Wingdings" pitchFamily="2" charset="2"/>
              <a:buChar char="q"/>
              <a:defRPr/>
            </a:pPr>
            <a:r>
              <a:rPr lang="en-GB" sz="2000" kern="0" dirty="0" smtClean="0">
                <a:solidFill>
                  <a:srgbClr val="0000FF"/>
                </a:solidFill>
                <a:latin typeface="Calibri" pitchFamily="34" charset="0"/>
              </a:rPr>
              <a:t>Ventilation system (CERN EN/CV)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area confinement (under-pressure) for air activation, ozone formation, temp. control,  etc.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air </a:t>
            </a:r>
            <a:r>
              <a:rPr lang="en-GB" sz="1600" kern="0" dirty="0" smtClean="0">
                <a:solidFill>
                  <a:srgbClr val="FF0000"/>
                </a:solidFill>
                <a:latin typeface="Calibri" pitchFamily="34" charset="0"/>
              </a:rPr>
              <a:t>re-circulated </a:t>
            </a:r>
            <a:r>
              <a:rPr lang="en-GB" sz="1600" kern="0" dirty="0">
                <a:solidFill>
                  <a:srgbClr val="FF0000"/>
                </a:solidFill>
                <a:latin typeface="Calibri" pitchFamily="34" charset="0"/>
              </a:rPr>
              <a:t>during </a:t>
            </a:r>
            <a:r>
              <a:rPr lang="en-GB" sz="1600" kern="0" dirty="0" smtClean="0">
                <a:solidFill>
                  <a:srgbClr val="FF0000"/>
                </a:solidFill>
                <a:latin typeface="Calibri" pitchFamily="34" charset="0"/>
              </a:rPr>
              <a:t>operation </a:t>
            </a: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(through filters) and </a:t>
            </a:r>
            <a:r>
              <a:rPr lang="en-GB" sz="1600" kern="0" dirty="0">
                <a:solidFill>
                  <a:srgbClr val="FF0000"/>
                </a:solidFill>
                <a:latin typeface="Calibri" pitchFamily="34" charset="0"/>
              </a:rPr>
              <a:t>flushed before </a:t>
            </a:r>
            <a:r>
              <a:rPr lang="en-GB" sz="1600" kern="0" dirty="0" smtClean="0">
                <a:solidFill>
                  <a:srgbClr val="FF0000"/>
                </a:solidFill>
                <a:latin typeface="Calibri" pitchFamily="34" charset="0"/>
              </a:rPr>
              <a:t>access</a:t>
            </a:r>
          </a:p>
          <a:p>
            <a:pPr marL="574675" lvl="1" indent="-209550" algn="l" eaLnBrk="1" hangingPunct="1">
              <a:lnSpc>
                <a:spcPct val="120000"/>
              </a:lnSpc>
              <a:spcBef>
                <a:spcPts val="45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600" b="0" kern="0" dirty="0" smtClean="0">
                <a:solidFill>
                  <a:schemeClr val="tx1"/>
                </a:solidFill>
                <a:latin typeface="Calibri" pitchFamily="34" charset="0"/>
              </a:rPr>
              <a:t>integration of ducts through the shielding:</a:t>
            </a:r>
            <a:endParaRPr lang="en-GB" sz="1400" b="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86493" y="2520502"/>
            <a:ext cx="1691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Ventilation Ducts</a:t>
            </a: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 bwMode="auto">
          <a:xfrm flipH="1">
            <a:off x="5165969" y="2689779"/>
            <a:ext cx="1020524" cy="1382036"/>
          </a:xfrm>
          <a:prstGeom prst="straightConnector1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4" name="Straight Arrow Connector 13"/>
          <p:cNvCxnSpPr>
            <a:stCxn id="18" idx="0"/>
          </p:cNvCxnSpPr>
          <p:nvPr/>
        </p:nvCxnSpPr>
        <p:spPr bwMode="auto">
          <a:xfrm flipV="1">
            <a:off x="1446720" y="4822093"/>
            <a:ext cx="1546572" cy="1211384"/>
          </a:xfrm>
          <a:prstGeom prst="straightConnector1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598493" y="6033477"/>
            <a:ext cx="1696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Ventilation Unit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89376" y="1888391"/>
            <a:ext cx="2327881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defRPr/>
            </a:pPr>
            <a:r>
              <a:rPr lang="en-GB" sz="18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</a:t>
            </a: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 drawings provided by EN-MEF</a:t>
            </a:r>
            <a:endParaRPr lang="en-GB" sz="1200" kern="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55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6" r="26554" b="6387"/>
          <a:stretch/>
        </p:blipFill>
        <p:spPr bwMode="auto">
          <a:xfrm>
            <a:off x="0" y="831308"/>
            <a:ext cx="9144000" cy="6026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IRRAD Facility (PH)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Final AIDA meeting @ CERN – 09.12.2014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AutoShape 22"/>
          <p:cNvSpPr>
            <a:spLocks noChangeArrowheads="1"/>
          </p:cNvSpPr>
          <p:nvPr/>
        </p:nvSpPr>
        <p:spPr bwMode="auto">
          <a:xfrm rot="10504794">
            <a:off x="6866477" y="3129456"/>
            <a:ext cx="1082907" cy="366293"/>
          </a:xfrm>
          <a:prstGeom prst="rightArrow">
            <a:avLst>
              <a:gd name="adj1" fmla="val 58723"/>
              <a:gd name="adj2" fmla="val 56930"/>
            </a:avLst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400" b="1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1337707">
            <a:off x="6934913" y="3142392"/>
            <a:ext cx="1066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24GeV/c p+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868585" y="2787411"/>
            <a:ext cx="1080866" cy="289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Chicane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2115511" y="917530"/>
            <a:ext cx="1724969" cy="289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Counting Room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716734" y="3939918"/>
            <a:ext cx="4763460" cy="973520"/>
            <a:chOff x="1716734" y="3939918"/>
            <a:chExt cx="4763460" cy="973520"/>
          </a:xfrm>
        </p:grpSpPr>
        <p:sp>
          <p:nvSpPr>
            <p:cNvPr id="18" name="Rectangle 17"/>
            <p:cNvSpPr/>
            <p:nvPr/>
          </p:nvSpPr>
          <p:spPr bwMode="auto">
            <a:xfrm>
              <a:off x="5488980" y="3939918"/>
              <a:ext cx="991214" cy="2893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dirty="0" smtClean="0">
                  <a:solidFill>
                    <a:srgbClr val="FF0000"/>
                  </a:solidFill>
                  <a:latin typeface="Calibri" pitchFamily="34" charset="0"/>
                </a:rPr>
                <a:t>Zone 1</a:t>
              </a:r>
              <a:endPara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987533" y="4205267"/>
              <a:ext cx="991214" cy="2893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dirty="0" smtClean="0">
                  <a:solidFill>
                    <a:srgbClr val="FF0000"/>
                  </a:solidFill>
                  <a:latin typeface="Calibri" pitchFamily="34" charset="0"/>
                </a:rPr>
                <a:t>Zone </a:t>
              </a:r>
              <a:r>
                <a:rPr lang="en-GB" sz="2000" dirty="0">
                  <a:solidFill>
                    <a:srgbClr val="FF0000"/>
                  </a:solidFill>
                  <a:latin typeface="Calibri" pitchFamily="34" charset="0"/>
                </a:rPr>
                <a:t>2</a:t>
              </a:r>
              <a:endPara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1716734" y="4624100"/>
              <a:ext cx="991214" cy="2893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dirty="0" smtClean="0">
                  <a:solidFill>
                    <a:srgbClr val="FF0000"/>
                  </a:solidFill>
                  <a:latin typeface="Calibri" pitchFamily="34" charset="0"/>
                </a:rPr>
                <a:t>Zone 3</a:t>
              </a:r>
              <a:endPara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 bwMode="auto">
          <a:xfrm>
            <a:off x="4750147" y="2142851"/>
            <a:ext cx="1730047" cy="289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Shuttle System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58137" y="1316750"/>
            <a:ext cx="800100" cy="59206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Access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Point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272444" y="3717542"/>
            <a:ext cx="7790558" cy="2966263"/>
            <a:chOff x="1272444" y="3717542"/>
            <a:chExt cx="7790558" cy="296626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140" y="3717542"/>
              <a:ext cx="2227862" cy="2966263"/>
            </a:xfrm>
            <a:prstGeom prst="rect">
              <a:avLst/>
            </a:prstGeom>
            <a:noFill/>
            <a:ln w="317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Rectangle 26"/>
            <p:cNvSpPr/>
            <p:nvPr/>
          </p:nvSpPr>
          <p:spPr bwMode="auto">
            <a:xfrm>
              <a:off x="1272444" y="5865891"/>
              <a:ext cx="1950816" cy="2893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Cryogenic System</a:t>
              </a:r>
            </a:p>
          </p:txBody>
        </p:sp>
        <p:cxnSp>
          <p:nvCxnSpPr>
            <p:cNvPr id="28" name="Straight Arrow Connector 27"/>
            <p:cNvCxnSpPr>
              <a:stCxn id="4098" idx="1"/>
            </p:cNvCxnSpPr>
            <p:nvPr/>
          </p:nvCxnSpPr>
          <p:spPr bwMode="auto">
            <a:xfrm flipH="1" flipV="1">
              <a:off x="1409018" y="4084587"/>
              <a:ext cx="5426122" cy="1116087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" name="Group 6"/>
          <p:cNvGrpSpPr/>
          <p:nvPr/>
        </p:nvGrpSpPr>
        <p:grpSpPr>
          <a:xfrm>
            <a:off x="280026" y="3691133"/>
            <a:ext cx="5328732" cy="983844"/>
            <a:chOff x="280026" y="3691133"/>
            <a:chExt cx="5328732" cy="983844"/>
          </a:xfrm>
        </p:grpSpPr>
        <p:sp>
          <p:nvSpPr>
            <p:cNvPr id="6" name="TextBox 5"/>
            <p:cNvSpPr txBox="1"/>
            <p:nvPr/>
          </p:nvSpPr>
          <p:spPr>
            <a:xfrm>
              <a:off x="4722874" y="3691133"/>
              <a:ext cx="885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detectors</a:t>
              </a:r>
              <a:endParaRPr lang="en-GB" sz="1400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489534" y="3846952"/>
              <a:ext cx="9936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electronics</a:t>
              </a:r>
              <a:endParaRPr lang="en-GB" sz="1400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80026" y="4249219"/>
              <a:ext cx="1045864" cy="425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GB" sz="14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calorimeter</a:t>
              </a:r>
            </a:p>
            <a:p>
              <a:pPr>
                <a:lnSpc>
                  <a:spcPts val="1300"/>
                </a:lnSpc>
              </a:pPr>
              <a:r>
                <a:rPr lang="en-GB" sz="14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samples</a:t>
              </a:r>
              <a:endParaRPr lang="en-GB" sz="1400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27653" y="2642742"/>
            <a:ext cx="1271738" cy="1297176"/>
            <a:chOff x="2727653" y="2642742"/>
            <a:chExt cx="1271738" cy="1297176"/>
          </a:xfrm>
        </p:grpSpPr>
        <p:sp>
          <p:nvSpPr>
            <p:cNvPr id="29" name="Rectangle 28"/>
            <p:cNvSpPr/>
            <p:nvPr/>
          </p:nvSpPr>
          <p:spPr bwMode="auto">
            <a:xfrm>
              <a:off x="2727653" y="2642742"/>
              <a:ext cx="991214" cy="2893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dirty="0" smtClean="0">
                  <a:solidFill>
                    <a:srgbClr val="FF0000"/>
                  </a:solidFill>
                  <a:latin typeface="Calibri" pitchFamily="34" charset="0"/>
                </a:rPr>
                <a:t>Zone </a:t>
              </a:r>
              <a:r>
                <a:rPr lang="en-GB" sz="2000" dirty="0">
                  <a:solidFill>
                    <a:srgbClr val="FF0000"/>
                  </a:solidFill>
                  <a:latin typeface="Calibri" pitchFamily="34" charset="0"/>
                </a:rPr>
                <a:t>4</a:t>
              </a:r>
              <a:endPara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100573" y="3020054"/>
              <a:ext cx="898818" cy="46166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partially shielded</a:t>
              </a:r>
              <a:endParaRPr lang="en-GB" sz="12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0" name="Straight Arrow Connector 29"/>
            <p:cNvCxnSpPr>
              <a:stCxn id="29" idx="2"/>
            </p:cNvCxnSpPr>
            <p:nvPr/>
          </p:nvCxnSpPr>
          <p:spPr bwMode="auto">
            <a:xfrm flipH="1">
              <a:off x="3097161" y="2932080"/>
              <a:ext cx="126099" cy="1007838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2" name="Rectangle 31"/>
          <p:cNvSpPr/>
          <p:nvPr/>
        </p:nvSpPr>
        <p:spPr>
          <a:xfrm>
            <a:off x="3840480" y="6144252"/>
            <a:ext cx="2327880" cy="391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defRPr/>
            </a:pPr>
            <a:r>
              <a:rPr lang="en-GB" sz="1800" kern="0" dirty="0" smtClean="0">
                <a:solidFill>
                  <a:schemeClr val="bg1"/>
                </a:solidFill>
                <a:latin typeface="Calibri" pitchFamily="34" charset="0"/>
                <a:sym typeface="Symbol"/>
              </a:rPr>
              <a:t></a:t>
            </a:r>
            <a:r>
              <a:rPr lang="en-GB" sz="1200" kern="0" dirty="0" smtClean="0">
                <a:solidFill>
                  <a:schemeClr val="bg1"/>
                </a:solidFill>
                <a:latin typeface="Calibri" pitchFamily="34" charset="0"/>
                <a:sym typeface="Symbol"/>
              </a:rPr>
              <a:t> drawings provided by EN-MEF</a:t>
            </a:r>
            <a:endParaRPr lang="en-GB" sz="1200" kern="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9257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Workspaces\f\fravotti\Irradiation Facilities\EA-IRRAD\14 - LS1 East Area upgrade - 14th meeting - October 2013\Proton\IMG_189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19"/>
          <a:stretch/>
        </p:blipFill>
        <p:spPr bwMode="auto">
          <a:xfrm>
            <a:off x="0" y="831082"/>
            <a:ext cx="9144000" cy="602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Proton IRRAD Shuttle System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Final AIDA meeting @ CERN – 09.12.2014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1221" y="3188345"/>
            <a:ext cx="2081919" cy="2150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eaLnBrk="1" hangingPunct="1">
              <a:lnSpc>
                <a:spcPct val="120000"/>
              </a:lnSpc>
              <a:spcBef>
                <a:spcPts val="450"/>
              </a:spcBef>
              <a:buSzPct val="90000"/>
              <a:buFont typeface="Wingdings" pitchFamily="2" charset="2"/>
              <a:buChar char="q"/>
              <a:defRPr/>
            </a:pPr>
            <a:r>
              <a:rPr lang="en-GB" sz="1800" kern="0" dirty="0" smtClean="0">
                <a:solidFill>
                  <a:schemeClr val="bg1"/>
                </a:solidFill>
                <a:latin typeface="Calibri" pitchFamily="34" charset="0"/>
              </a:rPr>
              <a:t>mainly “passive” samples</a:t>
            </a:r>
          </a:p>
          <a:p>
            <a:pPr marL="285750" indent="-285750" algn="l" eaLnBrk="1" hangingPunct="1">
              <a:lnSpc>
                <a:spcPct val="120000"/>
              </a:lnSpc>
              <a:spcBef>
                <a:spcPts val="450"/>
              </a:spcBef>
              <a:buSzPct val="90000"/>
              <a:buFont typeface="Wingdings" pitchFamily="2" charset="2"/>
              <a:buChar char="q"/>
              <a:defRPr/>
            </a:pPr>
            <a:r>
              <a:rPr lang="en-GB" sz="1800" kern="0" dirty="0" smtClean="0">
                <a:solidFill>
                  <a:schemeClr val="bg1"/>
                </a:solidFill>
                <a:latin typeface="Calibri" pitchFamily="34" charset="0"/>
              </a:rPr>
              <a:t>possibility to irradiate samples under bias</a:t>
            </a:r>
          </a:p>
        </p:txBody>
      </p:sp>
    </p:spTree>
    <p:extLst>
      <p:ext uri="{BB962C8B-B14F-4D97-AF65-F5344CB8AC3E}">
        <p14:creationId xmlns:p14="http://schemas.microsoft.com/office/powerpoint/2010/main" val="40182770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29300" t="64677" r="30198" b="6292"/>
          <a:stretch/>
        </p:blipFill>
        <p:spPr bwMode="auto">
          <a:xfrm>
            <a:off x="228600" y="1153282"/>
            <a:ext cx="8704740" cy="506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61" y="3686486"/>
            <a:ext cx="2264899" cy="30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IRRAD Remote-controlled Tables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847725"/>
            <a:ext cx="9144000" cy="5672510"/>
          </a:xfrm>
          <a:prstGeom prst="rect">
            <a:avLst/>
          </a:prstGeom>
          <a:ln>
            <a:noFill/>
          </a:ln>
        </p:spPr>
        <p:txBody>
          <a:bodyPr/>
          <a:lstStyle>
            <a:lvl1pPr marL="185738" indent="-185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Symbol" pitchFamily="18" charset="2"/>
              <a:buChar char="·"/>
              <a:defRPr sz="2200" b="1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defRPr>
            </a:lvl1pPr>
            <a:lvl2pPr marL="822325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Symbol" pitchFamily="18" charset="2"/>
              <a:buChar char="·"/>
              <a:defRPr b="1">
                <a:solidFill>
                  <a:schemeClr val="tx1"/>
                </a:solidFill>
                <a:latin typeface="Calibri" pitchFamily="34" charset="0"/>
              </a:defRPr>
            </a:lvl2pPr>
            <a:lvl3pPr marL="12303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Calibri" pitchFamily="34" charset="0"/>
              </a:defRPr>
            </a:lvl3pPr>
            <a:lvl4pPr marL="1638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endParaRPr lang="en-US" sz="2000" kern="0" dirty="0" smtClean="0"/>
          </a:p>
          <a:p>
            <a:pPr>
              <a:lnSpc>
                <a:spcPct val="90000"/>
              </a:lnSpc>
            </a:pPr>
            <a:endParaRPr lang="en-US" sz="2000" kern="0" dirty="0" smtClean="0"/>
          </a:p>
          <a:p>
            <a:pPr marL="457200" lvl="1" indent="-157163">
              <a:lnSpc>
                <a:spcPct val="90000"/>
              </a:lnSpc>
            </a:pPr>
            <a:endParaRPr lang="en-US" sz="1600" kern="0" dirty="0" smtClean="0"/>
          </a:p>
        </p:txBody>
      </p:sp>
      <p:sp>
        <p:nvSpPr>
          <p:cNvPr id="7" name="Rectangle 6"/>
          <p:cNvSpPr/>
          <p:nvPr/>
        </p:nvSpPr>
        <p:spPr>
          <a:xfrm>
            <a:off x="137246" y="709504"/>
            <a:ext cx="56691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l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kern="0" dirty="0" smtClean="0">
                <a:solidFill>
                  <a:srgbClr val="0000FF"/>
                </a:solidFill>
                <a:latin typeface="Calibri" pitchFamily="34" charset="0"/>
              </a:rPr>
              <a:t>3 tables per IRRAD zone; DUTs powered and cooled</a:t>
            </a:r>
          </a:p>
          <a:p>
            <a:pPr marL="342900" lvl="1" indent="-342900" algn="l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kern="0" dirty="0" smtClean="0">
                <a:solidFill>
                  <a:srgbClr val="0000FF"/>
                </a:solidFill>
                <a:latin typeface="Calibri" pitchFamily="34" charset="0"/>
              </a:rPr>
              <a:t>1 stand-alone control unit per table </a:t>
            </a:r>
            <a:r>
              <a:rPr lang="en-US" sz="1800" kern="0" dirty="0" smtClean="0">
                <a:solidFill>
                  <a:schemeClr val="tx1"/>
                </a:solidFill>
                <a:latin typeface="Calibri" pitchFamily="34" charset="0"/>
              </a:rPr>
              <a:t>(on UPS) </a:t>
            </a:r>
            <a:endParaRPr lang="en-US" sz="1800" kern="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6505" y="1864838"/>
            <a:ext cx="27295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" pitchFamily="34" charset="0"/>
              </a:rPr>
              <a:t>Temp. Control:  -20 ºC / 40 </a:t>
            </a:r>
            <a:r>
              <a:rPr lang="en-GB" sz="1600" dirty="0">
                <a:latin typeface="Calibri" pitchFamily="34" charset="0"/>
              </a:rPr>
              <a:t>ºC </a:t>
            </a:r>
            <a:endParaRPr lang="fr-CH" sz="1600" dirty="0">
              <a:latin typeface="Calibri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889628" y="4272745"/>
            <a:ext cx="0" cy="141732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604815" y="4714927"/>
            <a:ext cx="560070" cy="50292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1968093" y="4296251"/>
            <a:ext cx="739605" cy="26574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2337896" y="4269105"/>
            <a:ext cx="521020" cy="46863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/>
          </a:ln>
          <a:effectLst/>
        </p:spPr>
      </p:cxnSp>
      <p:sp>
        <p:nvSpPr>
          <p:cNvPr id="57" name="Arc 56"/>
          <p:cNvSpPr/>
          <p:nvPr/>
        </p:nvSpPr>
        <p:spPr bwMode="auto">
          <a:xfrm rot="9102864">
            <a:off x="2190856" y="4071928"/>
            <a:ext cx="686756" cy="571500"/>
          </a:xfrm>
          <a:prstGeom prst="arc">
            <a:avLst>
              <a:gd name="adj1" fmla="val 16200000"/>
              <a:gd name="adj2" fmla="val 16317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2339806" y="4692067"/>
            <a:ext cx="517199" cy="2893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400" dirty="0">
                <a:solidFill>
                  <a:srgbClr val="FF0000"/>
                </a:solidFill>
                <a:latin typeface="Symbol" pitchFamily="18" charset="2"/>
              </a:rPr>
              <a:t>q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Symbol" pitchFamily="18" charset="2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275723" y="4414107"/>
            <a:ext cx="517199" cy="2893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400" dirty="0">
                <a:solidFill>
                  <a:srgbClr val="FF0000"/>
                </a:solidFill>
                <a:latin typeface="Calibri" pitchFamily="34" charset="0"/>
              </a:rPr>
              <a:t>x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626738" y="5634990"/>
            <a:ext cx="517199" cy="2893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400" dirty="0" smtClean="0">
                <a:solidFill>
                  <a:srgbClr val="FF0000"/>
                </a:solidFill>
                <a:latin typeface="Calibri" pitchFamily="34" charset="0"/>
              </a:rPr>
              <a:t>y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cxnSp>
        <p:nvCxnSpPr>
          <p:cNvPr id="64" name="Straight Arrow Connector 63"/>
          <p:cNvCxnSpPr/>
          <p:nvPr/>
        </p:nvCxnSpPr>
        <p:spPr bwMode="auto">
          <a:xfrm flipH="1">
            <a:off x="114298" y="4798495"/>
            <a:ext cx="1247888" cy="461497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/>
          </a:ln>
          <a:effectLst/>
        </p:spPr>
      </p:cxnSp>
      <p:sp>
        <p:nvSpPr>
          <p:cNvPr id="68" name="Rectangle 67"/>
          <p:cNvSpPr/>
          <p:nvPr/>
        </p:nvSpPr>
        <p:spPr bwMode="auto">
          <a:xfrm>
            <a:off x="87616" y="5284600"/>
            <a:ext cx="517199" cy="2893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solidFill>
                  <a:srgbClr val="FF0000"/>
                </a:solidFill>
                <a:latin typeface="Calibri" pitchFamily="34" charset="0"/>
              </a:rPr>
              <a:t>beam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27305" y="6154309"/>
            <a:ext cx="2811521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l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1800" kern="0" dirty="0" smtClean="0">
                <a:solidFill>
                  <a:srgbClr val="0000FF"/>
                </a:solidFill>
                <a:latin typeface="Calibri" pitchFamily="34" charset="0"/>
              </a:rPr>
              <a:t>prototype </a:t>
            </a:r>
            <a:r>
              <a:rPr lang="en-US" sz="1800" kern="0" dirty="0" smtClean="0">
                <a:solidFill>
                  <a:schemeClr val="tx1"/>
                </a:solidFill>
                <a:latin typeface="Calibri" pitchFamily="34" charset="0"/>
              </a:rPr>
              <a:t>(AIDA MS31)</a:t>
            </a:r>
            <a:endParaRPr lang="en-US" sz="1800" kern="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8590" y="2428718"/>
            <a:ext cx="2479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" pitchFamily="34" charset="0"/>
              </a:rPr>
              <a:t>Temp. Control:  -20 ºC / RT</a:t>
            </a:r>
            <a:endParaRPr lang="fr-CH" sz="1600" dirty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9435" y="876283"/>
            <a:ext cx="14305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200" dirty="0">
                <a:solidFill>
                  <a:schemeClr val="bg1"/>
                </a:solidFill>
                <a:latin typeface="Calibri" pitchFamily="34" charset="0"/>
              </a:rPr>
              <a:t>V</a:t>
            </a:r>
            <a:r>
              <a:rPr lang="en-GB" sz="1200" baseline="-25000" dirty="0">
                <a:solidFill>
                  <a:schemeClr val="bg1"/>
                </a:solidFill>
                <a:latin typeface="Calibri" pitchFamily="34" charset="0"/>
              </a:rPr>
              <a:t>max</a:t>
            </a:r>
            <a:r>
              <a:rPr lang="fr-CH" sz="1200" dirty="0" smtClean="0">
                <a:solidFill>
                  <a:schemeClr val="bg1"/>
                </a:solidFill>
                <a:latin typeface="Calibri" pitchFamily="34" charset="0"/>
              </a:rPr>
              <a:t>=10×10×30cm</a:t>
            </a:r>
            <a:r>
              <a:rPr lang="fr-CH" sz="1200" baseline="30000" dirty="0" smtClean="0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fr-CH" sz="12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endParaRPr lang="fr-CH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6648" y="6006986"/>
            <a:ext cx="3072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l">
              <a:buFont typeface="Wingdings" panose="05000000000000000000" pitchFamily="2" charset="2"/>
              <a:buChar char="q"/>
            </a:pPr>
            <a:r>
              <a:rPr lang="en-US" sz="1800" kern="0" dirty="0" smtClean="0">
                <a:solidFill>
                  <a:srgbClr val="0000FF"/>
                </a:solidFill>
                <a:latin typeface="Calibri" pitchFamily="34" charset="0"/>
              </a:rPr>
              <a:t>cold boxes from AIDA </a:t>
            </a:r>
            <a:r>
              <a:rPr lang="en-US" sz="1800" kern="0" dirty="0" smtClean="0">
                <a:solidFill>
                  <a:schemeClr val="tx1"/>
                </a:solidFill>
                <a:latin typeface="Calibri" pitchFamily="34" charset="0"/>
              </a:rPr>
              <a:t>(WP8.3.2 QMUL/Sheffield)</a:t>
            </a:r>
            <a:endParaRPr lang="en-US" sz="1800" kern="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7" name="Picture 26" descr="M:\Michael\2013\13-pub\130715-AIDA-MS31\CMD-IRRAD7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19" b="18346"/>
          <a:stretch/>
        </p:blipFill>
        <p:spPr bwMode="auto">
          <a:xfrm>
            <a:off x="6837866" y="944863"/>
            <a:ext cx="2130488" cy="201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825781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1504" y="930596"/>
            <a:ext cx="8761046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l" eaLnBrk="1" hangingPunct="1">
              <a:lnSpc>
                <a:spcPts val="2400"/>
              </a:lnSpc>
              <a:spcBef>
                <a:spcPts val="18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000" kern="0" dirty="0" smtClean="0">
                <a:solidFill>
                  <a:srgbClr val="0000FF"/>
                </a:solidFill>
                <a:latin typeface="Calibri" pitchFamily="34" charset="0"/>
              </a:rPr>
              <a:t>Overview (and evolution) of Irradiation Facilities at CERN</a:t>
            </a:r>
          </a:p>
          <a:p>
            <a:pPr marL="285750" indent="-285750" algn="l" eaLnBrk="1" hangingPunct="1">
              <a:lnSpc>
                <a:spcPts val="2300"/>
              </a:lnSpc>
              <a:spcBef>
                <a:spcPts val="18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000" kern="0" dirty="0" smtClean="0">
                <a:solidFill>
                  <a:srgbClr val="0000FF"/>
                </a:solidFill>
                <a:latin typeface="Calibri" pitchFamily="34" charset="0"/>
              </a:rPr>
              <a:t>PS East Area Irradiation Facilities until 2012</a:t>
            </a:r>
          </a:p>
          <a:p>
            <a:pPr marL="285750" indent="-285750" algn="l" eaLnBrk="1" hangingPunct="1">
              <a:lnSpc>
                <a:spcPts val="2300"/>
              </a:lnSpc>
              <a:spcBef>
                <a:spcPts val="18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000" kern="0" dirty="0" smtClean="0">
                <a:solidFill>
                  <a:srgbClr val="0000FF"/>
                </a:solidFill>
                <a:latin typeface="Calibri" pitchFamily="34" charset="0"/>
              </a:rPr>
              <a:t>New PS </a:t>
            </a:r>
            <a:r>
              <a:rPr lang="en-US" sz="2000" kern="0" dirty="0">
                <a:solidFill>
                  <a:srgbClr val="0000FF"/>
                </a:solidFill>
                <a:latin typeface="Calibri" pitchFamily="34" charset="0"/>
              </a:rPr>
              <a:t>East Area Irradiation Facilities (EA-IRRAD</a:t>
            </a:r>
            <a:r>
              <a:rPr lang="en-US" sz="2000" kern="0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</a:p>
          <a:p>
            <a:pPr marL="574675" lvl="1" indent="-209550" algn="l" eaLnBrk="1" hangingPunct="1">
              <a:lnSpc>
                <a:spcPts val="2300"/>
              </a:lnSpc>
              <a:spcBef>
                <a:spcPts val="1800"/>
              </a:spcBef>
              <a:buClr>
                <a:schemeClr val="tx1"/>
              </a:buClr>
              <a:buSzPct val="90000"/>
              <a:buFont typeface="Symbol" pitchFamily="18" charset="2"/>
              <a:buChar char="·"/>
              <a:defRPr/>
            </a:pPr>
            <a:r>
              <a:rPr lang="en-US" sz="1800" u="sng" kern="0" dirty="0" smtClean="0">
                <a:solidFill>
                  <a:srgbClr val="FF0000"/>
                </a:solidFill>
                <a:latin typeface="Calibri" pitchFamily="34" charset="0"/>
              </a:rPr>
              <a:t>IRRAD</a:t>
            </a:r>
            <a:r>
              <a:rPr lang="en-US" sz="1800" kern="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800" kern="0" dirty="0">
                <a:solidFill>
                  <a:srgbClr val="FF0000"/>
                </a:solidFill>
                <a:latin typeface="Calibri" pitchFamily="34" charset="0"/>
              </a:rPr>
              <a:t>Proton Facility</a:t>
            </a:r>
          </a:p>
          <a:p>
            <a:pPr marL="574675" lvl="1" indent="-209550" algn="l" eaLnBrk="1" hangingPunct="1">
              <a:lnSpc>
                <a:spcPts val="2300"/>
              </a:lnSpc>
              <a:spcBef>
                <a:spcPts val="1800"/>
              </a:spcBef>
              <a:buClr>
                <a:schemeClr val="tx1"/>
              </a:buClr>
              <a:buSzPct val="90000"/>
              <a:buFont typeface="Symbol" pitchFamily="18" charset="2"/>
              <a:buChar char="·"/>
              <a:defRPr/>
            </a:pPr>
            <a:r>
              <a:rPr lang="en-US" sz="1800" u="sng" kern="0" dirty="0" smtClean="0">
                <a:solidFill>
                  <a:schemeClr val="tx1"/>
                </a:solidFill>
                <a:latin typeface="Calibri" pitchFamily="34" charset="0"/>
              </a:rPr>
              <a:t>CHARM</a:t>
            </a:r>
            <a:r>
              <a:rPr lang="en-US" sz="180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800" kern="0" dirty="0">
                <a:solidFill>
                  <a:schemeClr val="tx1"/>
                </a:solidFill>
                <a:latin typeface="Calibri" pitchFamily="34" charset="0"/>
              </a:rPr>
              <a:t>Mixed-Field Facility</a:t>
            </a:r>
          </a:p>
          <a:p>
            <a:pPr marL="285750" lvl="1" indent="-285750" algn="l" eaLnBrk="1" hangingPunct="1">
              <a:lnSpc>
                <a:spcPts val="2300"/>
              </a:lnSpc>
              <a:spcBef>
                <a:spcPts val="18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000" kern="0" dirty="0" smtClean="0">
                <a:solidFill>
                  <a:srgbClr val="0000FF"/>
                </a:solidFill>
                <a:latin typeface="Calibri" pitchFamily="34" charset="0"/>
              </a:rPr>
              <a:t>IRRAD Proton Facility Layout</a:t>
            </a:r>
          </a:p>
          <a:p>
            <a:pPr marL="285750" indent="-285750" algn="l" eaLnBrk="1" hangingPunct="1">
              <a:lnSpc>
                <a:spcPts val="2300"/>
              </a:lnSpc>
              <a:spcBef>
                <a:spcPts val="18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US" sz="2000" kern="0" dirty="0" smtClean="0">
                <a:solidFill>
                  <a:srgbClr val="0000FF"/>
                </a:solidFill>
                <a:latin typeface="Calibri" pitchFamily="34" charset="0"/>
              </a:rPr>
              <a:t>Conclusion</a:t>
            </a:r>
            <a:endParaRPr lang="en-US" sz="2000" kern="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5605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14461" y="752108"/>
            <a:ext cx="876104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eaLnBrk="1" hangingPunct="1">
              <a:lnSpc>
                <a:spcPct val="120000"/>
              </a:lnSpc>
              <a:spcBef>
                <a:spcPct val="20000"/>
              </a:spcBef>
              <a:buSzPct val="90000"/>
              <a:buFont typeface="Wingdings" pitchFamily="2" charset="2"/>
              <a:buChar char="q"/>
              <a:defRPr/>
            </a:pPr>
            <a:r>
              <a:rPr lang="en-US" sz="1800" kern="0" dirty="0" smtClean="0">
                <a:solidFill>
                  <a:srgbClr val="0000FF"/>
                </a:solidFill>
                <a:latin typeface="Calibri" pitchFamily="34" charset="0"/>
              </a:rPr>
              <a:t>New Beam Position Monitors (Metal Foil Detectors)</a:t>
            </a:r>
          </a:p>
          <a:p>
            <a:pPr marL="285750" indent="-285750" algn="l" eaLnBrk="1" hangingPunct="1">
              <a:lnSpc>
                <a:spcPct val="120000"/>
              </a:lnSpc>
              <a:spcBef>
                <a:spcPct val="20000"/>
              </a:spcBef>
              <a:buSzPct val="90000"/>
              <a:buFont typeface="Wingdings" pitchFamily="2" charset="2"/>
              <a:buChar char="q"/>
              <a:defRPr/>
            </a:pPr>
            <a:r>
              <a:rPr lang="en-US" sz="1800" kern="0" dirty="0" smtClean="0">
                <a:solidFill>
                  <a:srgbClr val="0000FF"/>
                </a:solidFill>
                <a:latin typeface="Calibri" pitchFamily="34" charset="0"/>
              </a:rPr>
              <a:t>New Web-application</a:t>
            </a:r>
          </a:p>
          <a:p>
            <a:pPr marL="541338" lvl="1" indent="-1841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display </a:t>
            </a:r>
            <a:r>
              <a:rPr lang="en-US" sz="1600" kern="0" dirty="0" smtClean="0">
                <a:solidFill>
                  <a:srgbClr val="FF0000"/>
                </a:solidFill>
                <a:latin typeface="Calibri" pitchFamily="34" charset="0"/>
              </a:rPr>
              <a:t>Beam Profile Monitor 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data (for IRRAD users and CERN CCC)</a:t>
            </a:r>
          </a:p>
          <a:p>
            <a:pPr marL="541338" lvl="1" indent="-1841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new database for data storage (ORACLE); can display multiple BPM devices</a:t>
            </a:r>
          </a:p>
          <a:p>
            <a:pPr marL="541338" lvl="1" indent="-1841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flexible display also for other IRRAD data: </a:t>
            </a:r>
            <a:r>
              <a:rPr lang="en-US" sz="1600" kern="0" dirty="0" smtClean="0">
                <a:solidFill>
                  <a:srgbClr val="FF0000"/>
                </a:solidFill>
                <a:latin typeface="Calibri" pitchFamily="34" charset="0"/>
              </a:rPr>
              <a:t>SEC counters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en-US" sz="1600" kern="0" dirty="0" smtClean="0">
                <a:solidFill>
                  <a:srgbClr val="FF0000"/>
                </a:solidFill>
                <a:latin typeface="Calibri" pitchFamily="34" charset="0"/>
              </a:rPr>
              <a:t>table/shuttle positions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en-US" sz="1600" kern="0" dirty="0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1600" kern="0" dirty="0" smtClean="0">
                <a:solidFill>
                  <a:srgbClr val="FF0000"/>
                </a:solidFill>
                <a:latin typeface="Calibri" pitchFamily="34" charset="0"/>
              </a:rPr>
              <a:t>.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,</a:t>
            </a:r>
            <a:r>
              <a:rPr lang="en-US" sz="1600" kern="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…</a:t>
            </a:r>
            <a:endParaRPr lang="en-US" sz="1800" kern="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5" b="7058"/>
          <a:stretch/>
        </p:blipFill>
        <p:spPr bwMode="auto">
          <a:xfrm>
            <a:off x="0" y="2648637"/>
            <a:ext cx="9144000" cy="420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457" y="98425"/>
            <a:ext cx="6457043" cy="641350"/>
          </a:xfrm>
        </p:spPr>
        <p:txBody>
          <a:bodyPr/>
          <a:lstStyle/>
          <a:p>
            <a:r>
              <a:rPr lang="en-GB" dirty="0" smtClean="0"/>
              <a:t>IRRAD Beam Instrumentation &amp; DAQ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20760000">
            <a:off x="320161" y="3260225"/>
            <a:ext cx="14753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0" dirty="0">
                <a:solidFill>
                  <a:schemeClr val="tx1"/>
                </a:solidFill>
                <a:latin typeface="Calibri" pitchFamily="34" charset="0"/>
                <a:sym typeface="Symbol"/>
              </a:rPr>
              <a:t> </a:t>
            </a:r>
            <a:r>
              <a:rPr lang="en-GB" sz="1200" dirty="0" smtClean="0">
                <a:latin typeface="Calibri" pitchFamily="34" charset="0"/>
              </a:rPr>
              <a:t>E. Matli (BE-OP)</a:t>
            </a:r>
          </a:p>
        </p:txBody>
      </p:sp>
      <p:sp>
        <p:nvSpPr>
          <p:cNvPr id="12" name="Rounded Rectangle 11"/>
          <p:cNvSpPr/>
          <p:nvPr/>
        </p:nvSpPr>
        <p:spPr>
          <a:xfrm rot="20789472">
            <a:off x="217358" y="3045786"/>
            <a:ext cx="1581461" cy="257907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BPM Display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77" t="38124" r="15715" b="3948"/>
          <a:stretch/>
        </p:blipFill>
        <p:spPr bwMode="auto">
          <a:xfrm>
            <a:off x="7940971" y="884937"/>
            <a:ext cx="1069448" cy="1535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" name="Picture 4" descr="S:\BPM\DSCN446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04" t="28416" r="18108" b="24178"/>
          <a:stretch/>
        </p:blipFill>
        <p:spPr bwMode="auto">
          <a:xfrm rot="10800000">
            <a:off x="5136436" y="4778017"/>
            <a:ext cx="3873983" cy="18923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7255" y="5564115"/>
            <a:ext cx="620055" cy="54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660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“CryoBLM” Setup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61" y="3069397"/>
            <a:ext cx="4944790" cy="370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84" t="18339" r="40253" b="17301"/>
          <a:stretch/>
        </p:blipFill>
        <p:spPr bwMode="auto">
          <a:xfrm>
            <a:off x="6846570" y="1011393"/>
            <a:ext cx="2297430" cy="537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7"/>
          <a:stretch/>
        </p:blipFill>
        <p:spPr bwMode="auto">
          <a:xfrm>
            <a:off x="4263390" y="1886281"/>
            <a:ext cx="2937510" cy="219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14461" y="752108"/>
            <a:ext cx="876104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eaLnBrk="1" hangingPunct="1">
              <a:lnSpc>
                <a:spcPct val="120000"/>
              </a:lnSpc>
              <a:spcBef>
                <a:spcPct val="20000"/>
              </a:spcBef>
              <a:buSzPct val="90000"/>
              <a:buFont typeface="Wingdings" pitchFamily="2" charset="2"/>
              <a:buChar char="q"/>
              <a:defRPr/>
            </a:pPr>
            <a:r>
              <a:rPr lang="en-US" sz="1800" kern="0" dirty="0" smtClean="0">
                <a:solidFill>
                  <a:srgbClr val="0000FF"/>
                </a:solidFill>
                <a:latin typeface="Calibri" pitchFamily="34" charset="0"/>
              </a:rPr>
              <a:t>Setup for irradiation in cryogenic conditions (1.8K/4.2K)</a:t>
            </a:r>
          </a:p>
          <a:p>
            <a:pPr marL="541338" lvl="1" indent="-1841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clone of the system used for “</a:t>
            </a:r>
            <a:r>
              <a:rPr lang="en-US" sz="1600" b="0" i="1" kern="0" dirty="0">
                <a:solidFill>
                  <a:schemeClr val="tx1"/>
                </a:solidFill>
                <a:latin typeface="Calibri" pitchFamily="34" charset="0"/>
              </a:rPr>
              <a:t>C</a:t>
            </a:r>
            <a:r>
              <a:rPr lang="en-US" sz="1600" b="0" i="1" kern="0" dirty="0" smtClean="0">
                <a:solidFill>
                  <a:schemeClr val="tx1"/>
                </a:solidFill>
                <a:latin typeface="Calibri" pitchFamily="34" charset="0"/>
              </a:rPr>
              <a:t>ryoBLM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” (BE-BI) experiment in 2012</a:t>
            </a:r>
          </a:p>
          <a:p>
            <a:pPr marL="541338" lvl="1" indent="-1841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cryogenic </a:t>
            </a:r>
            <a:r>
              <a:rPr lang="en-US" sz="1600" b="0" kern="0" dirty="0">
                <a:solidFill>
                  <a:schemeClr val="tx1"/>
                </a:solidFill>
                <a:latin typeface="Calibri" pitchFamily="34" charset="0"/>
              </a:rPr>
              <a:t>line 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“embedded” in </a:t>
            </a:r>
            <a:r>
              <a:rPr lang="en-US" sz="1600" b="0" kern="0" dirty="0">
                <a:solidFill>
                  <a:schemeClr val="tx1"/>
                </a:solidFill>
                <a:latin typeface="Calibri" pitchFamily="34" charset="0"/>
              </a:rPr>
              <a:t>the </a:t>
            </a: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shielding; bigger cryostat</a:t>
            </a:r>
            <a:endParaRPr lang="en-US" sz="1600" b="0" kern="0" dirty="0">
              <a:solidFill>
                <a:schemeClr val="tx1"/>
              </a:solidFill>
              <a:latin typeface="Calibri" pitchFamily="34" charset="0"/>
            </a:endParaRPr>
          </a:p>
          <a:p>
            <a:pPr marL="285750" indent="-285750" algn="l" eaLnBrk="1" hangingPunct="1">
              <a:lnSpc>
                <a:spcPct val="120000"/>
              </a:lnSpc>
              <a:spcBef>
                <a:spcPct val="20000"/>
              </a:spcBef>
              <a:buSzPct val="90000"/>
              <a:buFont typeface="Wingdings" pitchFamily="2" charset="2"/>
              <a:buChar char="q"/>
              <a:defRPr/>
            </a:pPr>
            <a:r>
              <a:rPr lang="en-US" sz="1800" kern="0" dirty="0" smtClean="0">
                <a:solidFill>
                  <a:srgbClr val="0000FF"/>
                </a:solidFill>
                <a:latin typeface="Calibri" pitchFamily="34" charset="0"/>
              </a:rPr>
              <a:t>Cryogenic system operated by TE-CRG</a:t>
            </a:r>
          </a:p>
          <a:p>
            <a:pPr marL="541338" lvl="1" indent="-1841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manual refilling; dewar outside rad. area</a:t>
            </a:r>
            <a:endParaRPr lang="en-US" sz="1600" b="0" kern="0" dirty="0">
              <a:solidFill>
                <a:schemeClr val="tx1"/>
              </a:solidFill>
              <a:latin typeface="Calibri" pitchFamily="34" charset="0"/>
            </a:endParaRPr>
          </a:p>
          <a:p>
            <a:pPr marL="541338" lvl="1" indent="-1841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600" b="0" kern="0" dirty="0" smtClean="0">
                <a:solidFill>
                  <a:schemeClr val="tx1"/>
                </a:solidFill>
                <a:latin typeface="Calibri" pitchFamily="34" charset="0"/>
              </a:rPr>
              <a:t>installed on a </a:t>
            </a:r>
            <a:r>
              <a:rPr lang="en-US" sz="1600" kern="0" dirty="0" smtClean="0">
                <a:solidFill>
                  <a:srgbClr val="FF0000"/>
                </a:solidFill>
                <a:latin typeface="Calibri" pitchFamily="34" charset="0"/>
              </a:rPr>
              <a:t>movable irradiation table</a:t>
            </a:r>
            <a:endParaRPr lang="en-US" sz="1600" kern="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8678656" y="5240922"/>
            <a:ext cx="393701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</a:rPr>
              <a:t>p</a:t>
            </a:r>
            <a:r>
              <a:rPr lang="en-US" sz="1600" baseline="30000" dirty="0" smtClean="0">
                <a:solidFill>
                  <a:srgbClr val="FF0000"/>
                </a:solidFill>
                <a:latin typeface="Calibri" pitchFamily="34" charset="0"/>
              </a:rPr>
              <a:t>+</a:t>
            </a:r>
            <a:endParaRPr lang="en-US" sz="1600" b="0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7000875" y="5052061"/>
            <a:ext cx="2047875" cy="605789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5337810" y="3982147"/>
            <a:ext cx="1965960" cy="94154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5059251" y="5296983"/>
            <a:ext cx="2193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defRPr/>
            </a:pPr>
            <a:r>
              <a:rPr lang="en-GB" sz="18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</a:t>
            </a: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 Bernd </a:t>
            </a:r>
            <a:r>
              <a:rPr lang="en-GB" sz="1200" kern="0" dirty="0">
                <a:solidFill>
                  <a:schemeClr val="tx1"/>
                </a:solidFill>
                <a:latin typeface="Calibri" pitchFamily="34" charset="0"/>
                <a:sym typeface="Symbol"/>
              </a:rPr>
              <a:t>Dehning </a:t>
            </a: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(BE-BI)</a:t>
            </a:r>
          </a:p>
          <a:p>
            <a:pPr marL="0" lvl="2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defRPr/>
            </a:pPr>
            <a:r>
              <a:rPr lang="en-GB" sz="1200" kern="0" dirty="0">
                <a:solidFill>
                  <a:schemeClr val="tx1"/>
                </a:solidFill>
                <a:latin typeface="Calibri" pitchFamily="34" charset="0"/>
                <a:sym typeface="Symbol"/>
              </a:rPr>
              <a:t>Marcin Ryszard </a:t>
            </a: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Bartosik (BE-BI)</a:t>
            </a:r>
          </a:p>
          <a:p>
            <a:pPr marL="0" lvl="2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defRPr/>
            </a:pPr>
            <a:r>
              <a:rPr lang="en-GB" sz="1200" kern="0" dirty="0">
                <a:solidFill>
                  <a:schemeClr val="tx1"/>
                </a:solidFill>
                <a:latin typeface="Calibri" pitchFamily="34" charset="0"/>
                <a:sym typeface="Symbol"/>
              </a:rPr>
              <a:t>Christoph </a:t>
            </a: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Kurfuerst</a:t>
            </a:r>
          </a:p>
          <a:p>
            <a:pPr marL="0" lvl="2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defRPr/>
            </a:pP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Thomas Eisel and TE-CRG</a:t>
            </a:r>
            <a:endParaRPr lang="en-GB" sz="1200" kern="0" dirty="0">
              <a:solidFill>
                <a:schemeClr val="tx1"/>
              </a:solidFill>
              <a:latin typeface="Calibri" pitchFamily="34" charset="0"/>
              <a:sym typeface="Symbol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 rot="1460125">
            <a:off x="5839452" y="4163674"/>
            <a:ext cx="1007119" cy="5847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Samples position</a:t>
            </a:r>
            <a:endParaRPr lang="en-US" sz="16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5122" name="Picture 2" descr="\\cern.ch\dfs\Users\f\fravotti\Desktop\header-objec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988" y="6244104"/>
            <a:ext cx="1274593" cy="46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493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4341" y="98425"/>
            <a:ext cx="6355829" cy="641350"/>
          </a:xfrm>
        </p:spPr>
        <p:txBody>
          <a:bodyPr/>
          <a:lstStyle/>
          <a:p>
            <a:r>
              <a:rPr lang="en-GB" dirty="0" smtClean="0"/>
              <a:t>New IRRAD Facility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Final AIDA meeting @ CERN – 09.12.2014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170" name="Picture 2" descr="C:\Federico\pictures\IMG_4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45" y="887730"/>
            <a:ext cx="3960000" cy="29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Federico\pictures\IMG_4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124" y="887730"/>
            <a:ext cx="3960000" cy="29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Federico\pictures\IMG_40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124" y="3921499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Federico\pictures\IMG_402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379" y="3921498"/>
            <a:ext cx="216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526878" y="4132975"/>
            <a:ext cx="1755479" cy="302263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Counting Room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 rot="20789472">
            <a:off x="5118316" y="3283346"/>
            <a:ext cx="1011007" cy="302263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Zone 2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 rot="20789472">
            <a:off x="1089901" y="3283345"/>
            <a:ext cx="1011007" cy="302263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Zone 1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 rot="20789472">
            <a:off x="2932463" y="4132976"/>
            <a:ext cx="1011007" cy="302263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Zone 4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 rot="20789472">
            <a:off x="5645138" y="6205614"/>
            <a:ext cx="1011007" cy="302263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Zone 3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20" name="Picture 19" descr="G:\Workspaces\f\fravotti\Pictures\38 - IRRAD - September 2014\P908019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" y="4491992"/>
            <a:ext cx="2763516" cy="20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527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1" t="1326" r="1999" b="20669"/>
          <a:stretch/>
        </p:blipFill>
        <p:spPr bwMode="auto">
          <a:xfrm>
            <a:off x="0" y="844972"/>
            <a:ext cx="9144000" cy="6013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Final AIDA meeting @ CERN – 09.12.2014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72457" y="98425"/>
            <a:ext cx="6611257" cy="641350"/>
          </a:xfrm>
        </p:spPr>
        <p:txBody>
          <a:bodyPr/>
          <a:lstStyle/>
          <a:p>
            <a:r>
              <a:rPr lang="en-GB" dirty="0" smtClean="0"/>
              <a:t>East Area EA-IRRAD Infrastructure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7680960" y="1933695"/>
            <a:ext cx="1194358" cy="289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000" dirty="0" smtClean="0">
                <a:solidFill>
                  <a:schemeClr val="tx1"/>
                </a:solidFill>
                <a:latin typeface="Calibri" pitchFamily="34" charset="0"/>
              </a:rPr>
              <a:t>IRRAD1B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944288" y="3706817"/>
            <a:ext cx="1499084" cy="289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Buffer Zone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6116041" y="3133734"/>
            <a:ext cx="1542059" cy="289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  <a:t>Storage</a:t>
            </a:r>
            <a:r>
              <a:rPr lang="fr-CH" sz="2000" dirty="0" smtClean="0">
                <a:solidFill>
                  <a:schemeClr val="tx1"/>
                </a:solidFill>
                <a:latin typeface="Calibri" pitchFamily="34" charset="0"/>
              </a:rPr>
              <a:t> Area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226820" y="2575679"/>
            <a:ext cx="1965960" cy="289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Counting Rooms</a:t>
            </a:r>
          </a:p>
        </p:txBody>
      </p:sp>
      <p:sp>
        <p:nvSpPr>
          <p:cNvPr id="21" name="AutoShape 22"/>
          <p:cNvSpPr>
            <a:spLocks noChangeArrowheads="1"/>
          </p:cNvSpPr>
          <p:nvPr/>
        </p:nvSpPr>
        <p:spPr bwMode="auto">
          <a:xfrm rot="9424880">
            <a:off x="8044372" y="2898702"/>
            <a:ext cx="1082907" cy="366293"/>
          </a:xfrm>
          <a:prstGeom prst="rightArrow">
            <a:avLst>
              <a:gd name="adj1" fmla="val 58723"/>
              <a:gd name="adj2" fmla="val 56930"/>
            </a:avLst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400" b="1" dirty="0"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20257793">
            <a:off x="8078518" y="2911638"/>
            <a:ext cx="1066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24GeV/c p+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20160000">
            <a:off x="3387090" y="4761039"/>
            <a:ext cx="1085850" cy="3714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400" dirty="0" smtClean="0">
                <a:solidFill>
                  <a:srgbClr val="FF0000"/>
                </a:solidFill>
                <a:latin typeface="Calibri" pitchFamily="34" charset="0"/>
              </a:rPr>
              <a:t>IRRAD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 rot="20151484">
            <a:off x="121923" y="5964553"/>
            <a:ext cx="1318260" cy="36004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400" dirty="0" smtClean="0">
                <a:solidFill>
                  <a:srgbClr val="0000FF"/>
                </a:solidFill>
                <a:latin typeface="Calibri" pitchFamily="34" charset="0"/>
              </a:rPr>
              <a:t>CHARM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33" y="844972"/>
            <a:ext cx="2327881" cy="4247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lvl="2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defRPr/>
            </a:pPr>
            <a:r>
              <a:rPr lang="en-GB" sz="18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</a:t>
            </a: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 drawings provided by EN-MEF</a:t>
            </a:r>
            <a:endParaRPr lang="en-GB" sz="1200" kern="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80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"/>
          <a:stretch/>
        </p:blipFill>
        <p:spPr bwMode="auto">
          <a:xfrm>
            <a:off x="4823460" y="925829"/>
            <a:ext cx="4229100" cy="4000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5" y="3663207"/>
            <a:ext cx="4614027" cy="2385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630861" y="5030738"/>
            <a:ext cx="4482000" cy="169277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l" eaLnBrk="1" hangingPunct="1">
              <a:lnSpc>
                <a:spcPct val="120000"/>
              </a:lnSpc>
              <a:spcBef>
                <a:spcPct val="20000"/>
              </a:spcBef>
              <a:buSzPct val="90000"/>
              <a:buFont typeface="Wingdings" pitchFamily="2" charset="2"/>
              <a:buChar char="q"/>
              <a:defRPr/>
            </a:pPr>
            <a:r>
              <a:rPr lang="en-US" sz="2000" kern="0" dirty="0" smtClean="0">
                <a:solidFill>
                  <a:srgbClr val="0000FF"/>
                </a:solidFill>
                <a:latin typeface="Calibri" pitchFamily="34" charset="0"/>
              </a:rPr>
              <a:t>Fixed cabling/piping infrastructure</a:t>
            </a:r>
          </a:p>
          <a:p>
            <a:pPr marL="446088" lvl="1" indent="-182563" algn="l" eaLnBrk="1" hangingPunct="1">
              <a:lnSpc>
                <a:spcPts val="24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800" kern="0" dirty="0" smtClean="0">
                <a:solidFill>
                  <a:srgbClr val="FF0000"/>
                </a:solidFill>
                <a:latin typeface="Calibri" pitchFamily="34" charset="0"/>
              </a:rPr>
              <a:t>4 Patch-Panels </a:t>
            </a:r>
            <a:r>
              <a:rPr lang="en-US" sz="1800" b="0" kern="0" dirty="0" smtClean="0">
                <a:solidFill>
                  <a:schemeClr val="tx1"/>
                </a:solidFill>
                <a:latin typeface="Calibri" pitchFamily="34" charset="0"/>
              </a:rPr>
              <a:t>installed along IRRAD</a:t>
            </a:r>
          </a:p>
          <a:p>
            <a:pPr marL="446088" lvl="1" indent="-182563" algn="l" eaLnBrk="1" hangingPunct="1">
              <a:lnSpc>
                <a:spcPts val="24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800" b="0" kern="0" dirty="0" smtClean="0">
                <a:solidFill>
                  <a:schemeClr val="tx1"/>
                </a:solidFill>
                <a:latin typeface="Calibri" pitchFamily="34" charset="0"/>
              </a:rPr>
              <a:t>twisted-pairs, coaxial, power HV/LV, …</a:t>
            </a:r>
          </a:p>
          <a:p>
            <a:pPr marL="446088" lvl="1" indent="-182563" algn="l" eaLnBrk="1" hangingPunct="1">
              <a:lnSpc>
                <a:spcPts val="24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800" b="0" kern="0" dirty="0" smtClean="0">
                <a:solidFill>
                  <a:schemeClr val="tx1"/>
                </a:solidFill>
                <a:latin typeface="Calibri" pitchFamily="34" charset="0"/>
              </a:rPr>
              <a:t>space for </a:t>
            </a:r>
            <a:r>
              <a:rPr lang="en-US" sz="1800" kern="0" dirty="0" smtClean="0">
                <a:solidFill>
                  <a:srgbClr val="FF0000"/>
                </a:solidFill>
                <a:latin typeface="Calibri" pitchFamily="34" charset="0"/>
              </a:rPr>
              <a:t>custom users-cabling</a:t>
            </a:r>
          </a:p>
          <a:p>
            <a:pPr marL="263525" lvl="1" algn="l" eaLnBrk="1" hangingPunct="1">
              <a:lnSpc>
                <a:spcPts val="2400"/>
              </a:lnSpc>
              <a:spcBef>
                <a:spcPts val="0"/>
              </a:spcBef>
              <a:buClr>
                <a:schemeClr val="tx1"/>
              </a:buClr>
              <a:buSzPct val="100000"/>
              <a:defRPr/>
            </a:pPr>
            <a:r>
              <a:rPr lang="en-US" sz="1800" b="0" kern="0" dirty="0" smtClean="0">
                <a:solidFill>
                  <a:schemeClr val="tx1"/>
                </a:solidFill>
                <a:latin typeface="Calibri" pitchFamily="34" charset="0"/>
              </a:rPr>
              <a:t>   (optical fibers, etc..)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72457" y="98425"/>
            <a:ext cx="6611257" cy="641350"/>
          </a:xfrm>
        </p:spPr>
        <p:txBody>
          <a:bodyPr/>
          <a:lstStyle/>
          <a:p>
            <a:r>
              <a:rPr lang="en-GB" dirty="0" smtClean="0"/>
              <a:t>Proton IRRAD Infrastructure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57310" y="801630"/>
            <a:ext cx="4651850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eaLnBrk="1" hangingPunct="1">
              <a:lnSpc>
                <a:spcPct val="120000"/>
              </a:lnSpc>
              <a:spcBef>
                <a:spcPct val="20000"/>
              </a:spcBef>
              <a:buSzPct val="90000"/>
              <a:buFont typeface="Wingdings" pitchFamily="2" charset="2"/>
              <a:buChar char="q"/>
              <a:defRPr/>
            </a:pPr>
            <a:r>
              <a:rPr lang="en-US" sz="2000" kern="0" dirty="0" smtClean="0">
                <a:solidFill>
                  <a:srgbClr val="0000FF"/>
                </a:solidFill>
                <a:latin typeface="Calibri" pitchFamily="34" charset="0"/>
              </a:rPr>
              <a:t>Storage area</a:t>
            </a:r>
          </a:p>
          <a:p>
            <a:pPr marL="446088" lvl="1" indent="-182563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800" b="0" kern="0" dirty="0" smtClean="0">
                <a:solidFill>
                  <a:schemeClr val="tx1"/>
                </a:solidFill>
                <a:latin typeface="Calibri" pitchFamily="34" charset="0"/>
              </a:rPr>
              <a:t>shielded zones for </a:t>
            </a:r>
            <a:r>
              <a:rPr lang="en-US" sz="1800" kern="0" dirty="0" smtClean="0">
                <a:solidFill>
                  <a:srgbClr val="FF0000"/>
                </a:solidFill>
                <a:latin typeface="Calibri" pitchFamily="34" charset="0"/>
              </a:rPr>
              <a:t>cool-down</a:t>
            </a:r>
            <a:r>
              <a:rPr lang="en-US" sz="180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800" b="0" kern="0" dirty="0" smtClean="0">
                <a:solidFill>
                  <a:schemeClr val="tx1"/>
                </a:solidFill>
                <a:latin typeface="Calibri" pitchFamily="34" charset="0"/>
              </a:rPr>
              <a:t>and</a:t>
            </a:r>
            <a:r>
              <a:rPr lang="en-US" sz="180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800" kern="0" dirty="0" smtClean="0">
                <a:solidFill>
                  <a:srgbClr val="FF0000"/>
                </a:solidFill>
                <a:latin typeface="Calibri" pitchFamily="34" charset="0"/>
              </a:rPr>
              <a:t>storage</a:t>
            </a:r>
            <a:r>
              <a:rPr lang="en-US" sz="1800" kern="0" dirty="0" smtClean="0">
                <a:solidFill>
                  <a:schemeClr val="tx1"/>
                </a:solidFill>
                <a:latin typeface="Calibri" pitchFamily="34" charset="0"/>
              </a:rPr>
              <a:t> at </a:t>
            </a:r>
            <a:r>
              <a:rPr lang="en-US" sz="1800" kern="0" dirty="0" smtClean="0">
                <a:solidFill>
                  <a:srgbClr val="FF0000"/>
                </a:solidFill>
                <a:latin typeface="Calibri" pitchFamily="34" charset="0"/>
              </a:rPr>
              <a:t>room and low temperature</a:t>
            </a:r>
            <a:r>
              <a:rPr lang="en-US" sz="180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800" b="0" kern="0" dirty="0" smtClean="0">
                <a:solidFill>
                  <a:schemeClr val="tx1"/>
                </a:solidFill>
                <a:latin typeface="Calibri" pitchFamily="34" charset="0"/>
              </a:rPr>
              <a:t>of IRRAD (and CHARM) irradiated equipment</a:t>
            </a:r>
          </a:p>
          <a:p>
            <a:pPr marL="446088" lvl="1" indent="-182563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US" sz="1800" b="0" kern="0" dirty="0" smtClean="0">
                <a:solidFill>
                  <a:schemeClr val="tx1"/>
                </a:solidFill>
                <a:latin typeface="Calibri" pitchFamily="34" charset="0"/>
              </a:rPr>
              <a:t>workspace to handle and </a:t>
            </a:r>
            <a:r>
              <a:rPr lang="en-US" sz="1800" kern="0" dirty="0" smtClean="0">
                <a:solidFill>
                  <a:srgbClr val="FF0000"/>
                </a:solidFill>
                <a:latin typeface="Calibri" pitchFamily="34" charset="0"/>
              </a:rPr>
              <a:t>perform (setup) measurements</a:t>
            </a:r>
            <a:r>
              <a:rPr lang="en-US" sz="1800" b="0" kern="0" dirty="0" smtClean="0">
                <a:solidFill>
                  <a:schemeClr val="tx1"/>
                </a:solidFill>
                <a:latin typeface="Calibri" pitchFamily="34" charset="0"/>
              </a:rPr>
              <a:t> on irradiated equipment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1" y="6453659"/>
            <a:ext cx="1245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IRRAD1 B</a:t>
            </a:r>
          </a:p>
        </p:txBody>
      </p:sp>
      <p:cxnSp>
        <p:nvCxnSpPr>
          <p:cNvPr id="11" name="Straight Arrow Connector 10"/>
          <p:cNvCxnSpPr>
            <a:stCxn id="10" idx="0"/>
          </p:cNvCxnSpPr>
          <p:nvPr/>
        </p:nvCxnSpPr>
        <p:spPr bwMode="auto">
          <a:xfrm flipH="1" flipV="1">
            <a:off x="582540" y="5657174"/>
            <a:ext cx="97466" cy="7964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489392" y="6284382"/>
            <a:ext cx="1245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Workspace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99091" y="6051125"/>
            <a:ext cx="1584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RP Buffer Zone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2097326" y="5030738"/>
            <a:ext cx="24368" cy="125364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3691535" y="5349240"/>
            <a:ext cx="196373" cy="70617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581223" y="2962355"/>
            <a:ext cx="1584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Storage Areas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1200150" y="3300909"/>
            <a:ext cx="640081" cy="107678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2899091" y="3300909"/>
            <a:ext cx="196374" cy="87104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>
            <a:off x="3887909" y="3306704"/>
            <a:ext cx="215461" cy="67189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3095465" y="2979580"/>
            <a:ext cx="1584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Chillers</a:t>
            </a:r>
          </a:p>
        </p:txBody>
      </p:sp>
      <p:pic>
        <p:nvPicPr>
          <p:cNvPr id="45" name="Picture 44" descr="http://www.warningsignsdirect.co.uk/images/danger_radiation_risk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52"/>
          <a:stretch/>
        </p:blipFill>
        <p:spPr bwMode="auto">
          <a:xfrm>
            <a:off x="1121683" y="4436938"/>
            <a:ext cx="443414" cy="385373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 descr="http://www.warningsignsdirect.co.uk/images/danger_radiation_risk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52"/>
          <a:stretch/>
        </p:blipFill>
        <p:spPr bwMode="auto">
          <a:xfrm>
            <a:off x="1840231" y="4436937"/>
            <a:ext cx="443414" cy="385373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6" descr="http://www.warningsignsdirect.co.uk/images/danger_radiation_risk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52"/>
          <a:stretch/>
        </p:blipFill>
        <p:spPr bwMode="auto">
          <a:xfrm>
            <a:off x="2899091" y="4403122"/>
            <a:ext cx="443414" cy="385373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 descr="http://www.warningsignsdirect.co.uk/images/danger_radiation_risk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52"/>
          <a:stretch/>
        </p:blipFill>
        <p:spPr bwMode="auto">
          <a:xfrm>
            <a:off x="3887909" y="4803847"/>
            <a:ext cx="443414" cy="385373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ounded Rectangle 49"/>
          <p:cNvSpPr/>
          <p:nvPr/>
        </p:nvSpPr>
        <p:spPr>
          <a:xfrm rot="20789472">
            <a:off x="6002687" y="4099181"/>
            <a:ext cx="1870643" cy="511721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Cables length from ~13m to ~20m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578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" t="7958" r="28471" b="9143"/>
          <a:stretch/>
        </p:blipFill>
        <p:spPr bwMode="auto">
          <a:xfrm>
            <a:off x="0" y="829829"/>
            <a:ext cx="9144000" cy="602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Mixed-field CHARM Facility (EN)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Final AIDA meeting @ CERN – 09.12.2014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55497" y="2639584"/>
            <a:ext cx="870433" cy="83474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Hot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Buffer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Zone</a:t>
            </a:r>
          </a:p>
        </p:txBody>
      </p:sp>
      <p:sp>
        <p:nvSpPr>
          <p:cNvPr id="14" name="Rectangle 13"/>
          <p:cNvSpPr/>
          <p:nvPr/>
        </p:nvSpPr>
        <p:spPr bwMode="auto">
          <a:xfrm rot="21050296">
            <a:off x="6896013" y="5021770"/>
            <a:ext cx="468000" cy="108000"/>
          </a:xfrm>
          <a:prstGeom prst="rect">
            <a:avLst/>
          </a:prstGeom>
          <a:solidFill>
            <a:srgbClr val="FFFF00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375090" y="6290045"/>
            <a:ext cx="1828801" cy="289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Movable</a:t>
            </a:r>
            <a:r>
              <a:rPr kumimoji="0" lang="en-GB" sz="20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Target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434839" y="5133354"/>
            <a:ext cx="1128375" cy="67308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Beam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Catcher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7316893" y="3027352"/>
            <a:ext cx="1200887" cy="6867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Movable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shielding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3682384" y="1024994"/>
            <a:ext cx="1670704" cy="289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Access </a:t>
            </a:r>
            <a:r>
              <a:rPr lang="en-GB" sz="2000" dirty="0">
                <a:solidFill>
                  <a:schemeClr val="tx1"/>
                </a:solidFill>
                <a:latin typeface="Calibri" pitchFamily="34" charset="0"/>
              </a:rPr>
              <a:t>c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hicane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7382166" y="1314332"/>
            <a:ext cx="1226537" cy="289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Cablings</a:t>
            </a:r>
          </a:p>
        </p:txBody>
      </p:sp>
      <p:sp>
        <p:nvSpPr>
          <p:cNvPr id="7" name="Explosion 2 6"/>
          <p:cNvSpPr/>
          <p:nvPr/>
        </p:nvSpPr>
        <p:spPr bwMode="auto">
          <a:xfrm>
            <a:off x="6447858" y="3901831"/>
            <a:ext cx="1141046" cy="1105802"/>
          </a:xfrm>
          <a:prstGeom prst="irregularSeal2">
            <a:avLst/>
          </a:prstGeom>
          <a:noFill/>
          <a:ln w="34925" cap="flat" cmpd="sng" algn="ctr">
            <a:gradFill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lin ang="540000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847032" y="4495919"/>
            <a:ext cx="1470993" cy="289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Beam dump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 rot="10180805">
            <a:off x="7941388" y="4035592"/>
            <a:ext cx="1082907" cy="366293"/>
          </a:xfrm>
          <a:prstGeom prst="rightArrow">
            <a:avLst>
              <a:gd name="adj1" fmla="val 58723"/>
              <a:gd name="adj2" fmla="val 56930"/>
            </a:avLst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400" b="1" dirty="0"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1013718">
            <a:off x="8009824" y="4048528"/>
            <a:ext cx="1066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24GeV/c p+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999026" y="3205547"/>
            <a:ext cx="1655617" cy="33033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Conveyer path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05215" y="5171487"/>
            <a:ext cx="3589543" cy="1286506"/>
            <a:chOff x="205215" y="5171487"/>
            <a:chExt cx="3589543" cy="1286506"/>
          </a:xfrm>
        </p:grpSpPr>
        <p:sp>
          <p:nvSpPr>
            <p:cNvPr id="29" name="Rectangle 28"/>
            <p:cNvSpPr/>
            <p:nvPr/>
          </p:nvSpPr>
          <p:spPr>
            <a:xfrm>
              <a:off x="205215" y="5171487"/>
              <a:ext cx="3589543" cy="12865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285750" indent="-285750" algn="l" eaLnBrk="1" hangingPunct="1">
                <a:lnSpc>
                  <a:spcPct val="120000"/>
                </a:lnSpc>
                <a:spcBef>
                  <a:spcPct val="20000"/>
                </a:spcBef>
                <a:buClr>
                  <a:srgbClr val="0000FF"/>
                </a:buClr>
                <a:buSzPct val="90000"/>
                <a:buFont typeface="Wingdings" pitchFamily="2" charset="2"/>
                <a:buChar char="q"/>
                <a:defRPr/>
              </a:pPr>
              <a:r>
                <a:rPr lang="en-GB" sz="1800" kern="0" dirty="0" smtClean="0">
                  <a:solidFill>
                    <a:srgbClr val="0000FF"/>
                  </a:solidFill>
                  <a:latin typeface="Calibri" pitchFamily="34" charset="0"/>
                </a:rPr>
                <a:t>Contacts</a:t>
              </a:r>
              <a:endParaRPr lang="en-GB" sz="1800" kern="0" dirty="0">
                <a:solidFill>
                  <a:srgbClr val="0000FF"/>
                </a:solidFill>
                <a:latin typeface="Calibri" pitchFamily="34" charset="0"/>
              </a:endParaRPr>
            </a:p>
            <a:p>
              <a:pPr marL="622300" lvl="1" indent="-257175" algn="l" eaLnBrk="1" hangingPunct="1">
                <a:lnSpc>
                  <a:spcPct val="120000"/>
                </a:lnSpc>
                <a:spcBef>
                  <a:spcPct val="20000"/>
                </a:spcBef>
                <a:buClr>
                  <a:schemeClr val="tx1"/>
                </a:buClr>
                <a:buFont typeface="Symbol" pitchFamily="18" charset="2"/>
                <a:buChar char="·"/>
              </a:pPr>
              <a:r>
                <a:rPr lang="en-GB" sz="1600" kern="0" dirty="0" smtClean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  <a:hlinkClick r:id="rId3"/>
                </a:rPr>
                <a:t>www.cern.ch/charm</a:t>
              </a:r>
              <a:endParaRPr lang="en-GB" sz="1600" kern="0" dirty="0" smtClean="0">
                <a:solidFill>
                  <a:schemeClr val="tx1"/>
                </a:solidFill>
                <a:latin typeface="Calibri" pitchFamily="34" charset="0"/>
                <a:sym typeface="Wingdings" pitchFamily="2" charset="2"/>
              </a:endParaRPr>
            </a:p>
            <a:p>
              <a:pPr marL="1079500" lvl="2" indent="-257175" algn="l" eaLnBrk="1" hangingPunct="1">
                <a:lnSpc>
                  <a:spcPct val="120000"/>
                </a:lnSpc>
                <a:spcBef>
                  <a:spcPct val="20000"/>
                </a:spcBef>
                <a:buClr>
                  <a:schemeClr val="tx1"/>
                </a:buClr>
                <a:buFont typeface="Symbol" pitchFamily="18" charset="2"/>
                <a:buChar char="·"/>
              </a:pPr>
              <a:r>
                <a:rPr lang="en-US" sz="1200" b="0" u="sng" kern="0" dirty="0" smtClean="0">
                  <a:solidFill>
                    <a:schemeClr val="accent2"/>
                  </a:solidFill>
                  <a:latin typeface="Calibri" pitchFamily="34" charset="0"/>
                  <a:sym typeface="Wingdings" pitchFamily="2" charset="2"/>
                </a:rPr>
                <a:t>Markus.Brugger@cern.ch</a:t>
              </a:r>
              <a:r>
                <a:rPr lang="en-US" sz="1200" b="0" kern="0" dirty="0" smtClean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 (EN-STI)</a:t>
              </a:r>
            </a:p>
            <a:p>
              <a:pPr marL="1079500" lvl="2" indent="-257175" algn="l" eaLnBrk="1" hangingPunct="1">
                <a:lnSpc>
                  <a:spcPct val="120000"/>
                </a:lnSpc>
                <a:spcBef>
                  <a:spcPct val="20000"/>
                </a:spcBef>
                <a:buClr>
                  <a:schemeClr val="tx1"/>
                </a:buClr>
                <a:buFont typeface="Symbol" pitchFamily="18" charset="2"/>
                <a:buChar char="·"/>
              </a:pPr>
              <a:r>
                <a:rPr lang="en-US" sz="1200" b="0" u="sng" kern="0" dirty="0" smtClean="0">
                  <a:solidFill>
                    <a:schemeClr val="accent2"/>
                  </a:solidFill>
                  <a:latin typeface="Calibri" pitchFamily="34" charset="0"/>
                  <a:sym typeface="Wingdings" pitchFamily="2" charset="2"/>
                </a:rPr>
                <a:t>Julien.Mekki@cern.ch</a:t>
              </a:r>
              <a:r>
                <a:rPr lang="en-US" sz="1200" b="0" kern="0" dirty="0" smtClean="0">
                  <a:solidFill>
                    <a:schemeClr val="tx1"/>
                  </a:solidFill>
                  <a:latin typeface="Calibri" pitchFamily="34" charset="0"/>
                  <a:sym typeface="Wingdings" pitchFamily="2" charset="2"/>
                </a:rPr>
                <a:t> (EN-STI)</a:t>
              </a:r>
            </a:p>
          </p:txBody>
        </p:sp>
        <p:pic>
          <p:nvPicPr>
            <p:cNvPr id="28" name="Picture 2" descr="D:\Markus\Working Stuff\EET_IR7\Electronics\R2E\R2E Project\Logo\R2E_Logo2.png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43915"/>
            <a:stretch/>
          </p:blipFill>
          <p:spPr bwMode="auto">
            <a:xfrm>
              <a:off x="2962270" y="5262416"/>
              <a:ext cx="620258" cy="59395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</p:grpSp>
      <p:sp>
        <p:nvSpPr>
          <p:cNvPr id="25" name="Rectangle 24"/>
          <p:cNvSpPr/>
          <p:nvPr/>
        </p:nvSpPr>
        <p:spPr>
          <a:xfrm>
            <a:off x="126772" y="868028"/>
            <a:ext cx="2327881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100000"/>
              <a:defRPr/>
            </a:pPr>
            <a:r>
              <a:rPr lang="en-GB" sz="18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</a:t>
            </a: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 drawings provided by EN-MEF</a:t>
            </a:r>
            <a:endParaRPr lang="en-GB" sz="1200" kern="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960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-0.01007 -0.0865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" y="-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9" grpId="0" animBg="1"/>
      <p:bldP spid="7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Federico\pictures\IMG_405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8" r="559"/>
          <a:stretch/>
        </p:blipFill>
        <p:spPr bwMode="auto">
          <a:xfrm>
            <a:off x="11430" y="834072"/>
            <a:ext cx="9132570" cy="602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Final AIDA meeting @ CERN – 09.12.2014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999127" y="102235"/>
            <a:ext cx="661125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EA-IRRAD Aerial View</a:t>
            </a:r>
            <a:endParaRPr lang="en-US" kern="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4766310" y="1165860"/>
            <a:ext cx="2148840" cy="742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Proton Facility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400" dirty="0" smtClean="0">
                <a:solidFill>
                  <a:srgbClr val="FF0000"/>
                </a:solidFill>
                <a:latin typeface="Calibri" pitchFamily="34" charset="0"/>
              </a:rPr>
              <a:t>(IRRAD)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9635" y="5122544"/>
            <a:ext cx="2506980" cy="87820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solidFill>
                  <a:srgbClr val="0000FF"/>
                </a:solidFill>
                <a:latin typeface="Calibri" pitchFamily="34" charset="0"/>
              </a:rPr>
              <a:t>Mixed-field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Facility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400" dirty="0" smtClean="0">
                <a:solidFill>
                  <a:srgbClr val="0000FF"/>
                </a:solidFill>
                <a:latin typeface="Calibri" pitchFamily="34" charset="0"/>
              </a:rPr>
              <a:t>(CHARM)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 bwMode="auto">
          <a:xfrm>
            <a:off x="5840730" y="1908810"/>
            <a:ext cx="1440180" cy="136017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3396615" y="3966210"/>
            <a:ext cx="1826895" cy="1595437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7463790" y="2720340"/>
            <a:ext cx="1417320" cy="320040"/>
          </a:xfrm>
          <a:prstGeom prst="straightConnector1">
            <a:avLst/>
          </a:prstGeom>
          <a:noFill/>
          <a:ln w="19050" cap="flat" cmpd="sng" algn="ctr">
            <a:solidFill>
              <a:srgbClr val="FF99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 rot="20911843">
            <a:off x="7809357" y="2435006"/>
            <a:ext cx="116916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T8 beam line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067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5901" y="956788"/>
            <a:ext cx="8812369" cy="515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l" eaLnBrk="1" hangingPunct="1">
              <a:spcBef>
                <a:spcPts val="6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GB" sz="2000" kern="0" dirty="0" smtClean="0">
                <a:solidFill>
                  <a:srgbClr val="0000FF"/>
                </a:solidFill>
                <a:latin typeface="Calibri" pitchFamily="34" charset="0"/>
              </a:rPr>
              <a:t>New EA-IRRAD facility is now being commissioned (fully operational in 2015)</a:t>
            </a:r>
            <a:endParaRPr lang="en-GB" sz="2000" kern="0" dirty="0">
              <a:solidFill>
                <a:srgbClr val="0000FF"/>
              </a:solidFill>
              <a:latin typeface="Calibri" pitchFamily="34" charset="0"/>
            </a:endParaRPr>
          </a:p>
          <a:p>
            <a:pPr marL="541338" lvl="1" indent="-184150" algn="l" eaLnBrk="1" hangingPunct="1">
              <a:spcBef>
                <a:spcPts val="6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Experimental community (PH): </a:t>
            </a:r>
            <a:r>
              <a:rPr lang="en-GB" sz="1800" kern="0" dirty="0" smtClean="0">
                <a:solidFill>
                  <a:schemeClr val="tx1"/>
                </a:solidFill>
                <a:latin typeface="Calibri" pitchFamily="34" charset="0"/>
              </a:rPr>
              <a:t>Proton</a:t>
            </a: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 facility (</a:t>
            </a:r>
            <a:r>
              <a:rPr lang="en-GB" sz="1800" kern="0" dirty="0" smtClean="0">
                <a:solidFill>
                  <a:srgbClr val="FF0000"/>
                </a:solidFill>
                <a:latin typeface="Calibri" pitchFamily="34" charset="0"/>
              </a:rPr>
              <a:t>IRRAD</a:t>
            </a: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)</a:t>
            </a:r>
          </a:p>
          <a:p>
            <a:pPr marL="541338" lvl="1" indent="-184150" algn="l" eaLnBrk="1" hangingPunct="1">
              <a:spcBef>
                <a:spcPts val="6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Accelerator community (EN): </a:t>
            </a:r>
            <a:r>
              <a:rPr lang="en-GB" sz="1800" kern="0" dirty="0" smtClean="0">
                <a:solidFill>
                  <a:schemeClr val="tx1"/>
                </a:solidFill>
                <a:latin typeface="Calibri" pitchFamily="34" charset="0"/>
              </a:rPr>
              <a:t>Mixed-field </a:t>
            </a:r>
            <a:r>
              <a:rPr lang="en-GB" sz="1800" b="0" kern="0" dirty="0">
                <a:solidFill>
                  <a:schemeClr val="tx1"/>
                </a:solidFill>
                <a:latin typeface="Calibri" pitchFamily="34" charset="0"/>
              </a:rPr>
              <a:t>f</a:t>
            </a: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acility (</a:t>
            </a:r>
            <a:r>
              <a:rPr lang="en-GB" sz="1800" kern="0" dirty="0" smtClean="0">
                <a:solidFill>
                  <a:srgbClr val="FF0000"/>
                </a:solidFill>
                <a:latin typeface="Calibri" pitchFamily="34" charset="0"/>
              </a:rPr>
              <a:t>CHARM</a:t>
            </a: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)</a:t>
            </a:r>
          </a:p>
          <a:p>
            <a:pPr marL="285750" lvl="1" indent="-285750" algn="l" eaLnBrk="1" hangingPunct="1">
              <a:spcBef>
                <a:spcPts val="6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GB" sz="2000" kern="0" dirty="0" smtClean="0">
                <a:solidFill>
                  <a:srgbClr val="0000FF"/>
                </a:solidFill>
                <a:latin typeface="Calibri" pitchFamily="34" charset="0"/>
              </a:rPr>
              <a:t>IRRAD Proton Facility in 2014</a:t>
            </a:r>
          </a:p>
          <a:p>
            <a:pPr marL="541338" lvl="1" indent="-184150" algn="l" eaLnBrk="1" hangingPunct="1">
              <a:spcBef>
                <a:spcPts val="6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2 Tables operational (no cooling): IRRAD 7 &amp; IRRAD 9</a:t>
            </a:r>
          </a:p>
          <a:p>
            <a:pPr marL="541338" lvl="1" indent="-184150" algn="l" eaLnBrk="1" hangingPunct="1">
              <a:spcBef>
                <a:spcPts val="6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Limited time/space (16 experiments registered!)</a:t>
            </a:r>
            <a:endParaRPr lang="en-GB" sz="1800" kern="0" dirty="0">
              <a:solidFill>
                <a:srgbClr val="0000FF"/>
              </a:solidFill>
              <a:latin typeface="Calibri" pitchFamily="34" charset="0"/>
            </a:endParaRPr>
          </a:p>
          <a:p>
            <a:pPr marL="285750" lvl="1" indent="-285750" algn="l" eaLnBrk="1" hangingPunct="1">
              <a:spcBef>
                <a:spcPts val="6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GB" sz="2000" kern="0" dirty="0" smtClean="0">
                <a:solidFill>
                  <a:srgbClr val="0000FF"/>
                </a:solidFill>
                <a:latin typeface="Calibri" pitchFamily="34" charset="0"/>
              </a:rPr>
              <a:t>More to come in 2015</a:t>
            </a:r>
          </a:p>
          <a:p>
            <a:pPr marL="541338" lvl="1" indent="-184150" algn="l" eaLnBrk="1" hangingPunct="1">
              <a:spcBef>
                <a:spcPts val="6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IRRAD1 Shuttle System</a:t>
            </a:r>
          </a:p>
          <a:p>
            <a:pPr marL="541338" lvl="1" indent="-184150" algn="l" eaLnBrk="1" hangingPunct="1">
              <a:spcBef>
                <a:spcPts val="6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Additional tables, cooling </a:t>
            </a:r>
            <a:r>
              <a:rPr lang="en-GB" sz="1800" b="0" kern="0" dirty="0">
                <a:solidFill>
                  <a:schemeClr val="tx1"/>
                </a:solidFill>
                <a:latin typeface="Calibri" pitchFamily="34" charset="0"/>
              </a:rPr>
              <a:t>s</a:t>
            </a: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ystems</a:t>
            </a:r>
            <a:endParaRPr lang="en-GB" sz="1800" b="0" kern="0" dirty="0">
              <a:solidFill>
                <a:schemeClr val="tx1"/>
              </a:solidFill>
              <a:latin typeface="Calibri" pitchFamily="34" charset="0"/>
            </a:endParaRPr>
          </a:p>
          <a:p>
            <a:pPr marL="541338" lvl="1" indent="-184150" algn="l" eaLnBrk="1" hangingPunct="1">
              <a:spcBef>
                <a:spcPts val="6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b="0" kern="0" dirty="0">
                <a:solidFill>
                  <a:schemeClr val="tx1"/>
                </a:solidFill>
                <a:latin typeface="Calibri" pitchFamily="34" charset="0"/>
              </a:rPr>
              <a:t>Users space for testing irradiated samples</a:t>
            </a:r>
          </a:p>
          <a:p>
            <a:pPr marL="541338" lvl="1" indent="-184150" algn="l" eaLnBrk="1" hangingPunct="1">
              <a:spcBef>
                <a:spcPts val="6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Storage area being assembled</a:t>
            </a:r>
          </a:p>
          <a:p>
            <a:pPr marL="541338" lvl="1" indent="-184150" algn="l" eaLnBrk="1" hangingPunct="1">
              <a:spcBef>
                <a:spcPts val="6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… </a:t>
            </a:r>
            <a:endParaRPr lang="en-GB" sz="1800" kern="0" dirty="0">
              <a:solidFill>
                <a:schemeClr val="tx1"/>
              </a:solidFill>
              <a:latin typeface="Calibri" pitchFamily="34" charset="0"/>
            </a:endParaRPr>
          </a:p>
          <a:p>
            <a:pPr marL="285750" lvl="1" indent="-285750" algn="l" eaLnBrk="1" hangingPunct="1">
              <a:spcBef>
                <a:spcPts val="600"/>
              </a:spcBef>
              <a:buClr>
                <a:srgbClr val="0000FF"/>
              </a:buClr>
              <a:buSzPct val="90000"/>
              <a:buFont typeface="Wingdings" pitchFamily="2" charset="2"/>
              <a:buChar char="q"/>
              <a:defRPr/>
            </a:pPr>
            <a:r>
              <a:rPr lang="en-GB" sz="2000" kern="0" dirty="0" smtClean="0">
                <a:solidFill>
                  <a:srgbClr val="0000FF"/>
                </a:solidFill>
                <a:latin typeface="Calibri" pitchFamily="34" charset="0"/>
              </a:rPr>
              <a:t>New web-site</a:t>
            </a:r>
          </a:p>
          <a:p>
            <a:pPr marL="541338" lvl="1" indent="-184150" algn="l" eaLnBrk="1" hangingPunct="1">
              <a:spcBef>
                <a:spcPts val="6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  <a:defRPr/>
            </a:pP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  <a:hlinkClick r:id="rId2"/>
              </a:rPr>
              <a:t>www.cern.ch/ps-irrad</a:t>
            </a:r>
            <a:r>
              <a:rPr lang="en-GB" sz="1800" b="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en-GB" sz="1800" b="0" kern="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5" r="1171" b="2802"/>
          <a:stretch/>
        </p:blipFill>
        <p:spPr bwMode="auto">
          <a:xfrm>
            <a:off x="4194810" y="4540217"/>
            <a:ext cx="4823461" cy="222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270" y="1374416"/>
            <a:ext cx="216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8"/>
          <a:stretch/>
        </p:blipFill>
        <p:spPr bwMode="auto">
          <a:xfrm>
            <a:off x="5795009" y="2357396"/>
            <a:ext cx="1805805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26905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\\cern.ch\dfs\Users\f\fravotti\Desktop\Safety Signs Zone 3\IMG_22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478" y="858584"/>
            <a:ext cx="4225207" cy="563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</a:t>
            </a:r>
            <a:r>
              <a:rPr lang="fr-CH" dirty="0" smtClean="0"/>
              <a:t> </a:t>
            </a:r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pic>
        <p:nvPicPr>
          <p:cNvPr id="3074" name="Picture 2" descr="\\cern.ch\dfs\Users\f\fravotti\Desktop\Safety Signs Zone 3\IMG_22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2146174"/>
            <a:ext cx="3187043" cy="42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f\fravotti\Desktop\Safety Signs Zone 3\IMG_226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3" y="795387"/>
            <a:ext cx="2642839" cy="352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 rot="20789472">
            <a:off x="5447667" y="5531000"/>
            <a:ext cx="2090038" cy="72714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CryoBLM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experiment (IRRAD15)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20789472">
            <a:off x="2961548" y="1244094"/>
            <a:ext cx="1583947" cy="72714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Small samples (IRRAD7)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 rot="20789472">
            <a:off x="121506" y="4609072"/>
            <a:ext cx="2040149" cy="72714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Detector Prototypes (IRRAD9)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820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5" descr="\\cern.ch\dfs\Users\f\fravotti\Documents\MyDocs\Irradiation Facilities\General Presentations\Seminar - June 2014\Accelerator Complex 20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95"/>
          <a:stretch/>
        </p:blipFill>
        <p:spPr bwMode="auto">
          <a:xfrm>
            <a:off x="854055" y="5677365"/>
            <a:ext cx="6821171" cy="798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\\cern.ch\dfs\Users\f\fravotti\Documents\MyDocs\Irradiation Facilities\General Presentations\Seminar - June 2014\Accelerator Complex 20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29"/>
          <a:stretch/>
        </p:blipFill>
        <p:spPr bwMode="auto">
          <a:xfrm>
            <a:off x="461811" y="929331"/>
            <a:ext cx="7190555" cy="506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458" y="98425"/>
            <a:ext cx="6456064" cy="641350"/>
          </a:xfrm>
        </p:spPr>
        <p:txBody>
          <a:bodyPr/>
          <a:lstStyle/>
          <a:p>
            <a:r>
              <a:rPr lang="en-GB" dirty="0" smtClean="0"/>
              <a:t>CERN Irradiation Facilities </a:t>
            </a:r>
            <a:r>
              <a:rPr lang="en-GB" dirty="0" smtClean="0">
                <a:solidFill>
                  <a:srgbClr val="FF0000"/>
                </a:solidFill>
              </a:rPr>
              <a:t>until 2012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57269" y="922338"/>
            <a:ext cx="1721995" cy="1954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tabLst>
                <a:tab pos="715963" algn="l"/>
              </a:tabLst>
            </a:pPr>
            <a:r>
              <a:rPr lang="en-US" sz="1600" dirty="0">
                <a:solidFill>
                  <a:srgbClr val="0000FF"/>
                </a:solidFill>
                <a:latin typeface="Calibri" pitchFamily="34" charset="0"/>
              </a:rPr>
              <a:t>Proton </a:t>
            </a:r>
            <a:r>
              <a:rPr lang="en-US" sz="1600" dirty="0" smtClean="0">
                <a:solidFill>
                  <a:srgbClr val="0000FF"/>
                </a:solidFill>
                <a:latin typeface="Calibri" pitchFamily="34" charset="0"/>
              </a:rPr>
              <a:t>Energy</a:t>
            </a:r>
            <a:r>
              <a:rPr lang="en-US" sz="1600" dirty="0" smtClean="0">
                <a:latin typeface="Calibri" pitchFamily="34" charset="0"/>
              </a:rPr>
              <a:t> </a:t>
            </a:r>
            <a:endParaRPr lang="en-US" sz="1600" dirty="0">
              <a:latin typeface="Calibri" pitchFamily="34" charset="0"/>
            </a:endParaRPr>
          </a:p>
          <a:p>
            <a:pPr algn="l" eaLnBrk="0" hangingPunct="0">
              <a:spcBef>
                <a:spcPts val="600"/>
              </a:spcBef>
              <a:tabLst>
                <a:tab pos="719138" algn="l"/>
              </a:tabLst>
            </a:pPr>
            <a:r>
              <a:rPr lang="en-US" sz="1600" dirty="0" smtClean="0">
                <a:latin typeface="Calibri" pitchFamily="34" charset="0"/>
              </a:rPr>
              <a:t>LHC	7 TeV</a:t>
            </a:r>
            <a:endParaRPr lang="en-US" sz="1600" dirty="0">
              <a:latin typeface="Calibri" pitchFamily="34" charset="0"/>
            </a:endParaRPr>
          </a:p>
          <a:p>
            <a:pPr algn="l" eaLnBrk="0" hangingPunct="0">
              <a:spcBef>
                <a:spcPts val="600"/>
              </a:spcBef>
              <a:tabLst>
                <a:tab pos="719138" algn="l"/>
              </a:tabLst>
            </a:pPr>
            <a:r>
              <a:rPr lang="en-US" sz="1600" dirty="0" smtClean="0">
                <a:latin typeface="Calibri" pitchFamily="34" charset="0"/>
              </a:rPr>
              <a:t>SPS	450 GeV</a:t>
            </a:r>
            <a:endParaRPr lang="en-US" sz="1600" dirty="0">
              <a:latin typeface="Calibri" pitchFamily="34" charset="0"/>
            </a:endParaRPr>
          </a:p>
          <a:p>
            <a:pPr algn="l" eaLnBrk="0" hangingPunct="0">
              <a:spcBef>
                <a:spcPts val="600"/>
              </a:spcBef>
              <a:tabLst>
                <a:tab pos="719138" algn="l"/>
              </a:tabLst>
            </a:pPr>
            <a:r>
              <a:rPr lang="en-US" sz="1600" dirty="0" smtClean="0">
                <a:latin typeface="Calibri" pitchFamily="34" charset="0"/>
              </a:rPr>
              <a:t>PS	23 </a:t>
            </a:r>
            <a:r>
              <a:rPr lang="en-US" sz="1600" dirty="0">
                <a:latin typeface="Calibri" pitchFamily="34" charset="0"/>
              </a:rPr>
              <a:t>GeV</a:t>
            </a:r>
          </a:p>
          <a:p>
            <a:pPr algn="l" eaLnBrk="0" hangingPunct="0">
              <a:spcBef>
                <a:spcPts val="600"/>
              </a:spcBef>
              <a:tabLst>
                <a:tab pos="719138" algn="l"/>
              </a:tabLst>
            </a:pPr>
            <a:r>
              <a:rPr lang="en-US" sz="1600" dirty="0" smtClean="0">
                <a:latin typeface="Calibri" pitchFamily="34" charset="0"/>
              </a:rPr>
              <a:t>PSB	1.4 </a:t>
            </a:r>
            <a:r>
              <a:rPr lang="en-US" sz="1600" dirty="0">
                <a:latin typeface="Calibri" pitchFamily="34" charset="0"/>
              </a:rPr>
              <a:t>GeV</a:t>
            </a:r>
          </a:p>
          <a:p>
            <a:pPr algn="l" eaLnBrk="0" hangingPunct="0">
              <a:spcBef>
                <a:spcPts val="600"/>
              </a:spcBef>
              <a:tabLst>
                <a:tab pos="719138" algn="l"/>
              </a:tabLst>
            </a:pPr>
            <a:r>
              <a:rPr lang="en-US" sz="1600" dirty="0" smtClean="0">
                <a:latin typeface="Calibri" pitchFamily="34" charset="0"/>
              </a:rPr>
              <a:t>Linac</a:t>
            </a: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dirty="0" smtClean="0">
                <a:latin typeface="Calibri" pitchFamily="34" charset="0"/>
              </a:rPr>
              <a:t>50 </a:t>
            </a:r>
            <a:r>
              <a:rPr lang="en-US" sz="1600" dirty="0">
                <a:latin typeface="Calibri" pitchFamily="34" charset="0"/>
              </a:rPr>
              <a:t>MeV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22031" y="2046640"/>
            <a:ext cx="1754434" cy="769441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CCFFCC"/>
              </a:gs>
            </a:gsLst>
            <a:lin ang="0" scaled="1"/>
          </a:gradFill>
          <a:ln w="12700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eaLnBrk="0" hangingPunct="0">
              <a:spcBef>
                <a:spcPct val="50000"/>
              </a:spcBef>
            </a:lvl1pPr>
          </a:lstStyle>
          <a:p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SPS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: CERF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/>
            </a:r>
            <a:b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</a:b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CERN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Reference </a:t>
            </a: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Facility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/>
            </a:r>
            <a:b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</a:b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mixed-field</a:t>
            </a:r>
            <a:endParaRPr lang="en-US" sz="1200" dirty="0">
              <a:solidFill>
                <a:schemeClr val="bg1">
                  <a:lumMod val="85000"/>
                </a:schemeClr>
              </a:solidFill>
              <a:latin typeface="Calibri" pitchFamily="34" charset="0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2094522" y="3281921"/>
            <a:ext cx="180048" cy="2187044"/>
          </a:xfrm>
          <a:prstGeom prst="line">
            <a:avLst/>
          </a:prstGeom>
          <a:noFill/>
          <a:ln w="25400">
            <a:solidFill>
              <a:schemeClr val="bg1">
                <a:lumMod val="85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 flipV="1">
            <a:off x="2176465" y="2046639"/>
            <a:ext cx="1435415" cy="384719"/>
          </a:xfrm>
          <a:prstGeom prst="line">
            <a:avLst/>
          </a:prstGeom>
          <a:noFill/>
          <a:ln w="25400">
            <a:solidFill>
              <a:schemeClr val="bg1">
                <a:lumMod val="75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846000" y="925200"/>
            <a:ext cx="8221983" cy="3126162"/>
            <a:chOff x="846000" y="925200"/>
            <a:chExt cx="8221983" cy="3126162"/>
          </a:xfrm>
        </p:grpSpPr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7440247" y="3281921"/>
              <a:ext cx="1627736" cy="769441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CCFFCC"/>
                </a:gs>
              </a:gsLst>
              <a:lin ang="0" scaled="1"/>
            </a:gra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 eaLnBrk="0" hangingPunct="0">
                <a:spcBef>
                  <a:spcPct val="50000"/>
                </a:spcBef>
              </a:lvl1pPr>
            </a:lstStyle>
            <a:p>
              <a:r>
                <a:rPr lang="en-US" sz="2000" dirty="0">
                  <a:latin typeface="Calibri" pitchFamily="34" charset="0"/>
                </a:rPr>
                <a:t>CNRAD</a:t>
              </a:r>
              <a:r>
                <a:rPr lang="en-US" sz="1200" dirty="0">
                  <a:latin typeface="Calibri" pitchFamily="34" charset="0"/>
                </a:rPr>
                <a:t/>
              </a:r>
              <a:br>
                <a:rPr lang="en-US" sz="1200" dirty="0">
                  <a:latin typeface="Calibri" pitchFamily="34" charset="0"/>
                </a:rPr>
              </a:br>
              <a:r>
                <a:rPr lang="en-US" sz="1200" dirty="0" smtClean="0">
                  <a:solidFill>
                    <a:srgbClr val="0000FF"/>
                  </a:solidFill>
                  <a:latin typeface="Calibri" pitchFamily="34" charset="0"/>
                </a:rPr>
                <a:t>mixed-field</a:t>
              </a:r>
              <a:r>
                <a:rPr lang="en-US" sz="1200" dirty="0" smtClean="0">
                  <a:latin typeface="Calibri" pitchFamily="34" charset="0"/>
                </a:rPr>
                <a:t> test area (parasitic operation)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H="1" flipV="1">
              <a:off x="7120889" y="2876719"/>
              <a:ext cx="749201" cy="4052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Text Box 9"/>
            <p:cNvSpPr txBox="1">
              <a:spLocks noChangeArrowheads="1"/>
            </p:cNvSpPr>
            <p:nvPr/>
          </p:nvSpPr>
          <p:spPr bwMode="auto">
            <a:xfrm>
              <a:off x="846000" y="925200"/>
              <a:ext cx="1726769" cy="584775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CCFFCC"/>
                </a:gs>
              </a:gsLst>
              <a:lin ang="0" scaled="1"/>
            </a:gra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000" dirty="0" smtClean="0">
                  <a:latin typeface="Calibri" pitchFamily="34" charset="0"/>
                </a:rPr>
                <a:t>SPS: H4IRRAD</a:t>
              </a:r>
              <a:r>
                <a:rPr lang="en-US" sz="1200" dirty="0">
                  <a:latin typeface="Calibri" pitchFamily="34" charset="0"/>
                </a:rPr>
                <a:t/>
              </a:r>
              <a:br>
                <a:rPr lang="en-US" sz="1200" dirty="0">
                  <a:latin typeface="Calibri" pitchFamily="34" charset="0"/>
                </a:rPr>
              </a:br>
              <a:r>
                <a:rPr lang="en-US" sz="1200" dirty="0" smtClean="0">
                  <a:solidFill>
                    <a:srgbClr val="0000FF"/>
                  </a:solidFill>
                  <a:latin typeface="Calibri" pitchFamily="34" charset="0"/>
                </a:rPr>
                <a:t>mixed-field</a:t>
              </a:r>
              <a:r>
                <a:rPr lang="en-US" sz="1200" dirty="0" smtClean="0">
                  <a:latin typeface="Calibri" pitchFamily="34" charset="0"/>
                </a:rPr>
                <a:t> test area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2572769" y="1217587"/>
              <a:ext cx="1141982" cy="5955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808795" y="4289273"/>
            <a:ext cx="2232000" cy="1934844"/>
            <a:chOff x="6808795" y="4289273"/>
            <a:chExt cx="2232000" cy="1934844"/>
          </a:xfrm>
        </p:grpSpPr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6808795" y="5454676"/>
              <a:ext cx="2232000" cy="769441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CCFFCC"/>
                </a:gs>
              </a:gsLst>
              <a:lin ang="0" scaled="1"/>
            </a:gra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spcBef>
                  <a:spcPct val="50000"/>
                </a:spcBef>
              </a:lvl1pPr>
            </a:lstStyle>
            <a:p>
              <a:pPr algn="ctr"/>
              <a:r>
                <a:rPr lang="en-US" sz="2000" dirty="0">
                  <a:latin typeface="Calibri" pitchFamily="34" charset="0"/>
                </a:rPr>
                <a:t>PS</a:t>
              </a:r>
              <a:r>
                <a:rPr lang="en-US" sz="2000" dirty="0" smtClean="0">
                  <a:latin typeface="Calibri" pitchFamily="34" charset="0"/>
                </a:rPr>
                <a:t>: IRRAD</a:t>
              </a:r>
              <a:r>
                <a:rPr lang="en-US" sz="1200" dirty="0">
                  <a:latin typeface="Calibri" pitchFamily="34" charset="0"/>
                </a:rPr>
                <a:t/>
              </a:r>
              <a:br>
                <a:rPr lang="en-US" sz="1200" dirty="0">
                  <a:latin typeface="Calibri" pitchFamily="34" charset="0"/>
                </a:rPr>
              </a:br>
              <a:r>
                <a:rPr lang="en-US" sz="1200" dirty="0" smtClean="0">
                  <a:solidFill>
                    <a:srgbClr val="0000FF"/>
                  </a:solidFill>
                  <a:latin typeface="Calibri" pitchFamily="34" charset="0"/>
                </a:rPr>
                <a:t>proton</a:t>
              </a:r>
              <a:r>
                <a:rPr lang="en-US" sz="1200" dirty="0" smtClean="0">
                  <a:latin typeface="Calibri" pitchFamily="34" charset="0"/>
                </a:rPr>
                <a:t> </a:t>
              </a:r>
              <a:r>
                <a:rPr lang="en-US" sz="1200" dirty="0">
                  <a:latin typeface="Calibri" pitchFamily="34" charset="0"/>
                </a:rPr>
                <a:t>&amp; </a:t>
              </a:r>
              <a:r>
                <a:rPr lang="en-US" sz="1200" dirty="0" smtClean="0">
                  <a:solidFill>
                    <a:srgbClr val="0000FF"/>
                  </a:solidFill>
                  <a:latin typeface="Calibri" pitchFamily="34" charset="0"/>
                </a:rPr>
                <a:t>mixed-field</a:t>
              </a:r>
              <a:r>
                <a:rPr lang="en-US" sz="1200" dirty="0" smtClean="0">
                  <a:latin typeface="Calibri" pitchFamily="34" charset="0"/>
                </a:rPr>
                <a:t> facilities, 24 GeV/c, slow extraction</a:t>
              </a:r>
              <a:endParaRPr lang="en-US" sz="1200" b="1" dirty="0">
                <a:latin typeface="Calibri" pitchFamily="34" charset="0"/>
              </a:endParaRPr>
            </a:p>
          </p:txBody>
        </p:sp>
        <p:sp>
          <p:nvSpPr>
            <p:cNvPr id="24" name="Line 13"/>
            <p:cNvSpPr>
              <a:spLocks noChangeShapeType="1"/>
            </p:cNvSpPr>
            <p:nvPr/>
          </p:nvSpPr>
          <p:spPr bwMode="auto">
            <a:xfrm flipH="1" flipV="1">
              <a:off x="7230381" y="4289273"/>
              <a:ext cx="640860" cy="116540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40030" y="5084246"/>
            <a:ext cx="1854493" cy="769441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CCFFCC"/>
              </a:gs>
            </a:gsLst>
            <a:lin ang="0" scaled="1"/>
          </a:gradFill>
          <a:ln w="12700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HiRadMat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/>
            </a:r>
            <a:b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</a:b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proton test area, 440 GeV, fast extraction</a:t>
            </a:r>
            <a:endParaRPr lang="en-US" sz="1200" dirty="0">
              <a:solidFill>
                <a:schemeClr val="bg1">
                  <a:lumMod val="85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0096" y="2870786"/>
            <a:ext cx="1980222" cy="1677666"/>
            <a:chOff x="-2177378" y="2908374"/>
            <a:chExt cx="1980222" cy="1677666"/>
          </a:xfrm>
        </p:grpSpPr>
        <p:sp>
          <p:nvSpPr>
            <p:cNvPr id="33" name="Rectangle 32"/>
            <p:cNvSpPr/>
            <p:nvPr/>
          </p:nvSpPr>
          <p:spPr bwMode="auto">
            <a:xfrm>
              <a:off x="-1595532" y="3123818"/>
              <a:ext cx="620256" cy="361176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32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-2177378" y="3447267"/>
              <a:ext cx="1880393" cy="1138773"/>
              <a:chOff x="50007" y="3410177"/>
              <a:chExt cx="1880393" cy="1138773"/>
            </a:xfrm>
          </p:grpSpPr>
          <p:sp>
            <p:nvSpPr>
              <p:cNvPr id="8" name="Text Box 13"/>
              <p:cNvSpPr txBox="1">
                <a:spLocks noChangeArrowheads="1"/>
              </p:cNvSpPr>
              <p:nvPr/>
            </p:nvSpPr>
            <p:spPr bwMode="auto">
              <a:xfrm>
                <a:off x="50007" y="3779509"/>
                <a:ext cx="1880393" cy="769441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CCFFCC"/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spcBef>
                    <a:spcPct val="50000"/>
                  </a:spcBef>
                  <a:defRPr sz="1200">
                    <a:latin typeface="Calibri" pitchFamily="34" charset="0"/>
                  </a:defRPr>
                </a:lvl1pPr>
              </a:lstStyle>
              <a:p>
                <a:r>
                  <a:rPr lang="en-US" sz="2000" dirty="0"/>
                  <a:t>GIF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>
                    <a:solidFill>
                      <a:srgbClr val="0000FF"/>
                    </a:solidFill>
                  </a:rPr>
                  <a:t>Gamma</a:t>
                </a:r>
                <a:r>
                  <a:rPr lang="en-US" dirty="0"/>
                  <a:t> Irradiation </a:t>
                </a:r>
                <a:r>
                  <a:rPr lang="en-US" dirty="0" smtClean="0"/>
                  <a:t>Facility (</a:t>
                </a:r>
                <a:r>
                  <a:rPr lang="en-US" u="sng" dirty="0" smtClean="0"/>
                  <a:t>no </a:t>
                </a:r>
                <a:r>
                  <a:rPr lang="en-US" u="sng" dirty="0"/>
                  <a:t>more </a:t>
                </a:r>
                <a:r>
                  <a:rPr lang="en-US" u="sng" dirty="0" smtClean="0"/>
                  <a:t>particle beam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 flipV="1">
                <a:off x="684130" y="3410177"/>
                <a:ext cx="339850" cy="36933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32" name="Straight Connector 31"/>
            <p:cNvCxnSpPr/>
            <p:nvPr/>
          </p:nvCxnSpPr>
          <p:spPr bwMode="auto">
            <a:xfrm flipH="1">
              <a:off x="-955004" y="3304406"/>
              <a:ext cx="757848" cy="0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-1698895" y="2908374"/>
              <a:ext cx="67999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0" dirty="0" smtClean="0">
                  <a:solidFill>
                    <a:schemeClr val="bg1">
                      <a:lumMod val="65000"/>
                    </a:schemeClr>
                  </a:solidFill>
                  <a:latin typeface="Calibri" panose="020F0502020204030204" pitchFamily="34" charset="0"/>
                </a:rPr>
                <a:t>(West Area)</a:t>
              </a:r>
              <a:endParaRPr lang="en-GB" sz="800" b="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30632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5" descr="\\cern.ch\dfs\Users\f\fravotti\Documents\MyDocs\Irradiation Facilities\General Presentations\Seminar - June 2014\Accelerator Complex 20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95"/>
          <a:stretch/>
        </p:blipFill>
        <p:spPr bwMode="auto">
          <a:xfrm>
            <a:off x="854055" y="5677365"/>
            <a:ext cx="6821171" cy="798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\\cern.ch\dfs\Users\f\fravotti\Documents\MyDocs\Irradiation Facilities\General Presentations\Seminar - June 2014\Accelerator Complex 20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29"/>
          <a:stretch/>
        </p:blipFill>
        <p:spPr bwMode="auto">
          <a:xfrm>
            <a:off x="461811" y="929331"/>
            <a:ext cx="7190555" cy="506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458" y="98425"/>
            <a:ext cx="6456064" cy="641350"/>
          </a:xfrm>
        </p:spPr>
        <p:txBody>
          <a:bodyPr/>
          <a:lstStyle/>
          <a:p>
            <a:r>
              <a:rPr lang="en-GB" dirty="0" smtClean="0"/>
              <a:t>CERN Irradiation Facilities </a:t>
            </a:r>
            <a:r>
              <a:rPr lang="en-GB" dirty="0" smtClean="0">
                <a:solidFill>
                  <a:srgbClr val="FF0000"/>
                </a:solidFill>
              </a:rPr>
              <a:t>from 2014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57269" y="922338"/>
            <a:ext cx="1721995" cy="1954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tabLst>
                <a:tab pos="715963" algn="l"/>
              </a:tabLst>
            </a:pPr>
            <a:r>
              <a:rPr lang="en-US" sz="1600" dirty="0">
                <a:solidFill>
                  <a:srgbClr val="0000FF"/>
                </a:solidFill>
                <a:latin typeface="Calibri" pitchFamily="34" charset="0"/>
              </a:rPr>
              <a:t>Proton </a:t>
            </a:r>
            <a:r>
              <a:rPr lang="en-US" sz="1600" dirty="0" smtClean="0">
                <a:solidFill>
                  <a:srgbClr val="0000FF"/>
                </a:solidFill>
                <a:latin typeface="Calibri" pitchFamily="34" charset="0"/>
              </a:rPr>
              <a:t>Energy</a:t>
            </a:r>
            <a:r>
              <a:rPr lang="en-US" sz="1600" dirty="0" smtClean="0">
                <a:latin typeface="Calibri" pitchFamily="34" charset="0"/>
              </a:rPr>
              <a:t> </a:t>
            </a:r>
            <a:endParaRPr lang="en-US" sz="1600" dirty="0">
              <a:latin typeface="Calibri" pitchFamily="34" charset="0"/>
            </a:endParaRPr>
          </a:p>
          <a:p>
            <a:pPr algn="l" eaLnBrk="0" hangingPunct="0">
              <a:spcBef>
                <a:spcPts val="600"/>
              </a:spcBef>
              <a:tabLst>
                <a:tab pos="719138" algn="l"/>
              </a:tabLst>
            </a:pPr>
            <a:r>
              <a:rPr lang="en-US" sz="1600" dirty="0" smtClean="0">
                <a:latin typeface="Calibri" pitchFamily="34" charset="0"/>
              </a:rPr>
              <a:t>LHC	7 TeV</a:t>
            </a:r>
            <a:endParaRPr lang="en-US" sz="1600" dirty="0">
              <a:latin typeface="Calibri" pitchFamily="34" charset="0"/>
            </a:endParaRPr>
          </a:p>
          <a:p>
            <a:pPr algn="l" eaLnBrk="0" hangingPunct="0">
              <a:spcBef>
                <a:spcPts val="600"/>
              </a:spcBef>
              <a:tabLst>
                <a:tab pos="719138" algn="l"/>
              </a:tabLst>
            </a:pPr>
            <a:r>
              <a:rPr lang="en-US" sz="1600" dirty="0" smtClean="0">
                <a:latin typeface="Calibri" pitchFamily="34" charset="0"/>
              </a:rPr>
              <a:t>SPS	450 GeV</a:t>
            </a:r>
            <a:endParaRPr lang="en-US" sz="1600" dirty="0">
              <a:latin typeface="Calibri" pitchFamily="34" charset="0"/>
            </a:endParaRPr>
          </a:p>
          <a:p>
            <a:pPr algn="l" eaLnBrk="0" hangingPunct="0">
              <a:spcBef>
                <a:spcPts val="600"/>
              </a:spcBef>
              <a:tabLst>
                <a:tab pos="719138" algn="l"/>
              </a:tabLst>
            </a:pPr>
            <a:r>
              <a:rPr lang="en-US" sz="1600" dirty="0" smtClean="0">
                <a:latin typeface="Calibri" pitchFamily="34" charset="0"/>
              </a:rPr>
              <a:t>PS	23 </a:t>
            </a:r>
            <a:r>
              <a:rPr lang="en-US" sz="1600" dirty="0">
                <a:latin typeface="Calibri" pitchFamily="34" charset="0"/>
              </a:rPr>
              <a:t>GeV</a:t>
            </a:r>
          </a:p>
          <a:p>
            <a:pPr algn="l" eaLnBrk="0" hangingPunct="0">
              <a:spcBef>
                <a:spcPts val="600"/>
              </a:spcBef>
              <a:tabLst>
                <a:tab pos="719138" algn="l"/>
              </a:tabLst>
            </a:pPr>
            <a:r>
              <a:rPr lang="en-US" sz="1600" dirty="0" smtClean="0">
                <a:latin typeface="Calibri" pitchFamily="34" charset="0"/>
              </a:rPr>
              <a:t>PSB	1.4 </a:t>
            </a:r>
            <a:r>
              <a:rPr lang="en-US" sz="1600" dirty="0">
                <a:latin typeface="Calibri" pitchFamily="34" charset="0"/>
              </a:rPr>
              <a:t>GeV</a:t>
            </a:r>
          </a:p>
          <a:p>
            <a:pPr algn="l" eaLnBrk="0" hangingPunct="0">
              <a:spcBef>
                <a:spcPts val="600"/>
              </a:spcBef>
              <a:tabLst>
                <a:tab pos="719138" algn="l"/>
              </a:tabLst>
            </a:pPr>
            <a:r>
              <a:rPr lang="en-US" sz="1600" dirty="0" smtClean="0">
                <a:latin typeface="Calibri" pitchFamily="34" charset="0"/>
              </a:rPr>
              <a:t>Linac</a:t>
            </a: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dirty="0" smtClean="0">
                <a:latin typeface="Calibri" pitchFamily="34" charset="0"/>
              </a:rPr>
              <a:t>50 </a:t>
            </a:r>
            <a:r>
              <a:rPr lang="en-US" sz="1600" dirty="0">
                <a:latin typeface="Calibri" pitchFamily="34" charset="0"/>
              </a:rPr>
              <a:t>MeV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22031" y="2046640"/>
            <a:ext cx="1754434" cy="769441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CCFFCC"/>
              </a:gs>
            </a:gsLst>
            <a:lin ang="0" scaled="1"/>
          </a:gradFill>
          <a:ln w="12700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eaLnBrk="0" hangingPunct="0">
              <a:spcBef>
                <a:spcPct val="50000"/>
              </a:spcBef>
            </a:lvl1pPr>
          </a:lstStyle>
          <a:p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SPS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: CERF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/>
            </a:r>
            <a:b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</a:b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CERN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Reference </a:t>
            </a: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Facility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/>
            </a:r>
            <a:b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</a:b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mixed-field</a:t>
            </a:r>
            <a:endParaRPr lang="en-US" sz="1200" dirty="0">
              <a:solidFill>
                <a:schemeClr val="bg1">
                  <a:lumMod val="85000"/>
                </a:schemeClr>
              </a:solidFill>
              <a:latin typeface="Calibri" pitchFamily="34" charset="0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2094522" y="3281921"/>
            <a:ext cx="180048" cy="2187044"/>
          </a:xfrm>
          <a:prstGeom prst="line">
            <a:avLst/>
          </a:prstGeom>
          <a:noFill/>
          <a:ln w="25400">
            <a:solidFill>
              <a:schemeClr val="bg1">
                <a:lumMod val="85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 flipV="1">
            <a:off x="2176465" y="2046639"/>
            <a:ext cx="1435415" cy="384719"/>
          </a:xfrm>
          <a:prstGeom prst="line">
            <a:avLst/>
          </a:prstGeom>
          <a:noFill/>
          <a:ln w="25400">
            <a:solidFill>
              <a:schemeClr val="bg1">
                <a:lumMod val="75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640830" y="4289273"/>
            <a:ext cx="2401298" cy="1934844"/>
            <a:chOff x="6800228" y="4289273"/>
            <a:chExt cx="2401298" cy="1934844"/>
          </a:xfrm>
        </p:grpSpPr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6800228" y="5454676"/>
              <a:ext cx="2401298" cy="769441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CCFFCC"/>
                </a:gs>
              </a:gsLst>
              <a:lin ang="0" scaled="1"/>
            </a:gra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spcBef>
                  <a:spcPct val="50000"/>
                </a:spcBef>
              </a:lvl1pPr>
            </a:lstStyle>
            <a:p>
              <a:r>
                <a:rPr lang="en-US" sz="2000" dirty="0" smtClean="0">
                  <a:solidFill>
                    <a:srgbClr val="FF0000"/>
                  </a:solidFill>
                  <a:latin typeface="Calibri" pitchFamily="34" charset="0"/>
                </a:rPr>
                <a:t>PS: IRRAD &amp; CHARM</a:t>
              </a:r>
              <a:r>
                <a:rPr lang="en-US" sz="1200" dirty="0">
                  <a:latin typeface="Calibri" pitchFamily="34" charset="0"/>
                </a:rPr>
                <a:t/>
              </a:r>
              <a:br>
                <a:rPr lang="en-US" sz="1200" dirty="0">
                  <a:latin typeface="Calibri" pitchFamily="34" charset="0"/>
                </a:rPr>
              </a:br>
              <a:r>
                <a:rPr lang="en-US" sz="1200" dirty="0">
                  <a:solidFill>
                    <a:srgbClr val="FF0000"/>
                  </a:solidFill>
                  <a:latin typeface="Calibri" pitchFamily="34" charset="0"/>
                </a:rPr>
                <a:t>proton &amp; mixed-field </a:t>
              </a:r>
              <a:r>
                <a:rPr lang="en-US" sz="1200" dirty="0" smtClean="0">
                  <a:solidFill>
                    <a:srgbClr val="FF0000"/>
                  </a:solidFill>
                  <a:latin typeface="Calibri" pitchFamily="34" charset="0"/>
                </a:rPr>
                <a:t>facilities,    24 GeV/c, </a:t>
              </a:r>
              <a:r>
                <a:rPr lang="en-US" sz="1200" dirty="0">
                  <a:solidFill>
                    <a:srgbClr val="FF0000"/>
                  </a:solidFill>
                  <a:latin typeface="Calibri" pitchFamily="34" charset="0"/>
                </a:rPr>
                <a:t>slow </a:t>
              </a:r>
              <a:r>
                <a:rPr lang="en-US" sz="1200" dirty="0" smtClean="0">
                  <a:solidFill>
                    <a:srgbClr val="FF0000"/>
                  </a:solidFill>
                  <a:latin typeface="Calibri" pitchFamily="34" charset="0"/>
                </a:rPr>
                <a:t>extraction</a:t>
              </a:r>
              <a:endParaRPr lang="en-US" sz="12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26" name="Line 13"/>
            <p:cNvSpPr>
              <a:spLocks noChangeShapeType="1"/>
            </p:cNvSpPr>
            <p:nvPr/>
          </p:nvSpPr>
          <p:spPr bwMode="auto">
            <a:xfrm flipH="1" flipV="1">
              <a:off x="7389251" y="4289273"/>
              <a:ext cx="640860" cy="116540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279775" y="922337"/>
            <a:ext cx="3077494" cy="890832"/>
            <a:chOff x="4279775" y="922337"/>
            <a:chExt cx="3077494" cy="890832"/>
          </a:xfrm>
        </p:grpSpPr>
        <p:sp>
          <p:nvSpPr>
            <p:cNvPr id="28" name="Text Box 9"/>
            <p:cNvSpPr txBox="1">
              <a:spLocks noChangeArrowheads="1"/>
            </p:cNvSpPr>
            <p:nvPr/>
          </p:nvSpPr>
          <p:spPr bwMode="auto">
            <a:xfrm>
              <a:off x="5186364" y="922337"/>
              <a:ext cx="2170905" cy="584775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CCFFCC"/>
                </a:gs>
              </a:gsLst>
              <a:lin ang="0" scaled="1"/>
            </a:gra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SPS</a:t>
              </a:r>
              <a:r>
                <a:rPr lang="en-US" sz="2000" dirty="0" smtClean="0">
                  <a:solidFill>
                    <a:srgbClr val="FF0000"/>
                  </a:solidFill>
                  <a:latin typeface="Calibri" pitchFamily="34" charset="0"/>
                </a:rPr>
                <a:t>: GIF</a:t>
              </a:r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++</a:t>
              </a:r>
              <a:r>
                <a:rPr lang="en-US" sz="1200" dirty="0">
                  <a:latin typeface="Calibri" pitchFamily="34" charset="0"/>
                </a:rPr>
                <a:t/>
              </a:r>
              <a:br>
                <a:rPr lang="en-US" sz="1200" dirty="0">
                  <a:latin typeface="Calibri" pitchFamily="34" charset="0"/>
                </a:rPr>
              </a:br>
              <a:r>
                <a:rPr lang="en-US" sz="1200" dirty="0" smtClean="0">
                  <a:solidFill>
                    <a:srgbClr val="FF0000"/>
                  </a:solidFill>
                  <a:latin typeface="Calibri" pitchFamily="34" charset="0"/>
                </a:rPr>
                <a:t>new </a:t>
              </a:r>
              <a:r>
                <a:rPr lang="en-US" sz="1200" dirty="0">
                  <a:solidFill>
                    <a:srgbClr val="FF0000"/>
                  </a:solidFill>
                  <a:latin typeface="Calibri" pitchFamily="34" charset="0"/>
                </a:rPr>
                <a:t>GIF with </a:t>
              </a:r>
              <a:r>
                <a:rPr lang="en-US" sz="1200" dirty="0" smtClean="0">
                  <a:solidFill>
                    <a:srgbClr val="FF0000"/>
                  </a:solidFill>
                  <a:latin typeface="Calibri" pitchFamily="34" charset="0"/>
                </a:rPr>
                <a:t>muon beam</a:t>
              </a:r>
            </a:p>
          </p:txBody>
        </p:sp>
        <p:sp>
          <p:nvSpPr>
            <p:cNvPr id="29" name="Line 13"/>
            <p:cNvSpPr>
              <a:spLocks noChangeShapeType="1"/>
            </p:cNvSpPr>
            <p:nvPr/>
          </p:nvSpPr>
          <p:spPr bwMode="auto">
            <a:xfrm flipH="1">
              <a:off x="4279775" y="1214725"/>
              <a:ext cx="906587" cy="59844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40030" y="5084246"/>
            <a:ext cx="1854493" cy="769441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CCFFCC"/>
              </a:gs>
            </a:gsLst>
            <a:lin ang="0" scaled="1"/>
          </a:gradFill>
          <a:ln w="12700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HiRadMat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/>
            </a:r>
            <a:br>
              <a:rPr lang="en-US" sz="12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</a:b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proton test area, 440 GeV, fast extraction</a:t>
            </a:r>
            <a:endParaRPr lang="en-US" sz="1200" dirty="0">
              <a:solidFill>
                <a:schemeClr val="bg1">
                  <a:lumMod val="8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34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458" y="98425"/>
            <a:ext cx="6454574" cy="641350"/>
          </a:xfrm>
        </p:spPr>
        <p:txBody>
          <a:bodyPr/>
          <a:lstStyle/>
          <a:p>
            <a:r>
              <a:rPr lang="en-GB" dirty="0" smtClean="0"/>
              <a:t>PS-EA Irradiation Facilities until 2012</a:t>
            </a:r>
            <a:endParaRPr lang="en-GB" dirty="0"/>
          </a:p>
        </p:txBody>
      </p:sp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/>
          <a:srcRect l="2963" r="4953" b="3004"/>
          <a:stretch>
            <a:fillRect/>
          </a:stretch>
        </p:blipFill>
        <p:spPr bwMode="auto">
          <a:xfrm>
            <a:off x="1017588" y="1027113"/>
            <a:ext cx="8126412" cy="441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sp>
        <p:nvSpPr>
          <p:cNvPr id="6" name="AutoShape 22"/>
          <p:cNvSpPr>
            <a:spLocks noChangeArrowheads="1"/>
          </p:cNvSpPr>
          <p:nvPr/>
        </p:nvSpPr>
        <p:spPr bwMode="auto">
          <a:xfrm rot="1030204">
            <a:off x="162428" y="2364653"/>
            <a:ext cx="1710319" cy="366293"/>
          </a:xfrm>
          <a:prstGeom prst="rightArrow">
            <a:avLst>
              <a:gd name="adj1" fmla="val 58723"/>
              <a:gd name="adj2" fmla="val 56930"/>
            </a:avLst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b="1" dirty="0">
                <a:latin typeface="Calibri" pitchFamily="34" charset="0"/>
              </a:rPr>
              <a:t>24 GeV/c protons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786844" y="4050909"/>
            <a:ext cx="4943539" cy="2412414"/>
            <a:chOff x="3786844" y="4050909"/>
            <a:chExt cx="4943539" cy="2412414"/>
          </a:xfrm>
        </p:grpSpPr>
        <p:sp>
          <p:nvSpPr>
            <p:cNvPr id="17" name="Rectangle 26"/>
            <p:cNvSpPr>
              <a:spLocks noChangeArrowheads="1"/>
            </p:cNvSpPr>
            <p:nvPr/>
          </p:nvSpPr>
          <p:spPr bwMode="auto">
            <a:xfrm>
              <a:off x="3786844" y="5544001"/>
              <a:ext cx="4943539" cy="9193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285750" indent="-285750" algn="l">
                <a:spcBef>
                  <a:spcPct val="20000"/>
                </a:spcBef>
                <a:buClr>
                  <a:srgbClr val="0000FF"/>
                </a:buClr>
                <a:buSzPct val="90000"/>
                <a:buFont typeface="Wingdings" pitchFamily="2" charset="2"/>
                <a:buChar char="q"/>
                <a:tabLst>
                  <a:tab pos="3043238" algn="l"/>
                </a:tabLst>
              </a:pPr>
              <a:r>
                <a:rPr lang="en-US" sz="2000" b="1" dirty="0" smtClean="0">
                  <a:solidFill>
                    <a:srgbClr val="0000FF"/>
                  </a:solidFill>
                  <a:latin typeface="Calibri" pitchFamily="34" charset="0"/>
                </a:rPr>
                <a:t>Mixed-field irradiations (T8)</a:t>
              </a:r>
              <a:endParaRPr lang="en-US" sz="2000" b="1" dirty="0">
                <a:solidFill>
                  <a:srgbClr val="0000FF"/>
                </a:solidFill>
                <a:latin typeface="Calibri" pitchFamily="34" charset="0"/>
              </a:endParaRPr>
            </a:p>
            <a:p>
              <a:pPr marL="650875" lvl="1" indent="-285750" algn="l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Char char="§"/>
                <a:tabLst>
                  <a:tab pos="3043238" algn="l"/>
                </a:tabLst>
              </a:pPr>
              <a:r>
                <a:rPr lang="en-GB" sz="1600" dirty="0" smtClean="0">
                  <a:solidFill>
                    <a:schemeClr val="tx1"/>
                  </a:solidFill>
                  <a:latin typeface="Calibri" pitchFamily="34" charset="0"/>
                </a:rPr>
                <a:t>Mixed </a:t>
              </a:r>
              <a:r>
                <a:rPr lang="en-GB" sz="1600" dirty="0">
                  <a:solidFill>
                    <a:schemeClr val="tx1"/>
                  </a:solidFill>
                  <a:latin typeface="Calibri" pitchFamily="34" charset="0"/>
                </a:rPr>
                <a:t>field produced in cavity </a:t>
              </a:r>
              <a:r>
                <a:rPr lang="en-GB" sz="1600" b="0" dirty="0">
                  <a:solidFill>
                    <a:schemeClr val="tx1"/>
                  </a:solidFill>
                  <a:latin typeface="Calibri" pitchFamily="34" charset="0"/>
                </a:rPr>
                <a:t>after</a:t>
              </a:r>
              <a:br>
                <a:rPr lang="en-GB" sz="1600" b="0" dirty="0">
                  <a:solidFill>
                    <a:schemeClr val="tx1"/>
                  </a:solidFill>
                  <a:latin typeface="Calibri" pitchFamily="34" charset="0"/>
                </a:rPr>
              </a:br>
              <a:r>
                <a:rPr lang="en-GB" sz="1600" dirty="0" smtClean="0">
                  <a:solidFill>
                    <a:schemeClr val="tx1"/>
                  </a:solidFill>
                  <a:latin typeface="Calibri" pitchFamily="34" charset="0"/>
                </a:rPr>
                <a:t>C </a:t>
              </a:r>
              <a:r>
                <a:rPr lang="en-GB" sz="1600" b="0" dirty="0">
                  <a:solidFill>
                    <a:schemeClr val="tx1"/>
                  </a:solidFill>
                  <a:latin typeface="Calibri" pitchFamily="34" charset="0"/>
                </a:rPr>
                <a:t>(50cm</a:t>
              </a:r>
              <a:r>
                <a:rPr lang="en-GB" sz="1600" b="0" dirty="0" smtClean="0">
                  <a:solidFill>
                    <a:schemeClr val="tx1"/>
                  </a:solidFill>
                  <a:latin typeface="Calibri" pitchFamily="34" charset="0"/>
                </a:rPr>
                <a:t>) - </a:t>
              </a:r>
              <a:r>
                <a:rPr lang="en-GB" sz="1600" dirty="0" smtClean="0">
                  <a:solidFill>
                    <a:schemeClr val="tx1"/>
                  </a:solidFill>
                  <a:latin typeface="Calibri" pitchFamily="34" charset="0"/>
                </a:rPr>
                <a:t>Fe</a:t>
              </a:r>
              <a:r>
                <a:rPr lang="en-GB" sz="1600" b="0" dirty="0" smtClean="0">
                  <a:solidFill>
                    <a:schemeClr val="tx1"/>
                  </a:solidFill>
                  <a:latin typeface="Calibri" pitchFamily="34" charset="0"/>
                </a:rPr>
                <a:t> </a:t>
              </a:r>
              <a:r>
                <a:rPr lang="en-GB" sz="1600" b="0" dirty="0">
                  <a:solidFill>
                    <a:schemeClr val="tx1"/>
                  </a:solidFill>
                  <a:latin typeface="Calibri" pitchFamily="34" charset="0"/>
                </a:rPr>
                <a:t>(30cm</a:t>
              </a:r>
              <a:r>
                <a:rPr lang="en-GB" sz="1600" b="0" dirty="0" smtClean="0">
                  <a:solidFill>
                    <a:schemeClr val="tx1"/>
                  </a:solidFill>
                  <a:latin typeface="Calibri" pitchFamily="34" charset="0"/>
                </a:rPr>
                <a:t>) - </a:t>
              </a:r>
              <a:r>
                <a:rPr lang="en-GB" sz="1600" dirty="0" smtClean="0">
                  <a:solidFill>
                    <a:schemeClr val="tx1"/>
                  </a:solidFill>
                  <a:latin typeface="Calibri" pitchFamily="34" charset="0"/>
                </a:rPr>
                <a:t>Pb</a:t>
              </a:r>
              <a:r>
                <a:rPr lang="en-GB" sz="1600" b="0" dirty="0" smtClean="0">
                  <a:solidFill>
                    <a:schemeClr val="tx1"/>
                  </a:solidFill>
                  <a:latin typeface="Calibri" pitchFamily="34" charset="0"/>
                </a:rPr>
                <a:t> </a:t>
              </a:r>
              <a:r>
                <a:rPr lang="en-GB" sz="1600" b="0" dirty="0">
                  <a:solidFill>
                    <a:schemeClr val="tx1"/>
                  </a:solidFill>
                  <a:latin typeface="Calibri" pitchFamily="34" charset="0"/>
                </a:rPr>
                <a:t>(5cm) </a:t>
              </a:r>
              <a:r>
                <a:rPr lang="en-GB" sz="1600" dirty="0">
                  <a:solidFill>
                    <a:schemeClr val="tx1"/>
                  </a:solidFill>
                  <a:latin typeface="Calibri" pitchFamily="34" charset="0"/>
                </a:rPr>
                <a:t>‘target’ </a:t>
              </a:r>
              <a:r>
                <a:rPr lang="en-GB" sz="1600" b="0" dirty="0">
                  <a:solidFill>
                    <a:schemeClr val="tx1"/>
                  </a:solidFill>
                  <a:latin typeface="Calibri" pitchFamily="34" charset="0"/>
                </a:rPr>
                <a:t>(</a:t>
              </a:r>
              <a:r>
                <a:rPr lang="en-GB" sz="1600" b="0" dirty="0">
                  <a:solidFill>
                    <a:srgbClr val="FF0000"/>
                  </a:solidFill>
                  <a:latin typeface="Calibri" pitchFamily="34" charset="0"/>
                </a:rPr>
                <a:t>IRRAD2</a:t>
              </a:r>
              <a:r>
                <a:rPr lang="en-GB" sz="1600" b="0" dirty="0" smtClean="0">
                  <a:solidFill>
                    <a:schemeClr val="tx1"/>
                  </a:solidFill>
                  <a:latin typeface="Calibri" pitchFamily="34" charset="0"/>
                </a:rPr>
                <a:t>)</a:t>
              </a:r>
              <a:endParaRPr lang="en-US" sz="1600" b="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" name="Oval 25"/>
            <p:cNvSpPr>
              <a:spLocks noChangeArrowheads="1"/>
            </p:cNvSpPr>
            <p:nvPr/>
          </p:nvSpPr>
          <p:spPr bwMode="auto">
            <a:xfrm rot="825419">
              <a:off x="7651759" y="4050909"/>
              <a:ext cx="927100" cy="1386191"/>
            </a:xfrm>
            <a:prstGeom prst="ellips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Line 29"/>
            <p:cNvSpPr>
              <a:spLocks noChangeShapeType="1"/>
            </p:cNvSpPr>
            <p:nvPr/>
          </p:nvSpPr>
          <p:spPr bwMode="auto">
            <a:xfrm flipV="1">
              <a:off x="6518031" y="5007722"/>
              <a:ext cx="982204" cy="51973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3718830" y="3325091"/>
            <a:ext cx="68014" cy="98997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0200000"/>
            </a:camera>
            <a:lightRig rig="threePt" dir="t"/>
          </a:scene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8087276" y="4248307"/>
            <a:ext cx="68014" cy="98997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0200000"/>
            </a:camera>
            <a:lightRig rig="threePt" dir="t"/>
          </a:scene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40808" y="3126980"/>
            <a:ext cx="4079488" cy="3336342"/>
            <a:chOff x="140808" y="3126980"/>
            <a:chExt cx="4079488" cy="3336342"/>
          </a:xfrm>
        </p:grpSpPr>
        <p:sp>
          <p:nvSpPr>
            <p:cNvPr id="8" name="Rectangle 26"/>
            <p:cNvSpPr>
              <a:spLocks noChangeArrowheads="1"/>
            </p:cNvSpPr>
            <p:nvPr/>
          </p:nvSpPr>
          <p:spPr bwMode="auto">
            <a:xfrm>
              <a:off x="140808" y="5174979"/>
              <a:ext cx="3663950" cy="1288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285750" indent="-285750" algn="l">
                <a:spcBef>
                  <a:spcPct val="20000"/>
                </a:spcBef>
                <a:buClr>
                  <a:srgbClr val="0000FF"/>
                </a:buClr>
                <a:buSzPct val="90000"/>
                <a:buFont typeface="Wingdings" pitchFamily="2" charset="2"/>
                <a:buChar char="q"/>
                <a:tabLst>
                  <a:tab pos="3043238" algn="l"/>
                </a:tabLst>
              </a:pPr>
              <a:r>
                <a:rPr lang="en-US" sz="2000" dirty="0" smtClean="0">
                  <a:solidFill>
                    <a:srgbClr val="0000FF"/>
                  </a:solidFill>
                  <a:latin typeface="Calibri" pitchFamily="34" charset="0"/>
                </a:rPr>
                <a:t>from 1992 - until 2012</a:t>
              </a:r>
              <a:endParaRPr lang="en-US" sz="2000" b="1" dirty="0" smtClean="0">
                <a:solidFill>
                  <a:srgbClr val="0000FF"/>
                </a:solidFill>
                <a:latin typeface="Calibri" pitchFamily="34" charset="0"/>
              </a:endParaRPr>
            </a:p>
            <a:p>
              <a:pPr marL="285750" indent="-285750" algn="l">
                <a:spcBef>
                  <a:spcPct val="20000"/>
                </a:spcBef>
                <a:buClr>
                  <a:srgbClr val="0000FF"/>
                </a:buClr>
                <a:buSzPct val="90000"/>
                <a:buFont typeface="Wingdings" pitchFamily="2" charset="2"/>
                <a:buChar char="q"/>
                <a:tabLst>
                  <a:tab pos="3043238" algn="l"/>
                </a:tabLst>
              </a:pPr>
              <a:r>
                <a:rPr lang="en-US" sz="2000" b="1" dirty="0" smtClean="0">
                  <a:solidFill>
                    <a:srgbClr val="0000FF"/>
                  </a:solidFill>
                  <a:latin typeface="Calibri" pitchFamily="34" charset="0"/>
                </a:rPr>
                <a:t>Proton irradiations (T7)   </a:t>
              </a:r>
              <a:endParaRPr lang="en-US" sz="2000" b="1" dirty="0">
                <a:solidFill>
                  <a:srgbClr val="0000FF"/>
                </a:solidFill>
                <a:latin typeface="Calibri" pitchFamily="34" charset="0"/>
              </a:endParaRPr>
            </a:p>
            <a:p>
              <a:pPr marL="650875" lvl="1" indent="-285750" algn="l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Char char="§"/>
                <a:tabLst>
                  <a:tab pos="3043238" algn="l"/>
                </a:tabLst>
              </a:pPr>
              <a:r>
                <a:rPr lang="en-US" sz="1600" dirty="0" smtClean="0">
                  <a:solidFill>
                    <a:schemeClr val="tx1"/>
                  </a:solidFill>
                  <a:latin typeface="Calibri" pitchFamily="34" charset="0"/>
                </a:rPr>
                <a:t>Primary </a:t>
              </a:r>
              <a:r>
                <a:rPr lang="en-US" sz="1600" dirty="0">
                  <a:solidFill>
                    <a:schemeClr val="tx1"/>
                  </a:solidFill>
                  <a:latin typeface="Calibri" pitchFamily="34" charset="0"/>
                </a:rPr>
                <a:t>24 GeV/c </a:t>
              </a:r>
              <a:r>
                <a:rPr lang="en-US" sz="1600" dirty="0" smtClean="0">
                  <a:solidFill>
                    <a:schemeClr val="tx1"/>
                  </a:solidFill>
                  <a:latin typeface="Calibri" pitchFamily="34" charset="0"/>
                </a:rPr>
                <a:t>proton beam</a:t>
              </a:r>
              <a:r>
                <a:rPr lang="en-US" sz="1600" dirty="0">
                  <a:solidFill>
                    <a:schemeClr val="tx1"/>
                  </a:solidFill>
                  <a:latin typeface="Calibri" pitchFamily="34" charset="0"/>
                </a:rPr>
                <a:t/>
              </a:r>
              <a:br>
                <a:rPr lang="en-US" sz="1600" dirty="0">
                  <a:solidFill>
                    <a:schemeClr val="tx1"/>
                  </a:solidFill>
                  <a:latin typeface="Calibri" pitchFamily="34" charset="0"/>
                </a:rPr>
              </a:br>
              <a:r>
                <a:rPr lang="en-US" sz="1600" b="0" dirty="0">
                  <a:solidFill>
                    <a:schemeClr val="tx1"/>
                  </a:solidFill>
                  <a:latin typeface="Calibri" pitchFamily="34" charset="0"/>
                </a:rPr>
                <a:t>(</a:t>
              </a:r>
              <a:r>
                <a:rPr lang="en-US" sz="1600" b="0" dirty="0">
                  <a:solidFill>
                    <a:srgbClr val="FF0000"/>
                  </a:solidFill>
                  <a:latin typeface="Calibri" pitchFamily="34" charset="0"/>
                </a:rPr>
                <a:t>IRRAD1</a:t>
              </a:r>
              <a:r>
                <a:rPr lang="en-US" sz="1600" b="0" dirty="0">
                  <a:solidFill>
                    <a:schemeClr val="tx1"/>
                  </a:solidFill>
                  <a:latin typeface="Calibri" pitchFamily="34" charset="0"/>
                </a:rPr>
                <a:t>, </a:t>
              </a:r>
              <a:r>
                <a:rPr lang="en-US" sz="1600" b="0" dirty="0">
                  <a:solidFill>
                    <a:srgbClr val="FF0000"/>
                  </a:solidFill>
                  <a:latin typeface="Calibri" pitchFamily="34" charset="0"/>
                </a:rPr>
                <a:t>IRRAD3</a:t>
              </a:r>
              <a:r>
                <a:rPr lang="en-US" sz="1600" b="0" dirty="0">
                  <a:solidFill>
                    <a:schemeClr val="tx1"/>
                  </a:solidFill>
                  <a:latin typeface="Calibri" pitchFamily="34" charset="0"/>
                </a:rPr>
                <a:t>, </a:t>
              </a:r>
              <a:r>
                <a:rPr lang="en-US" sz="1600" b="0" dirty="0" smtClean="0">
                  <a:solidFill>
                    <a:srgbClr val="FF0000"/>
                  </a:solidFill>
                  <a:latin typeface="Calibri" pitchFamily="34" charset="0"/>
                </a:rPr>
                <a:t>IRRAD5</a:t>
              </a:r>
              <a:r>
                <a:rPr lang="en-US" sz="1600" b="0" dirty="0" smtClean="0">
                  <a:solidFill>
                    <a:schemeClr val="tx1"/>
                  </a:solidFill>
                  <a:latin typeface="Calibri" pitchFamily="34" charset="0"/>
                </a:rPr>
                <a:t>, …)</a:t>
              </a:r>
              <a:endParaRPr lang="en-US" sz="160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" name="Line 27"/>
            <p:cNvSpPr>
              <a:spLocks noChangeShapeType="1"/>
            </p:cNvSpPr>
            <p:nvPr/>
          </p:nvSpPr>
          <p:spPr bwMode="auto">
            <a:xfrm flipV="1">
              <a:off x="2930768" y="4541965"/>
              <a:ext cx="492369" cy="69631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 rot="825419">
              <a:off x="3293196" y="3126980"/>
              <a:ext cx="927100" cy="1386191"/>
            </a:xfrm>
            <a:prstGeom prst="ellips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pic>
        <p:nvPicPr>
          <p:cNvPr id="4099" name="Picture 3" descr="\\cern.ch\dfs\Users\f\fravotti\Documents\MyDocs\Irradiation Facilities\EA-IRRAD\PRESENTATIONS NEW FACILITY\img_20130416_f38e055f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9" r="17367" b="31486"/>
          <a:stretch/>
        </p:blipFill>
        <p:spPr bwMode="auto">
          <a:xfrm>
            <a:off x="5661463" y="757553"/>
            <a:ext cx="3439459" cy="236213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 bwMode="auto">
          <a:xfrm>
            <a:off x="7104383" y="2079857"/>
            <a:ext cx="417898" cy="22042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157</a:t>
            </a:r>
          </a:p>
        </p:txBody>
      </p:sp>
      <p:sp>
        <p:nvSpPr>
          <p:cNvPr id="22" name="Block Arc 21"/>
          <p:cNvSpPr/>
          <p:nvPr/>
        </p:nvSpPr>
        <p:spPr bwMode="auto">
          <a:xfrm rot="3983423">
            <a:off x="4724135" y="962629"/>
            <a:ext cx="2052670" cy="2267794"/>
          </a:xfrm>
          <a:prstGeom prst="blockArc">
            <a:avLst>
              <a:gd name="adj1" fmla="val 12255451"/>
              <a:gd name="adj2" fmla="val 486974"/>
              <a:gd name="adj3" fmla="val 6832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AutoShape 22"/>
          <p:cNvSpPr>
            <a:spLocks noChangeArrowheads="1"/>
          </p:cNvSpPr>
          <p:nvPr/>
        </p:nvSpPr>
        <p:spPr bwMode="auto">
          <a:xfrm rot="2618180">
            <a:off x="6484930" y="1669752"/>
            <a:ext cx="841274" cy="179605"/>
          </a:xfrm>
          <a:prstGeom prst="rightArrow">
            <a:avLst>
              <a:gd name="adj1" fmla="val 58723"/>
              <a:gd name="adj2" fmla="val 84301"/>
            </a:avLst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800" b="1" dirty="0">
                <a:latin typeface="Calibri" pitchFamily="34" charset="0"/>
              </a:rPr>
              <a:t>24 GeV/c protons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719210" y="977264"/>
            <a:ext cx="365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PS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8121282" y="1061670"/>
            <a:ext cx="361097" cy="22042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13</a:t>
            </a:r>
          </a:p>
        </p:txBody>
      </p:sp>
      <p:sp>
        <p:nvSpPr>
          <p:cNvPr id="26" name="Rectangle 25"/>
          <p:cNvSpPr/>
          <p:nvPr/>
        </p:nvSpPr>
        <p:spPr>
          <a:xfrm rot="1020000">
            <a:off x="92229" y="2573740"/>
            <a:ext cx="10573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 smtClean="0">
                <a:latin typeface="Calibri" pitchFamily="34" charset="0"/>
              </a:rPr>
              <a:t>slow-extraction</a:t>
            </a:r>
          </a:p>
          <a:p>
            <a:pPr algn="l"/>
            <a:r>
              <a:rPr lang="en-US" sz="1000" dirty="0" smtClean="0">
                <a:latin typeface="Calibri" pitchFamily="34" charset="0"/>
              </a:rPr>
              <a:t>(~400ms)</a:t>
            </a:r>
            <a:endParaRPr lang="en-US" sz="1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0855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32547" t="29333" r="31339" b="45265"/>
          <a:stretch/>
        </p:blipFill>
        <p:spPr bwMode="auto">
          <a:xfrm>
            <a:off x="2997642" y="846513"/>
            <a:ext cx="6082436" cy="347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Irradiation Facility (2012)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9398" y="928409"/>
            <a:ext cx="3416667" cy="2426546"/>
          </a:xfrm>
          <a:prstGeom prst="rect">
            <a:avLst/>
          </a:prstGeom>
          <a:ln>
            <a:noFill/>
          </a:ln>
        </p:spPr>
        <p:txBody>
          <a:bodyPr/>
          <a:lstStyle>
            <a:lvl1pPr marL="185738" indent="-185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Symbol" pitchFamily="18" charset="2"/>
              <a:buChar char="·"/>
              <a:defRPr sz="2200" b="1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defRPr>
            </a:lvl1pPr>
            <a:lvl2pPr marL="822325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Symbol" pitchFamily="18" charset="2"/>
              <a:buChar char="·"/>
              <a:defRPr b="1">
                <a:solidFill>
                  <a:schemeClr val="tx1"/>
                </a:solidFill>
                <a:latin typeface="Calibri" pitchFamily="34" charset="0"/>
              </a:defRPr>
            </a:lvl2pPr>
            <a:lvl3pPr marL="12303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Calibri" pitchFamily="34" charset="0"/>
              </a:defRPr>
            </a:lvl3pPr>
            <a:lvl4pPr marL="1638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274638" lvl="1" indent="-274638">
              <a:lnSpc>
                <a:spcPct val="120000"/>
              </a:lnSpc>
              <a:buClrTx/>
              <a:buSzPct val="90000"/>
              <a:buFont typeface="Wingdings" pitchFamily="2" charset="2"/>
              <a:buChar char="q"/>
            </a:pPr>
            <a:r>
              <a:rPr lang="en-GB" sz="1800" kern="0" dirty="0"/>
              <a:t>Beam spot</a:t>
            </a:r>
          </a:p>
          <a:p>
            <a:pPr marL="274638" lvl="1" indent="-274638" defTabSz="628650">
              <a:lnSpc>
                <a:spcPct val="90000"/>
              </a:lnSpc>
              <a:buClr>
                <a:srgbClr val="0000FF"/>
              </a:buClr>
              <a:buSzPct val="120000"/>
              <a:buNone/>
            </a:pPr>
            <a:r>
              <a:rPr lang="en-GB" sz="1800" b="0" kern="0" dirty="0"/>
              <a:t>	</a:t>
            </a:r>
            <a:r>
              <a:rPr lang="en-GB" sz="1800" b="0" kern="0" dirty="0" smtClean="0"/>
              <a:t>12×12 </a:t>
            </a:r>
            <a:r>
              <a:rPr lang="en-GB" sz="1800" b="0" kern="0" dirty="0"/>
              <a:t>mm</a:t>
            </a:r>
            <a:r>
              <a:rPr lang="en-GB" sz="1800" b="0" kern="0" baseline="30000" dirty="0"/>
              <a:t>2 </a:t>
            </a:r>
            <a:r>
              <a:rPr lang="en-GB" sz="1800" b="0" kern="0" dirty="0"/>
              <a:t>(FWHM</a:t>
            </a:r>
            <a:r>
              <a:rPr lang="en-GB" sz="1800" b="0" kern="0" dirty="0" smtClean="0"/>
              <a:t>)</a:t>
            </a:r>
          </a:p>
          <a:p>
            <a:pPr marL="274638" lvl="1" indent="-274638">
              <a:lnSpc>
                <a:spcPct val="120000"/>
              </a:lnSpc>
              <a:buClrTx/>
              <a:buSzPct val="90000"/>
              <a:buFont typeface="Wingdings" pitchFamily="2" charset="2"/>
              <a:buChar char="q"/>
            </a:pPr>
            <a:r>
              <a:rPr lang="en-GB" sz="1800" kern="0" dirty="0"/>
              <a:t>Beam </a:t>
            </a:r>
            <a:r>
              <a:rPr lang="en-GB" sz="1800" kern="0" dirty="0" smtClean="0"/>
              <a:t>momentum</a:t>
            </a:r>
            <a:endParaRPr lang="en-GB" sz="1800" kern="0" dirty="0"/>
          </a:p>
          <a:p>
            <a:pPr marL="274638" lvl="1" indent="-274638" defTabSz="628650">
              <a:lnSpc>
                <a:spcPct val="90000"/>
              </a:lnSpc>
              <a:buClr>
                <a:srgbClr val="0000FF"/>
              </a:buClr>
              <a:buSzPct val="120000"/>
              <a:buNone/>
            </a:pPr>
            <a:r>
              <a:rPr lang="en-GB" sz="1800" b="0" kern="0" dirty="0"/>
              <a:t>	</a:t>
            </a:r>
            <a:r>
              <a:rPr lang="en-GB" sz="1800" b="0" kern="0" dirty="0" smtClean="0"/>
              <a:t>24 GeV/c</a:t>
            </a:r>
            <a:endParaRPr lang="en-GB" sz="1800" b="0" kern="0" dirty="0"/>
          </a:p>
          <a:p>
            <a:pPr marL="274638" lvl="1" indent="-274638">
              <a:lnSpc>
                <a:spcPct val="120000"/>
              </a:lnSpc>
              <a:buClrTx/>
              <a:buSzPct val="90000"/>
              <a:buFont typeface="Wingdings" pitchFamily="2" charset="2"/>
              <a:buChar char="q"/>
            </a:pPr>
            <a:r>
              <a:rPr lang="en-GB" sz="1800" kern="0" dirty="0" smtClean="0"/>
              <a:t>Proton flux</a:t>
            </a:r>
            <a:endParaRPr lang="en-GB" sz="1800" kern="0" dirty="0"/>
          </a:p>
          <a:p>
            <a:pPr marL="274638" lvl="1" indent="-274638" defTabSz="628650">
              <a:lnSpc>
                <a:spcPct val="90000"/>
              </a:lnSpc>
              <a:buClrTx/>
              <a:buSzPct val="120000"/>
              <a:buNone/>
            </a:pPr>
            <a:r>
              <a:rPr lang="en-GB" sz="1800" kern="0" dirty="0" smtClean="0">
                <a:solidFill>
                  <a:srgbClr val="FF0000"/>
                </a:solidFill>
              </a:rPr>
              <a:t>	~</a:t>
            </a:r>
            <a:r>
              <a:rPr lang="en-GB" sz="1800" kern="0" dirty="0">
                <a:solidFill>
                  <a:srgbClr val="FF0000"/>
                </a:solidFill>
              </a:rPr>
              <a:t>1×10</a:t>
            </a:r>
            <a:r>
              <a:rPr lang="en-GB" sz="1800" kern="0" baseline="30000" dirty="0">
                <a:solidFill>
                  <a:srgbClr val="FF0000"/>
                </a:solidFill>
              </a:rPr>
              <a:t>16</a:t>
            </a:r>
            <a:r>
              <a:rPr lang="en-GB" sz="1800" kern="0" dirty="0">
                <a:solidFill>
                  <a:srgbClr val="FF0000"/>
                </a:solidFill>
              </a:rPr>
              <a:t> </a:t>
            </a:r>
            <a:r>
              <a:rPr lang="en-GB" sz="1800" kern="0" dirty="0" smtClean="0">
                <a:solidFill>
                  <a:srgbClr val="FF0000"/>
                </a:solidFill>
              </a:rPr>
              <a:t>p </a:t>
            </a:r>
            <a:r>
              <a:rPr lang="en-GB" sz="1800" kern="0" dirty="0" smtClean="0">
                <a:solidFill>
                  <a:srgbClr val="FF0000"/>
                </a:solidFill>
                <a:sym typeface="Symbol"/>
              </a:rPr>
              <a:t> </a:t>
            </a:r>
            <a:r>
              <a:rPr lang="en-GB" sz="1800" kern="0" dirty="0" smtClean="0">
                <a:solidFill>
                  <a:srgbClr val="FF0000"/>
                </a:solidFill>
              </a:rPr>
              <a:t>cm</a:t>
            </a:r>
            <a:r>
              <a:rPr lang="en-GB" sz="1800" kern="0" baseline="30000" dirty="0" smtClean="0">
                <a:solidFill>
                  <a:srgbClr val="FF0000"/>
                </a:solidFill>
              </a:rPr>
              <a:t>-2</a:t>
            </a:r>
            <a:r>
              <a:rPr lang="en-GB" sz="1800" kern="0" dirty="0" smtClean="0">
                <a:solidFill>
                  <a:srgbClr val="FF0000"/>
                </a:solidFill>
              </a:rPr>
              <a:t> 20days</a:t>
            </a:r>
            <a:r>
              <a:rPr lang="en-GB" sz="1800" kern="0" baseline="30000" dirty="0" smtClean="0">
                <a:solidFill>
                  <a:srgbClr val="FF0000"/>
                </a:solidFill>
              </a:rPr>
              <a:t>-1</a:t>
            </a:r>
            <a:r>
              <a:rPr lang="en-GB" sz="1800" kern="0" dirty="0" smtClean="0">
                <a:solidFill>
                  <a:srgbClr val="FF0000"/>
                </a:solidFill>
              </a:rPr>
              <a:t> </a:t>
            </a:r>
          </a:p>
          <a:p>
            <a:pPr marL="274638" lvl="1" indent="-274638" defTabSz="628650">
              <a:lnSpc>
                <a:spcPct val="90000"/>
              </a:lnSpc>
              <a:buClrTx/>
              <a:buSzPct val="120000"/>
              <a:buNone/>
            </a:pPr>
            <a:r>
              <a:rPr lang="en-GB" sz="1800" b="0" kern="0" dirty="0" smtClean="0"/>
              <a:t>	(</a:t>
            </a:r>
            <a:r>
              <a:rPr lang="en-GB" sz="1800" b="0" kern="0" dirty="0"/>
              <a:t>year average</a:t>
            </a:r>
            <a:r>
              <a:rPr lang="en-GB" sz="1800" b="0" kern="0" dirty="0" smtClean="0"/>
              <a:t>)</a:t>
            </a:r>
            <a:endParaRPr lang="en-US" sz="1800" kern="0" dirty="0" smtClean="0">
              <a:solidFill>
                <a:srgbClr val="0000FF"/>
              </a:solidFill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3075792" y="3016401"/>
            <a:ext cx="780549" cy="338554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</a:rPr>
              <a:t>p</a:t>
            </a:r>
            <a:r>
              <a:rPr lang="en-US" sz="1600" baseline="30000" dirty="0" smtClean="0">
                <a:solidFill>
                  <a:srgbClr val="FF0000"/>
                </a:solidFill>
                <a:latin typeface="Calibri" pitchFamily="34" charset="0"/>
              </a:rPr>
              <a:t>+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</a:rPr>
              <a:t>(T7)</a:t>
            </a:r>
            <a:endParaRPr lang="en-US" sz="1600" b="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5773420" y="846513"/>
            <a:ext cx="1146655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</a:rPr>
              <a:t>Iron DUMP</a:t>
            </a:r>
            <a:endParaRPr lang="en-US" sz="1600" b="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7966305" y="1099610"/>
            <a:ext cx="1146655" cy="5847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</a:rPr>
              <a:t>Counting Room</a:t>
            </a:r>
            <a:endParaRPr lang="en-US" sz="1600" b="0" dirty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9399" y="2110740"/>
            <a:ext cx="4491339" cy="4646592"/>
            <a:chOff x="49399" y="2110740"/>
            <a:chExt cx="4491339" cy="464659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9" t="3488" r="3929" b="3276"/>
            <a:stretch/>
          </p:blipFill>
          <p:spPr bwMode="auto">
            <a:xfrm>
              <a:off x="49399" y="4164253"/>
              <a:ext cx="4491339" cy="25930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Text Box 4"/>
            <p:cNvSpPr txBox="1">
              <a:spLocks noChangeArrowheads="1"/>
            </p:cNvSpPr>
            <p:nvPr/>
          </p:nvSpPr>
          <p:spPr bwMode="auto">
            <a:xfrm>
              <a:off x="742950" y="3609569"/>
              <a:ext cx="2777489" cy="33855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CH" sz="1600" dirty="0" smtClean="0">
                  <a:solidFill>
                    <a:srgbClr val="0000FF"/>
                  </a:solidFill>
                  <a:latin typeface="Calibri" pitchFamily="34" charset="0"/>
                </a:rPr>
                <a:t>IRRAD3, IRRAD5, … Tables</a:t>
              </a:r>
              <a:endParaRPr lang="fr-CH" sz="1600" b="0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 flipV="1">
              <a:off x="3520439" y="2110740"/>
              <a:ext cx="1020299" cy="1668107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Straight Arrow Connector 39"/>
            <p:cNvCxnSpPr>
              <a:stCxn id="34" idx="2"/>
            </p:cNvCxnSpPr>
            <p:nvPr/>
          </p:nvCxnSpPr>
          <p:spPr bwMode="auto">
            <a:xfrm>
              <a:off x="2131695" y="3948123"/>
              <a:ext cx="78105" cy="570537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7" name="Straight Arrow Connector 46"/>
            <p:cNvCxnSpPr/>
            <p:nvPr/>
          </p:nvCxnSpPr>
          <p:spPr bwMode="auto">
            <a:xfrm flipV="1">
              <a:off x="342900" y="5435600"/>
              <a:ext cx="588000" cy="21336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3" name="Text Box 4"/>
            <p:cNvSpPr txBox="1">
              <a:spLocks noChangeArrowheads="1"/>
            </p:cNvSpPr>
            <p:nvPr/>
          </p:nvSpPr>
          <p:spPr bwMode="auto">
            <a:xfrm>
              <a:off x="135646" y="5367020"/>
              <a:ext cx="414507" cy="33855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FF0000"/>
                  </a:solidFill>
                  <a:latin typeface="Calibri" pitchFamily="34" charset="0"/>
                </a:rPr>
                <a:t>p</a:t>
              </a:r>
              <a:r>
                <a:rPr lang="en-US" sz="1600" baseline="30000" dirty="0" smtClean="0">
                  <a:solidFill>
                    <a:srgbClr val="FF0000"/>
                  </a:solidFill>
                  <a:latin typeface="Calibri" pitchFamily="34" charset="0"/>
                </a:rPr>
                <a:t>+</a:t>
              </a:r>
              <a:endParaRPr lang="en-US" sz="1600" b="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4540738" y="4233391"/>
            <a:ext cx="1904287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</a:rPr>
              <a:t>Radiation Shielding</a:t>
            </a:r>
            <a:endParaRPr lang="en-US" sz="1600" b="0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3520439" y="2300289"/>
            <a:ext cx="694374" cy="75777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9" name="Group 8"/>
          <p:cNvGrpSpPr/>
          <p:nvPr/>
        </p:nvGrpSpPr>
        <p:grpSpPr>
          <a:xfrm>
            <a:off x="4363491" y="1755124"/>
            <a:ext cx="4662512" cy="4762217"/>
            <a:chOff x="4363491" y="1755124"/>
            <a:chExt cx="4662512" cy="4762217"/>
          </a:xfrm>
        </p:grpSpPr>
        <p:grpSp>
          <p:nvGrpSpPr>
            <p:cNvPr id="7" name="Group 6"/>
            <p:cNvGrpSpPr/>
            <p:nvPr/>
          </p:nvGrpSpPr>
          <p:grpSpPr>
            <a:xfrm>
              <a:off x="4363491" y="1755124"/>
              <a:ext cx="4637074" cy="4762217"/>
              <a:chOff x="4363491" y="1755124"/>
              <a:chExt cx="4637074" cy="4762217"/>
            </a:xfrm>
          </p:grpSpPr>
          <p:pic>
            <p:nvPicPr>
              <p:cNvPr id="22" name="Picture 3" descr="proton-coupe"/>
              <p:cNvPicPr>
                <a:picLocks noChangeAspect="1" noChangeArrowheads="1"/>
              </p:cNvPicPr>
              <p:nvPr/>
            </p:nvPicPr>
            <p:blipFill rotWithShape="1">
              <a:blip r:embed="rId5"/>
              <a:srcRect l="7394" t="13222" r="11272" b="14341"/>
              <a:stretch/>
            </p:blipFill>
            <p:spPr bwMode="auto">
              <a:xfrm>
                <a:off x="4363491" y="3939541"/>
                <a:ext cx="4637074" cy="2577800"/>
              </a:xfrm>
              <a:prstGeom prst="rect">
                <a:avLst/>
              </a:prstGeom>
              <a:noFill/>
            </p:spPr>
          </p:pic>
          <p:graphicFrame>
            <p:nvGraphicFramePr>
              <p:cNvPr id="23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23029960"/>
                  </p:ext>
                </p:extLst>
              </p:nvPr>
            </p:nvGraphicFramePr>
            <p:xfrm>
              <a:off x="8755380" y="5654256"/>
              <a:ext cx="121920" cy="4582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34" name="Clip" r:id="rId6" imgW="893160" imgH="3334680" progId="">
                      <p:embed/>
                    </p:oleObj>
                  </mc:Choice>
                  <mc:Fallback>
                    <p:oleObj name="Clip" r:id="rId6" imgW="893160" imgH="33346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755380" y="5654256"/>
                            <a:ext cx="121920" cy="458253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4" name="Straight Arrow Connector 23"/>
              <p:cNvCxnSpPr/>
              <p:nvPr/>
            </p:nvCxnSpPr>
            <p:spPr bwMode="auto">
              <a:xfrm flipH="1">
                <a:off x="6657975" y="4203700"/>
                <a:ext cx="835025" cy="123190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9" name="Straight Arrow Connector 28"/>
              <p:cNvCxnSpPr/>
              <p:nvPr/>
            </p:nvCxnSpPr>
            <p:spPr bwMode="auto">
              <a:xfrm flipH="1" flipV="1">
                <a:off x="6477001" y="1755124"/>
                <a:ext cx="1015999" cy="2184417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2" name="Text Box 4"/>
              <p:cNvSpPr txBox="1">
                <a:spLocks noChangeArrowheads="1"/>
              </p:cNvSpPr>
              <p:nvPr/>
            </p:nvSpPr>
            <p:spPr bwMode="auto">
              <a:xfrm>
                <a:off x="6789420" y="3859956"/>
                <a:ext cx="1561792" cy="33855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CH" sz="1600" dirty="0" smtClean="0">
                    <a:solidFill>
                      <a:srgbClr val="0000FF"/>
                    </a:solidFill>
                    <a:latin typeface="Calibri" pitchFamily="34" charset="0"/>
                  </a:rPr>
                  <a:t>IRRAD1 Shuttle</a:t>
                </a:r>
                <a:endParaRPr lang="fr-CH" sz="1600" b="0" dirty="0">
                  <a:solidFill>
                    <a:srgbClr val="0000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25" name="Text Box 8"/>
            <p:cNvSpPr txBox="1">
              <a:spLocks noChangeArrowheads="1"/>
            </p:cNvSpPr>
            <p:nvPr/>
          </p:nvSpPr>
          <p:spPr bwMode="auto">
            <a:xfrm>
              <a:off x="7291754" y="4474456"/>
              <a:ext cx="1734249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GB" sz="1200" dirty="0" smtClean="0">
                  <a:latin typeface="Calibri" pitchFamily="34" charset="0"/>
                </a:rPr>
                <a:t>40×25cm</a:t>
              </a:r>
              <a:r>
                <a:rPr lang="en-GB" sz="1200" baseline="30000" dirty="0" smtClean="0">
                  <a:latin typeface="Calibri" pitchFamily="34" charset="0"/>
                </a:rPr>
                <a:t>2</a:t>
              </a:r>
              <a:r>
                <a:rPr lang="en-GB" sz="1200" dirty="0" smtClean="0">
                  <a:latin typeface="Calibri" pitchFamily="34" charset="0"/>
                </a:rPr>
                <a:t>, ~15m length </a:t>
              </a:r>
              <a:endParaRPr lang="en-GB" sz="1200" dirty="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528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IRRAD1 Shuttle &amp; IRRADx Tables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pic>
        <p:nvPicPr>
          <p:cNvPr id="5" name="Picture 2" descr="C:\All photos\Cern IRRAD1\New shielding no cover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1701" y="906779"/>
            <a:ext cx="3780000" cy="2520000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All photos\Cern IRRAD1\IMG_02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3862" y="906779"/>
            <a:ext cx="3360000" cy="2520000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All photos\Cern ECAL\P6280069-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5290" y="3617595"/>
            <a:ext cx="2930452" cy="2880000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All photos\Cern IRRAD3\P812003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1711" y="3617595"/>
            <a:ext cx="3840000" cy="2880000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8100" y="1901616"/>
            <a:ext cx="1561792" cy="6617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dirty="0" smtClean="0">
                <a:solidFill>
                  <a:srgbClr val="0000FF"/>
                </a:solidFill>
                <a:latin typeface="Calibri" pitchFamily="34" charset="0"/>
              </a:rPr>
              <a:t>IRRAD1 Shuttle</a:t>
            </a:r>
          </a:p>
          <a:p>
            <a:pPr>
              <a:spcBef>
                <a:spcPct val="50000"/>
              </a:spcBef>
            </a:pPr>
            <a:r>
              <a:rPr lang="fr-CH" sz="1400" dirty="0" smtClean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GB" sz="1400" baseline="-25000" dirty="0" smtClean="0">
                <a:solidFill>
                  <a:srgbClr val="0000FF"/>
                </a:solidFill>
                <a:latin typeface="Calibri" pitchFamily="34" charset="0"/>
              </a:rPr>
              <a:t>max</a:t>
            </a:r>
            <a:r>
              <a:rPr lang="fr-CH" sz="1400" dirty="0" smtClean="0">
                <a:solidFill>
                  <a:srgbClr val="0000FF"/>
                </a:solidFill>
                <a:latin typeface="Calibri" pitchFamily="34" charset="0"/>
              </a:rPr>
              <a:t>=5×5×15cm</a:t>
            </a:r>
            <a:r>
              <a:rPr lang="fr-CH" sz="1400" baseline="30000" dirty="0" smtClean="0">
                <a:solidFill>
                  <a:srgbClr val="0000FF"/>
                </a:solidFill>
                <a:latin typeface="Calibri" pitchFamily="34" charset="0"/>
              </a:rPr>
              <a:t>3</a:t>
            </a:r>
            <a:endParaRPr lang="fr-CH" sz="1400" baseline="30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8101" y="4360365"/>
            <a:ext cx="1663600" cy="118494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dirty="0" smtClean="0">
                <a:solidFill>
                  <a:srgbClr val="0000FF"/>
                </a:solidFill>
                <a:latin typeface="Calibri" pitchFamily="34" charset="0"/>
              </a:rPr>
              <a:t>IRRAD3 &amp; IRRAD7 Tables</a:t>
            </a:r>
          </a:p>
          <a:p>
            <a:pPr>
              <a:spcBef>
                <a:spcPct val="50000"/>
              </a:spcBef>
            </a:pPr>
            <a:r>
              <a:rPr lang="fr-CH" sz="1400" dirty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GB" sz="1400" baseline="-25000" dirty="0" smtClean="0">
                <a:solidFill>
                  <a:srgbClr val="0000FF"/>
                </a:solidFill>
                <a:latin typeface="Calibri" pitchFamily="34" charset="0"/>
              </a:rPr>
              <a:t>max</a:t>
            </a:r>
            <a:r>
              <a:rPr lang="fr-CH" sz="1400" dirty="0" smtClean="0">
                <a:solidFill>
                  <a:srgbClr val="0000FF"/>
                </a:solidFill>
                <a:latin typeface="Calibri" pitchFamily="34" charset="0"/>
              </a:rPr>
              <a:t>=20×20×50cm</a:t>
            </a:r>
            <a:r>
              <a:rPr lang="fr-CH" sz="1400" baseline="30000" dirty="0" smtClean="0">
                <a:solidFill>
                  <a:srgbClr val="0000FF"/>
                </a:solidFill>
                <a:latin typeface="Calibri" pitchFamily="34" charset="0"/>
              </a:rPr>
              <a:t>3</a:t>
            </a:r>
            <a:r>
              <a:rPr lang="fr-CH" sz="14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fr-CH" sz="1200" dirty="0" smtClean="0">
                <a:solidFill>
                  <a:srgbClr val="0000FF"/>
                </a:solidFill>
                <a:latin typeface="Calibri" pitchFamily="34" charset="0"/>
              </a:rPr>
              <a:t>scanning over surface</a:t>
            </a:r>
            <a:endParaRPr lang="fr-CH" sz="1200" baseline="30000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4076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659" y="3297725"/>
            <a:ext cx="3651341" cy="356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458" y="98425"/>
            <a:ext cx="6381819" cy="641350"/>
          </a:xfrm>
        </p:spPr>
        <p:txBody>
          <a:bodyPr/>
          <a:lstStyle/>
          <a:p>
            <a:r>
              <a:rPr lang="en-US" dirty="0" smtClean="0"/>
              <a:t>Mixed-field Irradiation Facility (2012)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30960" y="869273"/>
            <a:ext cx="5416377" cy="1790039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185738" indent="-185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Symbol" pitchFamily="18" charset="2"/>
              <a:buChar char="·"/>
              <a:defRPr sz="2200" b="1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defRPr>
            </a:lvl1pPr>
            <a:lvl2pPr marL="822325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Symbol" pitchFamily="18" charset="2"/>
              <a:buChar char="·"/>
              <a:defRPr b="1">
                <a:solidFill>
                  <a:schemeClr val="tx1"/>
                </a:solidFill>
                <a:latin typeface="Calibri" pitchFamily="34" charset="0"/>
              </a:defRPr>
            </a:lvl2pPr>
            <a:lvl3pPr marL="12303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Calibri" pitchFamily="34" charset="0"/>
              </a:defRPr>
            </a:lvl3pPr>
            <a:lvl4pPr marL="1638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54013" indent="-354013">
              <a:lnSpc>
                <a:spcPct val="120000"/>
              </a:lnSpc>
              <a:buClrTx/>
              <a:buSzPct val="90000"/>
              <a:buFont typeface="Wingdings" pitchFamily="2" charset="2"/>
              <a:buChar char="q"/>
            </a:pPr>
            <a:r>
              <a:rPr lang="en-GB" sz="1800" kern="0" dirty="0" smtClean="0"/>
              <a:t>Secondary </a:t>
            </a:r>
            <a:r>
              <a:rPr lang="en-GB" sz="1800" kern="0" dirty="0"/>
              <a:t>particles in </a:t>
            </a:r>
            <a:r>
              <a:rPr lang="en-GB" sz="1800" kern="0" dirty="0" smtClean="0"/>
              <a:t>a cavity</a:t>
            </a:r>
            <a:r>
              <a:rPr lang="en-US" sz="1800" kern="0" dirty="0" smtClean="0"/>
              <a:t> (IRRAD2)</a:t>
            </a:r>
          </a:p>
          <a:p>
            <a:pPr marL="530225" lvl="1" indent="-165100">
              <a:lnSpc>
                <a:spcPct val="120000"/>
              </a:lnSpc>
              <a:buSzPct val="120000"/>
              <a:buFont typeface="Arial" panose="020B0604020202020204" pitchFamily="34" charset="0"/>
              <a:buChar char="•"/>
            </a:pPr>
            <a:r>
              <a:rPr lang="en-GB" sz="1600" b="0" kern="0" dirty="0" smtClean="0"/>
              <a:t>24 </a:t>
            </a:r>
            <a:r>
              <a:rPr lang="en-GB" sz="1600" b="0" kern="0" dirty="0"/>
              <a:t>GeV/c proton beam on </a:t>
            </a:r>
            <a:r>
              <a:rPr lang="en-GB" sz="1600" b="0" kern="0" dirty="0" smtClean="0"/>
              <a:t>a C/Fe/Pb target</a:t>
            </a:r>
          </a:p>
          <a:p>
            <a:pPr marL="530225" lvl="1" indent="-165100">
              <a:lnSpc>
                <a:spcPct val="120000"/>
              </a:lnSpc>
              <a:buSzPct val="120000"/>
              <a:buFont typeface="Arial" panose="020B0604020202020204" pitchFamily="34" charset="0"/>
              <a:buChar char="•"/>
            </a:pPr>
            <a:r>
              <a:rPr lang="en-GB" sz="1600" kern="0" dirty="0" smtClean="0"/>
              <a:t>Small volume </a:t>
            </a:r>
            <a:r>
              <a:rPr lang="en-GB" sz="1600" b="0" kern="0" dirty="0" smtClean="0"/>
              <a:t>(max ~30×30×30cm</a:t>
            </a:r>
            <a:r>
              <a:rPr lang="en-GB" sz="1600" b="0" kern="0" baseline="30000" dirty="0" smtClean="0"/>
              <a:t>3</a:t>
            </a:r>
            <a:r>
              <a:rPr lang="en-GB" sz="1600" b="0" kern="0" dirty="0" smtClean="0"/>
              <a:t>) behind DIRAC </a:t>
            </a:r>
            <a:endParaRPr lang="en-GB" sz="1600" b="0" kern="0" dirty="0"/>
          </a:p>
          <a:p>
            <a:pPr marL="530225" lvl="1" indent="-165100">
              <a:lnSpc>
                <a:spcPct val="120000"/>
              </a:lnSpc>
              <a:buSzPct val="120000"/>
              <a:buFont typeface="Arial" panose="020B0604020202020204" pitchFamily="34" charset="0"/>
              <a:buChar char="•"/>
            </a:pPr>
            <a:r>
              <a:rPr lang="en-GB" sz="1600" b="0" kern="0" dirty="0" smtClean="0"/>
              <a:t>Spectrum &amp; flux </a:t>
            </a:r>
            <a:r>
              <a:rPr lang="en-GB" sz="1600" b="0" kern="0" dirty="0"/>
              <a:t>of </a:t>
            </a:r>
            <a:r>
              <a:rPr lang="en-GB" sz="1600" i="1" kern="0" dirty="0" smtClean="0">
                <a:solidFill>
                  <a:srgbClr val="008000"/>
                </a:solidFill>
              </a:rPr>
              <a:t>n</a:t>
            </a:r>
            <a:r>
              <a:rPr lang="en-GB" sz="1600" kern="0" dirty="0" smtClean="0">
                <a:solidFill>
                  <a:srgbClr val="008000"/>
                </a:solidFill>
              </a:rPr>
              <a:t>, </a:t>
            </a:r>
            <a:r>
              <a:rPr lang="en-GB" sz="1600" i="1" kern="0" dirty="0" smtClean="0">
                <a:solidFill>
                  <a:srgbClr val="008000"/>
                </a:solidFill>
              </a:rPr>
              <a:t>p</a:t>
            </a:r>
            <a:r>
              <a:rPr lang="en-GB" sz="1600" kern="0" baseline="30000" dirty="0" smtClean="0">
                <a:solidFill>
                  <a:srgbClr val="008000"/>
                </a:solidFill>
              </a:rPr>
              <a:t>+</a:t>
            </a:r>
            <a:r>
              <a:rPr lang="en-GB" sz="1600" kern="0" dirty="0" smtClean="0">
                <a:solidFill>
                  <a:srgbClr val="008000"/>
                </a:solidFill>
              </a:rPr>
              <a:t>, </a:t>
            </a:r>
            <a:r>
              <a:rPr lang="en-GB" sz="1600" kern="0" dirty="0">
                <a:solidFill>
                  <a:srgbClr val="008000"/>
                </a:solidFill>
                <a:latin typeface="Symbol" panose="05050102010706020507" pitchFamily="18" charset="2"/>
              </a:rPr>
              <a:t>p</a:t>
            </a:r>
            <a:r>
              <a:rPr lang="en-GB" sz="1600" kern="0" baseline="30000" dirty="0">
                <a:solidFill>
                  <a:srgbClr val="008000"/>
                </a:solidFill>
              </a:rPr>
              <a:t>+</a:t>
            </a:r>
            <a:r>
              <a:rPr lang="en-GB" sz="1600" kern="0" dirty="0">
                <a:solidFill>
                  <a:srgbClr val="008000"/>
                </a:solidFill>
              </a:rPr>
              <a:t>, </a:t>
            </a:r>
            <a:r>
              <a:rPr lang="en-GB" sz="1600" kern="0" dirty="0" smtClean="0">
                <a:solidFill>
                  <a:srgbClr val="008000"/>
                </a:solidFill>
                <a:latin typeface="Symbol" panose="05050102010706020507" pitchFamily="18" charset="2"/>
              </a:rPr>
              <a:t>p</a:t>
            </a:r>
            <a:r>
              <a:rPr lang="en-GB" sz="1600" kern="0" baseline="30000" dirty="0" smtClean="0">
                <a:solidFill>
                  <a:srgbClr val="008000"/>
                </a:solidFill>
              </a:rPr>
              <a:t>-</a:t>
            </a:r>
            <a:r>
              <a:rPr lang="en-GB" sz="1600" kern="0" dirty="0" smtClean="0">
                <a:solidFill>
                  <a:srgbClr val="008000"/>
                </a:solidFill>
              </a:rPr>
              <a:t>, </a:t>
            </a:r>
            <a:r>
              <a:rPr lang="en-GB" sz="1600" kern="0" dirty="0" smtClean="0">
                <a:solidFill>
                  <a:srgbClr val="008000"/>
                </a:solidFill>
                <a:latin typeface="Symbol" panose="05050102010706020507" pitchFamily="18" charset="2"/>
              </a:rPr>
              <a:t>g</a:t>
            </a:r>
            <a:r>
              <a:rPr lang="en-GB" sz="1600" kern="0" dirty="0" smtClean="0">
                <a:solidFill>
                  <a:srgbClr val="008000"/>
                </a:solidFill>
              </a:rPr>
              <a:t> </a:t>
            </a:r>
            <a:r>
              <a:rPr lang="en-GB" sz="1600" b="0" kern="0" dirty="0"/>
              <a:t>simulated </a:t>
            </a:r>
            <a:r>
              <a:rPr lang="en-GB" sz="1600" b="0" kern="0" dirty="0" smtClean="0"/>
              <a:t>&amp; measured</a:t>
            </a:r>
          </a:p>
          <a:p>
            <a:pPr marL="530225" lvl="1" indent="-165100">
              <a:lnSpc>
                <a:spcPct val="120000"/>
              </a:lnSpc>
              <a:buSzPct val="120000"/>
              <a:buFont typeface="Arial" panose="020B0604020202020204" pitchFamily="34" charset="0"/>
              <a:buChar char="•"/>
            </a:pPr>
            <a:r>
              <a:rPr lang="en-GB" sz="1600" b="0" kern="0" dirty="0">
                <a:solidFill>
                  <a:srgbClr val="FF0000"/>
                </a:solidFill>
              </a:rPr>
              <a:t> </a:t>
            </a:r>
            <a:r>
              <a:rPr lang="en-GB" sz="1600" kern="0" dirty="0" smtClean="0">
                <a:solidFill>
                  <a:srgbClr val="FF0000"/>
                </a:solidFill>
              </a:rPr>
              <a:t>~1×10</a:t>
            </a:r>
            <a:r>
              <a:rPr lang="en-GB" sz="1600" kern="0" baseline="30000" dirty="0" smtClean="0">
                <a:solidFill>
                  <a:srgbClr val="FF0000"/>
                </a:solidFill>
              </a:rPr>
              <a:t>13</a:t>
            </a:r>
            <a:r>
              <a:rPr lang="en-GB" sz="1600" kern="0" dirty="0" smtClean="0">
                <a:solidFill>
                  <a:srgbClr val="FF0000"/>
                </a:solidFill>
              </a:rPr>
              <a:t> n</a:t>
            </a:r>
            <a:r>
              <a:rPr lang="en-GB" sz="1600" kern="0" baseline="-25000" dirty="0" smtClean="0">
                <a:solidFill>
                  <a:srgbClr val="FF0000"/>
                </a:solidFill>
              </a:rPr>
              <a:t>(E&gt;1MeV) </a:t>
            </a:r>
            <a:r>
              <a:rPr lang="en-GB" sz="1600" kern="0" dirty="0" smtClean="0">
                <a:solidFill>
                  <a:srgbClr val="FF0000"/>
                </a:solidFill>
              </a:rPr>
              <a:t>cm</a:t>
            </a:r>
            <a:r>
              <a:rPr lang="en-GB" sz="1600" kern="0" baseline="30000" dirty="0" smtClean="0">
                <a:solidFill>
                  <a:srgbClr val="FF0000"/>
                </a:solidFill>
              </a:rPr>
              <a:t>-2</a:t>
            </a:r>
            <a:r>
              <a:rPr lang="en-GB" sz="1600" kern="0" dirty="0" smtClean="0">
                <a:solidFill>
                  <a:srgbClr val="FF0000"/>
                </a:solidFill>
              </a:rPr>
              <a:t> 5d</a:t>
            </a:r>
            <a:r>
              <a:rPr lang="en-GB" sz="1600" kern="0" baseline="30000" dirty="0" smtClean="0">
                <a:solidFill>
                  <a:srgbClr val="FF0000"/>
                </a:solidFill>
              </a:rPr>
              <a:t>-1</a:t>
            </a:r>
            <a:r>
              <a:rPr lang="en-GB" sz="1600" kern="0" dirty="0" smtClean="0">
                <a:solidFill>
                  <a:srgbClr val="FF0000"/>
                </a:solidFill>
              </a:rPr>
              <a:t> </a:t>
            </a:r>
            <a:r>
              <a:rPr lang="en-GB" sz="1600" b="0" kern="0" dirty="0" smtClean="0"/>
              <a:t>@ </a:t>
            </a:r>
            <a:r>
              <a:rPr lang="en-GB" sz="1600" b="0" kern="0" dirty="0"/>
              <a:t>50cm from beam </a:t>
            </a:r>
            <a:r>
              <a:rPr lang="en-GB" sz="1600" b="0" kern="0" dirty="0" smtClean="0"/>
              <a:t>axis</a:t>
            </a:r>
            <a:endParaRPr lang="en-US" sz="1600" kern="0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1" t="706" r="1863" b="1735"/>
          <a:stretch/>
        </p:blipFill>
        <p:spPr bwMode="auto">
          <a:xfrm>
            <a:off x="217170" y="2836134"/>
            <a:ext cx="2512973" cy="3558606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4"/>
          <a:srcRect l="6454" r="5830"/>
          <a:stretch/>
        </p:blipFill>
        <p:spPr bwMode="auto">
          <a:xfrm>
            <a:off x="2906291" y="2836133"/>
            <a:ext cx="2342969" cy="3558608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</p:spPr>
      </p:pic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882401" y="6273692"/>
            <a:ext cx="1678710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smtClean="0">
                <a:solidFill>
                  <a:srgbClr val="0000FF"/>
                </a:solidFill>
                <a:latin typeface="Calibri" pitchFamily="34" charset="0"/>
              </a:rPr>
              <a:t>IRRAD2 Shuttle</a:t>
            </a:r>
            <a:endParaRPr lang="en-GB" sz="1600" b="0" dirty="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558709" y="5915002"/>
            <a:ext cx="647385" cy="2907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431342" y="5875764"/>
            <a:ext cx="414507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</a:rPr>
              <a:t>p</a:t>
            </a:r>
            <a:r>
              <a:rPr lang="en-US" sz="1600" baseline="30000" dirty="0" smtClean="0">
                <a:solidFill>
                  <a:srgbClr val="FF0000"/>
                </a:solidFill>
                <a:latin typeface="Calibri" pitchFamily="34" charset="0"/>
              </a:rPr>
              <a:t>+</a:t>
            </a:r>
            <a:endParaRPr lang="en-US" sz="1600" b="0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2317305" y="4618461"/>
            <a:ext cx="0" cy="70866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arrow" w="med" len="med"/>
            <a:tailEnd type="arrow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5514975" y="4467225"/>
            <a:ext cx="1762125" cy="136036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pic>
        <p:nvPicPr>
          <p:cNvPr id="30" name="Picture 4" descr="E:\Federico\ARCHIVE\01 - CERN Nov 2001 to Oct 2006\Thesis\phd_thesis\images\fac-irrad2-spect10c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077" y="828697"/>
            <a:ext cx="3627685" cy="27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6173669" y="1020080"/>
            <a:ext cx="2604571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</a:rPr>
              <a:t>Particle flux at 10cm </a:t>
            </a:r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[</a:t>
            </a:r>
            <a:r>
              <a:rPr lang="en-US" sz="1100" dirty="0">
                <a:solidFill>
                  <a:schemeClr val="tx1"/>
                </a:solidFill>
                <a:latin typeface="Calibri" pitchFamily="34" charset="0"/>
              </a:rPr>
              <a:t>CMS-IN-2001/012</a:t>
            </a:r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]</a:t>
            </a:r>
            <a:endParaRPr lang="en-US" sz="11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387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:\IRRADIATION-Facilities-2010\IMG_009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61"/>
          <a:stretch/>
        </p:blipFill>
        <p:spPr bwMode="auto">
          <a:xfrm>
            <a:off x="121062" y="5354166"/>
            <a:ext cx="2340000" cy="1323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3" descr="H:\IRRADIATION-Facilities-2010\IMG_006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8"/>
          <a:stretch/>
        </p:blipFill>
        <p:spPr bwMode="auto">
          <a:xfrm>
            <a:off x="6877877" y="1950156"/>
            <a:ext cx="2171103" cy="31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 Irradiation Experiments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AIDA meeting @ CERN – 09.12.2014</a:t>
            </a:r>
            <a:endParaRPr lang="en-US" dirty="0"/>
          </a:p>
        </p:txBody>
      </p:sp>
      <p:pic>
        <p:nvPicPr>
          <p:cNvPr id="5" name="Picture 4" descr="H:\Photo\Irradiation 2008\KK\P8290006.JPG"/>
          <p:cNvPicPr>
            <a:picLocks noChangeAspect="1" noChangeArrowheads="1"/>
          </p:cNvPicPr>
          <p:nvPr/>
        </p:nvPicPr>
        <p:blipFill>
          <a:blip r:embed="rId4" cstate="print"/>
          <a:srcRect t="14563"/>
          <a:stretch>
            <a:fillRect/>
          </a:stretch>
        </p:blipFill>
        <p:spPr bwMode="auto">
          <a:xfrm>
            <a:off x="150090" y="803183"/>
            <a:ext cx="2340000" cy="1499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H:\Photo\Irradiation 2008\KK\P8290001.JPG"/>
          <p:cNvPicPr>
            <a:picLocks noChangeAspect="1" noChangeArrowheads="1"/>
          </p:cNvPicPr>
          <p:nvPr/>
        </p:nvPicPr>
        <p:blipFill rotWithShape="1">
          <a:blip r:embed="rId5" cstate="print"/>
          <a:srcRect l="12337" t="6804" r="13667" b="11563"/>
          <a:stretch/>
        </p:blipFill>
        <p:spPr bwMode="auto">
          <a:xfrm>
            <a:off x="363494" y="2314984"/>
            <a:ext cx="2340000" cy="1936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5" descr="H:\Photo\Irradiation 2008\KK\P8290007.JPG"/>
          <p:cNvPicPr>
            <a:picLocks noChangeAspect="1" noChangeArrowheads="1"/>
          </p:cNvPicPr>
          <p:nvPr/>
        </p:nvPicPr>
        <p:blipFill>
          <a:blip r:embed="rId6" cstate="print"/>
          <a:srcRect l="8388"/>
          <a:stretch>
            <a:fillRect/>
          </a:stretch>
        </p:blipFill>
        <p:spPr bwMode="auto">
          <a:xfrm>
            <a:off x="2399805" y="874157"/>
            <a:ext cx="2340000" cy="191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2" descr="\\cern.ch\dfs\Users\f\fravotti\Documents\MyDocs\Irradiation Facilities\EA-IRRAD\PRESENTATIONS NEW FACILITY\RD51 mini week - April 2013\IMG_0609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5" t="45222" r="12655" b="6590"/>
          <a:stretch/>
        </p:blipFill>
        <p:spPr bwMode="auto">
          <a:xfrm>
            <a:off x="5121799" y="2494607"/>
            <a:ext cx="1846493" cy="849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2" descr="H:\Photo\Irradiation 2008\KK\P819003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73936" y="756923"/>
            <a:ext cx="2340000" cy="175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H:\IRRADIATION-Facilities-2010\IMG_032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329" y="2919136"/>
            <a:ext cx="2340000" cy="175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Picture 3" descr="\\cern.ch\dfs\Users\f\fravotti\Documents\MyDocs\Irradiation Facilities\EA-IRRAD\PRESENTATIONS NEW FACILITY\RD51 mini week - April 2013\IMG_0610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57" b="7074"/>
          <a:stretch/>
        </p:blipFill>
        <p:spPr bwMode="auto">
          <a:xfrm>
            <a:off x="2572376" y="5873801"/>
            <a:ext cx="2340000" cy="841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" name="Picture 5" descr="\\cern.ch\dfs\Users\f\fravotti\Documents\MyDocs\Irradiation Facilities\EA-IRRAD\PRESENTATIONS NEW FACILITY\RD51 mini week - April 2013\IMG_061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90" b="10650"/>
          <a:stretch/>
        </p:blipFill>
        <p:spPr bwMode="auto">
          <a:xfrm>
            <a:off x="232376" y="4146493"/>
            <a:ext cx="2340000" cy="1392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" t="9971" r="5165" b="5556"/>
          <a:stretch/>
        </p:blipFill>
        <p:spPr bwMode="auto">
          <a:xfrm>
            <a:off x="80078" y="2192153"/>
            <a:ext cx="808022" cy="821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3" t="7089" r="7879"/>
          <a:stretch/>
        </p:blipFill>
        <p:spPr bwMode="auto">
          <a:xfrm rot="5400000">
            <a:off x="4523728" y="602353"/>
            <a:ext cx="723043" cy="998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H:\Irrad_System\General\SampelManager\ImagesSets\Templates\Sets_1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31673" y="2724844"/>
            <a:ext cx="785312" cy="785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H:\Irrad_System\General\SampelManager\ImagesSets\Set-0433-P2A-2003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01" r="10237"/>
          <a:stretch/>
        </p:blipFill>
        <p:spPr bwMode="auto">
          <a:xfrm rot="5400000">
            <a:off x="6817108" y="802338"/>
            <a:ext cx="1440827" cy="1316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H:\Irrad_System\100NIKON\DSCN4430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736" y="4619763"/>
            <a:ext cx="2160000" cy="16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0" name="Picture 6" descr="H:\Irrad_System\Backup\Disk_NetworkServer   (IrradSystem Network Disk)\2003-05-22\General\SampelManager\ImagesSets\Set-0292-P3B-2002.jpg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" t="-1870" r="-5941" b="-2"/>
          <a:stretch/>
        </p:blipFill>
        <p:spPr bwMode="auto">
          <a:xfrm>
            <a:off x="7964810" y="928573"/>
            <a:ext cx="1084170" cy="1068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1" name="Picture 7" descr="G:\Workspaces\i\irrad-ps-inventory\Pictures\476.JPG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6" t="59375" r="18079" b="16782"/>
          <a:stretch/>
        </p:blipFill>
        <p:spPr bwMode="auto">
          <a:xfrm>
            <a:off x="2556935" y="4762439"/>
            <a:ext cx="2594787" cy="11645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2" name="Picture 8" descr="G:\Workspaces\i\irrad-ps-inventory\Pictures\478.JPG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7" t="33681" r="5682" b="30555"/>
          <a:stretch/>
        </p:blipFill>
        <p:spPr bwMode="auto">
          <a:xfrm>
            <a:off x="5384361" y="5701455"/>
            <a:ext cx="1891642" cy="1030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5" name="Rectangle 24"/>
          <p:cNvSpPr/>
          <p:nvPr/>
        </p:nvSpPr>
        <p:spPr>
          <a:xfrm>
            <a:off x="7361201" y="6243042"/>
            <a:ext cx="13027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l" eaLnBrk="1" hangingPunct="1">
              <a:spcBef>
                <a:spcPts val="0"/>
              </a:spcBef>
              <a:buClr>
                <a:schemeClr val="tx1"/>
              </a:buClr>
              <a:buSzPct val="100000"/>
              <a:defRPr/>
            </a:pPr>
            <a:r>
              <a:rPr lang="en-GB" sz="18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</a:t>
            </a:r>
            <a:r>
              <a:rPr lang="en-GB" sz="1200" kern="0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 IRRAD user community!</a:t>
            </a:r>
            <a:endParaRPr lang="en-GB" sz="1200" kern="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6153" name="Picture 9" descr="H:\Irrad_System\100NIKON\DSCN4436.JPG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5" t="10773"/>
          <a:stretch/>
        </p:blipFill>
        <p:spPr bwMode="auto">
          <a:xfrm rot="5400000">
            <a:off x="4910199" y="3825726"/>
            <a:ext cx="2071120" cy="1588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94077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61237</TotalTime>
  <Words>1681</Words>
  <Application>Microsoft Office PowerPoint</Application>
  <PresentationFormat>On-screen Show (4:3)</PresentationFormat>
  <Paragraphs>330</Paragraphs>
  <Slides>28</Slides>
  <Notes>1</Notes>
  <HiddenSlides>5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Default Design</vt:lpstr>
      <vt:lpstr>Clip</vt:lpstr>
      <vt:lpstr>PowerPoint Presentation</vt:lpstr>
      <vt:lpstr>Contents</vt:lpstr>
      <vt:lpstr>CERN Irradiation Facilities until 2012</vt:lpstr>
      <vt:lpstr>CERN Irradiation Facilities from 2014</vt:lpstr>
      <vt:lpstr>PS-EA Irradiation Facilities until 2012</vt:lpstr>
      <vt:lpstr>Proton Irradiation Facility (2012)</vt:lpstr>
      <vt:lpstr>IRRAD1 Shuttle &amp; IRRADx Tables </vt:lpstr>
      <vt:lpstr>Mixed-field Irradiation Facility (2012)</vt:lpstr>
      <vt:lpstr>Past Irradiation Experiments</vt:lpstr>
      <vt:lpstr>Past Irradiation Experiments</vt:lpstr>
      <vt:lpstr>Drawbacks &amp; Shortcomings</vt:lpstr>
      <vt:lpstr>Towards a new EA Irradiation Facility </vt:lpstr>
      <vt:lpstr>OLD East Area Layout</vt:lpstr>
      <vt:lpstr>NEW East Area IRRAD Layout</vt:lpstr>
      <vt:lpstr>24 GeV/c Proton Beam Parameters</vt:lpstr>
      <vt:lpstr>Ventilation System</vt:lpstr>
      <vt:lpstr>Proton IRRAD Facility (PH)</vt:lpstr>
      <vt:lpstr>Proton IRRAD Shuttle System</vt:lpstr>
      <vt:lpstr>IRRAD Remote-controlled Tables</vt:lpstr>
      <vt:lpstr>IRRAD Beam Instrumentation &amp; DAQ</vt:lpstr>
      <vt:lpstr>“CryoBLM” Setup</vt:lpstr>
      <vt:lpstr>New IRRAD Facility</vt:lpstr>
      <vt:lpstr>East Area EA-IRRAD Infrastructure</vt:lpstr>
      <vt:lpstr>Proton IRRAD Infrastructure</vt:lpstr>
      <vt:lpstr>Mixed-field CHARM Facility (EN)</vt:lpstr>
      <vt:lpstr>PowerPoint Presentation</vt:lpstr>
      <vt:lpstr>Summary</vt:lpstr>
      <vt:lpstr>Ongoing Experiments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Facilities at CERN - IRRAD</dc:title>
  <dc:creator>Federico Ravotti</dc:creator>
  <cp:lastModifiedBy>Michael Moll</cp:lastModifiedBy>
  <cp:revision>2842</cp:revision>
  <cp:lastPrinted>2013-04-29T05:44:28Z</cp:lastPrinted>
  <dcterms:created xsi:type="dcterms:W3CDTF">2001-02-07T19:03:14Z</dcterms:created>
  <dcterms:modified xsi:type="dcterms:W3CDTF">2014-12-09T10:45:51Z</dcterms:modified>
</cp:coreProperties>
</file>