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11"/>
  </p:notesMasterIdLst>
  <p:sldIdLst>
    <p:sldId id="265" r:id="rId2"/>
    <p:sldId id="271" r:id="rId3"/>
    <p:sldId id="272" r:id="rId4"/>
    <p:sldId id="273" r:id="rId5"/>
    <p:sldId id="277" r:id="rId6"/>
    <p:sldId id="278" r:id="rId7"/>
    <p:sldId id="279" r:id="rId8"/>
    <p:sldId id="275" r:id="rId9"/>
    <p:sldId id="276" r:id="rId1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4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878" y="-8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D5CCB6C-7D3A-481A-A8A8-97AEDC522F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3719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AIDA-head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40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4"/>
          <p:cNvSpPr txBox="1">
            <a:spLocks noChangeArrowheads="1"/>
          </p:cNvSpPr>
          <p:nvPr userDrawn="1"/>
        </p:nvSpPr>
        <p:spPr bwMode="auto">
          <a:xfrm>
            <a:off x="0" y="6232525"/>
            <a:ext cx="914400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latin typeface="Arial" charset="0"/>
                <a:ea typeface="ＭＳ Ｐゴシック" charset="0"/>
              </a:rPr>
              <a:t>AIDA is co-funded by the European Commission within the Framework Programme 7 Capacities Specific Programme, Grant Agreement 262025 </a:t>
            </a:r>
          </a:p>
        </p:txBody>
      </p:sp>
      <p:pic>
        <p:nvPicPr>
          <p:cNvPr id="6" name="Picture 6" descr="EuFlag58x39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4770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7" name="Rectangle 1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686800" y="6534150"/>
            <a:ext cx="4572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F8FAEB-B66E-4499-9BCD-FC10AB815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365BF-3932-43D8-940E-E05ED34334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26163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26163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D5E48-3D19-4410-AFBE-68CC88E0FA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2967B-2CEC-4DC1-AD92-2FF1547C36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4C81C-DB5A-4A54-B74C-F7314D2CF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CEE9E-1B39-499C-A2DD-EA7AAD99A8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32ACF-0529-4BC5-A2D2-9298C9E0D1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BC786-E82E-44FE-9493-B1C5E10274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E08AC-CED9-4B64-82D5-FDAF649BC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67594-7737-4816-A178-0CEE03B33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3DE47-4E61-424A-B6CA-A1C7B22CED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>
                  <a:alpha val="39999"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pic>
        <p:nvPicPr>
          <p:cNvPr id="1027" name="Picture 11" descr="AIDA-slide-header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914400"/>
            <a:ext cx="6858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99F959C1-4A87-49B2-B914-32FEBBAF8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3" descr="EuFlag58x39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64770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7" r:id="rId2"/>
    <p:sldLayoutId id="2147483736" r:id="rId3"/>
    <p:sldLayoutId id="2147483735" r:id="rId4"/>
    <p:sldLayoutId id="2147483734" r:id="rId5"/>
    <p:sldLayoutId id="2147483733" r:id="rId6"/>
    <p:sldLayoutId id="2147483732" r:id="rId7"/>
    <p:sldLayoutId id="2147483731" r:id="rId8"/>
    <p:sldLayoutId id="2147483730" r:id="rId9"/>
    <p:sldLayoutId id="2147483729" r:id="rId10"/>
    <p:sldLayoutId id="2147483728" r:id="rId11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305800" cy="32004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dirty="0" smtClean="0"/>
              <a:t>AIDA </a:t>
            </a:r>
            <a:r>
              <a:rPr lang="en-US" dirty="0" smtClean="0"/>
              <a:t>Governing Board meeting</a:t>
            </a:r>
            <a:endParaRPr lang="en-US" dirty="0" smtClean="0"/>
          </a:p>
          <a:p>
            <a:pPr algn="ctr">
              <a:buFontTx/>
              <a:buNone/>
            </a:pPr>
            <a:r>
              <a:rPr lang="en-US" sz="2400" dirty="0" smtClean="0"/>
              <a:t>11 Dec </a:t>
            </a:r>
            <a:r>
              <a:rPr lang="en-US" sz="2400" dirty="0" smtClean="0"/>
              <a:t>2014</a:t>
            </a:r>
          </a:p>
          <a:p>
            <a:pPr algn="ctr"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r>
              <a:rPr lang="en-US" sz="2400" dirty="0" smtClean="0"/>
              <a:t>		</a:t>
            </a:r>
            <a:endParaRPr lang="en-US" sz="2800" dirty="0" smtClean="0"/>
          </a:p>
          <a:p>
            <a:pPr>
              <a:buFontTx/>
              <a:buNone/>
            </a:pPr>
            <a:r>
              <a:rPr lang="en-US" sz="2800" dirty="0" smtClean="0"/>
              <a:t>			</a:t>
            </a:r>
            <a:r>
              <a:rPr lang="en-US" sz="2800" b="1" dirty="0" smtClean="0"/>
              <a:t>Final Project Reporting           </a:t>
            </a:r>
            <a:r>
              <a:rPr lang="en-US" sz="2800" b="1" dirty="0" smtClean="0"/>
              <a:t>		</a:t>
            </a:r>
          </a:p>
        </p:txBody>
      </p:sp>
      <p:sp>
        <p:nvSpPr>
          <p:cNvPr id="30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57221FA-9BEB-42FE-AA6A-8E702576385A}" type="slidenum">
              <a:rPr lang="en-US"/>
              <a:pPr/>
              <a:t>1</a:t>
            </a:fld>
            <a:endParaRPr lang="en-US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0" y="6477000"/>
            <a:ext cx="91440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AIDA Governing Board meeting, 11 Dec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2667000" y="152400"/>
            <a:ext cx="6019800" cy="685800"/>
          </a:xfrm>
          <a:solidFill>
            <a:schemeClr val="bg1"/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sz="3000" dirty="0" smtClean="0"/>
              <a:t>Final Reporting Exercise</a:t>
            </a:r>
            <a:endParaRPr lang="en-US" sz="3000" dirty="0" smtClean="0"/>
          </a:p>
        </p:txBody>
      </p:sp>
      <p:sp>
        <p:nvSpPr>
          <p:cNvPr id="22531" name="Footer Placeholder 3"/>
          <p:cNvSpPr txBox="1">
            <a:spLocks noGrp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2" name="Slide Number Placeholder 4"/>
          <p:cNvSpPr txBox="1">
            <a:spLocks noGrp="1"/>
          </p:cNvSpPr>
          <p:nvPr/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EA93A9F-6BD2-4DFA-8C1C-A469C4AF6265}" type="slidenum">
              <a:rPr lang="en-US"/>
              <a:pPr algn="r"/>
              <a:t>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EE08AC-CED9-4B64-82D5-FDAF649BCEE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8713787" cy="381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3200" i="0" dirty="0" smtClean="0">
                <a:solidFill>
                  <a:schemeClr val="accent2"/>
                </a:solidFill>
              </a:rPr>
              <a:t>   </a:t>
            </a:r>
            <a:r>
              <a:rPr lang="en-GB" sz="2000" i="0" dirty="0">
                <a:solidFill>
                  <a:schemeClr val="accent2"/>
                </a:solidFill>
              </a:rPr>
              <a:t>Preparation of the </a:t>
            </a:r>
            <a:r>
              <a:rPr lang="en-GB" sz="2000" i="0" dirty="0" smtClean="0">
                <a:solidFill>
                  <a:srgbClr val="FF0000"/>
                </a:solidFill>
              </a:rPr>
              <a:t>PR3</a:t>
            </a:r>
            <a:r>
              <a:rPr lang="en-GB" sz="2000" i="0" dirty="0" smtClean="0">
                <a:solidFill>
                  <a:schemeClr val="accent2"/>
                </a:solidFill>
              </a:rPr>
              <a:t> and </a:t>
            </a:r>
            <a:r>
              <a:rPr lang="en-GB" sz="2000" i="0" dirty="0" smtClean="0">
                <a:solidFill>
                  <a:srgbClr val="FF0000"/>
                </a:solidFill>
              </a:rPr>
              <a:t>Final</a:t>
            </a:r>
            <a:r>
              <a:rPr lang="en-GB" sz="2000" i="0" dirty="0" smtClean="0">
                <a:solidFill>
                  <a:schemeClr val="accent2"/>
                </a:solidFill>
              </a:rPr>
              <a:t> Reports </a:t>
            </a:r>
            <a:r>
              <a:rPr lang="en-GB" sz="2000" i="0" dirty="0" smtClean="0">
                <a:solidFill>
                  <a:schemeClr val="accent2"/>
                </a:solidFill>
              </a:rPr>
              <a:t>to the EC</a:t>
            </a:r>
            <a:endParaRPr lang="en-GB" sz="2000" i="0" dirty="0">
              <a:solidFill>
                <a:schemeClr val="accent2"/>
              </a:solidFill>
            </a:endParaRPr>
          </a:p>
          <a:p>
            <a:pPr lvl="1" algn="l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b="0" i="0" dirty="0" smtClean="0">
                <a:solidFill>
                  <a:schemeClr val="accent2"/>
                </a:solidFill>
              </a:rPr>
              <a:t>Period </a:t>
            </a:r>
            <a:r>
              <a:rPr lang="en-US" sz="2000" b="0" i="0" dirty="0" smtClean="0">
                <a:solidFill>
                  <a:schemeClr val="accent2"/>
                </a:solidFill>
              </a:rPr>
              <a:t>3 </a:t>
            </a:r>
            <a:r>
              <a:rPr lang="en-US" sz="2000" b="0" i="0" dirty="0" smtClean="0">
                <a:solidFill>
                  <a:schemeClr val="accent2"/>
                </a:solidFill>
              </a:rPr>
              <a:t>of AIDA (</a:t>
            </a:r>
            <a:r>
              <a:rPr lang="en-US" sz="2000" b="0" i="0" dirty="0" smtClean="0">
                <a:solidFill>
                  <a:schemeClr val="accent2"/>
                </a:solidFill>
              </a:rPr>
              <a:t>12 </a:t>
            </a:r>
            <a:r>
              <a:rPr lang="en-US" sz="2000" b="0" i="0" dirty="0" smtClean="0">
                <a:solidFill>
                  <a:schemeClr val="accent2"/>
                </a:solidFill>
              </a:rPr>
              <a:t>months) </a:t>
            </a:r>
            <a:r>
              <a:rPr lang="en-US" sz="2000" b="0" i="0" dirty="0" smtClean="0">
                <a:solidFill>
                  <a:schemeClr val="accent2"/>
                </a:solidFill>
              </a:rPr>
              <a:t>ends </a:t>
            </a:r>
            <a:r>
              <a:rPr lang="en-US" sz="2000" b="0" i="0" dirty="0">
                <a:solidFill>
                  <a:schemeClr val="accent2"/>
                </a:solidFill>
              </a:rPr>
              <a:t>on </a:t>
            </a:r>
            <a:r>
              <a:rPr lang="en-US" sz="2000" b="0" i="0" u="sng" dirty="0">
                <a:solidFill>
                  <a:srgbClr val="C00000"/>
                </a:solidFill>
              </a:rPr>
              <a:t>31 </a:t>
            </a:r>
            <a:r>
              <a:rPr lang="en-US" sz="2000" b="0" i="0" u="sng" dirty="0" smtClean="0">
                <a:solidFill>
                  <a:srgbClr val="C00000"/>
                </a:solidFill>
              </a:rPr>
              <a:t>January </a:t>
            </a:r>
            <a:r>
              <a:rPr lang="en-US" sz="2000" b="0" i="0" u="sng" dirty="0" smtClean="0">
                <a:solidFill>
                  <a:srgbClr val="C00000"/>
                </a:solidFill>
              </a:rPr>
              <a:t>2015</a:t>
            </a:r>
            <a:endParaRPr lang="en-US" sz="2000" b="0" i="0" u="sng" dirty="0">
              <a:solidFill>
                <a:srgbClr val="C00000"/>
              </a:solidFill>
            </a:endParaRPr>
          </a:p>
          <a:p>
            <a:pPr lvl="1" algn="l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b="0" i="0" dirty="0" smtClean="0">
                <a:solidFill>
                  <a:schemeClr val="accent2"/>
                </a:solidFill>
              </a:rPr>
              <a:t>PR3 Report and the Final Project Report to </a:t>
            </a:r>
            <a:r>
              <a:rPr lang="en-US" sz="2000" b="0" i="0" dirty="0">
                <a:solidFill>
                  <a:schemeClr val="accent2"/>
                </a:solidFill>
              </a:rPr>
              <a:t>the </a:t>
            </a:r>
            <a:r>
              <a:rPr lang="en-US" sz="2000" b="0" i="0" dirty="0" smtClean="0">
                <a:solidFill>
                  <a:schemeClr val="accent2"/>
                </a:solidFill>
              </a:rPr>
              <a:t>EC due on </a:t>
            </a:r>
            <a:r>
              <a:rPr lang="en-US" sz="2000" b="0" i="0" u="sng" dirty="0" smtClean="0">
                <a:solidFill>
                  <a:srgbClr val="C00000"/>
                </a:solidFill>
              </a:rPr>
              <a:t>31 March </a:t>
            </a:r>
            <a:r>
              <a:rPr lang="en-US" sz="2000" b="0" i="0" u="sng" dirty="0" smtClean="0">
                <a:solidFill>
                  <a:srgbClr val="C00000"/>
                </a:solidFill>
              </a:rPr>
              <a:t>2015</a:t>
            </a:r>
            <a:endParaRPr lang="en-US" sz="2000" b="0" i="0" u="sng" dirty="0">
              <a:solidFill>
                <a:srgbClr val="C00000"/>
              </a:solidFill>
            </a:endParaRPr>
          </a:p>
          <a:p>
            <a:pPr lvl="1" algn="l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b="0" i="0" dirty="0" smtClean="0">
                <a:solidFill>
                  <a:schemeClr val="accent2"/>
                </a:solidFill>
              </a:rPr>
              <a:t>The </a:t>
            </a:r>
            <a:r>
              <a:rPr lang="en-US" sz="2000" b="0" i="0" dirty="0" smtClean="0">
                <a:solidFill>
                  <a:schemeClr val="accent2"/>
                </a:solidFill>
              </a:rPr>
              <a:t>S&amp;T reporting and the financial </a:t>
            </a:r>
            <a:r>
              <a:rPr lang="en-US" sz="2000" b="0" i="0" dirty="0" smtClean="0">
                <a:solidFill>
                  <a:schemeClr val="accent2"/>
                </a:solidFill>
              </a:rPr>
              <a:t>reporting of the PR3 report will be similar to the previous reports</a:t>
            </a:r>
            <a:endParaRPr lang="en-US" sz="2000" b="0" i="0" dirty="0" smtClean="0">
              <a:solidFill>
                <a:schemeClr val="accent2"/>
              </a:solidFill>
            </a:endParaRPr>
          </a:p>
          <a:p>
            <a:pPr lvl="1" algn="l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b="0" i="0" dirty="0" smtClean="0">
                <a:solidFill>
                  <a:srgbClr val="C00000"/>
                </a:solidFill>
              </a:rPr>
              <a:t>Templates for S&amp;T and financial </a:t>
            </a:r>
            <a:r>
              <a:rPr lang="en-US" sz="2000" b="0" i="0" dirty="0" smtClean="0">
                <a:solidFill>
                  <a:srgbClr val="C00000"/>
                </a:solidFill>
              </a:rPr>
              <a:t>reports </a:t>
            </a:r>
            <a:r>
              <a:rPr lang="en-US" sz="2000" b="0" i="0" dirty="0" smtClean="0">
                <a:solidFill>
                  <a:schemeClr val="accent2"/>
                </a:solidFill>
              </a:rPr>
              <a:t>will be </a:t>
            </a:r>
            <a:r>
              <a:rPr lang="en-US" sz="2000" b="0" i="0" dirty="0" smtClean="0">
                <a:solidFill>
                  <a:schemeClr val="accent2"/>
                </a:solidFill>
              </a:rPr>
              <a:t>provided by the Coordination </a:t>
            </a:r>
            <a:r>
              <a:rPr lang="en-US" sz="2000" b="0" i="0" dirty="0" smtClean="0">
                <a:solidFill>
                  <a:schemeClr val="accent2"/>
                </a:solidFill>
              </a:rPr>
              <a:t>Office</a:t>
            </a:r>
            <a:endParaRPr lang="en-US" sz="2000" b="0" dirty="0" smtClean="0">
              <a:solidFill>
                <a:schemeClr val="accent2"/>
              </a:solidFill>
            </a:endParaRPr>
          </a:p>
          <a:p>
            <a:pPr lvl="1" algn="l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b="0" i="0" dirty="0" smtClean="0">
                <a:solidFill>
                  <a:schemeClr val="accent2"/>
                </a:solidFill>
              </a:rPr>
              <a:t>Task Leaders and WP Coordinators may use the </a:t>
            </a:r>
            <a:r>
              <a:rPr lang="en-US" sz="2000" b="0" i="0" dirty="0" smtClean="0">
                <a:solidFill>
                  <a:srgbClr val="FF0000"/>
                </a:solidFill>
              </a:rPr>
              <a:t>1</a:t>
            </a:r>
            <a:r>
              <a:rPr lang="en-US" sz="2000" b="0" i="0" baseline="30000" dirty="0" smtClean="0">
                <a:solidFill>
                  <a:srgbClr val="FF0000"/>
                </a:solidFill>
              </a:rPr>
              <a:t>st</a:t>
            </a:r>
            <a:r>
              <a:rPr lang="en-US" sz="2000" b="0" i="0" dirty="0" smtClean="0">
                <a:solidFill>
                  <a:srgbClr val="FF0000"/>
                </a:solidFill>
              </a:rPr>
              <a:t> </a:t>
            </a:r>
            <a:r>
              <a:rPr lang="en-US" sz="2000" b="0" i="0" dirty="0" smtClean="0">
                <a:solidFill>
                  <a:srgbClr val="FF0000"/>
                </a:solidFill>
              </a:rPr>
              <a:t>and 2</a:t>
            </a:r>
            <a:r>
              <a:rPr lang="en-US" sz="2000" b="0" i="0" baseline="30000" dirty="0" smtClean="0">
                <a:solidFill>
                  <a:srgbClr val="FF0000"/>
                </a:solidFill>
              </a:rPr>
              <a:t>nd</a:t>
            </a:r>
            <a:r>
              <a:rPr lang="en-US" sz="2000" b="0" i="0" dirty="0" smtClean="0">
                <a:solidFill>
                  <a:srgbClr val="FF0000"/>
                </a:solidFill>
              </a:rPr>
              <a:t> periodic </a:t>
            </a:r>
            <a:r>
              <a:rPr lang="en-US" sz="2000" b="0" i="0" dirty="0" smtClean="0">
                <a:solidFill>
                  <a:srgbClr val="FF0000"/>
                </a:solidFill>
              </a:rPr>
              <a:t>report </a:t>
            </a:r>
            <a:r>
              <a:rPr lang="en-US" sz="2000" b="0" i="0" dirty="0" smtClean="0">
                <a:solidFill>
                  <a:schemeClr val="accent2"/>
                </a:solidFill>
              </a:rPr>
              <a:t>as </a:t>
            </a:r>
            <a:r>
              <a:rPr lang="en-US" sz="2000" b="0" i="0" dirty="0" smtClean="0">
                <a:solidFill>
                  <a:schemeClr val="accent2"/>
                </a:solidFill>
              </a:rPr>
              <a:t>a </a:t>
            </a:r>
            <a:r>
              <a:rPr lang="en-US" sz="2000" b="0" i="0" dirty="0" smtClean="0">
                <a:solidFill>
                  <a:schemeClr val="accent2"/>
                </a:solidFill>
              </a:rPr>
              <a:t>reference (length and content</a:t>
            </a:r>
            <a:r>
              <a:rPr lang="en-US" sz="2000" b="0" i="0" dirty="0" smtClean="0">
                <a:solidFill>
                  <a:schemeClr val="accent2"/>
                </a:solidFill>
              </a:rPr>
              <a:t>)</a:t>
            </a:r>
            <a:endParaRPr lang="en-GB" sz="2000" b="0" i="0" dirty="0">
              <a:solidFill>
                <a:schemeClr val="accent2"/>
              </a:solidFill>
            </a:endParaRPr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0" y="6477000"/>
            <a:ext cx="91440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AIDA Governing Board meeting, 11 Dec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97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2667000" y="152400"/>
            <a:ext cx="6019800" cy="685800"/>
          </a:xfrm>
          <a:solidFill>
            <a:schemeClr val="bg1"/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sz="3000" dirty="0" smtClean="0"/>
              <a:t>Schedule of S&amp;T reporting for </a:t>
            </a:r>
            <a:r>
              <a:rPr lang="en-US" sz="3000" dirty="0" smtClean="0"/>
              <a:t>P3</a:t>
            </a:r>
            <a:endParaRPr lang="en-US" sz="3000" dirty="0" smtClean="0"/>
          </a:p>
        </p:txBody>
      </p:sp>
      <p:sp>
        <p:nvSpPr>
          <p:cNvPr id="22531" name="Footer Placeholder 3"/>
          <p:cNvSpPr txBox="1">
            <a:spLocks noGrp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2" name="Slide Number Placeholder 4"/>
          <p:cNvSpPr txBox="1">
            <a:spLocks noGrp="1"/>
          </p:cNvSpPr>
          <p:nvPr/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EA93A9F-6BD2-4DFA-8C1C-A469C4AF6265}" type="slidenum">
              <a:rPr lang="en-US"/>
              <a:pPr algn="r"/>
              <a:t>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EE08AC-CED9-4B64-82D5-FDAF649BCEE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647700" y="2984500"/>
            <a:ext cx="4248150" cy="576262"/>
            <a:chOff x="385" y="2147"/>
            <a:chExt cx="2676" cy="363"/>
          </a:xfrm>
        </p:grpSpPr>
        <p:sp>
          <p:nvSpPr>
            <p:cNvPr id="10" name="AutoShape 27"/>
            <p:cNvSpPr>
              <a:spLocks noChangeArrowheads="1"/>
            </p:cNvSpPr>
            <p:nvPr/>
          </p:nvSpPr>
          <p:spPr bwMode="auto">
            <a:xfrm>
              <a:off x="385" y="2147"/>
              <a:ext cx="2676" cy="363"/>
            </a:xfrm>
            <a:prstGeom prst="flowChartTerminator">
              <a:avLst/>
            </a:prstGeom>
            <a:solidFill>
              <a:srgbClr val="FF99CC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Text Box 28"/>
            <p:cNvSpPr txBox="1">
              <a:spLocks noChangeArrowheads="1"/>
            </p:cNvSpPr>
            <p:nvPr/>
          </p:nvSpPr>
          <p:spPr bwMode="auto">
            <a:xfrm>
              <a:off x="521" y="2205"/>
              <a:ext cx="2359" cy="231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800" dirty="0"/>
                <a:t>          WP Periodic Report for </a:t>
              </a:r>
              <a:r>
                <a:rPr lang="en-GB" sz="1800" dirty="0" smtClean="0"/>
                <a:t>P3</a:t>
              </a:r>
              <a:endParaRPr lang="en-GB" sz="1800" dirty="0"/>
            </a:p>
          </p:txBody>
        </p:sp>
      </p:grpSp>
      <p:sp>
        <p:nvSpPr>
          <p:cNvPr id="12" name="Text Box 29"/>
          <p:cNvSpPr txBox="1">
            <a:spLocks noChangeArrowheads="1"/>
          </p:cNvSpPr>
          <p:nvPr/>
        </p:nvSpPr>
        <p:spPr bwMode="auto">
          <a:xfrm>
            <a:off x="5003800" y="2819400"/>
            <a:ext cx="3527425" cy="1077218"/>
          </a:xfrm>
          <a:prstGeom prst="rect">
            <a:avLst/>
          </a:prstGeom>
          <a:noFill/>
          <a:ln w="12700" cap="sq">
            <a:solidFill>
              <a:schemeClr val="accent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GB" sz="1600" i="0" dirty="0"/>
              <a:t>WP Coordinators assemble and send to </a:t>
            </a:r>
            <a:r>
              <a:rPr lang="en-GB" sz="1600" i="0" dirty="0" smtClean="0"/>
              <a:t>the Coordination Office </a:t>
            </a:r>
            <a:r>
              <a:rPr lang="en-GB" sz="1600" i="0" dirty="0"/>
              <a:t>the </a:t>
            </a:r>
            <a:r>
              <a:rPr lang="en-GB" sz="1600" i="0" dirty="0" smtClean="0"/>
              <a:t>P3 </a:t>
            </a:r>
            <a:r>
              <a:rPr lang="en-GB" sz="1600" i="0" dirty="0"/>
              <a:t>Periodic </a:t>
            </a:r>
            <a:r>
              <a:rPr lang="en-GB" sz="1600" i="0" dirty="0" smtClean="0"/>
              <a:t>Report </a:t>
            </a:r>
            <a:r>
              <a:rPr lang="en-GB" sz="1600" i="0" dirty="0"/>
              <a:t>for their WP </a:t>
            </a:r>
            <a:r>
              <a:rPr lang="en-GB" sz="1600" i="0" dirty="0" smtClean="0"/>
              <a:t> by        </a:t>
            </a:r>
            <a:r>
              <a:rPr lang="en-GB" sz="1600" i="0" u="sng" dirty="0" smtClean="0">
                <a:solidFill>
                  <a:srgbClr val="FF0000"/>
                </a:solidFill>
              </a:rPr>
              <a:t>25</a:t>
            </a:r>
            <a:r>
              <a:rPr lang="en-GB" sz="1600" i="0" u="sng" dirty="0" smtClean="0">
                <a:solidFill>
                  <a:srgbClr val="FF0000"/>
                </a:solidFill>
              </a:rPr>
              <a:t> Jan 2015</a:t>
            </a:r>
            <a:r>
              <a:rPr lang="en-GB" sz="1600" i="0" dirty="0" smtClean="0"/>
              <a:t>. </a:t>
            </a:r>
            <a:endParaRPr lang="en-GB" sz="1600" i="0" dirty="0"/>
          </a:p>
        </p:txBody>
      </p:sp>
      <p:sp>
        <p:nvSpPr>
          <p:cNvPr id="16" name="AutoShape 31"/>
          <p:cNvSpPr>
            <a:spLocks noChangeArrowheads="1"/>
          </p:cNvSpPr>
          <p:nvPr/>
        </p:nvSpPr>
        <p:spPr bwMode="auto">
          <a:xfrm>
            <a:off x="2510354" y="2443955"/>
            <a:ext cx="215900" cy="360363"/>
          </a:xfrm>
          <a:prstGeom prst="downArrow">
            <a:avLst>
              <a:gd name="adj1" fmla="val 50000"/>
              <a:gd name="adj2" fmla="val 41728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1676400" y="1371600"/>
            <a:ext cx="1995488" cy="1006475"/>
            <a:chOff x="1292" y="1299"/>
            <a:chExt cx="908" cy="634"/>
          </a:xfrm>
        </p:grpSpPr>
        <p:grpSp>
          <p:nvGrpSpPr>
            <p:cNvPr id="4" name="Group 35"/>
            <p:cNvGrpSpPr>
              <a:grpSpLocks/>
            </p:cNvGrpSpPr>
            <p:nvPr/>
          </p:nvGrpSpPr>
          <p:grpSpPr bwMode="auto">
            <a:xfrm>
              <a:off x="1292" y="1299"/>
              <a:ext cx="826" cy="634"/>
              <a:chOff x="1292" y="1299"/>
              <a:chExt cx="826" cy="634"/>
            </a:xfrm>
          </p:grpSpPr>
          <p:sp>
            <p:nvSpPr>
              <p:cNvPr id="20" name="AutoShape 36"/>
              <p:cNvSpPr>
                <a:spLocks noChangeArrowheads="1"/>
              </p:cNvSpPr>
              <p:nvPr/>
            </p:nvSpPr>
            <p:spPr bwMode="auto">
              <a:xfrm>
                <a:off x="1292" y="1344"/>
                <a:ext cx="826" cy="589"/>
              </a:xfrm>
              <a:prstGeom prst="flowChartDocument">
                <a:avLst/>
              </a:prstGeom>
              <a:solidFill>
                <a:srgbClr val="FFFF00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Text Box 37"/>
              <p:cNvSpPr txBox="1">
                <a:spLocks noChangeArrowheads="1"/>
              </p:cNvSpPr>
              <p:nvPr/>
            </p:nvSpPr>
            <p:spPr bwMode="auto">
              <a:xfrm>
                <a:off x="1315" y="1299"/>
                <a:ext cx="771" cy="5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sz="1800" dirty="0" smtClean="0"/>
                  <a:t>Summary of activities in </a:t>
                </a:r>
                <a:r>
                  <a:rPr lang="en-GB" sz="1800" dirty="0" smtClean="0"/>
                  <a:t>P3 </a:t>
                </a:r>
                <a:r>
                  <a:rPr lang="en-GB" sz="1800" dirty="0" smtClean="0"/>
                  <a:t>only</a:t>
                </a:r>
                <a:endParaRPr lang="en-GB" sz="1800" dirty="0"/>
              </a:p>
            </p:txBody>
          </p:sp>
        </p:grpSp>
        <p:sp>
          <p:nvSpPr>
            <p:cNvPr id="19" name="Text Box 38"/>
            <p:cNvSpPr txBox="1">
              <a:spLocks noChangeArrowheads="1"/>
            </p:cNvSpPr>
            <p:nvPr/>
          </p:nvSpPr>
          <p:spPr bwMode="auto">
            <a:xfrm>
              <a:off x="1973" y="1434"/>
              <a:ext cx="22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en-GB"/>
            </a:p>
          </p:txBody>
        </p:sp>
      </p:grpSp>
      <p:sp>
        <p:nvSpPr>
          <p:cNvPr id="22" name="Text Box 45"/>
          <p:cNvSpPr txBox="1">
            <a:spLocks noChangeArrowheads="1"/>
          </p:cNvSpPr>
          <p:nvPr/>
        </p:nvSpPr>
        <p:spPr bwMode="auto">
          <a:xfrm>
            <a:off x="466725" y="3560762"/>
            <a:ext cx="649288" cy="379413"/>
          </a:xfrm>
          <a:prstGeom prst="rect">
            <a:avLst/>
          </a:prstGeom>
          <a:noFill/>
          <a:ln w="12700" cap="sq">
            <a:solidFill>
              <a:schemeClr val="accent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CH" sz="1800" dirty="0">
                <a:sym typeface="Symbol" pitchFamily="18" charset="2"/>
              </a:rPr>
              <a:t></a:t>
            </a:r>
            <a:r>
              <a:rPr lang="fr-CH" sz="1800" dirty="0"/>
              <a:t> </a:t>
            </a:r>
            <a:r>
              <a:rPr lang="fr-CH" sz="1800" dirty="0" smtClean="0"/>
              <a:t>9</a:t>
            </a:r>
            <a:endParaRPr lang="en-US" sz="1800" dirty="0"/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5003800" y="4164013"/>
            <a:ext cx="3527425" cy="1322387"/>
          </a:xfrm>
          <a:prstGeom prst="rect">
            <a:avLst/>
          </a:prstGeom>
          <a:noFill/>
          <a:ln w="12700" cap="sq">
            <a:solidFill>
              <a:schemeClr val="accent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GB" sz="1600" i="0" dirty="0"/>
              <a:t>The Coordination Office prepares the </a:t>
            </a:r>
            <a:r>
              <a:rPr lang="en-GB" sz="1600" i="0" dirty="0" smtClean="0"/>
              <a:t>P3 Periodic </a:t>
            </a:r>
            <a:r>
              <a:rPr lang="en-GB" sz="1600" i="0" dirty="0"/>
              <a:t>Report, </a:t>
            </a:r>
            <a:r>
              <a:rPr lang="en-GB" sz="1600" i="0" dirty="0" smtClean="0"/>
              <a:t>sends </a:t>
            </a:r>
            <a:r>
              <a:rPr lang="en-GB" sz="1600" i="0" dirty="0"/>
              <a:t>it to the </a:t>
            </a:r>
            <a:r>
              <a:rPr lang="en-GB" sz="1600" i="0" dirty="0" err="1"/>
              <a:t>StCom</a:t>
            </a:r>
            <a:r>
              <a:rPr lang="en-GB" sz="1600" i="0" dirty="0"/>
              <a:t> for approval </a:t>
            </a:r>
            <a:r>
              <a:rPr lang="en-GB" sz="1600" i="0" dirty="0" smtClean="0"/>
              <a:t>and </a:t>
            </a:r>
            <a:r>
              <a:rPr lang="en-GB" sz="1600" i="0" dirty="0"/>
              <a:t>then the report should be submitted to the EC by </a:t>
            </a:r>
            <a:r>
              <a:rPr lang="en-GB" sz="1600" i="0" u="sng" dirty="0" smtClean="0">
                <a:solidFill>
                  <a:srgbClr val="FF0000"/>
                </a:solidFill>
              </a:rPr>
              <a:t>20 </a:t>
            </a:r>
            <a:r>
              <a:rPr lang="en-GB" sz="1600" i="0" u="sng" dirty="0" smtClean="0">
                <a:solidFill>
                  <a:srgbClr val="FF0000"/>
                </a:solidFill>
              </a:rPr>
              <a:t>Mar </a:t>
            </a:r>
            <a:r>
              <a:rPr lang="en-GB" sz="1600" i="0" u="sng" dirty="0" smtClean="0">
                <a:solidFill>
                  <a:srgbClr val="FF0000"/>
                </a:solidFill>
              </a:rPr>
              <a:t>2015</a:t>
            </a:r>
            <a:r>
              <a:rPr lang="en-GB" sz="1600" i="0" dirty="0" smtClean="0"/>
              <a:t>. </a:t>
            </a:r>
            <a:endParaRPr lang="en-GB" sz="1600" i="0" dirty="0"/>
          </a:p>
        </p:txBody>
      </p:sp>
      <p:sp>
        <p:nvSpPr>
          <p:cNvPr id="25" name="AutoShape 14"/>
          <p:cNvSpPr>
            <a:spLocks noChangeArrowheads="1"/>
          </p:cNvSpPr>
          <p:nvPr/>
        </p:nvSpPr>
        <p:spPr bwMode="auto">
          <a:xfrm flipV="1">
            <a:off x="612775" y="4013200"/>
            <a:ext cx="503238" cy="433387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01 w 21600"/>
              <a:gd name="T13" fmla="*/ 2927 h 21600"/>
              <a:gd name="T14" fmla="*/ 18261 w 21600"/>
              <a:gd name="T15" fmla="*/ 925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1835150" y="5106987"/>
            <a:ext cx="973138" cy="379413"/>
          </a:xfrm>
          <a:prstGeom prst="rect">
            <a:avLst/>
          </a:prstGeom>
          <a:solidFill>
            <a:srgbClr val="00B0F0"/>
          </a:solidFill>
          <a:ln w="12700" cap="sq">
            <a:solidFill>
              <a:schemeClr val="accent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CH" sz="1800"/>
              <a:t>StCom</a:t>
            </a:r>
            <a:endParaRPr lang="en-US" sz="1800"/>
          </a:p>
        </p:txBody>
      </p:sp>
      <p:sp>
        <p:nvSpPr>
          <p:cNvPr id="27" name="Text Box 16"/>
          <p:cNvSpPr txBox="1">
            <a:spLocks noChangeArrowheads="1"/>
          </p:cNvSpPr>
          <p:nvPr/>
        </p:nvSpPr>
        <p:spPr bwMode="auto">
          <a:xfrm>
            <a:off x="3622675" y="5106987"/>
            <a:ext cx="720725" cy="379413"/>
          </a:xfrm>
          <a:prstGeom prst="rect">
            <a:avLst/>
          </a:prstGeom>
          <a:solidFill>
            <a:srgbClr val="FF0000"/>
          </a:solidFill>
          <a:ln w="12700" cap="sq">
            <a:solidFill>
              <a:schemeClr val="accent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CH" sz="1800"/>
              <a:t>EC</a:t>
            </a:r>
            <a:endParaRPr lang="en-US" sz="1800"/>
          </a:p>
        </p:txBody>
      </p:sp>
      <p:sp>
        <p:nvSpPr>
          <p:cNvPr id="28" name="AutoShape 17"/>
          <p:cNvSpPr>
            <a:spLocks noChangeArrowheads="1"/>
          </p:cNvSpPr>
          <p:nvPr/>
        </p:nvSpPr>
        <p:spPr bwMode="auto">
          <a:xfrm>
            <a:off x="2971800" y="5194300"/>
            <a:ext cx="504825" cy="215900"/>
          </a:xfrm>
          <a:prstGeom prst="rightArrow">
            <a:avLst>
              <a:gd name="adj1" fmla="val 50000"/>
              <a:gd name="adj2" fmla="val 58456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AutoShape 18"/>
          <p:cNvSpPr>
            <a:spLocks noChangeArrowheads="1"/>
          </p:cNvSpPr>
          <p:nvPr/>
        </p:nvSpPr>
        <p:spPr bwMode="auto">
          <a:xfrm flipV="1">
            <a:off x="1258888" y="4953000"/>
            <a:ext cx="503237" cy="685800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01 w 21600"/>
              <a:gd name="T13" fmla="*/ 2927 h 21600"/>
              <a:gd name="T14" fmla="*/ 18261 w 21600"/>
              <a:gd name="T15" fmla="*/ 925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Text Box 29"/>
          <p:cNvSpPr txBox="1">
            <a:spLocks noChangeArrowheads="1"/>
          </p:cNvSpPr>
          <p:nvPr/>
        </p:nvSpPr>
        <p:spPr bwMode="auto">
          <a:xfrm>
            <a:off x="5003800" y="1447800"/>
            <a:ext cx="3527425" cy="1077218"/>
          </a:xfrm>
          <a:prstGeom prst="rect">
            <a:avLst/>
          </a:prstGeom>
          <a:noFill/>
          <a:ln w="12700" cap="sq">
            <a:solidFill>
              <a:schemeClr val="accent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GB" sz="1600" i="0" dirty="0"/>
              <a:t>Task </a:t>
            </a:r>
            <a:r>
              <a:rPr lang="en-GB" sz="1600" i="0" dirty="0" smtClean="0"/>
              <a:t>Leaders summarise the activities in their </a:t>
            </a:r>
            <a:r>
              <a:rPr lang="en-GB" sz="1600" i="0" dirty="0"/>
              <a:t>task </a:t>
            </a:r>
            <a:r>
              <a:rPr lang="en-GB" sz="1600" i="0" dirty="0" smtClean="0"/>
              <a:t>for </a:t>
            </a:r>
            <a:r>
              <a:rPr lang="en-GB" sz="1600" i="0" dirty="0" smtClean="0"/>
              <a:t>P3 </a:t>
            </a:r>
            <a:r>
              <a:rPr lang="en-GB" sz="1600" i="0" dirty="0" smtClean="0"/>
              <a:t>only (1 </a:t>
            </a:r>
            <a:r>
              <a:rPr lang="en-GB" sz="1600" i="0" dirty="0" smtClean="0"/>
              <a:t>Feb 2014 </a:t>
            </a:r>
            <a:r>
              <a:rPr lang="en-GB" sz="1600" i="0" dirty="0" smtClean="0"/>
              <a:t>to 31 Jan </a:t>
            </a:r>
            <a:r>
              <a:rPr lang="en-GB" sz="1600" i="0" dirty="0" smtClean="0"/>
              <a:t>2015) </a:t>
            </a:r>
            <a:r>
              <a:rPr lang="en-GB" sz="1600" i="0" dirty="0" smtClean="0"/>
              <a:t>and send them to the WP Coordinator by </a:t>
            </a:r>
            <a:r>
              <a:rPr lang="en-GB" sz="1600" i="0" u="sng" dirty="0" smtClean="0">
                <a:solidFill>
                  <a:srgbClr val="FF0000"/>
                </a:solidFill>
              </a:rPr>
              <a:t>15 Jan</a:t>
            </a:r>
            <a:r>
              <a:rPr lang="en-GB" sz="1600" i="0" u="sng" dirty="0" smtClean="0">
                <a:solidFill>
                  <a:srgbClr val="FF0000"/>
                </a:solidFill>
              </a:rPr>
              <a:t> 2015</a:t>
            </a:r>
            <a:r>
              <a:rPr lang="en-GB" sz="1600" i="0" u="sng" dirty="0" smtClean="0"/>
              <a:t>.</a:t>
            </a:r>
            <a:endParaRPr lang="en-GB" sz="1600" i="0" u="sng" dirty="0"/>
          </a:p>
        </p:txBody>
      </p:sp>
      <p:grpSp>
        <p:nvGrpSpPr>
          <p:cNvPr id="5" name="Group 2"/>
          <p:cNvGrpSpPr/>
          <p:nvPr/>
        </p:nvGrpSpPr>
        <p:grpSpPr>
          <a:xfrm>
            <a:off x="1116013" y="4165600"/>
            <a:ext cx="3743325" cy="671731"/>
            <a:chOff x="1116013" y="4165600"/>
            <a:chExt cx="3743325" cy="671731"/>
          </a:xfrm>
        </p:grpSpPr>
        <p:sp>
          <p:nvSpPr>
            <p:cNvPr id="24" name="AutoShape 11"/>
            <p:cNvSpPr>
              <a:spLocks noChangeArrowheads="1"/>
            </p:cNvSpPr>
            <p:nvPr/>
          </p:nvSpPr>
          <p:spPr bwMode="auto">
            <a:xfrm>
              <a:off x="1116013" y="4165600"/>
              <a:ext cx="3743325" cy="649287"/>
            </a:xfrm>
            <a:prstGeom prst="flowChartAlternateProcess">
              <a:avLst/>
            </a:prstGeom>
            <a:solidFill>
              <a:srgbClr val="969696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1219200" y="4191000"/>
              <a:ext cx="345598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800" dirty="0"/>
                <a:t>Project Periodic Report for </a:t>
              </a:r>
              <a:r>
                <a:rPr lang="en-GB" sz="1800" dirty="0" smtClean="0"/>
                <a:t>P3 </a:t>
              </a:r>
              <a:r>
                <a:rPr lang="en-GB" sz="1800" dirty="0" smtClean="0"/>
                <a:t>(S&amp;T sections) </a:t>
              </a:r>
              <a:endParaRPr lang="en-GB" sz="1800" dirty="0"/>
            </a:p>
          </p:txBody>
        </p:sp>
      </p:grp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1828800" y="5564187"/>
            <a:ext cx="973138" cy="379413"/>
          </a:xfrm>
          <a:prstGeom prst="rect">
            <a:avLst/>
          </a:prstGeom>
          <a:solidFill>
            <a:srgbClr val="00B0F0"/>
          </a:solidFill>
          <a:ln w="12700" cap="sq">
            <a:solidFill>
              <a:schemeClr val="accent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CH" sz="1800" dirty="0" err="1" smtClean="0"/>
              <a:t>GovB</a:t>
            </a:r>
            <a:endParaRPr lang="en-US" sz="1800" dirty="0"/>
          </a:p>
        </p:txBody>
      </p:sp>
      <p:sp>
        <p:nvSpPr>
          <p:cNvPr id="3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0" y="6477000"/>
            <a:ext cx="91440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AIDA Governing Board meeting, 11 Dec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91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2362200" y="152400"/>
            <a:ext cx="6477000" cy="685800"/>
          </a:xfrm>
          <a:solidFill>
            <a:schemeClr val="bg1"/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sz="3000" dirty="0" smtClean="0"/>
              <a:t>Schedule of financial reporting for </a:t>
            </a:r>
            <a:r>
              <a:rPr lang="en-US" sz="3000" dirty="0" smtClean="0"/>
              <a:t>P3</a:t>
            </a:r>
            <a:endParaRPr lang="en-US" sz="3000" dirty="0" smtClean="0"/>
          </a:p>
        </p:txBody>
      </p:sp>
      <p:sp>
        <p:nvSpPr>
          <p:cNvPr id="22531" name="Footer Placeholder 3"/>
          <p:cNvSpPr txBox="1">
            <a:spLocks noGrp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2" name="Slide Number Placeholder 4"/>
          <p:cNvSpPr txBox="1">
            <a:spLocks noGrp="1"/>
          </p:cNvSpPr>
          <p:nvPr/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EA93A9F-6BD2-4DFA-8C1C-A469C4AF6265}" type="slidenum">
              <a:rPr lang="en-US"/>
              <a:pPr algn="r"/>
              <a:t>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EE08AC-CED9-4B64-82D5-FDAF649BCEE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pSp>
        <p:nvGrpSpPr>
          <p:cNvPr id="2" name="Group 2"/>
          <p:cNvGrpSpPr/>
          <p:nvPr/>
        </p:nvGrpSpPr>
        <p:grpSpPr>
          <a:xfrm>
            <a:off x="1331913" y="4876800"/>
            <a:ext cx="4032250" cy="615950"/>
            <a:chOff x="1331913" y="4876800"/>
            <a:chExt cx="4032250" cy="615950"/>
          </a:xfrm>
        </p:grpSpPr>
        <p:sp>
          <p:nvSpPr>
            <p:cNvPr id="11" name="AutoShape 26"/>
            <p:cNvSpPr>
              <a:spLocks noChangeArrowheads="1"/>
            </p:cNvSpPr>
            <p:nvPr/>
          </p:nvSpPr>
          <p:spPr bwMode="auto">
            <a:xfrm>
              <a:off x="1331913" y="4905374"/>
              <a:ext cx="4032250" cy="541338"/>
            </a:xfrm>
            <a:prstGeom prst="flowChartAlternateProcess">
              <a:avLst/>
            </a:prstGeom>
            <a:solidFill>
              <a:srgbClr val="969696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Text Box 27"/>
            <p:cNvSpPr txBox="1">
              <a:spLocks noChangeArrowheads="1"/>
            </p:cNvSpPr>
            <p:nvPr/>
          </p:nvSpPr>
          <p:spPr bwMode="auto">
            <a:xfrm>
              <a:off x="1547813" y="4876800"/>
              <a:ext cx="3455988" cy="615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800" dirty="0" smtClean="0"/>
                <a:t>Periodic </a:t>
              </a:r>
              <a:r>
                <a:rPr lang="en-GB" sz="1800" dirty="0"/>
                <a:t>Report for </a:t>
              </a:r>
              <a:r>
                <a:rPr lang="en-GB" sz="1800" dirty="0" smtClean="0"/>
                <a:t>P3 </a:t>
              </a:r>
              <a:r>
                <a:rPr lang="en-GB" sz="1600" dirty="0" smtClean="0"/>
                <a:t>(financial section) </a:t>
              </a:r>
              <a:endParaRPr lang="en-GB" sz="1600" dirty="0"/>
            </a:p>
          </p:txBody>
        </p:sp>
      </p:grpSp>
      <p:sp>
        <p:nvSpPr>
          <p:cNvPr id="16" name="AutoShape 29"/>
          <p:cNvSpPr>
            <a:spLocks noChangeArrowheads="1"/>
          </p:cNvSpPr>
          <p:nvPr/>
        </p:nvSpPr>
        <p:spPr bwMode="auto">
          <a:xfrm flipV="1">
            <a:off x="755650" y="4797425"/>
            <a:ext cx="503238" cy="433388"/>
          </a:xfrm>
          <a:custGeom>
            <a:avLst/>
            <a:gdLst>
              <a:gd name="T0" fmla="*/ 352406 w 21600"/>
              <a:gd name="T1" fmla="*/ 0 h 21600"/>
              <a:gd name="T2" fmla="*/ 352406 w 21600"/>
              <a:gd name="T3" fmla="*/ 243941 h 21600"/>
              <a:gd name="T4" fmla="*/ 75416 w 21600"/>
              <a:gd name="T5" fmla="*/ 433388 h 21600"/>
              <a:gd name="T6" fmla="*/ 503238 w 21600"/>
              <a:gd name="T7" fmla="*/ 121971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Text Box 31"/>
          <p:cNvSpPr txBox="1">
            <a:spLocks noChangeArrowheads="1"/>
          </p:cNvSpPr>
          <p:nvPr/>
        </p:nvSpPr>
        <p:spPr bwMode="auto">
          <a:xfrm>
            <a:off x="3447961" y="5726794"/>
            <a:ext cx="720725" cy="379412"/>
          </a:xfrm>
          <a:prstGeom prst="rect">
            <a:avLst/>
          </a:prstGeom>
          <a:solidFill>
            <a:srgbClr val="FF0000"/>
          </a:solidFill>
          <a:ln w="12700" cap="sq">
            <a:solidFill>
              <a:schemeClr val="accent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CH" dirty="0"/>
              <a:t>EC</a:t>
            </a:r>
            <a:endParaRPr lang="en-US" dirty="0"/>
          </a:p>
        </p:txBody>
      </p:sp>
      <p:sp>
        <p:nvSpPr>
          <p:cNvPr id="20" name="AutoShape 33"/>
          <p:cNvSpPr>
            <a:spLocks noChangeArrowheads="1"/>
          </p:cNvSpPr>
          <p:nvPr/>
        </p:nvSpPr>
        <p:spPr bwMode="auto">
          <a:xfrm flipV="1">
            <a:off x="2841686" y="5664200"/>
            <a:ext cx="503238" cy="433387"/>
          </a:xfrm>
          <a:custGeom>
            <a:avLst/>
            <a:gdLst>
              <a:gd name="T0" fmla="*/ 352406 w 21600"/>
              <a:gd name="T1" fmla="*/ 0 h 21600"/>
              <a:gd name="T2" fmla="*/ 352406 w 21600"/>
              <a:gd name="T3" fmla="*/ 243941 h 21600"/>
              <a:gd name="T4" fmla="*/ 75416 w 21600"/>
              <a:gd name="T5" fmla="*/ 433388 h 21600"/>
              <a:gd name="T6" fmla="*/ 503238 w 21600"/>
              <a:gd name="T7" fmla="*/ 121971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1476375" y="2420938"/>
            <a:ext cx="3816350" cy="576262"/>
            <a:chOff x="612" y="2523"/>
            <a:chExt cx="2404" cy="363"/>
          </a:xfrm>
        </p:grpSpPr>
        <p:sp>
          <p:nvSpPr>
            <p:cNvPr id="22" name="AutoShape 36"/>
            <p:cNvSpPr>
              <a:spLocks noChangeArrowheads="1"/>
            </p:cNvSpPr>
            <p:nvPr/>
          </p:nvSpPr>
          <p:spPr bwMode="auto">
            <a:xfrm>
              <a:off x="612" y="2523"/>
              <a:ext cx="2404" cy="363"/>
            </a:xfrm>
            <a:prstGeom prst="flowChartTerminator">
              <a:avLst/>
            </a:prstGeom>
            <a:solidFill>
              <a:srgbClr val="FFFF99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Text Box 37"/>
            <p:cNvSpPr txBox="1">
              <a:spLocks noChangeArrowheads="1"/>
            </p:cNvSpPr>
            <p:nvPr/>
          </p:nvSpPr>
          <p:spPr bwMode="auto">
            <a:xfrm>
              <a:off x="794" y="2568"/>
              <a:ext cx="222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600" dirty="0" smtClean="0"/>
                <a:t>39 </a:t>
              </a:r>
              <a:r>
                <a:rPr lang="en-GB" sz="1600" dirty="0"/>
                <a:t>Financial Statements (Form C)</a:t>
              </a:r>
            </a:p>
          </p:txBody>
        </p:sp>
      </p:grpSp>
      <p:sp>
        <p:nvSpPr>
          <p:cNvPr id="24" name="Text Box 38"/>
          <p:cNvSpPr txBox="1">
            <a:spLocks noChangeArrowheads="1"/>
          </p:cNvSpPr>
          <p:nvPr/>
        </p:nvSpPr>
        <p:spPr bwMode="auto">
          <a:xfrm>
            <a:off x="1044575" y="2349500"/>
            <a:ext cx="431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CH" sz="3200"/>
              <a:t>+</a:t>
            </a:r>
            <a:endParaRPr lang="en-US" sz="3200"/>
          </a:p>
        </p:txBody>
      </p:sp>
      <p:grpSp>
        <p:nvGrpSpPr>
          <p:cNvPr id="4" name="Group 55"/>
          <p:cNvGrpSpPr>
            <a:grpSpLocks/>
          </p:cNvGrpSpPr>
          <p:nvPr/>
        </p:nvGrpSpPr>
        <p:grpSpPr bwMode="auto">
          <a:xfrm>
            <a:off x="1260475" y="3789363"/>
            <a:ext cx="4319588" cy="984250"/>
            <a:chOff x="385" y="2138"/>
            <a:chExt cx="2676" cy="476"/>
          </a:xfrm>
        </p:grpSpPr>
        <p:sp>
          <p:nvSpPr>
            <p:cNvPr id="26" name="AutoShape 6"/>
            <p:cNvSpPr>
              <a:spLocks noChangeArrowheads="1"/>
            </p:cNvSpPr>
            <p:nvPr/>
          </p:nvSpPr>
          <p:spPr bwMode="auto">
            <a:xfrm>
              <a:off x="385" y="2138"/>
              <a:ext cx="2676" cy="476"/>
            </a:xfrm>
            <a:prstGeom prst="flowChartTerminator">
              <a:avLst/>
            </a:prstGeom>
            <a:solidFill>
              <a:srgbClr val="FF99CC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476" y="2227"/>
              <a:ext cx="2472" cy="283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600" dirty="0"/>
                <a:t>Consolidated man-power and total budget utilisation for </a:t>
              </a:r>
              <a:r>
                <a:rPr lang="en-GB" sz="1600" dirty="0" smtClean="0"/>
                <a:t>P3 </a:t>
              </a:r>
              <a:r>
                <a:rPr lang="en-GB" sz="1600" dirty="0"/>
                <a:t>(per WP and partner).</a:t>
              </a:r>
            </a:p>
          </p:txBody>
        </p:sp>
      </p:grp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1512888" y="3054350"/>
            <a:ext cx="3816350" cy="581025"/>
            <a:chOff x="657" y="2656"/>
            <a:chExt cx="2404" cy="366"/>
          </a:xfrm>
        </p:grpSpPr>
        <p:sp>
          <p:nvSpPr>
            <p:cNvPr id="29" name="AutoShape 58"/>
            <p:cNvSpPr>
              <a:spLocks noChangeArrowheads="1"/>
            </p:cNvSpPr>
            <p:nvPr/>
          </p:nvSpPr>
          <p:spPr bwMode="auto">
            <a:xfrm>
              <a:off x="657" y="2656"/>
              <a:ext cx="2404" cy="363"/>
            </a:xfrm>
            <a:prstGeom prst="flowChartTerminator">
              <a:avLst/>
            </a:prstGeom>
            <a:solidFill>
              <a:srgbClr val="CCFF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Text Box 59"/>
            <p:cNvSpPr txBox="1">
              <a:spLocks noChangeArrowheads="1"/>
            </p:cNvSpPr>
            <p:nvPr/>
          </p:nvSpPr>
          <p:spPr bwMode="auto">
            <a:xfrm>
              <a:off x="816" y="2656"/>
              <a:ext cx="2222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600" dirty="0" smtClean="0"/>
                <a:t>39 </a:t>
              </a:r>
              <a:r>
                <a:rPr lang="en-GB" sz="1600" dirty="0"/>
                <a:t>Resource Justifications </a:t>
              </a:r>
              <a:r>
                <a:rPr lang="en-GB" sz="1600" dirty="0" smtClean="0"/>
                <a:t>                (</a:t>
              </a:r>
              <a:r>
                <a:rPr lang="en-GB" sz="1600" dirty="0"/>
                <a:t>for the costs reported on the Form C)</a:t>
              </a:r>
            </a:p>
          </p:txBody>
        </p:sp>
      </p:grpSp>
      <p:sp>
        <p:nvSpPr>
          <p:cNvPr id="31" name="Text Box 60"/>
          <p:cNvSpPr txBox="1">
            <a:spLocks noChangeArrowheads="1"/>
          </p:cNvSpPr>
          <p:nvPr/>
        </p:nvSpPr>
        <p:spPr bwMode="auto">
          <a:xfrm>
            <a:off x="1081088" y="2997200"/>
            <a:ext cx="431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CH" sz="3200"/>
              <a:t>+</a:t>
            </a:r>
            <a:endParaRPr lang="en-US" sz="3200"/>
          </a:p>
        </p:txBody>
      </p:sp>
      <p:grpSp>
        <p:nvGrpSpPr>
          <p:cNvPr id="7" name="Group 54"/>
          <p:cNvGrpSpPr>
            <a:grpSpLocks/>
          </p:cNvGrpSpPr>
          <p:nvPr/>
        </p:nvGrpSpPr>
        <p:grpSpPr bwMode="auto">
          <a:xfrm>
            <a:off x="1187450" y="1160463"/>
            <a:ext cx="4264025" cy="1260475"/>
            <a:chOff x="249" y="1321"/>
            <a:chExt cx="2686" cy="794"/>
          </a:xfrm>
        </p:grpSpPr>
        <p:sp>
          <p:nvSpPr>
            <p:cNvPr id="33" name="AutoShape 10"/>
            <p:cNvSpPr>
              <a:spLocks noChangeArrowheads="1"/>
            </p:cNvSpPr>
            <p:nvPr/>
          </p:nvSpPr>
          <p:spPr bwMode="auto">
            <a:xfrm>
              <a:off x="652" y="1865"/>
              <a:ext cx="141" cy="227"/>
            </a:xfrm>
            <a:prstGeom prst="downArrow">
              <a:avLst>
                <a:gd name="adj1" fmla="val 50000"/>
                <a:gd name="adj2" fmla="val 40248"/>
              </a:avLst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AutoShape 11"/>
            <p:cNvSpPr>
              <a:spLocks noChangeArrowheads="1"/>
            </p:cNvSpPr>
            <p:nvPr/>
          </p:nvSpPr>
          <p:spPr bwMode="auto">
            <a:xfrm>
              <a:off x="1650" y="1865"/>
              <a:ext cx="141" cy="227"/>
            </a:xfrm>
            <a:prstGeom prst="downArrow">
              <a:avLst>
                <a:gd name="adj1" fmla="val 50000"/>
                <a:gd name="adj2" fmla="val 40248"/>
              </a:avLst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" name="AutoShape 12"/>
            <p:cNvSpPr>
              <a:spLocks noChangeArrowheads="1"/>
            </p:cNvSpPr>
            <p:nvPr/>
          </p:nvSpPr>
          <p:spPr bwMode="auto">
            <a:xfrm>
              <a:off x="2617" y="1888"/>
              <a:ext cx="141" cy="227"/>
            </a:xfrm>
            <a:prstGeom prst="downArrow">
              <a:avLst>
                <a:gd name="adj1" fmla="val 50000"/>
                <a:gd name="adj2" fmla="val 40248"/>
              </a:avLst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8" name="Group 14"/>
            <p:cNvGrpSpPr>
              <a:grpSpLocks/>
            </p:cNvGrpSpPr>
            <p:nvPr/>
          </p:nvGrpSpPr>
          <p:grpSpPr bwMode="auto">
            <a:xfrm>
              <a:off x="249" y="1331"/>
              <a:ext cx="700" cy="589"/>
              <a:chOff x="385" y="1344"/>
              <a:chExt cx="545" cy="589"/>
            </a:xfrm>
          </p:grpSpPr>
          <p:sp>
            <p:nvSpPr>
              <p:cNvPr id="43" name="AutoShape 15"/>
              <p:cNvSpPr>
                <a:spLocks noChangeArrowheads="1"/>
              </p:cNvSpPr>
              <p:nvPr/>
            </p:nvSpPr>
            <p:spPr bwMode="auto">
              <a:xfrm>
                <a:off x="385" y="1344"/>
                <a:ext cx="545" cy="589"/>
              </a:xfrm>
              <a:prstGeom prst="flowChartDocument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4" name="Text Box 16"/>
              <p:cNvSpPr txBox="1">
                <a:spLocks noChangeArrowheads="1"/>
              </p:cNvSpPr>
              <p:nvPr/>
            </p:nvSpPr>
            <p:spPr bwMode="auto">
              <a:xfrm>
                <a:off x="431" y="1389"/>
                <a:ext cx="499" cy="4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sz="1400" dirty="0"/>
                  <a:t>IRUS for </a:t>
                </a:r>
                <a:r>
                  <a:rPr lang="en-GB" sz="1400" dirty="0" smtClean="0"/>
                  <a:t>P3 </a:t>
                </a:r>
                <a:r>
                  <a:rPr lang="en-GB" sz="1400" dirty="0"/>
                  <a:t>from partner 1</a:t>
                </a:r>
              </a:p>
            </p:txBody>
          </p:sp>
        </p:grpSp>
        <p:grpSp>
          <p:nvGrpSpPr>
            <p:cNvPr id="9" name="Group 47"/>
            <p:cNvGrpSpPr>
              <a:grpSpLocks/>
            </p:cNvGrpSpPr>
            <p:nvPr/>
          </p:nvGrpSpPr>
          <p:grpSpPr bwMode="auto">
            <a:xfrm>
              <a:off x="1273" y="1321"/>
              <a:ext cx="700" cy="589"/>
              <a:chOff x="385" y="1344"/>
              <a:chExt cx="545" cy="589"/>
            </a:xfrm>
          </p:grpSpPr>
          <p:sp>
            <p:nvSpPr>
              <p:cNvPr id="41" name="AutoShape 48"/>
              <p:cNvSpPr>
                <a:spLocks noChangeArrowheads="1"/>
              </p:cNvSpPr>
              <p:nvPr/>
            </p:nvSpPr>
            <p:spPr bwMode="auto">
              <a:xfrm>
                <a:off x="385" y="1344"/>
                <a:ext cx="545" cy="589"/>
              </a:xfrm>
              <a:prstGeom prst="flowChartDocument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2" name="Text Box 49"/>
              <p:cNvSpPr txBox="1">
                <a:spLocks noChangeArrowheads="1"/>
              </p:cNvSpPr>
              <p:nvPr/>
            </p:nvSpPr>
            <p:spPr bwMode="auto">
              <a:xfrm>
                <a:off x="431" y="1389"/>
                <a:ext cx="499" cy="4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sz="1400" dirty="0"/>
                  <a:t>IRUS for </a:t>
                </a:r>
                <a:r>
                  <a:rPr lang="en-GB" sz="1400" dirty="0" smtClean="0"/>
                  <a:t>P3 </a:t>
                </a:r>
                <a:r>
                  <a:rPr lang="en-GB" sz="1400" dirty="0"/>
                  <a:t>from partner n</a:t>
                </a:r>
              </a:p>
            </p:txBody>
          </p:sp>
        </p:grpSp>
        <p:grpSp>
          <p:nvGrpSpPr>
            <p:cNvPr id="10" name="Group 50"/>
            <p:cNvGrpSpPr>
              <a:grpSpLocks/>
            </p:cNvGrpSpPr>
            <p:nvPr/>
          </p:nvGrpSpPr>
          <p:grpSpPr bwMode="auto">
            <a:xfrm>
              <a:off x="2236" y="1321"/>
              <a:ext cx="699" cy="589"/>
              <a:chOff x="271" y="1344"/>
              <a:chExt cx="545" cy="589"/>
            </a:xfrm>
          </p:grpSpPr>
          <p:sp>
            <p:nvSpPr>
              <p:cNvPr id="39" name="AutoShape 51"/>
              <p:cNvSpPr>
                <a:spLocks noChangeArrowheads="1"/>
              </p:cNvSpPr>
              <p:nvPr/>
            </p:nvSpPr>
            <p:spPr bwMode="auto">
              <a:xfrm>
                <a:off x="271" y="1344"/>
                <a:ext cx="545" cy="589"/>
              </a:xfrm>
              <a:prstGeom prst="flowChartDocument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0" name="Text Box 52"/>
              <p:cNvSpPr txBox="1">
                <a:spLocks noChangeArrowheads="1"/>
              </p:cNvSpPr>
              <p:nvPr/>
            </p:nvSpPr>
            <p:spPr bwMode="auto">
              <a:xfrm>
                <a:off x="272" y="1389"/>
                <a:ext cx="499" cy="4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sz="1400" dirty="0"/>
                  <a:t>IRUS for </a:t>
                </a:r>
                <a:r>
                  <a:rPr lang="en-GB" sz="1400" dirty="0" smtClean="0"/>
                  <a:t>P3 </a:t>
                </a:r>
                <a:r>
                  <a:rPr lang="en-GB" sz="1400" dirty="0"/>
                  <a:t>from partner </a:t>
                </a:r>
                <a:r>
                  <a:rPr lang="en-GB" sz="1400" dirty="0" smtClean="0"/>
                  <a:t>39</a:t>
                </a:r>
                <a:endParaRPr lang="en-GB" sz="1400" dirty="0"/>
              </a:p>
            </p:txBody>
          </p:sp>
        </p:grpSp>
      </p:grpSp>
      <p:sp>
        <p:nvSpPr>
          <p:cNvPr id="45" name="Text Box 29"/>
          <p:cNvSpPr txBox="1">
            <a:spLocks noChangeArrowheads="1"/>
          </p:cNvSpPr>
          <p:nvPr/>
        </p:nvSpPr>
        <p:spPr bwMode="auto">
          <a:xfrm>
            <a:off x="5878513" y="2590800"/>
            <a:ext cx="2808287" cy="1077218"/>
          </a:xfrm>
          <a:prstGeom prst="rect">
            <a:avLst/>
          </a:prstGeom>
          <a:noFill/>
          <a:ln w="12700" cap="sq">
            <a:solidFill>
              <a:schemeClr val="accent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GB" sz="1600" i="0" dirty="0"/>
              <a:t>Each beneficiary to provide the </a:t>
            </a:r>
            <a:r>
              <a:rPr lang="en-GB" sz="1600" i="0" dirty="0" smtClean="0"/>
              <a:t>official financial </a:t>
            </a:r>
            <a:r>
              <a:rPr lang="en-GB" sz="1600" i="0" dirty="0"/>
              <a:t>reports for </a:t>
            </a:r>
            <a:r>
              <a:rPr lang="en-GB" sz="1600" i="0" dirty="0" smtClean="0"/>
              <a:t>P3 </a:t>
            </a:r>
            <a:r>
              <a:rPr lang="en-GB" sz="1600" i="0" dirty="0" smtClean="0"/>
              <a:t>(fraction of the full costs!) by </a:t>
            </a:r>
            <a:r>
              <a:rPr lang="en-GB" sz="1600" i="0" u="sng" dirty="0" smtClean="0">
                <a:solidFill>
                  <a:srgbClr val="FF0000"/>
                </a:solidFill>
              </a:rPr>
              <a:t>10 </a:t>
            </a:r>
            <a:r>
              <a:rPr lang="en-GB" sz="1600" i="0" u="sng" dirty="0" smtClean="0">
                <a:solidFill>
                  <a:srgbClr val="FF0000"/>
                </a:solidFill>
              </a:rPr>
              <a:t>Mar </a:t>
            </a:r>
            <a:r>
              <a:rPr lang="en-GB" sz="1600" i="0" u="sng" dirty="0" smtClean="0">
                <a:solidFill>
                  <a:srgbClr val="FF0000"/>
                </a:solidFill>
              </a:rPr>
              <a:t>2015</a:t>
            </a:r>
            <a:endParaRPr lang="en-GB" sz="1600" i="0" u="sng" dirty="0"/>
          </a:p>
        </p:txBody>
      </p:sp>
      <p:sp>
        <p:nvSpPr>
          <p:cNvPr id="46" name="Text Box 29"/>
          <p:cNvSpPr txBox="1">
            <a:spLocks noChangeArrowheads="1"/>
          </p:cNvSpPr>
          <p:nvPr/>
        </p:nvSpPr>
        <p:spPr bwMode="auto">
          <a:xfrm>
            <a:off x="5878512" y="4757738"/>
            <a:ext cx="2808288" cy="585787"/>
          </a:xfrm>
          <a:prstGeom prst="rect">
            <a:avLst/>
          </a:prstGeom>
          <a:noFill/>
          <a:ln w="12700" cap="sq">
            <a:solidFill>
              <a:schemeClr val="accent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600" i="0" dirty="0"/>
              <a:t>Produced by Coordination Office by </a:t>
            </a:r>
            <a:r>
              <a:rPr lang="en-GB" sz="1600" i="0" u="sng" dirty="0" smtClean="0">
                <a:solidFill>
                  <a:srgbClr val="FF0000"/>
                </a:solidFill>
              </a:rPr>
              <a:t>15 </a:t>
            </a:r>
            <a:r>
              <a:rPr lang="en-GB" sz="1600" i="0" u="sng" dirty="0" smtClean="0">
                <a:solidFill>
                  <a:srgbClr val="FF0000"/>
                </a:solidFill>
              </a:rPr>
              <a:t>Mar </a:t>
            </a:r>
            <a:r>
              <a:rPr lang="en-GB" sz="1600" i="0" u="sng" dirty="0" smtClean="0">
                <a:solidFill>
                  <a:srgbClr val="FF0000"/>
                </a:solidFill>
              </a:rPr>
              <a:t>2015</a:t>
            </a:r>
            <a:endParaRPr lang="en-GB" sz="1600" i="0" u="sng" dirty="0"/>
          </a:p>
        </p:txBody>
      </p:sp>
      <p:sp>
        <p:nvSpPr>
          <p:cNvPr id="47" name="Text Box 29"/>
          <p:cNvSpPr txBox="1">
            <a:spLocks noChangeArrowheads="1"/>
          </p:cNvSpPr>
          <p:nvPr/>
        </p:nvSpPr>
        <p:spPr bwMode="auto">
          <a:xfrm>
            <a:off x="5954712" y="5562600"/>
            <a:ext cx="2732089" cy="584775"/>
          </a:xfrm>
          <a:prstGeom prst="rect">
            <a:avLst/>
          </a:prstGeom>
          <a:noFill/>
          <a:ln w="12700" cap="sq">
            <a:solidFill>
              <a:schemeClr val="accent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GB" sz="1600" i="0" dirty="0" smtClean="0"/>
              <a:t>P3 </a:t>
            </a:r>
            <a:r>
              <a:rPr lang="en-GB" sz="1600" i="0" dirty="0" smtClean="0"/>
              <a:t>Periodic Report </a:t>
            </a:r>
            <a:r>
              <a:rPr lang="en-GB" sz="1600" i="0" dirty="0" smtClean="0"/>
              <a:t>to </a:t>
            </a:r>
            <a:r>
              <a:rPr lang="en-GB" sz="1600" i="0" dirty="0"/>
              <a:t>be sent to the EC by </a:t>
            </a:r>
            <a:r>
              <a:rPr lang="en-GB" sz="1600" i="0" u="sng" dirty="0" smtClean="0">
                <a:solidFill>
                  <a:srgbClr val="FF0000"/>
                </a:solidFill>
              </a:rPr>
              <a:t>20</a:t>
            </a:r>
            <a:r>
              <a:rPr lang="en-GB" sz="1600" i="0" u="sng" dirty="0" smtClean="0">
                <a:solidFill>
                  <a:srgbClr val="FF0000"/>
                </a:solidFill>
              </a:rPr>
              <a:t> </a:t>
            </a:r>
            <a:r>
              <a:rPr lang="en-GB" sz="1600" i="0" u="sng" dirty="0" smtClean="0">
                <a:solidFill>
                  <a:srgbClr val="FF0000"/>
                </a:solidFill>
              </a:rPr>
              <a:t>Mar </a:t>
            </a:r>
            <a:r>
              <a:rPr lang="en-GB" sz="1600" i="0" u="sng" dirty="0" smtClean="0">
                <a:solidFill>
                  <a:srgbClr val="FF0000"/>
                </a:solidFill>
              </a:rPr>
              <a:t>2015</a:t>
            </a:r>
            <a:r>
              <a:rPr lang="en-GB" sz="1600" i="0" u="sng" dirty="0" smtClean="0"/>
              <a:t> </a:t>
            </a:r>
            <a:endParaRPr lang="en-GB" sz="1600" i="0" u="sng" dirty="0"/>
          </a:p>
        </p:txBody>
      </p:sp>
      <p:sp>
        <p:nvSpPr>
          <p:cNvPr id="48" name="Text Box 29"/>
          <p:cNvSpPr txBox="1">
            <a:spLocks noChangeArrowheads="1"/>
          </p:cNvSpPr>
          <p:nvPr/>
        </p:nvSpPr>
        <p:spPr bwMode="auto">
          <a:xfrm>
            <a:off x="5867400" y="1143000"/>
            <a:ext cx="2895600" cy="1077218"/>
          </a:xfrm>
          <a:prstGeom prst="rect">
            <a:avLst/>
          </a:prstGeom>
          <a:noFill/>
          <a:ln w="12700" cap="sq">
            <a:solidFill>
              <a:schemeClr val="accent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GB" sz="1600" i="0" dirty="0"/>
              <a:t>Each beneficiary to provide the </a:t>
            </a:r>
            <a:r>
              <a:rPr lang="en-GB" sz="1600" i="0" dirty="0" smtClean="0"/>
              <a:t>Resource Utilisation Summary (full costs) for P2                     by </a:t>
            </a:r>
            <a:r>
              <a:rPr lang="en-GB" sz="1600" i="0" u="sng" dirty="0" smtClean="0">
                <a:solidFill>
                  <a:srgbClr val="FF0000"/>
                </a:solidFill>
              </a:rPr>
              <a:t>28 Feb </a:t>
            </a:r>
            <a:r>
              <a:rPr lang="en-GB" sz="1600" i="0" u="sng" dirty="0" smtClean="0">
                <a:solidFill>
                  <a:srgbClr val="FF0000"/>
                </a:solidFill>
              </a:rPr>
              <a:t>2015</a:t>
            </a:r>
            <a:endParaRPr lang="en-GB" sz="1600" i="0" u="sng" dirty="0"/>
          </a:p>
        </p:txBody>
      </p:sp>
      <p:sp>
        <p:nvSpPr>
          <p:cNvPr id="49" name="Text Box 29"/>
          <p:cNvSpPr txBox="1">
            <a:spLocks noChangeArrowheads="1"/>
          </p:cNvSpPr>
          <p:nvPr/>
        </p:nvSpPr>
        <p:spPr bwMode="auto">
          <a:xfrm>
            <a:off x="5878513" y="3971265"/>
            <a:ext cx="2808288" cy="585787"/>
          </a:xfrm>
          <a:prstGeom prst="rect">
            <a:avLst/>
          </a:prstGeom>
          <a:noFill/>
          <a:ln w="12700" cap="sq">
            <a:solidFill>
              <a:schemeClr val="accent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600" i="0" dirty="0"/>
              <a:t>Produced by Coordination </a:t>
            </a:r>
            <a:r>
              <a:rPr lang="en-GB" sz="1600" i="0" dirty="0" smtClean="0"/>
              <a:t>Office</a:t>
            </a:r>
            <a:endParaRPr lang="en-GB" sz="1600" i="0" u="sng" dirty="0"/>
          </a:p>
        </p:txBody>
      </p:sp>
      <p:sp>
        <p:nvSpPr>
          <p:cNvPr id="5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0" y="6477000"/>
            <a:ext cx="91440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AIDA Governing Board meeting, 11 Dec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41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838200" y="152400"/>
            <a:ext cx="8001000" cy="685800"/>
          </a:xfrm>
          <a:solidFill>
            <a:schemeClr val="bg1"/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sz="3000" dirty="0" smtClean="0"/>
              <a:t>EC contribution for AIDA (max. 8.0 MEUR)</a:t>
            </a:r>
            <a:endParaRPr lang="en-US" sz="3000" dirty="0" smtClean="0"/>
          </a:p>
        </p:txBody>
      </p:sp>
      <p:sp>
        <p:nvSpPr>
          <p:cNvPr id="22531" name="Footer Placeholder 3"/>
          <p:cNvSpPr txBox="1">
            <a:spLocks noGrp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2" name="Slide Number Placeholder 4"/>
          <p:cNvSpPr txBox="1">
            <a:spLocks noGrp="1"/>
          </p:cNvSpPr>
          <p:nvPr/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EA93A9F-6BD2-4DFA-8C1C-A469C4AF6265}" type="slidenum">
              <a:rPr lang="en-US"/>
              <a:pPr algn="r"/>
              <a:t>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EE08AC-CED9-4B64-82D5-FDAF649BCEE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0" y="6477000"/>
            <a:ext cx="91440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AIDA Governing Board meeting, 11 Dec 2014</a:t>
            </a:r>
            <a:endParaRPr lang="en-US" dirty="0"/>
          </a:p>
        </p:txBody>
      </p:sp>
      <p:pic>
        <p:nvPicPr>
          <p:cNvPr id="51" name="Image 3"/>
          <p:cNvPicPr>
            <a:picLocks noChangeAspect="1"/>
          </p:cNvPicPr>
          <p:nvPr/>
        </p:nvPicPr>
        <p:blipFill rotWithShape="1">
          <a:blip r:embed="rId2"/>
          <a:srcRect t="6668"/>
          <a:stretch/>
        </p:blipFill>
        <p:spPr>
          <a:xfrm>
            <a:off x="484292" y="1042906"/>
            <a:ext cx="7669108" cy="119737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24200" y="2405479"/>
            <a:ext cx="3647153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err="1" smtClean="0"/>
              <a:t>Status</a:t>
            </a:r>
            <a:r>
              <a:rPr lang="fr-CH" dirty="0" smtClean="0"/>
              <a:t> of </a:t>
            </a:r>
            <a:r>
              <a:rPr lang="fr-CH" dirty="0" err="1" smtClean="0"/>
              <a:t>payments</a:t>
            </a:r>
            <a:r>
              <a:rPr lang="fr-CH" dirty="0" smtClean="0"/>
              <a:t> to </a:t>
            </a:r>
            <a:r>
              <a:rPr lang="fr-CH" dirty="0" err="1" smtClean="0"/>
              <a:t>beneficiaries</a:t>
            </a:r>
            <a:r>
              <a:rPr lang="fr-CH" dirty="0" smtClean="0"/>
              <a:t> </a:t>
            </a:r>
            <a:r>
              <a:rPr lang="fr-CH" dirty="0" err="1" smtClean="0"/>
              <a:t>after</a:t>
            </a:r>
            <a:r>
              <a:rPr lang="fr-CH" dirty="0" smtClean="0"/>
              <a:t> P1</a:t>
            </a:r>
            <a:endParaRPr lang="en-GB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1" y="2316480"/>
            <a:ext cx="1796522" cy="418887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8074" y="2892732"/>
            <a:ext cx="1778726" cy="358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02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838200" y="152400"/>
            <a:ext cx="8001000" cy="685800"/>
          </a:xfrm>
          <a:solidFill>
            <a:schemeClr val="bg1"/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sz="3000" dirty="0" smtClean="0"/>
              <a:t>Use of resources for P1 + P2 (M1-M36)</a:t>
            </a:r>
            <a:endParaRPr lang="en-US" sz="3000" dirty="0" smtClean="0"/>
          </a:p>
        </p:txBody>
      </p:sp>
      <p:sp>
        <p:nvSpPr>
          <p:cNvPr id="22531" name="Footer Placeholder 3"/>
          <p:cNvSpPr txBox="1">
            <a:spLocks noGrp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2" name="Slide Number Placeholder 4"/>
          <p:cNvSpPr txBox="1">
            <a:spLocks noGrp="1"/>
          </p:cNvSpPr>
          <p:nvPr/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EA93A9F-6BD2-4DFA-8C1C-A469C4AF6265}" type="slidenum">
              <a:rPr lang="en-US"/>
              <a:pPr algn="r"/>
              <a:t>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EE08AC-CED9-4B64-82D5-FDAF649BCEE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0" y="6477000"/>
            <a:ext cx="91440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AIDA Governing Board meeting, 11 Dec 2014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057400"/>
            <a:ext cx="8876538" cy="326211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4800" y="1109163"/>
            <a:ext cx="6223178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smtClean="0"/>
              <a:t>At Consortium </a:t>
            </a:r>
            <a:r>
              <a:rPr lang="fr-CH" dirty="0" err="1" smtClean="0"/>
              <a:t>level</a:t>
            </a:r>
            <a:r>
              <a:rPr lang="fr-CH" dirty="0" smtClean="0"/>
              <a:t>: 84% of the budget and 97% of the p-m have been </a:t>
            </a:r>
            <a:r>
              <a:rPr lang="fr-CH" dirty="0" err="1" smtClean="0"/>
              <a:t>used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04800" y="1535195"/>
            <a:ext cx="3021982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smtClean="0"/>
              <a:t>At </a:t>
            </a:r>
            <a:r>
              <a:rPr lang="fr-CH" dirty="0" err="1" smtClean="0"/>
              <a:t>Beneficiary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r>
              <a:rPr lang="fr-CH" dirty="0" smtClean="0"/>
              <a:t>: large variations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28749" y="5465961"/>
            <a:ext cx="8099583" cy="7643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spcAft>
                <a:spcPts val="200"/>
              </a:spcAft>
            </a:pPr>
            <a:r>
              <a:rPr lang="fr-CH" b="1" dirty="0" err="1" smtClean="0"/>
              <a:t>Beneficiaries</a:t>
            </a:r>
            <a:r>
              <a:rPr lang="fr-CH" b="1" dirty="0" smtClean="0"/>
              <a:t> </a:t>
            </a:r>
            <a:r>
              <a:rPr lang="fr-CH" b="1" dirty="0" err="1" smtClean="0"/>
              <a:t>with</a:t>
            </a:r>
            <a:r>
              <a:rPr lang="fr-CH" b="1" dirty="0" smtClean="0"/>
              <a:t> </a:t>
            </a:r>
            <a:r>
              <a:rPr lang="fr-CH" b="1" dirty="0" err="1"/>
              <a:t>l</a:t>
            </a:r>
            <a:r>
              <a:rPr lang="fr-CH" b="1" dirty="0" err="1" smtClean="0"/>
              <a:t>ow</a:t>
            </a:r>
            <a:r>
              <a:rPr lang="fr-CH" b="1" dirty="0" smtClean="0"/>
              <a:t> use of </a:t>
            </a:r>
            <a:r>
              <a:rPr lang="fr-CH" b="1" dirty="0" err="1" smtClean="0"/>
              <a:t>resources</a:t>
            </a:r>
            <a:r>
              <a:rPr lang="fr-CH" b="1" dirty="0" smtClean="0"/>
              <a:t> </a:t>
            </a:r>
            <a:r>
              <a:rPr lang="fr-CH" b="1" dirty="0" err="1" smtClean="0"/>
              <a:t>until</a:t>
            </a:r>
            <a:r>
              <a:rPr lang="fr-CH" b="1" dirty="0" smtClean="0"/>
              <a:t> M36:</a:t>
            </a:r>
          </a:p>
          <a:p>
            <a:pPr algn="l">
              <a:spcAft>
                <a:spcPts val="200"/>
              </a:spcAft>
            </a:pPr>
            <a:r>
              <a:rPr lang="fr-CH" dirty="0" smtClean="0"/>
              <a:t>ULB (51%), INRNE (38%), NTUA / IASA (50%), </a:t>
            </a:r>
            <a:r>
              <a:rPr lang="fr-CH" dirty="0" err="1" smtClean="0"/>
              <a:t>UiB</a:t>
            </a:r>
            <a:r>
              <a:rPr lang="fr-CH" dirty="0" smtClean="0"/>
              <a:t> (54%), AGH (49%), </a:t>
            </a:r>
            <a:r>
              <a:rPr lang="fr-CH" dirty="0" smtClean="0">
                <a:solidFill>
                  <a:srgbClr val="FF0000"/>
                </a:solidFill>
              </a:rPr>
              <a:t>UU (1%), </a:t>
            </a:r>
            <a:r>
              <a:rPr lang="fr-CH" dirty="0" smtClean="0"/>
              <a:t>UCAM (61%), </a:t>
            </a:r>
            <a:r>
              <a:rPr lang="fr-CH" dirty="0" smtClean="0">
                <a:solidFill>
                  <a:srgbClr val="FF0000"/>
                </a:solidFill>
              </a:rPr>
              <a:t>UNILIV (23%), </a:t>
            </a:r>
            <a:r>
              <a:rPr lang="fr-CH" dirty="0" smtClean="0"/>
              <a:t>UNIMAN (48%)</a:t>
            </a:r>
          </a:p>
        </p:txBody>
      </p:sp>
    </p:spTree>
    <p:extLst>
      <p:ext uri="{BB962C8B-B14F-4D97-AF65-F5344CB8AC3E}">
        <p14:creationId xmlns:p14="http://schemas.microsoft.com/office/powerpoint/2010/main" val="109446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2667000" y="152400"/>
            <a:ext cx="6019800" cy="685800"/>
          </a:xfrm>
          <a:solidFill>
            <a:schemeClr val="bg1"/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sz="3000" dirty="0" smtClean="0"/>
              <a:t>Final distribution of EU funding</a:t>
            </a:r>
            <a:endParaRPr lang="en-US" sz="3000" dirty="0" smtClean="0"/>
          </a:p>
        </p:txBody>
      </p:sp>
      <p:sp>
        <p:nvSpPr>
          <p:cNvPr id="22531" name="Footer Placeholder 3"/>
          <p:cNvSpPr txBox="1">
            <a:spLocks noGrp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2" name="Slide Number Placeholder 4"/>
          <p:cNvSpPr txBox="1">
            <a:spLocks noGrp="1"/>
          </p:cNvSpPr>
          <p:nvPr/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EA93A9F-6BD2-4DFA-8C1C-A469C4AF6265}" type="slidenum">
              <a:rPr lang="en-US"/>
              <a:pPr algn="r"/>
              <a:t>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EE08AC-CED9-4B64-82D5-FDAF649BCEE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52400" y="1075253"/>
            <a:ext cx="8713787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3200" i="0" dirty="0" smtClean="0">
                <a:solidFill>
                  <a:schemeClr val="accent2"/>
                </a:solidFill>
              </a:rPr>
              <a:t>   </a:t>
            </a:r>
            <a:r>
              <a:rPr lang="en-GB" sz="2000" i="0" dirty="0" smtClean="0">
                <a:solidFill>
                  <a:schemeClr val="accent2"/>
                </a:solidFill>
              </a:rPr>
              <a:t>Final payment to the Consortium expected in summer / autumn 2015</a:t>
            </a:r>
            <a:endParaRPr lang="en-GB" sz="2000" i="0" dirty="0">
              <a:solidFill>
                <a:schemeClr val="accent2"/>
              </a:solidFill>
            </a:endParaRPr>
          </a:p>
          <a:p>
            <a:pPr lvl="1" algn="l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b="0" i="0" dirty="0" smtClean="0">
                <a:solidFill>
                  <a:schemeClr val="accent2"/>
                </a:solidFill>
              </a:rPr>
              <a:t>In case some beneficiaries underspend significantly their estimated budget,</a:t>
            </a:r>
            <a:endParaRPr lang="en-US" sz="2000" b="0" i="0" u="sng" dirty="0">
              <a:solidFill>
                <a:srgbClr val="C00000"/>
              </a:solidFill>
            </a:endParaRPr>
          </a:p>
          <a:p>
            <a:pPr lvl="1" algn="l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b="0" i="0" dirty="0" smtClean="0">
                <a:solidFill>
                  <a:schemeClr val="accent2"/>
                </a:solidFill>
              </a:rPr>
              <a:t>In case some beneficiaries do not use all EC funding</a:t>
            </a:r>
            <a:endParaRPr lang="en-US" sz="2000" b="0" i="0" u="sng" dirty="0">
              <a:solidFill>
                <a:srgbClr val="C00000"/>
              </a:solidFill>
            </a:endParaRPr>
          </a:p>
          <a:p>
            <a:pPr marL="457200" lvl="1" indent="0" algn="l" eaLnBrk="1" hangingPunct="1">
              <a:spcBef>
                <a:spcPct val="50000"/>
              </a:spcBef>
            </a:pPr>
            <a:r>
              <a:rPr lang="en-US" sz="2000" b="0" i="0" dirty="0" smtClean="0">
                <a:solidFill>
                  <a:schemeClr val="accent2"/>
                </a:solidFill>
              </a:rPr>
              <a:t>→ </a:t>
            </a:r>
            <a:r>
              <a:rPr lang="en-US" sz="2000" b="0" i="0" dirty="0" smtClean="0">
                <a:solidFill>
                  <a:srgbClr val="FF0000"/>
                </a:solidFill>
              </a:rPr>
              <a:t>The GB may take a decision for redistribution of the EC funding foreseen in Annex 1 </a:t>
            </a:r>
          </a:p>
          <a:p>
            <a:pPr marL="800100" lvl="1" indent="-342900" algn="l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000" b="0" i="0" dirty="0" smtClean="0">
                <a:solidFill>
                  <a:schemeClr val="accent2"/>
                </a:solidFill>
              </a:rPr>
              <a:t>The need for such redistribution will be assessed only </a:t>
            </a:r>
            <a:r>
              <a:rPr lang="en-US" sz="2000" b="0" i="0" dirty="0" smtClean="0">
                <a:solidFill>
                  <a:srgbClr val="FF0000"/>
                </a:solidFill>
              </a:rPr>
              <a:t>after the P3 financial reports </a:t>
            </a:r>
            <a:r>
              <a:rPr lang="en-US" sz="2000" b="0" i="0" dirty="0" smtClean="0">
                <a:solidFill>
                  <a:schemeClr val="accent2"/>
                </a:solidFill>
              </a:rPr>
              <a:t>of all beneficiaries have been received (i.e. ~ in April 2015).</a:t>
            </a:r>
            <a:endParaRPr lang="en-US" sz="2000" b="0" i="0" dirty="0" smtClean="0">
              <a:solidFill>
                <a:schemeClr val="accent2"/>
              </a:solidFill>
            </a:endParaRPr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0" y="6477000"/>
            <a:ext cx="91440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AIDA Governing Board meeting, 11 Dec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87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AIDA Governing Board meeting, 11 Dec 2014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EE08AC-CED9-4B64-82D5-FDAF649BCEE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667000" y="152400"/>
            <a:ext cx="60198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ctr">
              <a:buFontTx/>
              <a:buNone/>
            </a:pPr>
            <a:r>
              <a:rPr lang="en-US" sz="3000" kern="0" dirty="0" smtClean="0"/>
              <a:t>Final Project Report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15106" y="1066800"/>
            <a:ext cx="8713787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sz="1800" b="0" i="0" dirty="0" smtClean="0">
                <a:solidFill>
                  <a:schemeClr val="accent6"/>
                </a:solidFill>
              </a:rPr>
              <a:t>Consists of 2 main parts:</a:t>
            </a:r>
          </a:p>
          <a:p>
            <a:pPr algn="l" eaLnBrk="1" hangingPunct="1"/>
            <a:endParaRPr lang="en-US" sz="800" b="0" i="0" dirty="0" smtClean="0">
              <a:solidFill>
                <a:schemeClr val="accent6"/>
              </a:solidFill>
            </a:endParaRPr>
          </a:p>
          <a:p>
            <a:pPr marL="0" indent="0" algn="l" eaLnBrk="1" hangingPunct="1"/>
            <a:r>
              <a:rPr lang="en-US" sz="1800" i="0" dirty="0" smtClean="0">
                <a:solidFill>
                  <a:schemeClr val="accent6"/>
                </a:solidFill>
              </a:rPr>
              <a:t>1) Final </a:t>
            </a:r>
            <a:r>
              <a:rPr lang="en-US" sz="1800" i="0" dirty="0" smtClean="0">
                <a:solidFill>
                  <a:schemeClr val="accent6"/>
                </a:solidFill>
              </a:rPr>
              <a:t>publishable summary report </a:t>
            </a:r>
            <a:r>
              <a:rPr lang="en-US" sz="1800" b="0" i="0" dirty="0" smtClean="0">
                <a:solidFill>
                  <a:srgbClr val="FF0000"/>
                </a:solidFill>
              </a:rPr>
              <a:t>(40 pages max)</a:t>
            </a:r>
          </a:p>
          <a:p>
            <a:pPr marL="514350" indent="-514350" algn="l" eaLnBrk="1" hangingPunct="1">
              <a:buAutoNum type="romanUcPeriod"/>
            </a:pPr>
            <a:endParaRPr lang="en-US" sz="1000" b="0" i="0" dirty="0" smtClean="0">
              <a:solidFill>
                <a:srgbClr val="FF0000"/>
              </a:solidFill>
            </a:endParaRPr>
          </a:p>
          <a:p>
            <a:pPr marL="882650" lvl="1" indent="-342900" algn="l" eaLnBrk="1" hangingPunct="1">
              <a:buFont typeface="Arial" panose="020B0604020202020204" pitchFamily="34" charset="0"/>
              <a:buChar char="•"/>
            </a:pPr>
            <a:r>
              <a:rPr lang="en-US" sz="1800" b="0" i="0" dirty="0" smtClean="0">
                <a:solidFill>
                  <a:schemeClr val="accent6"/>
                </a:solidFill>
              </a:rPr>
              <a:t>Executive summary</a:t>
            </a:r>
            <a:r>
              <a:rPr lang="en-US" sz="1800" b="0" i="0" dirty="0" smtClean="0">
                <a:solidFill>
                  <a:srgbClr val="FF0000"/>
                </a:solidFill>
              </a:rPr>
              <a:t> (1 page in total)</a:t>
            </a:r>
          </a:p>
          <a:p>
            <a:pPr marL="539750" lvl="1" indent="0" algn="l" eaLnBrk="1" hangingPunct="1"/>
            <a:endParaRPr lang="en-US" sz="1000" b="0" i="0" dirty="0" smtClean="0">
              <a:solidFill>
                <a:schemeClr val="accent6"/>
              </a:solidFill>
              <a:sym typeface="Wingdings" panose="05000000000000000000" pitchFamily="2" charset="2"/>
            </a:endParaRPr>
          </a:p>
          <a:p>
            <a:pPr marL="882650" lvl="1" indent="-342900" algn="l" eaLnBrk="1" hangingPunct="1">
              <a:buFont typeface="Arial" panose="020B0604020202020204" pitchFamily="34" charset="0"/>
              <a:buChar char="•"/>
            </a:pPr>
            <a:r>
              <a:rPr lang="en-US" sz="1800" b="0" i="0" dirty="0" smtClean="0">
                <a:solidFill>
                  <a:schemeClr val="accent6"/>
                </a:solidFill>
              </a:rPr>
              <a:t>Project context and objectives </a:t>
            </a:r>
            <a:r>
              <a:rPr lang="en-US" sz="1800" b="0" i="0" dirty="0" smtClean="0">
                <a:solidFill>
                  <a:srgbClr val="FF0000"/>
                </a:solidFill>
              </a:rPr>
              <a:t>(4 pages)</a:t>
            </a:r>
          </a:p>
          <a:p>
            <a:pPr marL="882650" lvl="1" indent="-342900" algn="l" eaLnBrk="1" hangingPunct="1">
              <a:buFont typeface="Arial" panose="020B0604020202020204" pitchFamily="34" charset="0"/>
              <a:buChar char="•"/>
            </a:pPr>
            <a:endParaRPr lang="en-US" sz="1000" b="0" i="0" dirty="0">
              <a:solidFill>
                <a:srgbClr val="FF0000"/>
              </a:solidFill>
            </a:endParaRPr>
          </a:p>
          <a:p>
            <a:pPr marL="882650" lvl="1" indent="-342900" algn="l" eaLnBrk="1" hangingPunct="1">
              <a:buFont typeface="Arial" panose="020B0604020202020204" pitchFamily="34" charset="0"/>
              <a:buChar char="•"/>
            </a:pPr>
            <a:r>
              <a:rPr lang="en-US" sz="1800" b="0" i="0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The main S&amp;T results </a:t>
            </a:r>
            <a:r>
              <a:rPr lang="en-US" sz="1800" b="0" i="0" dirty="0">
                <a:solidFill>
                  <a:schemeClr val="accent6"/>
                </a:solidFill>
                <a:sym typeface="Wingdings" panose="05000000000000000000" pitchFamily="2" charset="2"/>
              </a:rPr>
              <a:t>(</a:t>
            </a:r>
            <a:r>
              <a:rPr lang="en-US" sz="1800" b="0" i="0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foreground) </a:t>
            </a:r>
            <a:r>
              <a:rPr lang="en-US" sz="1800" b="0" i="0" dirty="0" smtClean="0">
                <a:solidFill>
                  <a:srgbClr val="FF0000"/>
                </a:solidFill>
              </a:rPr>
              <a:t>(25 </a:t>
            </a:r>
            <a:r>
              <a:rPr lang="en-US" sz="1800" b="0" i="0" dirty="0">
                <a:solidFill>
                  <a:srgbClr val="FF0000"/>
                </a:solidFill>
              </a:rPr>
              <a:t>pages</a:t>
            </a:r>
            <a:r>
              <a:rPr lang="en-US" sz="1800" b="0" i="0" dirty="0" smtClean="0">
                <a:solidFill>
                  <a:srgbClr val="FF0000"/>
                </a:solidFill>
              </a:rPr>
              <a:t>)</a:t>
            </a:r>
          </a:p>
          <a:p>
            <a:pPr marL="882650" lvl="1" indent="-342900" algn="l" eaLnBrk="1" hangingPunct="1">
              <a:buFont typeface="Arial" panose="020B0604020202020204" pitchFamily="34" charset="0"/>
              <a:buChar char="•"/>
            </a:pPr>
            <a:endParaRPr lang="en-US" sz="1000" b="0" i="0" dirty="0">
              <a:solidFill>
                <a:srgbClr val="FF0000"/>
              </a:solidFill>
            </a:endParaRPr>
          </a:p>
          <a:p>
            <a:pPr marL="882650" lvl="1" indent="-342900" algn="l" eaLnBrk="1" hangingPunct="1">
              <a:buFont typeface="Arial" panose="020B0604020202020204" pitchFamily="34" charset="0"/>
              <a:buChar char="•"/>
            </a:pPr>
            <a:r>
              <a:rPr lang="en-US" sz="1800" b="0" i="0" dirty="0" smtClean="0">
                <a:solidFill>
                  <a:schemeClr val="accent6"/>
                </a:solidFill>
              </a:rPr>
              <a:t>Potential impact, dissemination, exploitation of results </a:t>
            </a:r>
            <a:r>
              <a:rPr lang="en-US" sz="2000" b="0" i="0" dirty="0" smtClean="0">
                <a:solidFill>
                  <a:srgbClr val="FF0000"/>
                </a:solidFill>
              </a:rPr>
              <a:t>(10 pages)</a:t>
            </a:r>
          </a:p>
          <a:p>
            <a:pPr marL="882650" lvl="1" indent="-342900" algn="l" eaLnBrk="1" hangingPunct="1">
              <a:buFont typeface="Arial" panose="020B0604020202020204" pitchFamily="34" charset="0"/>
              <a:buChar char="•"/>
            </a:pPr>
            <a:endParaRPr lang="en-US" sz="2000" b="0" i="0" dirty="0" smtClean="0">
              <a:solidFill>
                <a:srgbClr val="FF0000"/>
              </a:solidFill>
            </a:endParaRPr>
          </a:p>
          <a:p>
            <a:pPr marL="0" indent="0" algn="l" eaLnBrk="1" hangingPunct="1"/>
            <a:endParaRPr lang="en-US" sz="2000" i="0" dirty="0" smtClean="0">
              <a:solidFill>
                <a:schemeClr val="accent6"/>
              </a:solidFill>
            </a:endParaRPr>
          </a:p>
          <a:p>
            <a:pPr marL="0" indent="0" algn="l" eaLnBrk="1" hangingPunct="1"/>
            <a:r>
              <a:rPr lang="en-US" sz="1800" i="0" dirty="0" smtClean="0">
                <a:solidFill>
                  <a:schemeClr val="accent6"/>
                </a:solidFill>
              </a:rPr>
              <a:t>2) Plan </a:t>
            </a:r>
            <a:r>
              <a:rPr lang="en-US" sz="1800" i="0" dirty="0" smtClean="0">
                <a:solidFill>
                  <a:schemeClr val="accent6"/>
                </a:solidFill>
              </a:rPr>
              <a:t>for use and dissemination of foreground (table format)</a:t>
            </a:r>
          </a:p>
          <a:p>
            <a:pPr marL="939800" lvl="1" indent="-400050" algn="l" eaLnBrk="1" hangingPunct="1">
              <a:buFont typeface="+mj-lt"/>
              <a:buAutoNum type="romanUcPeriod"/>
            </a:pPr>
            <a:r>
              <a:rPr lang="en-US" sz="1800" b="0" i="0" dirty="0" smtClean="0">
                <a:solidFill>
                  <a:schemeClr val="accent6"/>
                </a:solidFill>
              </a:rPr>
              <a:t>List of scientific (peer reviewed) publications</a:t>
            </a:r>
          </a:p>
          <a:p>
            <a:pPr marL="939800" lvl="1" indent="-400050" algn="l" eaLnBrk="1" hangingPunct="1">
              <a:buFont typeface="+mj-lt"/>
              <a:buAutoNum type="romanUcPeriod"/>
            </a:pPr>
            <a:r>
              <a:rPr lang="en-US" sz="1800" b="0" i="0" dirty="0" smtClean="0">
                <a:solidFill>
                  <a:schemeClr val="accent6"/>
                </a:solidFill>
              </a:rPr>
              <a:t>List of dissemination activities </a:t>
            </a:r>
            <a:r>
              <a:rPr lang="en-US" sz="1400" b="0" i="0" dirty="0" smtClean="0">
                <a:solidFill>
                  <a:schemeClr val="accent6"/>
                </a:solidFill>
              </a:rPr>
              <a:t>(e.g. academic dissertations, scientific/technical notes, presentations, conference/workshop papers, posters, press articles, publications other than peer reviewed)</a:t>
            </a:r>
          </a:p>
          <a:p>
            <a:pPr marL="939800" lvl="1" indent="-400050" algn="l" eaLnBrk="1" hangingPunct="1">
              <a:buFont typeface="+mj-lt"/>
              <a:buAutoNum type="romanUcPeriod"/>
            </a:pPr>
            <a:r>
              <a:rPr lang="en-US" sz="1800" b="0" i="0" dirty="0" smtClean="0">
                <a:solidFill>
                  <a:schemeClr val="accent6"/>
                </a:solidFill>
              </a:rPr>
              <a:t>List of applications for patents, trademarks, registered designs etc. </a:t>
            </a:r>
          </a:p>
          <a:p>
            <a:pPr marL="939800" lvl="1" indent="-400050" algn="l" eaLnBrk="1" hangingPunct="1">
              <a:buFont typeface="+mj-lt"/>
              <a:buAutoNum type="romanUcPeriod"/>
            </a:pPr>
            <a:r>
              <a:rPr lang="en-US" sz="1800" b="0" i="0" dirty="0" smtClean="0">
                <a:solidFill>
                  <a:schemeClr val="accent6"/>
                </a:solidFill>
              </a:rPr>
              <a:t>Exploitable foreground</a:t>
            </a:r>
            <a:r>
              <a:rPr lang="en-US" sz="1800" b="0" i="0" dirty="0">
                <a:solidFill>
                  <a:schemeClr val="accent6"/>
                </a:solidFill>
              </a:rPr>
              <a:t> </a:t>
            </a:r>
            <a:r>
              <a:rPr lang="en-US" sz="1400" b="0" i="0" dirty="0" smtClean="0">
                <a:solidFill>
                  <a:schemeClr val="accent6"/>
                </a:solidFill>
              </a:rPr>
              <a:t>(table + explanation : purpose, how the foreground might be exploited, when and by whom, IPR exploitable measures taken or intended, further research necessary if any, potential/expected impact)</a:t>
            </a:r>
          </a:p>
        </p:txBody>
      </p:sp>
      <p:sp>
        <p:nvSpPr>
          <p:cNvPr id="6" name="AutoShape 36"/>
          <p:cNvSpPr>
            <a:spLocks noChangeArrowheads="1"/>
          </p:cNvSpPr>
          <p:nvPr/>
        </p:nvSpPr>
        <p:spPr bwMode="auto">
          <a:xfrm>
            <a:off x="6212305" y="1893610"/>
            <a:ext cx="1981200" cy="358162"/>
          </a:xfrm>
          <a:prstGeom prst="flowChartTerminator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headEnd type="none" w="sm" len="sm"/>
            <a:tailEnd type="none" w="sm" len="sm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2,3 lines per WP, no figures</a:t>
            </a:r>
          </a:p>
        </p:txBody>
      </p:sp>
      <p:sp>
        <p:nvSpPr>
          <p:cNvPr id="7" name="AutoShape 36"/>
          <p:cNvSpPr>
            <a:spLocks noChangeArrowheads="1"/>
          </p:cNvSpPr>
          <p:nvPr/>
        </p:nvSpPr>
        <p:spPr bwMode="auto">
          <a:xfrm>
            <a:off x="6211575" y="2326963"/>
            <a:ext cx="1981200" cy="359594"/>
          </a:xfrm>
          <a:prstGeom prst="flowChartTerminator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headEnd type="none" w="sm" len="sm"/>
            <a:tailEnd type="none" w="sm" len="sm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1/3 of a page per WP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4876800" y="2418892"/>
            <a:ext cx="1237791" cy="205309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>
            <a:off x="4876800" y="2013596"/>
            <a:ext cx="1237791" cy="196951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2" name="AutoShape 36"/>
          <p:cNvSpPr>
            <a:spLocks noChangeArrowheads="1"/>
          </p:cNvSpPr>
          <p:nvPr/>
        </p:nvSpPr>
        <p:spPr bwMode="auto">
          <a:xfrm>
            <a:off x="6182771" y="2761749"/>
            <a:ext cx="2038809" cy="388184"/>
          </a:xfrm>
          <a:prstGeom prst="flowChartTerminator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headEnd type="none" w="sm" len="sm"/>
            <a:tailEnd type="none" w="sm" len="sm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2-4 pages per WP, </a:t>
            </a:r>
            <a:b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including images, figures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ight Arrow 12"/>
          <p:cNvSpPr/>
          <p:nvPr/>
        </p:nvSpPr>
        <p:spPr bwMode="auto">
          <a:xfrm>
            <a:off x="5562599" y="2852801"/>
            <a:ext cx="551991" cy="194192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838199" y="3574717"/>
            <a:ext cx="7620001" cy="40673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050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For </a:t>
            </a:r>
            <a:r>
              <a:rPr lang="en-GB" sz="1050" dirty="0" smtClean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the project as a whole: </a:t>
            </a:r>
            <a:r>
              <a:rPr lang="en-GB" sz="1050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expected impact </a:t>
            </a:r>
            <a:r>
              <a:rPr lang="en-GB" sz="1050" dirty="0" smtClean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(including </a:t>
            </a:r>
            <a:r>
              <a:rPr lang="en-GB" sz="1050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the socio-economic impact and the wider societal implications of the </a:t>
            </a:r>
            <a:r>
              <a:rPr lang="en-GB" sz="1050" dirty="0" smtClean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project), dissemination activities (e.g</a:t>
            </a:r>
            <a:r>
              <a:rPr lang="en-GB" sz="1050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. </a:t>
            </a:r>
            <a:r>
              <a:rPr lang="en-GB" sz="1050" dirty="0" smtClean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number</a:t>
            </a:r>
            <a:r>
              <a:rPr lang="en-GB" sz="1050" dirty="0" smtClean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</a:t>
            </a:r>
            <a:r>
              <a:rPr lang="en-GB" sz="1050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of PhD students, conferences / workshops, events </a:t>
            </a:r>
            <a:r>
              <a:rPr lang="en-GB" sz="1050" dirty="0" smtClean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organised, </a:t>
            </a:r>
            <a:r>
              <a:rPr lang="en-GB" sz="1050" dirty="0" smtClean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publications </a:t>
            </a:r>
            <a:r>
              <a:rPr lang="en-GB" sz="1050" dirty="0" smtClean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or TA user access)</a:t>
            </a:r>
            <a:endParaRPr lang="en-GB" sz="1050" dirty="0">
              <a:solidFill>
                <a:schemeClr val="tx1"/>
              </a:solidFill>
              <a:latin typeface="Times New Roman" panose="02020603050405020304" pitchFamily="18" charset="0"/>
              <a:ea typeface="ＭＳ Ｐゴシック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93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AIDA Governing Board meeting, 11 Dec 2014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EE08AC-CED9-4B64-82D5-FDAF649BCEE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666999" y="152400"/>
            <a:ext cx="6261893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ctr">
              <a:buFontTx/>
              <a:buNone/>
            </a:pPr>
            <a:r>
              <a:rPr lang="en-US" sz="3000" kern="0" dirty="0" smtClean="0"/>
              <a:t>Final Report vs. </a:t>
            </a:r>
            <a:r>
              <a:rPr lang="en-GB" sz="3000" kern="0" dirty="0" smtClean="0"/>
              <a:t>PR3 Report</a:t>
            </a:r>
            <a:endParaRPr lang="en-US" sz="3000" kern="0" dirty="0" smtClean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440500"/>
              </p:ext>
            </p:extLst>
          </p:nvPr>
        </p:nvGraphicFramePr>
        <p:xfrm>
          <a:off x="457200" y="1066800"/>
          <a:ext cx="8229600" cy="175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57400"/>
                <a:gridCol w="3124200"/>
                <a:gridCol w="3048000"/>
              </a:tblGrid>
              <a:tr h="4572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Final Project Report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Period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smtClean="0"/>
                        <a:t>3</a:t>
                      </a:r>
                      <a:r>
                        <a:rPr lang="en-GB" smtClean="0"/>
                        <a:t> Report</a:t>
                      </a:r>
                      <a:endParaRPr lang="en-GB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Executive Summary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For the whole duration of the </a:t>
                      </a:r>
                      <a:r>
                        <a:rPr lang="en-GB" sz="1200" dirty="0" smtClean="0"/>
                        <a:t>project (48M)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For the reporting </a:t>
                      </a:r>
                      <a:r>
                        <a:rPr lang="en-GB" sz="1200" dirty="0" smtClean="0"/>
                        <a:t>period (12M)</a:t>
                      </a:r>
                      <a:endParaRPr lang="en-GB" sz="12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Project objectives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For the whole duration of the </a:t>
                      </a:r>
                      <a:r>
                        <a:rPr lang="en-GB" sz="1200" dirty="0" smtClean="0"/>
                        <a:t>project (48M)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For the reporting </a:t>
                      </a:r>
                      <a:r>
                        <a:rPr lang="en-GB" sz="1200" dirty="0" smtClean="0"/>
                        <a:t>period (12M)</a:t>
                      </a:r>
                      <a:endParaRPr lang="en-GB" sz="1200" dirty="0" smtClean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Specific</a:t>
                      </a:r>
                      <a:r>
                        <a:rPr lang="en-GB" sz="1200" b="1" baseline="0" dirty="0" smtClean="0">
                          <a:solidFill>
                            <a:schemeClr val="bg1"/>
                          </a:solidFill>
                        </a:rPr>
                        <a:t> sections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dirty="0" smtClean="0"/>
                        <a:t>Main S&amp;T</a:t>
                      </a:r>
                      <a:r>
                        <a:rPr lang="en-GB" sz="1200" baseline="0" dirty="0" smtClean="0"/>
                        <a:t> results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dirty="0" smtClean="0"/>
                        <a:t>Potential</a:t>
                      </a:r>
                      <a:r>
                        <a:rPr lang="en-GB" sz="1200" baseline="0" dirty="0" smtClean="0"/>
                        <a:t> impact, dissemination, exploitation of results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 smtClean="0"/>
                        <a:t>Key performance indicators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 smtClean="0"/>
                        <a:t>Deliverables, </a:t>
                      </a:r>
                      <a:r>
                        <a:rPr lang="en-GB" sz="1200" dirty="0" smtClean="0"/>
                        <a:t>Milestones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CH" sz="1200" dirty="0" smtClean="0"/>
                        <a:t>Project management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81000" y="2945249"/>
            <a:ext cx="8305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Exploitable Foreground</a:t>
            </a:r>
            <a:r>
              <a:rPr lang="en-GB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new section in the Final Project Report :</a:t>
            </a:r>
            <a:endParaRPr lang="en-GB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0638" algn="l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GB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GB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Publications</a:t>
            </a:r>
          </a:p>
          <a:p>
            <a:pPr marL="285750" indent="-20638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Dissemination activities</a:t>
            </a:r>
          </a:p>
          <a:p>
            <a:pPr marL="285750" indent="-20638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Patents </a:t>
            </a:r>
          </a:p>
          <a:p>
            <a:pPr marL="285750" indent="-20638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Exploitable foreground (table + explanation)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50" y="4261516"/>
            <a:ext cx="8574206" cy="1320445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75" y="5728677"/>
            <a:ext cx="8718825" cy="601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244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IDA Master style">
  <a:themeElements>
    <a:clrScheme name="AIDA Master sty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IDA Master styl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2">
                  <a:alpha val="39999"/>
                </a:schemeClr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2">
                  <a:alpha val="39999"/>
                </a:schemeClr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AIDA Master sty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1764</TotalTime>
  <Words>936</Words>
  <Application>Microsoft Office PowerPoint</Application>
  <PresentationFormat>On-screen Show (4:3)</PresentationFormat>
  <Paragraphs>119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ＭＳ Ｐゴシック</vt:lpstr>
      <vt:lpstr>Arial</vt:lpstr>
      <vt:lpstr>Symbol</vt:lpstr>
      <vt:lpstr>Times New Roman</vt:lpstr>
      <vt:lpstr>Wingdings</vt:lpstr>
      <vt:lpstr>AIDA Master style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katebrad</dc:creator>
  <cp:lastModifiedBy>Svetlomir Stavrev</cp:lastModifiedBy>
  <cp:revision>180</cp:revision>
  <dcterms:created xsi:type="dcterms:W3CDTF">2011-01-21T10:01:26Z</dcterms:created>
  <dcterms:modified xsi:type="dcterms:W3CDTF">2014-12-10T09:30:09Z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Kate Kahle</vt:lpwstr>
  </property>
  <property fmtid="{D5CDD505-2E9C-101B-9397-08002B2CF9AE}" pid="4" name="xd_Signature">
    <vt:lpwstr/>
  </property>
  <property fmtid="{D5CDD505-2E9C-101B-9397-08002B2CF9AE}" pid="5" name="display_urn:schemas-microsoft-com:office:office#Author">
    <vt:lpwstr>Kate Kahle</vt:lpwstr>
  </property>
  <property fmtid="{D5CDD505-2E9C-101B-9397-08002B2CF9AE}" pid="6" name="TemplateUrl">
    <vt:lpwstr/>
  </property>
  <property fmtid="{D5CDD505-2E9C-101B-9397-08002B2CF9AE}" pid="7" name="xd_ProgID">
    <vt:lpwstr/>
  </property>
  <property fmtid="{D5CDD505-2E9C-101B-9397-08002B2CF9AE}" pid="8" name="_SourceUrl">
    <vt:lpwstr/>
  </property>
</Properties>
</file>