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0"/>
  </p:notesMasterIdLst>
  <p:sldIdLst>
    <p:sldId id="567" r:id="rId2"/>
    <p:sldId id="568" r:id="rId3"/>
    <p:sldId id="576" r:id="rId4"/>
    <p:sldId id="575" r:id="rId5"/>
    <p:sldId id="572" r:id="rId6"/>
    <p:sldId id="574" r:id="rId7"/>
    <p:sldId id="569" r:id="rId8"/>
    <p:sldId id="577" r:id="rId9"/>
    <p:sldId id="570" r:id="rId10"/>
    <p:sldId id="573" r:id="rId11"/>
    <p:sldId id="571" r:id="rId12"/>
    <p:sldId id="578" r:id="rId13"/>
    <p:sldId id="584" r:id="rId14"/>
    <p:sldId id="580" r:id="rId15"/>
    <p:sldId id="579" r:id="rId16"/>
    <p:sldId id="581" r:id="rId17"/>
    <p:sldId id="582" r:id="rId18"/>
    <p:sldId id="583" r:id="rId19"/>
  </p:sldIdLst>
  <p:sldSz cx="9144000" cy="6858000" type="screen4x3"/>
  <p:notesSz cx="6797675" cy="9872663"/>
  <p:defaultTextStyle>
    <a:defPPr>
      <a:defRPr lang="en-US"/>
    </a:defPPr>
    <a:lvl1pPr algn="l" rtl="0" fontAlgn="base">
      <a:spcBef>
        <a:spcPct val="0"/>
      </a:spcBef>
      <a:spcAft>
        <a:spcPct val="0"/>
      </a:spcAft>
      <a:defRPr sz="1600" kern="1200">
        <a:solidFill>
          <a:schemeClr val="tx1"/>
        </a:solidFill>
        <a:latin typeface="Arial" charset="0"/>
        <a:ea typeface="+mn-ea"/>
        <a:cs typeface="Arial" charset="0"/>
      </a:defRPr>
    </a:lvl1pPr>
    <a:lvl2pPr marL="457200" algn="l" rtl="0" fontAlgn="base">
      <a:spcBef>
        <a:spcPct val="0"/>
      </a:spcBef>
      <a:spcAft>
        <a:spcPct val="0"/>
      </a:spcAft>
      <a:defRPr sz="1600" kern="1200">
        <a:solidFill>
          <a:schemeClr val="tx1"/>
        </a:solidFill>
        <a:latin typeface="Arial" charset="0"/>
        <a:ea typeface="+mn-ea"/>
        <a:cs typeface="Arial" charset="0"/>
      </a:defRPr>
    </a:lvl2pPr>
    <a:lvl3pPr marL="914400" algn="l" rtl="0" fontAlgn="base">
      <a:spcBef>
        <a:spcPct val="0"/>
      </a:spcBef>
      <a:spcAft>
        <a:spcPct val="0"/>
      </a:spcAft>
      <a:defRPr sz="1600" kern="1200">
        <a:solidFill>
          <a:schemeClr val="tx1"/>
        </a:solidFill>
        <a:latin typeface="Arial" charset="0"/>
        <a:ea typeface="+mn-ea"/>
        <a:cs typeface="Arial" charset="0"/>
      </a:defRPr>
    </a:lvl3pPr>
    <a:lvl4pPr marL="1371600" algn="l" rtl="0" fontAlgn="base">
      <a:spcBef>
        <a:spcPct val="0"/>
      </a:spcBef>
      <a:spcAft>
        <a:spcPct val="0"/>
      </a:spcAft>
      <a:defRPr sz="1600" kern="1200">
        <a:solidFill>
          <a:schemeClr val="tx1"/>
        </a:solidFill>
        <a:latin typeface="Arial" charset="0"/>
        <a:ea typeface="+mn-ea"/>
        <a:cs typeface="Arial" charset="0"/>
      </a:defRPr>
    </a:lvl4pPr>
    <a:lvl5pPr marL="1828800" algn="l" rtl="0" fontAlgn="base">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CC99"/>
    <a:srgbClr val="FF3300"/>
    <a:srgbClr val="3366CC"/>
    <a:srgbClr val="66CCFF"/>
    <a:srgbClr val="FF6600"/>
    <a:srgbClr val="3399FF"/>
    <a:srgbClr val="FF5050"/>
    <a:srgbClr val="FFFF71"/>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37" autoAdjust="0"/>
    <p:restoredTop sz="99492" autoAdjust="0"/>
  </p:normalViewPr>
  <p:slideViewPr>
    <p:cSldViewPr>
      <p:cViewPr varScale="1">
        <p:scale>
          <a:sx n="73" d="100"/>
          <a:sy n="73" d="100"/>
        </p:scale>
        <p:origin x="-141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670" y="-102"/>
      </p:cViewPr>
      <p:guideLst>
        <p:guide orient="horz" pos="3110"/>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image" Target="../media/image2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1" y="1"/>
            <a:ext cx="2946189" cy="493633"/>
          </a:xfrm>
          <a:prstGeom prst="rect">
            <a:avLst/>
          </a:prstGeom>
          <a:noFill/>
          <a:ln w="9525">
            <a:noFill/>
            <a:miter lim="800000"/>
            <a:headEnd/>
            <a:tailEnd/>
          </a:ln>
          <a:effectLst/>
        </p:spPr>
        <p:txBody>
          <a:bodyPr vert="horz" wrap="square" lIns="90119" tIns="45059" rIns="90119" bIns="45059" numCol="1" anchor="t" anchorCtr="0" compatLnSpc="1">
            <a:prstTxWarp prst="textNoShape">
              <a:avLst/>
            </a:prstTxWarp>
          </a:bodyPr>
          <a:lstStyle>
            <a:lvl1pPr>
              <a:defRPr sz="1200">
                <a:cs typeface="+mn-cs"/>
              </a:defRPr>
            </a:lvl1pPr>
          </a:lstStyle>
          <a:p>
            <a:pPr>
              <a:defRPr/>
            </a:pPr>
            <a:endParaRPr lang="en-US"/>
          </a:p>
        </p:txBody>
      </p:sp>
      <p:sp>
        <p:nvSpPr>
          <p:cNvPr id="11267" name="Rectangle 3"/>
          <p:cNvSpPr>
            <a:spLocks noGrp="1" noChangeArrowheads="1"/>
          </p:cNvSpPr>
          <p:nvPr>
            <p:ph type="dt" idx="1"/>
          </p:nvPr>
        </p:nvSpPr>
        <p:spPr bwMode="auto">
          <a:xfrm>
            <a:off x="3849899" y="1"/>
            <a:ext cx="2946189" cy="493633"/>
          </a:xfrm>
          <a:prstGeom prst="rect">
            <a:avLst/>
          </a:prstGeom>
          <a:noFill/>
          <a:ln w="9525">
            <a:noFill/>
            <a:miter lim="800000"/>
            <a:headEnd/>
            <a:tailEnd/>
          </a:ln>
          <a:effectLst/>
        </p:spPr>
        <p:txBody>
          <a:bodyPr vert="horz" wrap="square" lIns="90119" tIns="45059" rIns="90119" bIns="45059" numCol="1" anchor="t" anchorCtr="0" compatLnSpc="1">
            <a:prstTxWarp prst="textNoShape">
              <a:avLst/>
            </a:prstTxWarp>
          </a:bodyPr>
          <a:lstStyle>
            <a:lvl1pPr algn="r">
              <a:defRPr sz="1200">
                <a:cs typeface="+mn-cs"/>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930275" y="739775"/>
            <a:ext cx="4937125" cy="3703638"/>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79768" y="4689516"/>
            <a:ext cx="5438140" cy="4442698"/>
          </a:xfrm>
          <a:prstGeom prst="rect">
            <a:avLst/>
          </a:prstGeom>
          <a:noFill/>
          <a:ln w="9525">
            <a:noFill/>
            <a:miter lim="800000"/>
            <a:headEnd/>
            <a:tailEnd/>
          </a:ln>
          <a:effectLst/>
        </p:spPr>
        <p:txBody>
          <a:bodyPr vert="horz" wrap="square" lIns="90119" tIns="45059" rIns="90119" bIns="450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1" y="9377451"/>
            <a:ext cx="2946189" cy="493633"/>
          </a:xfrm>
          <a:prstGeom prst="rect">
            <a:avLst/>
          </a:prstGeom>
          <a:noFill/>
          <a:ln w="9525">
            <a:noFill/>
            <a:miter lim="800000"/>
            <a:headEnd/>
            <a:tailEnd/>
          </a:ln>
          <a:effectLst/>
        </p:spPr>
        <p:txBody>
          <a:bodyPr vert="horz" wrap="square" lIns="90119" tIns="45059" rIns="90119" bIns="45059" numCol="1" anchor="b" anchorCtr="0" compatLnSpc="1">
            <a:prstTxWarp prst="textNoShape">
              <a:avLst/>
            </a:prstTxWarp>
          </a:bodyPr>
          <a:lstStyle>
            <a:lvl1pPr>
              <a:defRPr sz="1200">
                <a:cs typeface="+mn-cs"/>
              </a:defRPr>
            </a:lvl1pPr>
          </a:lstStyle>
          <a:p>
            <a:pPr>
              <a:defRPr/>
            </a:pPr>
            <a:endParaRPr lang="en-US"/>
          </a:p>
        </p:txBody>
      </p:sp>
      <p:sp>
        <p:nvSpPr>
          <p:cNvPr id="11271" name="Rectangle 7"/>
          <p:cNvSpPr>
            <a:spLocks noGrp="1" noChangeArrowheads="1"/>
          </p:cNvSpPr>
          <p:nvPr>
            <p:ph type="sldNum" sz="quarter" idx="5"/>
          </p:nvPr>
        </p:nvSpPr>
        <p:spPr bwMode="auto">
          <a:xfrm>
            <a:off x="3849899" y="9377451"/>
            <a:ext cx="2946189" cy="493633"/>
          </a:xfrm>
          <a:prstGeom prst="rect">
            <a:avLst/>
          </a:prstGeom>
          <a:noFill/>
          <a:ln w="9525">
            <a:noFill/>
            <a:miter lim="800000"/>
            <a:headEnd/>
            <a:tailEnd/>
          </a:ln>
          <a:effectLst/>
        </p:spPr>
        <p:txBody>
          <a:bodyPr vert="horz" wrap="square" lIns="90119" tIns="45059" rIns="90119" bIns="45059" numCol="1" anchor="b" anchorCtr="0" compatLnSpc="1">
            <a:prstTxWarp prst="textNoShape">
              <a:avLst/>
            </a:prstTxWarp>
          </a:bodyPr>
          <a:lstStyle>
            <a:lvl1pPr algn="r">
              <a:defRPr sz="1200">
                <a:cs typeface="+mn-cs"/>
              </a:defRPr>
            </a:lvl1pPr>
          </a:lstStyle>
          <a:p>
            <a:pPr>
              <a:defRPr/>
            </a:pPr>
            <a:fld id="{29C64FE3-6EEA-43CE-BADA-756C43F34E77}" type="slidenum">
              <a:rPr lang="en-US"/>
              <a:pPr>
                <a:defRPr/>
              </a:pPr>
              <a:t>‹Nr.›</a:t>
            </a:fld>
            <a:endParaRPr lang="en-US"/>
          </a:p>
        </p:txBody>
      </p:sp>
    </p:spTree>
    <p:extLst>
      <p:ext uri="{BB962C8B-B14F-4D97-AF65-F5344CB8AC3E}">
        <p14:creationId xmlns:p14="http://schemas.microsoft.com/office/powerpoint/2010/main" val="1829585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1371"/>
          </a:xfrm>
        </p:spPr>
        <p:txBody>
          <a:bodyPr/>
          <a:lstStyle/>
          <a:p>
            <a:r>
              <a:rPr lang="en-US" dirty="0" smtClean="0"/>
              <a:t>Click to edit Master title style</a:t>
            </a:r>
            <a:endParaRPr lang="de-DE" dirty="0"/>
          </a:p>
        </p:txBody>
      </p:sp>
      <p:sp>
        <p:nvSpPr>
          <p:cNvPr id="6" name="Rectangle 5"/>
          <p:cNvSpPr>
            <a:spLocks noGrp="1" noChangeArrowheads="1"/>
          </p:cNvSpPr>
          <p:nvPr>
            <p:ph type="sldNum" sz="quarter" idx="10"/>
          </p:nvPr>
        </p:nvSpPr>
        <p:spPr/>
        <p:txBody>
          <a:bodyPr/>
          <a:lstStyle>
            <a:lvl1pPr>
              <a:defRPr/>
            </a:lvl1pPr>
          </a:lstStyle>
          <a:p>
            <a:pPr>
              <a:defRPr/>
            </a:pPr>
            <a:fld id="{BB6FF29F-412A-4CCD-969A-6823A2E3362E}" type="slidenum">
              <a:rPr lang="en-GB"/>
              <a:pPr>
                <a:defRPr/>
              </a:pPr>
              <a:t>‹Nr.›</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59632" y="0"/>
            <a:ext cx="7884368"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de-DE" dirty="0" smtClean="0"/>
          </a:p>
        </p:txBody>
      </p:sp>
      <p:sp>
        <p:nvSpPr>
          <p:cNvPr id="136203" name="Rectangle 11"/>
          <p:cNvSpPr>
            <a:spLocks noGrp="1" noChangeArrowheads="1"/>
          </p:cNvSpPr>
          <p:nvPr>
            <p:ph type="sldNum" sz="quarter" idx="4"/>
          </p:nvPr>
        </p:nvSpPr>
        <p:spPr bwMode="auto">
          <a:xfrm>
            <a:off x="8604250" y="6597650"/>
            <a:ext cx="53975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a:solidFill>
                  <a:schemeClr val="accent2"/>
                </a:solidFill>
                <a:cs typeface="+mn-cs"/>
              </a:defRPr>
            </a:lvl1pPr>
          </a:lstStyle>
          <a:p>
            <a:pPr>
              <a:defRPr/>
            </a:pPr>
            <a:fld id="{5FD4E496-7071-41B1-8C53-D6F54F329778}" type="slidenum">
              <a:rPr lang="en-GB"/>
              <a:pPr>
                <a:defRPr/>
              </a:pPr>
              <a:t>‹Nr.›</a:t>
            </a:fld>
            <a:endParaRPr lang="en-GB" dirty="0"/>
          </a:p>
        </p:txBody>
      </p:sp>
      <p:cxnSp>
        <p:nvCxnSpPr>
          <p:cNvPr id="10" name="Straight Connector 9"/>
          <p:cNvCxnSpPr/>
          <p:nvPr userDrawn="1"/>
        </p:nvCxnSpPr>
        <p:spPr>
          <a:xfrm>
            <a:off x="0" y="1499494"/>
            <a:ext cx="9144000" cy="0"/>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0" y="6577607"/>
            <a:ext cx="4567661" cy="307777"/>
          </a:xfrm>
          <a:prstGeom prst="rect">
            <a:avLst/>
          </a:prstGeom>
          <a:noFill/>
        </p:spPr>
        <p:txBody>
          <a:bodyPr wrap="none" rtlCol="0">
            <a:spAutoFit/>
          </a:bodyPr>
          <a:lstStyle/>
          <a:p>
            <a:r>
              <a:rPr lang="en-US" sz="1400" baseline="0" dirty="0" smtClean="0"/>
              <a:t>V. </a:t>
            </a:r>
            <a:r>
              <a:rPr lang="en-US" sz="1400" baseline="0" smtClean="0"/>
              <a:t>Re, H</a:t>
            </a:r>
            <a:r>
              <a:rPr lang="en-US" sz="1400" baseline="0" dirty="0" smtClean="0"/>
              <a:t>.-G. Moser, AIDA final meeting December 2014</a:t>
            </a:r>
            <a:endParaRPr lang="en-US" sz="1400" dirty="0"/>
          </a:p>
        </p:txBody>
      </p:sp>
      <p:pic>
        <p:nvPicPr>
          <p:cNvPr id="9" name="Picture 10"/>
          <p:cNvPicPr>
            <a:picLocks noChangeAspect="1" noChangeArrowheads="1"/>
          </p:cNvPicPr>
          <p:nvPr userDrawn="1"/>
        </p:nvPicPr>
        <p:blipFill>
          <a:blip r:embed="rId3" cstate="print"/>
          <a:srcRect/>
          <a:stretch>
            <a:fillRect/>
          </a:stretch>
        </p:blipFill>
        <p:spPr bwMode="auto">
          <a:xfrm>
            <a:off x="0" y="0"/>
            <a:ext cx="1476375" cy="1470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5" r:id="rId1"/>
  </p:sldLayoutIdLst>
  <p:timing>
    <p:tnLst>
      <p:par>
        <p:cTn id="1" dur="indefinite" restart="never" nodeType="tmRoot"/>
      </p:par>
    </p:tnLst>
  </p:timing>
  <p:hf hdr="0"/>
  <p:txStyles>
    <p:titleStyle>
      <a:lvl1pPr algn="ctr" rtl="0" eaLnBrk="0" fontAlgn="base" hangingPunct="0">
        <a:spcBef>
          <a:spcPct val="0"/>
        </a:spcBef>
        <a:spcAft>
          <a:spcPct val="0"/>
        </a:spcAft>
        <a:defRPr sz="3200" b="1" baseline="0">
          <a:solidFill>
            <a:srgbClr val="FF0000"/>
          </a:solidFill>
          <a:latin typeface="+mj-lt"/>
          <a:ea typeface="+mj-ea"/>
          <a:cs typeface="+mj-cs"/>
        </a:defRPr>
      </a:lvl1pPr>
      <a:lvl2pPr algn="ctr" rtl="0" eaLnBrk="0" fontAlgn="base" hangingPunct="0">
        <a:spcBef>
          <a:spcPct val="0"/>
        </a:spcBef>
        <a:spcAft>
          <a:spcPct val="0"/>
        </a:spcAft>
        <a:defRPr sz="3200" b="1">
          <a:solidFill>
            <a:srgbClr val="FF0000"/>
          </a:solidFill>
          <a:latin typeface="Arial" charset="0"/>
        </a:defRPr>
      </a:lvl2pPr>
      <a:lvl3pPr algn="ctr" rtl="0" eaLnBrk="0" fontAlgn="base" hangingPunct="0">
        <a:spcBef>
          <a:spcPct val="0"/>
        </a:spcBef>
        <a:spcAft>
          <a:spcPct val="0"/>
        </a:spcAft>
        <a:defRPr sz="3200" b="1">
          <a:solidFill>
            <a:srgbClr val="FF0000"/>
          </a:solidFill>
          <a:latin typeface="Arial" charset="0"/>
        </a:defRPr>
      </a:lvl3pPr>
      <a:lvl4pPr algn="ctr" rtl="0" eaLnBrk="0" fontAlgn="base" hangingPunct="0">
        <a:spcBef>
          <a:spcPct val="0"/>
        </a:spcBef>
        <a:spcAft>
          <a:spcPct val="0"/>
        </a:spcAft>
        <a:defRPr sz="3200" b="1">
          <a:solidFill>
            <a:srgbClr val="FF0000"/>
          </a:solidFill>
          <a:latin typeface="Arial" charset="0"/>
        </a:defRPr>
      </a:lvl4pPr>
      <a:lvl5pPr algn="ctr" rtl="0" eaLnBrk="0" fontAlgn="base" hangingPunct="0">
        <a:spcBef>
          <a:spcPct val="0"/>
        </a:spcBef>
        <a:spcAft>
          <a:spcPct val="0"/>
        </a:spcAft>
        <a:defRPr sz="3200" b="1">
          <a:solidFill>
            <a:srgbClr val="FF0000"/>
          </a:solidFill>
          <a:latin typeface="Arial" charset="0"/>
        </a:defRPr>
      </a:lvl5pPr>
      <a:lvl6pPr marL="457200" algn="ctr" rtl="0" fontAlgn="base">
        <a:spcBef>
          <a:spcPct val="0"/>
        </a:spcBef>
        <a:spcAft>
          <a:spcPct val="0"/>
        </a:spcAft>
        <a:defRPr sz="3200" b="1">
          <a:solidFill>
            <a:srgbClr val="FF0000"/>
          </a:solidFill>
          <a:latin typeface="Arial" charset="0"/>
        </a:defRPr>
      </a:lvl6pPr>
      <a:lvl7pPr marL="914400" algn="ctr" rtl="0" fontAlgn="base">
        <a:spcBef>
          <a:spcPct val="0"/>
        </a:spcBef>
        <a:spcAft>
          <a:spcPct val="0"/>
        </a:spcAft>
        <a:defRPr sz="3200" b="1">
          <a:solidFill>
            <a:srgbClr val="FF0000"/>
          </a:solidFill>
          <a:latin typeface="Arial" charset="0"/>
        </a:defRPr>
      </a:lvl7pPr>
      <a:lvl8pPr marL="1371600" algn="ctr" rtl="0" fontAlgn="base">
        <a:spcBef>
          <a:spcPct val="0"/>
        </a:spcBef>
        <a:spcAft>
          <a:spcPct val="0"/>
        </a:spcAft>
        <a:defRPr sz="3200" b="1">
          <a:solidFill>
            <a:srgbClr val="FF0000"/>
          </a:solidFill>
          <a:latin typeface="Arial" charset="0"/>
        </a:defRPr>
      </a:lvl8pPr>
      <a:lvl9pPr marL="1828800" algn="ctr" rtl="0" fontAlgn="base">
        <a:spcBef>
          <a:spcPct val="0"/>
        </a:spcBef>
        <a:spcAft>
          <a:spcPct val="0"/>
        </a:spcAft>
        <a:defRPr sz="3200" b="1">
          <a:solidFill>
            <a:srgbClr val="FF0000"/>
          </a:solidFill>
          <a:latin typeface="Arial" charset="0"/>
        </a:defRPr>
      </a:lvl9pPr>
    </p:titleStyle>
    <p:bodyStyle>
      <a:lvl1pPr marL="0" indent="0" algn="l" rtl="0" eaLnBrk="0" fontAlgn="base" hangingPunct="0">
        <a:lnSpc>
          <a:spcPct val="130000"/>
        </a:lnSpc>
        <a:spcBef>
          <a:spcPct val="20000"/>
        </a:spcBef>
        <a:spcAft>
          <a:spcPct val="20000"/>
        </a:spcAft>
        <a:buNone/>
        <a:defRPr sz="1600" b="1" baseline="0">
          <a:solidFill>
            <a:schemeClr val="tx1"/>
          </a:solidFill>
          <a:latin typeface="+mn-lt"/>
          <a:ea typeface="+mn-ea"/>
          <a:cs typeface="+mn-cs"/>
        </a:defRPr>
      </a:lvl1pPr>
      <a:lvl2pPr marL="457200" indent="0" algn="l" rtl="0" eaLnBrk="0" fontAlgn="base" hangingPunct="0">
        <a:lnSpc>
          <a:spcPct val="130000"/>
        </a:lnSpc>
        <a:spcBef>
          <a:spcPct val="20000"/>
        </a:spcBef>
        <a:spcAft>
          <a:spcPct val="20000"/>
        </a:spcAft>
        <a:buNone/>
        <a:defRPr sz="1600">
          <a:solidFill>
            <a:schemeClr val="tx1"/>
          </a:solidFill>
          <a:latin typeface="+mn-lt"/>
        </a:defRPr>
      </a:lvl2pPr>
      <a:lvl3pPr marL="914400" indent="0" algn="l" rtl="0" eaLnBrk="0" fontAlgn="base" hangingPunct="0">
        <a:lnSpc>
          <a:spcPct val="130000"/>
        </a:lnSpc>
        <a:spcBef>
          <a:spcPct val="20000"/>
        </a:spcBef>
        <a:spcAft>
          <a:spcPct val="20000"/>
        </a:spcAft>
        <a:buNone/>
        <a:defRPr sz="16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25.emf"/><Relationship Id="rId3" Type="http://schemas.openxmlformats.org/officeDocument/2006/relationships/image" Target="../media/image9.jpeg"/><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4.emf"/><Relationship Id="rId5" Type="http://schemas.openxmlformats.org/officeDocument/2006/relationships/oleObject" Target="../embeddings/oleObject1.bin"/><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1470025"/>
          </a:xfrm>
        </p:spPr>
        <p:txBody>
          <a:bodyPr/>
          <a:lstStyle/>
          <a:p>
            <a:r>
              <a:rPr lang="en-GB" dirty="0" smtClean="0"/>
              <a:t>Remaining Projects </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a:t>
            </a:fld>
            <a:endParaRPr lang="en-GB"/>
          </a:p>
        </p:txBody>
      </p:sp>
      <p:sp>
        <p:nvSpPr>
          <p:cNvPr id="7" name="Rectangle 8"/>
          <p:cNvSpPr txBox="1">
            <a:spLocks noChangeArrowheads="1"/>
          </p:cNvSpPr>
          <p:nvPr/>
        </p:nvSpPr>
        <p:spPr bwMode="auto">
          <a:xfrm>
            <a:off x="35496" y="1497409"/>
            <a:ext cx="9144000" cy="50494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lnSpc>
                <a:spcPct val="130000"/>
              </a:lnSpc>
              <a:spcBef>
                <a:spcPct val="20000"/>
              </a:spcBef>
              <a:spcAft>
                <a:spcPct val="20000"/>
              </a:spcAft>
              <a:buNone/>
              <a:defRPr sz="1600" b="1" baseline="0">
                <a:solidFill>
                  <a:schemeClr val="tx1"/>
                </a:solidFill>
                <a:latin typeface="+mn-lt"/>
                <a:ea typeface="+mn-ea"/>
                <a:cs typeface="+mn-cs"/>
              </a:defRPr>
            </a:lvl1pPr>
            <a:lvl2pPr marL="457200" indent="0" algn="l" rtl="0" eaLnBrk="0" fontAlgn="base" hangingPunct="0">
              <a:lnSpc>
                <a:spcPct val="130000"/>
              </a:lnSpc>
              <a:spcBef>
                <a:spcPct val="20000"/>
              </a:spcBef>
              <a:spcAft>
                <a:spcPct val="20000"/>
              </a:spcAft>
              <a:buNone/>
              <a:defRPr sz="1600">
                <a:solidFill>
                  <a:schemeClr val="tx1"/>
                </a:solidFill>
                <a:latin typeface="+mn-lt"/>
              </a:defRPr>
            </a:lvl2pPr>
            <a:lvl3pPr marL="914400" indent="0" algn="l" rtl="0" eaLnBrk="0" fontAlgn="base" hangingPunct="0">
              <a:lnSpc>
                <a:spcPct val="130000"/>
              </a:lnSpc>
              <a:spcBef>
                <a:spcPct val="20000"/>
              </a:spcBef>
              <a:spcAft>
                <a:spcPct val="20000"/>
              </a:spcAft>
              <a:buNone/>
              <a:defRPr sz="16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de-DE" kern="0" dirty="0" smtClean="0"/>
              <a:t>	</a:t>
            </a:r>
          </a:p>
          <a:p>
            <a:r>
              <a:rPr lang="de-DE" kern="0" dirty="0" smtClean="0"/>
              <a:t>	</a:t>
            </a:r>
            <a:r>
              <a:rPr lang="de-DE" kern="0" dirty="0" smtClean="0">
                <a:solidFill>
                  <a:schemeClr val="bg1">
                    <a:lumMod val="75000"/>
                  </a:schemeClr>
                </a:solidFill>
              </a:rPr>
              <a:t>1) CERN (M. Campbell)</a:t>
            </a:r>
          </a:p>
          <a:p>
            <a:r>
              <a:rPr lang="de-DE" kern="0" dirty="0" smtClean="0">
                <a:solidFill>
                  <a:schemeClr val="bg1">
                    <a:lumMod val="75000"/>
                  </a:schemeClr>
                </a:solidFill>
              </a:rPr>
              <a:t>	2) RAL/Uppsala (R. Brenner)</a:t>
            </a:r>
          </a:p>
          <a:p>
            <a:r>
              <a:rPr lang="de-DE" kern="0" dirty="0" smtClean="0">
                <a:solidFill>
                  <a:schemeClr val="bg1">
                    <a:lumMod val="75000"/>
                  </a:schemeClr>
                </a:solidFill>
              </a:rPr>
              <a:t>	3) INFN/IPHC-IRFU (M. Kachel)</a:t>
            </a:r>
          </a:p>
          <a:p>
            <a:r>
              <a:rPr lang="de-DE" kern="0" dirty="0" smtClean="0"/>
              <a:t>	4) Bonn/CPPM</a:t>
            </a:r>
          </a:p>
          <a:p>
            <a:r>
              <a:rPr lang="de-DE" kern="0" dirty="0" smtClean="0"/>
              <a:t>	5) LAL/LAPP/LPNHE/MPP</a:t>
            </a:r>
          </a:p>
          <a:p>
            <a:r>
              <a:rPr lang="de-DE" kern="0" dirty="0" smtClean="0"/>
              <a:t>	6) MPP/GLA/LAL/LIV/LPNHE</a:t>
            </a:r>
          </a:p>
          <a:p>
            <a:r>
              <a:rPr lang="de-DE" kern="0" dirty="0" smtClean="0"/>
              <a:t>	7) UB			</a:t>
            </a:r>
          </a:p>
        </p:txBody>
      </p:sp>
    </p:spTree>
    <p:extLst>
      <p:ext uri="{BB962C8B-B14F-4D97-AF65-F5344CB8AC3E}">
        <p14:creationId xmlns:p14="http://schemas.microsoft.com/office/powerpoint/2010/main" val="15767748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10</a:t>
            </a:fld>
            <a:endParaRPr lang="en-GB"/>
          </a:p>
        </p:txBody>
      </p:sp>
      <p:sp>
        <p:nvSpPr>
          <p:cNvPr id="4" name="Titel 1"/>
          <p:cNvSpPr>
            <a:spLocks noGrp="1"/>
          </p:cNvSpPr>
          <p:nvPr>
            <p:ph type="title"/>
          </p:nvPr>
        </p:nvSpPr>
        <p:spPr/>
        <p:txBody>
          <a:bodyPr/>
          <a:lstStyle/>
          <a:p>
            <a:r>
              <a:rPr lang="en-GB" dirty="0" smtClean="0"/>
              <a:t>MPP/GLA/LAL/LIV/LPNHE</a:t>
            </a:r>
            <a:endParaRPr lang="en-GB" dirty="0"/>
          </a:p>
        </p:txBody>
      </p:sp>
      <p:sp>
        <p:nvSpPr>
          <p:cNvPr id="5" name="Textfeld 4"/>
          <p:cNvSpPr txBox="1"/>
          <p:nvPr/>
        </p:nvSpPr>
        <p:spPr>
          <a:xfrm>
            <a:off x="0" y="1484784"/>
            <a:ext cx="4752527" cy="4678204"/>
          </a:xfrm>
          <a:prstGeom prst="rect">
            <a:avLst/>
          </a:prstGeom>
          <a:noFill/>
        </p:spPr>
        <p:txBody>
          <a:bodyPr wrap="square" rtlCol="0">
            <a:spAutoFit/>
          </a:bodyPr>
          <a:lstStyle/>
          <a:p>
            <a:r>
              <a:rPr lang="en-GB" sz="1400" dirty="0" smtClean="0"/>
              <a:t>Extension to FEI4: narrow </a:t>
            </a:r>
            <a:r>
              <a:rPr lang="en-GB" sz="1400" dirty="0" err="1" smtClean="0"/>
              <a:t>vias</a:t>
            </a:r>
            <a:r>
              <a:rPr lang="en-GB" sz="1400" dirty="0" smtClean="0"/>
              <a:t> </a:t>
            </a:r>
          </a:p>
          <a:p>
            <a:endParaRPr lang="en-GB" sz="1400" dirty="0" smtClean="0"/>
          </a:p>
          <a:p>
            <a:r>
              <a:rPr lang="en-GB" sz="1400" dirty="0" smtClean="0"/>
              <a:t>Unlike in FEI3 no etching from </a:t>
            </a:r>
            <a:r>
              <a:rPr lang="en-GB" sz="1400" dirty="0" err="1" smtClean="0"/>
              <a:t>frontside</a:t>
            </a:r>
            <a:r>
              <a:rPr lang="en-GB" sz="1400" dirty="0" smtClean="0"/>
              <a:t> possible </a:t>
            </a:r>
          </a:p>
          <a:p>
            <a:r>
              <a:rPr lang="en-GB" sz="1400" dirty="0" smtClean="0"/>
              <a:t>Etching from backside to metal 1</a:t>
            </a:r>
          </a:p>
          <a:p>
            <a:endParaRPr lang="en-GB" sz="1400" dirty="0"/>
          </a:p>
          <a:p>
            <a:r>
              <a:rPr lang="en-GB" sz="1400" dirty="0" smtClean="0"/>
              <a:t>Unlike in the similar Bonn/CPPM it is nor easy to etch to metal 1 in narrow, cylindrical TSVs:</a:t>
            </a:r>
          </a:p>
          <a:p>
            <a:r>
              <a:rPr lang="en-GB" sz="1400" dirty="0" smtClean="0"/>
              <a:t>Problems to remove SiO2 and poly layer under metal </a:t>
            </a:r>
            <a:r>
              <a:rPr lang="en-GB" sz="1400" dirty="0" smtClean="0"/>
              <a:t>1.</a:t>
            </a:r>
            <a:endParaRPr lang="en-GB" sz="1400" dirty="0" smtClean="0"/>
          </a:p>
          <a:p>
            <a:endParaRPr lang="en-GB" sz="1400" dirty="0"/>
          </a:p>
          <a:p>
            <a:r>
              <a:rPr lang="en-GB" sz="1400" dirty="0" smtClean="0"/>
              <a:t>Solution: local thinning to reduce aspect </a:t>
            </a:r>
            <a:r>
              <a:rPr lang="en-GB" sz="1400" dirty="0" smtClean="0"/>
              <a:t>ratio.</a:t>
            </a:r>
            <a:endParaRPr lang="en-GB" sz="1400" dirty="0" smtClean="0"/>
          </a:p>
          <a:p>
            <a:endParaRPr lang="en-GB" sz="1400" dirty="0"/>
          </a:p>
          <a:p>
            <a:r>
              <a:rPr lang="en-GB" sz="1400" dirty="0" smtClean="0"/>
              <a:t>The project hast started and masks are produced, but no results yet (in work</a:t>
            </a:r>
            <a:r>
              <a:rPr lang="en-GB" sz="1400" dirty="0" smtClean="0"/>
              <a:t>).</a:t>
            </a:r>
            <a:endParaRPr lang="en-GB" sz="1400" dirty="0" smtClean="0"/>
          </a:p>
          <a:p>
            <a:endParaRPr lang="en-GB" sz="1400" dirty="0"/>
          </a:p>
          <a:p>
            <a:r>
              <a:rPr lang="en-GB" sz="1400" dirty="0" smtClean="0"/>
              <a:t>Conclusions:	</a:t>
            </a:r>
          </a:p>
          <a:p>
            <a:endParaRPr lang="en-GB" sz="1400" dirty="0" smtClean="0"/>
          </a:p>
          <a:p>
            <a:r>
              <a:rPr lang="en-GB" sz="1400" dirty="0" smtClean="0"/>
              <a:t>Processing of via last high aspect ratio </a:t>
            </a:r>
            <a:r>
              <a:rPr lang="en-GB" sz="1400" dirty="0" err="1" smtClean="0"/>
              <a:t>vias</a:t>
            </a:r>
            <a:r>
              <a:rPr lang="en-GB" sz="1400" dirty="0" smtClean="0"/>
              <a:t> </a:t>
            </a:r>
            <a:r>
              <a:rPr lang="en-GB" sz="1400" dirty="0" smtClean="0"/>
              <a:t>is difficult.</a:t>
            </a:r>
            <a:endParaRPr lang="en-GB" sz="1400" dirty="0" smtClean="0"/>
          </a:p>
          <a:p>
            <a:r>
              <a:rPr lang="en-GB" sz="1400" dirty="0" smtClean="0"/>
              <a:t>technical problems encountered at EMFT lead to considerable </a:t>
            </a:r>
            <a:r>
              <a:rPr lang="en-GB" sz="1400" dirty="0" smtClean="0"/>
              <a:t>delays.</a:t>
            </a:r>
            <a:endParaRPr lang="en-GB" sz="1400" dirty="0" smtClean="0"/>
          </a:p>
          <a:p>
            <a:r>
              <a:rPr lang="en-GB" dirty="0"/>
              <a:t>	</a:t>
            </a:r>
            <a:r>
              <a:rPr lang="en-GB" dirty="0" smtClean="0"/>
              <a:t>	</a:t>
            </a:r>
            <a:endParaRPr lang="en-GB" dirty="0"/>
          </a:p>
          <a:p>
            <a:endParaRPr lang="en-GB"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6159" y="1628800"/>
            <a:ext cx="4157841"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365104"/>
            <a:ext cx="3744416" cy="2511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1063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UB</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11</a:t>
            </a:fld>
            <a:endParaRPr lang="en-GB"/>
          </a:p>
        </p:txBody>
      </p:sp>
      <p:pic>
        <p:nvPicPr>
          <p:cNvPr id="4" name="Imagen 2" descr="chapter_5_fig_4_opcio_2"/>
          <p:cNvPicPr/>
          <p:nvPr/>
        </p:nvPicPr>
        <p:blipFill>
          <a:blip r:embed="rId2" cstate="print"/>
          <a:srcRect l="6215" t="46149" r="22490" b="27995"/>
          <a:stretch>
            <a:fillRect/>
          </a:stretch>
        </p:blipFill>
        <p:spPr bwMode="auto">
          <a:xfrm>
            <a:off x="683568" y="1772816"/>
            <a:ext cx="2664296" cy="2160240"/>
          </a:xfrm>
          <a:prstGeom prst="rect">
            <a:avLst/>
          </a:prstGeom>
          <a:noFill/>
          <a:ln w="9525">
            <a:noFill/>
            <a:miter lim="800000"/>
            <a:headEnd/>
            <a:tailEnd/>
          </a:ln>
        </p:spPr>
      </p:pic>
      <p:pic>
        <p:nvPicPr>
          <p:cNvPr id="5" name="Imagen 3" descr="chapter_5_fig_7"/>
          <p:cNvPicPr/>
          <p:nvPr/>
        </p:nvPicPr>
        <p:blipFill>
          <a:blip r:embed="rId3" cstate="print"/>
          <a:srcRect r="39966"/>
          <a:stretch>
            <a:fillRect/>
          </a:stretch>
        </p:blipFill>
        <p:spPr bwMode="auto">
          <a:xfrm>
            <a:off x="4860032" y="1628800"/>
            <a:ext cx="2463284" cy="2304256"/>
          </a:xfrm>
          <a:prstGeom prst="rect">
            <a:avLst/>
          </a:prstGeom>
          <a:noFill/>
          <a:ln w="9525">
            <a:noFill/>
            <a:miter lim="800000"/>
            <a:headEnd/>
            <a:tailEnd/>
          </a:ln>
        </p:spPr>
      </p:pic>
      <p:sp>
        <p:nvSpPr>
          <p:cNvPr id="6" name="Textfeld 5"/>
          <p:cNvSpPr txBox="1"/>
          <p:nvPr/>
        </p:nvSpPr>
        <p:spPr>
          <a:xfrm>
            <a:off x="179512" y="4077072"/>
            <a:ext cx="8496943" cy="2062103"/>
          </a:xfrm>
          <a:prstGeom prst="rect">
            <a:avLst/>
          </a:prstGeom>
          <a:noFill/>
        </p:spPr>
        <p:txBody>
          <a:bodyPr wrap="square" rtlCol="0">
            <a:spAutoFit/>
          </a:bodyPr>
          <a:lstStyle/>
          <a:p>
            <a:r>
              <a:rPr lang="en-GB" dirty="0" smtClean="0"/>
              <a:t>Geiger APDs in CMOS have been demonstrated by UB</a:t>
            </a:r>
          </a:p>
          <a:p>
            <a:r>
              <a:rPr lang="en-GB" dirty="0" smtClean="0"/>
              <a:t>Normal pixel arrays with Geiger APDs have considerable dead area</a:t>
            </a:r>
          </a:p>
          <a:p>
            <a:r>
              <a:rPr lang="en-GB" dirty="0" smtClean="0"/>
              <a:t>Can be overcome using a double layer (need for high density interconnection)</a:t>
            </a:r>
          </a:p>
          <a:p>
            <a:r>
              <a:rPr lang="en-US" dirty="0"/>
              <a:t>UB designed an array of 48 rows x 48 </a:t>
            </a:r>
            <a:r>
              <a:rPr lang="en-US" dirty="0" smtClean="0"/>
              <a:t>columns with </a:t>
            </a:r>
            <a:r>
              <a:rPr lang="en-US" dirty="0"/>
              <a:t>96% of fill-factor </a:t>
            </a:r>
          </a:p>
          <a:p>
            <a:r>
              <a:rPr lang="en-US" dirty="0" smtClean="0"/>
              <a:t>The </a:t>
            </a:r>
            <a:r>
              <a:rPr lang="en-US" dirty="0"/>
              <a:t>array is operated in the time-gated </a:t>
            </a:r>
            <a:r>
              <a:rPr lang="en-US" dirty="0" smtClean="0"/>
              <a:t>mode</a:t>
            </a:r>
            <a:r>
              <a:rPr lang="en-US" dirty="0"/>
              <a:t> </a:t>
            </a:r>
            <a:r>
              <a:rPr lang="en-US" dirty="0" smtClean="0"/>
              <a:t>with </a:t>
            </a:r>
            <a:r>
              <a:rPr lang="en-US" dirty="0"/>
              <a:t>passive quenching and active </a:t>
            </a:r>
            <a:r>
              <a:rPr lang="en-US" dirty="0" smtClean="0"/>
              <a:t>recharge</a:t>
            </a:r>
          </a:p>
          <a:p>
            <a:endParaRPr lang="en-US" dirty="0" smtClean="0"/>
          </a:p>
          <a:p>
            <a:r>
              <a:rPr lang="en-US" dirty="0" smtClean="0"/>
              <a:t>Unfortunately there has been no opportunity to submit with </a:t>
            </a:r>
            <a:r>
              <a:rPr lang="en-US" dirty="0" err="1" smtClean="0"/>
              <a:t>Tezzaron</a:t>
            </a:r>
            <a:endParaRPr lang="en-GB" dirty="0" smtClean="0"/>
          </a:p>
          <a:p>
            <a:endParaRPr lang="en-GB" dirty="0"/>
          </a:p>
        </p:txBody>
      </p:sp>
    </p:spTree>
    <p:extLst>
      <p:ext uri="{BB962C8B-B14F-4D97-AF65-F5344CB8AC3E}">
        <p14:creationId xmlns:p14="http://schemas.microsoft.com/office/powerpoint/2010/main" val="3606563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Status of D3.10</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12</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1581" y="1556793"/>
            <a:ext cx="7006803" cy="5084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8291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Assessment</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13</a:t>
            </a:fld>
            <a:endParaRPr lang="en-GB"/>
          </a:p>
        </p:txBody>
      </p:sp>
      <p:sp>
        <p:nvSpPr>
          <p:cNvPr id="4" name="Rechteck 3"/>
          <p:cNvSpPr/>
          <p:nvPr/>
        </p:nvSpPr>
        <p:spPr>
          <a:xfrm>
            <a:off x="611560" y="1628800"/>
            <a:ext cx="8352928" cy="5016758"/>
          </a:xfrm>
          <a:prstGeom prst="rect">
            <a:avLst/>
          </a:prstGeom>
        </p:spPr>
        <p:txBody>
          <a:bodyPr wrap="square">
            <a:spAutoFit/>
          </a:bodyPr>
          <a:lstStyle/>
          <a:p>
            <a:r>
              <a:rPr lang="en-GB" dirty="0" smtClean="0"/>
              <a:t>The 'assessment' should not be limited to detector performance (compared to traditional devices) but also take into account the process of R&amp;D and production:</a:t>
            </a:r>
          </a:p>
          <a:p>
            <a:r>
              <a:rPr lang="en-GB" dirty="0" smtClean="0"/>
              <a:t> </a:t>
            </a:r>
          </a:p>
          <a:p>
            <a:pPr marL="285750" indent="-285750">
              <a:buFont typeface="Arial" panose="020B0604020202020204" pitchFamily="34" charset="0"/>
              <a:buChar char="•"/>
            </a:pPr>
            <a:r>
              <a:rPr lang="en-GB" dirty="0" smtClean="0"/>
              <a:t>	cost, processing time</a:t>
            </a:r>
          </a:p>
          <a:p>
            <a:pPr marL="285750" indent="-285750">
              <a:buFont typeface="Arial" panose="020B0604020202020204" pitchFamily="34" charset="0"/>
              <a:buChar char="•"/>
            </a:pPr>
            <a:r>
              <a:rPr lang="en-GB" dirty="0" smtClean="0"/>
              <a:t>	technological challenges </a:t>
            </a:r>
          </a:p>
          <a:p>
            <a:pPr marL="285750" indent="-285750">
              <a:buFont typeface="Arial" panose="020B0604020202020204" pitchFamily="34" charset="0"/>
              <a:buChar char="•"/>
            </a:pPr>
            <a:r>
              <a:rPr lang="en-GB" dirty="0" smtClean="0"/>
              <a:t>	experience with industry and vendors</a:t>
            </a:r>
          </a:p>
          <a:p>
            <a:pPr marL="285750" indent="-285750">
              <a:buFont typeface="Arial" panose="020B0604020202020204" pitchFamily="34" charset="0"/>
              <a:buChar char="•"/>
            </a:pPr>
            <a:r>
              <a:rPr lang="en-GB" dirty="0" smtClean="0"/>
              <a:t>        	difficulties encountered</a:t>
            </a:r>
          </a:p>
          <a:p>
            <a:pPr marL="285750" indent="-285750">
              <a:buFont typeface="Arial" panose="020B0604020202020204" pitchFamily="34" charset="0"/>
              <a:buChar char="•"/>
            </a:pPr>
            <a:r>
              <a:rPr lang="en-GB" dirty="0" smtClean="0"/>
              <a:t>       	yield</a:t>
            </a:r>
          </a:p>
          <a:p>
            <a:pPr marL="285750" indent="-285750">
              <a:buFont typeface="Arial" panose="020B0604020202020204" pitchFamily="34" charset="0"/>
              <a:buChar char="•"/>
            </a:pPr>
            <a:r>
              <a:rPr lang="en-GB" dirty="0" smtClean="0"/>
              <a:t>	recommendations for further R&amp;D</a:t>
            </a:r>
          </a:p>
          <a:p>
            <a:r>
              <a:rPr lang="en-GB" dirty="0" smtClean="0"/>
              <a:t> </a:t>
            </a:r>
          </a:p>
          <a:p>
            <a:r>
              <a:rPr lang="en-GB" dirty="0" smtClean="0"/>
              <a:t> </a:t>
            </a:r>
          </a:p>
          <a:p>
            <a:r>
              <a:rPr lang="en-GB" dirty="0" smtClean="0"/>
              <a:t>Each subproject writes a report on its own project. </a:t>
            </a:r>
          </a:p>
          <a:p>
            <a:r>
              <a:rPr lang="en-GB" dirty="0" smtClean="0"/>
              <a:t>The report should cover the items mentioned above. </a:t>
            </a:r>
          </a:p>
          <a:p>
            <a:endParaRPr lang="en-GB" dirty="0" smtClean="0"/>
          </a:p>
          <a:p>
            <a:r>
              <a:rPr lang="en-GB" dirty="0" smtClean="0"/>
              <a:t>We then prepare a phone meeting about 2 weeks later to discuss the reports</a:t>
            </a:r>
          </a:p>
          <a:p>
            <a:endParaRPr lang="en-GB" dirty="0"/>
          </a:p>
          <a:p>
            <a:r>
              <a:rPr lang="en-GB" dirty="0" smtClean="0"/>
              <a:t>Prepare draft report.   </a:t>
            </a:r>
            <a:r>
              <a:rPr lang="en-GB" b="1" dirty="0" smtClean="0">
                <a:solidFill>
                  <a:srgbClr val="FF0000"/>
                </a:solidFill>
              </a:rPr>
              <a:t> In work, to be circulated soon</a:t>
            </a:r>
          </a:p>
          <a:p>
            <a:endParaRPr lang="en-GB" dirty="0" smtClean="0"/>
          </a:p>
          <a:p>
            <a:r>
              <a:rPr lang="en-GB" dirty="0"/>
              <a:t>W</a:t>
            </a:r>
            <a:r>
              <a:rPr lang="en-GB" dirty="0" smtClean="0"/>
              <a:t>e will have a discussion in during the AIDA meeting at CERN (December 9-11).</a:t>
            </a:r>
          </a:p>
          <a:p>
            <a:r>
              <a:rPr lang="en-GB" dirty="0" smtClean="0"/>
              <a:t> </a:t>
            </a:r>
            <a:endParaRPr lang="en-GB" dirty="0"/>
          </a:p>
        </p:txBody>
      </p:sp>
      <p:pic>
        <p:nvPicPr>
          <p:cNvPr id="5" name="Picture 2" descr="http://helenlouisewilliams28.files.wordpress.com/2013/10/big-tick-gree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0756" y="4293096"/>
            <a:ext cx="583383" cy="56717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helenlouisewilliams28.files.wordpress.com/2013/10/big-tick-gree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21065" y="4869160"/>
            <a:ext cx="583383" cy="567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71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Project Overview</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14</a:t>
            </a:fld>
            <a:endParaRPr lang="en-GB"/>
          </a:p>
        </p:txBody>
      </p:sp>
      <p:sp>
        <p:nvSpPr>
          <p:cNvPr id="4" name="Textfeld 3"/>
          <p:cNvSpPr txBox="1"/>
          <p:nvPr/>
        </p:nvSpPr>
        <p:spPr>
          <a:xfrm>
            <a:off x="554923" y="1556792"/>
            <a:ext cx="6120679" cy="4616648"/>
          </a:xfrm>
          <a:prstGeom prst="rect">
            <a:avLst/>
          </a:prstGeom>
          <a:noFill/>
        </p:spPr>
        <p:txBody>
          <a:bodyPr wrap="square" rtlCol="0">
            <a:spAutoFit/>
          </a:bodyPr>
          <a:lstStyle/>
          <a:p>
            <a:r>
              <a:rPr lang="en-GB" sz="1400" dirty="0" smtClean="0"/>
              <a:t>3D interconnection be used twofold</a:t>
            </a:r>
          </a:p>
          <a:p>
            <a:endParaRPr lang="en-GB" sz="1400" dirty="0"/>
          </a:p>
          <a:p>
            <a:pPr marL="285750" indent="-285750">
              <a:buFontTx/>
              <a:buChar char="-"/>
            </a:pPr>
            <a:r>
              <a:rPr lang="en-GB" sz="1400" dirty="0" smtClean="0"/>
              <a:t>Use TSV for backside connectivity in order to reduce dear areas</a:t>
            </a:r>
          </a:p>
          <a:p>
            <a:r>
              <a:rPr lang="en-GB" sz="1400" dirty="0"/>
              <a:t>	</a:t>
            </a:r>
            <a:r>
              <a:rPr lang="en-GB" sz="1400" dirty="0" smtClean="0"/>
              <a:t>needs few TSVs on chip periphery</a:t>
            </a:r>
          </a:p>
          <a:p>
            <a:r>
              <a:rPr lang="en-GB" sz="1400" dirty="0"/>
              <a:t>	</a:t>
            </a:r>
            <a:r>
              <a:rPr lang="en-GB" sz="1400" dirty="0" smtClean="0"/>
              <a:t>only large diameter, low aspect ratio </a:t>
            </a:r>
            <a:r>
              <a:rPr lang="en-GB" sz="1400" dirty="0" err="1" smtClean="0"/>
              <a:t>vias</a:t>
            </a:r>
            <a:r>
              <a:rPr lang="en-GB" sz="1400" dirty="0" smtClean="0"/>
              <a:t> needed (&gt;50 µm, 2:1)</a:t>
            </a:r>
          </a:p>
          <a:p>
            <a:r>
              <a:rPr lang="en-GB" sz="1400" dirty="0"/>
              <a:t>	</a:t>
            </a:r>
            <a:r>
              <a:rPr lang="en-GB" sz="1400" dirty="0" smtClean="0"/>
              <a:t>Chip sensor interconnection by solder bump bonding </a:t>
            </a:r>
          </a:p>
          <a:p>
            <a:r>
              <a:rPr lang="en-GB" sz="1400" dirty="0"/>
              <a:t>	</a:t>
            </a:r>
            <a:r>
              <a:rPr lang="en-GB" sz="1400" dirty="0" smtClean="0"/>
              <a:t>(&gt;50 µm pitch)</a:t>
            </a:r>
          </a:p>
          <a:p>
            <a:endParaRPr lang="en-GB" sz="1400" dirty="0"/>
          </a:p>
          <a:p>
            <a:endParaRPr lang="en-GB" sz="1400" dirty="0" smtClean="0"/>
          </a:p>
          <a:p>
            <a:endParaRPr lang="en-GB" sz="1400" dirty="0" smtClean="0"/>
          </a:p>
          <a:p>
            <a:endParaRPr lang="en-GB" sz="1400" dirty="0"/>
          </a:p>
          <a:p>
            <a:endParaRPr lang="en-GB" sz="1400" dirty="0" smtClean="0"/>
          </a:p>
          <a:p>
            <a:endParaRPr lang="en-GB" sz="1400" dirty="0"/>
          </a:p>
          <a:p>
            <a:endParaRPr lang="en-GB" sz="1400" dirty="0" smtClean="0"/>
          </a:p>
          <a:p>
            <a:endParaRPr lang="en-GB" sz="1400" dirty="0"/>
          </a:p>
          <a:p>
            <a:endParaRPr lang="en-GB" sz="1400" dirty="0"/>
          </a:p>
          <a:p>
            <a:pPr marL="285750" indent="-285750">
              <a:buFontTx/>
              <a:buChar char="-"/>
            </a:pPr>
            <a:r>
              <a:rPr lang="en-GB" sz="1400" dirty="0" smtClean="0"/>
              <a:t>Use TSVs to interconnect different ASIC layers to reduce pixel size (keeping functionality)</a:t>
            </a:r>
          </a:p>
          <a:p>
            <a:r>
              <a:rPr lang="en-GB" sz="1400" dirty="0"/>
              <a:t>	</a:t>
            </a:r>
            <a:r>
              <a:rPr lang="en-GB" sz="1400" dirty="0" smtClean="0"/>
              <a:t>needs TSVs in each pixel (many</a:t>
            </a:r>
          </a:p>
          <a:p>
            <a:r>
              <a:rPr lang="en-GB" sz="1400" dirty="0"/>
              <a:t>	</a:t>
            </a:r>
            <a:r>
              <a:rPr lang="en-GB" sz="1400" dirty="0" smtClean="0"/>
              <a:t>small diameter, large aspect ratio </a:t>
            </a:r>
            <a:r>
              <a:rPr lang="en-GB" sz="1400" dirty="0" err="1" smtClean="0"/>
              <a:t>vias</a:t>
            </a:r>
            <a:r>
              <a:rPr lang="en-GB" sz="1400" dirty="0" smtClean="0"/>
              <a:t> needed (&lt;25µm, &gt; 5:1)</a:t>
            </a:r>
          </a:p>
          <a:p>
            <a:r>
              <a:rPr lang="en-GB" sz="1400" dirty="0"/>
              <a:t>	</a:t>
            </a:r>
            <a:r>
              <a:rPr lang="en-GB" sz="1400" dirty="0" smtClean="0"/>
              <a:t>high density interconnection needed (</a:t>
            </a:r>
            <a:r>
              <a:rPr lang="en-GB" sz="1400" dirty="0" err="1" smtClean="0"/>
              <a:t>bumpless</a:t>
            </a:r>
            <a:r>
              <a:rPr lang="en-GB" sz="1400" dirty="0" smtClean="0"/>
              <a:t>)</a:t>
            </a:r>
            <a:endParaRPr lang="en-GB" sz="1400" dirty="0"/>
          </a:p>
        </p:txBody>
      </p:sp>
      <p:pic>
        <p:nvPicPr>
          <p:cNvPr id="5" name="Espace réservé du contenu 3"/>
          <p:cNvPicPr>
            <a:picLocks noGrp="1"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3127" y="1640661"/>
            <a:ext cx="2315377" cy="1644323"/>
          </a:xfrm>
          <a:prstGeom prst="rect">
            <a:avLst/>
          </a:prstGeom>
        </p:spPr>
      </p:pic>
      <p:pic>
        <p:nvPicPr>
          <p:cNvPr id="6" name="Espace réservé du contenu 3"/>
          <p:cNvPicPr>
            <a:picLocks noGrp="1"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9341" y="5002163"/>
            <a:ext cx="2309163" cy="1667197"/>
          </a:xfrm>
          <a:prstGeom prst="rect">
            <a:avLst/>
          </a:prstGeom>
        </p:spPr>
      </p:pic>
      <p:graphicFrame>
        <p:nvGraphicFramePr>
          <p:cNvPr id="7" name="Objekt 6"/>
          <p:cNvGraphicFramePr>
            <a:graphicFrameLocks noGrp="1" noChangeAspect="1"/>
          </p:cNvGraphicFramePr>
          <p:nvPr>
            <p:extLst>
              <p:ext uri="{D42A27DB-BD31-4B8C-83A1-F6EECF244321}">
                <p14:modId xmlns:p14="http://schemas.microsoft.com/office/powerpoint/2010/main" val="41176665"/>
              </p:ext>
            </p:extLst>
          </p:nvPr>
        </p:nvGraphicFramePr>
        <p:xfrm>
          <a:off x="179512" y="3573016"/>
          <a:ext cx="3015584" cy="1067254"/>
        </p:xfrm>
        <a:graphic>
          <a:graphicData uri="http://schemas.openxmlformats.org/presentationml/2006/ole">
            <mc:AlternateContent xmlns:mc="http://schemas.openxmlformats.org/markup-compatibility/2006">
              <mc:Choice xmlns:v="urn:schemas-microsoft-com:vml" Requires="v">
                <p:oleObj spid="_x0000_s1062" name="Acrobat Document" r:id="rId5" imgW="17746560" imgH="6268680" progId="Acrobat.Document.11">
                  <p:embed/>
                </p:oleObj>
              </mc:Choice>
              <mc:Fallback>
                <p:oleObj name="Acrobat Document" r:id="rId5" imgW="17746560" imgH="6268680" progId="Acrobat.Document.11">
                  <p:embed/>
                  <p:pic>
                    <p:nvPicPr>
                      <p:cNvPr id="0" name="Object 16"/>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3573016"/>
                        <a:ext cx="3015584" cy="1067254"/>
                      </a:xfrm>
                      <a:prstGeom prst="rect">
                        <a:avLst/>
                      </a:prstGeom>
                      <a:noFill/>
                      <a:ln>
                        <a:noFill/>
                      </a:ln>
                      <a:effectLst/>
                    </p:spPr>
                  </p:pic>
                </p:oleObj>
              </mc:Fallback>
            </mc:AlternateContent>
          </a:graphicData>
        </a:graphic>
      </p:graphicFrame>
      <p:graphicFrame>
        <p:nvGraphicFramePr>
          <p:cNvPr id="8" name="Objekt 7"/>
          <p:cNvGraphicFramePr>
            <a:graphicFrameLocks noGrp="1" noChangeAspect="1"/>
          </p:cNvGraphicFramePr>
          <p:nvPr>
            <p:extLst>
              <p:ext uri="{D42A27DB-BD31-4B8C-83A1-F6EECF244321}">
                <p14:modId xmlns:p14="http://schemas.microsoft.com/office/powerpoint/2010/main" val="1005374847"/>
              </p:ext>
            </p:extLst>
          </p:nvPr>
        </p:nvGraphicFramePr>
        <p:xfrm>
          <a:off x="3576691" y="3429000"/>
          <a:ext cx="3240360" cy="1146354"/>
        </p:xfrm>
        <a:graphic>
          <a:graphicData uri="http://schemas.openxmlformats.org/presentationml/2006/ole">
            <mc:AlternateContent xmlns:mc="http://schemas.openxmlformats.org/markup-compatibility/2006">
              <mc:Choice xmlns:v="urn:schemas-microsoft-com:vml" Requires="v">
                <p:oleObj spid="_x0000_s1063" name="Acrobat Document" r:id="rId7" imgW="17746560" imgH="6268680" progId="Acrobat.Document.11">
                  <p:embed/>
                </p:oleObj>
              </mc:Choice>
              <mc:Fallback>
                <p:oleObj name="Acrobat Document" r:id="rId7" imgW="17746560" imgH="6268680" progId="Acrobat.Document.11">
                  <p:embed/>
                  <p:pic>
                    <p:nvPicPr>
                      <p:cNvPr id="0" name="Object 19"/>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76691" y="3429000"/>
                        <a:ext cx="3240360" cy="114635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883154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Projects</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15</a:t>
            </a:fld>
            <a:endParaRPr lang="en-GB"/>
          </a:p>
        </p:txBody>
      </p:sp>
      <p:graphicFrame>
        <p:nvGraphicFramePr>
          <p:cNvPr id="4" name="Tabelle 3"/>
          <p:cNvGraphicFramePr>
            <a:graphicFrameLocks noGrp="1"/>
          </p:cNvGraphicFramePr>
          <p:nvPr>
            <p:extLst>
              <p:ext uri="{D42A27DB-BD31-4B8C-83A1-F6EECF244321}">
                <p14:modId xmlns:p14="http://schemas.microsoft.com/office/powerpoint/2010/main" val="3487201658"/>
              </p:ext>
            </p:extLst>
          </p:nvPr>
        </p:nvGraphicFramePr>
        <p:xfrm>
          <a:off x="395536" y="1772816"/>
          <a:ext cx="8280918" cy="4577968"/>
        </p:xfrm>
        <a:graphic>
          <a:graphicData uri="http://schemas.openxmlformats.org/drawingml/2006/table">
            <a:tbl>
              <a:tblPr firstRow="1" bandRow="1">
                <a:tableStyleId>{5C22544A-7EE6-4342-B048-85BDC9FD1C3A}</a:tableStyleId>
              </a:tblPr>
              <a:tblGrid>
                <a:gridCol w="1380153"/>
                <a:gridCol w="1500167"/>
                <a:gridCol w="1368152"/>
                <a:gridCol w="1272140"/>
                <a:gridCol w="1176132"/>
                <a:gridCol w="1584174"/>
              </a:tblGrid>
              <a:tr h="590168">
                <a:tc>
                  <a:txBody>
                    <a:bodyPr/>
                    <a:lstStyle/>
                    <a:p>
                      <a:r>
                        <a:rPr lang="en-GB" sz="1400" dirty="0" smtClean="0"/>
                        <a:t>project</a:t>
                      </a:r>
                      <a:endParaRPr lang="en-GB" sz="1400" dirty="0"/>
                    </a:p>
                  </a:txBody>
                  <a:tcPr/>
                </a:tc>
                <a:tc>
                  <a:txBody>
                    <a:bodyPr/>
                    <a:lstStyle/>
                    <a:p>
                      <a:r>
                        <a:rPr lang="en-GB" sz="1400" dirty="0" smtClean="0"/>
                        <a:t>TSV</a:t>
                      </a:r>
                      <a:endParaRPr lang="en-GB" sz="1400" dirty="0"/>
                    </a:p>
                  </a:txBody>
                  <a:tcPr/>
                </a:tc>
                <a:tc>
                  <a:txBody>
                    <a:bodyPr/>
                    <a:lstStyle/>
                    <a:p>
                      <a:r>
                        <a:rPr lang="en-GB" sz="1400" dirty="0" smtClean="0"/>
                        <a:t>Interconnect</a:t>
                      </a:r>
                      <a:endParaRPr lang="en-GB" sz="1400" dirty="0"/>
                    </a:p>
                  </a:txBody>
                  <a:tcPr/>
                </a:tc>
                <a:tc>
                  <a:txBody>
                    <a:bodyPr/>
                    <a:lstStyle/>
                    <a:p>
                      <a:r>
                        <a:rPr lang="en-GB" sz="1400" dirty="0" smtClean="0"/>
                        <a:t>Intermediate</a:t>
                      </a:r>
                      <a:r>
                        <a:rPr lang="en-GB" sz="1400" baseline="0" dirty="0" smtClean="0"/>
                        <a:t> results</a:t>
                      </a:r>
                      <a:endParaRPr lang="en-GB" sz="1400" dirty="0"/>
                    </a:p>
                  </a:txBody>
                  <a:tcPr/>
                </a:tc>
                <a:tc>
                  <a:txBody>
                    <a:bodyPr/>
                    <a:lstStyle/>
                    <a:p>
                      <a:r>
                        <a:rPr lang="en-GB" sz="1400" dirty="0" smtClean="0"/>
                        <a:t>Final module</a:t>
                      </a:r>
                      <a:endParaRPr lang="en-GB" sz="1400" dirty="0"/>
                    </a:p>
                  </a:txBody>
                  <a:tcPr/>
                </a:tc>
                <a:tc>
                  <a:txBody>
                    <a:bodyPr/>
                    <a:lstStyle/>
                    <a:p>
                      <a:r>
                        <a:rPr lang="en-GB" sz="1400" dirty="0" smtClean="0"/>
                        <a:t>comment</a:t>
                      </a:r>
                      <a:endParaRPr lang="en-GB" sz="1400" dirty="0"/>
                    </a:p>
                  </a:txBody>
                  <a:tcPr/>
                </a:tc>
              </a:tr>
              <a:tr h="370840">
                <a:tc>
                  <a:txBody>
                    <a:bodyPr/>
                    <a:lstStyle/>
                    <a:p>
                      <a:r>
                        <a:rPr lang="en-GB" sz="1400" dirty="0" smtClean="0"/>
                        <a:t>Bonn/CPPM</a:t>
                      </a:r>
                      <a:endParaRPr lang="en-GB" sz="1400" dirty="0"/>
                    </a:p>
                  </a:txBody>
                  <a:tcPr/>
                </a:tc>
                <a:tc>
                  <a:txBody>
                    <a:bodyPr/>
                    <a:lstStyle/>
                    <a:p>
                      <a:r>
                        <a:rPr lang="en-GB" sz="1400" dirty="0" smtClean="0"/>
                        <a:t>Large/periphery</a:t>
                      </a:r>
                      <a:endParaRPr lang="en-GB" sz="1400" dirty="0"/>
                    </a:p>
                  </a:txBody>
                  <a:tcPr/>
                </a:tc>
                <a:tc>
                  <a:txBody>
                    <a:bodyPr/>
                    <a:lstStyle/>
                    <a:p>
                      <a:r>
                        <a:rPr lang="en-GB" sz="1400" dirty="0" smtClean="0"/>
                        <a:t>Solder</a:t>
                      </a:r>
                      <a:r>
                        <a:rPr lang="en-GB" sz="1400" baseline="0" dirty="0" smtClean="0"/>
                        <a:t> bumps</a:t>
                      </a:r>
                      <a:endParaRPr lang="en-GB" sz="1400" dirty="0"/>
                    </a:p>
                  </a:txBody>
                  <a:tcPr/>
                </a:tc>
                <a:tc>
                  <a:txBody>
                    <a:bodyPr/>
                    <a:lstStyle/>
                    <a:p>
                      <a:r>
                        <a:rPr lang="en-GB" sz="1400" dirty="0" err="1" smtClean="0"/>
                        <a:t>Vias</a:t>
                      </a:r>
                      <a:r>
                        <a:rPr lang="en-GB" sz="1400" baseline="0" dirty="0" smtClean="0"/>
                        <a:t> ok</a:t>
                      </a:r>
                    </a:p>
                  </a:txBody>
                  <a:tcPr/>
                </a:tc>
                <a:tc>
                  <a:txBody>
                    <a:bodyPr/>
                    <a:lstStyle/>
                    <a:p>
                      <a:r>
                        <a:rPr lang="en-GB" sz="1400" smtClean="0"/>
                        <a:t>In work</a:t>
                      </a:r>
                      <a:endParaRPr lang="en-GB" sz="1400" dirty="0"/>
                    </a:p>
                  </a:txBody>
                  <a:tcPr/>
                </a:tc>
                <a:tc>
                  <a:txBody>
                    <a:bodyPr/>
                    <a:lstStyle/>
                    <a:p>
                      <a:endParaRPr lang="en-GB" sz="1400" dirty="0"/>
                    </a:p>
                  </a:txBody>
                  <a:tcPr/>
                </a:tc>
              </a:tr>
              <a:tr h="370840">
                <a:tc>
                  <a:txBody>
                    <a:bodyPr/>
                    <a:lstStyle/>
                    <a:p>
                      <a:r>
                        <a:rPr lang="en-GB" sz="1400" dirty="0" smtClean="0"/>
                        <a:t>CERN</a:t>
                      </a:r>
                      <a:endParaRPr lang="en-GB" sz="1400" dirty="0"/>
                    </a:p>
                  </a:txBody>
                  <a:tcPr/>
                </a:tc>
                <a:tc>
                  <a:txBody>
                    <a:bodyPr/>
                    <a:lstStyle/>
                    <a:p>
                      <a:r>
                        <a:rPr lang="en-GB" sz="1400" dirty="0" smtClean="0"/>
                        <a:t>Large/periphery</a:t>
                      </a:r>
                      <a:endParaRPr lang="en-GB" sz="1400" dirty="0"/>
                    </a:p>
                  </a:txBody>
                  <a:tcPr/>
                </a:tc>
                <a:tc>
                  <a:txBody>
                    <a:bodyPr/>
                    <a:lstStyle/>
                    <a:p>
                      <a:r>
                        <a:rPr lang="en-GB" sz="1400" dirty="0" smtClean="0"/>
                        <a:t>Solder</a:t>
                      </a:r>
                      <a:r>
                        <a:rPr lang="en-GB" sz="1400" baseline="0" dirty="0" smtClean="0"/>
                        <a:t> bumps</a:t>
                      </a:r>
                      <a:endParaRPr lang="en-GB" sz="1400" dirty="0"/>
                    </a:p>
                  </a:txBody>
                  <a:tcPr/>
                </a:tc>
                <a:tc>
                  <a:txBody>
                    <a:bodyPr/>
                    <a:lstStyle/>
                    <a:p>
                      <a:r>
                        <a:rPr lang="en-GB" sz="1400" dirty="0" smtClean="0"/>
                        <a:t>Ok</a:t>
                      </a:r>
                      <a:endParaRPr lang="en-GB" sz="1400" dirty="0"/>
                    </a:p>
                  </a:txBody>
                  <a:tcPr/>
                </a:tc>
                <a:tc>
                  <a:txBody>
                    <a:bodyPr/>
                    <a:lstStyle/>
                    <a:p>
                      <a:r>
                        <a:rPr lang="en-GB" sz="1400" dirty="0" smtClean="0"/>
                        <a:t>Ok</a:t>
                      </a:r>
                      <a:endParaRPr lang="en-GB" sz="1400" dirty="0"/>
                    </a:p>
                  </a:txBody>
                  <a:tcPr/>
                </a:tc>
                <a:tc>
                  <a:txBody>
                    <a:bodyPr/>
                    <a:lstStyle/>
                    <a:p>
                      <a:r>
                        <a:rPr lang="en-GB" sz="1100" dirty="0" smtClean="0"/>
                        <a:t>Fully accomplished</a:t>
                      </a:r>
                      <a:endParaRPr lang="en-GB" sz="1100" dirty="0"/>
                    </a:p>
                  </a:txBody>
                  <a:tcPr/>
                </a:tc>
              </a:tr>
              <a:tr h="370840">
                <a:tc>
                  <a:txBody>
                    <a:bodyPr/>
                    <a:lstStyle/>
                    <a:p>
                      <a:r>
                        <a:rPr lang="en-GB" sz="1400" dirty="0" smtClean="0"/>
                        <a:t>INFN/IPHC</a:t>
                      </a:r>
                      <a:endParaRPr lang="en-GB" sz="1400" dirty="0"/>
                    </a:p>
                  </a:txBody>
                  <a:tcPr/>
                </a:tc>
                <a:tc>
                  <a:txBody>
                    <a:bodyPr/>
                    <a:lstStyle/>
                    <a:p>
                      <a:r>
                        <a:rPr lang="en-GB" sz="1100" dirty="0" smtClean="0"/>
                        <a:t>Small, pixel (</a:t>
                      </a:r>
                      <a:r>
                        <a:rPr lang="en-GB" sz="1100" dirty="0" err="1" smtClean="0"/>
                        <a:t>Tezzaron</a:t>
                      </a:r>
                      <a:r>
                        <a:rPr lang="en-GB" sz="1100" dirty="0" smtClean="0"/>
                        <a:t> process);</a:t>
                      </a:r>
                      <a:r>
                        <a:rPr lang="en-GB" sz="1100" baseline="0" dirty="0" smtClean="0"/>
                        <a:t> not investigated with IMS</a:t>
                      </a:r>
                      <a:endParaRPr lang="en-GB" sz="1100" dirty="0"/>
                    </a:p>
                  </a:txBody>
                  <a:tcPr/>
                </a:tc>
                <a:tc>
                  <a:txBody>
                    <a:bodyPr/>
                    <a:lstStyle/>
                    <a:p>
                      <a:r>
                        <a:rPr lang="en-GB" sz="1100" dirty="0" smtClean="0"/>
                        <a:t>SLID (</a:t>
                      </a:r>
                      <a:r>
                        <a:rPr lang="en-GB" sz="1100" dirty="0" err="1" smtClean="0"/>
                        <a:t>Fraunhofer</a:t>
                      </a:r>
                      <a:r>
                        <a:rPr lang="en-GB" sz="1100" dirty="0" smtClean="0"/>
                        <a:t> IMS), </a:t>
                      </a:r>
                      <a:r>
                        <a:rPr lang="en-GB" sz="1100" dirty="0" err="1" smtClean="0"/>
                        <a:t>microbumps</a:t>
                      </a:r>
                      <a:r>
                        <a:rPr lang="en-GB" sz="1100" dirty="0" smtClean="0"/>
                        <a:t> (T-Micro)</a:t>
                      </a:r>
                      <a:endParaRPr lang="en-GB" sz="1100" dirty="0"/>
                    </a:p>
                  </a:txBody>
                  <a:tcPr/>
                </a:tc>
                <a:tc>
                  <a:txBody>
                    <a:bodyPr/>
                    <a:lstStyle/>
                    <a:p>
                      <a:r>
                        <a:rPr lang="en-GB" sz="1400" dirty="0" smtClean="0"/>
                        <a:t>Several</a:t>
                      </a:r>
                      <a:endParaRPr lang="en-GB" sz="1400" dirty="0"/>
                    </a:p>
                  </a:txBody>
                  <a:tcPr/>
                </a:tc>
                <a:tc>
                  <a:txBody>
                    <a:bodyPr/>
                    <a:lstStyle/>
                    <a:p>
                      <a:r>
                        <a:rPr lang="en-GB" sz="1400" dirty="0" smtClean="0"/>
                        <a:t>In work</a:t>
                      </a:r>
                      <a:endParaRPr lang="en-GB" sz="1400" dirty="0"/>
                    </a:p>
                  </a:txBody>
                  <a:tcPr/>
                </a:tc>
                <a:tc>
                  <a:txBody>
                    <a:bodyPr/>
                    <a:lstStyle/>
                    <a:p>
                      <a:r>
                        <a:rPr lang="en-GB" sz="1200" dirty="0" smtClean="0"/>
                        <a:t>Project change</a:t>
                      </a:r>
                      <a:r>
                        <a:rPr lang="en-GB" sz="1200" baseline="0" dirty="0" smtClean="0"/>
                        <a:t> due to </a:t>
                      </a:r>
                      <a:r>
                        <a:rPr lang="en-GB" sz="1200" baseline="0" dirty="0" err="1" smtClean="0"/>
                        <a:t>Tezzaron</a:t>
                      </a:r>
                      <a:r>
                        <a:rPr lang="en-GB" sz="1200" baseline="0" dirty="0" smtClean="0"/>
                        <a:t> delay</a:t>
                      </a:r>
                    </a:p>
                    <a:p>
                      <a:r>
                        <a:rPr lang="en-GB" sz="1200" baseline="0" dirty="0" smtClean="0"/>
                        <a:t>Administrative problems with IMS</a:t>
                      </a:r>
                      <a:endParaRPr lang="en-GB" sz="1200" dirty="0"/>
                    </a:p>
                  </a:txBody>
                  <a:tcPr/>
                </a:tc>
              </a:tr>
              <a:tr h="370840">
                <a:tc>
                  <a:txBody>
                    <a:bodyPr/>
                    <a:lstStyle/>
                    <a:p>
                      <a:r>
                        <a:rPr lang="en-GB" sz="1400" dirty="0" smtClean="0"/>
                        <a:t>LAL/….</a:t>
                      </a:r>
                      <a:endParaRPr lang="en-GB" sz="1400" dirty="0"/>
                    </a:p>
                  </a:txBody>
                  <a:tcPr/>
                </a:tc>
                <a:tc>
                  <a:txBody>
                    <a:bodyPr/>
                    <a:lstStyle/>
                    <a:p>
                      <a:r>
                        <a:rPr lang="en-GB" sz="1400" dirty="0" smtClean="0"/>
                        <a:t>None</a:t>
                      </a:r>
                      <a:r>
                        <a:rPr lang="en-GB" sz="1400" baseline="0" dirty="0" smtClean="0"/>
                        <a:t> </a:t>
                      </a:r>
                    </a:p>
                    <a:p>
                      <a:r>
                        <a:rPr lang="en-GB" sz="1050" baseline="0" dirty="0" smtClean="0"/>
                        <a:t>(high density </a:t>
                      </a:r>
                      <a:r>
                        <a:rPr lang="en-GB" sz="1050" baseline="0" dirty="0" err="1" smtClean="0"/>
                        <a:t>vias</a:t>
                      </a:r>
                      <a:r>
                        <a:rPr lang="en-GB" sz="1050" baseline="0" dirty="0" smtClean="0"/>
                        <a:t> in OMAGAPIX 3D)</a:t>
                      </a:r>
                      <a:endParaRPr lang="en-GB" sz="1050" dirty="0"/>
                    </a:p>
                  </a:txBody>
                  <a:tcPr/>
                </a:tc>
                <a:tc>
                  <a:txBody>
                    <a:bodyPr/>
                    <a:lstStyle/>
                    <a:p>
                      <a:r>
                        <a:rPr lang="en-GB" sz="1400" dirty="0" smtClean="0"/>
                        <a:t>Solder bumps</a:t>
                      </a:r>
                      <a:endParaRPr lang="en-GB" sz="1400" dirty="0"/>
                    </a:p>
                  </a:txBody>
                  <a:tcPr/>
                </a:tc>
                <a:tc>
                  <a:txBody>
                    <a:bodyPr/>
                    <a:lstStyle/>
                    <a:p>
                      <a:endParaRPr lang="en-GB" sz="1400" dirty="0"/>
                    </a:p>
                  </a:txBody>
                  <a:tcPr/>
                </a:tc>
                <a:tc>
                  <a:txBody>
                    <a:bodyPr/>
                    <a:lstStyle/>
                    <a:p>
                      <a:r>
                        <a:rPr lang="en-GB" sz="1100" dirty="0" smtClean="0"/>
                        <a:t>December</a:t>
                      </a:r>
                      <a:r>
                        <a:rPr lang="en-GB" sz="1100" baseline="0" dirty="0" smtClean="0"/>
                        <a:t> 2014?</a:t>
                      </a:r>
                      <a:r>
                        <a:rPr lang="en-GB" sz="1100" dirty="0" smtClean="0"/>
                        <a:t> </a:t>
                      </a:r>
                      <a:endParaRPr lang="en-GB" sz="1100" dirty="0"/>
                    </a:p>
                  </a:txBody>
                  <a:tcPr/>
                </a:tc>
                <a:tc>
                  <a:txBody>
                    <a:bodyPr/>
                    <a:lstStyle/>
                    <a:p>
                      <a:r>
                        <a:rPr lang="en-GB" sz="1100" dirty="0" smtClean="0"/>
                        <a:t>Originally</a:t>
                      </a:r>
                      <a:r>
                        <a:rPr lang="en-GB" sz="1100" baseline="0" dirty="0" smtClean="0"/>
                        <a:t> TSMC 65nm (late). Use </a:t>
                      </a:r>
                      <a:r>
                        <a:rPr lang="en-GB" sz="1100" baseline="0" dirty="0" err="1" smtClean="0"/>
                        <a:t>Tezzaron</a:t>
                      </a:r>
                      <a:r>
                        <a:rPr lang="en-GB" sz="1100" baseline="0" dirty="0" smtClean="0"/>
                        <a:t> </a:t>
                      </a:r>
                      <a:r>
                        <a:rPr lang="en-GB" sz="1100" baseline="0" dirty="0" err="1" smtClean="0"/>
                        <a:t>Omegapix</a:t>
                      </a:r>
                      <a:r>
                        <a:rPr lang="en-GB" sz="1100" baseline="0" dirty="0" smtClean="0"/>
                        <a:t> instead</a:t>
                      </a:r>
                      <a:endParaRPr lang="en-GB" sz="1100" dirty="0"/>
                    </a:p>
                  </a:txBody>
                  <a:tcPr/>
                </a:tc>
              </a:tr>
              <a:tr h="370840">
                <a:tc>
                  <a:txBody>
                    <a:bodyPr/>
                    <a:lstStyle/>
                    <a:p>
                      <a:r>
                        <a:rPr lang="en-GB" sz="1400" dirty="0" smtClean="0"/>
                        <a:t>MPP/….</a:t>
                      </a:r>
                      <a:endParaRPr lang="en-GB" sz="1400" dirty="0"/>
                    </a:p>
                  </a:txBody>
                  <a:tcPr/>
                </a:tc>
                <a:tc>
                  <a:txBody>
                    <a:bodyPr/>
                    <a:lstStyle/>
                    <a:p>
                      <a:r>
                        <a:rPr lang="en-GB" sz="1400" dirty="0" smtClean="0"/>
                        <a:t>Small/periphery</a:t>
                      </a:r>
                      <a:endParaRPr lang="en-GB" sz="1400" dirty="0"/>
                    </a:p>
                  </a:txBody>
                  <a:tcPr/>
                </a:tc>
                <a:tc>
                  <a:txBody>
                    <a:bodyPr/>
                    <a:lstStyle/>
                    <a:p>
                      <a:r>
                        <a:rPr lang="en-GB" sz="1400" dirty="0" smtClean="0"/>
                        <a:t>SLID</a:t>
                      </a:r>
                      <a:endParaRPr lang="en-GB" sz="1400" dirty="0"/>
                    </a:p>
                  </a:txBody>
                  <a:tcPr/>
                </a:tc>
                <a:tc>
                  <a:txBody>
                    <a:bodyPr/>
                    <a:lstStyle/>
                    <a:p>
                      <a:r>
                        <a:rPr lang="en-GB" sz="1400" dirty="0" smtClean="0"/>
                        <a:t>SLID</a:t>
                      </a:r>
                      <a:r>
                        <a:rPr lang="en-GB" sz="1400" baseline="0" dirty="0" smtClean="0"/>
                        <a:t> ok</a:t>
                      </a:r>
                    </a:p>
                    <a:p>
                      <a:r>
                        <a:rPr lang="en-GB" sz="1400" baseline="0" dirty="0" err="1" smtClean="0"/>
                        <a:t>Vias</a:t>
                      </a:r>
                      <a:r>
                        <a:rPr lang="en-GB" sz="1400" baseline="0" dirty="0" smtClean="0"/>
                        <a:t> failed</a:t>
                      </a:r>
                      <a:endParaRPr lang="en-GB" sz="1400" dirty="0"/>
                    </a:p>
                  </a:txBody>
                  <a:tcPr/>
                </a:tc>
                <a:tc>
                  <a:txBody>
                    <a:bodyPr/>
                    <a:lstStyle/>
                    <a:p>
                      <a:r>
                        <a:rPr lang="en-GB" sz="1400" dirty="0" smtClean="0"/>
                        <a:t>Mask</a:t>
                      </a:r>
                      <a:r>
                        <a:rPr lang="en-GB" sz="1400" baseline="0" dirty="0" smtClean="0"/>
                        <a:t> designed</a:t>
                      </a:r>
                      <a:endParaRPr lang="en-GB" sz="1400" dirty="0"/>
                    </a:p>
                  </a:txBody>
                  <a:tcPr/>
                </a:tc>
                <a:tc>
                  <a:txBody>
                    <a:bodyPr/>
                    <a:lstStyle/>
                    <a:p>
                      <a:r>
                        <a:rPr lang="en-GB" sz="1050" dirty="0" smtClean="0"/>
                        <a:t>Delayed</a:t>
                      </a:r>
                      <a:r>
                        <a:rPr lang="en-GB" sz="1050" baseline="0" dirty="0" smtClean="0"/>
                        <a:t> due to technical problems at EMFT</a:t>
                      </a:r>
                      <a:endParaRPr lang="en-GB" sz="1050" dirty="0"/>
                    </a:p>
                  </a:txBody>
                  <a:tcPr/>
                </a:tc>
              </a:tr>
              <a:tr h="370840">
                <a:tc>
                  <a:txBody>
                    <a:bodyPr/>
                    <a:lstStyle/>
                    <a:p>
                      <a:r>
                        <a:rPr lang="en-GB" sz="1400" dirty="0" smtClean="0"/>
                        <a:t>UB</a:t>
                      </a:r>
                      <a:endParaRPr lang="en-GB" sz="1400" dirty="0"/>
                    </a:p>
                  </a:txBody>
                  <a:tcPr/>
                </a:tc>
                <a:tc>
                  <a:txBody>
                    <a:bodyPr/>
                    <a:lstStyle/>
                    <a:p>
                      <a:r>
                        <a:rPr lang="en-GB" sz="1400" dirty="0" smtClean="0"/>
                        <a:t>Small, pixel</a:t>
                      </a:r>
                      <a:endParaRPr lang="en-GB" sz="1400" dirty="0"/>
                    </a:p>
                  </a:txBody>
                  <a:tcPr/>
                </a:tc>
                <a:tc>
                  <a:txBody>
                    <a:bodyPr/>
                    <a:lstStyle/>
                    <a:p>
                      <a:r>
                        <a:rPr lang="en-GB" sz="1400" dirty="0" smtClean="0"/>
                        <a:t>Cu-Cu</a:t>
                      </a:r>
                      <a:r>
                        <a:rPr lang="en-GB" sz="1400" baseline="0" dirty="0" smtClean="0"/>
                        <a:t> (</a:t>
                      </a:r>
                      <a:r>
                        <a:rPr lang="en-GB" sz="1400" baseline="0" dirty="0" err="1" smtClean="0"/>
                        <a:t>Tezzaron</a:t>
                      </a:r>
                      <a:r>
                        <a:rPr lang="en-GB" sz="1400" baseline="0" dirty="0" smtClean="0"/>
                        <a:t>)</a:t>
                      </a:r>
                      <a:endParaRPr lang="en-GB" sz="1400" dirty="0"/>
                    </a:p>
                  </a:txBody>
                  <a:tcPr/>
                </a:tc>
                <a:tc>
                  <a:txBody>
                    <a:bodyPr/>
                    <a:lstStyle/>
                    <a:p>
                      <a:r>
                        <a:rPr lang="en-GB" sz="1400" dirty="0" smtClean="0"/>
                        <a:t>- </a:t>
                      </a:r>
                      <a:endParaRPr lang="en-GB" sz="1400" dirty="0"/>
                    </a:p>
                  </a:txBody>
                  <a:tcPr/>
                </a:tc>
                <a:tc>
                  <a:txBody>
                    <a:bodyPr/>
                    <a:lstStyle/>
                    <a:p>
                      <a:r>
                        <a:rPr lang="en-GB" sz="1400" dirty="0" smtClean="0"/>
                        <a:t>- </a:t>
                      </a:r>
                      <a:endParaRPr lang="en-GB" sz="1400" dirty="0"/>
                    </a:p>
                  </a:txBody>
                  <a:tcPr/>
                </a:tc>
                <a:tc>
                  <a:txBody>
                    <a:bodyPr/>
                    <a:lstStyle/>
                    <a:p>
                      <a:r>
                        <a:rPr lang="en-GB" sz="1200" dirty="0" err="1" smtClean="0"/>
                        <a:t>Tezzaro</a:t>
                      </a:r>
                      <a:r>
                        <a:rPr lang="en-GB" sz="1200" baseline="0" dirty="0" err="1" smtClean="0"/>
                        <a:t>n</a:t>
                      </a:r>
                      <a:r>
                        <a:rPr lang="en-GB" sz="1200" baseline="0" dirty="0" smtClean="0"/>
                        <a:t> process unavailable</a:t>
                      </a:r>
                      <a:endParaRPr lang="en-GB" sz="1200" dirty="0"/>
                    </a:p>
                  </a:txBody>
                  <a:tcPr/>
                </a:tc>
              </a:tr>
              <a:tr h="370840">
                <a:tc>
                  <a:txBody>
                    <a:bodyPr/>
                    <a:lstStyle/>
                    <a:p>
                      <a:r>
                        <a:rPr lang="en-GB" sz="1400" dirty="0" smtClean="0"/>
                        <a:t>RAL/Uppsala</a:t>
                      </a:r>
                      <a:endParaRPr lang="en-GB" sz="1400" dirty="0"/>
                    </a:p>
                  </a:txBody>
                  <a:tcPr/>
                </a:tc>
                <a:tc>
                  <a:txBody>
                    <a:bodyPr/>
                    <a:lstStyle/>
                    <a:p>
                      <a:r>
                        <a:rPr lang="en-GB" sz="1400" dirty="0" smtClean="0"/>
                        <a:t>Small/pixel</a:t>
                      </a:r>
                      <a:endParaRPr lang="en-GB" sz="1400" dirty="0"/>
                    </a:p>
                  </a:txBody>
                  <a:tcPr/>
                </a:tc>
                <a:tc>
                  <a:txBody>
                    <a:bodyPr/>
                    <a:lstStyle/>
                    <a:p>
                      <a:r>
                        <a:rPr lang="en-GB" sz="1400" dirty="0" smtClean="0"/>
                        <a:t>SLID</a:t>
                      </a:r>
                      <a:endParaRPr lang="en-GB" sz="1400" dirty="0"/>
                    </a:p>
                  </a:txBody>
                  <a:tcPr/>
                </a:tc>
                <a:tc>
                  <a:txBody>
                    <a:bodyPr/>
                    <a:lstStyle/>
                    <a:p>
                      <a:r>
                        <a:rPr lang="en-GB" sz="1400" dirty="0" smtClean="0"/>
                        <a:t>SLID ?</a:t>
                      </a:r>
                    </a:p>
                    <a:p>
                      <a:r>
                        <a:rPr lang="en-GB" sz="1400" dirty="0" smtClean="0"/>
                        <a:t>VIAS ? </a:t>
                      </a:r>
                      <a:endParaRPr lang="en-GB" sz="1400" dirty="0"/>
                    </a:p>
                  </a:txBody>
                  <a:tcPr/>
                </a:tc>
                <a:tc>
                  <a:txBody>
                    <a:bodyPr/>
                    <a:lstStyle/>
                    <a:p>
                      <a:r>
                        <a:rPr lang="en-GB" sz="1400" dirty="0" smtClean="0"/>
                        <a:t>In work</a:t>
                      </a:r>
                      <a:endParaRPr lang="en-GB" sz="1400" dirty="0"/>
                    </a:p>
                  </a:txBody>
                  <a:tcPr/>
                </a:tc>
                <a:tc>
                  <a:txBody>
                    <a:bodyPr/>
                    <a:lstStyle/>
                    <a:p>
                      <a:r>
                        <a:rPr lang="en-GB" sz="1050" dirty="0" smtClean="0"/>
                        <a:t>Delay due to administrative</a:t>
                      </a:r>
                      <a:r>
                        <a:rPr lang="en-GB" sz="1050" baseline="0" dirty="0" smtClean="0"/>
                        <a:t> &amp; technical problems</a:t>
                      </a:r>
                      <a:endParaRPr lang="en-GB" sz="1050" dirty="0"/>
                    </a:p>
                  </a:txBody>
                  <a:tcPr/>
                </a:tc>
              </a:tr>
            </a:tbl>
          </a:graphicData>
        </a:graphic>
      </p:graphicFrame>
    </p:spTree>
    <p:extLst>
      <p:ext uri="{BB962C8B-B14F-4D97-AF65-F5344CB8AC3E}">
        <p14:creationId xmlns:p14="http://schemas.microsoft.com/office/powerpoint/2010/main" val="1300526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Conclusions: </a:t>
            </a:r>
            <a:br>
              <a:rPr lang="en-GB" dirty="0" smtClean="0"/>
            </a:br>
            <a:r>
              <a:rPr lang="en-GB" dirty="0" smtClean="0"/>
              <a:t>mature technologies</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16</a:t>
            </a:fld>
            <a:endParaRPr lang="en-GB"/>
          </a:p>
        </p:txBody>
      </p:sp>
      <p:sp>
        <p:nvSpPr>
          <p:cNvPr id="4" name="Textfeld 3"/>
          <p:cNvSpPr txBox="1"/>
          <p:nvPr/>
        </p:nvSpPr>
        <p:spPr>
          <a:xfrm>
            <a:off x="236911" y="1916832"/>
            <a:ext cx="8439546" cy="2246769"/>
          </a:xfrm>
          <a:prstGeom prst="rect">
            <a:avLst/>
          </a:prstGeom>
          <a:noFill/>
        </p:spPr>
        <p:txBody>
          <a:bodyPr wrap="square" rtlCol="0">
            <a:spAutoFit/>
          </a:bodyPr>
          <a:lstStyle/>
          <a:p>
            <a:endParaRPr lang="en-GB" sz="1400" dirty="0"/>
          </a:p>
          <a:p>
            <a:r>
              <a:rPr lang="en-GB" sz="1400" dirty="0"/>
              <a:t>L</a:t>
            </a:r>
            <a:r>
              <a:rPr lang="en-GB" sz="1400" dirty="0" smtClean="0"/>
              <a:t>arge diameter TSVs with bump bonding interconnect (CERN, Bonn): the projects either achieved the goal (CERN) or could show successful intermediate results (Bonn).</a:t>
            </a:r>
          </a:p>
          <a:p>
            <a:endParaRPr lang="en-GB" sz="1400" dirty="0"/>
          </a:p>
          <a:p>
            <a:r>
              <a:rPr lang="en-GB" sz="1400" dirty="0" smtClean="0"/>
              <a:t>It could be demonstrated that the goals (backside I/O) can be achieved without compromising the performance of the ASICs.</a:t>
            </a:r>
          </a:p>
          <a:p>
            <a:endParaRPr lang="en-GB" sz="1400" dirty="0"/>
          </a:p>
          <a:p>
            <a:r>
              <a:rPr lang="en-GB" sz="1400" dirty="0" smtClean="0"/>
              <a:t>Can be used with </a:t>
            </a:r>
            <a:r>
              <a:rPr lang="en-GB" sz="1400" dirty="0" smtClean="0"/>
              <a:t>standard  </a:t>
            </a:r>
            <a:r>
              <a:rPr lang="en-GB" sz="1400" dirty="0" smtClean="0"/>
              <a:t>ASICs (with slight modifications to allow access of via to I/O</a:t>
            </a:r>
            <a:r>
              <a:rPr lang="en-GB" sz="1400" dirty="0" smtClean="0"/>
              <a:t>).</a:t>
            </a:r>
          </a:p>
          <a:p>
            <a:endParaRPr lang="en-GB" sz="1400" dirty="0"/>
          </a:p>
          <a:p>
            <a:r>
              <a:rPr lang="en-GB" sz="1400" dirty="0" smtClean="0"/>
              <a:t>CEA-LETI Process openly available.</a:t>
            </a:r>
            <a:endParaRPr lang="en-GB" sz="1400" dirty="0" smtClean="0"/>
          </a:p>
        </p:txBody>
      </p:sp>
      <p:pic>
        <p:nvPicPr>
          <p:cNvPr id="5" name="Picture 3" descr="FishTSVs[2][1].png"/>
          <p:cNvPicPr/>
          <p:nvPr/>
        </p:nvPicPr>
        <p:blipFill>
          <a:blip r:embed="rId2">
            <a:extLst>
              <a:ext uri="{28A0092B-C50C-407E-A947-70E740481C1C}">
                <a14:useLocalDpi xmlns:a14="http://schemas.microsoft.com/office/drawing/2010/main" val="0"/>
              </a:ext>
            </a:extLst>
          </a:blip>
          <a:stretch>
            <a:fillRect/>
          </a:stretch>
        </p:blipFill>
        <p:spPr>
          <a:xfrm>
            <a:off x="5148064" y="4437112"/>
            <a:ext cx="2073023" cy="2015624"/>
          </a:xfrm>
          <a:prstGeom prst="rect">
            <a:avLst/>
          </a:prstGeom>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4437111"/>
            <a:ext cx="2743288" cy="201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86854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Conclusions: </a:t>
            </a:r>
            <a:br>
              <a:rPr lang="en-GB" dirty="0" smtClean="0"/>
            </a:br>
            <a:r>
              <a:rPr lang="en-GB" dirty="0" smtClean="0"/>
              <a:t>challenging technologies</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17</a:t>
            </a:fld>
            <a:endParaRPr lang="en-GB"/>
          </a:p>
        </p:txBody>
      </p:sp>
      <p:sp>
        <p:nvSpPr>
          <p:cNvPr id="4" name="Textfeld 3"/>
          <p:cNvSpPr txBox="1"/>
          <p:nvPr/>
        </p:nvSpPr>
        <p:spPr>
          <a:xfrm>
            <a:off x="179512" y="1556792"/>
            <a:ext cx="8640960" cy="2954655"/>
          </a:xfrm>
          <a:prstGeom prst="rect">
            <a:avLst/>
          </a:prstGeom>
          <a:noFill/>
        </p:spPr>
        <p:txBody>
          <a:bodyPr wrap="square" rtlCol="0">
            <a:spAutoFit/>
          </a:bodyPr>
          <a:lstStyle/>
          <a:p>
            <a:r>
              <a:rPr lang="en-GB" sz="1400" dirty="0" smtClean="0"/>
              <a:t>Not unexpected those projects (INFN/IPHC, MPP; LAL, RAL/</a:t>
            </a:r>
            <a:r>
              <a:rPr lang="en-GB" sz="1400" dirty="0" err="1" smtClean="0"/>
              <a:t>Upps</a:t>
            </a:r>
            <a:r>
              <a:rPr lang="en-GB" sz="1400" dirty="0" smtClean="0"/>
              <a:t>, UB) had more difficulties.</a:t>
            </a:r>
          </a:p>
          <a:p>
            <a:r>
              <a:rPr lang="en-GB" sz="1400" dirty="0" smtClean="0"/>
              <a:t>None achieved the final goal (yet) but </a:t>
            </a:r>
            <a:r>
              <a:rPr lang="en-GB" sz="1400" dirty="0" smtClean="0"/>
              <a:t>some </a:t>
            </a:r>
            <a:r>
              <a:rPr lang="en-GB" sz="1400" dirty="0" err="1" smtClean="0"/>
              <a:t>ntermediate</a:t>
            </a:r>
            <a:r>
              <a:rPr lang="en-GB" sz="1400" dirty="0" smtClean="0"/>
              <a:t> </a:t>
            </a:r>
            <a:r>
              <a:rPr lang="en-GB" sz="1400" dirty="0" smtClean="0"/>
              <a:t>results could be obtained:</a:t>
            </a:r>
          </a:p>
          <a:p>
            <a:endParaRPr lang="en-GB" sz="1400" dirty="0"/>
          </a:p>
          <a:p>
            <a:r>
              <a:rPr lang="en-GB" sz="1400" dirty="0" smtClean="0"/>
              <a:t>High density interconnections (SLID, T-Micro) </a:t>
            </a:r>
            <a:r>
              <a:rPr lang="en-GB" sz="1400" dirty="0" smtClean="0"/>
              <a:t>work</a:t>
            </a:r>
            <a:endParaRPr lang="en-GB" sz="1400" dirty="0" smtClean="0"/>
          </a:p>
          <a:p>
            <a:r>
              <a:rPr lang="en-GB" sz="1400" dirty="0" smtClean="0"/>
              <a:t> </a:t>
            </a:r>
          </a:p>
          <a:p>
            <a:r>
              <a:rPr lang="en-GB" sz="1400" dirty="0" smtClean="0"/>
              <a:t>TSVs: while RAL/Uppsala seemed to have got working TSVs from EMFT, the MPP project with EMFT failed in this respect. May be bad luck, but it could tell us something on the maturity of the process.</a:t>
            </a:r>
          </a:p>
          <a:p>
            <a:endParaRPr lang="en-GB" sz="1400" dirty="0"/>
          </a:p>
          <a:p>
            <a:r>
              <a:rPr lang="en-GB" sz="1400" dirty="0" err="1" smtClean="0"/>
              <a:t>Tezzaron</a:t>
            </a:r>
            <a:r>
              <a:rPr lang="en-GB" sz="1400" dirty="0" smtClean="0"/>
              <a:t>: Some chips could be produced and seem to work properly (from projects started before AIDA). </a:t>
            </a:r>
            <a:r>
              <a:rPr lang="en-GB" sz="1400" dirty="0" smtClean="0"/>
              <a:t>However, </a:t>
            </a:r>
            <a:r>
              <a:rPr lang="en-GB" sz="1400" dirty="0" smtClean="0"/>
              <a:t>the process became virtually unavailable (and probably still is) when AIDA projects needed it. UB hat to stop completely. Others (INFN/IPHC) had to look for alternative which caused considerable delay. </a:t>
            </a:r>
          </a:p>
          <a:p>
            <a:endParaRPr lang="en-GB" dirty="0"/>
          </a:p>
          <a:p>
            <a:endParaRPr lang="en-GB"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581128"/>
            <a:ext cx="1841376" cy="1747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4293096"/>
            <a:ext cx="2857500" cy="20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911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Schedule for D3.10</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18</a:t>
            </a:fld>
            <a:endParaRPr lang="en-GB"/>
          </a:p>
        </p:txBody>
      </p:sp>
      <p:sp>
        <p:nvSpPr>
          <p:cNvPr id="4" name="Textfeld 3"/>
          <p:cNvSpPr txBox="1"/>
          <p:nvPr/>
        </p:nvSpPr>
        <p:spPr>
          <a:xfrm>
            <a:off x="578146" y="1628800"/>
            <a:ext cx="7951216" cy="5324535"/>
          </a:xfrm>
          <a:prstGeom prst="rect">
            <a:avLst/>
          </a:prstGeom>
          <a:noFill/>
        </p:spPr>
        <p:txBody>
          <a:bodyPr wrap="none" rtlCol="0">
            <a:spAutoFit/>
          </a:bodyPr>
          <a:lstStyle/>
          <a:p>
            <a:r>
              <a:rPr lang="en-GB" sz="1400" b="1" dirty="0" smtClean="0"/>
              <a:t>Status</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smtClean="0"/>
              <a:t>Reports </a:t>
            </a:r>
            <a:r>
              <a:rPr lang="en-GB" sz="1400" dirty="0" smtClean="0"/>
              <a:t>from the various subprojects exist </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smtClean="0"/>
              <a:t>Based on these reports a first draft is being drafted (90% complete)</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I first version will be circulated before X-mas. </a:t>
            </a:r>
            <a:endParaRPr lang="en-GB" sz="1400" dirty="0" smtClean="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Final version expected end of January</a:t>
            </a:r>
          </a:p>
          <a:p>
            <a:endParaRPr lang="en-GB" sz="1400" b="1" dirty="0" smtClean="0"/>
          </a:p>
          <a:p>
            <a:r>
              <a:rPr lang="en-GB" sz="1400" b="1" dirty="0" smtClean="0"/>
              <a:t>Do </a:t>
            </a:r>
            <a:r>
              <a:rPr lang="en-GB" sz="1400" b="1" dirty="0" err="1" smtClean="0"/>
              <a:t>do</a:t>
            </a:r>
            <a:r>
              <a:rPr lang="en-GB" sz="1400" b="1" dirty="0" smtClean="0"/>
              <a:t>:</a:t>
            </a:r>
          </a:p>
          <a:p>
            <a:endParaRPr lang="en-GB" sz="1400" dirty="0"/>
          </a:p>
          <a:p>
            <a:pPr marL="285750" indent="-285750">
              <a:buFont typeface="Arial" panose="020B0604020202020204" pitchFamily="34" charset="0"/>
              <a:buChar char="•"/>
            </a:pPr>
            <a:r>
              <a:rPr lang="en-GB" sz="1400" dirty="0"/>
              <a:t>M</a:t>
            </a:r>
            <a:r>
              <a:rPr lang="en-GB" sz="1400" dirty="0" smtClean="0"/>
              <a:t>ore </a:t>
            </a:r>
            <a:r>
              <a:rPr lang="en-GB" sz="1400" dirty="0"/>
              <a:t>results </a:t>
            </a:r>
            <a:r>
              <a:rPr lang="en-GB" sz="1400" dirty="0" smtClean="0"/>
              <a:t>should </a:t>
            </a:r>
            <a:r>
              <a:rPr lang="en-GB" sz="1400" dirty="0"/>
              <a:t>show up </a:t>
            </a:r>
            <a:r>
              <a:rPr lang="en-GB" sz="1400" dirty="0" smtClean="0"/>
              <a:t>till January</a:t>
            </a:r>
            <a:endParaRPr lang="en-GB" sz="1400" dirty="0"/>
          </a:p>
          <a:p>
            <a:pPr marL="285750" indent="-285750">
              <a:buFont typeface="Arial" panose="020B0604020202020204" pitchFamily="34" charset="0"/>
              <a:buChar char="•"/>
            </a:pPr>
            <a:endParaRPr lang="en-GB" sz="1400" dirty="0" smtClean="0"/>
          </a:p>
          <a:p>
            <a:pPr marL="285750" indent="-285750">
              <a:buFont typeface="Arial" panose="020B0604020202020204" pitchFamily="34" charset="0"/>
              <a:buChar char="•"/>
            </a:pPr>
            <a:r>
              <a:rPr lang="en-GB" sz="1400" dirty="0" smtClean="0"/>
              <a:t>Need </a:t>
            </a:r>
            <a:r>
              <a:rPr lang="en-GB" sz="1400" dirty="0" smtClean="0"/>
              <a:t>more information on the performance of the 3D assemblies compared to the 2D versions</a:t>
            </a:r>
          </a:p>
          <a:p>
            <a:pPr marL="285750" indent="-285750">
              <a:buFont typeface="Arial" panose="020B0604020202020204" pitchFamily="34" charset="0"/>
              <a:buChar char="•"/>
            </a:pPr>
            <a:endParaRPr lang="en-GB" sz="1400" dirty="0" smtClean="0"/>
          </a:p>
          <a:p>
            <a:pPr marL="285750" indent="-285750">
              <a:buFont typeface="Arial" panose="020B0604020202020204" pitchFamily="34" charset="0"/>
              <a:buChar char="•"/>
            </a:pPr>
            <a:r>
              <a:rPr lang="en-GB" sz="1400" dirty="0" smtClean="0"/>
              <a:t>Direct comparison of pros &amp; cons of the subprojects</a:t>
            </a:r>
            <a:endParaRPr lang="en-GB" sz="1400" dirty="0"/>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S</a:t>
            </a:r>
            <a:r>
              <a:rPr lang="en-GB" sz="1400" dirty="0" smtClean="0"/>
              <a:t>hall </a:t>
            </a:r>
            <a:r>
              <a:rPr lang="en-GB" sz="1400" dirty="0" smtClean="0"/>
              <a:t>we report on the administrative problems some subprojects had </a:t>
            </a:r>
            <a:r>
              <a:rPr lang="en-GB" sz="1400" dirty="0" smtClean="0"/>
              <a:t>and </a:t>
            </a:r>
            <a:r>
              <a:rPr lang="en-GB" sz="1400" dirty="0" smtClean="0"/>
              <a:t>c</a:t>
            </a:r>
            <a:r>
              <a:rPr lang="en-GB" sz="1400" dirty="0" smtClean="0"/>
              <a:t>aused delays? </a:t>
            </a:r>
          </a:p>
          <a:p>
            <a:r>
              <a:rPr lang="en-GB" sz="1400" dirty="0" smtClean="0"/>
              <a:t>      Since </a:t>
            </a:r>
            <a:r>
              <a:rPr lang="en-GB" sz="1400" dirty="0" smtClean="0"/>
              <a:t>this is an EU project and should foster international projects within the </a:t>
            </a:r>
            <a:r>
              <a:rPr lang="en-GB" sz="1400" dirty="0" smtClean="0"/>
              <a:t>EU I </a:t>
            </a:r>
            <a:r>
              <a:rPr lang="en-GB" sz="1400" dirty="0" smtClean="0"/>
              <a:t>think: yes</a:t>
            </a:r>
            <a:r>
              <a:rPr lang="en-GB" sz="1400" dirty="0" smtClean="0"/>
              <a:t>.</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smtClean="0"/>
              <a:t>Include information from outside AIDA ? </a:t>
            </a:r>
            <a:endParaRPr lang="en-GB" sz="1400" dirty="0" smtClean="0"/>
          </a:p>
          <a:p>
            <a:endParaRPr lang="en-GB" dirty="0"/>
          </a:p>
          <a:p>
            <a:endParaRPr lang="en-GB" dirty="0"/>
          </a:p>
        </p:txBody>
      </p:sp>
    </p:spTree>
    <p:extLst>
      <p:ext uri="{BB962C8B-B14F-4D97-AF65-F5344CB8AC3E}">
        <p14:creationId xmlns:p14="http://schemas.microsoft.com/office/powerpoint/2010/main" val="1178770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mtClean="0"/>
              <a:t>Bonn/CPPM</a:t>
            </a:r>
            <a:endParaRPr lang="en-GB" dirty="0"/>
          </a:p>
        </p:txBody>
      </p:sp>
      <p:sp>
        <p:nvSpPr>
          <p:cNvPr id="3" name="Foliennummernplatzhalter 2"/>
          <p:cNvSpPr>
            <a:spLocks noGrp="1"/>
          </p:cNvSpPr>
          <p:nvPr>
            <p:ph type="sldNum" sz="quarter" idx="10"/>
          </p:nvPr>
        </p:nvSpPr>
        <p:spPr/>
        <p:txBody>
          <a:bodyPr/>
          <a:lstStyle/>
          <a:p>
            <a:fld id="{BB6FF29F-412A-4CCD-969A-6823A2E3362E}" type="slidenum">
              <a:rPr lang="en-GB" smtClean="0"/>
              <a:pPr/>
              <a:t>2</a:t>
            </a:fld>
            <a:endParaRPr lang="en-GB"/>
          </a:p>
        </p:txBody>
      </p:sp>
      <p:sp>
        <p:nvSpPr>
          <p:cNvPr id="4" name="Textfeld 3"/>
          <p:cNvSpPr txBox="1"/>
          <p:nvPr/>
        </p:nvSpPr>
        <p:spPr>
          <a:xfrm>
            <a:off x="251520" y="1916832"/>
            <a:ext cx="2108609" cy="4832092"/>
          </a:xfrm>
          <a:prstGeom prst="rect">
            <a:avLst/>
          </a:prstGeom>
          <a:noFill/>
        </p:spPr>
        <p:txBody>
          <a:bodyPr wrap="square" rtlCol="0">
            <a:spAutoFit/>
          </a:bodyPr>
          <a:lstStyle/>
          <a:p>
            <a:r>
              <a:rPr lang="en-GB" sz="1400" dirty="0" smtClean="0"/>
              <a:t>Test of a 3D version of the ATLAS FEI4 ASIC</a:t>
            </a:r>
            <a:endParaRPr lang="en-GB" sz="1400" dirty="0"/>
          </a:p>
          <a:p>
            <a:r>
              <a:rPr lang="en-GB" sz="1400" dirty="0" err="1" smtClean="0"/>
              <a:t>Tezzaron</a:t>
            </a:r>
            <a:r>
              <a:rPr lang="en-GB" sz="1400" dirty="0" smtClean="0"/>
              <a:t> via middle (first) technology</a:t>
            </a:r>
          </a:p>
          <a:p>
            <a:r>
              <a:rPr lang="en-GB" sz="1400" dirty="0" smtClean="0"/>
              <a:t>High density low diameter </a:t>
            </a:r>
            <a:r>
              <a:rPr lang="en-GB" sz="1400" dirty="0" err="1" smtClean="0"/>
              <a:t>vias</a:t>
            </a:r>
            <a:endParaRPr lang="en-GB" sz="1400" dirty="0" smtClean="0"/>
          </a:p>
          <a:p>
            <a:endParaRPr lang="en-GB" sz="1400" dirty="0"/>
          </a:p>
          <a:p>
            <a:endParaRPr lang="en-GB" sz="1400" dirty="0" smtClean="0"/>
          </a:p>
          <a:p>
            <a:endParaRPr lang="en-GB" sz="1400" dirty="0"/>
          </a:p>
          <a:p>
            <a:endParaRPr lang="en-GB" sz="1400" dirty="0" smtClean="0"/>
          </a:p>
          <a:p>
            <a:endParaRPr lang="en-GB" sz="1400" dirty="0"/>
          </a:p>
          <a:p>
            <a:endParaRPr lang="en-GB" sz="1400" dirty="0" smtClean="0"/>
          </a:p>
          <a:p>
            <a:endParaRPr lang="en-GB" sz="1400" dirty="0"/>
          </a:p>
          <a:p>
            <a:endParaRPr lang="en-GB" sz="1400" dirty="0" smtClean="0"/>
          </a:p>
          <a:p>
            <a:endParaRPr lang="en-GB" sz="1400" dirty="0"/>
          </a:p>
          <a:p>
            <a:endParaRPr lang="en-GB" sz="1400" dirty="0" smtClean="0"/>
          </a:p>
          <a:p>
            <a:endParaRPr lang="en-GB" sz="1400" dirty="0"/>
          </a:p>
          <a:p>
            <a:endParaRPr lang="en-GB" sz="1400" dirty="0" smtClean="0"/>
          </a:p>
          <a:p>
            <a:r>
              <a:rPr lang="en-GB" sz="1400" dirty="0" smtClean="0"/>
              <a:t>Chip works with a performance similar to the original FEI4</a:t>
            </a:r>
          </a:p>
          <a:p>
            <a:endParaRPr lang="en-GB" sz="14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2016333"/>
            <a:ext cx="6392847" cy="4004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46" y="3305373"/>
            <a:ext cx="2337556" cy="2469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7095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mtClean="0"/>
              <a:t>Bonn/CPPM</a:t>
            </a:r>
            <a:endParaRPr lang="en-GB" dirty="0"/>
          </a:p>
        </p:txBody>
      </p:sp>
      <p:sp>
        <p:nvSpPr>
          <p:cNvPr id="3" name="Foliennummernplatzhalter 2"/>
          <p:cNvSpPr>
            <a:spLocks noGrp="1"/>
          </p:cNvSpPr>
          <p:nvPr>
            <p:ph type="sldNum" sz="quarter" idx="10"/>
          </p:nvPr>
        </p:nvSpPr>
        <p:spPr/>
        <p:txBody>
          <a:bodyPr/>
          <a:lstStyle/>
          <a:p>
            <a:fld id="{BB6FF29F-412A-4CCD-969A-6823A2E3362E}" type="slidenum">
              <a:rPr lang="en-GB" smtClean="0"/>
              <a:pPr/>
              <a:t>3</a:t>
            </a:fld>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0471" y="2060848"/>
            <a:ext cx="6296025"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251520" y="1916832"/>
            <a:ext cx="2808312" cy="3539430"/>
          </a:xfrm>
          <a:prstGeom prst="rect">
            <a:avLst/>
          </a:prstGeom>
          <a:noFill/>
        </p:spPr>
        <p:txBody>
          <a:bodyPr wrap="square" rtlCol="0">
            <a:spAutoFit/>
          </a:bodyPr>
          <a:lstStyle/>
          <a:p>
            <a:endParaRPr lang="en-GB" sz="1400" dirty="0"/>
          </a:p>
          <a:p>
            <a:r>
              <a:rPr lang="en-GB" sz="1400" dirty="0" smtClean="0"/>
              <a:t>Assemblies with sensors under study</a:t>
            </a:r>
          </a:p>
          <a:p>
            <a:endParaRPr lang="en-GB" sz="1400" dirty="0" smtClean="0"/>
          </a:p>
          <a:p>
            <a:r>
              <a:rPr lang="en-GB" sz="1400" dirty="0" smtClean="0"/>
              <a:t>First results:</a:t>
            </a:r>
          </a:p>
          <a:p>
            <a:r>
              <a:rPr lang="en-GB" sz="1400" dirty="0" smtClean="0"/>
              <a:t>Connection to sensor successful</a:t>
            </a:r>
          </a:p>
          <a:p>
            <a:r>
              <a:rPr lang="en-GB" sz="1400" dirty="0" smtClean="0"/>
              <a:t>(noise decreases with increasing bias voltage)</a:t>
            </a:r>
          </a:p>
          <a:p>
            <a:endParaRPr lang="en-GB" sz="1400" dirty="0" smtClean="0"/>
          </a:p>
          <a:p>
            <a:r>
              <a:rPr lang="en-GB" sz="1400" dirty="0" smtClean="0"/>
              <a:t>Conclusion:</a:t>
            </a:r>
          </a:p>
          <a:p>
            <a:endParaRPr lang="en-GB" sz="1400" dirty="0"/>
          </a:p>
          <a:p>
            <a:r>
              <a:rPr lang="en-GB" sz="1400" dirty="0" err="1" smtClean="0"/>
              <a:t>Tezzaron</a:t>
            </a:r>
            <a:r>
              <a:rPr lang="en-GB" sz="1400" dirty="0" smtClean="0"/>
              <a:t> 3D technology works</a:t>
            </a:r>
          </a:p>
          <a:p>
            <a:endParaRPr lang="en-GB" sz="1400" dirty="0"/>
          </a:p>
          <a:p>
            <a:r>
              <a:rPr lang="en-GB" sz="1400" dirty="0" smtClean="0"/>
              <a:t>However: </a:t>
            </a:r>
          </a:p>
          <a:p>
            <a:r>
              <a:rPr lang="en-GB" sz="1400" dirty="0" smtClean="0"/>
              <a:t>Long production time (5 years)</a:t>
            </a:r>
          </a:p>
          <a:p>
            <a:r>
              <a:rPr lang="en-GB" sz="1400" dirty="0" smtClean="0"/>
              <a:t>Low yield</a:t>
            </a:r>
            <a:endParaRPr lang="en-GB" sz="1400" dirty="0"/>
          </a:p>
        </p:txBody>
      </p:sp>
    </p:spTree>
    <p:extLst>
      <p:ext uri="{BB962C8B-B14F-4D97-AF65-F5344CB8AC3E}">
        <p14:creationId xmlns:p14="http://schemas.microsoft.com/office/powerpoint/2010/main" val="3548845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Bonn/CPPM</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4</a:t>
            </a:fld>
            <a:endParaRPr lang="en-GB"/>
          </a:p>
        </p:txBody>
      </p:sp>
      <p:sp>
        <p:nvSpPr>
          <p:cNvPr id="4" name="Textfeld 3"/>
          <p:cNvSpPr txBox="1"/>
          <p:nvPr/>
        </p:nvSpPr>
        <p:spPr>
          <a:xfrm>
            <a:off x="179512" y="1988840"/>
            <a:ext cx="3960440" cy="3662541"/>
          </a:xfrm>
          <a:prstGeom prst="rect">
            <a:avLst/>
          </a:prstGeom>
          <a:noFill/>
        </p:spPr>
        <p:txBody>
          <a:bodyPr wrap="square" rtlCol="0">
            <a:spAutoFit/>
          </a:bodyPr>
          <a:lstStyle/>
          <a:p>
            <a:r>
              <a:rPr lang="en-GB" sz="1200" dirty="0" smtClean="0"/>
              <a:t>Pre-study:</a:t>
            </a:r>
          </a:p>
          <a:p>
            <a:r>
              <a:rPr lang="en-GB" sz="1200" dirty="0" smtClean="0"/>
              <a:t>Via last TSV in thinned (90µm) ATLAS FEI2/3 chip </a:t>
            </a:r>
          </a:p>
          <a:p>
            <a:r>
              <a:rPr lang="en-GB" sz="1200" dirty="0" smtClean="0"/>
              <a:t>TSVs in periphery for backside connectivity</a:t>
            </a:r>
          </a:p>
          <a:p>
            <a:endParaRPr lang="en-GB" sz="1200" dirty="0" smtClean="0"/>
          </a:p>
          <a:p>
            <a:r>
              <a:rPr lang="en-GB" sz="1200" dirty="0" smtClean="0"/>
              <a:t>Tapered </a:t>
            </a:r>
            <a:r>
              <a:rPr lang="en-GB" sz="1200" dirty="0" err="1" smtClean="0"/>
              <a:t>vias</a:t>
            </a:r>
            <a:r>
              <a:rPr lang="en-GB" sz="1200" dirty="0" smtClean="0"/>
              <a:t> of 100µm diameter &amp; RDL</a:t>
            </a:r>
          </a:p>
          <a:p>
            <a:r>
              <a:rPr lang="en-GB" sz="1200" dirty="0" smtClean="0"/>
              <a:t>(redistribution layer on backside)</a:t>
            </a:r>
          </a:p>
          <a:p>
            <a:r>
              <a:rPr lang="en-GB" sz="1200" dirty="0" smtClean="0"/>
              <a:t>Processed by IZM, Berlin</a:t>
            </a:r>
          </a:p>
          <a:p>
            <a:endParaRPr lang="en-GB" sz="1200" dirty="0"/>
          </a:p>
          <a:p>
            <a:r>
              <a:rPr lang="en-GB" sz="1200" dirty="0" smtClean="0"/>
              <a:t>Successful connection to sensors (standard flip chip to planar sensor)</a:t>
            </a:r>
            <a:endParaRPr lang="en-GB" sz="1200" dirty="0"/>
          </a:p>
          <a:p>
            <a:endParaRPr lang="en-GB" sz="1200" dirty="0" smtClean="0"/>
          </a:p>
          <a:p>
            <a:r>
              <a:rPr lang="en-GB" sz="1200" dirty="0" smtClean="0"/>
              <a:t>No loss in performance compared to modules without TSV</a:t>
            </a:r>
          </a:p>
          <a:p>
            <a:endParaRPr lang="en-GB" sz="1200" dirty="0" smtClean="0"/>
          </a:p>
          <a:p>
            <a:r>
              <a:rPr lang="en-GB" sz="1200" dirty="0"/>
              <a:t>P</a:t>
            </a:r>
            <a:r>
              <a:rPr lang="en-GB" sz="1200" dirty="0" smtClean="0"/>
              <a:t>roblems with bonding of thinned ASICs</a:t>
            </a:r>
          </a:p>
          <a:p>
            <a:r>
              <a:rPr lang="en-GB" sz="1200" dirty="0" smtClean="0"/>
              <a:t>(chips bowed =&gt; corners lift off)</a:t>
            </a:r>
          </a:p>
          <a:p>
            <a:endParaRPr lang="en-GB" sz="1200" dirty="0" smtClean="0"/>
          </a:p>
          <a:p>
            <a:r>
              <a:rPr lang="en-GB" sz="1200" dirty="0" err="1" smtClean="0"/>
              <a:t>Frontside</a:t>
            </a:r>
            <a:r>
              <a:rPr lang="en-GB" sz="1200" dirty="0" smtClean="0"/>
              <a:t> processing needed</a:t>
            </a:r>
          </a:p>
          <a:p>
            <a:endParaRPr lang="en-GB"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4077072"/>
            <a:ext cx="2181225"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1628801"/>
            <a:ext cx="3230885" cy="2373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4188122"/>
            <a:ext cx="3019425" cy="2295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7076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Bonn/CPPM</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5</a:t>
            </a:fld>
            <a:endParaRPr lang="en-GB"/>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2204864"/>
            <a:ext cx="4486692"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179512" y="2407528"/>
            <a:ext cx="4176464" cy="2677656"/>
          </a:xfrm>
          <a:prstGeom prst="rect">
            <a:avLst/>
          </a:prstGeom>
          <a:noFill/>
        </p:spPr>
        <p:txBody>
          <a:bodyPr wrap="square" rtlCol="0">
            <a:spAutoFit/>
          </a:bodyPr>
          <a:lstStyle/>
          <a:p>
            <a:r>
              <a:rPr lang="en-GB" sz="1400" dirty="0" smtClean="0"/>
              <a:t>Extension to FEI4</a:t>
            </a:r>
          </a:p>
          <a:p>
            <a:r>
              <a:rPr lang="en-GB" sz="1400" dirty="0" smtClean="0"/>
              <a:t>Modification to avoid </a:t>
            </a:r>
            <a:r>
              <a:rPr lang="en-GB" sz="1400" dirty="0" err="1" smtClean="0"/>
              <a:t>frontside</a:t>
            </a:r>
            <a:r>
              <a:rPr lang="en-GB" sz="1400" dirty="0" smtClean="0"/>
              <a:t> processing: Metal 1 connected to </a:t>
            </a:r>
            <a:r>
              <a:rPr lang="en-GB" sz="1400" dirty="0" smtClean="0"/>
              <a:t>I/O </a:t>
            </a:r>
            <a:r>
              <a:rPr lang="en-GB" sz="1400" dirty="0" smtClean="0"/>
              <a:t>pad</a:t>
            </a:r>
          </a:p>
          <a:p>
            <a:r>
              <a:rPr lang="en-GB" sz="1400" dirty="0" smtClean="0"/>
              <a:t>Sufficient to etch TSV from backside to metal 1</a:t>
            </a:r>
            <a:endParaRPr lang="en-GB" dirty="0" smtClean="0"/>
          </a:p>
          <a:p>
            <a:endParaRPr lang="en-GB" sz="1400" dirty="0"/>
          </a:p>
          <a:p>
            <a:r>
              <a:rPr lang="en-GB" sz="1400" dirty="0" smtClean="0"/>
              <a:t>Three wafers are at IZM for processing</a:t>
            </a:r>
          </a:p>
          <a:p>
            <a:endParaRPr lang="en-GB" sz="1400" dirty="0"/>
          </a:p>
          <a:p>
            <a:r>
              <a:rPr lang="en-GB" sz="1400" dirty="0" smtClean="0"/>
              <a:t>Thinning to 150-200 µm (avoid bowing) &amp;</a:t>
            </a:r>
          </a:p>
          <a:p>
            <a:r>
              <a:rPr lang="en-GB" sz="1400" dirty="0" smtClean="0"/>
              <a:t>Improved flip chip bonding (handle wafer)</a:t>
            </a:r>
          </a:p>
          <a:p>
            <a:endParaRPr lang="en-GB" sz="1400" dirty="0"/>
          </a:p>
          <a:p>
            <a:endParaRPr lang="en-GB" sz="1400" dirty="0" smtClean="0"/>
          </a:p>
          <a:p>
            <a:r>
              <a:rPr lang="en-GB" sz="1400" dirty="0" smtClean="0"/>
              <a:t>In work, first results till February?</a:t>
            </a:r>
            <a:endParaRPr lang="en-GB" sz="1400" dirty="0"/>
          </a:p>
        </p:txBody>
      </p:sp>
    </p:spTree>
    <p:extLst>
      <p:ext uri="{BB962C8B-B14F-4D97-AF65-F5344CB8AC3E}">
        <p14:creationId xmlns:p14="http://schemas.microsoft.com/office/powerpoint/2010/main" val="1091708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LAL/LAPP/LPNHE/MPP</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6</a:t>
            </a:fld>
            <a:endParaRPr lang="en-GB"/>
          </a:p>
        </p:txBody>
      </p:sp>
      <p:sp>
        <p:nvSpPr>
          <p:cNvPr id="6" name="Textfeld 5"/>
          <p:cNvSpPr txBox="1"/>
          <p:nvPr/>
        </p:nvSpPr>
        <p:spPr>
          <a:xfrm>
            <a:off x="611560" y="1618992"/>
            <a:ext cx="5520935" cy="338554"/>
          </a:xfrm>
          <a:prstGeom prst="rect">
            <a:avLst/>
          </a:prstGeom>
          <a:noFill/>
        </p:spPr>
        <p:txBody>
          <a:bodyPr wrap="none" rtlCol="0">
            <a:spAutoFit/>
          </a:bodyPr>
          <a:lstStyle/>
          <a:p>
            <a:r>
              <a:rPr lang="en-GB" dirty="0" smtClean="0"/>
              <a:t>Initial goal: 3D interconnection of 65nm ASICs at CEA-LETI</a:t>
            </a:r>
            <a:endParaRPr lang="en-GB" dirty="0"/>
          </a:p>
        </p:txBody>
      </p:sp>
      <p:pic>
        <p:nvPicPr>
          <p:cNvPr id="7" name="Espace réservé du contenu 3"/>
          <p:cNvPicPr>
            <a:picLocks noGrp="1"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0558" y="2000701"/>
            <a:ext cx="2315377" cy="1644323"/>
          </a:xfrm>
          <a:prstGeom prst="rect">
            <a:avLst/>
          </a:prstGeom>
        </p:spPr>
      </p:pic>
      <p:pic>
        <p:nvPicPr>
          <p:cNvPr id="8" name="Espace réservé du contenu 3"/>
          <p:cNvPicPr>
            <a:picLocks noGrp="1"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42113" y="1989263"/>
            <a:ext cx="2309163" cy="1667197"/>
          </a:xfrm>
          <a:prstGeom prst="rect">
            <a:avLst/>
          </a:prstGeom>
        </p:spPr>
      </p:pic>
      <p:pic>
        <p:nvPicPr>
          <p:cNvPr id="9"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6524" y="4249140"/>
            <a:ext cx="3569628" cy="2460783"/>
          </a:xfrm>
          <a:prstGeom prst="rect">
            <a:avLst/>
          </a:prstGeom>
        </p:spPr>
      </p:pic>
      <p:sp>
        <p:nvSpPr>
          <p:cNvPr id="10" name="Textfeld 9"/>
          <p:cNvSpPr txBox="1"/>
          <p:nvPr/>
        </p:nvSpPr>
        <p:spPr>
          <a:xfrm>
            <a:off x="107504" y="2060848"/>
            <a:ext cx="1440160" cy="430887"/>
          </a:xfrm>
          <a:prstGeom prst="rect">
            <a:avLst/>
          </a:prstGeom>
          <a:noFill/>
        </p:spPr>
        <p:txBody>
          <a:bodyPr wrap="square" rtlCol="0">
            <a:spAutoFit/>
          </a:bodyPr>
          <a:lstStyle/>
          <a:p>
            <a:r>
              <a:rPr lang="en-GB" sz="1100" dirty="0" smtClean="0"/>
              <a:t>Conservative: </a:t>
            </a:r>
          </a:p>
          <a:p>
            <a:r>
              <a:rPr lang="en-GB" sz="1100" dirty="0" smtClean="0"/>
              <a:t>I/O </a:t>
            </a:r>
            <a:r>
              <a:rPr lang="en-GB" sz="1100" dirty="0" err="1" smtClean="0"/>
              <a:t>vias</a:t>
            </a:r>
            <a:r>
              <a:rPr lang="en-GB" sz="1100" dirty="0" smtClean="0"/>
              <a:t> at periphery</a:t>
            </a:r>
            <a:endParaRPr lang="en-GB" sz="1100" dirty="0"/>
          </a:p>
        </p:txBody>
      </p:sp>
      <p:sp>
        <p:nvSpPr>
          <p:cNvPr id="11" name="Textfeld 10"/>
          <p:cNvSpPr txBox="1"/>
          <p:nvPr/>
        </p:nvSpPr>
        <p:spPr>
          <a:xfrm>
            <a:off x="4572000" y="2132856"/>
            <a:ext cx="1440160" cy="600164"/>
          </a:xfrm>
          <a:prstGeom prst="rect">
            <a:avLst/>
          </a:prstGeom>
          <a:noFill/>
        </p:spPr>
        <p:txBody>
          <a:bodyPr wrap="square" rtlCol="0">
            <a:spAutoFit/>
          </a:bodyPr>
          <a:lstStyle/>
          <a:p>
            <a:r>
              <a:rPr lang="en-GB" sz="1100" dirty="0" smtClean="0"/>
              <a:t>More challenging:</a:t>
            </a:r>
          </a:p>
          <a:p>
            <a:r>
              <a:rPr lang="en-GB" sz="1100" dirty="0" smtClean="0"/>
              <a:t>High density pixel by pixel </a:t>
            </a:r>
            <a:r>
              <a:rPr lang="en-GB" sz="1100" dirty="0" err="1" smtClean="0"/>
              <a:t>TSVx</a:t>
            </a:r>
            <a:endParaRPr lang="en-GB" sz="1100" dirty="0" smtClean="0"/>
          </a:p>
        </p:txBody>
      </p:sp>
      <p:sp>
        <p:nvSpPr>
          <p:cNvPr id="12" name="Textfeld 11"/>
          <p:cNvSpPr txBox="1"/>
          <p:nvPr/>
        </p:nvSpPr>
        <p:spPr>
          <a:xfrm>
            <a:off x="395536" y="4365104"/>
            <a:ext cx="3816424" cy="2031325"/>
          </a:xfrm>
          <a:prstGeom prst="rect">
            <a:avLst/>
          </a:prstGeom>
          <a:noFill/>
        </p:spPr>
        <p:txBody>
          <a:bodyPr wrap="square" rtlCol="0">
            <a:spAutoFit/>
          </a:bodyPr>
          <a:lstStyle/>
          <a:p>
            <a:r>
              <a:rPr lang="en-GB" sz="1400" dirty="0" smtClean="0"/>
              <a:t>Sensors available for the project</a:t>
            </a:r>
          </a:p>
          <a:p>
            <a:r>
              <a:rPr lang="en-GB" sz="1400" dirty="0" smtClean="0"/>
              <a:t>5 x 5 mm² with 35 x 200 µm² pixel</a:t>
            </a:r>
          </a:p>
          <a:p>
            <a:endParaRPr lang="en-GB" sz="1400" dirty="0"/>
          </a:p>
          <a:p>
            <a:r>
              <a:rPr lang="en-GB" sz="1400" dirty="0" smtClean="0"/>
              <a:t>Slim edge/</a:t>
            </a:r>
            <a:r>
              <a:rPr lang="en-GB" sz="1400" dirty="0" err="1" smtClean="0"/>
              <a:t>edgless</a:t>
            </a:r>
            <a:r>
              <a:rPr lang="en-GB" sz="1400" dirty="0" smtClean="0"/>
              <a:t> from CIS and VTT</a:t>
            </a:r>
          </a:p>
          <a:p>
            <a:endParaRPr lang="en-GB" sz="1400" dirty="0" smtClean="0"/>
          </a:p>
          <a:p>
            <a:endParaRPr lang="en-GB" sz="1400" dirty="0"/>
          </a:p>
          <a:p>
            <a:endParaRPr lang="en-GB" sz="1400" dirty="0"/>
          </a:p>
          <a:p>
            <a:r>
              <a:rPr lang="en-GB" sz="1400" b="1" dirty="0" smtClean="0">
                <a:solidFill>
                  <a:srgbClr val="FF0000"/>
                </a:solidFill>
              </a:rPr>
              <a:t>Delayed due to late contracting of 65nm process at CERN</a:t>
            </a:r>
            <a:endParaRPr lang="en-GB" sz="1400" b="1" dirty="0">
              <a:solidFill>
                <a:srgbClr val="FF0000"/>
              </a:solidFill>
            </a:endParaRPr>
          </a:p>
        </p:txBody>
      </p:sp>
    </p:spTree>
    <p:extLst>
      <p:ext uri="{BB962C8B-B14F-4D97-AF65-F5344CB8AC3E}">
        <p14:creationId xmlns:p14="http://schemas.microsoft.com/office/powerpoint/2010/main" val="3150572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LAL/LAPP/LPNHE/MPP</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7</a:t>
            </a:fld>
            <a:endParaRPr lang="en-GB"/>
          </a:p>
        </p:txBody>
      </p:sp>
      <p:pic>
        <p:nvPicPr>
          <p:cNvPr id="4"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1" y="1556792"/>
            <a:ext cx="6984775" cy="3146825"/>
          </a:xfrm>
          <a:prstGeom prst="rect">
            <a:avLst/>
          </a:prstGeom>
        </p:spPr>
      </p:pic>
      <p:pic>
        <p:nvPicPr>
          <p:cNvPr id="6" name="Image 1"/>
          <p:cNvPicPr>
            <a:picLocks noChangeAspect="1"/>
          </p:cNvPicPr>
          <p:nvPr/>
        </p:nvPicPr>
        <p:blipFill rotWithShape="1">
          <a:blip r:embed="rId3">
            <a:extLst>
              <a:ext uri="{28A0092B-C50C-407E-A947-70E740481C1C}">
                <a14:useLocalDpi xmlns:a14="http://schemas.microsoft.com/office/drawing/2010/main" val="0"/>
              </a:ext>
            </a:extLst>
          </a:blip>
          <a:srcRect b="18479"/>
          <a:stretch/>
        </p:blipFill>
        <p:spPr>
          <a:xfrm>
            <a:off x="2195736" y="4581128"/>
            <a:ext cx="6780832" cy="2005410"/>
          </a:xfrm>
          <a:prstGeom prst="rect">
            <a:avLst/>
          </a:prstGeom>
        </p:spPr>
      </p:pic>
      <p:sp>
        <p:nvSpPr>
          <p:cNvPr id="7" name="Textfeld 6"/>
          <p:cNvSpPr txBox="1"/>
          <p:nvPr/>
        </p:nvSpPr>
        <p:spPr>
          <a:xfrm>
            <a:off x="107504" y="3124125"/>
            <a:ext cx="2448272" cy="1815882"/>
          </a:xfrm>
          <a:prstGeom prst="rect">
            <a:avLst/>
          </a:prstGeom>
          <a:noFill/>
        </p:spPr>
        <p:txBody>
          <a:bodyPr wrap="square" rtlCol="0">
            <a:spAutoFit/>
          </a:bodyPr>
          <a:lstStyle/>
          <a:p>
            <a:r>
              <a:rPr lang="en-GB" sz="1400" dirty="0" smtClean="0"/>
              <a:t>Alternative project:</a:t>
            </a:r>
          </a:p>
          <a:p>
            <a:endParaRPr lang="en-GB" sz="1400" dirty="0"/>
          </a:p>
          <a:p>
            <a:r>
              <a:rPr lang="en-GB" sz="1400" dirty="0" smtClean="0"/>
              <a:t>Interconnection of TEZZARON version 3D of OMEGAPIX with CEA-LETI solder bumps</a:t>
            </a:r>
          </a:p>
          <a:p>
            <a:endParaRPr lang="en-GB" sz="1400" dirty="0"/>
          </a:p>
          <a:p>
            <a:r>
              <a:rPr lang="en-GB" sz="1400" dirty="0" smtClean="0"/>
              <a:t>Expected end of December</a:t>
            </a:r>
            <a:endParaRPr lang="en-GB" sz="1400" dirty="0"/>
          </a:p>
        </p:txBody>
      </p:sp>
    </p:spTree>
    <p:extLst>
      <p:ext uri="{BB962C8B-B14F-4D97-AF65-F5344CB8AC3E}">
        <p14:creationId xmlns:p14="http://schemas.microsoft.com/office/powerpoint/2010/main" val="1815241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MPP/GLA/LAL/LIV/LPNHE</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8</a:t>
            </a:fld>
            <a:endParaRPr lang="en-GB"/>
          </a:p>
        </p:txBody>
      </p:sp>
      <p:sp>
        <p:nvSpPr>
          <p:cNvPr id="4" name="Textfeld 3"/>
          <p:cNvSpPr txBox="1"/>
          <p:nvPr/>
        </p:nvSpPr>
        <p:spPr>
          <a:xfrm>
            <a:off x="0" y="1628800"/>
            <a:ext cx="5760640" cy="2739211"/>
          </a:xfrm>
          <a:prstGeom prst="rect">
            <a:avLst/>
          </a:prstGeom>
          <a:noFill/>
        </p:spPr>
        <p:txBody>
          <a:bodyPr wrap="square" rtlCol="0">
            <a:spAutoFit/>
          </a:bodyPr>
          <a:lstStyle/>
          <a:p>
            <a:r>
              <a:rPr lang="en-GB" sz="1400" dirty="0" smtClean="0"/>
              <a:t>Pre-study:</a:t>
            </a:r>
          </a:p>
          <a:p>
            <a:endParaRPr lang="en-GB" sz="1400" dirty="0" smtClean="0"/>
          </a:p>
          <a:p>
            <a:r>
              <a:rPr lang="en-GB" sz="1400" dirty="0" smtClean="0"/>
              <a:t>Via last TSVs in periphery of FEI3 for backside connectivity</a:t>
            </a:r>
          </a:p>
          <a:p>
            <a:r>
              <a:rPr lang="en-GB" sz="1400" dirty="0" smtClean="0"/>
              <a:t>Similar to Bonn/CPPM</a:t>
            </a:r>
          </a:p>
          <a:p>
            <a:r>
              <a:rPr lang="en-GB" sz="1400" dirty="0" smtClean="0"/>
              <a:t>However:</a:t>
            </a:r>
          </a:p>
          <a:p>
            <a:endParaRPr lang="en-GB" sz="1400" dirty="0" smtClean="0"/>
          </a:p>
          <a:p>
            <a:pPr marL="285750" indent="-285750">
              <a:buFont typeface="Arial" panose="020B0604020202020204" pitchFamily="34" charset="0"/>
              <a:buChar char="•"/>
            </a:pPr>
            <a:r>
              <a:rPr lang="en-GB" sz="1400" dirty="0" smtClean="0"/>
              <a:t>Small </a:t>
            </a:r>
            <a:r>
              <a:rPr lang="en-GB" sz="1400" dirty="0" err="1" smtClean="0"/>
              <a:t>vias</a:t>
            </a:r>
            <a:r>
              <a:rPr lang="en-GB" sz="1400" dirty="0" smtClean="0"/>
              <a:t> (3 x 10 µm)</a:t>
            </a:r>
          </a:p>
          <a:p>
            <a:pPr marL="285750" indent="-285750">
              <a:buFont typeface="Arial" panose="020B0604020202020204" pitchFamily="34" charset="0"/>
              <a:buChar char="•"/>
            </a:pPr>
            <a:r>
              <a:rPr lang="en-GB" sz="1400" dirty="0" smtClean="0"/>
              <a:t>SLID interconnection (</a:t>
            </a:r>
            <a:r>
              <a:rPr lang="en-GB" sz="1400" dirty="0" err="1" smtClean="0"/>
              <a:t>bumpless</a:t>
            </a:r>
            <a:r>
              <a:rPr lang="en-GB" sz="1400" dirty="0" smtClean="0"/>
              <a:t>)</a:t>
            </a:r>
          </a:p>
          <a:p>
            <a:endParaRPr lang="en-GB" sz="1400" dirty="0" smtClean="0"/>
          </a:p>
          <a:p>
            <a:pPr marL="285750" indent="-285750">
              <a:buFont typeface="Symbol"/>
              <a:buChar char="Þ"/>
            </a:pPr>
            <a:r>
              <a:rPr lang="en-GB" sz="1400" dirty="0" smtClean="0"/>
              <a:t>Potential for high density interconnection (20µm pitch)</a:t>
            </a:r>
          </a:p>
          <a:p>
            <a:endParaRPr lang="en-GB" dirty="0" smtClean="0"/>
          </a:p>
          <a:p>
            <a:r>
              <a:rPr lang="en-GB" sz="1400" dirty="0" smtClean="0"/>
              <a:t>Processed by </a:t>
            </a:r>
            <a:r>
              <a:rPr lang="en-GB" sz="1400" dirty="0" err="1" smtClean="0"/>
              <a:t>Fraunhofer</a:t>
            </a:r>
            <a:r>
              <a:rPr lang="en-GB" sz="1400" dirty="0" smtClean="0"/>
              <a:t> EMFT, Munich </a:t>
            </a:r>
            <a:endParaRPr lang="en-GB" sz="1400" dirty="0"/>
          </a:p>
        </p:txBody>
      </p:sp>
      <p:grpSp>
        <p:nvGrpSpPr>
          <p:cNvPr id="7" name="Gruppieren 6"/>
          <p:cNvGrpSpPr/>
          <p:nvPr/>
        </p:nvGrpSpPr>
        <p:grpSpPr>
          <a:xfrm>
            <a:off x="665163" y="4221088"/>
            <a:ext cx="7507237" cy="2400128"/>
            <a:chOff x="755650" y="765175"/>
            <a:chExt cx="8388350" cy="2935288"/>
          </a:xfrm>
        </p:grpSpPr>
        <p:sp>
          <p:nvSpPr>
            <p:cNvPr id="8" name="AutoShape 3"/>
            <p:cNvSpPr>
              <a:spLocks noChangeArrowheads="1"/>
            </p:cNvSpPr>
            <p:nvPr/>
          </p:nvSpPr>
          <p:spPr bwMode="auto">
            <a:xfrm>
              <a:off x="1042988" y="2708275"/>
              <a:ext cx="3529012" cy="719138"/>
            </a:xfrm>
            <a:prstGeom prst="flowChartAlternateProcess">
              <a:avLst/>
            </a:prstGeom>
            <a:solidFill>
              <a:srgbClr val="EAEAEA"/>
            </a:solidFill>
            <a:ln w="9525">
              <a:solidFill>
                <a:schemeClr val="tx1"/>
              </a:solidFill>
              <a:miter lim="800000"/>
              <a:headEnd/>
              <a:tailEnd/>
            </a:ln>
            <a:effectLst>
              <a:outerShdw blurRad="63500" dist="107763" dir="2700000" algn="ctr" rotWithShape="0">
                <a:schemeClr val="bg2">
                  <a:alpha val="50000"/>
                </a:schemeClr>
              </a:outerShdw>
            </a:effectLst>
          </p:spPr>
          <p:txBody>
            <a:bodyPr anchor="ctr"/>
            <a:lstStyle/>
            <a:p>
              <a:pPr>
                <a:spcBef>
                  <a:spcPct val="0"/>
                </a:spcBef>
                <a:buClrTx/>
                <a:buFontTx/>
                <a:buNone/>
              </a:pPr>
              <a:r>
                <a:rPr lang="en-US" sz="1200" dirty="0">
                  <a:sym typeface="Wingdings" charset="0"/>
                </a:rPr>
                <a:t>SLID interconnection is radiation hard and withstands thermal cycling</a:t>
              </a:r>
              <a:endParaRPr lang="en-US" sz="1200" dirty="0"/>
            </a:p>
          </p:txBody>
        </p:sp>
        <p:sp>
          <p:nvSpPr>
            <p:cNvPr id="9" name="Text Box 4"/>
            <p:cNvSpPr txBox="1">
              <a:spLocks noChangeArrowheads="1"/>
            </p:cNvSpPr>
            <p:nvPr/>
          </p:nvSpPr>
          <p:spPr bwMode="auto">
            <a:xfrm>
              <a:off x="755650" y="765175"/>
              <a:ext cx="4176713" cy="1580889"/>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0"/>
                </a:spcBef>
              </a:pPr>
              <a:endParaRPr lang="en-US" sz="1200" dirty="0"/>
            </a:p>
            <a:p>
              <a:pPr algn="l">
                <a:spcBef>
                  <a:spcPct val="0"/>
                </a:spcBef>
                <a:buFont typeface="Wingdings" charset="0"/>
                <a:buChar char="q"/>
              </a:pPr>
              <a:r>
                <a:rPr lang="en-US" sz="1200" dirty="0"/>
                <a:t> Good Charge Collection efficiency after irradiation up to 10</a:t>
              </a:r>
              <a:r>
                <a:rPr lang="en-US" sz="1200" baseline="30000" dirty="0"/>
                <a:t>16</a:t>
              </a:r>
              <a:r>
                <a:rPr lang="en-US" sz="1200" dirty="0"/>
                <a:t> </a:t>
              </a:r>
              <a:r>
                <a:rPr lang="en-US" sz="1200" dirty="0" err="1"/>
                <a:t>n</a:t>
              </a:r>
              <a:r>
                <a:rPr lang="en-US" sz="1200" baseline="-25000" dirty="0" err="1"/>
                <a:t>eq</a:t>
              </a:r>
              <a:r>
                <a:rPr lang="en-US" sz="1200" dirty="0"/>
                <a:t>/cm</a:t>
              </a:r>
              <a:r>
                <a:rPr lang="en-US" sz="1200" baseline="30000" dirty="0"/>
                <a:t>2</a:t>
              </a:r>
            </a:p>
            <a:p>
              <a:pPr algn="l">
                <a:spcBef>
                  <a:spcPct val="0"/>
                </a:spcBef>
                <a:buFont typeface="Wingdings" charset="0"/>
                <a:buChar char="q"/>
              </a:pPr>
              <a:endParaRPr lang="en-US" sz="600" dirty="0"/>
            </a:p>
            <a:p>
              <a:pPr algn="l">
                <a:spcBef>
                  <a:spcPct val="0"/>
                </a:spcBef>
                <a:buFont typeface="Wingdings" charset="0"/>
                <a:buChar char="q"/>
              </a:pPr>
              <a:r>
                <a:rPr lang="en-US" sz="1200" dirty="0"/>
                <a:t> Number of unconnected channels stable after irradiation and multiple thermal cycles   ( +20</a:t>
              </a:r>
              <a:r>
                <a:rPr lang="en-US" sz="1200" baseline="30000" dirty="0"/>
                <a:t>o</a:t>
              </a:r>
              <a:r>
                <a:rPr lang="en-US" sz="1200" dirty="0"/>
                <a:t>C </a:t>
              </a:r>
              <a:r>
                <a:rPr lang="en-US" sz="1200" dirty="0">
                  <a:sym typeface="Wingdings" charset="0"/>
                </a:rPr>
                <a:t> -50</a:t>
              </a:r>
              <a:r>
                <a:rPr lang="en-US" sz="1200" baseline="30000" dirty="0">
                  <a:sym typeface="Wingdings" charset="0"/>
                </a:rPr>
                <a:t>o</a:t>
              </a:r>
              <a:r>
                <a:rPr lang="en-US" sz="1200" dirty="0">
                  <a:sym typeface="Wingdings" charset="0"/>
                </a:rPr>
                <a:t>C)</a:t>
              </a:r>
            </a:p>
          </p:txBody>
        </p:sp>
        <p:sp>
          <p:nvSpPr>
            <p:cNvPr id="10" name="Text Box 5"/>
            <p:cNvSpPr txBox="1">
              <a:spLocks noChangeArrowheads="1"/>
            </p:cNvSpPr>
            <p:nvPr/>
          </p:nvSpPr>
          <p:spPr bwMode="auto">
            <a:xfrm>
              <a:off x="5508625" y="1557338"/>
              <a:ext cx="1800225" cy="304800"/>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a:latin typeface="Symbol" charset="0"/>
                </a:rPr>
                <a:t>F</a:t>
              </a:r>
              <a:r>
                <a:rPr lang="en-US"/>
                <a:t>=2x10</a:t>
              </a:r>
              <a:r>
                <a:rPr lang="en-US" baseline="30000"/>
                <a:t>15</a:t>
              </a:r>
              <a:r>
                <a:rPr lang="en-US"/>
                <a:t> n</a:t>
              </a:r>
              <a:r>
                <a:rPr lang="en-US" baseline="-25000"/>
                <a:t>eq</a:t>
              </a:r>
              <a:r>
                <a:rPr lang="en-US"/>
                <a:t>/cm</a:t>
              </a:r>
              <a:r>
                <a:rPr lang="en-US" baseline="30000"/>
                <a:t>2</a:t>
              </a:r>
            </a:p>
          </p:txBody>
        </p:sp>
        <p:pic>
          <p:nvPicPr>
            <p:cNvPr id="11" name="Picture 6" descr="hit_map_SLID10_2e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59338" y="836613"/>
              <a:ext cx="4284662" cy="2863850"/>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7"/>
            <p:cNvSpPr txBox="1">
              <a:spLocks noChangeArrowheads="1"/>
            </p:cNvSpPr>
            <p:nvPr/>
          </p:nvSpPr>
          <p:spPr bwMode="auto">
            <a:xfrm>
              <a:off x="5651500" y="1412875"/>
              <a:ext cx="2952750" cy="779463"/>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sz="1800" b="1" dirty="0">
                  <a:solidFill>
                    <a:srgbClr val="000099"/>
                  </a:solidFill>
                </a:rPr>
                <a:t>2x10</a:t>
              </a:r>
              <a:r>
                <a:rPr lang="en-US" sz="1800" b="1" baseline="30000" dirty="0">
                  <a:solidFill>
                    <a:srgbClr val="000099"/>
                  </a:solidFill>
                </a:rPr>
                <a:t>15</a:t>
              </a:r>
              <a:r>
                <a:rPr lang="en-US" sz="1800" b="1" dirty="0">
                  <a:solidFill>
                    <a:srgbClr val="000099"/>
                  </a:solidFill>
                </a:rPr>
                <a:t> </a:t>
              </a:r>
              <a:r>
                <a:rPr lang="en-US" sz="1800" b="1" dirty="0" err="1">
                  <a:solidFill>
                    <a:srgbClr val="000099"/>
                  </a:solidFill>
                </a:rPr>
                <a:t>n</a:t>
              </a:r>
              <a:r>
                <a:rPr lang="en-US" sz="1800" b="1" baseline="-25000" dirty="0" err="1">
                  <a:solidFill>
                    <a:srgbClr val="000099"/>
                  </a:solidFill>
                </a:rPr>
                <a:t>eq</a:t>
              </a:r>
              <a:r>
                <a:rPr lang="en-US" sz="1800" b="1" dirty="0">
                  <a:solidFill>
                    <a:srgbClr val="000099"/>
                  </a:solidFill>
                </a:rPr>
                <a:t>/cm</a:t>
              </a:r>
              <a:r>
                <a:rPr lang="en-US" sz="1800" b="1" baseline="30000" dirty="0">
                  <a:solidFill>
                    <a:srgbClr val="000099"/>
                  </a:solidFill>
                </a:rPr>
                <a:t>2</a:t>
              </a:r>
            </a:p>
            <a:p>
              <a:pPr algn="l"/>
              <a:r>
                <a:rPr lang="en-US" sz="1800" b="1" dirty="0">
                  <a:solidFill>
                    <a:srgbClr val="000099"/>
                  </a:solidFill>
                </a:rPr>
                <a:t>All channels connected</a:t>
              </a:r>
            </a:p>
          </p:txBody>
        </p:sp>
      </p:grpSp>
      <p:grpSp>
        <p:nvGrpSpPr>
          <p:cNvPr id="13" name="Group 3"/>
          <p:cNvGrpSpPr>
            <a:grpSpLocks/>
          </p:cNvGrpSpPr>
          <p:nvPr/>
        </p:nvGrpSpPr>
        <p:grpSpPr bwMode="auto">
          <a:xfrm>
            <a:off x="4987680" y="2186597"/>
            <a:ext cx="3524619" cy="1044648"/>
            <a:chOff x="3231" y="2659"/>
            <a:chExt cx="2597" cy="1270"/>
          </a:xfrm>
        </p:grpSpPr>
        <p:pic>
          <p:nvPicPr>
            <p:cNvPr id="14" name="Picture 4" descr="SLHCProposalSLIDNinPwid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1" y="3107"/>
              <a:ext cx="2507" cy="822"/>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5"/>
            <p:cNvGrpSpPr>
              <a:grpSpLocks/>
            </p:cNvGrpSpPr>
            <p:nvPr/>
          </p:nvGrpSpPr>
          <p:grpSpPr bwMode="auto">
            <a:xfrm>
              <a:off x="4458" y="2659"/>
              <a:ext cx="1370" cy="795"/>
              <a:chOff x="3408" y="0"/>
              <a:chExt cx="2256" cy="1152"/>
            </a:xfrm>
          </p:grpSpPr>
          <p:grpSp>
            <p:nvGrpSpPr>
              <p:cNvPr id="16" name="Group 6"/>
              <p:cNvGrpSpPr>
                <a:grpSpLocks/>
              </p:cNvGrpSpPr>
              <p:nvPr/>
            </p:nvGrpSpPr>
            <p:grpSpPr bwMode="auto">
              <a:xfrm>
                <a:off x="3408" y="0"/>
                <a:ext cx="912" cy="1152"/>
                <a:chOff x="3408" y="0"/>
                <a:chExt cx="912" cy="1152"/>
              </a:xfrm>
            </p:grpSpPr>
            <p:sp>
              <p:nvSpPr>
                <p:cNvPr id="18" name="Rectangle 7"/>
                <p:cNvSpPr>
                  <a:spLocks noChangeArrowheads="1"/>
                </p:cNvSpPr>
                <p:nvPr/>
              </p:nvSpPr>
              <p:spPr bwMode="auto">
                <a:xfrm>
                  <a:off x="3504" y="768"/>
                  <a:ext cx="144" cy="38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Rectangle 8"/>
                <p:cNvSpPr>
                  <a:spLocks noChangeArrowheads="1"/>
                </p:cNvSpPr>
                <p:nvPr/>
              </p:nvSpPr>
              <p:spPr bwMode="auto">
                <a:xfrm>
                  <a:off x="3408" y="672"/>
                  <a:ext cx="336" cy="108"/>
                </a:xfrm>
                <a:prstGeom prst="rect">
                  <a:avLst/>
                </a:prstGeom>
                <a:solidFill>
                  <a:srgbClr val="66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 name="Freeform 9"/>
                <p:cNvSpPr>
                  <a:spLocks/>
                </p:cNvSpPr>
                <p:nvPr/>
              </p:nvSpPr>
              <p:spPr bwMode="auto">
                <a:xfrm>
                  <a:off x="3552" y="0"/>
                  <a:ext cx="768" cy="675"/>
                </a:xfrm>
                <a:custGeom>
                  <a:avLst/>
                  <a:gdLst>
                    <a:gd name="T0" fmla="*/ 0 w 768"/>
                    <a:gd name="T1" fmla="*/ 528 h 600"/>
                    <a:gd name="T2" fmla="*/ 48 w 768"/>
                    <a:gd name="T3" fmla="*/ 576 h 600"/>
                    <a:gd name="T4" fmla="*/ 288 w 768"/>
                    <a:gd name="T5" fmla="*/ 384 h 600"/>
                    <a:gd name="T6" fmla="*/ 336 w 768"/>
                    <a:gd name="T7" fmla="*/ 144 h 600"/>
                    <a:gd name="T8" fmla="*/ 768 w 768"/>
                    <a:gd name="T9" fmla="*/ 0 h 600"/>
                  </a:gdLst>
                  <a:ahLst/>
                  <a:cxnLst>
                    <a:cxn ang="0">
                      <a:pos x="T0" y="T1"/>
                    </a:cxn>
                    <a:cxn ang="0">
                      <a:pos x="T2" y="T3"/>
                    </a:cxn>
                    <a:cxn ang="0">
                      <a:pos x="T4" y="T5"/>
                    </a:cxn>
                    <a:cxn ang="0">
                      <a:pos x="T6" y="T7"/>
                    </a:cxn>
                    <a:cxn ang="0">
                      <a:pos x="T8" y="T9"/>
                    </a:cxn>
                  </a:cxnLst>
                  <a:rect l="0" t="0" r="r" b="b"/>
                  <a:pathLst>
                    <a:path w="768" h="600">
                      <a:moveTo>
                        <a:pt x="0" y="528"/>
                      </a:moveTo>
                      <a:cubicBezTo>
                        <a:pt x="0" y="564"/>
                        <a:pt x="0" y="600"/>
                        <a:pt x="48" y="576"/>
                      </a:cubicBezTo>
                      <a:cubicBezTo>
                        <a:pt x="96" y="552"/>
                        <a:pt x="240" y="456"/>
                        <a:pt x="288" y="384"/>
                      </a:cubicBezTo>
                      <a:cubicBezTo>
                        <a:pt x="336" y="312"/>
                        <a:pt x="256" y="208"/>
                        <a:pt x="336" y="144"/>
                      </a:cubicBezTo>
                      <a:cubicBezTo>
                        <a:pt x="416" y="80"/>
                        <a:pt x="696" y="24"/>
                        <a:pt x="768" y="0"/>
                      </a:cubicBezTo>
                    </a:path>
                  </a:pathLst>
                </a:custGeom>
                <a:noFill/>
                <a:ln w="381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17" name="Text Box 10"/>
              <p:cNvSpPr txBox="1">
                <a:spLocks noChangeArrowheads="1"/>
              </p:cNvSpPr>
              <p:nvPr/>
            </p:nvSpPr>
            <p:spPr bwMode="auto">
              <a:xfrm>
                <a:off x="4080" y="384"/>
                <a:ext cx="1584" cy="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de-DE" sz="1600" u="none"/>
              </a:p>
              <a:p>
                <a:pPr eaLnBrk="0" hangingPunct="0"/>
                <a:endParaRPr lang="de-DE" sz="1600" u="none"/>
              </a:p>
            </p:txBody>
          </p:sp>
        </p:grpSp>
      </p:grpSp>
      <p:cxnSp>
        <p:nvCxnSpPr>
          <p:cNvPr id="6" name="Gerade Verbindung mit Pfeil 5"/>
          <p:cNvCxnSpPr/>
          <p:nvPr/>
        </p:nvCxnSpPr>
        <p:spPr>
          <a:xfrm flipH="1">
            <a:off x="6850754" y="3037190"/>
            <a:ext cx="457550" cy="1327914"/>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a:xfrm>
            <a:off x="7164288" y="3701147"/>
            <a:ext cx="1072730" cy="338554"/>
          </a:xfrm>
          <a:prstGeom prst="rect">
            <a:avLst/>
          </a:prstGeom>
          <a:noFill/>
        </p:spPr>
        <p:txBody>
          <a:bodyPr wrap="none" rtlCol="0">
            <a:spAutoFit/>
          </a:bodyPr>
          <a:lstStyle/>
          <a:p>
            <a:r>
              <a:rPr lang="en-GB" dirty="0" smtClean="0"/>
              <a:t>SLID only</a:t>
            </a:r>
            <a:endParaRPr lang="en-GB" dirty="0"/>
          </a:p>
        </p:txBody>
      </p:sp>
    </p:spTree>
    <p:extLst>
      <p:ext uri="{BB962C8B-B14F-4D97-AF65-F5344CB8AC3E}">
        <p14:creationId xmlns:p14="http://schemas.microsoft.com/office/powerpoint/2010/main" val="2792311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MPP/GLA/LAL/LIV/LPNHE</a:t>
            </a:r>
            <a:endParaRPr lang="en-GB" dirty="0"/>
          </a:p>
        </p:txBody>
      </p:sp>
      <p:sp>
        <p:nvSpPr>
          <p:cNvPr id="3" name="Foliennummernplatzhalter 2"/>
          <p:cNvSpPr>
            <a:spLocks noGrp="1"/>
          </p:cNvSpPr>
          <p:nvPr>
            <p:ph type="sldNum" sz="quarter" idx="10"/>
          </p:nvPr>
        </p:nvSpPr>
        <p:spPr/>
        <p:txBody>
          <a:bodyPr/>
          <a:lstStyle/>
          <a:p>
            <a:pPr>
              <a:defRPr/>
            </a:pPr>
            <a:fld id="{BB6FF29F-412A-4CCD-969A-6823A2E3362E}" type="slidenum">
              <a:rPr lang="en-GB" smtClean="0"/>
              <a:pPr>
                <a:defRPr/>
              </a:pPr>
              <a:t>9</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9128" y="3861048"/>
            <a:ext cx="2508776"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2912" y="4221088"/>
            <a:ext cx="2057400" cy="195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0" y="1556792"/>
            <a:ext cx="5760640" cy="2308324"/>
          </a:xfrm>
          <a:prstGeom prst="rect">
            <a:avLst/>
          </a:prstGeom>
          <a:noFill/>
        </p:spPr>
        <p:txBody>
          <a:bodyPr wrap="square" rtlCol="0">
            <a:spAutoFit/>
          </a:bodyPr>
          <a:lstStyle/>
          <a:p>
            <a:endParaRPr lang="en-GB" sz="1400" dirty="0"/>
          </a:p>
          <a:p>
            <a:r>
              <a:rPr lang="en-GB" sz="1400" dirty="0" smtClean="0"/>
              <a:t>SLID interconnection works fine</a:t>
            </a:r>
          </a:p>
          <a:p>
            <a:endParaRPr lang="en-GB" sz="1400" dirty="0"/>
          </a:p>
          <a:p>
            <a:pPr marL="285750" indent="-285750">
              <a:buFont typeface="Symbol"/>
              <a:buChar char="Þ"/>
            </a:pPr>
            <a:r>
              <a:rPr lang="en-GB" sz="1400" dirty="0" smtClean="0"/>
              <a:t>Next step TSV etching</a:t>
            </a:r>
          </a:p>
          <a:p>
            <a:endParaRPr lang="en-GB" sz="1400" dirty="0" smtClean="0"/>
          </a:p>
          <a:p>
            <a:r>
              <a:rPr lang="en-GB" sz="1400" dirty="0" smtClean="0"/>
              <a:t>1) Tungsten filling of </a:t>
            </a:r>
            <a:r>
              <a:rPr lang="en-GB" sz="1400" dirty="0" err="1" smtClean="0"/>
              <a:t>vias</a:t>
            </a:r>
            <a:r>
              <a:rPr lang="en-GB" sz="1400" dirty="0" smtClean="0"/>
              <a:t> failed (no connectivity)</a:t>
            </a:r>
          </a:p>
          <a:p>
            <a:endParaRPr lang="en-GB" sz="1400" dirty="0"/>
          </a:p>
          <a:p>
            <a:r>
              <a:rPr lang="en-GB" sz="1400" dirty="0" smtClean="0"/>
              <a:t>2) ASIC damaged by via processing (too high currents)</a:t>
            </a:r>
          </a:p>
          <a:p>
            <a:endParaRPr lang="en-GB" dirty="0" smtClean="0"/>
          </a:p>
          <a:p>
            <a:r>
              <a:rPr lang="en-GB" dirty="0" smtClean="0"/>
              <a:t> </a:t>
            </a:r>
            <a:endParaRPr lang="en-GB" dirty="0"/>
          </a:p>
        </p:txBody>
      </p:sp>
      <p:grpSp>
        <p:nvGrpSpPr>
          <p:cNvPr id="7" name="Group 3"/>
          <p:cNvGrpSpPr>
            <a:grpSpLocks/>
          </p:cNvGrpSpPr>
          <p:nvPr/>
        </p:nvGrpSpPr>
        <p:grpSpPr bwMode="auto">
          <a:xfrm>
            <a:off x="4987680" y="2186597"/>
            <a:ext cx="3524619" cy="1044648"/>
            <a:chOff x="3231" y="2659"/>
            <a:chExt cx="2597" cy="1270"/>
          </a:xfrm>
        </p:grpSpPr>
        <p:pic>
          <p:nvPicPr>
            <p:cNvPr id="8" name="Picture 4" descr="SLHCProposalSLIDNinPwid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1" y="3107"/>
              <a:ext cx="2507" cy="822"/>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5"/>
            <p:cNvGrpSpPr>
              <a:grpSpLocks/>
            </p:cNvGrpSpPr>
            <p:nvPr/>
          </p:nvGrpSpPr>
          <p:grpSpPr bwMode="auto">
            <a:xfrm>
              <a:off x="4458" y="2659"/>
              <a:ext cx="1370" cy="795"/>
              <a:chOff x="3408" y="0"/>
              <a:chExt cx="2256" cy="1152"/>
            </a:xfrm>
          </p:grpSpPr>
          <p:grpSp>
            <p:nvGrpSpPr>
              <p:cNvPr id="10" name="Group 6"/>
              <p:cNvGrpSpPr>
                <a:grpSpLocks/>
              </p:cNvGrpSpPr>
              <p:nvPr/>
            </p:nvGrpSpPr>
            <p:grpSpPr bwMode="auto">
              <a:xfrm>
                <a:off x="3408" y="0"/>
                <a:ext cx="912" cy="1152"/>
                <a:chOff x="3408" y="0"/>
                <a:chExt cx="912" cy="1152"/>
              </a:xfrm>
            </p:grpSpPr>
            <p:sp>
              <p:nvSpPr>
                <p:cNvPr id="12" name="Rectangle 7"/>
                <p:cNvSpPr>
                  <a:spLocks noChangeArrowheads="1"/>
                </p:cNvSpPr>
                <p:nvPr/>
              </p:nvSpPr>
              <p:spPr bwMode="auto">
                <a:xfrm>
                  <a:off x="3504" y="768"/>
                  <a:ext cx="144" cy="384"/>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Rectangle 8"/>
                <p:cNvSpPr>
                  <a:spLocks noChangeArrowheads="1"/>
                </p:cNvSpPr>
                <p:nvPr/>
              </p:nvSpPr>
              <p:spPr bwMode="auto">
                <a:xfrm>
                  <a:off x="3408" y="672"/>
                  <a:ext cx="336" cy="108"/>
                </a:xfrm>
                <a:prstGeom prst="rect">
                  <a:avLst/>
                </a:prstGeom>
                <a:solidFill>
                  <a:srgbClr val="66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 name="Freeform 9"/>
                <p:cNvSpPr>
                  <a:spLocks/>
                </p:cNvSpPr>
                <p:nvPr/>
              </p:nvSpPr>
              <p:spPr bwMode="auto">
                <a:xfrm>
                  <a:off x="3552" y="0"/>
                  <a:ext cx="768" cy="675"/>
                </a:xfrm>
                <a:custGeom>
                  <a:avLst/>
                  <a:gdLst>
                    <a:gd name="T0" fmla="*/ 0 w 768"/>
                    <a:gd name="T1" fmla="*/ 528 h 600"/>
                    <a:gd name="T2" fmla="*/ 48 w 768"/>
                    <a:gd name="T3" fmla="*/ 576 h 600"/>
                    <a:gd name="T4" fmla="*/ 288 w 768"/>
                    <a:gd name="T5" fmla="*/ 384 h 600"/>
                    <a:gd name="T6" fmla="*/ 336 w 768"/>
                    <a:gd name="T7" fmla="*/ 144 h 600"/>
                    <a:gd name="T8" fmla="*/ 768 w 768"/>
                    <a:gd name="T9" fmla="*/ 0 h 600"/>
                  </a:gdLst>
                  <a:ahLst/>
                  <a:cxnLst>
                    <a:cxn ang="0">
                      <a:pos x="T0" y="T1"/>
                    </a:cxn>
                    <a:cxn ang="0">
                      <a:pos x="T2" y="T3"/>
                    </a:cxn>
                    <a:cxn ang="0">
                      <a:pos x="T4" y="T5"/>
                    </a:cxn>
                    <a:cxn ang="0">
                      <a:pos x="T6" y="T7"/>
                    </a:cxn>
                    <a:cxn ang="0">
                      <a:pos x="T8" y="T9"/>
                    </a:cxn>
                  </a:cxnLst>
                  <a:rect l="0" t="0" r="r" b="b"/>
                  <a:pathLst>
                    <a:path w="768" h="600">
                      <a:moveTo>
                        <a:pt x="0" y="528"/>
                      </a:moveTo>
                      <a:cubicBezTo>
                        <a:pt x="0" y="564"/>
                        <a:pt x="0" y="600"/>
                        <a:pt x="48" y="576"/>
                      </a:cubicBezTo>
                      <a:cubicBezTo>
                        <a:pt x="96" y="552"/>
                        <a:pt x="240" y="456"/>
                        <a:pt x="288" y="384"/>
                      </a:cubicBezTo>
                      <a:cubicBezTo>
                        <a:pt x="336" y="312"/>
                        <a:pt x="256" y="208"/>
                        <a:pt x="336" y="144"/>
                      </a:cubicBezTo>
                      <a:cubicBezTo>
                        <a:pt x="416" y="80"/>
                        <a:pt x="696" y="24"/>
                        <a:pt x="768" y="0"/>
                      </a:cubicBezTo>
                    </a:path>
                  </a:pathLst>
                </a:custGeom>
                <a:noFill/>
                <a:ln w="381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11" name="Text Box 10"/>
              <p:cNvSpPr txBox="1">
                <a:spLocks noChangeArrowheads="1"/>
              </p:cNvSpPr>
              <p:nvPr/>
            </p:nvSpPr>
            <p:spPr bwMode="auto">
              <a:xfrm>
                <a:off x="4080" y="384"/>
                <a:ext cx="1584" cy="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de-DE" sz="1600" u="none"/>
              </a:p>
              <a:p>
                <a:pPr eaLnBrk="0" hangingPunct="0"/>
                <a:endParaRPr lang="de-DE" sz="1600" u="none"/>
              </a:p>
            </p:txBody>
          </p:sp>
        </p:grpSp>
      </p:grpSp>
      <p:sp>
        <p:nvSpPr>
          <p:cNvPr id="5" name="Ellipse 4"/>
          <p:cNvSpPr/>
          <p:nvPr/>
        </p:nvSpPr>
        <p:spPr>
          <a:xfrm>
            <a:off x="6444208" y="2276872"/>
            <a:ext cx="643909" cy="12961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24312921"/>
      </p:ext>
    </p:extLst>
  </p:cSld>
  <p:clrMapOvr>
    <a:masterClrMapping/>
  </p:clrMapOvr>
</p:sld>
</file>

<file path=ppt/theme/theme1.xml><?xml version="1.0" encoding="utf-8"?>
<a:theme xmlns:a="http://schemas.openxmlformats.org/drawingml/2006/main" name="2_Standarddesign">
  <a:themeElements>
    <a:clrScheme name="2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Standarddesign">
      <a:majorFont>
        <a:latin typeface="Arial"/>
        <a:ea typeface=""/>
        <a:cs typeface=""/>
      </a:majorFont>
      <a:minorFont>
        <a:latin typeface="Arial Unicode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1098</Words>
  <Application>Microsoft Office PowerPoint</Application>
  <PresentationFormat>Bildschirmpräsentation (4:3)</PresentationFormat>
  <Paragraphs>301</Paragraphs>
  <Slides>18</Slides>
  <Notes>0</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18</vt:i4>
      </vt:variant>
    </vt:vector>
  </HeadingPairs>
  <TitlesOfParts>
    <vt:vector size="20" baseType="lpstr">
      <vt:lpstr>2_Standarddesign</vt:lpstr>
      <vt:lpstr>Acrobat Document</vt:lpstr>
      <vt:lpstr>Remaining Projects </vt:lpstr>
      <vt:lpstr>Bonn/CPPM</vt:lpstr>
      <vt:lpstr>Bonn/CPPM</vt:lpstr>
      <vt:lpstr>Bonn/CPPM</vt:lpstr>
      <vt:lpstr>Bonn/CPPM</vt:lpstr>
      <vt:lpstr>LAL/LAPP/LPNHE/MPP</vt:lpstr>
      <vt:lpstr>LAL/LAPP/LPNHE/MPP</vt:lpstr>
      <vt:lpstr>MPP/GLA/LAL/LIV/LPNHE</vt:lpstr>
      <vt:lpstr>MPP/GLA/LAL/LIV/LPNHE</vt:lpstr>
      <vt:lpstr>MPP/GLA/LAL/LIV/LPNHE</vt:lpstr>
      <vt:lpstr>UB</vt:lpstr>
      <vt:lpstr>Status of D3.10</vt:lpstr>
      <vt:lpstr>Assessment</vt:lpstr>
      <vt:lpstr>Project Overview</vt:lpstr>
      <vt:lpstr>Projects</vt:lpstr>
      <vt:lpstr>Conclusions:  mature technologies</vt:lpstr>
      <vt:lpstr>Conclusions:  challenging technologies</vt:lpstr>
      <vt:lpstr>Schedule for D3.10</vt:lpstr>
    </vt:vector>
  </TitlesOfParts>
  <Company>hll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moser</dc:creator>
  <cp:lastModifiedBy>Hans-Günther Moser</cp:lastModifiedBy>
  <cp:revision>927</cp:revision>
  <cp:lastPrinted>2014-09-25T13:25:07Z</cp:lastPrinted>
  <dcterms:created xsi:type="dcterms:W3CDTF">2006-06-22T07:15:02Z</dcterms:created>
  <dcterms:modified xsi:type="dcterms:W3CDTF">2014-12-09T08:39:52Z</dcterms:modified>
</cp:coreProperties>
</file>