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4" r:id="rId4"/>
    <p:sldId id="277" r:id="rId5"/>
    <p:sldId id="276" r:id="rId6"/>
    <p:sldId id="275" r:id="rId7"/>
    <p:sldId id="281" r:id="rId8"/>
    <p:sldId id="282" r:id="rId9"/>
    <p:sldId id="284" r:id="rId10"/>
    <p:sldId id="283" r:id="rId11"/>
    <p:sldId id="280" r:id="rId12"/>
    <p:sldId id="279" r:id="rId13"/>
    <p:sldId id="285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F3E85-BCAB-8A47-B5FF-2613EED03575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EB95C-8F2F-CD43-994E-D95177840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055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2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3" name="CustomShape 5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4" name="CustomShape 6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5" name="CustomShape 7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6" name="CustomShape 8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7" name="CustomShape 9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8" name="CustomShape 10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9" name="PlaceHolder 1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560" cy="40993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/>
              <a:t>Click to edit the notes format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7437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5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0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8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5"/>
          <p:cNvSpPr/>
          <p:nvPr/>
        </p:nvSpPr>
        <p:spPr>
          <a:xfrm>
            <a:off x="0" y="23091"/>
            <a:ext cx="9144000" cy="1236909"/>
          </a:xfrm>
          <a:prstGeom prst="rect">
            <a:avLst/>
          </a:prstGeom>
          <a:gradFill>
            <a:gsLst>
              <a:gs pos="0">
                <a:srgbClr val="CCCCFF"/>
              </a:gs>
              <a:gs pos="100000">
                <a:srgbClr val="3333CC"/>
              </a:gs>
            </a:gsLst>
            <a:lin ang="10800000"/>
          </a:gradFill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2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545" y="6388500"/>
            <a:ext cx="1500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26/3/2013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4312" y="6388500"/>
            <a:ext cx="3045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David Cussans, AIDA Annual Meeting, Vienna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88500"/>
            <a:ext cx="4202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F5F5-8EB5-DD4D-8824-EA3F71547E3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133496" cy="12600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6840360" y="6241269"/>
            <a:ext cx="1846440" cy="5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2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0253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AIDA </a:t>
            </a:r>
            <a:br>
              <a:rPr lang="en-US" dirty="0" smtClean="0"/>
            </a:br>
            <a:r>
              <a:rPr lang="en-US" dirty="0" smtClean="0"/>
              <a:t>(mini) Trigger/Timing Logic Unit</a:t>
            </a:r>
            <a:br>
              <a:rPr lang="en-US" dirty="0" smtClean="0"/>
            </a:br>
            <a:r>
              <a:rPr lang="en-US" dirty="0" smtClean="0"/>
              <a:t>(mini TLU)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1409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Status</a:t>
            </a:r>
            <a:endParaRPr lang="en-US" dirty="0" smtClean="0"/>
          </a:p>
          <a:p>
            <a:r>
              <a:rPr lang="en-US" dirty="0" smtClean="0"/>
              <a:t>Plans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–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 AIDA </a:t>
            </a:r>
            <a:r>
              <a:rPr lang="en-US" dirty="0" err="1"/>
              <a:t>miniTLU</a:t>
            </a:r>
            <a:r>
              <a:rPr lang="en-US" dirty="0"/>
              <a:t> boards exist</a:t>
            </a:r>
          </a:p>
          <a:p>
            <a:pPr lvl="1"/>
            <a:r>
              <a:rPr lang="en-US" dirty="0"/>
              <a:t>Production organized and paid by DESY</a:t>
            </a:r>
          </a:p>
          <a:p>
            <a:r>
              <a:rPr lang="en-US" dirty="0"/>
              <a:t>Minor hardware bugs </a:t>
            </a:r>
          </a:p>
          <a:p>
            <a:pPr lvl="1"/>
            <a:r>
              <a:rPr lang="en-US" dirty="0"/>
              <a:t>correctable by external plug-in cable converter</a:t>
            </a:r>
          </a:p>
          <a:p>
            <a:r>
              <a:rPr lang="en-US" dirty="0"/>
              <a:t>Bug fixed design by end of AIDA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1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5107"/>
            <a:ext cx="8229600" cy="14179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Status – </a:t>
            </a:r>
            <a:br>
              <a:rPr lang="en-US" dirty="0" smtClean="0"/>
            </a:br>
            <a:r>
              <a:rPr lang="en-US" dirty="0" smtClean="0"/>
              <a:t>Firmware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Synchronous mode implemented</a:t>
            </a:r>
            <a:endParaRPr lang="en-US" dirty="0"/>
          </a:p>
          <a:p>
            <a:r>
              <a:rPr lang="en-US" dirty="0" smtClean="0"/>
              <a:t>EUDET mode still in development</a:t>
            </a:r>
          </a:p>
          <a:p>
            <a:r>
              <a:rPr lang="en-US" dirty="0" smtClean="0"/>
              <a:t>TDC functionality tested (and works)</a:t>
            </a:r>
          </a:p>
          <a:p>
            <a:pPr lvl="1"/>
            <a:r>
              <a:rPr lang="en-US" dirty="0" smtClean="0"/>
              <a:t>Granularity 780ps</a:t>
            </a:r>
          </a:p>
          <a:p>
            <a:pPr lvl="1"/>
            <a:r>
              <a:rPr lang="en-US" dirty="0" smtClean="0"/>
              <a:t>Separate timestamp for each trigger input</a:t>
            </a:r>
          </a:p>
          <a:p>
            <a:r>
              <a:rPr lang="en-US" dirty="0" smtClean="0"/>
              <a:t>Basic coincidence logic exists. Being tested and improved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1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–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Producer for EUDAQ-2 written</a:t>
            </a:r>
          </a:p>
          <a:p>
            <a:pPr lvl="1"/>
            <a:r>
              <a:rPr lang="en-US" dirty="0" smtClean="0"/>
              <a:t>Basic Functionality Present</a:t>
            </a:r>
          </a:p>
          <a:p>
            <a:r>
              <a:rPr lang="en-US" dirty="0" smtClean="0"/>
              <a:t>Sustained trigger rate of 1MHz measured</a:t>
            </a:r>
          </a:p>
          <a:p>
            <a:r>
              <a:rPr lang="en-US" dirty="0" smtClean="0"/>
              <a:t>Debugging continues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17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team available until end March 2105</a:t>
            </a:r>
          </a:p>
          <a:p>
            <a:r>
              <a:rPr lang="en-US" dirty="0" smtClean="0"/>
              <a:t>Aim to have “finished” TLU by then.</a:t>
            </a:r>
          </a:p>
          <a:p>
            <a:r>
              <a:rPr lang="en-US" dirty="0" smtClean="0"/>
              <a:t>Longer term plans depend on outcome of AIDA-2020</a:t>
            </a:r>
          </a:p>
          <a:p>
            <a:pPr lvl="1"/>
            <a:r>
              <a:rPr lang="en-US" dirty="0" smtClean="0"/>
              <a:t>If no AIDA-2020 support on best-efforts basis</a:t>
            </a:r>
          </a:p>
          <a:p>
            <a:pPr lvl="2"/>
            <a:r>
              <a:rPr lang="en-US" dirty="0" smtClean="0"/>
              <a:t>Hardware, Firmware, Software all freely available</a:t>
            </a:r>
          </a:p>
          <a:p>
            <a:pPr lvl="2"/>
            <a:r>
              <a:rPr lang="en-US" dirty="0" smtClean="0"/>
              <a:t>( Modifying PCB needs access to CERN CAD libraries 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8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Aim: Simple hardware unit to make common beam-tests easier.</a:t>
            </a:r>
          </a:p>
          <a:p>
            <a:pPr lvl="1"/>
            <a:r>
              <a:rPr lang="en-US" dirty="0" smtClean="0"/>
              <a:t>Basic functionality achieved</a:t>
            </a:r>
            <a:endParaRPr lang="en-US" dirty="0" smtClean="0"/>
          </a:p>
          <a:p>
            <a:pPr lvl="1"/>
            <a:r>
              <a:rPr lang="en-US" dirty="0" smtClean="0"/>
              <a:t>Full functionality b</a:t>
            </a:r>
            <a:r>
              <a:rPr lang="en-US" dirty="0" smtClean="0"/>
              <a:t>adly delayed but nearing completion</a:t>
            </a:r>
          </a:p>
          <a:p>
            <a:r>
              <a:rPr lang="en-US" dirty="0" smtClean="0"/>
              <a:t>Existing </a:t>
            </a:r>
            <a:r>
              <a:rPr lang="en-US" dirty="0" smtClean="0"/>
              <a:t>TLU specification </a:t>
            </a:r>
            <a:r>
              <a:rPr lang="en-US" dirty="0" smtClean="0"/>
              <a:t>document will be uploaded as an AIDA note.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5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274"/>
            <a:ext cx="8229600" cy="5041490"/>
          </a:xfrm>
        </p:spPr>
        <p:txBody>
          <a:bodyPr>
            <a:normAutofit/>
          </a:bodyPr>
          <a:lstStyle/>
          <a:p>
            <a:r>
              <a:rPr lang="en-GB" b="1" cap="small" dirty="0" smtClean="0"/>
              <a:t>Provide Simple Timing/Synchronisation Interface</a:t>
            </a:r>
          </a:p>
          <a:p>
            <a:pPr lvl="1"/>
            <a:r>
              <a:rPr lang="en-GB" b="1" cap="small" dirty="0" smtClean="0"/>
              <a:t>Builds on EUDET TLU</a:t>
            </a:r>
          </a:p>
          <a:p>
            <a:pPr lvl="1"/>
            <a:r>
              <a:rPr lang="en-GB" b="1" cap="small" dirty="0" smtClean="0"/>
              <a:t>Linked with Deliverable D8.2.2 (</a:t>
            </a:r>
            <a:r>
              <a:rPr lang="en-GB" b="1" cap="small" dirty="0" smtClean="0"/>
              <a:t>specification </a:t>
            </a:r>
            <a:r>
              <a:rPr lang="en-GB" b="1" cap="small" dirty="0"/>
              <a:t>documents for the common </a:t>
            </a:r>
            <a:r>
              <a:rPr lang="en-GB" b="1" cap="small" dirty="0" smtClean="0"/>
              <a:t>DAQ)</a:t>
            </a:r>
          </a:p>
          <a:p>
            <a:r>
              <a:rPr lang="en-GB" b="1" cap="small" dirty="0" smtClean="0"/>
              <a:t>New for AIDA – synchronous mode ( clock/trigger/busy ) for high trigger rate</a:t>
            </a:r>
          </a:p>
          <a:p>
            <a:r>
              <a:rPr lang="en-GB" b="1" cap="small" dirty="0" smtClean="0"/>
              <a:t>Better performance than EUDET TLU</a:t>
            </a:r>
          </a:p>
          <a:p>
            <a:pPr lvl="1"/>
            <a:r>
              <a:rPr lang="en-GB" b="1" cap="small" dirty="0" smtClean="0"/>
              <a:t>Trigger rate &gt; 1MHz sustained , &gt; 10MHz instantaneous</a:t>
            </a:r>
          </a:p>
          <a:p>
            <a:endParaRPr lang="en-GB" b="1" cap="smal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0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540" y="4956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" y="1495896"/>
            <a:ext cx="4513943" cy="491599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Implemented as FPGA Mezzanine Card (FMC).</a:t>
            </a:r>
          </a:p>
          <a:p>
            <a:r>
              <a:rPr lang="en-US" dirty="0" smtClean="0"/>
              <a:t>Plugs into off-the-shelf </a:t>
            </a:r>
            <a:r>
              <a:rPr lang="en-US" smtClean="0"/>
              <a:t>FPGA carrier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Four trigger inputs</a:t>
            </a:r>
          </a:p>
          <a:p>
            <a:pPr lvl="1"/>
            <a:r>
              <a:rPr lang="en-US" dirty="0" smtClean="0"/>
              <a:t>Software adjustable threshold</a:t>
            </a:r>
          </a:p>
          <a:p>
            <a:pPr lvl="1"/>
            <a:r>
              <a:rPr lang="en-US" dirty="0" smtClean="0"/>
              <a:t>Threshold and CFD</a:t>
            </a:r>
          </a:p>
          <a:p>
            <a:r>
              <a:rPr lang="en-US" dirty="0" smtClean="0"/>
              <a:t>Three Device Under Test interfaces</a:t>
            </a:r>
          </a:p>
          <a:p>
            <a:pPr lvl="1"/>
            <a:r>
              <a:rPr lang="en-US" dirty="0" smtClean="0"/>
              <a:t>Can be fanned out to up to 30 DUT interfaces in synchronous mode with external </a:t>
            </a:r>
            <a:r>
              <a:rPr lang="en-US" dirty="0" err="1" smtClean="0"/>
              <a:t>fanout</a:t>
            </a:r>
            <a:r>
              <a:rPr lang="en-US" dirty="0" smtClean="0"/>
              <a:t>.</a:t>
            </a:r>
          </a:p>
          <a:p>
            <a:r>
              <a:rPr lang="en-US" dirty="0" smtClean="0"/>
              <a:t>Open Hardware, Open Firmware:  </a:t>
            </a:r>
            <a:r>
              <a:rPr lang="en-US" sz="2300" dirty="0"/>
              <a:t>http://</a:t>
            </a:r>
            <a:r>
              <a:rPr lang="en-US" sz="2300" dirty="0" err="1"/>
              <a:t>www.ohwr.org</a:t>
            </a:r>
            <a:r>
              <a:rPr lang="en-US" sz="2300" dirty="0"/>
              <a:t>/projects/</a:t>
            </a:r>
            <a:r>
              <a:rPr lang="en-US" sz="2300" dirty="0" err="1"/>
              <a:t>fmc-mtlu</a:t>
            </a:r>
            <a:r>
              <a:rPr lang="en-US" sz="2300" dirty="0"/>
              <a:t>/wiki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467" y="1571092"/>
            <a:ext cx="4611665" cy="453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9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540" y="4956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" y="1495896"/>
            <a:ext cx="3458687" cy="4915995"/>
          </a:xfrm>
        </p:spPr>
        <p:txBody>
          <a:bodyPr>
            <a:normAutofit/>
          </a:bodyPr>
          <a:lstStyle/>
          <a:p>
            <a:r>
              <a:rPr lang="en-US" dirty="0" smtClean="0"/>
              <a:t>Currently only as boards bolted to plate</a:t>
            </a:r>
          </a:p>
          <a:p>
            <a:r>
              <a:rPr lang="en-US" dirty="0" smtClean="0"/>
              <a:t>Design for box in progress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P100049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7" r="15706"/>
          <a:stretch/>
        </p:blipFill>
        <p:spPr>
          <a:xfrm>
            <a:off x="3498855" y="1495896"/>
            <a:ext cx="530465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94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540" y="4956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" y="1495896"/>
            <a:ext cx="4513943" cy="4915995"/>
          </a:xfrm>
        </p:spPr>
        <p:txBody>
          <a:bodyPr>
            <a:normAutofit/>
          </a:bodyPr>
          <a:lstStyle/>
          <a:p>
            <a:r>
              <a:rPr lang="en-US" dirty="0" smtClean="0"/>
              <a:t>LVDS </a:t>
            </a:r>
            <a:r>
              <a:rPr lang="en-US" dirty="0" smtClean="0">
                <a:sym typeface="Wingdings"/>
              </a:rPr>
              <a:t> TTL converters exist.</a:t>
            </a:r>
          </a:p>
          <a:p>
            <a:r>
              <a:rPr lang="en-US" dirty="0" smtClean="0">
                <a:sym typeface="Wingdings"/>
              </a:rPr>
              <a:t>This example from NIKHEF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P10004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3" r="23580"/>
          <a:stretch/>
        </p:blipFill>
        <p:spPr>
          <a:xfrm>
            <a:off x="4739282" y="1495896"/>
            <a:ext cx="3920302" cy="43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9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Team</a:t>
            </a:r>
            <a:endParaRPr lang="en-US" dirty="0"/>
          </a:p>
        </p:txBody>
      </p:sp>
      <p:pic>
        <p:nvPicPr>
          <p:cNvPr id="10" name="Content Placeholder 9" descr="P100049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r="96"/>
          <a:stretch>
            <a:fillRect/>
          </a:stretch>
        </p:blipFill>
        <p:spPr>
          <a:xfrm>
            <a:off x="457200" y="1556403"/>
            <a:ext cx="8229600" cy="464106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5892" y="1641910"/>
            <a:ext cx="2095683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David Cussans</a:t>
            </a:r>
          </a:p>
          <a:p>
            <a:pPr algn="ctr"/>
            <a:r>
              <a:rPr lang="en-US" dirty="0" smtClean="0"/>
              <a:t>( Bristol )</a:t>
            </a:r>
          </a:p>
          <a:p>
            <a:pPr algn="ctr"/>
            <a:r>
              <a:rPr lang="en-US" dirty="0" smtClean="0"/>
              <a:t>Hardware/Firmware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19325" y="3733181"/>
            <a:ext cx="1964262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Francesco </a:t>
            </a:r>
            <a:r>
              <a:rPr lang="en-US" dirty="0" err="1" smtClean="0"/>
              <a:t>Crescioli</a:t>
            </a:r>
            <a:endParaRPr lang="en-US" dirty="0" smtClean="0"/>
          </a:p>
          <a:p>
            <a:pPr algn="ctr"/>
            <a:r>
              <a:rPr lang="en-US" dirty="0" smtClean="0"/>
              <a:t>( LPNHE )</a:t>
            </a:r>
          </a:p>
          <a:p>
            <a:pPr algn="ctr"/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42307" y="1800066"/>
            <a:ext cx="259082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Alvaro </a:t>
            </a:r>
            <a:r>
              <a:rPr lang="en-US" dirty="0" err="1" smtClean="0"/>
              <a:t>Dosil</a:t>
            </a:r>
            <a:endParaRPr lang="en-US" dirty="0" smtClean="0"/>
          </a:p>
          <a:p>
            <a:pPr algn="ctr"/>
            <a:r>
              <a:rPr lang="en-US" dirty="0" smtClean="0"/>
              <a:t>(Santiago de </a:t>
            </a:r>
            <a:r>
              <a:rPr lang="en-US" dirty="0" err="1" smtClean="0"/>
              <a:t>Compostela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Firmware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844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TLU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Debugging new interface with AIDA telescope</a:t>
            </a:r>
          </a:p>
          <a:p>
            <a:r>
              <a:rPr lang="en-US" dirty="0" smtClean="0"/>
              <a:t>Operation with non-AIDA telescope:</a:t>
            </a:r>
          </a:p>
          <a:p>
            <a:pPr lvl="1"/>
            <a:r>
              <a:rPr lang="en-US" dirty="0" smtClean="0"/>
              <a:t>Interfacing TORCH ( </a:t>
            </a:r>
            <a:r>
              <a:rPr lang="en-US" dirty="0" err="1" smtClean="0"/>
              <a:t>LHCb</a:t>
            </a:r>
            <a:r>
              <a:rPr lang="en-US" dirty="0" smtClean="0"/>
              <a:t> upgrade proposal ) DAQ with </a:t>
            </a:r>
            <a:r>
              <a:rPr lang="en-US" dirty="0" err="1" smtClean="0"/>
              <a:t>LHCb</a:t>
            </a:r>
            <a:r>
              <a:rPr lang="en-US" dirty="0" smtClean="0"/>
              <a:t> TimePix3 telescope.</a:t>
            </a:r>
          </a:p>
          <a:p>
            <a:pPr lvl="1"/>
            <a:r>
              <a:rPr lang="en-US" dirty="0" smtClean="0"/>
              <a:t>Accepts clock and synchronization signals from </a:t>
            </a:r>
            <a:r>
              <a:rPr lang="en-US" dirty="0" err="1" smtClean="0"/>
              <a:t>LHCb</a:t>
            </a:r>
            <a:r>
              <a:rPr lang="en-US" dirty="0" smtClean="0"/>
              <a:t> telescope</a:t>
            </a:r>
          </a:p>
          <a:p>
            <a:pPr lvl="1"/>
            <a:r>
              <a:rPr lang="en-US" dirty="0" smtClean="0"/>
              <a:t>Provides “AIDA synchronous interface” to DUT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68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AIDA TLU with </a:t>
            </a:r>
            <a:br>
              <a:rPr lang="en-US" sz="3200" dirty="0" smtClean="0"/>
            </a:br>
            <a:r>
              <a:rPr lang="en-US" sz="3200" dirty="0" smtClean="0"/>
              <a:t>non-AIDA Beam-Telescope</a:t>
            </a:r>
            <a:endParaRPr lang="en-US" sz="3200" dirty="0"/>
          </a:p>
        </p:txBody>
      </p:sp>
      <p:pic>
        <p:nvPicPr>
          <p:cNvPr id="7" name="Content Placeholder 6" descr="P100048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7" b="12397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6119" y="1923365"/>
            <a:ext cx="1578001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Timepix3</a:t>
            </a:r>
          </a:p>
          <a:p>
            <a:r>
              <a:rPr lang="en-US" dirty="0" smtClean="0"/>
              <a:t>Telescope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5141609"/>
            <a:ext cx="106178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AIDA TLU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76099" y="5187775"/>
            <a:ext cx="1203575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Telescope</a:t>
            </a:r>
          </a:p>
          <a:p>
            <a:r>
              <a:rPr lang="en-US" dirty="0" smtClean="0"/>
              <a:t>Clock/Sync</a:t>
            </a:r>
          </a:p>
          <a:p>
            <a:r>
              <a:rPr lang="en-US" dirty="0" err="1" smtClean="0"/>
              <a:t>Fanout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6550692" y="4584167"/>
            <a:ext cx="310501" cy="557442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080239" y="4862889"/>
            <a:ext cx="495860" cy="324886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52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Clock/</a:t>
            </a:r>
            <a:r>
              <a:rPr lang="en-US" sz="4000" dirty="0" err="1" smtClean="0"/>
              <a:t>Syncronization</a:t>
            </a:r>
            <a:r>
              <a:rPr lang="en-US" sz="4000" dirty="0" smtClean="0"/>
              <a:t> </a:t>
            </a:r>
            <a:r>
              <a:rPr lang="en-US" sz="4000" dirty="0" err="1" smtClean="0"/>
              <a:t>Fanout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9</a:t>
            </a:fld>
            <a:endParaRPr lang="en-US"/>
          </a:p>
        </p:txBody>
      </p:sp>
      <p:pic>
        <p:nvPicPr>
          <p:cNvPr id="11" name="Content Placeholder 10" descr="P100048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r="96"/>
          <a:stretch>
            <a:fillRect/>
          </a:stretch>
        </p:blipFill>
        <p:spPr>
          <a:xfrm>
            <a:off x="686119" y="1641603"/>
            <a:ext cx="8229600" cy="4641069"/>
          </a:xfrm>
        </p:spPr>
      </p:pic>
      <p:sp>
        <p:nvSpPr>
          <p:cNvPr id="8" name="TextBox 7"/>
          <p:cNvSpPr txBox="1"/>
          <p:nvPr/>
        </p:nvSpPr>
        <p:spPr>
          <a:xfrm>
            <a:off x="3883572" y="5359342"/>
            <a:ext cx="5032147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/>
              <a:t>Up to 30 DUT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Compatible with </a:t>
            </a:r>
            <a:r>
              <a:rPr lang="en-US" dirty="0" err="1" smtClean="0"/>
              <a:t>miniTLU</a:t>
            </a:r>
            <a:r>
              <a:rPr lang="en-US" dirty="0" smtClean="0"/>
              <a:t> (in synchronous mode)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2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ida_frascai_cussan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aida_frascai_cussans_template.potx</Template>
  <TotalTime>2496</TotalTime>
  <Words>611</Words>
  <Application>Microsoft Macintosh PowerPoint</Application>
  <PresentationFormat>On-screen Show (4:3)</PresentationFormat>
  <Paragraphs>129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aida_frascai_cussans_template</vt:lpstr>
      <vt:lpstr>AIDA  (mini) Trigger/Timing Logic Unit (mini TLU)</vt:lpstr>
      <vt:lpstr>Introduction</vt:lpstr>
      <vt:lpstr>Hardware </vt:lpstr>
      <vt:lpstr>Hardware </vt:lpstr>
      <vt:lpstr>Hardware </vt:lpstr>
      <vt:lpstr>Development Team</vt:lpstr>
      <vt:lpstr>TLU in action</vt:lpstr>
      <vt:lpstr>AIDA TLU with  non-AIDA Beam-Telescope</vt:lpstr>
      <vt:lpstr>Clock/Syncronization Fanout</vt:lpstr>
      <vt:lpstr>Status – Hardware</vt:lpstr>
      <vt:lpstr>Status –  Firmware</vt:lpstr>
      <vt:lpstr>Status – Software</vt:lpstr>
      <vt:lpstr>Plans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David Cussans</cp:lastModifiedBy>
  <cp:revision>34</cp:revision>
  <dcterms:modified xsi:type="dcterms:W3CDTF">2014-12-10T14:14:32Z</dcterms:modified>
</cp:coreProperties>
</file>