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912" r:id="rId5"/>
  </p:sldMasterIdLst>
  <p:notesMasterIdLst>
    <p:notesMasterId r:id="rId46"/>
  </p:notesMasterIdLst>
  <p:handoutMasterIdLst>
    <p:handoutMasterId r:id="rId47"/>
  </p:handoutMasterIdLst>
  <p:sldIdLst>
    <p:sldId id="291" r:id="rId6"/>
    <p:sldId id="293" r:id="rId7"/>
    <p:sldId id="299" r:id="rId8"/>
    <p:sldId id="357" r:id="rId9"/>
    <p:sldId id="302" r:id="rId10"/>
    <p:sldId id="296" r:id="rId11"/>
    <p:sldId id="292" r:id="rId12"/>
    <p:sldId id="297" r:id="rId13"/>
    <p:sldId id="358" r:id="rId14"/>
    <p:sldId id="301" r:id="rId15"/>
    <p:sldId id="359" r:id="rId16"/>
    <p:sldId id="343" r:id="rId17"/>
    <p:sldId id="360" r:id="rId18"/>
    <p:sldId id="361" r:id="rId19"/>
    <p:sldId id="362" r:id="rId20"/>
    <p:sldId id="344" r:id="rId21"/>
    <p:sldId id="364" r:id="rId22"/>
    <p:sldId id="367" r:id="rId23"/>
    <p:sldId id="365" r:id="rId24"/>
    <p:sldId id="366" r:id="rId25"/>
    <p:sldId id="345" r:id="rId26"/>
    <p:sldId id="368" r:id="rId27"/>
    <p:sldId id="369" r:id="rId28"/>
    <p:sldId id="370" r:id="rId29"/>
    <p:sldId id="371" r:id="rId30"/>
    <p:sldId id="372" r:id="rId31"/>
    <p:sldId id="373" r:id="rId32"/>
    <p:sldId id="381" r:id="rId33"/>
    <p:sldId id="374" r:id="rId34"/>
    <p:sldId id="375" r:id="rId35"/>
    <p:sldId id="376" r:id="rId36"/>
    <p:sldId id="377" r:id="rId37"/>
    <p:sldId id="378" r:id="rId38"/>
    <p:sldId id="379" r:id="rId39"/>
    <p:sldId id="380" r:id="rId40"/>
    <p:sldId id="383" r:id="rId41"/>
    <p:sldId id="384" r:id="rId42"/>
    <p:sldId id="382" r:id="rId43"/>
    <p:sldId id="298" r:id="rId44"/>
    <p:sldId id="356" r:id="rId45"/>
  </p:sldIdLst>
  <p:sldSz cx="9144000" cy="6858000" type="screen4x3"/>
  <p:notesSz cx="9928225" cy="67976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7F85"/>
    <a:srgbClr val="687684"/>
    <a:srgbClr val="5C46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2782" autoAdjust="0"/>
  </p:normalViewPr>
  <p:slideViewPr>
    <p:cSldViewPr>
      <p:cViewPr>
        <p:scale>
          <a:sx n="150" d="100"/>
          <a:sy n="150" d="100"/>
        </p:scale>
        <p:origin x="-1800" y="-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65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37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545380B-E30A-BA45-95D2-11AD734DFB10}" type="datetimeFigureOut">
              <a:rPr lang="en-US"/>
              <a:pPr>
                <a:defRPr/>
              </a:pPr>
              <a:t>09/12/14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3713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BFD2AEF-2605-C843-9B81-7B7DADDC5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0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3850" cy="305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456363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15354F2-8E8A-9C4B-B92F-5279FBB79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32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9F71A-7FAA-46D5-83A9-7EF697B228E8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16054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F9F71A-7FAA-46D5-83A9-7EF697B228E8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6892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AIDA-head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0" y="6232525"/>
            <a:ext cx="9144000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000" dirty="0" smtClean="0"/>
              <a:t>AIDA is co-funded by the European Commission within the Framework </a:t>
            </a:r>
            <a:r>
              <a:rPr lang="en-US" sz="1000" dirty="0" err="1" smtClean="0"/>
              <a:t>Programme</a:t>
            </a:r>
            <a:r>
              <a:rPr lang="en-US" sz="1000" dirty="0" smtClean="0"/>
              <a:t> 7 Capacities Specific </a:t>
            </a:r>
            <a:r>
              <a:rPr lang="en-US" sz="1000" dirty="0" err="1" smtClean="0"/>
              <a:t>Programme</a:t>
            </a:r>
            <a:r>
              <a:rPr lang="en-US" sz="1000" dirty="0" smtClean="0"/>
              <a:t>, Grant Agreement 262025 </a:t>
            </a:r>
          </a:p>
        </p:txBody>
      </p:sp>
      <p:pic>
        <p:nvPicPr>
          <p:cNvPr id="6" name="Picture 6" descr="EuFlag58x3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86800" y="6534150"/>
            <a:ext cx="4572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BB3981-CB56-F448-9D50-F368F6394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4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5F7E-BA68-5B46-9245-0E6C3BCCB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0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23360-5D88-344B-AF0A-F3A3F1B6C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41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22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C452A-5723-E748-A476-9FD3001C4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5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E61B1-7AF8-7C4F-B745-016B2C0E1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64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E15E6-3121-DB48-9633-F70CBEC39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6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E9429-800A-9E45-B52C-005DF8983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8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EA846-808A-3B43-8ECC-410E2C4B4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5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473C6-4FEF-834B-BD90-F843C97B5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8A94B-B576-FD4F-9EC2-17A236D96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50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90A01-4059-214B-898A-8A2E7F315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10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9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27" name="Picture 11" descr="AIDA-slide-hea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0"/>
            <a:ext cx="6858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05E05196-B9A0-F941-B6C6-417A27C00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3" descr="EuFlag58x3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607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4" Type="http://schemas.openxmlformats.org/officeDocument/2006/relationships/image" Target="../media/image33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3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WP4: Relation with Industry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2770" name="Subtitl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640960" cy="1752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Report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Last AIDA annual meeting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CERN 9</a:t>
            </a:r>
            <a:r>
              <a:rPr lang="en-US" baseline="30000" dirty="0" smtClean="0">
                <a:latin typeface="Arial" charset="0"/>
                <a:ea typeface="ＭＳ Ｐゴシック" charset="0"/>
              </a:rPr>
              <a:t>th</a:t>
            </a:r>
            <a:r>
              <a:rPr lang="en-US" dirty="0" smtClean="0">
                <a:latin typeface="Arial" charset="0"/>
                <a:ea typeface="ＭＳ Ｐゴシック" charset="0"/>
              </a:rPr>
              <a:t>-11</a:t>
            </a:r>
            <a:r>
              <a:rPr lang="en-US" baseline="30000" dirty="0" smtClean="0">
                <a:latin typeface="Arial" charset="0"/>
                <a:ea typeface="ＭＳ Ｐゴシック" charset="0"/>
              </a:rPr>
              <a:t>th</a:t>
            </a:r>
            <a:r>
              <a:rPr lang="en-US" dirty="0" smtClean="0">
                <a:latin typeface="Arial" charset="0"/>
                <a:ea typeface="ＭＳ Ｐゴシック" charset="0"/>
              </a:rPr>
              <a:t> December 2014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FCD5E82-7DEA-894E-9752-296DE811B148}" type="slidenum">
              <a:rPr lang="en-US"/>
              <a:pPr eaLnBrk="1" hangingPunct="1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D4.1 Report: AIME</a:t>
            </a:r>
            <a:endParaRPr lang="el-G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472608"/>
          </a:xfrm>
        </p:spPr>
        <p:txBody>
          <a:bodyPr/>
          <a:lstStyle/>
          <a:p>
            <a:r>
              <a:rPr lang="en-US" sz="2400" dirty="0" smtClean="0"/>
              <a:t>Analysis</a:t>
            </a:r>
          </a:p>
          <a:p>
            <a:pPr lvl="1"/>
            <a:r>
              <a:rPr lang="en-GB" sz="2000" dirty="0"/>
              <a:t>I</a:t>
            </a:r>
            <a:r>
              <a:rPr lang="en-GB" sz="2000" dirty="0" smtClean="0"/>
              <a:t>nteractions </a:t>
            </a:r>
            <a:r>
              <a:rPr lang="en-GB" sz="2000" dirty="0"/>
              <a:t>between academia and industry strongly depend on the type and readiness level of the technology and its use in detectors.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2000" dirty="0" smtClean="0"/>
              <a:t>Early collaborations with industry are essential. But academic needs depend on the detector technology:</a:t>
            </a:r>
          </a:p>
          <a:p>
            <a:pPr lvl="2"/>
            <a:r>
              <a:rPr lang="en-US" sz="2000" dirty="0" smtClean="0"/>
              <a:t>Industry alone can manufacture critical components</a:t>
            </a:r>
          </a:p>
          <a:p>
            <a:pPr lvl="3"/>
            <a:r>
              <a:rPr lang="en-US" sz="1800" dirty="0" smtClean="0"/>
              <a:t>3D-interconnections, Position Sensitive Solid State Detectors</a:t>
            </a:r>
          </a:p>
          <a:p>
            <a:pPr lvl="3"/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Development of an industrial process to meet physics requirements</a:t>
            </a:r>
          </a:p>
          <a:p>
            <a:pPr lvl="4"/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Prototypes, </a:t>
            </a:r>
            <a:r>
              <a:rPr lang="en-US" sz="1800" dirty="0" err="1" smtClean="0">
                <a:solidFill>
                  <a:srgbClr val="008000"/>
                </a:solidFill>
                <a:sym typeface="Wingdings"/>
              </a:rPr>
              <a:t>characterisation</a:t>
            </a:r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, academic feedback to industry</a:t>
            </a:r>
            <a:endParaRPr lang="en-US" sz="1800" dirty="0" smtClean="0">
              <a:solidFill>
                <a:srgbClr val="008000"/>
              </a:solidFill>
            </a:endParaRPr>
          </a:p>
          <a:p>
            <a:pPr lvl="2"/>
            <a:r>
              <a:rPr lang="en-US" sz="2000" dirty="0" smtClean="0"/>
              <a:t>Industry has developed technologies for commercial applications that can be used for detectors with some optimizations.</a:t>
            </a:r>
          </a:p>
          <a:p>
            <a:pPr lvl="3"/>
            <a:r>
              <a:rPr lang="en-US" sz="1800" dirty="0" smtClean="0"/>
              <a:t>RPC, TGC</a:t>
            </a:r>
          </a:p>
          <a:p>
            <a:pPr lvl="3"/>
            <a:r>
              <a:rPr lang="en-US" sz="1800" dirty="0" smtClean="0"/>
              <a:t>Ex: PCB, coolant in gas mixtures</a:t>
            </a:r>
          </a:p>
          <a:p>
            <a:pPr lvl="3"/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Improvement of existing materials to meet physics requirements</a:t>
            </a:r>
          </a:p>
          <a:p>
            <a:pPr lvl="4"/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Specific production</a:t>
            </a:r>
            <a:r>
              <a:rPr lang="en-US" sz="1800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in limited quantities  </a:t>
            </a:r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Risk of cost </a:t>
            </a:r>
            <a:r>
              <a:rPr lang="en-US" sz="1800" dirty="0" smtClean="0">
                <a:solidFill>
                  <a:srgbClr val="008000"/>
                </a:solidFill>
                <a:sym typeface="Wingdings"/>
              </a:rPr>
              <a:t>increase</a:t>
            </a:r>
            <a:endParaRPr lang="en-US" sz="1800" dirty="0" smtClean="0">
              <a:solidFill>
                <a:srgbClr val="008000"/>
              </a:solidFill>
            </a:endParaRPr>
          </a:p>
          <a:p>
            <a:pPr lvl="1"/>
            <a:endParaRPr lang="en-US" sz="2400" dirty="0" smtClean="0"/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l-GR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D4.1 Report: AIME</a:t>
            </a:r>
            <a:endParaRPr lang="el-G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472608"/>
          </a:xfrm>
        </p:spPr>
        <p:txBody>
          <a:bodyPr/>
          <a:lstStyle/>
          <a:p>
            <a:r>
              <a:rPr lang="en-US" sz="2800" dirty="0" smtClean="0"/>
              <a:t>Analysis (continued)</a:t>
            </a:r>
          </a:p>
          <a:p>
            <a:pPr lvl="1"/>
            <a:r>
              <a:rPr lang="en-US" sz="2400" dirty="0" smtClean="0"/>
              <a:t>Early collaborations with industry are essential. But purpose depends on the detector technology:</a:t>
            </a:r>
          </a:p>
          <a:p>
            <a:pPr lvl="2"/>
            <a:r>
              <a:rPr lang="en-US" dirty="0" smtClean="0"/>
              <a:t>Industry alone can manufacture critical components</a:t>
            </a:r>
          </a:p>
          <a:p>
            <a:pPr lvl="3"/>
            <a:r>
              <a:rPr lang="en-US" dirty="0" smtClean="0"/>
              <a:t>3D-interconnections, Position Sensitive Solid State Detectors</a:t>
            </a:r>
          </a:p>
          <a:p>
            <a:pPr lvl="3"/>
            <a:r>
              <a:rPr lang="en-US" dirty="0" smtClean="0">
                <a:solidFill>
                  <a:srgbClr val="008000"/>
                </a:solidFill>
              </a:rPr>
              <a:t>Aim at including our needs into processes that can address a larger market</a:t>
            </a:r>
          </a:p>
          <a:p>
            <a:pPr lvl="2"/>
            <a:r>
              <a:rPr lang="en-US" dirty="0" smtClean="0"/>
              <a:t>Manufacturing of very large detectors no longer possible without the involvement of industry</a:t>
            </a:r>
          </a:p>
          <a:p>
            <a:pPr lvl="3"/>
            <a:r>
              <a:rPr lang="en-US" dirty="0" smtClean="0"/>
              <a:t>RPC, TGC</a:t>
            </a:r>
          </a:p>
          <a:p>
            <a:pPr lvl="3"/>
            <a:r>
              <a:rPr lang="en-US" dirty="0" smtClean="0"/>
              <a:t>No market outside PP</a:t>
            </a:r>
          </a:p>
          <a:p>
            <a:pPr lvl="3"/>
            <a:r>
              <a:rPr lang="en-US" dirty="0" smtClean="0">
                <a:solidFill>
                  <a:srgbClr val="008000"/>
                </a:solidFill>
              </a:rPr>
              <a:t>Applications outside PP are important to convince industry to invest in equipment (ex: Ore mining with TGC-based detectors)</a:t>
            </a:r>
          </a:p>
          <a:p>
            <a:pPr lvl="3"/>
            <a:r>
              <a:rPr lang="en-US" dirty="0" smtClean="0">
                <a:solidFill>
                  <a:srgbClr val="008000"/>
                </a:solidFill>
              </a:rPr>
              <a:t>Interesting market for education</a:t>
            </a:r>
          </a:p>
          <a:p>
            <a:pPr lvl="1"/>
            <a:endParaRPr lang="en-US" dirty="0" smtClean="0"/>
          </a:p>
          <a:p>
            <a:pPr lvl="1"/>
            <a:endParaRPr lang="en-US" sz="2400" dirty="0" smtClean="0"/>
          </a:p>
          <a:p>
            <a:endParaRPr lang="en-US" sz="2800" dirty="0" smtClean="0"/>
          </a:p>
          <a:p>
            <a:endParaRPr lang="el-GR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30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 Spotting</a:t>
            </a: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04" y="944615"/>
            <a:ext cx="8064896" cy="5400818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27383"/>
            <a:ext cx="2627784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GB" b="1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496" y="332656"/>
            <a:ext cx="910850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Visualisation of large data sets as interactive graphs derived from metadata information</a:t>
            </a:r>
          </a:p>
          <a:p>
            <a:pPr algn="l"/>
            <a:endParaRPr lang="en-GB" b="1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Underlying mathematical formalism to be published soon.</a:t>
            </a:r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619772" y="-27383"/>
            <a:ext cx="6524228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7120" y="-27384"/>
            <a:ext cx="6225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en-GB" sz="14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Formalism</a:t>
            </a:r>
            <a:endParaRPr lang="en-GB" sz="14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5886" y="983050"/>
            <a:ext cx="2668579" cy="86177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Data Set </a:t>
            </a:r>
          </a:p>
          <a:p>
            <a:pPr marL="0" lvl="1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Files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containing structured data, documents, database tables, web pages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1368" y="931947"/>
            <a:ext cx="5400600" cy="98488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Metadata set</a:t>
            </a:r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1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instances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of metadata of various types pointing to data</a:t>
            </a:r>
          </a:p>
          <a:p>
            <a:pPr marL="0" lvl="1"/>
            <a:endParaRPr lang="en-GB" sz="800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1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e.g. Publication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metadata = (title, abstract, authors/org,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subject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categories,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citations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, DOI, etc.)</a:t>
            </a:r>
          </a:p>
        </p:txBody>
      </p:sp>
      <p:sp>
        <p:nvSpPr>
          <p:cNvPr id="7" name="Rectangle 6"/>
          <p:cNvSpPr/>
          <p:nvPr/>
        </p:nvSpPr>
        <p:spPr>
          <a:xfrm>
            <a:off x="221332" y="4060229"/>
            <a:ext cx="8765190" cy="1600438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Graph </a:t>
            </a:r>
            <a:r>
              <a:rPr lang="en-GB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navigation</a:t>
            </a:r>
            <a:endParaRPr lang="en-GB" b="1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2"/>
            <a:endParaRPr lang="en-GB" sz="1200" b="1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2"/>
            <a:r>
              <a:rPr lang="en-GB" sz="1200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Within  same data set, across a same landscape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using different instances of </a:t>
            </a:r>
            <a:endParaRPr lang="en-GB" sz="1200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2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metadata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sub-types as nodes in graph</a:t>
            </a:r>
          </a:p>
          <a:p>
            <a:pPr marL="0" lvl="3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e.g.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Graph of subject categories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  <a:sym typeface="Wingdings"/>
              </a:rPr>
              <a:t> Graph of organisations</a:t>
            </a:r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2"/>
            <a:endParaRPr lang="en-GB" sz="1200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2"/>
            <a:r>
              <a:rPr lang="en-GB" sz="1200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Across </a:t>
            </a:r>
            <a:r>
              <a:rPr lang="en-GB" sz="12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data sets with different metadata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type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using nodes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graph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to access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another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graph</a:t>
            </a:r>
          </a:p>
          <a:p>
            <a:pPr marL="0" lvl="3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e.g. technology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Node in the </a:t>
            </a:r>
            <a:r>
              <a:rPr lang="en-GB" sz="1200" dirty="0" err="1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Technogram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  <a:sym typeface="Wingdings"/>
              </a:rPr>
              <a:t> Graph of organisations</a:t>
            </a:r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886" y="2204864"/>
            <a:ext cx="8736082" cy="144655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/>
            <a:r>
              <a:rPr lang="en-GB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Definitions</a:t>
            </a:r>
          </a:p>
          <a:p>
            <a:pPr marL="0" lvl="1" algn="l"/>
            <a:endParaRPr lang="en-GB" b="1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1" algn="l"/>
            <a:r>
              <a:rPr lang="en-GB" sz="1200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Graph =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n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odes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and edges showing features of metadata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instances</a:t>
            </a:r>
          </a:p>
          <a:p>
            <a:pPr marL="0" lvl="1" algn="l"/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1" algn="l"/>
            <a:r>
              <a:rPr lang="en-GB" sz="12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Node =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an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instance of metadata subtype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or type</a:t>
            </a:r>
          </a:p>
          <a:p>
            <a:pPr marL="0" lvl="1" algn="l"/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marL="0" lvl="1" algn="l"/>
            <a:r>
              <a:rPr lang="en-GB" sz="12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Edge =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etadata </a:t>
            </a:r>
            <a:r>
              <a: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instances common to two </a:t>
            </a:r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nodes</a:t>
            </a:r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456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080" y="-10486"/>
            <a:ext cx="2615704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GB" b="1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627784" y="-10486"/>
            <a:ext cx="6516216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619772" y="-10486"/>
            <a:ext cx="6516216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r>
              <a:rPr lang="en-GB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Data set navigation </a:t>
            </a:r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AutoShape 6" descr="data:image/jpeg;base64,/9j/4AAQSkZJRgABAQAAAQABAAD/2wCEAAkGBxQTEhQUEhQWFhIXGRYXFBcYFRYVIBYYHBgXFxgYGRgdHCggGB0lGxQaIjIhJSorLi4uFx8zODMsNygtLiwBCgoKDg0OGhAQGzQmICQwLDYsLC80LCwvLCwsLCwsLCwsLCwsLCwsLCwsLCwsLCwsLCwsLCwsLCwsLCwsLCwsLP/AABEIANoA5wMBEQACEQEDEQH/xAAcAAEAAQUBAQAAAAAAAAAAAAAABQEDBAYHAgj/xAA8EAACAQIEBAIIAwYGAwAAAAAAAQIDEQQSITEFBkFRYXEHExQiMoGRoUKx0SMzUmLB4RVDU4KS8BYkY//EABoBAQACAwEAAAAAAAAAAAAAAAABBQIDBAb/xAAuEQEAAgIBAwQBAwQBBQAAAAAAAQIDEQQSITEFE0FRMmFxoRQigZGxFSPR4fD/2gAMAwEAAhEDEQA/AO3kIAAAAAAAAAAAAAAAAACzUxUI/FOK85JGcUtPiGM3rHmVr/E6P+rD/kjL2cn0x92n2u08XTe04v8A3IxnHaPMMovWfEryMGQAAAAAAAAAAAAAAAAAAAAAAAAAPFaqoxcpO0Um2/BE1ibTqETMRG5aJLmutnqOFrSay3V8qSsrIt44ePURPwqZ5l9zMfKsKWMxGr9Y14vIv6EzbBi+kxXPk+2XQ5Uq/ilBfNv+hqtzafEM68K/zLLjyq/9Rf8AF/qa55sfTZHDn7Vly3NbSi/qhHLr8wmeJb4lSOEr0ts1vB3X0J9zFdHRlozMLxeS0mr+K0Zqvx4n8WyueY/JL0K8Zq8WctqTXy6a2i3hcMWQAAAAAAAAAAAAAAAAAAAAABg8Y4e69P1edwi371le67G7Dl9u3VrbVmx+5Xp3pEUOT4RafrZ3Wq0itTpnnWmNahz14NY77lsqOB2obBcez1MjhlTzKnJu6lKLs1toSljy4zU9klV931ik47ab22Av4rHV4V404qnPOnJJ3jZLu9QLtPj1PVtSUU7Smk3FS6rN28QM2thYT1aXg1+vUzrktXw12x1t5YE8JKm7p6d1/U3xkreNS0TjtSdwz8Lic2j3/M0XprvDdS++0sg1tgAAAAAAAAAAAAAAAAAAAAAAAMCGw3LtNQSnrPNmzr3Xe90l4EpZT4NRzZsmt81ru2bvlva4QvywcXU9Y758uTfS177ARNThFVU5UYTh6mTbu08yTd2uzCUbRx06deDm5RgotRp2bbjH3Y3XdtXA2LhPEVXg5KLirtWfXyfUIVr0Larb8jdS++0tNqa7wyMPVutdzXeumyttrpgyAAAAAAAAAAAAAAAAAAAAAAAEHx3iTjUhTg7Ne/Py2S+Z3cXBFqTa37QrOdyrUvWlP3lH4rjFRRzJ7NN+KvqjopxqTOpcVudliN/Ta4TTSa2auvJlVManUr+JiY3BKSW4iNpmdMXiGBVSMl8MmrZkle3a/Yga5jJYim4Uk1TvZUoU7NaPXO3rtqSls2FxKnmj+KDyzVra23t2YQ8uOV6G3fVDVrplkpmptVIAAAAAAAAAAAAAAAAAAAWsXXVOEpyvaKcnbslcypWbWisfLG94pWbT8NIjx2pKp65u11aMOkY6P66blz/S0inR/Lz9ubktk9z/AFCQxHM03C0ElPu1ey7o014Ner+7w6LepW6P7fKF9e3JylJynLds7OiIjUR2V1rza3VadzJKtdWY6WO2fwnjlSl7spZqaVoprVdlfsc+bi1yd4jUu3j86+OOme8PPEeMSqpxekX0/uZYuPXH3jywz8u+XtPhLcp8WnUzUp+86aTU+6eiUvE4+bgrTV6/PwsfT+TbJE0t8fKYx+Fclmp5Y1UrRm1fKm9fscKyQVGpRw9aL9e6lSV41fxXvazeto2fmEtlqxuiazqWNoUosWRVcMWQAAAAAAAAAAAAAAwLHtkM/q8yz2zJd1qtPoZ+3bp6tdmPXXq6d918wZAFJxTTT2asyYnU7JjfZynExdGpUpP8Eml5br7M9HjtGSkW+3lM1PbvNfpb9o8TPpatsdcRcpZKUJ1ZrdQje3m9kY2mtY3MtuPFe86rC9W9qgs1TCVox7pKVvkjXXNitOos224mWsbmHjD8QjNXi7r8vM3dLmncLvtA6UbbtyHQSoOp+KpJt+CWiRTc++8nT9PQem44ri6vtspwrBqmLpUaU5Qlmcm52jThduE1tJ7aPYlLYeGYhVKUZK9rW1300d/HQIXoqzJnwiFwxSAAAAAAAAAABskQ2P5ghDSCzvvsv7nVj4trd7dnNk5Na9q90c54yt8N4R8Pc++5v1x8fnv/AC0bz5PHb+Hj/wAWrS1nW+8p/m0P6zHH41P6O8+bMKfKtdVLQlorNVHeOu+mrehtjmY5r3/01Tw8kW7T/luWBpzjBKrJTmt5JWuVeSazbdY1CyxxaK6tO5ZBgzQGI5uw8VdSv80v7/Y7qcDLZX5PUsVe0d3NeJ47PWq1M188m7+HRa9kXeHF0Uiqhz5fcvNvtZw9OdepTo03aVSSjfsur+gzWjHSbSnBjnLeKw7DwfhNLDU1ToxUUt3bWT6tvqzzWXLbJbdnqcWKuOvTVnGtsc+9IXAI0/8A26KUXdKtFKykntK3e5a8DkTM+3b/AAqfUeLHT7lf8tO9pLnpUW208ocyww8HTm3Zyza6JX7P9Sv5fDnLPVCx4fP9mOmfDfeHcTp1r+rldq112vt+RTZcNsc/3LzDnpmjdWNxGjWjU9bQUZNxyzi9NtVJGtvZHB8NKnSSnbO3KUrd5Ntr7kIZjRIqQAAAAAAAAADzUqKKbeiRMRMzqETMRG5QeInUxEssdIf937+R21imGNz5clptlnUeHpeqoTjBRz1ZNK70Sb8XovLc58ma1/2b8eGtGJV4jWmq0L5aquoxjZaxebTeTvFPXTc1NyQ4VTn6xy/aKlkWlRttzvuk9UgJchABRkwPnDieKrUas4ypu13a6cXueox5f7Y13eavx62tO51LG/x3+R/U2e7+jX/Rz9tn9GvFVLH0sytvFXd9ZJ2+6+5x86ZvhnXw6+HjjDmrufLuR55fAGu+kCuo4Ctf8SUY+LbVjq4cTOaunNzJiMNtuDrjjW8foz0Xu/ooJ4e/Eq/4238MG35/2J936hH9JEebOqeh1VHCvKpBxzOFtHZ77PqU3qd+q1Vv6dj6ItEeHRSrWQAAAAAAAAAAAAEZi26klBbL/tzppqleqXPfd7dMLePxkKNqTUoqcZe+l8PS76/oaLWm07lvrWKxqGJwfhs50/2s26d9Iu7acXpOM73s9/mQybBGCTbSV3u+5CCpNJNvZK78iYiZnUImYiNyhY8wXjmya2bS/I7Z4ffW1X/1ONb6Uvha6nCM1tJJnJes0tNZ+FljvF6RaPldMGbE4hwyjXjlrU4TX80U/o90Z0yWpO6zpjelbxq0bcC504NHD4ytShbKmnHW9oySkk/FXsX/AB8nuY4tKk5Ee1eawjMC3TmpK6s09N1Z3TXimrm/UeJc17bjtPePDtfLPPFKrBKvLLUW8vwy8f5X4Mp8/p96zvH3hY8f1THaOnL/AG2/j/acxPMOGgrutF+CeZ/RHNXi5rTqKuq/O49I3N4cp5/5reKahC8acb5Y+OzlK3W2y6XLji8WMEbn8pVHI5k8i0ajVI/lo3s50aR7jsXo25Tw/s1OvUpxqVJ3lFv3lFXstNr6FRzOTfrmlZ1C14vHp0Re0bl0CMUlZKy7IrncqAAAAAAAAAAAAFvETtFmVI3LG06hiqoqUHNpt6JJbtt2SXmzPJbc6Y466jaH4Zw9zrylLOssszjKV3Fva3SUWm+xrbWyvRaLZbL8kIRLSYcy1HUdTaL0UL/Cl/UuP6OkU6f5UE+oZPc6vj6OK8enVWVPLTa95dX3V+ww8WuOeqe8o5HOvljpjtHywPajo6XFtm8L47Oist81PXKnum/HsaM3Frknfy7OPzb4o6fMfDzieYKmZVFKzjd26NdUya8WnT0/aJ52Xr69+PhukMT+y9ZJZVlzST6aXZT2rq3TD0FbbrFpcCxdZ4mrUrv/ADZykvK9or6JHo8VIpSK/Ty/KzdWWZWXh1e2l3sjZpo6/l7jh2trry0Jjsxm8T5e5Qk92/qTtjHRHiFr2UxZ+4eyg9xv3ol4o4zq4SWqt62nv7t3aUX26NfMqfUcUdrwvvTM03p0y6WVa0AAAAAAAAAAAAAsYrWyNlGF0fx2btTpqMpKV3JQ+JKNrNPum0YM4ZXCaKUM3v5paydT4tNFf6AZpA5VxypGGJrRg/dU3bwbSbX1Z6LjbtirMvL8yK1zWirEw0qtaoqVCOeo9dXZRXWUn0RnlvXHXqsww4rZbdNWyQ5Fr5byxaU+ypLLf5u5XT6jG+1ey1j0uNd7d0BxKhXw01TxCV38E4/DNf0fgzuwZqZo3VW8njXwz3WqGKjnp57uGeGZLrHMrm3JWeideWrFNeuvV426+mmujX1PM94etiYnw5tzPyDVVb1mAUMlR/tKcnZU2/8AMj4d4+JZ8fn9NdX+FXy/Tq5bRMJjhvo4wsaTjXTrVZfFVbcWn/8AO3wI0X52S1tx2dOPhYqU6dNFxnCXh8TVw0m3ltOlJ7ypy216tO6LfjZvdpt5z1Pj+xfceJeMTSUISnLaKbfyOhW0mb2isfLZ+WfR7TrUKdXFyqSqVIqWSMsihdXVrat27lNn59+uYr8PX4PT8Va94WOKejjEU7vCVo1I9IVlZrymlr80Z4vUfi8NGb0mlu9W5co8tQwVLKverTs61TrKXZdorojg5Gecttz4+FlgwVxV6YTpobgAAAAAAAAAAAALVRaozjwxnyjuONJwblWT1sqV9dt7GLNmcLnJ0oOesra9+2vj3IQ516ReaqmGxXqlNxg4RaVr2ety54GLHOPqtHdTeoTlnJ00ntrw0irx6Mm5SndvdlrHREahVThyzPeHSfRMoTpVqq1k5qN/5Urr7lL6naeuI+F16XTppO/O2+lWtGq+kunH2Gc5bwlCUX2eZJ/Zs7eBaYzRDi9QrFsE7cgjxqG6mei6qPO+xl+m1clc3VJ4ujRVRyjKVpX7WfU4ObixTjtaI7u/hTmplrFp7S6+efegANY505Xli/VVKM408RSbtKSbUoP4ou2tup18Xk+zM78OXl8WvJp0Wa3U9H+Lq5YVq9B0c0XUUYzTlFNNxV+60Oy3qUTWYiO6vwei48V4vE+HSkraLboVC6VAAAAAAAAAAAAAAAAeZImEMLjWGqVKeWnKzv72rjmj2utUEq8GoTp0lCcYxy6LK7p+PncC3xfgOHxKtXpRm9r2s1/uWpsx5r4/xlrvipf8ocH5z4DDDYyrSp6wjZx62TSdn4q5e8fJ7mOLSpuR/wBq812lvR9zG8FUakr0paSXz0a8Vr9SORxozV18x4a8PLnDfq8xPn/y61T5rwjjm9dFeDvf6FTPCzxOulZx6lxZjfW5v6RubVil6mj+6Wrf8T7vtpsWXE4nsx1W/L/hX8jmxnmIr+Mfz/6aTwXhKq4ilSk1FTnGLb0sm/z7eNjoyW6Kzb6Y47ddorvy77wPlTC4W3qaSzL8cvel9enyKHJycmT8pXWPBSniE2aG5h8Sx6pKLerk7Jfm/kbsOGckzr4c/I5EYaxM/K1g+KxqVMlrOza+W6+5nk480r1NeDmVy36IhInM7AAAAAAAAAAAAAAAAAAAAAADgnG4T9oxDxCyVc8pTT6Jv3Wn1VranpOP0+3HT4eX5s5IzT1R58LFTAyioSnTqQjP93KUWlLtZ9L22djOuWlp1E92vJgzY69Vo7PXsfmbO7k92FpUE21FSk4/FljKWXzstDC16x5l0Y6ZckbrDx6pSSyO8m0oKOrc/wAKS73JtMRG58GP3PcisR3d7wE63s8HVS9fkTmk9M9tr+Z5q0V69R429Zu0U38tPwnMVRNzcruTu0+ngu1i3txMcxER8KCvOy1tNpnz8LGK4nKpPNOTe+VaWin0SXktfA2Uw1pGqw05c98tt2n9v0W441pqUZOMls10/UynHExqY7MK5LUnqrOpZmN49Oosrdl1tpf9DVj4tKTuHRl5uTJGpltHLWKnUoRlU1d2k/4orRN+JWcqlaZJiq54d73xRa/lKHM6gAAAAAAAAAAAAAAAAAAAI/H8Dw9apTq1aUJ1KfwSkr28+9nqr7M2Vy3rExE+WNqVtO5hTj/Co4nD1KMtMy91/wAMlrGS8mkMWScd4tCMlIvWaz8uT5akYuM8PX9bG6ko0ZtOSutJJWab6+J6KORimN9UPH5PTOTGSYrHbbp3JvCvZ8JShJftGs9TxnJ5pX8r2+RQcjJ7mSbPXYMcY8cVj4Za4Jh/XKuqNNVlf31FJ69dN347mHu36enfZn0V31a7rmN4pSpaVJqLtezettf0ZljwXyfjDXl5GPF+cuTY7HJ1ajjpFzk1Z9G7o9HixzFIiXl82SLZJmPDYuVuVvaYKtiJS9XL93Ti3G6/ik1q79EVvL5k0t0UWvD4FbV68n+krxHkSi4P2ZypVF8PvSlF+Eot/c5sXOyVn+7vDqzen4r1/tjUtCeKkm4zVpRbjJdmnZr7F5WItETDz14mlprPw6Nypx6jKhTpucYzjFRa28ik5fFyRebRG4X/AA+ZitSKTOpbKcCxAAAAAAAAAAAAAAAAAAAAAAAAABzr0k8s4yvWjXwqjJKmoShdXbUpO6T3+LuWnB5dMVem067q3m8Oct+rW+3+XKa+Prwk4yilJNqSts1ui3jLM91XPGx/q71yJxCFbBUsrV4RUJLs1+p57mY5plnfz4XnDyVvijXx2n909WqqMXKTSildt9Ec0RMzqHTMxEbl87cycZlPFV500skpykrru/0PTYerHSK/UPO5KY8tpv8AcpvlPlvH4idKrkjCgpRlmlpmSaenV7djTyOZSsTWZ7/o24ODu0WrH+ZdxPPL4AAAAAAAAAAAAAAAAAAAAAAAAAFJySTb2Su/kTHcfPfFn7RWq10klUnKS6aX0+yPS4qdNIq8vyM8TltMfa9wfHVsO81Gbj5PR/0a8DK1KXjVo3DRGa1LdVJmJ/8AvLP4tzFi8RHLUqPL2VkvokkzGmDFjndK6lN+TlyRrJeZj67R/wANfeANiPeds5A4qq2DhspUv2U+iTilr800zz/LxTTLP6vTcTLGTFEw2RM5XSAAAAAAAAAAAAAAAAAAAAAAAAAABqVXkDDSxDqu/qn7zoKyi59XffK/4drnZHNyRj6P5cc8HDOX3Jjug+e+XqWHlCvShGFGTcKyStGLesJ22j1T80dfA5EzM0vP7OD1bibx+5jjvH0iOXuFU8XioUlLNSSlOtll0WkY3W15NfRnVzM3tY918q/0rizlyTOSvaPtuXEvR7hZ/uXOg9vcd0/OMrq/irFXj52Wnnuvs3p+DJ5jX7M6uoYaj7PQjlhFJSllzqKlfWet23u3qct7ze3Vby7KUisah79bUwuFblao0/d10jF7Xb1aM8OOMl+mZa8+T26dUQpyjj51oVHN3ln+iaWi7I3czHWloiv008TJN6zNvtPHG6wAAAAAAAAAAAAAAAAAAAAACjZIxuJ4d1Kcoxdm/G19b2v0vsQIR46dC/utKUkoUm81lt8V76vtdaEpStbiNLWNTZSUJXScc1s1h4Rpjri2Hpq8Va/aGW+jku24mZnyaeJ8Xc3aKWVyULJtTs1fOvDUJe+H4aS/a12otRyvW2aPR1FtfwJiJmdQiZiI3KJxlWeOqqnC6oRd29vC/n2RYUivGp1W/KVdebci/TX8YbRhcLCnFRhFJJJadbbX7nBe9rzuZd9aVrGoXjBkAAAAAAAAAAAAAAAAAAAAAAUaJHhtrxRlqJY7mHmbhLSST8GkRNZTFoYk+C0nGUUpKMndpSe/da6MhKtThNFtylFaxUGm9LLb56bjvJt4q4+jSSUUm0kll10WyzG6mC9mq+etUdOjWxT973KX5/Lqzoi2PBHbvLmmuTPPftCdwWEhSiowVl+b7s48mS153LspSKRqF8wZAAAAAAAAAAAAAAAAAAAAAAAAAAtzopmUXmGM1iVieC8WbIy/ownF+qzLhSe8mZe/MeIY+xE+ZXqHDacdVG77vUwtmvb5Z1w0j4ZZqbAAAAAAAAAAAAAAAAAAAAAAAAAAAAABYkUyjYpYbBS7jQ9EAAAAAAAAAAAAAAAAAAAAAAAAAAAAChIWAAVIFESKkAAAAAAAAAAAAAAAAAAAAAAAAAAAAAAAAAAAAAAAAAAAAAAAAAAAAAAAAAAAAAAAAAAAAAA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307975" y="-1135063"/>
            <a:ext cx="28575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endParaRPr lang="en-GB" sz="120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4" name="Heptagon 43"/>
          <p:cNvSpPr>
            <a:spLocks noChangeAspect="1"/>
          </p:cNvSpPr>
          <p:nvPr/>
        </p:nvSpPr>
        <p:spPr bwMode="auto">
          <a:xfrm>
            <a:off x="539552" y="2355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5" name="Heptagon 44"/>
          <p:cNvSpPr>
            <a:spLocks noChangeAspect="1"/>
          </p:cNvSpPr>
          <p:nvPr/>
        </p:nvSpPr>
        <p:spPr bwMode="auto">
          <a:xfrm>
            <a:off x="691952" y="25076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7" name="Heptagon 46"/>
          <p:cNvSpPr>
            <a:spLocks noChangeAspect="1"/>
          </p:cNvSpPr>
          <p:nvPr/>
        </p:nvSpPr>
        <p:spPr bwMode="auto">
          <a:xfrm>
            <a:off x="844352" y="26600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8" name="Heptagon 47"/>
          <p:cNvSpPr>
            <a:spLocks noChangeAspect="1"/>
          </p:cNvSpPr>
          <p:nvPr/>
        </p:nvSpPr>
        <p:spPr bwMode="auto">
          <a:xfrm>
            <a:off x="996752" y="28124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4" name="Heptagon 53"/>
          <p:cNvSpPr>
            <a:spLocks noChangeAspect="1"/>
          </p:cNvSpPr>
          <p:nvPr/>
        </p:nvSpPr>
        <p:spPr bwMode="auto">
          <a:xfrm>
            <a:off x="1149152" y="29648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5" name="Heptagon 54"/>
          <p:cNvSpPr>
            <a:spLocks noChangeAspect="1"/>
          </p:cNvSpPr>
          <p:nvPr/>
        </p:nvSpPr>
        <p:spPr bwMode="auto">
          <a:xfrm>
            <a:off x="1301552" y="3117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6" name="Heptagon 55"/>
          <p:cNvSpPr>
            <a:spLocks noChangeAspect="1"/>
          </p:cNvSpPr>
          <p:nvPr/>
        </p:nvSpPr>
        <p:spPr bwMode="auto">
          <a:xfrm>
            <a:off x="996353" y="2355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7" name="Heptagon 56"/>
          <p:cNvSpPr>
            <a:spLocks noChangeAspect="1"/>
          </p:cNvSpPr>
          <p:nvPr/>
        </p:nvSpPr>
        <p:spPr bwMode="auto">
          <a:xfrm>
            <a:off x="1148753" y="25076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8" name="Heptagon 57"/>
          <p:cNvSpPr>
            <a:spLocks noChangeAspect="1"/>
          </p:cNvSpPr>
          <p:nvPr/>
        </p:nvSpPr>
        <p:spPr bwMode="auto">
          <a:xfrm>
            <a:off x="1301153" y="26600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9" name="Heptagon 58"/>
          <p:cNvSpPr>
            <a:spLocks noChangeAspect="1"/>
          </p:cNvSpPr>
          <p:nvPr/>
        </p:nvSpPr>
        <p:spPr bwMode="auto">
          <a:xfrm>
            <a:off x="1453553" y="28124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0" name="Heptagon 59"/>
          <p:cNvSpPr>
            <a:spLocks noChangeAspect="1"/>
          </p:cNvSpPr>
          <p:nvPr/>
        </p:nvSpPr>
        <p:spPr bwMode="auto">
          <a:xfrm>
            <a:off x="1605953" y="29648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1" name="Heptagon 60"/>
          <p:cNvSpPr>
            <a:spLocks noChangeAspect="1"/>
          </p:cNvSpPr>
          <p:nvPr/>
        </p:nvSpPr>
        <p:spPr bwMode="auto">
          <a:xfrm>
            <a:off x="1758353" y="3117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2" name="Heptagon 61"/>
          <p:cNvSpPr>
            <a:spLocks noChangeAspect="1"/>
          </p:cNvSpPr>
          <p:nvPr/>
        </p:nvSpPr>
        <p:spPr bwMode="auto">
          <a:xfrm>
            <a:off x="1475656" y="2355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3" name="Heptagon 62"/>
          <p:cNvSpPr>
            <a:spLocks noChangeAspect="1"/>
          </p:cNvSpPr>
          <p:nvPr/>
        </p:nvSpPr>
        <p:spPr bwMode="auto">
          <a:xfrm>
            <a:off x="1628056" y="25076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4" name="Heptagon 63"/>
          <p:cNvSpPr>
            <a:spLocks noChangeAspect="1"/>
          </p:cNvSpPr>
          <p:nvPr/>
        </p:nvSpPr>
        <p:spPr bwMode="auto">
          <a:xfrm>
            <a:off x="1780456" y="26600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5" name="Heptagon 64"/>
          <p:cNvSpPr>
            <a:spLocks noChangeAspect="1"/>
          </p:cNvSpPr>
          <p:nvPr/>
        </p:nvSpPr>
        <p:spPr bwMode="auto">
          <a:xfrm>
            <a:off x="1932856" y="28124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6" name="Heptagon 65"/>
          <p:cNvSpPr>
            <a:spLocks noChangeAspect="1"/>
          </p:cNvSpPr>
          <p:nvPr/>
        </p:nvSpPr>
        <p:spPr bwMode="auto">
          <a:xfrm>
            <a:off x="2085256" y="29648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7" name="Heptagon 66"/>
          <p:cNvSpPr>
            <a:spLocks noChangeAspect="1"/>
          </p:cNvSpPr>
          <p:nvPr/>
        </p:nvSpPr>
        <p:spPr bwMode="auto">
          <a:xfrm>
            <a:off x="2237656" y="3117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8" name="Heptagon 67"/>
          <p:cNvSpPr>
            <a:spLocks noChangeAspect="1"/>
          </p:cNvSpPr>
          <p:nvPr/>
        </p:nvSpPr>
        <p:spPr bwMode="auto">
          <a:xfrm>
            <a:off x="1932457" y="2355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9" name="Heptagon 68"/>
          <p:cNvSpPr>
            <a:spLocks noChangeAspect="1"/>
          </p:cNvSpPr>
          <p:nvPr/>
        </p:nvSpPr>
        <p:spPr bwMode="auto">
          <a:xfrm>
            <a:off x="2084857" y="25076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0" name="Heptagon 69"/>
          <p:cNvSpPr>
            <a:spLocks noChangeAspect="1"/>
          </p:cNvSpPr>
          <p:nvPr/>
        </p:nvSpPr>
        <p:spPr bwMode="auto">
          <a:xfrm>
            <a:off x="2237257" y="26600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1" name="Heptagon 70"/>
          <p:cNvSpPr>
            <a:spLocks noChangeAspect="1"/>
          </p:cNvSpPr>
          <p:nvPr/>
        </p:nvSpPr>
        <p:spPr bwMode="auto">
          <a:xfrm>
            <a:off x="2389657" y="28124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2" name="Heptagon 71"/>
          <p:cNvSpPr>
            <a:spLocks noChangeAspect="1"/>
          </p:cNvSpPr>
          <p:nvPr/>
        </p:nvSpPr>
        <p:spPr bwMode="auto">
          <a:xfrm>
            <a:off x="2542057" y="29648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3" name="Heptagon 72"/>
          <p:cNvSpPr>
            <a:spLocks noChangeAspect="1"/>
          </p:cNvSpPr>
          <p:nvPr/>
        </p:nvSpPr>
        <p:spPr bwMode="auto">
          <a:xfrm>
            <a:off x="2694457" y="3117226"/>
            <a:ext cx="256032" cy="2560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416493" y="3374371"/>
            <a:ext cx="1486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Data Set</a:t>
            </a:r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809849" y="631721"/>
            <a:ext cx="4935921" cy="1391318"/>
            <a:chOff x="1809849" y="631721"/>
            <a:chExt cx="4935921" cy="1391318"/>
          </a:xfrm>
        </p:grpSpPr>
        <p:sp>
          <p:nvSpPr>
            <p:cNvPr id="75" name="Notched Right Arrow 74"/>
            <p:cNvSpPr>
              <a:spLocks noChangeAspect="1"/>
            </p:cNvSpPr>
            <p:nvPr/>
          </p:nvSpPr>
          <p:spPr bwMode="auto">
            <a:xfrm rot="19648073">
              <a:off x="1809849" y="1456955"/>
              <a:ext cx="2070764" cy="237419"/>
            </a:xfrm>
            <a:prstGeom prst="notched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51921" y="631721"/>
              <a:ext cx="1872208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1 landscape</a:t>
              </a:r>
              <a:endPara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165476" y="1561374"/>
              <a:ext cx="1534668" cy="46166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1 </a:t>
              </a:r>
            </a:p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sub-landscape X</a:t>
              </a:r>
              <a:endPara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254744" y="1546240"/>
              <a:ext cx="1491026" cy="46166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1 </a:t>
              </a:r>
            </a:p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sub-landscape </a:t>
              </a:r>
              <a:r>
                <a:rPr lang="en-GB" sz="1200" dirty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0" name="Left-Right Arrow 9"/>
            <p:cNvSpPr/>
            <p:nvPr/>
          </p:nvSpPr>
          <p:spPr bwMode="auto">
            <a:xfrm>
              <a:off x="4777484" y="1701159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96" name="Left-Right Arrow 95"/>
            <p:cNvSpPr/>
            <p:nvPr/>
          </p:nvSpPr>
          <p:spPr bwMode="auto">
            <a:xfrm rot="17809581">
              <a:off x="3984540" y="1165932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97" name="Left-Right Arrow 96"/>
            <p:cNvSpPr/>
            <p:nvPr/>
          </p:nvSpPr>
          <p:spPr bwMode="auto">
            <a:xfrm rot="2830171">
              <a:off x="5293115" y="1176077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</p:grpSp>
      <p:sp>
        <p:nvSpPr>
          <p:cNvPr id="106" name="Heptagon 105"/>
          <p:cNvSpPr>
            <a:spLocks noChangeAspect="1"/>
          </p:cNvSpPr>
          <p:nvPr/>
        </p:nvSpPr>
        <p:spPr bwMode="auto">
          <a:xfrm>
            <a:off x="146686" y="4110491"/>
            <a:ext cx="1395332" cy="1395332"/>
          </a:xfrm>
          <a:prstGeom prst="heptag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Metadata 1</a:t>
            </a:r>
          </a:p>
          <a:p>
            <a:pPr marL="3175" algn="l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Metadata 2 </a:t>
            </a:r>
          </a:p>
          <a:p>
            <a:pPr marL="3175" algn="l"/>
            <a:r>
              <a:rPr lang="en-GB" sz="1200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Metadata X</a:t>
            </a:r>
            <a:endParaRPr lang="en-GB" sz="12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1171255" y="3092842"/>
            <a:ext cx="456801" cy="46123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107" name="Straight Connector 106"/>
          <p:cNvCxnSpPr>
            <a:stCxn id="40" idx="3"/>
            <a:endCxn id="106" idx="6"/>
          </p:cNvCxnSpPr>
          <p:nvPr/>
        </p:nvCxnSpPr>
        <p:spPr bwMode="auto">
          <a:xfrm flipH="1">
            <a:off x="844352" y="3486533"/>
            <a:ext cx="393800" cy="62395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Curved Connector 109"/>
          <p:cNvCxnSpPr>
            <a:stCxn id="91" idx="3"/>
            <a:endCxn id="78" idx="3"/>
          </p:cNvCxnSpPr>
          <p:nvPr/>
        </p:nvCxnSpPr>
        <p:spPr bwMode="auto">
          <a:xfrm flipH="1" flipV="1">
            <a:off x="5724129" y="770221"/>
            <a:ext cx="1913607" cy="4062546"/>
          </a:xfrm>
          <a:prstGeom prst="curvedConnector3">
            <a:avLst>
              <a:gd name="adj1" fmla="val -56633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Curved Connector 118"/>
          <p:cNvCxnSpPr>
            <a:stCxn id="92" idx="0"/>
            <a:endCxn id="79" idx="2"/>
          </p:cNvCxnSpPr>
          <p:nvPr/>
        </p:nvCxnSpPr>
        <p:spPr bwMode="auto">
          <a:xfrm rot="5400000" flipH="1" flipV="1">
            <a:off x="4690059" y="3523212"/>
            <a:ext cx="1085791" cy="668571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Curved Connector 121"/>
          <p:cNvCxnSpPr>
            <a:stCxn id="88" idx="2"/>
            <a:endCxn id="79" idx="0"/>
          </p:cNvCxnSpPr>
          <p:nvPr/>
        </p:nvCxnSpPr>
        <p:spPr bwMode="auto">
          <a:xfrm rot="5400000">
            <a:off x="5361234" y="2213912"/>
            <a:ext cx="845031" cy="433017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urved Connector 124"/>
          <p:cNvCxnSpPr>
            <a:stCxn id="84" idx="0"/>
            <a:endCxn id="78" idx="3"/>
          </p:cNvCxnSpPr>
          <p:nvPr/>
        </p:nvCxnSpPr>
        <p:spPr bwMode="auto">
          <a:xfrm rot="16200000" flipV="1">
            <a:off x="5861479" y="632871"/>
            <a:ext cx="1659992" cy="1934691"/>
          </a:xfrm>
          <a:prstGeom prst="curved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Curved Connector 127"/>
          <p:cNvCxnSpPr>
            <a:stCxn id="83" idx="2"/>
            <a:endCxn id="80" idx="3"/>
          </p:cNvCxnSpPr>
          <p:nvPr/>
        </p:nvCxnSpPr>
        <p:spPr bwMode="auto">
          <a:xfrm rot="5400000">
            <a:off x="5901804" y="3957312"/>
            <a:ext cx="1795944" cy="1726329"/>
          </a:xfrm>
          <a:prstGeom prst="curved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Curved Connector 135"/>
          <p:cNvCxnSpPr>
            <a:endCxn id="80" idx="1"/>
          </p:cNvCxnSpPr>
          <p:nvPr/>
        </p:nvCxnSpPr>
        <p:spPr bwMode="auto">
          <a:xfrm rot="16200000" flipH="1">
            <a:off x="1906824" y="3407549"/>
            <a:ext cx="3679930" cy="941867"/>
          </a:xfrm>
          <a:prstGeom prst="curved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3" name="Group 32"/>
          <p:cNvGrpSpPr/>
          <p:nvPr/>
        </p:nvGrpSpPr>
        <p:grpSpPr>
          <a:xfrm>
            <a:off x="3165475" y="2430213"/>
            <a:ext cx="5222949" cy="1492291"/>
            <a:chOff x="3165475" y="2430213"/>
            <a:chExt cx="5222949" cy="1492291"/>
          </a:xfrm>
        </p:grpSpPr>
        <p:sp>
          <p:nvSpPr>
            <p:cNvPr id="76" name="Notched Right Arrow 75"/>
            <p:cNvSpPr>
              <a:spLocks noChangeAspect="1"/>
            </p:cNvSpPr>
            <p:nvPr/>
          </p:nvSpPr>
          <p:spPr bwMode="auto">
            <a:xfrm>
              <a:off x="3165475" y="2991918"/>
              <a:ext cx="1452577" cy="232622"/>
            </a:xfrm>
            <a:prstGeom prst="notched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937455" y="3460839"/>
              <a:ext cx="1450969" cy="46166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ctr">
                <a:defRPr>
                  <a:solidFill>
                    <a:schemeClr val="tx1"/>
                  </a:solidFill>
                </a:defRPr>
              </a:lvl1pPr>
            </a:lstStyle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2  sub-landscape X</a:t>
              </a:r>
              <a:endPara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929216" y="2430213"/>
              <a:ext cx="1459208" cy="46166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ctr">
                <a:defRPr>
                  <a:solidFill>
                    <a:schemeClr val="tx1"/>
                  </a:solidFill>
                </a:defRPr>
              </a:lvl1pPr>
            </a:lstStyle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2  sub-landscape </a:t>
              </a:r>
              <a:r>
                <a:rPr lang="en-GB" sz="1200" dirty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03" name="Left-Right Arrow 102"/>
            <p:cNvSpPr/>
            <p:nvPr/>
          </p:nvSpPr>
          <p:spPr bwMode="auto">
            <a:xfrm rot="1861749">
              <a:off x="6482056" y="3311851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04" name="Left-Right Arrow 103"/>
            <p:cNvSpPr/>
            <p:nvPr/>
          </p:nvSpPr>
          <p:spPr bwMode="auto">
            <a:xfrm rot="19928720">
              <a:off x="6491445" y="2819577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05" name="Left-Right Arrow 104"/>
            <p:cNvSpPr/>
            <p:nvPr/>
          </p:nvSpPr>
          <p:spPr bwMode="auto">
            <a:xfrm rot="5400000">
              <a:off x="7352033" y="3101036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707796" y="2852936"/>
              <a:ext cx="171888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ctr">
                <a:defRPr>
                  <a:solidFill>
                    <a:schemeClr val="tx1"/>
                  </a:solidFill>
                </a:defRPr>
              </a:lvl1pPr>
            </a:lstStyle>
            <a:p>
              <a:r>
                <a:rPr lang="en-GB" sz="1200" dirty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2</a:t>
              </a:r>
            </a:p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landscape</a:t>
              </a:r>
              <a:endPara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357536" y="3567793"/>
            <a:ext cx="4280200" cy="2381487"/>
            <a:chOff x="3357536" y="3536435"/>
            <a:chExt cx="4280200" cy="2381487"/>
          </a:xfrm>
        </p:grpSpPr>
        <p:sp>
          <p:nvSpPr>
            <p:cNvPr id="77" name="Notched Right Arrow 76"/>
            <p:cNvSpPr>
              <a:spLocks noChangeAspect="1"/>
            </p:cNvSpPr>
            <p:nvPr/>
          </p:nvSpPr>
          <p:spPr bwMode="auto">
            <a:xfrm rot="2825766">
              <a:off x="2481834" y="4412137"/>
              <a:ext cx="1966556" cy="215152"/>
            </a:xfrm>
            <a:prstGeom prst="notched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217723" y="5456257"/>
              <a:ext cx="1718888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ctr">
                <a:defRPr>
                  <a:solidFill>
                    <a:schemeClr val="tx1"/>
                  </a:solidFill>
                </a:defRPr>
              </a:lvl1pPr>
            </a:lstStyle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X landscape</a:t>
              </a:r>
              <a:endPara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179195" y="4369034"/>
              <a:ext cx="1438947" cy="46166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X  sub-landscape 2</a:t>
              </a:r>
              <a:endPara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00" name="Left-Right Arrow 99"/>
            <p:cNvSpPr/>
            <p:nvPr/>
          </p:nvSpPr>
          <p:spPr bwMode="auto">
            <a:xfrm rot="18811831">
              <a:off x="5805780" y="5186871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01" name="Left-Right Arrow 100"/>
            <p:cNvSpPr/>
            <p:nvPr/>
          </p:nvSpPr>
          <p:spPr bwMode="auto">
            <a:xfrm rot="11370466">
              <a:off x="5674538" y="4555878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02" name="Left-Right Arrow 101"/>
            <p:cNvSpPr/>
            <p:nvPr/>
          </p:nvSpPr>
          <p:spPr bwMode="auto">
            <a:xfrm rot="5400000">
              <a:off x="4777484" y="5087277"/>
              <a:ext cx="389310" cy="182094"/>
            </a:xfrm>
            <a:prstGeom prst="leftRightArrow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algn="l"/>
              <a:endParaRPr lang="en-GB" sz="1200" smtClean="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157734" y="4570576"/>
              <a:ext cx="1480002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ctr">
                <a:defRPr>
                  <a:solidFill>
                    <a:schemeClr val="tx1"/>
                  </a:solidFill>
                </a:defRPr>
              </a:lvl1pPr>
            </a:lstStyle>
            <a:p>
              <a:r>
                <a:rPr lang="en-GB" sz="1200" dirty="0" smtClean="0">
                  <a:solidFill>
                    <a:srgbClr val="000000"/>
                  </a:solidFill>
                  <a:latin typeface="Verdana" pitchFamily="34" charset="0"/>
                  <a:ea typeface="+mn-ea"/>
                  <a:cs typeface="+mn-cs"/>
                </a:rPr>
                <a:t>Metadata X  sub-landscape 1</a:t>
              </a:r>
              <a:endParaRPr lang="en-GB" sz="12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658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080" y="-27384"/>
            <a:ext cx="2615704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Data sets</a:t>
            </a:r>
            <a:endParaRPr lang="en-GB" b="1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627784" y="-27384"/>
            <a:ext cx="6516216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dirty="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0575" y="764704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Monitoring of innovation and technological development</a:t>
            </a:r>
          </a:p>
          <a:p>
            <a:pPr algn="l"/>
            <a:endParaRPr lang="en-GB" b="1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r>
              <a:rPr lang="en-GB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Data sets: patents databases, scientific publication databases</a:t>
            </a: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r>
              <a:rPr lang="en-GB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	</a:t>
            </a:r>
            <a:r>
              <a:rPr lang="en-GB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EPO, Thomson Innovation	Scopus, </a:t>
            </a:r>
            <a:r>
              <a:rPr lang="en-GB" dirty="0" err="1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WoS</a:t>
            </a:r>
            <a:r>
              <a:rPr lang="en-GB" dirty="0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ArXiv</a:t>
            </a:r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endParaRPr lang="en-GB" dirty="0" smtClean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  <a:p>
            <a:pPr algn="l"/>
            <a:r>
              <a:rPr lang="en-GB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Under development: input from experts and future users is key</a:t>
            </a:r>
          </a:p>
        </p:txBody>
      </p:sp>
      <p:sp>
        <p:nvSpPr>
          <p:cNvPr id="12" name="Hexagon 11"/>
          <p:cNvSpPr>
            <a:spLocks noChangeAspect="1"/>
          </p:cNvSpPr>
          <p:nvPr/>
        </p:nvSpPr>
        <p:spPr bwMode="auto">
          <a:xfrm>
            <a:off x="323528" y="811312"/>
            <a:ext cx="216024" cy="191478"/>
          </a:xfrm>
          <a:prstGeom prst="hexagon">
            <a:avLst/>
          </a:prstGeom>
          <a:solidFill>
            <a:srgbClr val="BCE29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" name="Down Arrow 1"/>
          <p:cNvSpPr/>
          <p:nvPr/>
        </p:nvSpPr>
        <p:spPr bwMode="auto">
          <a:xfrm>
            <a:off x="2320775" y="1556792"/>
            <a:ext cx="144016" cy="288032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4625031" y="1556792"/>
            <a:ext cx="144016" cy="288032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l"/>
            <a:endParaRPr lang="en-GB" sz="1200" smtClean="0">
              <a:solidFill>
                <a:srgbClr val="0F5494"/>
              </a:solidFill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880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8072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Technology patterns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The Collaboration Spotting Project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9347" y="5661248"/>
            <a:ext cx="4937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Organisation landscape of the Bump Bonding technology. – </a:t>
            </a:r>
            <a:endParaRPr lang="en-GB" dirty="0" smtClean="0"/>
          </a:p>
          <a:p>
            <a:r>
              <a:rPr lang="en-GB" dirty="0" smtClean="0"/>
              <a:t>Red</a:t>
            </a:r>
            <a:r>
              <a:rPr lang="en-GB" dirty="0"/>
              <a:t>: Companies, Blue: </a:t>
            </a:r>
            <a:r>
              <a:rPr lang="en-GB" dirty="0" smtClean="0"/>
              <a:t>Institutions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71" y="1093245"/>
            <a:ext cx="7751858" cy="449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9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Technology patterns(cont.)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24003" y="5857527"/>
            <a:ext cx="40959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Organisation landscape of the MPGD technology</a:t>
            </a:r>
            <a:r>
              <a:rPr lang="en-US" dirty="0"/>
              <a:t>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956640"/>
            <a:ext cx="8496944" cy="494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850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Technology patterns(cont.)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60963" y="6248345"/>
            <a:ext cx="56220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Organisation landscape of the </a:t>
            </a:r>
            <a:r>
              <a:rPr lang="en-GB" sz="1200" dirty="0" smtClean="0"/>
              <a:t>Positron Emission Tomography (PET) </a:t>
            </a:r>
            <a:r>
              <a:rPr lang="en-GB" sz="1200" dirty="0"/>
              <a:t>technology</a:t>
            </a:r>
            <a:r>
              <a:rPr lang="en-US" sz="1200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219" y="805300"/>
            <a:ext cx="8721560" cy="546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460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Technology patterns(cont.)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74911" y="6176337"/>
            <a:ext cx="41941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Subset of the PET scanner organisation landscape in 1998</a:t>
            </a:r>
            <a:r>
              <a:rPr lang="en-US" sz="1200" dirty="0"/>
              <a:t> 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236" y="879557"/>
            <a:ext cx="8492359" cy="5314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107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WP4: Relation with industry</a:t>
            </a:r>
          </a:p>
          <a:p>
            <a:pPr marL="400050" lvl="1" indent="0">
              <a:buNone/>
            </a:pPr>
            <a:r>
              <a:rPr lang="en-US" dirty="0" smtClean="0"/>
              <a:t>Work completed</a:t>
            </a:r>
          </a:p>
          <a:p>
            <a:r>
              <a:rPr lang="en-US" b="1" dirty="0" smtClean="0"/>
              <a:t>D4.1: Overall Industry Report</a:t>
            </a:r>
          </a:p>
          <a:p>
            <a:r>
              <a:rPr lang="en-US" dirty="0" smtClean="0"/>
              <a:t>D4.2: Follow-up structure for the project</a:t>
            </a:r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Technology patterns(cont.)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67522" y="6001543"/>
            <a:ext cx="46089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PET scanners organisation landscape with patents only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65" y="908720"/>
            <a:ext cx="8544670" cy="496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706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Selecting Attendance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606"/>
            <a:ext cx="9144000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We can use Collaboration Spotting to invite experts to attend AIME events</a:t>
            </a:r>
          </a:p>
          <a:p>
            <a:r>
              <a:rPr lang="en-US" dirty="0" smtClean="0"/>
              <a:t>Example: 3-D interconnections</a:t>
            </a:r>
          </a:p>
          <a:p>
            <a:pPr lvl="1"/>
            <a:r>
              <a:rPr lang="en-US" dirty="0" smtClean="0"/>
              <a:t>Three main technologies identified by AIDA experts:</a:t>
            </a:r>
          </a:p>
          <a:p>
            <a:pPr lvl="2"/>
            <a:r>
              <a:rPr lang="en-US" dirty="0" smtClean="0"/>
              <a:t>Interposers</a:t>
            </a:r>
          </a:p>
          <a:p>
            <a:pPr lvl="2"/>
            <a:r>
              <a:rPr lang="en-US" dirty="0" smtClean="0"/>
              <a:t>Through Silicon </a:t>
            </a:r>
            <a:r>
              <a:rPr lang="en-US" dirty="0" err="1" smtClean="0"/>
              <a:t>Vias</a:t>
            </a:r>
            <a:r>
              <a:rPr lang="en-US" dirty="0" smtClean="0"/>
              <a:t> (TSV)</a:t>
            </a:r>
          </a:p>
          <a:p>
            <a:pPr lvl="2"/>
            <a:r>
              <a:rPr lang="en-US" dirty="0" smtClean="0"/>
              <a:t>Solid Liquid Inter-Diffusion (SLID)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The Collaboration Spotting Project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4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Selecting </a:t>
            </a:r>
            <a:r>
              <a:rPr lang="en-US" sz="3600" dirty="0" smtClean="0"/>
              <a:t>Attendance: Interposers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Patents and publications related to interposers</a:t>
            </a:r>
            <a:r>
              <a:rPr lang="en-US" dirty="0"/>
              <a:t> </a:t>
            </a:r>
            <a:r>
              <a:rPr lang="en-US" dirty="0" smtClean="0"/>
              <a:t>/</a:t>
            </a:r>
            <a:r>
              <a:rPr lang="en-US" dirty="0" err="1" smtClean="0"/>
              <a:t>Organisation</a:t>
            </a:r>
            <a:r>
              <a:rPr lang="en-US" dirty="0" smtClean="0"/>
              <a:t> landscape</a:t>
            </a:r>
            <a:endParaRPr lang="en-GB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058" y="3610957"/>
            <a:ext cx="4921885" cy="285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457" y="980728"/>
            <a:ext cx="4403086" cy="262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397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Selecting </a:t>
            </a:r>
            <a:r>
              <a:rPr lang="en-US" sz="3600" dirty="0" smtClean="0"/>
              <a:t>Attendance: Interposers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Organisation</a:t>
            </a:r>
            <a:r>
              <a:rPr lang="en-US" dirty="0" smtClean="0"/>
              <a:t> landscape sorted by size, connectivity and impact</a:t>
            </a:r>
            <a:endParaRPr lang="en-GB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49" y="980728"/>
            <a:ext cx="7429503" cy="187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071" y="2863325"/>
            <a:ext cx="6811859" cy="186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90" y="4707552"/>
            <a:ext cx="7302420" cy="176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01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Selecting </a:t>
            </a:r>
            <a:r>
              <a:rPr lang="en-US" sz="3600" dirty="0" smtClean="0"/>
              <a:t>Attendance: TSV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Patents and publications related to </a:t>
            </a:r>
            <a:r>
              <a:rPr lang="en-GB" dirty="0" smtClean="0"/>
              <a:t>TSV</a:t>
            </a:r>
            <a:r>
              <a:rPr lang="en-US" dirty="0" smtClean="0"/>
              <a:t>/</a:t>
            </a:r>
            <a:r>
              <a:rPr lang="en-US" dirty="0" err="1" smtClean="0"/>
              <a:t>Organisation</a:t>
            </a:r>
            <a:r>
              <a:rPr lang="en-US" dirty="0" smtClean="0"/>
              <a:t> landscape</a:t>
            </a:r>
            <a:endParaRPr lang="en-GB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53989"/>
            <a:ext cx="5328592" cy="260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5328592" cy="309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268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6392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Organisation</a:t>
            </a:r>
            <a:r>
              <a:rPr lang="en-US" dirty="0" smtClean="0"/>
              <a:t> landscape for TSV sorted by size, connectivity and impact</a:t>
            </a:r>
            <a:endParaRPr lang="en-GB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57913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" y="973678"/>
            <a:ext cx="9036422" cy="202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81" y="3002016"/>
            <a:ext cx="7718131" cy="157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188" y="4581128"/>
            <a:ext cx="5516116" cy="20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85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Selecting </a:t>
            </a:r>
            <a:r>
              <a:rPr lang="en-US" sz="3600" dirty="0" smtClean="0"/>
              <a:t>Attendance: TSV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Patents </a:t>
            </a:r>
            <a:r>
              <a:rPr lang="en-GB" dirty="0" smtClean="0"/>
              <a:t>and publications: IBM &amp; IMEC connectivity diagrams</a:t>
            </a:r>
            <a:endParaRPr lang="en-GB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61" y="980728"/>
            <a:ext cx="5042279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743" y="3568775"/>
            <a:ext cx="5380514" cy="276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098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Selecting </a:t>
            </a:r>
            <a:r>
              <a:rPr lang="en-US" sz="3600" dirty="0" smtClean="0"/>
              <a:t>Attendance: SLID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Patents and publications related to </a:t>
            </a:r>
            <a:r>
              <a:rPr lang="en-GB" dirty="0" smtClean="0"/>
              <a:t>SLID</a:t>
            </a:r>
            <a:r>
              <a:rPr lang="en-US" dirty="0" smtClean="0"/>
              <a:t>/Tech context &amp; </a:t>
            </a:r>
            <a:r>
              <a:rPr lang="en-US" dirty="0" err="1" smtClean="0"/>
              <a:t>Organisation</a:t>
            </a:r>
            <a:r>
              <a:rPr lang="en-US" dirty="0" smtClean="0"/>
              <a:t> landscape</a:t>
            </a:r>
            <a:endParaRPr lang="en-GB" dirty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59832" y="594928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457" y="836712"/>
            <a:ext cx="4833087" cy="247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2037" y="3284984"/>
            <a:ext cx="4919926" cy="32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85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980728"/>
          </a:xfrm>
        </p:spPr>
        <p:txBody>
          <a:bodyPr/>
          <a:lstStyle/>
          <a:p>
            <a:r>
              <a:rPr lang="en-US" sz="3600" dirty="0" smtClean="0"/>
              <a:t>Selecting Attendance:</a:t>
            </a:r>
            <a:br>
              <a:rPr lang="en-US" sz="3600" dirty="0" smtClean="0"/>
            </a:br>
            <a:r>
              <a:rPr lang="en-US" sz="3600" dirty="0" smtClean="0"/>
              <a:t> (SLID) cont.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Organisation</a:t>
            </a:r>
            <a:r>
              <a:rPr lang="en-US" dirty="0"/>
              <a:t> landscape for </a:t>
            </a:r>
            <a:r>
              <a:rPr lang="en-US" dirty="0" err="1" smtClean="0"/>
              <a:t>SLIDsorted</a:t>
            </a:r>
            <a:r>
              <a:rPr lang="en-US" dirty="0" smtClean="0"/>
              <a:t> </a:t>
            </a:r>
            <a:r>
              <a:rPr lang="en-US" dirty="0"/>
              <a:t>by size, connectivity and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7EA846-808A-3B43-8ECC-410E2C4B422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4" descr="TSV_O_Siz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764704"/>
            <a:ext cx="4265744" cy="1724946"/>
          </a:xfrm>
          <a:prstGeom prst="rect">
            <a:avLst/>
          </a:prstGeom>
        </p:spPr>
      </p:pic>
      <p:pic>
        <p:nvPicPr>
          <p:cNvPr id="6" name="Picture 5" descr="TSV_O_Connec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92896"/>
            <a:ext cx="4265744" cy="1744868"/>
          </a:xfrm>
          <a:prstGeom prst="rect">
            <a:avLst/>
          </a:prstGeom>
        </p:spPr>
      </p:pic>
      <p:pic>
        <p:nvPicPr>
          <p:cNvPr id="7" name="Picture 6" descr="TSV_O_Impact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21088"/>
            <a:ext cx="4265744" cy="223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4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AIME: Attendance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7EA846-808A-3B43-8ECC-410E2C4B422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022116"/>
              </p:ext>
            </p:extLst>
          </p:nvPr>
        </p:nvGraphicFramePr>
        <p:xfrm>
          <a:off x="539552" y="1720300"/>
          <a:ext cx="7859718" cy="4733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Document" r:id="rId3" imgW="5969000" imgH="3911600" progId="Word.Document.12">
                  <p:embed/>
                </p:oleObj>
              </mc:Choice>
              <mc:Fallback>
                <p:oleObj name="Document" r:id="rId3" imgW="5969000" imgH="3911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1720300"/>
                        <a:ext cx="7859718" cy="4733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4315" y="1074222"/>
            <a:ext cx="593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Focus on Interposers and TSV. SLID not mature enough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6944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D4.1 Report: Content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400600"/>
          </a:xfrm>
        </p:spPr>
        <p:txBody>
          <a:bodyPr/>
          <a:lstStyle/>
          <a:p>
            <a:r>
              <a:rPr lang="en-US" sz="2800" dirty="0" smtClean="0"/>
              <a:t>Academia Industry Matching Events (AIME)</a:t>
            </a:r>
          </a:p>
          <a:p>
            <a:pPr lvl="1"/>
            <a:r>
              <a:rPr lang="en-US" sz="2400" dirty="0" smtClean="0"/>
              <a:t>Concept</a:t>
            </a:r>
          </a:p>
          <a:p>
            <a:pPr lvl="1"/>
            <a:r>
              <a:rPr lang="en-US" sz="2400" dirty="0" smtClean="0"/>
              <a:t>Statistics</a:t>
            </a:r>
          </a:p>
          <a:p>
            <a:pPr lvl="1"/>
            <a:r>
              <a:rPr lang="en-US" sz="2400" dirty="0"/>
              <a:t>National </a:t>
            </a:r>
            <a:r>
              <a:rPr lang="en-US" sz="2400" dirty="0" smtClean="0"/>
              <a:t>events</a:t>
            </a:r>
          </a:p>
          <a:p>
            <a:pPr lvl="1"/>
            <a:r>
              <a:rPr lang="en-US" sz="2400" dirty="0" smtClean="0"/>
              <a:t>Analysis</a:t>
            </a:r>
          </a:p>
          <a:p>
            <a:r>
              <a:rPr lang="en-US" sz="2800" dirty="0" smtClean="0"/>
              <a:t>Collaboration Spotting</a:t>
            </a:r>
          </a:p>
          <a:p>
            <a:pPr lvl="1"/>
            <a:r>
              <a:rPr lang="en-US" sz="2400" dirty="0" smtClean="0"/>
              <a:t>Concept and purpose</a:t>
            </a:r>
          </a:p>
          <a:p>
            <a:pPr lvl="1"/>
            <a:r>
              <a:rPr lang="en-US" sz="2400" dirty="0" smtClean="0"/>
              <a:t>Technology patterns</a:t>
            </a:r>
          </a:p>
          <a:p>
            <a:pPr lvl="1"/>
            <a:r>
              <a:rPr lang="en-US" sz="2400" dirty="0" smtClean="0"/>
              <a:t>Selecting attendance</a:t>
            </a:r>
          </a:p>
          <a:p>
            <a:pPr lvl="1"/>
            <a:r>
              <a:rPr lang="en-US" sz="2400" dirty="0" smtClean="0"/>
              <a:t>Event impact and follow-up</a:t>
            </a:r>
          </a:p>
          <a:p>
            <a:r>
              <a:rPr lang="en-US" sz="2800" dirty="0" smtClean="0"/>
              <a:t>Conclusion and future plans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case of </a:t>
            </a:r>
            <a:r>
              <a:rPr lang="en-US" sz="3200" dirty="0" err="1" smtClean="0"/>
              <a:t>Tezzaron</a:t>
            </a:r>
            <a:r>
              <a:rPr lang="en-US" sz="3200" dirty="0" smtClean="0"/>
              <a:t> </a:t>
            </a:r>
            <a:r>
              <a:rPr lang="en-US" sz="3200" dirty="0" err="1" smtClean="0"/>
              <a:t>Semicond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45435"/>
          </a:xfrm>
        </p:spPr>
        <p:txBody>
          <a:bodyPr/>
          <a:lstStyle/>
          <a:p>
            <a:r>
              <a:rPr lang="en-GB" sz="1800" dirty="0" err="1"/>
              <a:t>Tezzaron</a:t>
            </a:r>
            <a:r>
              <a:rPr lang="en-GB" sz="1800" dirty="0"/>
              <a:t> Semiconductor, one of the prominent industrial players in 3-D packaging does not appear in TSV, n</a:t>
            </a:r>
            <a:r>
              <a:rPr lang="en-GB" sz="1800" dirty="0" smtClean="0"/>
              <a:t>or </a:t>
            </a:r>
            <a:r>
              <a:rPr lang="en-GB" sz="1800" dirty="0"/>
              <a:t>Interposers. When searching for this company specifically we found two publications and five patents related to 3-D packaging:</a:t>
            </a:r>
            <a:endParaRPr lang="en-US" sz="1800" dirty="0"/>
          </a:p>
          <a:p>
            <a:r>
              <a:rPr lang="en-GB" sz="1800" dirty="0"/>
              <a:t>Publications:</a:t>
            </a:r>
            <a:endParaRPr lang="en-US" sz="1800" dirty="0"/>
          </a:p>
          <a:p>
            <a:pPr lvl="1"/>
            <a:r>
              <a:rPr lang="en-GB" sz="1100" dirty="0"/>
              <a:t>A novel chip-to-wafer (C2W) three-dimensional (3D) integration approach using a template for precise alignment</a:t>
            </a:r>
            <a:endParaRPr lang="en-US" sz="1100" dirty="0"/>
          </a:p>
          <a:p>
            <a:pPr lvl="1"/>
            <a:r>
              <a:rPr lang="en-GB" sz="1100" dirty="0"/>
              <a:t>Three-dimensional integrated circuits and the future of system-on-chip designs</a:t>
            </a:r>
            <a:endParaRPr lang="en-US" sz="1100" dirty="0"/>
          </a:p>
          <a:p>
            <a:r>
              <a:rPr lang="en-GB" sz="1800" dirty="0"/>
              <a:t> Patents:</a:t>
            </a:r>
            <a:endParaRPr lang="en-US" sz="1800" dirty="0"/>
          </a:p>
          <a:p>
            <a:pPr lvl="1"/>
            <a:r>
              <a:rPr lang="en-GB" sz="1100" dirty="0"/>
              <a:t>Method for bonding wafers to produce stacked integrated circuits</a:t>
            </a:r>
            <a:endParaRPr lang="en-US" sz="1100" dirty="0"/>
          </a:p>
          <a:p>
            <a:pPr lvl="1"/>
            <a:r>
              <a:rPr lang="en-GB" sz="1100" dirty="0" err="1"/>
              <a:t>Fiducial</a:t>
            </a:r>
            <a:r>
              <a:rPr lang="en-GB" sz="1100" dirty="0"/>
              <a:t> scheme adapted for stacked integrated circuits</a:t>
            </a:r>
            <a:endParaRPr lang="en-US" sz="1100" dirty="0"/>
          </a:p>
          <a:p>
            <a:pPr lvl="1"/>
            <a:r>
              <a:rPr lang="en-GB" sz="1100" dirty="0"/>
              <a:t>NETWORK WITH PROGRAMMABLE INTERCONNECT NODES ADAPTED TO LARGE INTEGRATED CIRCUITS</a:t>
            </a:r>
            <a:endParaRPr lang="en-US" sz="1100" dirty="0"/>
          </a:p>
          <a:p>
            <a:pPr lvl="1"/>
            <a:r>
              <a:rPr lang="en-GB" sz="1100" dirty="0"/>
              <a:t>Method for bonding wafers to produce stacked integrated circuits</a:t>
            </a:r>
            <a:endParaRPr lang="en-US" sz="1100" dirty="0"/>
          </a:p>
          <a:p>
            <a:pPr lvl="1"/>
            <a:r>
              <a:rPr lang="en-GB" sz="1100" dirty="0"/>
              <a:t>3D INTEGRATED CIRCUIT PACKAGE AND METHOD OF FABRICATION THEREOF</a:t>
            </a:r>
            <a:endParaRPr lang="en-US" sz="1100" dirty="0"/>
          </a:p>
          <a:p>
            <a:r>
              <a:rPr lang="en-GB" sz="1800" dirty="0"/>
              <a:t>None of these publications or patents can be found by looking for TSV or interposers. Indeed when looking into </a:t>
            </a:r>
            <a:r>
              <a:rPr lang="en-GB" sz="1800" dirty="0" err="1"/>
              <a:t>Tezzaron</a:t>
            </a:r>
            <a:r>
              <a:rPr lang="en-GB" sz="1800" dirty="0"/>
              <a:t> website one finds the following quotation: “</a:t>
            </a:r>
            <a:r>
              <a:rPr lang="en-GB" sz="1800" i="1" dirty="0"/>
              <a:t>These incredibly fine vertical connections are applied by the hundreds of thousands, allowing a single circuit to be spread vertically across multiple dies. They are so small we don’t even call them TSVs. They are </a:t>
            </a:r>
            <a:r>
              <a:rPr lang="en-GB" sz="1800" b="1" i="1" dirty="0" err="1"/>
              <a:t>SuperContacts</a:t>
            </a:r>
            <a:r>
              <a:rPr lang="en-GB" sz="1800" i="1" dirty="0"/>
              <a:t>™</a:t>
            </a:r>
            <a:r>
              <a:rPr lang="en-GB" sz="1800" dirty="0"/>
              <a:t>!” confirming the pertinence of this company in the TSV technology and indicating that there are other technologies close to TSV that should be included in the searches in relation with 3-D </a:t>
            </a:r>
            <a:r>
              <a:rPr lang="en-GB" sz="1800" dirty="0" smtClean="0"/>
              <a:t>packaging.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9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impact &amp; follow-up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4896544"/>
          </a:xfrm>
        </p:spPr>
        <p:txBody>
          <a:bodyPr/>
          <a:lstStyle/>
          <a:p>
            <a:r>
              <a:rPr lang="en-US" dirty="0" smtClean="0"/>
              <a:t>Increasing attractiveness for attending industry</a:t>
            </a:r>
          </a:p>
          <a:p>
            <a:r>
              <a:rPr lang="en-US" dirty="0" smtClean="0"/>
              <a:t>Representativeness of the attendance</a:t>
            </a:r>
          </a:p>
          <a:p>
            <a:r>
              <a:rPr lang="en-US" dirty="0" smtClean="0"/>
              <a:t>Fostering collaborations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53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attractiveness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" y="4005064"/>
            <a:ext cx="9052560" cy="2491627"/>
          </a:xfrm>
        </p:spPr>
        <p:txBody>
          <a:bodyPr/>
          <a:lstStyle/>
          <a:p>
            <a:r>
              <a:rPr lang="en-GB" sz="2000" dirty="0"/>
              <a:t>PET industry is considering </a:t>
            </a:r>
            <a:r>
              <a:rPr lang="en-GB" sz="2000" dirty="0" smtClean="0"/>
              <a:t>the </a:t>
            </a:r>
            <a:r>
              <a:rPr lang="en-GB" sz="2000" dirty="0"/>
              <a:t>use of SiPM in conjunction with L(Y)SO scintillating </a:t>
            </a:r>
            <a:r>
              <a:rPr lang="en-GB" sz="2000" dirty="0" smtClean="0"/>
              <a:t>crystals </a:t>
            </a:r>
            <a:r>
              <a:rPr lang="en-GB" sz="2000" dirty="0"/>
              <a:t>in the next generation of scanners. This combination of technology allows the use of PET scanners in strong magnetic fields such as those of Magnetic Resonance Imaging. The technology landscape </a:t>
            </a:r>
            <a:r>
              <a:rPr lang="en-GB" sz="2000" dirty="0" smtClean="0"/>
              <a:t>for </a:t>
            </a:r>
            <a:r>
              <a:rPr lang="en-GB" sz="2000" dirty="0" err="1"/>
              <a:t>SiPM</a:t>
            </a:r>
            <a:r>
              <a:rPr lang="en-GB" sz="2000" dirty="0"/>
              <a:t> clearly indicates the links with PET scanners and L(Y)SO crystals. Contributions from the medical imaging community at the AIME event on </a:t>
            </a:r>
            <a:r>
              <a:rPr lang="en-GB" sz="2000" dirty="0" err="1"/>
              <a:t>SiPM</a:t>
            </a:r>
            <a:r>
              <a:rPr lang="en-GB" sz="2000" dirty="0"/>
              <a:t> can strengthen the interests of the manufacturers in developing the </a:t>
            </a:r>
            <a:r>
              <a:rPr lang="en-GB" sz="2000" dirty="0" err="1"/>
              <a:t>SiPM</a:t>
            </a:r>
            <a:r>
              <a:rPr lang="en-GB" sz="2000" dirty="0"/>
              <a:t> technology.</a:t>
            </a:r>
            <a:r>
              <a:rPr lang="en-US" sz="2000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6" name="Picture 5" descr="SiPMTechnogra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375" y="959541"/>
            <a:ext cx="6961251" cy="2973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1557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Representativeness of attendance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22253" y="5868560"/>
            <a:ext cx="67997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Organisation landscape of </a:t>
            </a:r>
            <a:r>
              <a:rPr lang="en-GB" sz="1600" dirty="0" err="1"/>
              <a:t>SiPM</a:t>
            </a:r>
            <a:r>
              <a:rPr lang="en-GB" sz="1600" dirty="0"/>
              <a:t> where organisations are ranked by size. </a:t>
            </a:r>
            <a:endParaRPr lang="en-GB" sz="1600" dirty="0" smtClean="0"/>
          </a:p>
          <a:p>
            <a:r>
              <a:rPr lang="en-GB" sz="1600" dirty="0" smtClean="0"/>
              <a:t>Organisations </a:t>
            </a:r>
            <a:r>
              <a:rPr lang="en-GB" sz="1600" dirty="0"/>
              <a:t>that attended the AIME event are coloured in gold.</a:t>
            </a:r>
            <a:r>
              <a:rPr lang="en-US" sz="1600" dirty="0"/>
              <a:t> </a:t>
            </a:r>
          </a:p>
        </p:txBody>
      </p:sp>
      <p:pic>
        <p:nvPicPr>
          <p:cNvPr id="11" name="Content Placeholder 10" descr="SiPMOrderSize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00" r="5100"/>
          <a:stretch>
            <a:fillRect/>
          </a:stretch>
        </p:blipFill>
        <p:spPr bwMode="auto">
          <a:xfrm>
            <a:off x="-16310320" y="1758047"/>
            <a:ext cx="8229600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776864" cy="4849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28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Representativeness of attendance(2)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7890" y="5877272"/>
            <a:ext cx="73484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Subset of the above representing the publications and patents of the attendees </a:t>
            </a:r>
            <a:endParaRPr lang="en-GB" sz="1600" dirty="0" smtClean="0"/>
          </a:p>
          <a:p>
            <a:r>
              <a:rPr lang="en-GB" sz="1600" dirty="0" smtClean="0"/>
              <a:t>and </a:t>
            </a:r>
            <a:r>
              <a:rPr lang="en-GB" sz="1600" dirty="0"/>
              <a:t>their collaborators</a:t>
            </a:r>
            <a:r>
              <a:rPr lang="en-US" sz="1600" dirty="0"/>
              <a:t> 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51" y="972378"/>
            <a:ext cx="7271100" cy="4832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00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Fostering collaborations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Evolution of the number Publications of the Technical University of Delft between 2011 and 2014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7EA846-808A-3B43-8ECC-410E2C4B422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075" y="908720"/>
            <a:ext cx="6747301" cy="272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469" y="3722201"/>
            <a:ext cx="6766907" cy="273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670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Conclusions &amp; future plans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4968552"/>
          </a:xfrm>
        </p:spPr>
        <p:txBody>
          <a:bodyPr/>
          <a:lstStyle/>
          <a:p>
            <a:r>
              <a:rPr lang="en-US" dirty="0" smtClean="0"/>
              <a:t>AIME</a:t>
            </a:r>
          </a:p>
          <a:p>
            <a:pPr lvl="1"/>
            <a:r>
              <a:rPr lang="en-US" dirty="0" smtClean="0"/>
              <a:t>Efficient tool to bring industry closer to academia</a:t>
            </a:r>
          </a:p>
          <a:p>
            <a:pPr lvl="2"/>
            <a:r>
              <a:rPr lang="en-US" dirty="0" smtClean="0"/>
              <a:t>Ex: SI-PM: “Thanks to this event a company </a:t>
            </a:r>
            <a:r>
              <a:rPr lang="en-US" dirty="0" err="1" smtClean="0"/>
              <a:t>decited</a:t>
            </a:r>
            <a:r>
              <a:rPr lang="en-US" dirty="0" smtClean="0"/>
              <a:t> to enter the Si-PM business”</a:t>
            </a:r>
          </a:p>
          <a:p>
            <a:pPr lvl="1"/>
            <a:r>
              <a:rPr lang="en-US" dirty="0" smtClean="0"/>
              <a:t>Address all detector technologies</a:t>
            </a:r>
          </a:p>
          <a:p>
            <a:pPr lvl="2"/>
            <a:r>
              <a:rPr lang="en-US" dirty="0" smtClean="0"/>
              <a:t>Follow-ups </a:t>
            </a:r>
          </a:p>
          <a:p>
            <a:pPr lvl="2"/>
            <a:r>
              <a:rPr lang="en-US" dirty="0" err="1" smtClean="0"/>
              <a:t>Calorimetry</a:t>
            </a:r>
            <a:r>
              <a:rPr lang="en-US" dirty="0" smtClean="0"/>
              <a:t> (not specifically address in AIDA WP4)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7EA846-808A-3B43-8ECC-410E2C4B422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Conclusions &amp; future plans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400600"/>
          </a:xfrm>
        </p:spPr>
        <p:txBody>
          <a:bodyPr/>
          <a:lstStyle/>
          <a:p>
            <a:r>
              <a:rPr lang="en-US" sz="2800" dirty="0"/>
              <a:t>Collaboration Spotting</a:t>
            </a:r>
            <a:endParaRPr lang="en-US" sz="2800" dirty="0" smtClean="0"/>
          </a:p>
          <a:p>
            <a:pPr lvl="1"/>
            <a:r>
              <a:rPr lang="en-US" sz="2400" dirty="0" smtClean="0"/>
              <a:t>Valuable tool to understand the </a:t>
            </a:r>
            <a:r>
              <a:rPr lang="en-US" sz="2400" dirty="0" err="1" smtClean="0"/>
              <a:t>organisation</a:t>
            </a:r>
            <a:r>
              <a:rPr lang="en-US" sz="2400" dirty="0" smtClean="0"/>
              <a:t> landscape of individual technologies</a:t>
            </a:r>
          </a:p>
          <a:p>
            <a:pPr lvl="1"/>
            <a:r>
              <a:rPr lang="en-US" sz="2400" dirty="0" smtClean="0"/>
              <a:t>CERN-JRC collaboration for the development of a Technology Innovation Monitor</a:t>
            </a:r>
          </a:p>
          <a:p>
            <a:pPr lvl="2"/>
            <a:r>
              <a:rPr lang="en-US" sz="2000" dirty="0" smtClean="0"/>
              <a:t>Fields of activity of an </a:t>
            </a:r>
            <a:r>
              <a:rPr lang="en-US" sz="2000" dirty="0" err="1" smtClean="0"/>
              <a:t>organisation</a:t>
            </a:r>
            <a:endParaRPr lang="en-US" sz="2000" dirty="0" smtClean="0"/>
          </a:p>
          <a:p>
            <a:pPr lvl="2"/>
            <a:r>
              <a:rPr lang="en-US" sz="2000" dirty="0" smtClean="0"/>
              <a:t>Evaluation of </a:t>
            </a:r>
            <a:r>
              <a:rPr lang="en-US" sz="2000" dirty="0" err="1" smtClean="0"/>
              <a:t>organisation’s</a:t>
            </a:r>
            <a:r>
              <a:rPr lang="en-US" sz="2000" dirty="0" smtClean="0"/>
              <a:t> excellence in a field</a:t>
            </a:r>
          </a:p>
          <a:p>
            <a:pPr lvl="2"/>
            <a:r>
              <a:rPr lang="en-US" sz="2000" dirty="0" smtClean="0"/>
              <a:t>Analysis of collaborations</a:t>
            </a:r>
          </a:p>
          <a:p>
            <a:pPr lvl="2"/>
            <a:r>
              <a:rPr lang="en-US" sz="2000" dirty="0" smtClean="0"/>
              <a:t>Monitoring technology lifecycle &amp; </a:t>
            </a:r>
            <a:r>
              <a:rPr lang="en-GB" sz="2000" dirty="0" smtClean="0"/>
              <a:t>detection </a:t>
            </a:r>
            <a:r>
              <a:rPr lang="en-GB" sz="2000" dirty="0"/>
              <a:t>of emerging </a:t>
            </a:r>
            <a:r>
              <a:rPr lang="en-GB" sz="2000" dirty="0" smtClean="0"/>
              <a:t>technologies</a:t>
            </a:r>
          </a:p>
          <a:p>
            <a:pPr lvl="2"/>
            <a:r>
              <a:rPr lang="en-GB" sz="2000" dirty="0" smtClean="0"/>
              <a:t>Assistance to decision makers</a:t>
            </a:r>
            <a:endParaRPr lang="en-GB" sz="2000" dirty="0"/>
          </a:p>
          <a:p>
            <a:pPr lvl="2"/>
            <a:r>
              <a:rPr lang="en-GB" sz="2000" dirty="0"/>
              <a:t>Understanding the dynamic of </a:t>
            </a:r>
            <a:r>
              <a:rPr lang="en-GB" sz="2000" dirty="0" smtClean="0"/>
              <a:t>innovation</a:t>
            </a:r>
            <a:endParaRPr lang="en-US" sz="2000" dirty="0" smtClean="0"/>
          </a:p>
          <a:p>
            <a:pPr lvl="1"/>
            <a:r>
              <a:rPr lang="en-US" sz="2400" dirty="0" smtClean="0"/>
              <a:t>Extend the approach to other metadata</a:t>
            </a:r>
          </a:p>
          <a:p>
            <a:pPr lvl="2"/>
            <a:r>
              <a:rPr lang="en-US" sz="2000" dirty="0" smtClean="0"/>
              <a:t>Ex: projects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7EA846-808A-3B43-8ECC-410E2C4B422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3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en-US" dirty="0" smtClean="0"/>
              <a:t>AIME RPC-TGC Report</a:t>
            </a:r>
          </a:p>
          <a:p>
            <a:r>
              <a:rPr lang="en-US" dirty="0" smtClean="0"/>
              <a:t>D4.1: Overall Industry Report</a:t>
            </a:r>
          </a:p>
          <a:p>
            <a:r>
              <a:rPr lang="en-US" b="1" dirty="0" smtClean="0"/>
              <a:t>D4.2: Follow-up structure for the project</a:t>
            </a:r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6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D4.2: Follow-up structure for the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88632"/>
          </a:xfrm>
        </p:spPr>
        <p:txBody>
          <a:bodyPr/>
          <a:lstStyle/>
          <a:p>
            <a:r>
              <a:rPr lang="en-US" sz="2400" dirty="0" smtClean="0"/>
              <a:t>Moving from R&amp;D to pre-construction</a:t>
            </a:r>
          </a:p>
          <a:p>
            <a:pPr lvl="1"/>
            <a:r>
              <a:rPr lang="en-US" sz="2000" dirty="0" smtClean="0"/>
              <a:t>Include the Detector dimension</a:t>
            </a:r>
          </a:p>
          <a:p>
            <a:r>
              <a:rPr lang="en-US" sz="2400" dirty="0" smtClean="0"/>
              <a:t>Distinguish between</a:t>
            </a:r>
          </a:p>
          <a:p>
            <a:pPr lvl="1"/>
            <a:r>
              <a:rPr lang="en-US" sz="2000" dirty="0" smtClean="0"/>
              <a:t>HEP-driven developments (Ex: Gaseous detectors)</a:t>
            </a:r>
          </a:p>
          <a:p>
            <a:pPr lvl="1"/>
            <a:r>
              <a:rPr lang="en-US" sz="2000" dirty="0" smtClean="0"/>
              <a:t>Industry-driven developments (Ex: Silicon detectors)</a:t>
            </a:r>
          </a:p>
          <a:p>
            <a:r>
              <a:rPr lang="en-US" sz="2400" dirty="0" smtClean="0"/>
              <a:t>Continue with AIME (Review format)</a:t>
            </a:r>
            <a:endParaRPr lang="en-US" sz="2000" dirty="0" smtClean="0"/>
          </a:p>
          <a:p>
            <a:pPr lvl="1"/>
            <a:r>
              <a:rPr lang="en-US" sz="2000" dirty="0" smtClean="0"/>
              <a:t>Technology follow-up</a:t>
            </a:r>
          </a:p>
          <a:p>
            <a:pPr lvl="2"/>
            <a:r>
              <a:rPr lang="en-US" sz="1600" dirty="0" smtClean="0"/>
              <a:t>HEP community to propose topics requiring further AIMEs</a:t>
            </a:r>
            <a:endParaRPr lang="en-US" sz="1600" dirty="0"/>
          </a:p>
          <a:p>
            <a:pPr lvl="2"/>
            <a:r>
              <a:rPr lang="en-US" sz="1600" dirty="0"/>
              <a:t>Suggest continuing </a:t>
            </a:r>
            <a:r>
              <a:rPr lang="en-US" sz="1600" dirty="0" smtClean="0"/>
              <a:t>AIMEs in </a:t>
            </a:r>
            <a:r>
              <a:rPr lang="en-US" sz="1600" dirty="0"/>
              <a:t>collaboration with RD-51, </a:t>
            </a:r>
            <a:r>
              <a:rPr lang="en-US" sz="1600" dirty="0" err="1"/>
              <a:t>HEPTech</a:t>
            </a:r>
            <a:r>
              <a:rPr lang="en-US" sz="1600" dirty="0"/>
              <a:t>, etc. to reach the HEP community beyond AIDA</a:t>
            </a:r>
          </a:p>
          <a:p>
            <a:pPr lvl="2"/>
            <a:r>
              <a:rPr lang="en-US" sz="1600" dirty="0"/>
              <a:t>For </a:t>
            </a:r>
            <a:r>
              <a:rPr lang="en-US" sz="1600" dirty="0" smtClean="0"/>
              <a:t>HEP-driven </a:t>
            </a:r>
            <a:r>
              <a:rPr lang="en-US" sz="1600" dirty="0"/>
              <a:t>developments, include success stories to widen the market prospects for industry </a:t>
            </a:r>
            <a:endParaRPr lang="en-US" sz="1600" dirty="0" smtClean="0"/>
          </a:p>
          <a:p>
            <a:pPr lvl="1"/>
            <a:r>
              <a:rPr lang="en-US" sz="1800" dirty="0" smtClean="0"/>
              <a:t>Technologies related to detector integration</a:t>
            </a:r>
            <a:endParaRPr lang="en-US" sz="1600" dirty="0" smtClean="0"/>
          </a:p>
          <a:p>
            <a:pPr lvl="2"/>
            <a:r>
              <a:rPr lang="en-US" sz="1400" dirty="0"/>
              <a:t>Adjust topics according to detector development needs</a:t>
            </a:r>
            <a:endParaRPr lang="en-US" sz="1200" dirty="0" smtClean="0"/>
          </a:p>
          <a:p>
            <a:pPr lvl="1"/>
            <a:r>
              <a:rPr lang="en-US" sz="2000" dirty="0" smtClean="0"/>
              <a:t>Search for </a:t>
            </a:r>
            <a:r>
              <a:rPr lang="en-US" sz="2000" smtClean="0"/>
              <a:t>partners and Impact</a:t>
            </a:r>
            <a:r>
              <a:rPr lang="en-US" sz="2000" dirty="0" smtClean="0"/>
              <a:t>-assessment: Collaboration Spotting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D4.1: AIME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400600"/>
          </a:xfrm>
        </p:spPr>
        <p:txBody>
          <a:bodyPr/>
          <a:lstStyle/>
          <a:p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Foster collaborations between Academia &amp; Industry</a:t>
            </a:r>
          </a:p>
          <a:p>
            <a:r>
              <a:rPr lang="en-US" dirty="0" smtClean="0"/>
              <a:t>Methodology</a:t>
            </a:r>
          </a:p>
          <a:p>
            <a:pPr lvl="1"/>
            <a:r>
              <a:rPr lang="en-US" dirty="0" smtClean="0"/>
              <a:t>AIME</a:t>
            </a:r>
          </a:p>
          <a:p>
            <a:pPr lvl="2"/>
            <a:r>
              <a:rPr lang="en-US" dirty="0" smtClean="0"/>
              <a:t>Topical Events</a:t>
            </a:r>
          </a:p>
          <a:p>
            <a:pPr lvl="2"/>
            <a:r>
              <a:rPr lang="en-US" dirty="0" smtClean="0"/>
              <a:t>Needs of communities (HEP and others)</a:t>
            </a:r>
          </a:p>
          <a:p>
            <a:pPr lvl="2"/>
            <a:r>
              <a:rPr lang="en-US" dirty="0" smtClean="0"/>
              <a:t>Capability of Industry</a:t>
            </a:r>
          </a:p>
          <a:p>
            <a:pPr lvl="2"/>
            <a:r>
              <a:rPr lang="en-US" dirty="0" smtClean="0"/>
              <a:t>Two half-day events with booths, posters, long coffee breaks</a:t>
            </a:r>
          </a:p>
          <a:p>
            <a:pPr lvl="2"/>
            <a:r>
              <a:rPr lang="en-US" dirty="0" smtClean="0"/>
              <a:t>Networking dinner</a:t>
            </a:r>
          </a:p>
          <a:p>
            <a:r>
              <a:rPr lang="en-US" dirty="0" smtClean="0"/>
              <a:t>Statistics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A473C6-4FEF-834B-BD90-F843C97B54A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60817" y="2996952"/>
            <a:ext cx="57474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Thank you for your attention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61006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0" y="6453336"/>
            <a:ext cx="9144000" cy="381000"/>
          </a:xfr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>
            <a:miter lim="800000"/>
            <a:headEnd/>
            <a:tailEnd/>
          </a:ln>
        </p:spPr>
        <p:txBody>
          <a:bodyPr/>
          <a:lstStyle/>
          <a:p>
            <a:pPr algn="ctr"/>
            <a:fld id="{40565B40-CE66-4564-9AFE-A0B3746BED44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3338" y="79375"/>
            <a:ext cx="8851900" cy="555625"/>
          </a:xfrm>
        </p:spPr>
        <p:txBody>
          <a:bodyPr/>
          <a:lstStyle/>
          <a:p>
            <a:r>
              <a:rPr lang="en-US" sz="4000" b="1" dirty="0" smtClean="0"/>
              <a:t>AIME</a:t>
            </a:r>
            <a:r>
              <a:rPr lang="en-US" altLang="en-US" sz="4000" b="1" dirty="0" smtClean="0"/>
              <a:t>’</a:t>
            </a:r>
            <a:r>
              <a:rPr lang="en-US" sz="4000" b="1" dirty="0" smtClean="0"/>
              <a:t>s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8" y="977900"/>
            <a:ext cx="9085262" cy="1925638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</a:rPr>
              <a:t>Enhance industry involvement in R&amp;D for curiosity driven research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Foster collaborations between academia and industry</a:t>
            </a:r>
          </a:p>
          <a:p>
            <a:pPr>
              <a:defRPr/>
            </a:pPr>
            <a:r>
              <a:rPr lang="en-US" sz="2800" dirty="0"/>
              <a:t>Promote the use of research results in other research disciplines and industrial applications</a:t>
            </a:r>
            <a:endParaRPr lang="en-US" dirty="0"/>
          </a:p>
        </p:txBody>
      </p:sp>
      <p:cxnSp>
        <p:nvCxnSpPr>
          <p:cNvPr id="6149" name="Straight Arrow Connector 6"/>
          <p:cNvCxnSpPr>
            <a:cxnSpLocks noChangeShapeType="1"/>
          </p:cNvCxnSpPr>
          <p:nvPr/>
        </p:nvCxnSpPr>
        <p:spPr bwMode="auto">
          <a:xfrm flipV="1">
            <a:off x="201613" y="4611132"/>
            <a:ext cx="8650287" cy="11113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 type="arrow" w="med" len="med"/>
            <a:tailEnd type="arrow" w="med" len="med"/>
          </a:ln>
        </p:spPr>
      </p:cxnSp>
      <p:sp>
        <p:nvSpPr>
          <p:cNvPr id="6150" name="TextBox 7"/>
          <p:cNvSpPr txBox="1">
            <a:spLocks noChangeArrowheads="1"/>
          </p:cNvSpPr>
          <p:nvPr/>
        </p:nvSpPr>
        <p:spPr bwMode="auto">
          <a:xfrm rot="-2700000">
            <a:off x="179388" y="3479245"/>
            <a:ext cx="25225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Pre-commercial procurement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 rot="-2700000">
            <a:off x="7418388" y="3695145"/>
            <a:ext cx="18113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Application oriented</a:t>
            </a:r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58738" y="4625420"/>
            <a:ext cx="6238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3D-IC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66013" y="5236607"/>
            <a:ext cx="1614487" cy="9223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kern="0" dirty="0">
                <a:solidFill>
                  <a:sysClr val="windowText" lastClr="000000"/>
                </a:solidFill>
                <a:latin typeface="Century Gothic"/>
                <a:ea typeface="ＭＳ Ｐゴシック" charset="0"/>
                <a:cs typeface="ＭＳ Ｐゴシック" charset="0"/>
              </a:rPr>
              <a:t>Industrial</a:t>
            </a:r>
          </a:p>
          <a:p>
            <a:pPr>
              <a:defRPr/>
            </a:pPr>
            <a:r>
              <a:rPr lang="en-GB" kern="0" dirty="0">
                <a:solidFill>
                  <a:sysClr val="windowText" lastClr="000000"/>
                </a:solidFill>
                <a:latin typeface="Century Gothic"/>
                <a:ea typeface="ＭＳ Ｐゴシック" charset="0"/>
                <a:cs typeface="ＭＳ Ｐゴシック" charset="0"/>
              </a:rPr>
              <a:t>Applications</a:t>
            </a:r>
          </a:p>
          <a:p>
            <a:pPr>
              <a:defRPr/>
            </a:pPr>
            <a:r>
              <a:rPr lang="en-GB" kern="0" dirty="0">
                <a:solidFill>
                  <a:sysClr val="windowText" lastClr="000000"/>
                </a:solidFill>
                <a:latin typeface="Century Gothic"/>
                <a:ea typeface="ＭＳ Ｐゴシック" charset="0"/>
                <a:cs typeface="ＭＳ Ｐゴシック" charset="0"/>
              </a:rPr>
              <a:t>Accelerators</a:t>
            </a:r>
          </a:p>
        </p:txBody>
      </p:sp>
      <p:pic>
        <p:nvPicPr>
          <p:cNvPr id="6154" name="Picture 2" descr="M:\Jerome\TSV\Medipix3 TSV photos\P10101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75" y="4984195"/>
            <a:ext cx="1512888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4" descr="M:\Jerome\TSV\Medipix3 TSV photos\P10101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5988" y="4984195"/>
            <a:ext cx="1349375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9"/>
          <p:cNvSpPr txBox="1"/>
          <p:nvPr/>
        </p:nvSpPr>
        <p:spPr>
          <a:xfrm>
            <a:off x="19050" y="5995432"/>
            <a:ext cx="4186238" cy="369888"/>
          </a:xfrm>
          <a:prstGeom prst="rect">
            <a:avLst/>
          </a:prstGeom>
          <a:gradFill rotWithShape="1">
            <a:gsLst>
              <a:gs pos="0">
                <a:srgbClr val="CF543F">
                  <a:tint val="1000"/>
                  <a:satMod val="100000"/>
                </a:srgbClr>
              </a:gs>
              <a:gs pos="68000">
                <a:srgbClr val="CF543F">
                  <a:tint val="77000"/>
                  <a:satMod val="100000"/>
                </a:srgbClr>
              </a:gs>
              <a:gs pos="81000">
                <a:srgbClr val="CF543F">
                  <a:tint val="79000"/>
                  <a:satMod val="100000"/>
                </a:srgbClr>
              </a:gs>
              <a:gs pos="86000">
                <a:srgbClr val="CF543F">
                  <a:tint val="73000"/>
                  <a:satMod val="100000"/>
                </a:srgbClr>
              </a:gs>
              <a:gs pos="100000">
                <a:srgbClr val="CF543F">
                  <a:tint val="35000"/>
                  <a:satMod val="100000"/>
                </a:srgbClr>
              </a:gs>
            </a:gsLst>
            <a:lin ang="5400000" scaled="0"/>
          </a:gradFill>
          <a:ln w="9525" cap="flat" cmpd="sng" algn="ctr">
            <a:solidFill>
              <a:srgbClr val="CF543F">
                <a:shade val="95000"/>
                <a:satMod val="105000"/>
              </a:srgbClr>
            </a:solidFill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Century Gothic"/>
                <a:ea typeface="ＭＳ Ｐゴシック" charset="0"/>
                <a:cs typeface="ＭＳ Ｐゴシック" charset="0"/>
              </a:rPr>
              <a:t>3D Interconnection event (</a:t>
            </a:r>
            <a:r>
              <a:rPr lang="en-US" kern="0" dirty="0" err="1">
                <a:solidFill>
                  <a:sysClr val="windowText" lastClr="000000"/>
                </a:solidFill>
                <a:latin typeface="Century Gothic"/>
                <a:ea typeface="ＭＳ Ｐゴシック" charset="0"/>
                <a:cs typeface="ＭＳ Ｐゴシック" charset="0"/>
              </a:rPr>
              <a:t>Frascati</a:t>
            </a:r>
            <a:r>
              <a:rPr lang="en-US" kern="0" dirty="0">
                <a:solidFill>
                  <a:sysClr val="windowText" lastClr="000000"/>
                </a:solidFill>
                <a:latin typeface="Century Gothic"/>
                <a:ea typeface="ＭＳ Ｐゴシック" charset="0"/>
                <a:cs typeface="ＭＳ Ｐゴシック" charset="0"/>
              </a:rPr>
              <a:t>)</a:t>
            </a:r>
            <a:r>
              <a:rPr lang="en-US" sz="1800" kern="0" dirty="0">
                <a:solidFill>
                  <a:sysClr val="windowText" lastClr="000000"/>
                </a:solidFill>
                <a:latin typeface="Century Gothic"/>
                <a:ea typeface="+mn-ea"/>
              </a:rPr>
              <a:t> </a:t>
            </a:r>
          </a:p>
        </p:txBody>
      </p:sp>
      <p:pic>
        <p:nvPicPr>
          <p:cNvPr id="6157" name="Picture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2013" y="4715907"/>
            <a:ext cx="1539875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6C452A-5723-E748-A476-9FD3001C4EC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slow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908720"/>
          </a:xfrm>
        </p:spPr>
        <p:txBody>
          <a:bodyPr/>
          <a:lstStyle/>
          <a:p>
            <a:r>
              <a:rPr lang="en-US" sz="3600" dirty="0" smtClean="0"/>
              <a:t>Events for Industry Report</a:t>
            </a:r>
            <a:endParaRPr lang="en-US" sz="36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863" y="980728"/>
            <a:ext cx="8890000" cy="5544616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en-GB" sz="2400" b="1" dirty="0" smtClean="0"/>
              <a:t>11 </a:t>
            </a:r>
            <a:r>
              <a:rPr lang="en-GB" sz="2400" b="1" dirty="0" smtClean="0"/>
              <a:t>AIME events organised since 2011 (7 reported in D4.1)</a:t>
            </a:r>
            <a:endParaRPr lang="en-GB" sz="2400" b="1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b="1" dirty="0" smtClean="0"/>
              <a:t>Si-Photomultipliers</a:t>
            </a:r>
            <a:r>
              <a:rPr lang="en-GB" sz="2000" dirty="0" smtClean="0"/>
              <a:t> (CERN, Geneva, 2011</a:t>
            </a:r>
            <a:r>
              <a:rPr lang="en-GB" sz="2000" dirty="0" smtClean="0"/>
              <a:t>) (AIDA kick-off, </a:t>
            </a:r>
            <a:r>
              <a:rPr lang="en-GB" sz="2000" dirty="0" err="1" smtClean="0"/>
              <a:t>HEPTech</a:t>
            </a:r>
            <a:r>
              <a:rPr lang="en-GB" sz="2000" dirty="0" smtClean="0"/>
              <a:t>)</a:t>
            </a:r>
            <a:endParaRPr lang="en-GB" sz="2000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dirty="0"/>
              <a:t>Vacuum &amp; </a:t>
            </a:r>
            <a:r>
              <a:rPr lang="en-GB" sz="2000" dirty="0" smtClean="0"/>
              <a:t>Cryogenics (GSI, Darmstadt, 2011) (Jointly organised with ASPERA)</a:t>
            </a:r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b="1" dirty="0" smtClean="0"/>
              <a:t>Position Sensitive Solid State Detectors </a:t>
            </a:r>
            <a:r>
              <a:rPr lang="en-GB" sz="2000" b="1" dirty="0"/>
              <a:t>(DESY, Hamburg, 2012</a:t>
            </a:r>
            <a:r>
              <a:rPr lang="en-GB" sz="2000" b="1" dirty="0" smtClean="0"/>
              <a:t>)</a:t>
            </a:r>
            <a:endParaRPr lang="en-GB" sz="2000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dirty="0"/>
              <a:t>Beam </a:t>
            </a:r>
            <a:r>
              <a:rPr lang="en-GB" sz="2000" dirty="0" smtClean="0"/>
              <a:t>monitoring (GSI, Darmstadt, 2012)</a:t>
            </a:r>
            <a:endParaRPr lang="en-GB" sz="2000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b="1" dirty="0" smtClean="0"/>
              <a:t>Micro Pattern Gaseous Detectors</a:t>
            </a:r>
            <a:r>
              <a:rPr lang="en-GB" sz="2000" dirty="0" smtClean="0"/>
              <a:t> (IN2P3/LAPP, Annecy, 2012)</a:t>
            </a:r>
            <a:endParaRPr lang="en-GB" sz="2000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b="1" dirty="0" smtClean="0"/>
              <a:t>3D</a:t>
            </a:r>
            <a:r>
              <a:rPr lang="en-GB" sz="2000" b="1" dirty="0"/>
              <a:t>-</a:t>
            </a:r>
            <a:r>
              <a:rPr lang="en-GB" sz="2000" b="1" dirty="0" smtClean="0"/>
              <a:t>IC </a:t>
            </a:r>
            <a:r>
              <a:rPr lang="en-GB" sz="2000" dirty="0" smtClean="0"/>
              <a:t>(INFN, </a:t>
            </a:r>
            <a:r>
              <a:rPr lang="en-GB" sz="2000" dirty="0" err="1" smtClean="0"/>
              <a:t>Frascati</a:t>
            </a:r>
            <a:r>
              <a:rPr lang="en-GB" sz="2000" dirty="0" smtClean="0"/>
              <a:t>, 2013</a:t>
            </a:r>
            <a:r>
              <a:rPr lang="en-GB" sz="2000" dirty="0" smtClean="0"/>
              <a:t>)</a:t>
            </a:r>
            <a:endParaRPr lang="en-GB" sz="2000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dirty="0"/>
              <a:t>Super </a:t>
            </a:r>
            <a:r>
              <a:rPr lang="en-GB" sz="2000" dirty="0" smtClean="0"/>
              <a:t>conductivity (CIEMAT, Madrid, 2013</a:t>
            </a:r>
            <a:r>
              <a:rPr lang="en-GB" sz="2000" dirty="0" smtClean="0"/>
              <a:t>) (</a:t>
            </a:r>
            <a:r>
              <a:rPr lang="en-GB" sz="2000" dirty="0" err="1" smtClean="0"/>
              <a:t>HEPTech</a:t>
            </a:r>
            <a:r>
              <a:rPr lang="en-GB" sz="2000" dirty="0" smtClean="0"/>
              <a:t>)</a:t>
            </a:r>
            <a:endParaRPr lang="en-GB" sz="2000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dirty="0"/>
              <a:t>Industrial applications of </a:t>
            </a:r>
            <a:r>
              <a:rPr lang="en-GB" sz="2000" dirty="0" smtClean="0"/>
              <a:t>accelerators (STFC, </a:t>
            </a:r>
            <a:r>
              <a:rPr lang="en-GB" sz="2000" dirty="0" err="1" smtClean="0"/>
              <a:t>Daresbury</a:t>
            </a:r>
            <a:r>
              <a:rPr lang="en-GB" sz="2000" dirty="0" smtClean="0"/>
              <a:t>, 2013</a:t>
            </a:r>
            <a:r>
              <a:rPr lang="en-GB" sz="2000" i="1" dirty="0" smtClean="0"/>
              <a:t>)</a:t>
            </a:r>
            <a:r>
              <a:rPr lang="en-GB" sz="2000" dirty="0" smtClean="0"/>
              <a:t> </a:t>
            </a:r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b="1" dirty="0" smtClean="0"/>
              <a:t>Neutron detection with MPGDs</a:t>
            </a:r>
            <a:r>
              <a:rPr lang="en-GB" sz="2000" dirty="0" smtClean="0"/>
              <a:t> (CERN, Geneva, 2013) (Jointly organised with RD-51)</a:t>
            </a:r>
            <a:endParaRPr lang="en-GB" sz="2000" dirty="0"/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b="1" dirty="0" smtClean="0"/>
              <a:t>Control Systems</a:t>
            </a:r>
            <a:r>
              <a:rPr lang="en-GB" sz="2000" dirty="0" smtClean="0"/>
              <a:t> (</a:t>
            </a:r>
            <a:r>
              <a:rPr lang="en-GB" sz="2000" dirty="0" err="1" smtClean="0"/>
              <a:t>Demokritos</a:t>
            </a:r>
            <a:r>
              <a:rPr lang="en-GB" sz="2000" dirty="0" smtClean="0"/>
              <a:t>, Athens, 2013)</a:t>
            </a:r>
          </a:p>
          <a:p>
            <a:pPr marL="622300" lvl="1" indent="-457200">
              <a:buFont typeface="Arial" pitchFamily="34" charset="0"/>
              <a:buChar char="•"/>
              <a:defRPr/>
            </a:pPr>
            <a:r>
              <a:rPr lang="en-GB" sz="2000" b="1" dirty="0" smtClean="0"/>
              <a:t>RPC and TGC </a:t>
            </a:r>
            <a:r>
              <a:rPr lang="en-GB" sz="2000" b="1" dirty="0"/>
              <a:t>(Vienna, 2014)</a:t>
            </a:r>
            <a:r>
              <a:rPr lang="en-GB" sz="2000" dirty="0"/>
              <a:t> </a:t>
            </a:r>
            <a:r>
              <a:rPr lang="en-GB" sz="2000" dirty="0" smtClean="0"/>
              <a:t>(jointly </a:t>
            </a:r>
            <a:r>
              <a:rPr lang="en-GB" sz="2000" dirty="0" smtClean="0"/>
              <a:t>organised with </a:t>
            </a:r>
            <a:r>
              <a:rPr lang="en-GB" sz="2000" dirty="0" err="1" smtClean="0"/>
              <a:t>HEPTech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marL="622300" lvl="1" indent="-457200">
              <a:buFont typeface="Arial" pitchFamily="34" charset="0"/>
              <a:buChar char="•"/>
              <a:defRPr/>
            </a:pPr>
            <a:endParaRPr lang="en-GB" sz="2000" dirty="0" smtClean="0"/>
          </a:p>
          <a:p>
            <a:pPr marL="165100" lvl="1" indent="0">
              <a:buFontTx/>
              <a:buNone/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46912" y="6520259"/>
            <a:ext cx="2133600" cy="365125"/>
          </a:xfrm>
          <a:gradFill rotWithShape="1">
            <a:gsLst>
              <a:gs pos="0">
                <a:schemeClr val="bg1"/>
              </a:gs>
              <a:gs pos="100000">
                <a:schemeClr val="accent2">
                  <a:alpha val="39999"/>
                </a:schemeClr>
              </a:gs>
            </a:gsLst>
            <a:lin ang="0" scaled="1"/>
          </a:gradFill>
        </p:spPr>
        <p:txBody>
          <a:bodyPr/>
          <a:lstStyle/>
          <a:p>
            <a:fld id="{1FA8F2E0-A57D-4E7C-90AD-43191B2FB665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AIME RPC-TGC Report</a:t>
            </a:r>
            <a:endParaRPr lang="el-GR" sz="3600" dirty="0"/>
          </a:p>
        </p:txBody>
      </p:sp>
      <p:pic>
        <p:nvPicPr>
          <p:cNvPr id="6" name="Content Placeholder 5" descr="wie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980728"/>
            <a:ext cx="4910147" cy="489654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6632" y="1556792"/>
            <a:ext cx="237978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305" y="5877272"/>
            <a:ext cx="47529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D4.1: Events for Industry Report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96544"/>
          </a:xfrm>
        </p:spPr>
        <p:txBody>
          <a:bodyPr/>
          <a:lstStyle/>
          <a:p>
            <a:r>
              <a:rPr lang="en-US" sz="2800" dirty="0" smtClean="0"/>
              <a:t>National Events</a:t>
            </a:r>
          </a:p>
          <a:p>
            <a:pPr lvl="1"/>
            <a:r>
              <a:rPr lang="en-US" sz="2400" dirty="0" smtClean="0"/>
              <a:t>AIME-like event at Thessaloniki, 4-5/4/2011</a:t>
            </a:r>
          </a:p>
          <a:p>
            <a:pPr lvl="2"/>
            <a:r>
              <a:rPr lang="en-US" sz="2000" dirty="0" smtClean="0"/>
              <a:t>Implementation of informatics to the HEP research</a:t>
            </a:r>
          </a:p>
          <a:p>
            <a:pPr lvl="2"/>
            <a:r>
              <a:rPr lang="en-US" sz="2000" dirty="0" smtClean="0"/>
              <a:t>NTUA, NRSC “</a:t>
            </a:r>
            <a:r>
              <a:rPr lang="en-US" sz="2000" dirty="0" err="1" smtClean="0"/>
              <a:t>Demokritos</a:t>
            </a:r>
            <a:r>
              <a:rPr lang="en-US" sz="2000" dirty="0" smtClean="0"/>
              <a:t>”, SEPVE</a:t>
            </a:r>
          </a:p>
          <a:p>
            <a:pPr lvl="1"/>
            <a:r>
              <a:rPr lang="en-US" sz="2400" dirty="0" smtClean="0"/>
              <a:t>AIME-like event at </a:t>
            </a:r>
            <a:r>
              <a:rPr lang="en-US" sz="2400" dirty="0" err="1" smtClean="0"/>
              <a:t>Alexandroupolis</a:t>
            </a:r>
            <a:r>
              <a:rPr lang="en-US" sz="2400" dirty="0" smtClean="0"/>
              <a:t>, 26-27/11/2011</a:t>
            </a:r>
          </a:p>
          <a:p>
            <a:pPr lvl="2"/>
            <a:r>
              <a:rPr lang="en-US" sz="2000" dirty="0" smtClean="0"/>
              <a:t>Implementation of Advanced Electronics and Precise Mechanical Components to the HEP research</a:t>
            </a:r>
          </a:p>
          <a:p>
            <a:pPr lvl="2"/>
            <a:r>
              <a:rPr lang="en-US" sz="2000" dirty="0" smtClean="0"/>
              <a:t>NTUA, NRSC “</a:t>
            </a:r>
            <a:r>
              <a:rPr lang="en-US" sz="2000" dirty="0" err="1" smtClean="0"/>
              <a:t>Demokritos</a:t>
            </a:r>
            <a:r>
              <a:rPr lang="en-US" sz="2000" dirty="0" smtClean="0"/>
              <a:t>”</a:t>
            </a:r>
          </a:p>
          <a:p>
            <a:pPr lvl="1"/>
            <a:r>
              <a:rPr lang="en-US" sz="2400" dirty="0" smtClean="0"/>
              <a:t>Event organized by Ivan Vila in Seville, 24-25/6/2013</a:t>
            </a:r>
          </a:p>
          <a:p>
            <a:pPr lvl="2"/>
            <a:r>
              <a:rPr lang="en-US" sz="2000" dirty="0" smtClean="0"/>
              <a:t>CPAN Workshop on technology transfer  at CNA</a:t>
            </a:r>
          </a:p>
          <a:p>
            <a:pPr lvl="2"/>
            <a:endParaRPr lang="en-US" sz="2000" dirty="0" smtClean="0"/>
          </a:p>
          <a:p>
            <a:pPr lvl="1"/>
            <a:endParaRPr lang="el-GR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AIME: Statistics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7EA846-808A-3B43-8ECC-410E2C4B422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0193450"/>
              </p:ext>
            </p:extLst>
          </p:nvPr>
        </p:nvGraphicFramePr>
        <p:xfrm>
          <a:off x="205552" y="1047220"/>
          <a:ext cx="8758936" cy="3965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Document" r:id="rId3" imgW="5918200" imgH="2679700" progId="Word.Document.12">
                  <p:embed/>
                </p:oleObj>
              </mc:Choice>
              <mc:Fallback>
                <p:oleObj name="Document" r:id="rId3" imgW="5918200" imgH="2679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552" y="1047220"/>
                        <a:ext cx="8758936" cy="39659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5651" y="5085184"/>
            <a:ext cx="9238426" cy="16619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GB" sz="1600" b="1" dirty="0" smtClean="0"/>
              <a:t>611</a:t>
            </a:r>
            <a:r>
              <a:rPr lang="en-GB" sz="1600" dirty="0" smtClean="0"/>
              <a:t> </a:t>
            </a:r>
            <a:r>
              <a:rPr lang="en-GB" sz="1600" dirty="0"/>
              <a:t>people attended these events with an average of </a:t>
            </a:r>
            <a:r>
              <a:rPr lang="en-GB" sz="1600" b="1" dirty="0"/>
              <a:t>87</a:t>
            </a:r>
            <a:r>
              <a:rPr lang="en-GB" sz="1600" dirty="0"/>
              <a:t> participants per </a:t>
            </a:r>
            <a:r>
              <a:rPr lang="en-GB" sz="1600" dirty="0" smtClean="0"/>
              <a:t>event</a:t>
            </a:r>
          </a:p>
          <a:p>
            <a:pPr marL="285750" indent="-285750" algn="l">
              <a:buFont typeface="Arial"/>
              <a:buChar char="•"/>
            </a:pPr>
            <a:r>
              <a:rPr lang="en-GB" sz="1600" b="1" dirty="0"/>
              <a:t>101</a:t>
            </a:r>
            <a:r>
              <a:rPr lang="en-GB" sz="1600" dirty="0"/>
              <a:t> Companies attended the seven events for an average of </a:t>
            </a:r>
            <a:r>
              <a:rPr lang="en-GB" sz="1600" b="1" dirty="0"/>
              <a:t>14</a:t>
            </a:r>
            <a:r>
              <a:rPr lang="en-GB" sz="1600" dirty="0"/>
              <a:t> companies per event</a:t>
            </a:r>
            <a:r>
              <a:rPr lang="en-US" sz="1600" dirty="0"/>
              <a:t> </a:t>
            </a:r>
            <a:endParaRPr lang="en-US" sz="1600" dirty="0" smtClean="0"/>
          </a:p>
          <a:p>
            <a:pPr marL="742950" lvl="1" indent="-285750" algn="l">
              <a:buFont typeface="Arial"/>
              <a:buChar char="•"/>
            </a:pPr>
            <a:r>
              <a:rPr lang="en-US" dirty="0" smtClean="0"/>
              <a:t>MPGD, RPC </a:t>
            </a:r>
            <a:r>
              <a:rPr lang="en-US" dirty="0" smtClean="0">
                <a:sym typeface="Wingdings"/>
              </a:rPr>
              <a:t> Small industrial community supporting the activity</a:t>
            </a:r>
            <a:endParaRPr lang="en-US" dirty="0" smtClean="0"/>
          </a:p>
          <a:p>
            <a:pPr marL="742950" lvl="1" indent="-285750" algn="l">
              <a:buFont typeface="Arial"/>
              <a:buChar char="•"/>
            </a:pPr>
            <a:r>
              <a:rPr lang="en-GB" dirty="0" smtClean="0"/>
              <a:t>Technologies </a:t>
            </a:r>
            <a:r>
              <a:rPr lang="en-GB" dirty="0"/>
              <a:t>where Europe could meet the needs of </a:t>
            </a:r>
            <a:r>
              <a:rPr lang="en-GB" dirty="0" smtClean="0"/>
              <a:t>academia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EU </a:t>
            </a:r>
            <a:r>
              <a:rPr lang="en-GB" dirty="0"/>
              <a:t>industry is about </a:t>
            </a:r>
            <a:r>
              <a:rPr lang="en-GB" b="1" dirty="0"/>
              <a:t>90% or above</a:t>
            </a:r>
            <a:r>
              <a:rPr lang="en-GB" dirty="0"/>
              <a:t>. </a:t>
            </a:r>
            <a:endParaRPr lang="en-GB" dirty="0" smtClean="0"/>
          </a:p>
          <a:p>
            <a:pPr marL="742950" lvl="1" indent="-285750" algn="l">
              <a:buFont typeface="Arial"/>
              <a:buChar char="•"/>
            </a:pPr>
            <a:r>
              <a:rPr lang="en-GB" dirty="0"/>
              <a:t>P</a:t>
            </a:r>
            <a:r>
              <a:rPr lang="en-GB" dirty="0" smtClean="0"/>
              <a:t>ercentage </a:t>
            </a:r>
            <a:r>
              <a:rPr lang="en-GB" dirty="0"/>
              <a:t>goes </a:t>
            </a:r>
            <a:r>
              <a:rPr lang="en-GB" b="1" dirty="0"/>
              <a:t>down to 70%</a:t>
            </a:r>
            <a:r>
              <a:rPr lang="en-GB" dirty="0"/>
              <a:t> when the leading industry for a technology topic is in the US and/or Asia. </a:t>
            </a:r>
            <a:endParaRPr lang="en-GB" dirty="0" smtClean="0"/>
          </a:p>
          <a:p>
            <a:pPr marL="1200150" lvl="2" indent="-285750" algn="l">
              <a:buFont typeface="Arial"/>
              <a:buChar char="•"/>
            </a:pPr>
            <a:r>
              <a:rPr lang="en-GB" dirty="0" smtClean="0"/>
              <a:t>3</a:t>
            </a:r>
            <a:r>
              <a:rPr lang="en-GB" dirty="0"/>
              <a:t>-D interconnections</a:t>
            </a:r>
            <a:r>
              <a:rPr lang="en-US" dirty="0"/>
              <a:t> </a:t>
            </a:r>
            <a:endParaRPr lang="en-US" dirty="0" smtClean="0"/>
          </a:p>
          <a:p>
            <a:pPr algn="l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 bwMode="auto">
          <a:xfrm>
            <a:off x="3841119" y="3202175"/>
            <a:ext cx="237626" cy="2376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851920" y="3911454"/>
            <a:ext cx="237626" cy="2376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8654854" y="2852936"/>
            <a:ext cx="237626" cy="2376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19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MLG_Plenary_Meeting">
  <a:themeElements>
    <a:clrScheme name="AIDA Master sty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IDA Master styl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AIDA Master sty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2257f939384ead769ce981de2ed2ec6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C91B725-F434-4E04-B9EC-05445A570E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DC701B-90D9-4C4F-A8D5-F9BED3AFB8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54B7B45-6EF0-4392-8B29-9A9C99F0FA9E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JMLG_Plenary_Meeting</Template>
  <TotalTime>1920</TotalTime>
  <Words>1950</Words>
  <Application>Microsoft Macintosh PowerPoint</Application>
  <PresentationFormat>On-screen Show (4:3)</PresentationFormat>
  <Paragraphs>348</Paragraphs>
  <Slides>40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JMLG_Plenary_Meeting</vt:lpstr>
      <vt:lpstr>Blank</vt:lpstr>
      <vt:lpstr>Document</vt:lpstr>
      <vt:lpstr>WP4: Relation with Industry</vt:lpstr>
      <vt:lpstr>Agenda</vt:lpstr>
      <vt:lpstr>D4.1 Report: Content</vt:lpstr>
      <vt:lpstr>D4.1: AIME</vt:lpstr>
      <vt:lpstr>AIME’s scope</vt:lpstr>
      <vt:lpstr>Events for Industry Report</vt:lpstr>
      <vt:lpstr>AIME RPC-TGC Report</vt:lpstr>
      <vt:lpstr>D4.1: Events for Industry Report</vt:lpstr>
      <vt:lpstr>AIME: Statistics</vt:lpstr>
      <vt:lpstr>D4.1 Report: AIME</vt:lpstr>
      <vt:lpstr>D4.1 Report: AIME</vt:lpstr>
      <vt:lpstr>Collaboration Spotting</vt:lpstr>
      <vt:lpstr>PowerPoint Presentation</vt:lpstr>
      <vt:lpstr>PowerPoint Presentation</vt:lpstr>
      <vt:lpstr>PowerPoint Presentation</vt:lpstr>
      <vt:lpstr>Technology patterns</vt:lpstr>
      <vt:lpstr>Technology patterns(cont.)</vt:lpstr>
      <vt:lpstr>Technology patterns(cont.)</vt:lpstr>
      <vt:lpstr>Technology patterns(cont.)</vt:lpstr>
      <vt:lpstr>Technology patterns(cont.)</vt:lpstr>
      <vt:lpstr>Selecting Attendance</vt:lpstr>
      <vt:lpstr>Selecting Attendance: Interposers</vt:lpstr>
      <vt:lpstr>Selecting Attendance: Interposers</vt:lpstr>
      <vt:lpstr>Selecting Attendance: TSV</vt:lpstr>
      <vt:lpstr>PowerPoint Presentation</vt:lpstr>
      <vt:lpstr>Selecting Attendance: TSV</vt:lpstr>
      <vt:lpstr>Selecting Attendance: SLID</vt:lpstr>
      <vt:lpstr>Selecting Attendance:  (SLID) cont.</vt:lpstr>
      <vt:lpstr>AIME: Attendance</vt:lpstr>
      <vt:lpstr>The case of Tezzaron Semicond.</vt:lpstr>
      <vt:lpstr>Event impact &amp; follow-up</vt:lpstr>
      <vt:lpstr>Increasing attractiveness</vt:lpstr>
      <vt:lpstr>Representativeness of attendance</vt:lpstr>
      <vt:lpstr>Representativeness of attendance(2)</vt:lpstr>
      <vt:lpstr>Fostering collaborations</vt:lpstr>
      <vt:lpstr>Conclusions &amp; future plans</vt:lpstr>
      <vt:lpstr>Conclusions &amp; future plans</vt:lpstr>
      <vt:lpstr>Agenda</vt:lpstr>
      <vt:lpstr>D4.2: Follow-up structure for the project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WP4: Relation with Industry</dc:title>
  <dc:creator>sfranky</dc:creator>
  <cp:lastModifiedBy>Jean-Marie Le Goff</cp:lastModifiedBy>
  <cp:revision>179</cp:revision>
  <cp:lastPrinted>2011-11-30T10:39:20Z</cp:lastPrinted>
  <dcterms:created xsi:type="dcterms:W3CDTF">2014-03-26T13:49:36Z</dcterms:created>
  <dcterms:modified xsi:type="dcterms:W3CDTF">2014-12-09T08:48:47Z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Kate Kahle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Kate Kahle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_SourceUrl">
    <vt:lpwstr/>
  </property>
</Properties>
</file>