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317" r:id="rId2"/>
    <p:sldId id="314" r:id="rId3"/>
    <p:sldId id="303" r:id="rId4"/>
    <p:sldId id="320" r:id="rId5"/>
    <p:sldId id="315" r:id="rId6"/>
    <p:sldId id="309" r:id="rId7"/>
    <p:sldId id="319" r:id="rId8"/>
    <p:sldId id="279" r:id="rId9"/>
    <p:sldId id="268" r:id="rId10"/>
    <p:sldId id="288" r:id="rId11"/>
    <p:sldId id="318" r:id="rId12"/>
    <p:sldId id="321" r:id="rId13"/>
    <p:sldId id="311" r:id="rId14"/>
    <p:sldId id="312" r:id="rId15"/>
    <p:sldId id="299" r:id="rId16"/>
    <p:sldId id="290" r:id="rId17"/>
    <p:sldId id="31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FF0000"/>
    <a:srgbClr val="008080"/>
    <a:srgbClr val="0000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89422" autoAdjust="0"/>
  </p:normalViewPr>
  <p:slideViewPr>
    <p:cSldViewPr snapToGrid="0" showGuides="1">
      <p:cViewPr varScale="1">
        <p:scale>
          <a:sx n="104" d="100"/>
          <a:sy n="104" d="100"/>
        </p:scale>
        <p:origin x="1764" y="108"/>
      </p:cViewPr>
      <p:guideLst>
        <p:guide orient="horz" pos="2137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Grid="0" showGuides="1">
      <p:cViewPr varScale="1">
        <p:scale>
          <a:sx n="125" d="100"/>
          <a:sy n="125" d="100"/>
        </p:scale>
        <p:origin x="493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51550-4466-491C-A46B-69191583827D}" type="datetimeFigureOut">
              <a:rPr lang="en-US" smtClean="0"/>
              <a:pPr/>
              <a:t>09-Feb-15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8732C-C185-4E87-B5B5-157730A9D7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48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8732C-C185-4E87-B5B5-157730A9D7F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66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8732C-C185-4E87-B5B5-157730A9D7F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8732C-C185-4E87-B5B5-157730A9D7F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716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8732C-C185-4E87-B5B5-157730A9D7F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44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8732C-C185-4E87-B5B5-157730A9D7F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84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8732C-C185-4E87-B5B5-157730A9D7F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03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(# of tasks/job varies)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8732C-C185-4E87-B5B5-157730A9D7F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02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(# of tasks/job varies)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8732C-C185-4E87-B5B5-157730A9D7F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09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8732C-C185-4E87-B5B5-157730A9D7F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183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8732C-C185-4E87-B5B5-157730A9D7F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816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852909" cy="365125"/>
          </a:xfrm>
        </p:spPr>
        <p:txBody>
          <a:bodyPr/>
          <a:lstStyle/>
          <a:p>
            <a:fld id="{612DDC53-A81D-4CAA-AD8B-69B0B2E98683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Vlad Lapadatescu &amp; Tony Wildish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08066" y="6356351"/>
            <a:ext cx="407284" cy="365125"/>
          </a:xfrm>
        </p:spPr>
        <p:txBody>
          <a:bodyPr/>
          <a:lstStyle/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771" y="6356350"/>
            <a:ext cx="362295" cy="3651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348" y="6358080"/>
            <a:ext cx="363396" cy="36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57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7C46-8EB2-43F0-B44C-7420CE3771AD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859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EF6C-EE0A-407F-9056-7AF0BE55C18B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0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858697" cy="365125"/>
          </a:xfrm>
        </p:spPr>
        <p:txBody>
          <a:bodyPr/>
          <a:lstStyle/>
          <a:p>
            <a:fld id="{24613442-67BB-42C0-A7A0-E3CB41108768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3852" y="6356351"/>
            <a:ext cx="401497" cy="365125"/>
          </a:xfrm>
        </p:spPr>
        <p:txBody>
          <a:bodyPr/>
          <a:lstStyle/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118" y="6361355"/>
            <a:ext cx="362295" cy="3651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786" y="6358080"/>
            <a:ext cx="363396" cy="36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456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AE5-0884-41F2-83C0-EB69DE9BFBBA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275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225F-8A86-4B91-B3B4-9029E8EFDCC8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7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B0FC-308A-46CD-B7EB-8732D13C0757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3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02D0-90D8-421B-9CA1-08A1735BF60C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8DC8C-1B6D-4770-8B63-F43692922B91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8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DB56-E6C5-4337-95C9-C6FE29DCF3F6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7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1B42E-98D0-4C26-B46B-6F8B4F644BEF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00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B94FE-1B23-4AC1-BD9B-C31B610869AC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C5EB7-5FC5-4623-A18D-97C545C8CA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274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Visio_Drawing3.vsdx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Visio_Drawing2.vsdx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3442-67BB-42C0-A7A0-E3CB41108768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85800" y="2381820"/>
            <a:ext cx="7772400" cy="975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+mn-lt"/>
              </a:rPr>
              <a:t>ANSE and PhEDEx</a:t>
            </a:r>
            <a:endParaRPr lang="en-GB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51824" y="3273360"/>
            <a:ext cx="50403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Integrating Network-Awareness and Network-Management into PhEDEx</a:t>
            </a:r>
          </a:p>
        </p:txBody>
      </p:sp>
    </p:spTree>
    <p:extLst>
      <p:ext uri="{BB962C8B-B14F-4D97-AF65-F5344CB8AC3E}">
        <p14:creationId xmlns:p14="http://schemas.microsoft.com/office/powerpoint/2010/main" val="56776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720" y="438929"/>
            <a:ext cx="4026280" cy="203707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47EE-3816-4CBA-A0B3-C64C82857C26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722620" y="396450"/>
            <a:ext cx="227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Phedex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reported rates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42889" y="31591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1200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4721671" y="1235371"/>
            <a:ext cx="895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MB/sec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8154"/>
            <a:ext cx="9144000" cy="383356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200055"/>
            <a:ext cx="5151538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Seamless path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 job link rates with PhEDEx traffic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~620MB/sec -&gt; 1060 to 1250MB/sec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Average link rates with PhEDEx traffic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~570MB/sec -&gt; ~1050MB/sec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Differences between per job and avg. rates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Delay in starting jobs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Sustained 10G to disk sometimes challenging</a:t>
            </a:r>
          </a:p>
        </p:txBody>
      </p:sp>
      <p:cxnSp>
        <p:nvCxnSpPr>
          <p:cNvPr id="3" name="Straight Arrow Connector 2"/>
          <p:cNvCxnSpPr>
            <a:stCxn id="8" idx="2"/>
          </p:cNvCxnSpPr>
          <p:nvPr/>
        </p:nvCxnSpPr>
        <p:spPr>
          <a:xfrm>
            <a:off x="2334653" y="3726069"/>
            <a:ext cx="559168" cy="575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76772" y="3418292"/>
            <a:ext cx="2315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Limited by background traffic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0103" y="-11428"/>
            <a:ext cx="458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PhEDEx integration of BoD (initial results)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8238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3442-67BB-42C0-A7A0-E3CB41108768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179086" y="0"/>
            <a:ext cx="2845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Summary &amp; future plans </a:t>
            </a:r>
            <a:endParaRPr lang="en-US" sz="2000" b="1" dirty="0"/>
          </a:p>
        </p:txBody>
      </p:sp>
      <p:sp>
        <p:nvSpPr>
          <p:cNvPr id="9" name="Rectangle 8"/>
          <p:cNvSpPr/>
          <p:nvPr/>
        </p:nvSpPr>
        <p:spPr>
          <a:xfrm>
            <a:off x="464865" y="769442"/>
            <a:ext cx="821426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PhEDEx is ready to use circuits when they are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Software is </a:t>
            </a:r>
            <a:r>
              <a:rPr lang="en-US" sz="2000" dirty="0">
                <a:latin typeface="+mj-lt"/>
              </a:rPr>
              <a:t>backend agnostic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No modifications done to PhEDEx DB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Control logic is in the FileDownload </a:t>
            </a:r>
            <a:r>
              <a:rPr lang="en-US" sz="2000" dirty="0" smtClean="0">
                <a:latin typeface="+mj-lt"/>
              </a:rPr>
              <a:t>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Lifecycle handled by the </a:t>
            </a:r>
            <a:r>
              <a:rPr lang="en-US" sz="2000" dirty="0" err="1" smtClean="0">
                <a:latin typeface="+mj-lt"/>
              </a:rPr>
              <a:t>ResourceManager</a:t>
            </a:r>
            <a:endParaRPr lang="en-US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Transparent for all other </a:t>
            </a:r>
            <a:r>
              <a:rPr lang="en-US" sz="2000" dirty="0" err="1">
                <a:latin typeface="+mj-lt"/>
              </a:rPr>
              <a:t>PhEDEx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site agents</a:t>
            </a:r>
            <a:endParaRPr lang="en-US" sz="2000" dirty="0">
              <a:latin typeface="+mj-lt"/>
            </a:endParaRPr>
          </a:p>
          <a:p>
            <a:endParaRPr lang="en-US" sz="2000" dirty="0" smtClean="0">
              <a:latin typeface="+mj-lt"/>
            </a:endParaRPr>
          </a:p>
          <a:p>
            <a:r>
              <a:rPr lang="en-US" sz="2000" b="1" dirty="0" err="1" smtClean="0"/>
              <a:t>ResourceManager</a:t>
            </a:r>
            <a:r>
              <a:rPr lang="en-US" sz="2000" b="1" dirty="0" smtClean="0"/>
              <a:t> can be used as a 3</a:t>
            </a:r>
            <a:r>
              <a:rPr lang="en-US" sz="2000" b="1" baseline="30000" dirty="0" smtClean="0"/>
              <a:t>rd</a:t>
            </a:r>
            <a:r>
              <a:rPr lang="en-US" sz="2000" b="1" dirty="0" smtClean="0"/>
              <a:t> party tool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b="1" dirty="0" smtClean="0"/>
              <a:t>Future plans</a:t>
            </a:r>
            <a:r>
              <a:rPr lang="en-US" sz="2000" dirty="0" smtClean="0">
                <a:latin typeface="+mj-lt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Finish the creation of the NSI plug-in for PhEDEx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Solve the issue of how to route data once a circuit is active*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Demonstrate circuit management capabilities between select sites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Demonstrate </a:t>
            </a:r>
            <a:r>
              <a:rPr lang="en-US" sz="2000" i="1" dirty="0" smtClean="0">
                <a:latin typeface="+mj-lt"/>
              </a:rPr>
              <a:t>improvement </a:t>
            </a:r>
            <a:r>
              <a:rPr lang="en-US" sz="2000" dirty="0" smtClean="0">
                <a:latin typeface="+mj-lt"/>
              </a:rPr>
              <a:t>while using circuits</a:t>
            </a:r>
            <a:endParaRPr lang="en-US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474837" y="5987019"/>
            <a:ext cx="3874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* More on that in my next presentation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3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3442-67BB-42C0-A7A0-E3CB41108768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85800" y="2778983"/>
            <a:ext cx="7772400" cy="975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+mn-lt"/>
              </a:rPr>
              <a:t>Thank you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209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3442-67BB-42C0-A7A0-E3CB41108768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17908" y="0"/>
            <a:ext cx="1642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Class diagram</a:t>
            </a:r>
            <a:endParaRPr lang="en-US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23" y="478209"/>
            <a:ext cx="9066417" cy="568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14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3442-67BB-42C0-A7A0-E3CB41108768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17288" y="0"/>
            <a:ext cx="2144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Sequence diagram</a:t>
            </a:r>
            <a:endParaRPr lang="en-US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14" y="556199"/>
            <a:ext cx="9008172" cy="574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2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3442-67BB-42C0-A7A0-E3CB41108768}" type="datetime1">
              <a:rPr lang="en-US" smtClean="0">
                <a:latin typeface="+mj-lt"/>
              </a:rPr>
              <a:pPr/>
              <a:t>09-Feb-15</a:t>
            </a:fld>
            <a:endParaRPr lang="en-US"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Vlad Lapadatescu &amp; Tony Wildish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>
                <a:latin typeface="+mj-lt"/>
              </a:rPr>
              <a:pPr/>
              <a:t>15</a:t>
            </a:fld>
            <a:endParaRPr lang="en-US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566" y="2423"/>
            <a:ext cx="7923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Integrating circuit awareness in the </a:t>
            </a:r>
            <a:r>
              <a:rPr lang="en-US" sz="2000" b="1" dirty="0" err="1" smtClean="0"/>
              <a:t>FileDownload</a:t>
            </a:r>
            <a:r>
              <a:rPr lang="en-US" sz="2000" b="1" dirty="0" smtClean="0"/>
              <a:t> agent – inner workings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8650" y="698904"/>
            <a:ext cx="843752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More about the </a:t>
            </a:r>
            <a:r>
              <a:rPr lang="en-US" sz="2000" b="1" dirty="0" err="1" smtClean="0"/>
              <a:t>FileDownload</a:t>
            </a:r>
            <a:r>
              <a:rPr lang="en-US" sz="2000" b="1" dirty="0" smtClean="0"/>
              <a:t> agent: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Agents are event driven (POE)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Transfer tasks are assigned to it (one file = task)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Each task contains the source and destination PFNs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Tasks are bulked into transfer jobs (# of tasks/job varies)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This job is handed to the transfer backend (FDT, FTS, etc…)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Each task in the job goes through the following flow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+mj-lt"/>
              </a:rPr>
              <a:t>start_task</a:t>
            </a:r>
            <a:r>
              <a:rPr lang="en-US" sz="2000" dirty="0" smtClean="0">
                <a:latin typeface="+mj-lt"/>
              </a:rPr>
              <a:t>: starts </a:t>
            </a:r>
            <a:r>
              <a:rPr lang="en-US" sz="2000" dirty="0">
                <a:latin typeface="+mj-lt"/>
              </a:rPr>
              <a:t>the transfer workflow for a task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+mj-lt"/>
              </a:rPr>
              <a:t>transfer_task</a:t>
            </a:r>
            <a:r>
              <a:rPr lang="en-US" sz="2000" dirty="0">
                <a:latin typeface="+mj-lt"/>
              </a:rPr>
              <a:t>: </a:t>
            </a:r>
            <a:r>
              <a:rPr lang="en-US" sz="2000" dirty="0" smtClean="0">
                <a:latin typeface="+mj-lt"/>
              </a:rPr>
              <a:t>marks </a:t>
            </a:r>
            <a:r>
              <a:rPr lang="en-US" sz="2000" dirty="0">
                <a:latin typeface="+mj-lt"/>
              </a:rPr>
              <a:t>a task as ready to transfer</a:t>
            </a:r>
            <a:endParaRPr lang="en-US" sz="2000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+mj-lt"/>
              </a:rPr>
              <a:t>transfer_done</a:t>
            </a:r>
            <a:r>
              <a:rPr lang="en-US" sz="2000" dirty="0" smtClean="0">
                <a:latin typeface="+mj-lt"/>
              </a:rPr>
              <a:t>: saves task status and transfer info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+mj-lt"/>
              </a:rPr>
              <a:t>finish_task</a:t>
            </a:r>
            <a:r>
              <a:rPr lang="en-US" sz="2000" dirty="0" smtClean="0">
                <a:latin typeface="+mj-lt"/>
              </a:rPr>
              <a:t>: marks task as completed</a:t>
            </a:r>
            <a:endParaRPr lang="en-US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When all tasks in a job pass “</a:t>
            </a:r>
            <a:r>
              <a:rPr lang="en-US" sz="2000" dirty="0" err="1" smtClean="0">
                <a:latin typeface="+mj-lt"/>
              </a:rPr>
              <a:t>transfer_task</a:t>
            </a:r>
            <a:r>
              <a:rPr lang="en-US" sz="2000" dirty="0" smtClean="0">
                <a:latin typeface="+mj-lt"/>
              </a:rPr>
              <a:t>”, the backend begins transfer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Backend reports back with transfer status</a:t>
            </a:r>
          </a:p>
        </p:txBody>
      </p:sp>
      <p:sp>
        <p:nvSpPr>
          <p:cNvPr id="2" name="Rectangle 1"/>
          <p:cNvSpPr/>
          <p:nvPr/>
        </p:nvSpPr>
        <p:spPr>
          <a:xfrm>
            <a:off x="628650" y="4926022"/>
            <a:ext cx="77544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+mj-lt"/>
              </a:rPr>
              <a:t>If we want to use other paths for transfers, we need to modify the PFNs*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best place to do that is to insert our code into </a:t>
            </a:r>
            <a:r>
              <a:rPr lang="en-US" sz="2000" dirty="0" err="1" smtClean="0">
                <a:latin typeface="+mj-lt"/>
              </a:rPr>
              <a:t>transfer_task</a:t>
            </a:r>
            <a:endParaRPr lang="en-US" sz="20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2165" y="5791008"/>
            <a:ext cx="6116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+mj-lt"/>
              </a:rPr>
              <a:t>*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PFN</a:t>
            </a:r>
            <a:r>
              <a:rPr lang="en-US" dirty="0" smtClean="0">
                <a:latin typeface="+mj-lt"/>
              </a:rPr>
              <a:t> =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protocol</a:t>
            </a:r>
            <a:r>
              <a:rPr lang="en-US" dirty="0" smtClean="0">
                <a:latin typeface="+mj-lt"/>
              </a:rPr>
              <a:t>://</a:t>
            </a:r>
            <a:r>
              <a:rPr lang="en-US" dirty="0" smtClean="0">
                <a:solidFill>
                  <a:srgbClr val="00B0F0"/>
                </a:solidFill>
                <a:latin typeface="+mj-lt"/>
              </a:rPr>
              <a:t>hostname</a:t>
            </a:r>
            <a:r>
              <a:rPr lang="en-US" dirty="0" smtClean="0">
                <a:latin typeface="+mj-lt"/>
              </a:rPr>
              <a:t>[:</a:t>
            </a:r>
            <a:r>
              <a:rPr lang="en-US" dirty="0" smtClean="0">
                <a:solidFill>
                  <a:srgbClr val="7030A0"/>
                </a:solidFill>
                <a:latin typeface="+mj-lt"/>
              </a:rPr>
              <a:t>port</a:t>
            </a:r>
            <a:r>
              <a:rPr lang="en-US" dirty="0" smtClean="0">
                <a:latin typeface="+mj-lt"/>
              </a:rPr>
              <a:t>]/[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partial_path_to_root</a:t>
            </a:r>
            <a:r>
              <a:rPr lang="en-US" dirty="0" smtClean="0">
                <a:latin typeface="+mj-lt"/>
              </a:rPr>
              <a:t>]/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LFN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749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951E-5B37-4150-A8FE-B32FFF049199}" type="datetime1">
              <a:rPr lang="en-US" smtClean="0">
                <a:latin typeface="+mj-lt"/>
              </a:rPr>
              <a:pPr/>
              <a:t>09-Feb-15</a:t>
            </a:fld>
            <a:endParaRPr lang="en-US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>
                <a:latin typeface="+mj-lt"/>
              </a:rPr>
              <a:pPr/>
              <a:t>16</a:t>
            </a:fld>
            <a:endParaRPr lang="en-US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08906" y="0"/>
            <a:ext cx="1479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Initial results</a:t>
            </a:r>
            <a:endParaRPr lang="en-US" sz="2000" b="1" dirty="0">
              <a:latin typeface="+mj-lt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283155"/>
              </p:ext>
            </p:extLst>
          </p:nvPr>
        </p:nvGraphicFramePr>
        <p:xfrm>
          <a:off x="1095375" y="400110"/>
          <a:ext cx="6953250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9" name="Visio" r:id="rId4" imgW="6953320" imgH="1305061" progId="Visio.Drawing.15">
                  <p:embed/>
                </p:oleObj>
              </mc:Choice>
              <mc:Fallback>
                <p:oleObj name="Visio" r:id="rId4" imgW="6953320" imgH="1305061" progId="Visio.Drawing.15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400110"/>
                        <a:ext cx="6953250" cy="1304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28650" y="2015729"/>
            <a:ext cx="66833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Two 10G links/circuits: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latin typeface="+mj-lt"/>
              </a:rPr>
              <a:t>Link1</a:t>
            </a:r>
            <a:r>
              <a:rPr lang="en-US" sz="2000" dirty="0" smtClean="0">
                <a:latin typeface="+mj-lt"/>
              </a:rPr>
              <a:t>: shared path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Background traffic @ 5Gbit/sec UDP generated by </a:t>
            </a:r>
            <a:r>
              <a:rPr lang="en-US" sz="2000" dirty="0" err="1" smtClean="0">
                <a:latin typeface="+mj-lt"/>
              </a:rPr>
              <a:t>Iperf</a:t>
            </a:r>
            <a:endParaRPr lang="en-US" sz="20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+mj-lt"/>
              </a:rPr>
              <a:t>Link2: </a:t>
            </a:r>
            <a:r>
              <a:rPr lang="en-US" sz="2000" dirty="0" smtClean="0">
                <a:latin typeface="+mj-lt"/>
              </a:rPr>
              <a:t>dedicated circuit for PhEDEx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8648" y="5397463"/>
            <a:ext cx="49711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Monitoring link performance </a:t>
            </a:r>
            <a:r>
              <a:rPr lang="en-US" sz="2000" dirty="0"/>
              <a:t>with </a:t>
            </a:r>
            <a:r>
              <a:rPr lang="en-US" sz="2000" dirty="0" err="1" smtClean="0"/>
              <a:t>MonALISA</a:t>
            </a:r>
            <a:r>
              <a:rPr lang="en-US" sz="2000" baseline="30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8648" y="3431502"/>
            <a:ext cx="67913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Sandy01 </a:t>
            </a:r>
            <a:r>
              <a:rPr lang="en-US" sz="2000" dirty="0" err="1" smtClean="0"/>
              <a:t>gva</a:t>
            </a:r>
            <a:r>
              <a:rPr lang="en-US" sz="2000" dirty="0" smtClean="0"/>
              <a:t>/</a:t>
            </a:r>
            <a:r>
              <a:rPr lang="en-US" sz="2000" dirty="0" err="1" smtClean="0"/>
              <a:t>ams</a:t>
            </a:r>
            <a:r>
              <a:rPr lang="en-US" sz="20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dual </a:t>
            </a:r>
            <a:r>
              <a:rPr lang="en-US" sz="2000" dirty="0" err="1" smtClean="0">
                <a:latin typeface="+mj-lt"/>
              </a:rPr>
              <a:t>cpu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E5-2670 (2x8 physical cores with HT)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64GB 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2 LSI controllers with </a:t>
            </a:r>
            <a:r>
              <a:rPr lang="en-US" sz="2000" dirty="0">
                <a:latin typeface="+mj-lt"/>
              </a:rPr>
              <a:t>8</a:t>
            </a:r>
            <a:r>
              <a:rPr lang="en-US" sz="2000" dirty="0" smtClean="0">
                <a:latin typeface="+mj-lt"/>
              </a:rPr>
              <a:t> SSDs each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4 x 4 SSD RAID 0 arrays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1 LSI controller (2x4 SSDs) used for ANSE tests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Vlad Lapadatescu &amp; Tony Wildish</a:t>
            </a:r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869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3442-67BB-42C0-A7A0-E3CB41108768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1" y="601702"/>
            <a:ext cx="6391275" cy="511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2443" t="16066" r="21448" b="1211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70057" y="201592"/>
            <a:ext cx="20607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PhEDEx workflow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989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3442-67BB-42C0-A7A0-E3CB41108768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8650" y="932476"/>
            <a:ext cx="810678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Overview</a:t>
            </a:r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Short PhEDEx intro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Current development efforts w.r.t. circuits and PhEDEx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Where it can be integrated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Description of various approaches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Circuit awareness PhEDEx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Updated FileDownload agent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+mj-lt"/>
              </a:rPr>
              <a:t>ResourceManager</a:t>
            </a:r>
            <a:endParaRPr lang="en-US" sz="2000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Tests and results on </a:t>
            </a:r>
            <a:r>
              <a:rPr lang="en-US" sz="2000" dirty="0" err="1" smtClean="0">
                <a:latin typeface="+mj-lt"/>
              </a:rPr>
              <a:t>testbed</a:t>
            </a:r>
            <a:endParaRPr lang="en-US" sz="2000" dirty="0" smtClean="0">
              <a:latin typeface="+mj-lt"/>
            </a:endParaRPr>
          </a:p>
          <a:p>
            <a:pPr lvl="1"/>
            <a:endParaRPr lang="en-US" sz="20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Summary and future plans</a:t>
            </a:r>
            <a:endParaRPr lang="en-US" sz="20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37124" y="0"/>
            <a:ext cx="1512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Introduction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1087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455BA-8319-4B43-A24D-9F7C26475CF3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74227" y="0"/>
            <a:ext cx="2066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PhEDEx Overview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8650" y="400110"/>
            <a:ext cx="7856510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The data management transfer tool for CMS</a:t>
            </a:r>
          </a:p>
          <a:p>
            <a:r>
              <a:rPr lang="en-US" sz="2000" dirty="0" smtClean="0">
                <a:latin typeface="+mj-lt"/>
              </a:rPr>
              <a:t>Loosely coupled set of agents written in </a:t>
            </a:r>
            <a:r>
              <a:rPr lang="en-US" sz="2000" dirty="0">
                <a:latin typeface="+mj-lt"/>
              </a:rPr>
              <a:t>Perl interacting via </a:t>
            </a:r>
            <a:r>
              <a:rPr lang="en-US" sz="2000" dirty="0" smtClean="0">
                <a:latin typeface="+mj-lt"/>
              </a:rPr>
              <a:t>central </a:t>
            </a:r>
            <a:r>
              <a:rPr lang="en-US" sz="2000" dirty="0">
                <a:latin typeface="+mj-lt"/>
              </a:rPr>
              <a:t>DB </a:t>
            </a:r>
            <a:endParaRPr lang="en-US" sz="2000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+mj-lt"/>
              </a:rPr>
              <a:t>central agents </a:t>
            </a:r>
            <a:r>
              <a:rPr lang="en-US" sz="2000" dirty="0" smtClean="0">
                <a:latin typeface="+mj-lt"/>
              </a:rPr>
              <a:t>(ex. </a:t>
            </a:r>
            <a:r>
              <a:rPr lang="en-US" sz="2000" dirty="0" err="1" smtClean="0">
                <a:latin typeface="+mj-lt"/>
              </a:rPr>
              <a:t>FileRouter</a:t>
            </a:r>
            <a:r>
              <a:rPr lang="en-US" sz="2000" dirty="0" smtClean="0">
                <a:latin typeface="+mj-lt"/>
              </a:rPr>
              <a:t> agent)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+mj-lt"/>
              </a:rPr>
              <a:t>site agents </a:t>
            </a:r>
            <a:r>
              <a:rPr lang="en-US" sz="2000" dirty="0" smtClean="0">
                <a:latin typeface="+mj-lt"/>
              </a:rPr>
              <a:t>running at various T1s and T2s (ex. FileDownload agent)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each agent performs a independent single task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Site agents </a:t>
            </a:r>
            <a:r>
              <a:rPr lang="en-US" sz="2000" dirty="0" smtClean="0">
                <a:latin typeface="+mj-lt"/>
              </a:rPr>
              <a:t>are n</a:t>
            </a:r>
            <a:r>
              <a:rPr lang="en-US" sz="2000" dirty="0" smtClean="0">
                <a:latin typeface="+mj-lt"/>
              </a:rPr>
              <a:t>ot </a:t>
            </a:r>
            <a:r>
              <a:rPr lang="en-US" sz="2000" dirty="0" smtClean="0">
                <a:latin typeface="+mj-lt"/>
              </a:rPr>
              <a:t>necessarily “near” the storage (i.e. same subnet)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When issuing a transfer user supplies: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Dataset/block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Destination site</a:t>
            </a:r>
          </a:p>
          <a:p>
            <a:pPr lvl="1"/>
            <a:endParaRPr lang="en-US" sz="2000" dirty="0" smtClean="0">
              <a:latin typeface="+mj-lt"/>
            </a:endParaRPr>
          </a:p>
          <a:p>
            <a:r>
              <a:rPr lang="en-US" sz="2000" b="1" dirty="0" err="1" smtClean="0"/>
              <a:t>FileRouter</a:t>
            </a:r>
            <a:r>
              <a:rPr lang="en-US" sz="2000" dirty="0" smtClean="0"/>
              <a:t> </a:t>
            </a:r>
            <a:r>
              <a:rPr lang="en-US" sz="2000" dirty="0">
                <a:latin typeface="+mj-lt"/>
              </a:rPr>
              <a:t>(central) agent builds transfer queue per </a:t>
            </a:r>
            <a:r>
              <a:rPr lang="en-US" sz="2000" dirty="0" smtClean="0">
                <a:latin typeface="+mj-lt"/>
              </a:rPr>
              <a:t>destination </a:t>
            </a:r>
          </a:p>
          <a:p>
            <a:r>
              <a:rPr lang="en-US" sz="2000" b="1" dirty="0"/>
              <a:t>FileDownload</a:t>
            </a:r>
            <a:r>
              <a:rPr lang="en-US" sz="2000" dirty="0" smtClean="0">
                <a:latin typeface="+mj-lt"/>
              </a:rPr>
              <a:t> (</a:t>
            </a:r>
            <a:r>
              <a:rPr lang="en-US" sz="2000" dirty="0">
                <a:latin typeface="+mj-lt"/>
              </a:rPr>
              <a:t>site) agent examines its queue, processes it &amp; reports </a:t>
            </a:r>
            <a:r>
              <a:rPr lang="en-US" sz="2000" dirty="0" smtClean="0">
                <a:latin typeface="+mj-lt"/>
              </a:rPr>
              <a:t>back</a:t>
            </a:r>
          </a:p>
          <a:p>
            <a:r>
              <a:rPr lang="en-US" sz="2000" dirty="0" smtClean="0">
                <a:latin typeface="+mj-lt"/>
              </a:rPr>
              <a:t>	</a:t>
            </a:r>
          </a:p>
          <a:p>
            <a:r>
              <a:rPr lang="en-US" sz="2000" dirty="0" smtClean="0">
                <a:latin typeface="+mj-lt"/>
              </a:rPr>
              <a:t>High level software … only knows about: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datasets, blocks, files (names, sizes)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Hostnames/IPs from URLs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Path of files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52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455BA-8319-4B43-A24D-9F7C26475CF3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44751" y="0"/>
            <a:ext cx="4254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PhEDEx</a:t>
            </a:r>
            <a:r>
              <a:rPr lang="en-US" sz="2000" b="1" dirty="0" smtClean="0"/>
              <a:t> transfers over the past 5 years</a:t>
            </a:r>
            <a:endParaRPr lang="en-US" sz="2000" b="1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lum contrast="23000"/>
          </a:blip>
          <a:stretch>
            <a:fillRect/>
          </a:stretch>
        </p:blipFill>
        <p:spPr>
          <a:xfrm>
            <a:off x="9433" y="543305"/>
            <a:ext cx="9125134" cy="566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47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455BA-8319-4B43-A24D-9F7C26475CF3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38272" y="0"/>
            <a:ext cx="1856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ANSE &amp; PhEDEx</a:t>
            </a:r>
            <a:endParaRPr lang="en-US" sz="2000" b="1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4837" y="515908"/>
            <a:ext cx="821426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Goals</a:t>
            </a:r>
            <a:r>
              <a:rPr lang="en-US" sz="2000" dirty="0" smtClean="0">
                <a:latin typeface="+mj-lt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Enhance PhEDEx with circuit awareness capabilities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Provide a tool which can be used by others (ex. </a:t>
            </a:r>
            <a:r>
              <a:rPr lang="en-US" sz="2000" dirty="0" err="1" smtClean="0">
                <a:latin typeface="+mj-lt"/>
              </a:rPr>
              <a:t>PanDA</a:t>
            </a:r>
            <a:r>
              <a:rPr lang="en-US" sz="2000" dirty="0" smtClean="0">
                <a:latin typeface="+mj-lt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j-lt"/>
            </a:endParaRPr>
          </a:p>
          <a:p>
            <a:r>
              <a:rPr lang="en-US" sz="2000" b="1" dirty="0" smtClean="0"/>
              <a:t>Motivation</a:t>
            </a:r>
            <a:r>
              <a:rPr lang="en-US" sz="2000" dirty="0" smtClean="0">
                <a:latin typeface="+mj-lt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More deterministic transfers (schedule jobs with data)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Data prioritization over other traffic*</a:t>
            </a:r>
          </a:p>
          <a:p>
            <a:endParaRPr lang="en-US" sz="2000" dirty="0" smtClean="0">
              <a:latin typeface="+mj-lt"/>
            </a:endParaRPr>
          </a:p>
          <a:p>
            <a:r>
              <a:rPr lang="en-US" sz="2000" b="1" dirty="0" smtClean="0"/>
              <a:t>PhEDEx integration possibilities: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In the FileDownload agent (site level):</a:t>
            </a:r>
          </a:p>
          <a:p>
            <a:pPr marL="914400" lvl="1" indent="-457200">
              <a:buFont typeface="Calibri" panose="020F0502020204030204" pitchFamily="34" charset="0"/>
              <a:buChar char="+"/>
            </a:pPr>
            <a:r>
              <a:rPr lang="en-US" sz="2000" dirty="0" smtClean="0">
                <a:latin typeface="+mj-lt"/>
              </a:rPr>
              <a:t>Compromise between desired functionality and complexity</a:t>
            </a:r>
          </a:p>
          <a:p>
            <a:pPr marL="914400" lvl="1" indent="-457200">
              <a:buFont typeface="Calibri" panose="020F0502020204030204" pitchFamily="34" charset="0"/>
              <a:buChar char="-"/>
            </a:pPr>
            <a:r>
              <a:rPr lang="en-US" sz="2000" dirty="0" smtClean="0">
                <a:latin typeface="+mj-lt"/>
              </a:rPr>
              <a:t>Only has a local view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In the </a:t>
            </a:r>
            <a:r>
              <a:rPr lang="en-US" sz="2000" dirty="0" err="1" smtClean="0">
                <a:latin typeface="+mj-lt"/>
              </a:rPr>
              <a:t>FileRouter</a:t>
            </a:r>
            <a:r>
              <a:rPr lang="en-US" sz="2000" dirty="0" smtClean="0">
                <a:latin typeface="+mj-lt"/>
              </a:rPr>
              <a:t> agent (central level):</a:t>
            </a:r>
          </a:p>
          <a:p>
            <a:pPr marL="914400" lvl="1" indent="-457200">
              <a:buFont typeface="Calibri" panose="020F0502020204030204" pitchFamily="34" charset="0"/>
              <a:buChar char="+"/>
            </a:pPr>
            <a:r>
              <a:rPr lang="en-US" sz="2000" dirty="0" smtClean="0">
                <a:latin typeface="+mj-lt"/>
              </a:rPr>
              <a:t>Has a global view of the whole system</a:t>
            </a:r>
            <a:endParaRPr lang="en-US" sz="2000" dirty="0">
              <a:latin typeface="+mj-lt"/>
            </a:endParaRPr>
          </a:p>
          <a:p>
            <a:pPr marL="914400" lvl="1" indent="-457200">
              <a:buFont typeface="Calibri" panose="020F0502020204030204" pitchFamily="34" charset="0"/>
              <a:buChar char="-"/>
            </a:pPr>
            <a:r>
              <a:rPr lang="en-US" sz="2000" dirty="0" smtClean="0">
                <a:latin typeface="+mj-lt"/>
              </a:rPr>
              <a:t>Harder to implement and optimize</a:t>
            </a:r>
            <a:endParaRPr lang="en-US" sz="20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4837" y="5987019"/>
            <a:ext cx="3498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* When guaranteed BW is available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03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3442-67BB-42C0-A7A0-E3CB41108768}" type="datetime1">
              <a:rPr lang="en-US" smtClean="0">
                <a:latin typeface="+mj-lt"/>
              </a:rPr>
              <a:pPr/>
              <a:t>09-Feb-15</a:t>
            </a:fld>
            <a:endParaRPr lang="en-US"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Vlad Lapadatescu &amp; Tony Wildish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>
                <a:latin typeface="+mj-lt"/>
              </a:rPr>
              <a:pPr/>
              <a:t>6</a:t>
            </a:fld>
            <a:endParaRPr lang="en-US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566" y="2423"/>
            <a:ext cx="7923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Integrating circuit awareness in the </a:t>
            </a:r>
            <a:r>
              <a:rPr lang="en-US" sz="2000" b="1" dirty="0" err="1" smtClean="0"/>
              <a:t>FileDownload</a:t>
            </a:r>
            <a:r>
              <a:rPr lang="en-US" sz="2000" b="1" dirty="0" smtClean="0"/>
              <a:t> agent – inner workings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8650" y="569238"/>
            <a:ext cx="84375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Standard FileDownload agent</a:t>
            </a:r>
            <a:r>
              <a:rPr lang="en-US" sz="20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Files from the transfer queue are grouped into transfer jobs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Jobs are </a:t>
            </a:r>
            <a:r>
              <a:rPr lang="en-US" sz="2000" dirty="0">
                <a:latin typeface="+mj-lt"/>
              </a:rPr>
              <a:t>handed to the transfer backend (FDT, FTS, etc</a:t>
            </a:r>
            <a:r>
              <a:rPr lang="en-US" sz="2000" dirty="0" smtClean="0">
                <a:latin typeface="+mj-lt"/>
              </a:rPr>
              <a:t>…) for execution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Transfer backend reports back with transfer 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FileDownload agent reports back to DB</a:t>
            </a:r>
          </a:p>
        </p:txBody>
      </p:sp>
      <p:sp>
        <p:nvSpPr>
          <p:cNvPr id="10" name="Rectangle 9"/>
          <p:cNvSpPr/>
          <p:nvPr/>
        </p:nvSpPr>
        <p:spPr>
          <a:xfrm>
            <a:off x="628650" y="2367160"/>
            <a:ext cx="81686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</a:rPr>
              <a:t>Updated FileDownload agent (CircuitAgent):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D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etermines whether a circuit is worthwhile and requests one if it 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Circuit request goes via the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ResourceManager</a:t>
            </a:r>
            <a:endParaRPr lang="en-US" sz="2000" dirty="0" smtClean="0">
              <a:solidFill>
                <a:srgbClr val="000000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When a new transfer job is ready to start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Checks if a circuit is available (via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ResourceManager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Updates job to use circuit instead of GPN</a:t>
            </a:r>
          </a:p>
          <a:p>
            <a:endParaRPr lang="en-US" sz="2000" dirty="0" smtClean="0">
              <a:solidFill>
                <a:srgbClr val="000000"/>
              </a:solidFill>
              <a:latin typeface="+mj-lt"/>
            </a:endParaRPr>
          </a:p>
          <a:p>
            <a:r>
              <a:rPr lang="en-US" sz="2000" b="1" dirty="0" err="1" smtClean="0">
                <a:solidFill>
                  <a:srgbClr val="000000"/>
                </a:solidFill>
              </a:rPr>
              <a:t>ResourceManager</a:t>
            </a:r>
            <a:r>
              <a:rPr lang="en-US" sz="2000" b="1" dirty="0" smtClean="0">
                <a:solidFill>
                  <a:srgbClr val="000000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Interacts with PhEDEx via direct calls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Interacts with external programs via a REST interface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Handles the lifecycle of the circuit on behalf of those programs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Can handle different types of circuits (via plug-ins)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641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3442-67BB-42C0-A7A0-E3CB41108768}" type="datetime1">
              <a:rPr lang="en-US" smtClean="0">
                <a:latin typeface="+mj-lt"/>
              </a:rPr>
              <a:pPr/>
              <a:t>09-Feb-15</a:t>
            </a:fld>
            <a:endParaRPr lang="en-US"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Vlad Lapadatescu &amp; Tony Wildish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>
                <a:latin typeface="+mj-lt"/>
              </a:rPr>
              <a:pPr/>
              <a:t>7</a:t>
            </a:fld>
            <a:endParaRPr lang="en-US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566" y="2423"/>
            <a:ext cx="7923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Integrating circuit awareness in the </a:t>
            </a:r>
            <a:r>
              <a:rPr lang="en-US" sz="2000" b="1" dirty="0" err="1" smtClean="0"/>
              <a:t>FileDownload</a:t>
            </a:r>
            <a:r>
              <a:rPr lang="en-US" sz="2000" b="1" dirty="0" smtClean="0"/>
              <a:t> agent – inner workings</a:t>
            </a:r>
            <a:endParaRPr lang="en-US" sz="2000" b="1" dirty="0"/>
          </a:p>
        </p:txBody>
      </p:sp>
      <p:sp>
        <p:nvSpPr>
          <p:cNvPr id="11" name="Rectangle 10"/>
          <p:cNvSpPr/>
          <p:nvPr/>
        </p:nvSpPr>
        <p:spPr>
          <a:xfrm>
            <a:off x="424542" y="3513236"/>
            <a:ext cx="81686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rgbClr val="000000"/>
                </a:solidFill>
              </a:rPr>
              <a:t>PhEDEx</a:t>
            </a:r>
            <a:r>
              <a:rPr lang="en-US" sz="2000" b="1" dirty="0" smtClean="0">
                <a:solidFill>
                  <a:srgbClr val="000000"/>
                </a:solidFill>
              </a:rPr>
              <a:t>:</a:t>
            </a:r>
          </a:p>
          <a:p>
            <a:r>
              <a:rPr lang="en-US" sz="2000" b="1" dirty="0" smtClean="0">
                <a:solidFill>
                  <a:srgbClr val="000000"/>
                </a:solidFill>
              </a:rPr>
              <a:t>1)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Determines whether a circuit is worthwhile* and requests one if it is</a:t>
            </a:r>
          </a:p>
          <a:p>
            <a:r>
              <a:rPr lang="en-US" sz="2000" b="1" dirty="0" smtClean="0">
                <a:solidFill>
                  <a:srgbClr val="000000"/>
                </a:solidFill>
              </a:rPr>
              <a:t>2)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ResourceManager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requests a circuit to its plugins</a:t>
            </a:r>
          </a:p>
          <a:p>
            <a:r>
              <a:rPr lang="en-US" sz="2000" b="1" dirty="0" smtClean="0">
                <a:solidFill>
                  <a:srgbClr val="000000"/>
                </a:solidFill>
              </a:rPr>
              <a:t>3)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PhEDEx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is informed and traffic is routed onto a circuit once it’s up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24542" y="503291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Circuit worthwhile: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Priority traffic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At least a few hours of transfer in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queue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Significant gain expected from using it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542" y="563725"/>
            <a:ext cx="8184843" cy="275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12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96BD9-3D8B-42F4-BD10-6BF7815761A3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642198"/>
              </p:ext>
            </p:extLst>
          </p:nvPr>
        </p:nvGraphicFramePr>
        <p:xfrm>
          <a:off x="1095375" y="342960"/>
          <a:ext cx="6953250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4" name="Visio" r:id="rId3" imgW="6953320" imgH="1305061" progId="">
                  <p:embed/>
                </p:oleObj>
              </mc:Choice>
              <mc:Fallback>
                <p:oleObj name="Visio" r:id="rId3" imgW="6953320" imgH="1305061" progId="">
                  <p:embed/>
                  <p:pic>
                    <p:nvPicPr>
                      <p:cNvPr id="0" name="Picture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342960"/>
                        <a:ext cx="6953250" cy="1304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30103" y="-11428"/>
            <a:ext cx="458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PhEDEx integration of BoD (initial results)</a:t>
            </a:r>
            <a:endParaRPr lang="en-US" sz="2000" b="1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9521"/>
            <a:ext cx="9144000" cy="42623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9110" y="1898809"/>
            <a:ext cx="3469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- Link throughput (data points @ 1 min)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- Moving average over 1h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53813" y="1577530"/>
            <a:ext cx="2436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Using shared path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5150" y="4229100"/>
            <a:ext cx="8359775" cy="1695450"/>
          </a:xfrm>
          <a:prstGeom prst="rect">
            <a:avLst/>
          </a:prstGeom>
          <a:solidFill>
            <a:srgbClr val="333333">
              <a:alpha val="24706"/>
            </a:srgbClr>
          </a:solidFill>
          <a:ln>
            <a:solidFill>
              <a:srgbClr val="FF0000">
                <a:alpha val="25098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Background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Iperf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traffic @ 5Gbit/sec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22266" y="2191196"/>
            <a:ext cx="1568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Link </a:t>
            </a:r>
            <a:r>
              <a:rPr lang="en-US" dirty="0" smtClean="0">
                <a:solidFill>
                  <a:srgbClr val="C00000"/>
                </a:solidFill>
              </a:rPr>
              <a:t>saturation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65150" y="2485637"/>
            <a:ext cx="8359775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8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878728"/>
            <a:ext cx="9144000" cy="430392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1F921-A8C1-4DCC-859D-D42CA547CF27}" type="datetime1">
              <a:rPr lang="en-US" smtClean="0"/>
              <a:pPr/>
              <a:t>09-Feb-15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EB7-5FC5-4623-A18D-97C545C8CA3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142087"/>
              </p:ext>
            </p:extLst>
          </p:nvPr>
        </p:nvGraphicFramePr>
        <p:xfrm>
          <a:off x="1095375" y="342960"/>
          <a:ext cx="6953250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" name="Visio" r:id="rId5" imgW="6953320" imgH="1305061" progId="">
                  <p:embed/>
                </p:oleObj>
              </mc:Choice>
              <mc:Fallback>
                <p:oleObj name="Visio" r:id="rId5" imgW="6953320" imgH="1305061" progId="">
                  <p:embed/>
                  <p:pic>
                    <p:nvPicPr>
                      <p:cNvPr id="0" name="Picture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342960"/>
                        <a:ext cx="6953250" cy="1304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 Lapadatescu &amp; Tony Wildish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4350" y="1890556"/>
            <a:ext cx="3469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- Link throughput (data points @ 1 min)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- Moving average over 1h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95121" y="1561049"/>
            <a:ext cx="3019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Using dedicated circuit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0103" y="-11428"/>
            <a:ext cx="458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PhEDEx integration of BoD (initial results)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1747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15286</TotalTime>
  <Words>1067</Words>
  <Application>Microsoft Office PowerPoint</Application>
  <PresentationFormat>On-screen Show (4:3)</PresentationFormat>
  <Paragraphs>218</Paragraphs>
  <Slides>17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Caltech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vlad</dc:creator>
  <cp:lastModifiedBy>Vlad Lapadatescu</cp:lastModifiedBy>
  <cp:revision>352</cp:revision>
  <dcterms:created xsi:type="dcterms:W3CDTF">2013-12-03T13:27:41Z</dcterms:created>
  <dcterms:modified xsi:type="dcterms:W3CDTF">2015-02-09T16:23:02Z</dcterms:modified>
</cp:coreProperties>
</file>