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85" r:id="rId2"/>
    <p:sldId id="383" r:id="rId3"/>
    <p:sldId id="282" r:id="rId4"/>
    <p:sldId id="314" r:id="rId5"/>
    <p:sldId id="377" r:id="rId6"/>
    <p:sldId id="373" r:id="rId7"/>
    <p:sldId id="351" r:id="rId8"/>
    <p:sldId id="338" r:id="rId9"/>
    <p:sldId id="375" r:id="rId10"/>
    <p:sldId id="336" r:id="rId11"/>
    <p:sldId id="3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00"/>
    <a:srgbClr val="0065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03" autoAdjust="0"/>
    <p:restoredTop sz="98874" autoAdjust="0"/>
  </p:normalViewPr>
  <p:slideViewPr>
    <p:cSldViewPr snapToGrid="0" snapToObjects="1">
      <p:cViewPr varScale="1">
        <p:scale>
          <a:sx n="176" d="100"/>
          <a:sy n="176" d="100"/>
        </p:scale>
        <p:origin x="-2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A75A8-9F84-7C47-B07D-3A1F0B5D4B06}" type="datetime1">
              <a:rPr lang="sv-SE" smtClean="0"/>
              <a:t>2014-09-23 v 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52F57-DFC2-8F4E-964B-F88109B09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542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33EB6-1355-9140-BA8C-8E450586135A}" type="datetime1">
              <a:rPr lang="sv-SE" smtClean="0"/>
              <a:t>2014-09-23 v 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01A00-C708-C24E-BEA4-5ADD6C7D93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0998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CB7C61-A136-054B-AFE9-BC59263AC767}" type="datetime1">
              <a:rPr lang="en-US" smtClean="0"/>
              <a:t>2014-09-23 v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12224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DFE335-1676-CD4D-ADC2-4D8741C09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84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FE28BE-ED4B-A342-9F91-67D0CA251395}" type="datetime1">
              <a:rPr lang="en-US" smtClean="0"/>
              <a:t>2014-09-23 v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12224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DFE335-1676-CD4D-ADC2-4D8741C09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23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2560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560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5D9FC5-B733-0640-A934-41B79137DF35}" type="datetime1">
              <a:rPr lang="en-US" smtClean="0"/>
              <a:t>2014-09-23 v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712224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DFE335-1676-CD4D-ADC2-4D8741C09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636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to th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3"/>
          </p:nvPr>
        </p:nvSpPr>
        <p:spPr>
          <a:xfrm>
            <a:off x="4907823" y="1615023"/>
            <a:ext cx="3784600" cy="3784600"/>
          </a:xfrm>
          <a:prstGeom prst="roundRect">
            <a:avLst>
              <a:gd name="adj" fmla="val 3636"/>
            </a:avLst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5000" endPos="20000" dist="12700" dir="5400000" sy="-100000" algn="bl" rotWithShape="0"/>
          </a:effec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E80850-07F1-B64E-8A04-831D03A07E2D}" type="datetime1">
              <a:rPr lang="en-US" smtClean="0"/>
              <a:t>2014-09-23 v 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712224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DFE335-1676-CD4D-ADC2-4D8741C093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57200" y="1614488"/>
            <a:ext cx="4265613" cy="3784600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  <a:p>
            <a:pPr lvl="1"/>
            <a:r>
              <a:rPr lang="sv-SE" dirty="0" smtClean="0"/>
              <a:t>Second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2"/>
            <a:r>
              <a:rPr lang="sv-SE" dirty="0" err="1" smtClean="0"/>
              <a:t>Third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042615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to th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3"/>
          </p:nvPr>
        </p:nvSpPr>
        <p:spPr>
          <a:xfrm>
            <a:off x="457200" y="1615023"/>
            <a:ext cx="3784600" cy="3784600"/>
          </a:xfrm>
          <a:prstGeom prst="roundRect">
            <a:avLst>
              <a:gd name="adj" fmla="val 3636"/>
            </a:avLst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5000" endPos="20000" dist="12700" dir="5400000" sy="-100000" algn="bl" rotWithShape="0"/>
          </a:effec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B449AE-CDA0-384D-BDD7-8C673B2AE232}" type="datetime1">
              <a:rPr lang="en-US" smtClean="0"/>
              <a:t>2014-09-23 v 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712224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DFE335-1676-CD4D-ADC2-4D8741C093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421187" y="1615023"/>
            <a:ext cx="4265613" cy="3784600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  <a:p>
            <a:pPr lvl="1"/>
            <a:r>
              <a:rPr lang="sv-SE" dirty="0" smtClean="0"/>
              <a:t>Second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2"/>
            <a:r>
              <a:rPr lang="sv-SE" dirty="0" err="1" smtClean="0"/>
              <a:t>Third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275642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5717F7-890E-3543-9E0D-6CC69304624A}" type="datetime1">
              <a:rPr lang="en-US" smtClean="0"/>
              <a:t>2014-09-23 v 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712224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DFE335-1676-CD4D-ADC2-4D8741C09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26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re. Texte et image de la bibliothè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1" y="1600201"/>
            <a:ext cx="4044461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'image de la bibliothèque 3"/>
          <p:cNvSpPr>
            <a:spLocks noGrp="1"/>
          </p:cNvSpPr>
          <p:nvPr>
            <p:ph type="clipArt" sz="half" idx="2"/>
          </p:nvPr>
        </p:nvSpPr>
        <p:spPr>
          <a:xfrm>
            <a:off x="4642339" y="1600201"/>
            <a:ext cx="4044461" cy="4525963"/>
          </a:xfrm>
          <a:prstGeom prst="rect">
            <a:avLst/>
          </a:prstGeom>
        </p:spPr>
        <p:txBody>
          <a:bodyPr/>
          <a:lstStyle/>
          <a:p>
            <a:pPr lvl="0"/>
            <a:endParaRPr lang="fr-FR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31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edit</a:t>
            </a:r>
            <a:r>
              <a:rPr lang="sv-SE" dirty="0" smtClean="0"/>
              <a:t> Master text </a:t>
            </a:r>
            <a:r>
              <a:rPr lang="sv-SE" dirty="0" err="1" smtClean="0"/>
              <a:t>styles</a:t>
            </a:r>
            <a:endParaRPr lang="sv-SE" dirty="0" smtClean="0"/>
          </a:p>
          <a:p>
            <a:pPr lvl="1"/>
            <a:r>
              <a:rPr lang="sv-SE" dirty="0" smtClean="0"/>
              <a:t>Second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2"/>
            <a:r>
              <a:rPr lang="sv-SE" dirty="0" err="1" smtClean="0"/>
              <a:t>Third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3"/>
            <a:r>
              <a:rPr lang="sv-SE" dirty="0" err="1" smtClean="0"/>
              <a:t>Fourth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sv-SE" dirty="0" smtClean="0"/>
          </a:p>
          <a:p>
            <a:pPr lvl="4"/>
            <a:r>
              <a:rPr lang="sv-SE" dirty="0" err="1" smtClean="0"/>
              <a:t>Fifth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endParaRPr lang="en-US" dirty="0"/>
          </a:p>
        </p:txBody>
      </p:sp>
      <p:sp>
        <p:nvSpPr>
          <p:cNvPr id="11" name="Rektangel 6"/>
          <p:cNvSpPr/>
          <p:nvPr userDrawn="1"/>
        </p:nvSpPr>
        <p:spPr>
          <a:xfrm>
            <a:off x="0" y="0"/>
            <a:ext cx="9144000" cy="1079941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v-SE">
              <a:solidFill>
                <a:srgbClr val="0094CA"/>
              </a:solidFill>
            </a:endParaRPr>
          </a:p>
        </p:txBody>
      </p:sp>
      <p:pic>
        <p:nvPicPr>
          <p:cNvPr id="12" name="Bildobjekt 7" descr="ESS-vit-logga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878" y="212725"/>
            <a:ext cx="136048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 descr="LinkUniv en vert neg.pdf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8" y="157163"/>
            <a:ext cx="1143000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9131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  <p:sldLayoutId id="2147483655" r:id="rId6"/>
    <p:sldLayoutId id="2147483657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200" b="1" i="0" u="none" kern="1200">
          <a:solidFill>
            <a:srgbClr val="006585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tiff"/><Relationship Id="rId6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tiff"/><Relationship Id="rId6" Type="http://schemas.openxmlformats.org/officeDocument/2006/relationships/image" Target="../media/image14.jpeg"/><Relationship Id="rId7" Type="http://schemas.openxmlformats.org/officeDocument/2006/relationships/image" Target="../media/image15.png"/><Relationship Id="rId8" Type="http://schemas.microsoft.com/office/2007/relationships/hdphoto" Target="../media/hdphoto1.wdp"/><Relationship Id="rId9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jpg"/><Relationship Id="rId5" Type="http://schemas.openxmlformats.org/officeDocument/2006/relationships/image" Target="../media/image19.jpg"/><Relationship Id="rId6" Type="http://schemas.openxmlformats.org/officeDocument/2006/relationships/image" Target="../media/image20.JPG"/><Relationship Id="rId7" Type="http://schemas.openxmlformats.org/officeDocument/2006/relationships/image" Target="../media/image21.png"/><Relationship Id="rId8" Type="http://schemas.openxmlformats.org/officeDocument/2006/relationships/image" Target="../media/image22.JP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png"/><Relationship Id="rId5" Type="http://schemas.openxmlformats.org/officeDocument/2006/relationships/image" Target="../media/image26.JPG"/><Relationship Id="rId6" Type="http://schemas.openxmlformats.org/officeDocument/2006/relationships/image" Target="../media/image27.JP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v-SE">
              <a:solidFill>
                <a:srgbClr val="0094CA"/>
              </a:solidFill>
            </a:endParaRPr>
          </a:p>
        </p:txBody>
      </p:sp>
      <p:sp>
        <p:nvSpPr>
          <p:cNvPr id="6" name="Rectangle 9"/>
          <p:cNvSpPr>
            <a:spLocks/>
          </p:cNvSpPr>
          <p:nvPr/>
        </p:nvSpPr>
        <p:spPr bwMode="auto">
          <a:xfrm>
            <a:off x="0" y="5504083"/>
            <a:ext cx="9144000" cy="1353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7799" bIns="0"/>
          <a:lstStyle/>
          <a:p>
            <a:pPr marL="57150" algn="ctr">
              <a:spcAft>
                <a:spcPts val="600"/>
              </a:spcAft>
            </a:pPr>
            <a:endParaRPr lang="en-US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521106" y="65097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68579" y="2087764"/>
            <a:ext cx="9485372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Neutron Converting Thin Films</a:t>
            </a:r>
          </a:p>
          <a:p>
            <a:pPr algn="ctr"/>
            <a:endParaRPr lang="en-US" sz="2400" dirty="0" smtClean="0">
              <a:solidFill>
                <a:srgbClr val="000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Activities in Linköping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PVD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of </a:t>
            </a:r>
            <a:r>
              <a:rPr lang="en-US" sz="2800" baseline="30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10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</a:t>
            </a:r>
            <a:r>
              <a:rPr lang="en-US" sz="2800" baseline="-25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CVD of B</a:t>
            </a:r>
            <a:r>
              <a:rPr lang="en-US" sz="2800" baseline="-25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Coating production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Gd thin film work so far</a:t>
            </a:r>
          </a:p>
          <a:p>
            <a:pPr algn="ctr"/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7150" algn="ctr"/>
            <a:r>
              <a:rPr lang="en-US" sz="2400" b="1" u="sng" dirty="0">
                <a:latin typeface="Arial"/>
                <a:ea typeface="ＭＳ Ｐゴシック" charset="0"/>
                <a:cs typeface="Arial"/>
                <a:sym typeface="Helvetica" charset="0"/>
              </a:rPr>
              <a:t>Carina </a:t>
            </a:r>
            <a:r>
              <a:rPr lang="en-US" sz="2400" b="1" u="sng" dirty="0" smtClean="0">
                <a:latin typeface="Arial"/>
                <a:ea typeface="ＭＳ Ｐゴシック" charset="0"/>
                <a:cs typeface="Arial"/>
                <a:sym typeface="Helvetica" charset="0"/>
              </a:rPr>
              <a:t>Höglund</a:t>
            </a:r>
            <a:endParaRPr lang="en-US" sz="2400" dirty="0"/>
          </a:p>
          <a:p>
            <a:pPr marL="57150" algn="ctr">
              <a:spcAft>
                <a:spcPts val="600"/>
              </a:spcAft>
            </a:pPr>
            <a:r>
              <a:rPr lang="en-US" sz="2400" b="1" dirty="0" err="1"/>
              <a:t>carina.hoglund@esss.se</a:t>
            </a:r>
            <a:endParaRPr lang="en-US" sz="2400" b="1" dirty="0"/>
          </a:p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sz="2800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4800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Picture 11" descr="LinkUniv en vert ne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45" y="114082"/>
            <a:ext cx="1824793" cy="1310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Bildobjekt 5" descr="ESS-vit-logg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25" y="309959"/>
            <a:ext cx="20828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2523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00667"/>
          </a:xfrm>
        </p:spPr>
        <p:txBody>
          <a:bodyPr>
            <a:normAutofit/>
          </a:bodyPr>
          <a:lstStyle/>
          <a:p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Zr</a:t>
            </a:r>
            <a:r>
              <a:rPr lang="sv-SE" sz="3200" baseline="-250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1</a:t>
            </a:r>
            <a:r>
              <a:rPr lang="sv-SE" sz="3200" baseline="-250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-x</a:t>
            </a:r>
            <a:r>
              <a:rPr lang="sv-SE" sz="32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Gd</a:t>
            </a:r>
            <a:r>
              <a:rPr lang="sv-SE" sz="3200" baseline="-250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x</a:t>
            </a:r>
            <a:r>
              <a:rPr lang="sv-SE" sz="32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N solid </a:t>
            </a:r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solution</a:t>
            </a:r>
            <a:b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</a:br>
            <a:r>
              <a:rPr lang="sv-SE" sz="3200" dirty="0" err="1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O</a:t>
            </a:r>
            <a:r>
              <a:rPr lang="sv-SE" sz="3200" dirty="0" err="1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xidization</a:t>
            </a:r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62428" y="1840481"/>
            <a:ext cx="400622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No capping or seed layer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Substrate temperature 400 °C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Oxidization level measured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with RBS after:</a:t>
            </a:r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sz="2000" dirty="0" smtClean="0"/>
              <a:t> &lt;2 weeks</a:t>
            </a:r>
          </a:p>
          <a:p>
            <a:r>
              <a:rPr lang="en-US" sz="2000" dirty="0"/>
              <a:t>	</a:t>
            </a:r>
            <a:r>
              <a:rPr lang="en-US" sz="2000" dirty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sz="2000" dirty="0" smtClean="0"/>
              <a:t> 3-4 months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endParaRPr lang="en-US" sz="2000" dirty="0" smtClean="0"/>
          </a:p>
          <a:p>
            <a:pPr marL="285750" indent="-285750">
              <a:buFont typeface="Wingdings" charset="0"/>
              <a:buChar char="è"/>
            </a:pPr>
            <a:r>
              <a:rPr lang="en-US" sz="2000" dirty="0" smtClean="0"/>
              <a:t>Very little Gd results in oxidization</a:t>
            </a:r>
            <a:endParaRPr lang="en-US" sz="2000" dirty="0"/>
          </a:p>
          <a:p>
            <a:pPr marL="285750" indent="-285750">
              <a:buFont typeface="Wingdings" charset="0"/>
              <a:buChar char="è"/>
            </a:pPr>
            <a:r>
              <a:rPr lang="en-US" sz="2000" dirty="0" smtClean="0"/>
              <a:t>Capping and seed layer</a:t>
            </a:r>
            <a:r>
              <a:rPr lang="en-US" sz="2000" dirty="0"/>
              <a:t> </a:t>
            </a:r>
            <a:r>
              <a:rPr lang="en-US" sz="2000" dirty="0" smtClean="0"/>
              <a:t>needed </a:t>
            </a:r>
            <a:br>
              <a:rPr lang="en-US" sz="2000" dirty="0" smtClean="0"/>
            </a:br>
            <a:r>
              <a:rPr lang="en-US" sz="2000" dirty="0" smtClean="0"/>
              <a:t>for long time stability</a:t>
            </a:r>
          </a:p>
          <a:p>
            <a:pPr marL="285750" indent="-285750">
              <a:buFont typeface="Wingdings" charset="0"/>
              <a:buChar char="è"/>
            </a:pPr>
            <a:endParaRPr lang="en-US" sz="2000" dirty="0"/>
          </a:p>
          <a:p>
            <a:pPr marL="285750" indent="-285750">
              <a:buFont typeface="Wingdings" charset="0"/>
              <a:buChar char="è"/>
            </a:pPr>
            <a:endParaRPr lang="en-US" sz="2000" dirty="0" smtClean="0"/>
          </a:p>
        </p:txBody>
      </p:sp>
      <p:pic>
        <p:nvPicPr>
          <p:cNvPr id="3" name="Picture 2" descr="Oxidization-time dependenc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2" t="11025" r="11695"/>
          <a:stretch/>
        </p:blipFill>
        <p:spPr>
          <a:xfrm>
            <a:off x="39103" y="1745876"/>
            <a:ext cx="5104488" cy="412852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38910" y="5432301"/>
            <a:ext cx="3981572" cy="111703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7012488" y="70938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2DFE335-1676-CD4D-ADC2-4D8741C093F6}" type="slidenum">
              <a:rPr lang="en-US" sz="2000" b="1" smtClean="0">
                <a:solidFill>
                  <a:srgbClr val="FFFFFF"/>
                </a:solidFill>
              </a:rPr>
              <a:pPr algn="r"/>
              <a:t>10</a:t>
            </a:fld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64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Picture 6" descr="vision_imag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5" r="17115" b="-78"/>
          <a:stretch/>
        </p:blipFill>
        <p:spPr bwMode="auto">
          <a:xfrm>
            <a:off x="0" y="1233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486185" y="2786811"/>
            <a:ext cx="3556654" cy="2862322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100000">
                <a:schemeClr val="tx1">
                  <a:alpha val="12000"/>
                </a:schemeClr>
              </a:gs>
            </a:gsLst>
            <a:path path="rect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sv-SE" sz="6000" b="1" dirty="0" err="1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Thank</a:t>
            </a:r>
            <a:r>
              <a:rPr lang="sv-SE" sz="6000" b="1" dirty="0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</a:t>
            </a:r>
            <a:r>
              <a:rPr lang="sv-SE" sz="6000" b="1" dirty="0" err="1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you</a:t>
            </a:r>
            <a:r>
              <a:rPr lang="sv-SE" sz="6000" b="1" dirty="0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</a:t>
            </a:r>
            <a:br>
              <a:rPr lang="sv-SE" sz="6000" b="1" dirty="0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</a:br>
            <a:r>
              <a:rPr lang="sv-SE" sz="6000" b="1" dirty="0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for </a:t>
            </a:r>
            <a:r>
              <a:rPr lang="sv-SE" sz="6000" b="1" dirty="0" err="1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your</a:t>
            </a:r>
            <a:r>
              <a:rPr lang="sv-SE" sz="6000" b="1" dirty="0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</a:t>
            </a:r>
            <a:br>
              <a:rPr lang="sv-SE" sz="6000" b="1" dirty="0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</a:br>
            <a:r>
              <a:rPr lang="sv-SE" sz="6000" b="1" dirty="0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attention!</a:t>
            </a:r>
            <a:endParaRPr lang="sv-SE" sz="6000" b="1" dirty="0">
              <a:solidFill>
                <a:schemeClr val="bg1"/>
              </a:solidFill>
            </a:endParaRPr>
          </a:p>
        </p:txBody>
      </p:sp>
      <p:pic>
        <p:nvPicPr>
          <p:cNvPr id="17" name="Bildobjekt 5" descr="ESS-vit-logg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44" y="5625323"/>
            <a:ext cx="20828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LinkUniv en vert neg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787" y="5608836"/>
            <a:ext cx="1514867" cy="108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25815" y="6296484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" algn="ctr">
              <a:spcAft>
                <a:spcPts val="600"/>
              </a:spcAft>
            </a:pPr>
            <a:r>
              <a:rPr lang="en-US" sz="2000" dirty="0" err="1">
                <a:solidFill>
                  <a:srgbClr val="FFFFFF"/>
                </a:solidFill>
              </a:rPr>
              <a:t>carina.hoglund@esss.se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45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5609" y="242573"/>
            <a:ext cx="8982927" cy="674222"/>
          </a:xfrm>
        </p:spPr>
        <p:txBody>
          <a:bodyPr>
            <a:normAutofit/>
          </a:bodyPr>
          <a:lstStyle/>
          <a:p>
            <a:r>
              <a:rPr lang="sv-SE" sz="3200" dirty="0" err="1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Thin</a:t>
            </a:r>
            <a:r>
              <a:rPr lang="sv-SE" sz="3200" dirty="0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films at Linköping University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882" y="1243202"/>
            <a:ext cx="4583705" cy="2474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900" u="sng" dirty="0" smtClean="0"/>
              <a:t>Thin Film Physics division in Linköping:</a:t>
            </a:r>
          </a:p>
          <a:p>
            <a:pPr marL="0" indent="0">
              <a:buNone/>
            </a:pPr>
            <a:r>
              <a:rPr lang="en-US" sz="1900" dirty="0" smtClean="0"/>
              <a:t>~</a:t>
            </a:r>
            <a:r>
              <a:rPr lang="en-US" sz="1900" dirty="0"/>
              <a:t>60 </a:t>
            </a:r>
            <a:r>
              <a:rPr lang="en-US" sz="1900" dirty="0" smtClean="0"/>
              <a:t>persons (26 </a:t>
            </a:r>
            <a:r>
              <a:rPr lang="en-US" sz="1900" dirty="0"/>
              <a:t>PhD </a:t>
            </a:r>
            <a:r>
              <a:rPr lang="en-US" sz="1900" dirty="0" smtClean="0"/>
              <a:t>students</a:t>
            </a:r>
            <a:r>
              <a:rPr lang="en-US" sz="1900" dirty="0" smtClean="0"/>
              <a:t>)</a:t>
            </a:r>
            <a:endParaRPr lang="en-US" sz="1900" dirty="0"/>
          </a:p>
          <a:p>
            <a:pPr marL="685800" lvl="1">
              <a:lnSpc>
                <a:spcPct val="110000"/>
              </a:lnSpc>
              <a:defRPr/>
            </a:pPr>
            <a:r>
              <a:rPr lang="en-US" sz="1400" dirty="0" smtClean="0"/>
              <a:t>Hard </a:t>
            </a:r>
            <a:r>
              <a:rPr lang="en-US" sz="1400" dirty="0"/>
              <a:t>and low-friction coatings</a:t>
            </a:r>
            <a:endParaRPr lang="en-US" sz="1400" i="1" dirty="0"/>
          </a:p>
          <a:p>
            <a:pPr marL="685800" lvl="1">
              <a:lnSpc>
                <a:spcPct val="110000"/>
              </a:lnSpc>
              <a:defRPr/>
            </a:pPr>
            <a:r>
              <a:rPr lang="en-US" sz="1400" dirty="0"/>
              <a:t>Energy materials</a:t>
            </a:r>
          </a:p>
          <a:p>
            <a:pPr marL="685800" lvl="1">
              <a:lnSpc>
                <a:spcPct val="110000"/>
              </a:lnSpc>
              <a:defRPr/>
            </a:pPr>
            <a:r>
              <a:rPr lang="en-US" sz="1400" dirty="0" smtClean="0"/>
              <a:t>Power </a:t>
            </a:r>
            <a:r>
              <a:rPr lang="en-US" sz="1400" dirty="0"/>
              <a:t>electronics &amp; wide-band semiconductors</a:t>
            </a:r>
          </a:p>
          <a:p>
            <a:pPr marL="685800" lvl="1">
              <a:lnSpc>
                <a:spcPct val="110000"/>
              </a:lnSpc>
              <a:defRPr/>
            </a:pPr>
            <a:r>
              <a:rPr lang="en-US" sz="1400" dirty="0"/>
              <a:t>Gas and chemical sensors</a:t>
            </a:r>
          </a:p>
          <a:p>
            <a:pPr marL="685800" lvl="1">
              <a:lnSpc>
                <a:spcPct val="110000"/>
              </a:lnSpc>
              <a:defRPr/>
            </a:pPr>
            <a:r>
              <a:rPr lang="en-US" sz="1400" dirty="0"/>
              <a:t>Conducting polymers</a:t>
            </a:r>
          </a:p>
          <a:p>
            <a:pPr marL="685800" lvl="1">
              <a:lnSpc>
                <a:spcPct val="110000"/>
              </a:lnSpc>
              <a:defRPr/>
            </a:pPr>
            <a:r>
              <a:rPr lang="en-US" sz="1400" dirty="0"/>
              <a:t>Neutron-detecting </a:t>
            </a:r>
            <a:r>
              <a:rPr lang="en-US" sz="1400" dirty="0" smtClean="0"/>
              <a:t>films</a:t>
            </a:r>
            <a:endParaRPr lang="en-US" sz="16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60" y="3648528"/>
            <a:ext cx="2253395" cy="31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220929" y="3725846"/>
            <a:ext cx="300889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b="0" u="sng" dirty="0" smtClean="0">
                <a:solidFill>
                  <a:srgbClr val="010268"/>
                </a:solidFill>
              </a:rPr>
              <a:t>Materials </a:t>
            </a:r>
            <a:r>
              <a:rPr lang="en-US" sz="2000" b="0" u="sng" dirty="0" smtClean="0">
                <a:solidFill>
                  <a:srgbClr val="010268"/>
                </a:solidFill>
              </a:rPr>
              <a:t>Research at IFM </a:t>
            </a:r>
            <a:r>
              <a:rPr lang="en-US" sz="2000" b="0" dirty="0" smtClean="0">
                <a:solidFill>
                  <a:srgbClr val="010268"/>
                </a:solidFill>
              </a:rPr>
              <a:t/>
            </a:r>
            <a:br>
              <a:rPr lang="en-US" sz="2000" b="0" dirty="0" smtClean="0">
                <a:solidFill>
                  <a:srgbClr val="010268"/>
                </a:solidFill>
              </a:rPr>
            </a:br>
            <a:r>
              <a:rPr lang="en-US" sz="2000" b="0" dirty="0" smtClean="0">
                <a:solidFill>
                  <a:srgbClr val="010268"/>
                </a:solidFill>
              </a:rPr>
              <a:t>(~250 persons)</a:t>
            </a:r>
            <a:br>
              <a:rPr lang="en-US" sz="2000" b="0" dirty="0" smtClean="0">
                <a:solidFill>
                  <a:srgbClr val="010268"/>
                </a:solidFill>
              </a:rPr>
            </a:br>
            <a:r>
              <a:rPr lang="en-US" sz="2000" b="0" i="1" dirty="0" smtClean="0">
                <a:solidFill>
                  <a:srgbClr val="010268"/>
                </a:solidFill>
              </a:rPr>
              <a:t>Interdisciplinary, involving </a:t>
            </a:r>
            <a:br>
              <a:rPr lang="en-US" sz="2000" b="0" i="1" dirty="0" smtClean="0">
                <a:solidFill>
                  <a:srgbClr val="010268"/>
                </a:solidFill>
              </a:rPr>
            </a:br>
            <a:r>
              <a:rPr lang="en-US" sz="2000" b="0" i="1" dirty="0" smtClean="0">
                <a:solidFill>
                  <a:srgbClr val="010268"/>
                </a:solidFill>
              </a:rPr>
              <a:t>industry and institutes </a:t>
            </a:r>
            <a:endParaRPr lang="en-US" sz="2000" dirty="0" smtClean="0">
              <a:solidFill>
                <a:srgbClr val="1E1E1E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428948" y="3728660"/>
            <a:ext cx="3963993" cy="219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marL="285750" indent="-285750">
              <a:buFont typeface="Arial"/>
              <a:buChar char="•"/>
              <a:defRPr/>
            </a:pPr>
            <a:r>
              <a:rPr lang="en-US" sz="1800" b="0" dirty="0" smtClean="0">
                <a:solidFill>
                  <a:srgbClr val="9E0409"/>
                </a:solidFill>
              </a:rPr>
              <a:t>State-of-the-art laboratories</a:t>
            </a:r>
          </a:p>
          <a:p>
            <a:pPr marL="285750" lvl="0" indent="-285750">
              <a:lnSpc>
                <a:spcPct val="110000"/>
              </a:lnSpc>
              <a:buFont typeface="Arial"/>
              <a:buChar char="•"/>
              <a:defRPr/>
            </a:pPr>
            <a:r>
              <a:rPr lang="en-US" sz="1800" b="0" dirty="0" smtClean="0">
                <a:solidFill>
                  <a:srgbClr val="9E0409"/>
                </a:solidFill>
              </a:rPr>
              <a:t>Integrating experiments, </a:t>
            </a:r>
            <a:br>
              <a:rPr lang="en-US" sz="1800" b="0" dirty="0" smtClean="0">
                <a:solidFill>
                  <a:srgbClr val="9E0409"/>
                </a:solidFill>
              </a:rPr>
            </a:br>
            <a:r>
              <a:rPr lang="en-US" sz="1800" b="0" dirty="0" smtClean="0">
                <a:solidFill>
                  <a:srgbClr val="9E0409"/>
                </a:solidFill>
              </a:rPr>
              <a:t>theory, and </a:t>
            </a:r>
            <a:r>
              <a:rPr lang="en-US" sz="1800" b="0" dirty="0" smtClean="0">
                <a:solidFill>
                  <a:srgbClr val="9E0409"/>
                </a:solidFill>
              </a:rPr>
              <a:t>modeling</a:t>
            </a:r>
          </a:p>
          <a:p>
            <a:pPr marL="285750" lvl="0" indent="-285750">
              <a:lnSpc>
                <a:spcPct val="110000"/>
              </a:lnSpc>
              <a:buFont typeface="Arial"/>
              <a:buChar char="•"/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Spin</a:t>
            </a:r>
            <a:r>
              <a:rPr lang="en-US" sz="1800" dirty="0">
                <a:solidFill>
                  <a:prstClr val="black"/>
                </a:solidFill>
              </a:rPr>
              <a:t>-offs include Ion Bond, Thin Film </a:t>
            </a:r>
            <a:br>
              <a:rPr lang="en-US" sz="1800" dirty="0">
                <a:solidFill>
                  <a:prstClr val="black"/>
                </a:solidFill>
              </a:rPr>
            </a:br>
            <a:r>
              <a:rPr lang="en-US" sz="1800" dirty="0">
                <a:solidFill>
                  <a:prstClr val="black"/>
                </a:solidFill>
              </a:rPr>
              <a:t>Electronics, Impact Coatings, n-Works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  <a:defRPr/>
            </a:pPr>
            <a:endParaRPr lang="en-US" sz="1800" b="0" dirty="0" smtClean="0">
              <a:solidFill>
                <a:srgbClr val="9E0409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1107" b="2329"/>
          <a:stretch/>
        </p:blipFill>
        <p:spPr>
          <a:xfrm>
            <a:off x="4888582" y="1346835"/>
            <a:ext cx="4008343" cy="230169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1" name="Slide Number Placeholder 3"/>
          <p:cNvSpPr txBox="1">
            <a:spLocks/>
          </p:cNvSpPr>
          <p:nvPr/>
        </p:nvSpPr>
        <p:spPr>
          <a:xfrm>
            <a:off x="7012488" y="70938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2DFE335-1676-CD4D-ADC2-4D8741C093F6}" type="slidenum">
              <a:rPr lang="en-US" sz="2000" b="1" smtClean="0">
                <a:solidFill>
                  <a:srgbClr val="FFFFFF"/>
                </a:solidFill>
              </a:rPr>
              <a:pPr algn="r"/>
              <a:t>2</a:t>
            </a:fld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39730" y="5536341"/>
            <a:ext cx="4203377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Analysis techniques: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TEM</a:t>
            </a:r>
            <a:r>
              <a:rPr lang="en-US" sz="2000" dirty="0" smtClean="0"/>
              <a:t>, </a:t>
            </a:r>
            <a:r>
              <a:rPr lang="en-US" sz="2000" dirty="0">
                <a:solidFill>
                  <a:srgbClr val="FF0000"/>
                </a:solidFill>
              </a:rPr>
              <a:t>SEM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FF0000"/>
                </a:solidFill>
              </a:rPr>
              <a:t>EDX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FF0000"/>
                </a:solidFill>
              </a:rPr>
              <a:t>XRD</a:t>
            </a:r>
            <a:r>
              <a:rPr lang="en-US" sz="2000" dirty="0" smtClean="0"/>
              <a:t>, ERDA, RBS, </a:t>
            </a:r>
            <a:r>
              <a:rPr lang="en-US" sz="2000" dirty="0" smtClean="0">
                <a:solidFill>
                  <a:srgbClr val="FF0000"/>
                </a:solidFill>
              </a:rPr>
              <a:t>AES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FF0000"/>
                </a:solidFill>
              </a:rPr>
              <a:t>XPS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FF0000"/>
                </a:solidFill>
              </a:rPr>
              <a:t>ToF</a:t>
            </a:r>
            <a:r>
              <a:rPr lang="en-US" sz="2000" dirty="0" smtClean="0">
                <a:solidFill>
                  <a:srgbClr val="FF0000"/>
                </a:solidFill>
              </a:rPr>
              <a:t>-SIMS</a:t>
            </a:r>
            <a:r>
              <a:rPr lang="en-US" sz="2000" dirty="0" smtClean="0"/>
              <a:t>, AFM, STM, etc…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7387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06993"/>
            <a:ext cx="8229600" cy="70273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sv-SE" sz="32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M</a:t>
            </a:r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agnetron </a:t>
            </a:r>
            <a:r>
              <a:rPr lang="sv-SE" sz="3200" dirty="0" err="1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sputtering</a:t>
            </a:r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</a:t>
            </a:r>
            <a:r>
              <a:rPr lang="sv-SE" sz="3200" dirty="0" err="1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of</a:t>
            </a:r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</a:t>
            </a:r>
            <a:r>
              <a:rPr lang="sv-SE" sz="3200" baseline="300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10</a:t>
            </a:r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B</a:t>
            </a:r>
            <a:r>
              <a:rPr lang="sv-SE" sz="3200" baseline="-250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4</a:t>
            </a:r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C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743874" y="1363022"/>
            <a:ext cx="6942926" cy="28469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2</a:t>
            </a:r>
            <a:r>
              <a:rPr lang="en-US" dirty="0" smtClean="0"/>
              <a:t>-side coated </a:t>
            </a:r>
            <a:r>
              <a:rPr lang="en-US" dirty="0" smtClean="0"/>
              <a:t>substrates </a:t>
            </a:r>
            <a:r>
              <a:rPr lang="en-US" dirty="0" smtClean="0">
                <a:sym typeface="Wingdings"/>
              </a:rPr>
              <a:t> 3-fold rotation</a:t>
            </a:r>
            <a:endParaRPr lang="en-US" dirty="0">
              <a:sym typeface="Wingdings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Good adhesion on Al, </a:t>
            </a:r>
            <a:r>
              <a:rPr lang="en-US" dirty="0" smtClean="0"/>
              <a:t>Si</a:t>
            </a:r>
            <a:r>
              <a:rPr lang="en-US" dirty="0" smtClean="0"/>
              <a:t>..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/>
              <a:t>&gt;1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 on Al, Si,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, </a:t>
            </a:r>
            <a:r>
              <a:rPr lang="en-US" dirty="0" err="1" smtClean="0"/>
              <a:t>etc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High </a:t>
            </a:r>
            <a:r>
              <a:rPr lang="en-US" dirty="0" smtClean="0"/>
              <a:t>density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/>
              <a:t>97% of </a:t>
            </a:r>
            <a:r>
              <a:rPr lang="en-US" dirty="0" smtClean="0"/>
              <a:t>bulk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Maximize amount of </a:t>
            </a:r>
            <a:r>
              <a:rPr lang="en-US" baseline="30000" dirty="0" smtClean="0"/>
              <a:t>10</a:t>
            </a:r>
            <a:r>
              <a:rPr lang="en-US" dirty="0" smtClean="0"/>
              <a:t>B </a:t>
            </a:r>
            <a:r>
              <a:rPr lang="en-US" dirty="0" smtClean="0">
                <a:sym typeface="Wingdings"/>
              </a:rPr>
              <a:t></a:t>
            </a:r>
            <a:r>
              <a:rPr lang="en-US" dirty="0"/>
              <a:t>79.3 at.% of </a:t>
            </a:r>
            <a:r>
              <a:rPr lang="en-US" baseline="30000" dirty="0" smtClean="0"/>
              <a:t>10</a:t>
            </a:r>
            <a:r>
              <a:rPr lang="en-US" dirty="0" smtClean="0"/>
              <a:t>B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Minimal </a:t>
            </a:r>
            <a:r>
              <a:rPr lang="en-US" dirty="0" smtClean="0"/>
              <a:t>amount of </a:t>
            </a:r>
            <a:r>
              <a:rPr lang="en-US" dirty="0" smtClean="0"/>
              <a:t>impurities </a:t>
            </a:r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H + N + O only ~1 at.</a:t>
            </a:r>
            <a:r>
              <a:rPr lang="en-US" dirty="0" smtClean="0"/>
              <a:t>%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Thickness </a:t>
            </a:r>
            <a:r>
              <a:rPr lang="en-US" dirty="0" smtClean="0"/>
              <a:t>control and </a:t>
            </a:r>
            <a:r>
              <a:rPr lang="en-US" dirty="0" smtClean="0"/>
              <a:t>uniformity </a:t>
            </a:r>
            <a:r>
              <a:rPr lang="en-US" dirty="0" smtClean="0">
                <a:sym typeface="Wingdings"/>
              </a:rPr>
              <a:t> Understood and under control</a:t>
            </a:r>
            <a:endParaRPr lang="en-US" dirty="0">
              <a:sym typeface="Wingdings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Neutron </a:t>
            </a:r>
            <a:r>
              <a:rPr lang="en-US" dirty="0" smtClean="0"/>
              <a:t>radiation </a:t>
            </a:r>
            <a:r>
              <a:rPr lang="en-US" dirty="0" smtClean="0"/>
              <a:t>hard </a:t>
            </a:r>
            <a:r>
              <a:rPr lang="en-US" dirty="0" smtClean="0">
                <a:sym typeface="Wingdings"/>
              </a:rPr>
              <a:t> </a:t>
            </a:r>
            <a:r>
              <a:rPr lang="sv-SE" dirty="0" err="1"/>
              <a:t>Survive</a:t>
            </a:r>
            <a:r>
              <a:rPr lang="sv-SE" dirty="0"/>
              <a:t> 10</a:t>
            </a:r>
            <a:r>
              <a:rPr lang="sv-SE" baseline="30000" dirty="0"/>
              <a:t>14</a:t>
            </a:r>
            <a:r>
              <a:rPr lang="sv-SE" dirty="0"/>
              <a:t> neutrons/</a:t>
            </a:r>
            <a:r>
              <a:rPr lang="sv-SE" dirty="0" smtClean="0"/>
              <a:t>cm</a:t>
            </a:r>
            <a:r>
              <a:rPr lang="sv-SE" baseline="30000" dirty="0" smtClean="0"/>
              <a:t>2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Large </a:t>
            </a:r>
            <a:r>
              <a:rPr lang="en-US" dirty="0" smtClean="0"/>
              <a:t>area </a:t>
            </a:r>
            <a:r>
              <a:rPr lang="en-US" dirty="0" smtClean="0"/>
              <a:t>depositions </a:t>
            </a:r>
            <a:r>
              <a:rPr lang="en-US" dirty="0" smtClean="0">
                <a:sym typeface="Wingdings"/>
              </a:rPr>
              <a:t> Coated &gt;100 m</a:t>
            </a:r>
            <a:r>
              <a:rPr lang="en-US" baseline="30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in May 2014 for IN5 demo</a:t>
            </a:r>
            <a:endParaRPr lang="en-US" dirty="0" smtClean="0"/>
          </a:p>
        </p:txBody>
      </p:sp>
      <p:pic>
        <p:nvPicPr>
          <p:cNvPr id="6" name="Picture 3" descr="DSC_0317"/>
          <p:cNvPicPr>
            <a:picLocks noChangeAspect="1" noChangeArrowheads="1"/>
          </p:cNvPicPr>
          <p:nvPr/>
        </p:nvPicPr>
        <p:blipFill>
          <a:blip r:embed="rId2"/>
          <a:srcRect l="11801" t="17509" r="7518" b="7413"/>
          <a:stretch>
            <a:fillRect/>
          </a:stretch>
        </p:blipFill>
        <p:spPr bwMode="auto">
          <a:xfrm>
            <a:off x="73177" y="1333118"/>
            <a:ext cx="1729759" cy="240309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" name="Picture 6" descr="P4142868_crop"/>
          <p:cNvPicPr>
            <a:picLocks noChangeAspect="1" noChangeArrowheads="1"/>
          </p:cNvPicPr>
          <p:nvPr/>
        </p:nvPicPr>
        <p:blipFill>
          <a:blip r:embed="rId3"/>
          <a:srcRect l="5311"/>
          <a:stretch>
            <a:fillRect/>
          </a:stretch>
        </p:blipFill>
        <p:spPr bwMode="auto">
          <a:xfrm>
            <a:off x="7576589" y="1157180"/>
            <a:ext cx="1466282" cy="2013201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rcRect t="9954"/>
          <a:stretch>
            <a:fillRect/>
          </a:stretch>
        </p:blipFill>
        <p:spPr>
          <a:xfrm>
            <a:off x="160334" y="4469747"/>
            <a:ext cx="2292569" cy="1835693"/>
          </a:xfrm>
          <a:prstGeom prst="rect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0" name="Slide Number Placeholder 3"/>
          <p:cNvSpPr txBox="1">
            <a:spLocks/>
          </p:cNvSpPr>
          <p:nvPr/>
        </p:nvSpPr>
        <p:spPr>
          <a:xfrm>
            <a:off x="7012488" y="70938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2DFE335-1676-CD4D-ADC2-4D8741C093F6}" type="slidenum">
              <a:rPr lang="en-US" sz="2000" b="1" smtClean="0">
                <a:solidFill>
                  <a:srgbClr val="FFFFFF"/>
                </a:solidFill>
              </a:rPr>
              <a:pPr algn="r"/>
              <a:t>3</a:t>
            </a:fld>
            <a:endParaRPr lang="en-US" sz="2000" b="1" dirty="0">
              <a:solidFill>
                <a:srgbClr val="FFFFF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39433" y="4770715"/>
            <a:ext cx="3028674" cy="1912216"/>
            <a:chOff x="2793359" y="4296322"/>
            <a:chExt cx="3829440" cy="2414770"/>
          </a:xfrm>
        </p:grpSpPr>
        <p:pic>
          <p:nvPicPr>
            <p:cNvPr id="13" name="Picture 12" descr="BC073_up6cm_43k.tif"/>
            <p:cNvPicPr>
              <a:picLocks noChangeAspect="1"/>
            </p:cNvPicPr>
            <p:nvPr/>
          </p:nvPicPr>
          <p:blipFill>
            <a:blip r:embed="rId5"/>
            <a:srcRect b="15784"/>
            <a:stretch>
              <a:fillRect/>
            </a:stretch>
          </p:blipFill>
          <p:spPr>
            <a:xfrm>
              <a:off x="2848843" y="4296322"/>
              <a:ext cx="3773956" cy="2383715"/>
            </a:xfrm>
            <a:prstGeom prst="rect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4" name="Rectangle 13"/>
            <p:cNvSpPr>
              <a:spLocks noChangeAspect="1"/>
            </p:cNvSpPr>
            <p:nvPr/>
          </p:nvSpPr>
          <p:spPr>
            <a:xfrm rot="16200000">
              <a:off x="5788982" y="6235468"/>
              <a:ext cx="45719" cy="6126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>
              <a:spLocks noChangeAspect="1"/>
            </p:cNvSpPr>
            <p:nvPr/>
          </p:nvSpPr>
          <p:spPr>
            <a:xfrm>
              <a:off x="2793359" y="5150838"/>
              <a:ext cx="849647" cy="4663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 smtClean="0">
                  <a:solidFill>
                    <a:schemeClr val="bg1"/>
                  </a:solidFill>
                </a:rPr>
                <a:t>10</a:t>
              </a:r>
              <a:r>
                <a:rPr lang="en-US" dirty="0" smtClean="0">
                  <a:solidFill>
                    <a:schemeClr val="bg1"/>
                  </a:solidFill>
                </a:rPr>
                <a:t>B</a:t>
              </a:r>
              <a:r>
                <a:rPr lang="en-US" baseline="-25000" dirty="0" smtClean="0">
                  <a:solidFill>
                    <a:schemeClr val="bg1"/>
                  </a:solidFill>
                </a:rPr>
                <a:t>4</a:t>
              </a:r>
              <a:r>
                <a:rPr lang="en-US" dirty="0" smtClean="0">
                  <a:solidFill>
                    <a:schemeClr val="bg1"/>
                  </a:solidFill>
                </a:rPr>
                <a:t>C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>
              <a:spLocks noChangeAspect="1"/>
            </p:cNvSpPr>
            <p:nvPr/>
          </p:nvSpPr>
          <p:spPr>
            <a:xfrm>
              <a:off x="2954160" y="6244695"/>
              <a:ext cx="434574" cy="4663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Si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>
              <a:spLocks noChangeAspect="1"/>
            </p:cNvSpPr>
            <p:nvPr/>
          </p:nvSpPr>
          <p:spPr>
            <a:xfrm>
              <a:off x="5382310" y="6084392"/>
              <a:ext cx="848712" cy="4663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 </a:t>
              </a:r>
              <a:r>
                <a:rPr lang="en-US" dirty="0" smtClean="0">
                  <a:solidFill>
                    <a:schemeClr val="bg1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dirty="0" smtClean="0">
                  <a:solidFill>
                    <a:schemeClr val="bg1"/>
                  </a:solidFill>
                </a:rPr>
                <a:t>m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Fig8 10B4C ERDA.eps"/>
          <p:cNvPicPr>
            <a:picLocks noChangeAspect="1"/>
          </p:cNvPicPr>
          <p:nvPr/>
        </p:nvPicPr>
        <p:blipFill>
          <a:blip r:embed="rId6"/>
          <a:srcRect b="10900"/>
          <a:stretch>
            <a:fillRect/>
          </a:stretch>
        </p:blipFill>
        <p:spPr>
          <a:xfrm>
            <a:off x="5994227" y="4607278"/>
            <a:ext cx="2884608" cy="21222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71950" y="4320901"/>
            <a:ext cx="1109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 smtClean="0"/>
              <a:t>ToF</a:t>
            </a:r>
            <a:r>
              <a:rPr lang="en-US" u="sng" dirty="0" smtClean="0"/>
              <a:t>-ERDA </a:t>
            </a:r>
            <a:endParaRPr lang="en-US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3675204" y="4401383"/>
            <a:ext cx="60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SEM</a:t>
            </a:r>
            <a:endParaRPr lang="en-US" u="sn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7" y="161178"/>
            <a:ext cx="8229600" cy="719999"/>
          </a:xfrm>
        </p:spPr>
        <p:txBody>
          <a:bodyPr>
            <a:normAutofit/>
          </a:bodyPr>
          <a:lstStyle/>
          <a:p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CVD </a:t>
            </a:r>
            <a:r>
              <a:rPr lang="sv-SE" sz="3200" dirty="0" err="1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of</a:t>
            </a:r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</a:t>
            </a:r>
            <a:r>
              <a:rPr lang="sv-SE" sz="32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B</a:t>
            </a:r>
            <a:r>
              <a:rPr lang="sv-SE" sz="3200" baseline="-250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4</a:t>
            </a:r>
            <a:r>
              <a:rPr lang="sv-SE" sz="32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C 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025" y="1178494"/>
            <a:ext cx="6369974" cy="5105997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+mn-lt"/>
              </a:rPr>
              <a:t>Not a line of sight technique </a:t>
            </a:r>
            <a:r>
              <a:rPr lang="en-US" sz="1800" dirty="0">
                <a:latin typeface="+mn-lt"/>
                <a:sym typeface="Wingdings"/>
              </a:rPr>
              <a:t></a:t>
            </a:r>
            <a:r>
              <a:rPr lang="en-US" sz="1800" dirty="0">
                <a:latin typeface="+mn-lt"/>
              </a:rPr>
              <a:t> Complex geometries</a:t>
            </a:r>
          </a:p>
          <a:p>
            <a:endParaRPr lang="en-US" sz="900" dirty="0" smtClean="0">
              <a:latin typeface="+mn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latin typeface="+mn-lt"/>
              </a:rPr>
              <a:t>Demands on a CVD process:</a:t>
            </a:r>
            <a:endParaRPr lang="en-US" sz="1800" dirty="0"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n-US" sz="1800" dirty="0">
                <a:latin typeface="+mn-lt"/>
              </a:rPr>
              <a:t>Low temperature, &lt; 600 °C</a:t>
            </a:r>
          </a:p>
          <a:p>
            <a:pPr>
              <a:spcBef>
                <a:spcPts val="0"/>
              </a:spcBef>
            </a:pPr>
            <a:r>
              <a:rPr lang="en-US" sz="1800" dirty="0">
                <a:latin typeface="+mn-lt"/>
              </a:rPr>
              <a:t>No corrosive gases</a:t>
            </a:r>
          </a:p>
          <a:p>
            <a:pPr>
              <a:spcBef>
                <a:spcPts val="0"/>
              </a:spcBef>
            </a:pPr>
            <a:r>
              <a:rPr lang="en-US" sz="1800" dirty="0">
                <a:latin typeface="+mn-lt"/>
              </a:rPr>
              <a:t>Easy up </a:t>
            </a:r>
            <a:r>
              <a:rPr lang="en-US" sz="1800" dirty="0" smtClean="0">
                <a:latin typeface="+mn-lt"/>
              </a:rPr>
              <a:t>scaling</a:t>
            </a:r>
          </a:p>
          <a:p>
            <a:pPr>
              <a:spcBef>
                <a:spcPts val="0"/>
              </a:spcBef>
            </a:pPr>
            <a:endParaRPr lang="en-US" sz="800" dirty="0">
              <a:latin typeface="+mn-lt"/>
              <a:cs typeface="Garamond"/>
            </a:endParaRPr>
          </a:p>
          <a:p>
            <a:pPr marL="0" indent="0">
              <a:buNone/>
            </a:pPr>
            <a:r>
              <a:rPr lang="en-US" sz="1800" u="sng" dirty="0" err="1" smtClean="0">
                <a:latin typeface="+mn-lt"/>
                <a:cs typeface="Garamond"/>
              </a:rPr>
              <a:t>Organoboranes</a:t>
            </a:r>
            <a:r>
              <a:rPr lang="en-US" sz="1800" u="sng" dirty="0" smtClean="0">
                <a:latin typeface="+mn-lt"/>
                <a:cs typeface="Garamond"/>
              </a:rPr>
              <a:t>: </a:t>
            </a:r>
          </a:p>
          <a:p>
            <a:pPr marL="0" indent="0">
              <a:buNone/>
            </a:pPr>
            <a:r>
              <a:rPr lang="en-US" sz="1800" dirty="0" smtClean="0">
                <a:latin typeface="+mn-lt"/>
                <a:cs typeface="Garamond"/>
                <a:sym typeface="Wingdings"/>
              </a:rPr>
              <a:t>V</a:t>
            </a:r>
            <a:r>
              <a:rPr lang="en-US" sz="1800" dirty="0" smtClean="0">
                <a:latin typeface="+mn-lt"/>
                <a:cs typeface="Garamond"/>
              </a:rPr>
              <a:t>ery reactive – </a:t>
            </a:r>
            <a:r>
              <a:rPr lang="en-US" sz="1800" dirty="0" smtClean="0">
                <a:latin typeface="+mn-lt"/>
                <a:cs typeface="Garamond"/>
                <a:sym typeface="Wingdings"/>
              </a:rPr>
              <a:t>low process temperature!</a:t>
            </a:r>
            <a:r>
              <a:rPr lang="en-US" sz="1800" dirty="0">
                <a:latin typeface="+mn-lt"/>
              </a:rPr>
              <a:t>		</a:t>
            </a:r>
            <a:endParaRPr lang="en-US" sz="1800" dirty="0" smtClean="0">
              <a:latin typeface="+mn-lt"/>
            </a:endParaRPr>
          </a:p>
          <a:p>
            <a:pPr marL="0" indent="0">
              <a:buNone/>
            </a:pPr>
            <a:r>
              <a:rPr lang="en-US" sz="1800" dirty="0">
                <a:latin typeface="+mn-lt"/>
              </a:rPr>
              <a:t>	</a:t>
            </a:r>
            <a:r>
              <a:rPr lang="en-US" sz="1800" dirty="0" smtClean="0">
                <a:latin typeface="+mn-lt"/>
              </a:rPr>
              <a:t>- </a:t>
            </a:r>
            <a:r>
              <a:rPr lang="en-US" sz="1800" dirty="0" err="1" smtClean="0">
                <a:latin typeface="+mn-lt"/>
              </a:rPr>
              <a:t>Trimethyl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borane</a:t>
            </a:r>
            <a:r>
              <a:rPr lang="en-US" sz="1800" dirty="0">
                <a:latin typeface="+mn-lt"/>
              </a:rPr>
              <a:t> (TMB): B(CH</a:t>
            </a:r>
            <a:r>
              <a:rPr lang="en-US" sz="1800" baseline="-25000" dirty="0">
                <a:latin typeface="+mn-lt"/>
              </a:rPr>
              <a:t>3</a:t>
            </a:r>
            <a:r>
              <a:rPr lang="en-US" sz="1800" dirty="0">
                <a:latin typeface="+mn-lt"/>
              </a:rPr>
              <a:t>)</a:t>
            </a:r>
            <a:r>
              <a:rPr lang="en-US" sz="1800" baseline="-25000" dirty="0">
                <a:latin typeface="+mn-lt"/>
              </a:rPr>
              <a:t>3</a:t>
            </a:r>
            <a:r>
              <a:rPr lang="en-US" sz="1800" dirty="0">
                <a:latin typeface="+mn-lt"/>
              </a:rPr>
              <a:t/>
            </a:r>
            <a:br>
              <a:rPr lang="en-US" sz="1800" dirty="0">
                <a:latin typeface="+mn-lt"/>
              </a:rPr>
            </a:br>
            <a:r>
              <a:rPr lang="en-US" sz="1800" dirty="0" smtClean="0">
                <a:latin typeface="+mn-lt"/>
              </a:rPr>
              <a:t>	- </a:t>
            </a:r>
            <a:r>
              <a:rPr lang="en-US" sz="1800" dirty="0" err="1" smtClean="0">
                <a:latin typeface="+mn-lt"/>
              </a:rPr>
              <a:t>Triethyl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borane</a:t>
            </a:r>
            <a:r>
              <a:rPr lang="en-US" sz="1800" dirty="0">
                <a:latin typeface="+mn-lt"/>
              </a:rPr>
              <a:t> (TEB): B(C</a:t>
            </a:r>
            <a:r>
              <a:rPr lang="en-US" sz="1800" baseline="-25000" dirty="0">
                <a:latin typeface="+mn-lt"/>
              </a:rPr>
              <a:t>2</a:t>
            </a:r>
            <a:r>
              <a:rPr lang="en-US" sz="1800" dirty="0">
                <a:latin typeface="+mn-lt"/>
              </a:rPr>
              <a:t>H</a:t>
            </a:r>
            <a:r>
              <a:rPr lang="en-US" sz="1800" baseline="-25000" dirty="0">
                <a:latin typeface="+mn-lt"/>
              </a:rPr>
              <a:t>5</a:t>
            </a:r>
            <a:r>
              <a:rPr lang="en-US" sz="1800" dirty="0">
                <a:latin typeface="+mn-lt"/>
              </a:rPr>
              <a:t>)</a:t>
            </a:r>
            <a:r>
              <a:rPr lang="en-US" sz="1800" baseline="-25000" dirty="0">
                <a:latin typeface="+mn-lt"/>
              </a:rPr>
              <a:t>3</a:t>
            </a:r>
            <a:r>
              <a:rPr lang="en-US" sz="1800" dirty="0">
                <a:latin typeface="+mn-lt"/>
              </a:rPr>
              <a:t/>
            </a:r>
            <a:br>
              <a:rPr lang="en-US" sz="1800" dirty="0">
                <a:latin typeface="+mn-lt"/>
              </a:rPr>
            </a:br>
            <a:endParaRPr lang="en-US" sz="18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9761"/>
          <a:stretch/>
        </p:blipFill>
        <p:spPr>
          <a:xfrm>
            <a:off x="5808413" y="1118343"/>
            <a:ext cx="2097448" cy="1262231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263381" y="2325286"/>
            <a:ext cx="1415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Al-substrates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 bwMode="auto">
          <a:xfrm>
            <a:off x="3047357" y="2217273"/>
            <a:ext cx="216024" cy="606383"/>
          </a:xfrm>
          <a:prstGeom prst="rightBrac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22350" marR="0" indent="-3508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</a:pPr>
            <a:endParaRPr kumimoji="0" lang="sv-SE" sz="1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73681" y="6544495"/>
            <a:ext cx="487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+mj-lt"/>
                <a:cs typeface="Garamond"/>
              </a:rPr>
              <a:t>H. Pedersen, C. Höglund et al., Chem. </a:t>
            </a:r>
            <a:r>
              <a:rPr lang="en-US" sz="1200" dirty="0" err="1" smtClean="0">
                <a:latin typeface="+mj-lt"/>
                <a:cs typeface="Garamond"/>
              </a:rPr>
              <a:t>Vap</a:t>
            </a:r>
            <a:r>
              <a:rPr lang="en-US" sz="1200" dirty="0" smtClean="0">
                <a:latin typeface="+mj-lt"/>
                <a:cs typeface="Garamond"/>
              </a:rPr>
              <a:t>. Dep. 18, 221 (2012</a:t>
            </a:r>
            <a:r>
              <a:rPr lang="en-US" sz="1200" dirty="0">
                <a:latin typeface="+mj-lt"/>
                <a:cs typeface="Garamond"/>
              </a:rPr>
              <a:t>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63534" y="4463417"/>
            <a:ext cx="3164357" cy="485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u="sng" dirty="0" smtClean="0">
                <a:latin typeface="+mn-lt"/>
                <a:cs typeface="Garamond"/>
              </a:rPr>
              <a:t>Plasma enhanced CVD</a:t>
            </a:r>
            <a:endParaRPr lang="en-US" sz="2000" u="sng" dirty="0" smtClean="0">
              <a:latin typeface="+mn-lt"/>
              <a:cs typeface="Garamond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86309" y="3765553"/>
            <a:ext cx="2549707" cy="1644234"/>
            <a:chOff x="4310119" y="3008548"/>
            <a:chExt cx="2549707" cy="1644234"/>
          </a:xfrm>
        </p:grpSpPr>
        <p:pic>
          <p:nvPicPr>
            <p:cNvPr id="12" name="Picture 12" descr="Triethylborane-3D-balls.png"/>
            <p:cNvPicPr>
              <a:picLocks noChangeAspect="1"/>
            </p:cNvPicPr>
            <p:nvPr/>
          </p:nvPicPr>
          <p:blipFill>
            <a:blip r:embed="rId3" cstate="print"/>
            <a:srcRect l="3996" r="3996"/>
            <a:stretch>
              <a:fillRect/>
            </a:stretch>
          </p:blipFill>
          <p:spPr bwMode="auto">
            <a:xfrm>
              <a:off x="4424522" y="3750787"/>
              <a:ext cx="497957" cy="48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5" descr="Maggan3D_Örjans_Avhandling"/>
            <p:cNvPicPr preferRelativeResize="0"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4095" y="3008548"/>
              <a:ext cx="1855731" cy="1190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4389358" y="4068006"/>
              <a:ext cx="1771993" cy="584776"/>
            </a:xfrm>
            <a:prstGeom prst="rect">
              <a:avLst/>
            </a:prstGeom>
            <a:noFill/>
            <a:scene3d>
              <a:camera prst="isometricRightUp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 Carrier gas </a:t>
              </a:r>
              <a:r>
                <a:rPr lang="en-US" sz="1600" b="1" dirty="0" smtClean="0"/>
                <a:t/>
              </a:r>
              <a:br>
                <a:rPr lang="en-US" sz="1600" b="1" dirty="0" smtClean="0"/>
              </a:br>
              <a:r>
                <a:rPr lang="en-US" sz="1600" b="1" dirty="0" smtClean="0"/>
                <a:t>(</a:t>
              </a:r>
              <a:r>
                <a:rPr lang="en-US" sz="1600" b="1" dirty="0" smtClean="0"/>
                <a:t>H</a:t>
              </a:r>
              <a:r>
                <a:rPr lang="en-US" sz="1600" b="1" baseline="-25000" dirty="0" smtClean="0"/>
                <a:t>2</a:t>
              </a:r>
              <a:r>
                <a:rPr lang="en-US" sz="1600" b="1" dirty="0" smtClean="0"/>
                <a:t> or </a:t>
              </a:r>
              <a:r>
                <a:rPr lang="en-US" sz="1600" b="1" dirty="0" err="1" smtClean="0"/>
                <a:t>Ar</a:t>
              </a:r>
              <a:r>
                <a:rPr lang="en-US" sz="1600" b="1" dirty="0" smtClean="0"/>
                <a:t>)</a:t>
              </a:r>
              <a:endParaRPr lang="en-US" sz="1600" b="1" dirty="0"/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4310119" y="3993025"/>
              <a:ext cx="1356458" cy="105806"/>
            </a:xfrm>
            <a:prstGeom prst="rightArrow">
              <a:avLst/>
            </a:prstGeom>
            <a:scene3d>
              <a:camera prst="isometricRightUp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96901" y="4004852"/>
              <a:ext cx="945291" cy="400110"/>
            </a:xfrm>
            <a:prstGeom prst="rect">
              <a:avLst/>
            </a:prstGeom>
            <a:noFill/>
            <a:scene3d>
              <a:camera prst="isometricRightUp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Garamond"/>
                  <a:cs typeface="Garamond"/>
                </a:rPr>
                <a:t>TEB</a:t>
              </a:r>
              <a:endParaRPr lang="en-US" sz="2000" b="1" dirty="0">
                <a:latin typeface="Garamond"/>
                <a:cs typeface="Garamond"/>
              </a:endParaRPr>
            </a:p>
          </p:txBody>
        </p:sp>
      </p:grpSp>
      <p:pic>
        <p:nvPicPr>
          <p:cNvPr id="10" name="Picture 9" descr="Fig1.tif"/>
          <p:cNvPicPr>
            <a:picLocks noChangeAspect="1"/>
          </p:cNvPicPr>
          <p:nvPr/>
        </p:nvPicPr>
        <p:blipFill rotWithShape="1">
          <a:blip r:embed="rId5" cstate="print"/>
          <a:srcRect l="1320" r="-1" b="889"/>
          <a:stretch/>
        </p:blipFill>
        <p:spPr>
          <a:xfrm>
            <a:off x="6479256" y="4790018"/>
            <a:ext cx="2648105" cy="17416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9" t="17373" r="6030"/>
          <a:stretch/>
        </p:blipFill>
        <p:spPr>
          <a:xfrm>
            <a:off x="317090" y="4930458"/>
            <a:ext cx="1281045" cy="1820801"/>
          </a:xfrm>
          <a:prstGeom prst="rect">
            <a:avLst/>
          </a:prstGeom>
        </p:spPr>
      </p:pic>
      <p:sp>
        <p:nvSpPr>
          <p:cNvPr id="27" name="Oval 5"/>
          <p:cNvSpPr>
            <a:spLocks noChangeArrowheads="1"/>
          </p:cNvSpPr>
          <p:nvPr/>
        </p:nvSpPr>
        <p:spPr bwMode="auto">
          <a:xfrm>
            <a:off x="2973560" y="5115291"/>
            <a:ext cx="1195780" cy="1260105"/>
          </a:xfrm>
          <a:prstGeom prst="ellipse">
            <a:avLst/>
          </a:prstGeom>
          <a:gradFill rotWithShape="0">
            <a:gsLst>
              <a:gs pos="0">
                <a:srgbClr val="7030A0"/>
              </a:gs>
              <a:gs pos="100000">
                <a:schemeClr val="bg1">
                  <a:alpha val="7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wrap="none" anchor="ctr"/>
          <a:lstStyle/>
          <a:p>
            <a:pPr algn="ctr"/>
            <a:endParaRPr lang="sv-SE" sz="3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3904" t="10357" r="24003" b="12043"/>
          <a:stretch/>
        </p:blipFill>
        <p:spPr>
          <a:xfrm>
            <a:off x="1964344" y="5226966"/>
            <a:ext cx="627824" cy="656557"/>
          </a:xfrm>
          <a:prstGeom prst="rect">
            <a:avLst/>
          </a:prstGeom>
          <a:scene3d>
            <a:camera prst="orthographicFront">
              <a:rot lat="0" lon="0" rev="2100000"/>
            </a:camera>
            <a:lightRig rig="threePt" dir="t"/>
          </a:scene3d>
        </p:spPr>
      </p:pic>
      <p:sp>
        <p:nvSpPr>
          <p:cNvPr id="30" name="Right Arrow 29"/>
          <p:cNvSpPr/>
          <p:nvPr/>
        </p:nvSpPr>
        <p:spPr bwMode="auto">
          <a:xfrm rot="20198638">
            <a:off x="1906030" y="6001179"/>
            <a:ext cx="1654737" cy="47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endParaRPr lang="sv-SE"/>
          </a:p>
        </p:txBody>
      </p:sp>
      <p:sp>
        <p:nvSpPr>
          <p:cNvPr id="31" name="TextBox 8"/>
          <p:cNvSpPr txBox="1">
            <a:spLocks noChangeArrowheads="1"/>
          </p:cNvSpPr>
          <p:nvPr/>
        </p:nvSpPr>
        <p:spPr bwMode="auto">
          <a:xfrm rot="20234804">
            <a:off x="1975011" y="6050259"/>
            <a:ext cx="12939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1400" dirty="0" err="1" smtClean="0"/>
              <a:t>Ar</a:t>
            </a:r>
            <a:r>
              <a:rPr lang="en-US" sz="1400" dirty="0" smtClean="0"/>
              <a:t> carrier gas/plasma gas </a:t>
            </a:r>
            <a:endParaRPr lang="sv-SE" sz="1400" dirty="0"/>
          </a:p>
        </p:txBody>
      </p:sp>
      <p:sp>
        <p:nvSpPr>
          <p:cNvPr id="32" name="TextBox 11"/>
          <p:cNvSpPr txBox="1">
            <a:spLocks noChangeArrowheads="1"/>
          </p:cNvSpPr>
          <p:nvPr/>
        </p:nvSpPr>
        <p:spPr bwMode="auto">
          <a:xfrm rot="20152635">
            <a:off x="1924604" y="5793903"/>
            <a:ext cx="8771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2000" dirty="0" smtClean="0"/>
              <a:t>TMB</a:t>
            </a:r>
            <a:endParaRPr lang="sv-SE" sz="2000" dirty="0"/>
          </a:p>
        </p:txBody>
      </p:sp>
      <p:sp>
        <p:nvSpPr>
          <p:cNvPr id="33" name="Oval 32"/>
          <p:cNvSpPr/>
          <p:nvPr/>
        </p:nvSpPr>
        <p:spPr bwMode="auto">
          <a:xfrm>
            <a:off x="3382778" y="5974669"/>
            <a:ext cx="381900" cy="880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22350" marR="0" indent="-3508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</a:pPr>
            <a:endParaRPr kumimoji="0" lang="sv-SE" sz="1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79635" y="3143827"/>
            <a:ext cx="1409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Thermal CVD</a:t>
            </a:r>
            <a:endParaRPr lang="en-US" u="sng" dirty="0"/>
          </a:p>
        </p:txBody>
      </p:sp>
      <p:pic>
        <p:nvPicPr>
          <p:cNvPr id="25" name="Picture 24" descr="B:C vs T.tiff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9" t="4198" r="5591" b="2101"/>
          <a:stretch/>
        </p:blipFill>
        <p:spPr>
          <a:xfrm>
            <a:off x="6780405" y="2647901"/>
            <a:ext cx="2346956" cy="2104127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>
            <a:off x="4387419" y="3263038"/>
            <a:ext cx="0" cy="359496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0" y="4318967"/>
            <a:ext cx="4387419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494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93141" y="1289332"/>
            <a:ext cx="3058999" cy="1999318"/>
            <a:chOff x="364479" y="3246798"/>
            <a:chExt cx="4214951" cy="280705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4479" y="3246798"/>
              <a:ext cx="4214951" cy="280705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3" name="Rectangle 2"/>
            <p:cNvSpPr/>
            <p:nvPr/>
          </p:nvSpPr>
          <p:spPr>
            <a:xfrm>
              <a:off x="2521188" y="3684709"/>
              <a:ext cx="550533" cy="1751644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-931" y="3314554"/>
            <a:ext cx="4160113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Collaboration ESS – LiU – ILL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0.8 x 3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detector area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27 000 blades with </a:t>
            </a:r>
            <a:r>
              <a:rPr lang="en-US" sz="2000" baseline="30000" dirty="0" smtClean="0"/>
              <a:t>10</a:t>
            </a:r>
            <a:r>
              <a:rPr lang="en-US" sz="2000" dirty="0" smtClean="0"/>
              <a:t>B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C  (&gt;100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/>
              <a:t>Expect 60% efficiency @2.5 </a:t>
            </a:r>
            <a:r>
              <a:rPr lang="en-US" sz="2000" dirty="0" err="1" smtClean="0"/>
              <a:t>Å</a:t>
            </a:r>
            <a:r>
              <a:rPr lang="en-US" sz="2000" dirty="0" smtClean="0"/>
              <a:t>  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/>
              <a:t>Deadline September 2014</a:t>
            </a:r>
          </a:p>
          <a:p>
            <a:pPr lvl="0">
              <a:spcBef>
                <a:spcPts val="1200"/>
              </a:spcBef>
            </a:pPr>
            <a:r>
              <a:rPr lang="en-US" sz="2000" dirty="0" smtClean="0">
                <a:solidFill>
                  <a:prstClr val="black"/>
                </a:solidFill>
                <a:sym typeface="Wingdings"/>
              </a:rPr>
              <a:t> Mass </a:t>
            </a:r>
            <a:r>
              <a:rPr lang="en-US" sz="2000" dirty="0">
                <a:solidFill>
                  <a:prstClr val="black"/>
                </a:solidFill>
                <a:sym typeface="Wingdings"/>
              </a:rPr>
              <a:t>production test</a:t>
            </a:r>
            <a:r>
              <a:rPr lang="en-US" sz="2000" dirty="0" smtClean="0">
                <a:solidFill>
                  <a:prstClr val="black"/>
                </a:solidFill>
                <a:sym typeface="Wingdings"/>
              </a:rPr>
              <a:t>!</a:t>
            </a:r>
            <a:endParaRPr lang="en-US" sz="2000" dirty="0">
              <a:solidFill>
                <a:prstClr val="black"/>
              </a:solidFill>
              <a:sym typeface="Wingding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0"/>
            <a:ext cx="8229600" cy="673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57870" y="0"/>
            <a:ext cx="8229600" cy="1085073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IN5 segment</a:t>
            </a:r>
            <a:endParaRPr lang="en-US" sz="3200" dirty="0">
              <a:solidFill>
                <a:schemeClr val="bg1"/>
              </a:solidFill>
              <a:effectLst>
                <a:outerShdw blurRad="50800" dist="63500" dir="2700000" algn="tl" rotWithShape="0">
                  <a:srgbClr val="000000">
                    <a:alpha val="75000"/>
                  </a:srgbClr>
                </a:outerShdw>
              </a:effectLst>
            </a:endParaRPr>
          </a:p>
        </p:txBody>
      </p:sp>
      <p:pic>
        <p:nvPicPr>
          <p:cNvPr id="15" name="Picture 14" descr="IMG_137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567" y="1135932"/>
            <a:ext cx="2115352" cy="28204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IMG_1612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0" r="5966" b="29783"/>
          <a:stretch/>
        </p:blipFill>
        <p:spPr>
          <a:xfrm>
            <a:off x="6766697" y="1120453"/>
            <a:ext cx="2258431" cy="182460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3" name="Picture 12" descr="InsertCol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075264" y="4547240"/>
            <a:ext cx="3031926" cy="227394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t="13766" b="13252"/>
          <a:stretch/>
        </p:blipFill>
        <p:spPr>
          <a:xfrm>
            <a:off x="5595792" y="3017323"/>
            <a:ext cx="2650467" cy="14526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 descr="column6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b="30438"/>
          <a:stretch/>
        </p:blipFill>
        <p:spPr>
          <a:xfrm>
            <a:off x="3187417" y="5066989"/>
            <a:ext cx="2838044" cy="174192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8" name="Slide Number Placeholder 3"/>
          <p:cNvSpPr txBox="1">
            <a:spLocks/>
          </p:cNvSpPr>
          <p:nvPr/>
        </p:nvSpPr>
        <p:spPr>
          <a:xfrm>
            <a:off x="7012488" y="70938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2DFE335-1676-CD4D-ADC2-4D8741C093F6}" type="slidenum">
              <a:rPr lang="en-US" sz="2000" b="1" smtClean="0">
                <a:solidFill>
                  <a:srgbClr val="FFFFFF"/>
                </a:solidFill>
              </a:rPr>
              <a:pPr algn="r"/>
              <a:t>5</a:t>
            </a:fld>
            <a:endParaRPr lang="en-US" sz="2000" b="1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488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70"/>
            <a:ext cx="8229600" cy="1143000"/>
          </a:xfrm>
        </p:spPr>
        <p:txBody>
          <a:bodyPr>
            <a:normAutofit/>
          </a:bodyPr>
          <a:lstStyle/>
          <a:p>
            <a:r>
              <a:rPr lang="sv-SE" sz="3200" dirty="0" err="1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Coating</a:t>
            </a:r>
            <a:r>
              <a:rPr lang="sv-SE" sz="3200" dirty="0" smtClean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</a:t>
            </a:r>
            <a:r>
              <a:rPr lang="sv-SE" sz="3200" dirty="0" err="1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production</a:t>
            </a:r>
            <a:r>
              <a:rPr lang="sv-SE" sz="3200" dirty="0">
                <a:solidFill>
                  <a:schemeClr val="bg1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 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7" name="Picture 6" descr="b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749" y="5061688"/>
            <a:ext cx="2250361" cy="168777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 descr="IMG_0187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93"/>
          <a:stretch/>
        </p:blipFill>
        <p:spPr>
          <a:xfrm>
            <a:off x="112122" y="1197730"/>
            <a:ext cx="3061094" cy="2015903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10" name="Group 9"/>
          <p:cNvGrpSpPr/>
          <p:nvPr/>
        </p:nvGrpSpPr>
        <p:grpSpPr>
          <a:xfrm>
            <a:off x="3775585" y="1191847"/>
            <a:ext cx="2740821" cy="2363166"/>
            <a:chOff x="7661301" y="1550270"/>
            <a:chExt cx="1828689" cy="1752577"/>
          </a:xfrm>
        </p:grpSpPr>
        <p:pic>
          <p:nvPicPr>
            <p:cNvPr id="11" name="Picture 10" descr="Screen Shot 2013-11-04 at 3.01.33 PM.pn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61301" y="1550270"/>
              <a:ext cx="1828689" cy="175257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7760562" y="2728027"/>
              <a:ext cx="4827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LiU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506319" y="2599474"/>
              <a:ext cx="698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”ESS”</a:t>
              </a:r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165214" y="3317837"/>
            <a:ext cx="42768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New facility </a:t>
            </a:r>
          </a:p>
          <a:p>
            <a:r>
              <a:rPr lang="en-US" sz="2000" dirty="0"/>
              <a:t>N</a:t>
            </a:r>
            <a:r>
              <a:rPr lang="en-US" sz="2000" dirty="0" smtClean="0"/>
              <a:t>ew colleague - Linda  </a:t>
            </a:r>
          </a:p>
          <a:p>
            <a:r>
              <a:rPr lang="en-US" sz="2000" dirty="0" smtClean="0"/>
              <a:t>2014</a:t>
            </a:r>
            <a:r>
              <a:rPr lang="en-US" sz="2000" dirty="0"/>
              <a:t>-2016: </a:t>
            </a:r>
            <a:r>
              <a:rPr lang="en-US" sz="2000" dirty="0" smtClean="0"/>
              <a:t>Up-scaling</a:t>
            </a:r>
            <a:endParaRPr lang="en-US" sz="2000" dirty="0"/>
          </a:p>
          <a:p>
            <a:r>
              <a:rPr lang="en-US" sz="2000" dirty="0" smtClean="0"/>
              <a:t>Capacity for &gt;1000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of </a:t>
            </a:r>
            <a:r>
              <a:rPr lang="en-US" sz="2000" baseline="30000" dirty="0" smtClean="0"/>
              <a:t>10</a:t>
            </a:r>
            <a:r>
              <a:rPr lang="en-US" sz="2000" dirty="0" smtClean="0"/>
              <a:t>B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C per year </a:t>
            </a:r>
            <a:br>
              <a:rPr lang="en-US" sz="2000" dirty="0" smtClean="0"/>
            </a:br>
            <a:r>
              <a:rPr lang="en-US" sz="2000" dirty="0" smtClean="0"/>
              <a:t>(ESS needs &gt;6000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</p:txBody>
      </p:sp>
      <p:pic>
        <p:nvPicPr>
          <p:cNvPr id="6" name="Picture 5" descr="bild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5" t="28374" r="37911" b="30533"/>
          <a:stretch/>
        </p:blipFill>
        <p:spPr>
          <a:xfrm>
            <a:off x="6734821" y="3204973"/>
            <a:ext cx="2316814" cy="354448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9" name="Picture 18" descr="bild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16559" y="1430453"/>
            <a:ext cx="1908847" cy="14316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/>
          <a:srcRect t="2248"/>
          <a:stretch/>
        </p:blipFill>
        <p:spPr>
          <a:xfrm>
            <a:off x="158302" y="3248268"/>
            <a:ext cx="1989150" cy="36050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43285" y="4717459"/>
            <a:ext cx="1524000" cy="203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Slide Number Placeholder 3"/>
          <p:cNvSpPr txBox="1">
            <a:spLocks/>
          </p:cNvSpPr>
          <p:nvPr/>
        </p:nvSpPr>
        <p:spPr>
          <a:xfrm>
            <a:off x="7012488" y="70938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2DFE335-1676-CD4D-ADC2-4D8741C093F6}" type="slidenum">
              <a:rPr lang="en-US" sz="2000" b="1" smtClean="0">
                <a:solidFill>
                  <a:srgbClr val="FFFFFF"/>
                </a:solidFill>
              </a:rPr>
              <a:pPr algn="r"/>
              <a:t>6</a:t>
            </a:fld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08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51674"/>
            <a:ext cx="8229600" cy="719999"/>
          </a:xfrm>
        </p:spPr>
        <p:txBody>
          <a:bodyPr>
            <a:normAutofit/>
          </a:bodyPr>
          <a:lstStyle/>
          <a:p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Gd </a:t>
            </a:r>
            <a:r>
              <a:rPr lang="sv-SE" sz="3200" dirty="0" err="1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compounds</a:t>
            </a:r>
            <a:r>
              <a:rPr lang="sv-SE" sz="32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for </a:t>
            </a:r>
            <a:r>
              <a:rPr lang="sv-SE" sz="3200" i="1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n</a:t>
            </a:r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-</a:t>
            </a:r>
            <a:r>
              <a:rPr lang="sv-SE" sz="3200" dirty="0" err="1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detection</a:t>
            </a:r>
            <a:r>
              <a:rPr lang="sv-SE" sz="32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</a:rPr>
              <a:t>  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361523"/>
            <a:ext cx="8077201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/>
          </a:p>
          <a:p>
            <a:pPr algn="ctr"/>
            <a:endParaRPr lang="en-US" dirty="0" smtClean="0"/>
          </a:p>
          <a:p>
            <a:pPr algn="ctr"/>
            <a:r>
              <a:rPr lang="en-US" u="sng" dirty="0" smtClean="0"/>
              <a:t>Problem: Oxidization</a:t>
            </a:r>
            <a:endParaRPr lang="en-US" u="sng" dirty="0" smtClean="0"/>
          </a:p>
          <a:p>
            <a:pPr algn="ctr"/>
            <a:r>
              <a:rPr lang="en-US" dirty="0" smtClean="0">
                <a:sym typeface="Wingdings"/>
              </a:rPr>
              <a:t>Can </a:t>
            </a:r>
            <a:r>
              <a:rPr lang="en-US" dirty="0" smtClean="0">
                <a:sym typeface="Wingdings"/>
              </a:rPr>
              <a:t>we find a stable and conducting compound?</a:t>
            </a:r>
          </a:p>
          <a:p>
            <a:pPr algn="ctr"/>
            <a:endParaRPr lang="en-US" dirty="0">
              <a:sym typeface="Wingdings"/>
            </a:endParaRPr>
          </a:p>
          <a:p>
            <a:pPr algn="ctr"/>
            <a:r>
              <a:rPr lang="en-US" dirty="0" err="1" smtClean="0">
                <a:sym typeface="Wingdings"/>
              </a:rPr>
              <a:t>Gd</a:t>
            </a:r>
            <a:r>
              <a:rPr lang="en-US" dirty="0" smtClean="0">
                <a:sym typeface="Wingdings"/>
              </a:rPr>
              <a:t> is known to oxidize severely</a:t>
            </a:r>
          </a:p>
          <a:p>
            <a:pPr algn="ctr"/>
            <a:r>
              <a:rPr lang="en-US" dirty="0" smtClean="0">
                <a:sym typeface="Wingdings"/>
              </a:rPr>
              <a:t>A </a:t>
            </a:r>
            <a:r>
              <a:rPr lang="en-US" dirty="0" err="1" smtClean="0">
                <a:sym typeface="Wingdings"/>
              </a:rPr>
              <a:t>GdN</a:t>
            </a:r>
            <a:r>
              <a:rPr lang="en-US" dirty="0" smtClean="0">
                <a:sym typeface="Wingdings"/>
              </a:rPr>
              <a:t> thin film of ~200 nm is fully oxidized within 12 h </a:t>
            </a:r>
          </a:p>
          <a:p>
            <a:pPr algn="ctr"/>
            <a:endParaRPr lang="en-US" dirty="0" smtClean="0">
              <a:sym typeface="Wingdings"/>
            </a:endParaRPr>
          </a:p>
          <a:p>
            <a:pPr algn="ctr"/>
            <a:endParaRPr lang="en-US" dirty="0" smtClean="0">
              <a:sym typeface="Wingdings"/>
            </a:endParaRPr>
          </a:p>
          <a:p>
            <a:pPr algn="ctr"/>
            <a:r>
              <a:rPr lang="en-US" u="sng" dirty="0" smtClean="0">
                <a:sym typeface="Wingdings"/>
              </a:rPr>
              <a:t>Possible solution:</a:t>
            </a:r>
            <a:endParaRPr lang="en-US" u="sng" dirty="0">
              <a:sym typeface="Wingdings"/>
            </a:endParaRPr>
          </a:p>
          <a:p>
            <a:pPr algn="ctr"/>
            <a:r>
              <a:rPr lang="en-US" dirty="0" smtClean="0">
                <a:sym typeface="Wingdings"/>
              </a:rPr>
              <a:t>Stabilize </a:t>
            </a:r>
            <a:r>
              <a:rPr lang="en-US" dirty="0" err="1" smtClean="0">
                <a:sym typeface="Wingdings"/>
              </a:rPr>
              <a:t>GdN</a:t>
            </a:r>
            <a:r>
              <a:rPr lang="en-US" dirty="0" smtClean="0">
                <a:sym typeface="Wingdings"/>
              </a:rPr>
              <a:t> by alloying with</a:t>
            </a:r>
            <a:r>
              <a:rPr lang="en-US" dirty="0"/>
              <a:t> a </a:t>
            </a:r>
            <a:r>
              <a:rPr lang="en-US" dirty="0" smtClean="0"/>
              <a:t>chemically</a:t>
            </a:r>
            <a:r>
              <a:rPr lang="en-US" dirty="0"/>
              <a:t>, mechanically,</a:t>
            </a:r>
          </a:p>
          <a:p>
            <a:pPr algn="ctr"/>
            <a:r>
              <a:rPr lang="en-US" dirty="0"/>
              <a:t>and/or thermally </a:t>
            </a:r>
            <a:r>
              <a:rPr lang="en-US" dirty="0" smtClean="0"/>
              <a:t>more stable nitride!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Consider TM</a:t>
            </a:r>
            <a:r>
              <a:rPr lang="en-US" baseline="-25000" dirty="0" smtClean="0"/>
              <a:t>1</a:t>
            </a:r>
            <a:r>
              <a:rPr lang="en-US" baseline="-25000" dirty="0"/>
              <a:t>−</a:t>
            </a:r>
            <a:r>
              <a:rPr lang="en-US" baseline="-25000" dirty="0" smtClean="0"/>
              <a:t>x</a:t>
            </a:r>
            <a:r>
              <a:rPr lang="en-US" dirty="0" smtClean="0"/>
              <a:t>Gd</a:t>
            </a:r>
            <a:r>
              <a:rPr lang="en-US" baseline="-25000" dirty="0" smtClean="0"/>
              <a:t>x</a:t>
            </a:r>
            <a:r>
              <a:rPr lang="en-US" dirty="0" smtClean="0"/>
              <a:t>N, with </a:t>
            </a:r>
            <a:r>
              <a:rPr lang="en-US" dirty="0"/>
              <a:t>TM = Ti, </a:t>
            </a:r>
            <a:r>
              <a:rPr lang="en-US" dirty="0" err="1"/>
              <a:t>Zr</a:t>
            </a:r>
            <a:r>
              <a:rPr lang="en-US" dirty="0"/>
              <a:t>, </a:t>
            </a:r>
            <a:r>
              <a:rPr lang="en-US" dirty="0" err="1"/>
              <a:t>Hf</a:t>
            </a:r>
            <a:r>
              <a:rPr lang="en-US" dirty="0"/>
              <a:t> 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7012488" y="70938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2DFE335-1676-CD4D-ADC2-4D8741C093F6}" type="slidenum">
              <a:rPr lang="en-US" sz="2000" b="1" smtClean="0">
                <a:solidFill>
                  <a:srgbClr val="FFFFFF"/>
                </a:solidFill>
              </a:rPr>
              <a:pPr algn="r"/>
              <a:t>7</a:t>
            </a:fld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457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Box 3"/>
          <p:cNvSpPr txBox="1">
            <a:spLocks noChangeArrowheads="1"/>
          </p:cNvSpPr>
          <p:nvPr/>
        </p:nvSpPr>
        <p:spPr bwMode="auto">
          <a:xfrm>
            <a:off x="4517952" y="6519912"/>
            <a:ext cx="4626048" cy="28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4291" tIns="32146" rIns="64291" bIns="32146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B. </a:t>
            </a:r>
            <a:r>
              <a:rPr lang="en-US" sz="1400" dirty="0" err="1"/>
              <a:t>Alling</a:t>
            </a:r>
            <a:r>
              <a:rPr lang="en-US" sz="1400" dirty="0"/>
              <a:t>, C. Höglund et al., Appl. Phys. </a:t>
            </a:r>
            <a:r>
              <a:rPr lang="en-US" sz="1400" dirty="0" err="1"/>
              <a:t>Lett</a:t>
            </a:r>
            <a:r>
              <a:rPr lang="en-US" sz="1400" dirty="0"/>
              <a:t>. </a:t>
            </a:r>
            <a:r>
              <a:rPr lang="en-US" sz="1400" b="1" dirty="0"/>
              <a:t>98</a:t>
            </a:r>
            <a:r>
              <a:rPr lang="en-US" sz="1400" dirty="0"/>
              <a:t>, 241911 (2011)</a:t>
            </a:r>
          </a:p>
        </p:txBody>
      </p:sp>
      <p:pic>
        <p:nvPicPr>
          <p:cNvPr id="34820" name="Picture 4"/>
          <p:cNvPicPr>
            <a:picLocks noChangeAspect="1"/>
          </p:cNvPicPr>
          <p:nvPr/>
        </p:nvPicPr>
        <p:blipFill>
          <a:blip r:embed="rId2"/>
          <a:srcRect l="2019" t="12171" r="9314" b="4537"/>
          <a:stretch>
            <a:fillRect/>
          </a:stretch>
        </p:blipFill>
        <p:spPr bwMode="auto">
          <a:xfrm>
            <a:off x="30083" y="1130380"/>
            <a:ext cx="5333328" cy="387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-106298" y="0"/>
            <a:ext cx="9144000" cy="1130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sv-SE" sz="3200" b="1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TM</a:t>
            </a:r>
            <a:r>
              <a:rPr lang="sv-SE" sz="3200" b="1" baseline="-250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1</a:t>
            </a:r>
            <a:r>
              <a:rPr lang="sv-SE" sz="3200" b="1" baseline="-250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−x</a:t>
            </a:r>
            <a:r>
              <a:rPr lang="sv-SE" sz="3200" b="1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Gd</a:t>
            </a:r>
            <a:r>
              <a:rPr lang="sv-SE" sz="3200" b="1" baseline="-250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x</a:t>
            </a:r>
            <a:r>
              <a:rPr lang="sv-SE" sz="3200" b="1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N from </a:t>
            </a:r>
            <a:r>
              <a:rPr lang="sv-SE" sz="3200" b="1" dirty="0" err="1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first</a:t>
            </a:r>
            <a:r>
              <a:rPr lang="sv-SE" sz="3200" b="1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 </a:t>
            </a:r>
            <a:r>
              <a:rPr lang="sv-SE" sz="3200" b="1" dirty="0" err="1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principles</a:t>
            </a:r>
            <a:r>
              <a:rPr lang="sv-SE" sz="3200" b="1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 </a:t>
            </a:r>
            <a:br>
              <a:rPr lang="sv-SE" sz="3200" b="1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sv-SE" sz="2400" b="1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(TM = Ti, Zr, </a:t>
            </a:r>
            <a:r>
              <a:rPr lang="sv-SE" sz="2400" b="1" dirty="0" err="1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Hf</a:t>
            </a:r>
            <a:r>
              <a:rPr lang="sv-SE" sz="2400" b="1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)  </a:t>
            </a:r>
            <a:endParaRPr lang="en-US" sz="2400" b="1" dirty="0"/>
          </a:p>
        </p:txBody>
      </p:sp>
      <p:sp>
        <p:nvSpPr>
          <p:cNvPr id="11" name="Rectangle 10"/>
          <p:cNvSpPr/>
          <p:nvPr/>
        </p:nvSpPr>
        <p:spPr>
          <a:xfrm>
            <a:off x="5497203" y="1633126"/>
            <a:ext cx="2571123" cy="707886"/>
          </a:xfrm>
          <a:prstGeom prst="rect">
            <a:avLst/>
          </a:prstGeom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</a:rPr>
              <a:t>Ti </a:t>
            </a:r>
            <a:r>
              <a:rPr lang="en-US" sz="2000" dirty="0" err="1" smtClean="0">
                <a:solidFill>
                  <a:prstClr val="black"/>
                </a:solidFill>
                <a:sym typeface="Wingdings"/>
              </a:rPr>
              <a:t></a:t>
            </a:r>
            <a:r>
              <a:rPr lang="en-US" sz="2000" dirty="0" smtClean="0">
                <a:solidFill>
                  <a:prstClr val="black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Phase separation</a:t>
            </a:r>
          </a:p>
          <a:p>
            <a:pPr lvl="0"/>
            <a:r>
              <a:rPr lang="en-US" sz="2000" dirty="0" err="1" smtClean="0">
                <a:solidFill>
                  <a:prstClr val="black"/>
                </a:solidFill>
              </a:rPr>
              <a:t>Zr</a:t>
            </a:r>
            <a:r>
              <a:rPr lang="en-US" sz="2000" dirty="0" smtClean="0">
                <a:solidFill>
                  <a:prstClr val="black"/>
                </a:solidFill>
              </a:rPr>
              <a:t>, </a:t>
            </a:r>
            <a:r>
              <a:rPr lang="en-US" sz="2000" dirty="0" err="1" smtClean="0">
                <a:solidFill>
                  <a:prstClr val="black"/>
                </a:solidFill>
              </a:rPr>
              <a:t>Hf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sym typeface="Wingdings"/>
              </a:rPr>
              <a:t></a:t>
            </a:r>
            <a:r>
              <a:rPr lang="en-US" sz="2000" dirty="0" smtClean="0">
                <a:solidFill>
                  <a:prstClr val="black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Readily mix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44064" y="5113281"/>
            <a:ext cx="5201487" cy="132343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2000" u="sng" dirty="0" smtClean="0">
                <a:solidFill>
                  <a:srgbClr val="000000"/>
                </a:solidFill>
                <a:sym typeface="Wingdings"/>
              </a:rPr>
              <a:t>Magnetron sputtering  </a:t>
            </a:r>
          </a:p>
          <a:p>
            <a:pPr marL="342900" lvl="0" indent="-342900">
              <a:buFont typeface="Wingdings" charset="0"/>
              <a:buChar char="è"/>
            </a:pP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Solid solution of </a:t>
            </a:r>
            <a:r>
              <a:rPr lang="en-US" sz="2000" dirty="0">
                <a:solidFill>
                  <a:srgbClr val="000000"/>
                </a:solidFill>
              </a:rPr>
              <a:t>Zr</a:t>
            </a:r>
            <a:r>
              <a:rPr lang="en-US" sz="2000" baseline="-25000" dirty="0">
                <a:solidFill>
                  <a:srgbClr val="000000"/>
                </a:solidFill>
              </a:rPr>
              <a:t>1-</a:t>
            </a:r>
            <a:r>
              <a:rPr lang="en-US" sz="2000" baseline="-25000" dirty="0" smtClean="0">
                <a:solidFill>
                  <a:srgbClr val="000000"/>
                </a:solidFill>
              </a:rPr>
              <a:t>x</a:t>
            </a:r>
            <a:r>
              <a:rPr lang="en-US" sz="2000" dirty="0" smtClean="0">
                <a:solidFill>
                  <a:srgbClr val="000000"/>
                </a:solidFill>
              </a:rPr>
              <a:t>Gd</a:t>
            </a:r>
            <a:r>
              <a:rPr lang="en-US" sz="2000" baseline="-25000" dirty="0" smtClean="0">
                <a:solidFill>
                  <a:srgbClr val="000000"/>
                </a:solidFill>
              </a:rPr>
              <a:t>x</a:t>
            </a:r>
            <a:r>
              <a:rPr lang="en-US" sz="2000" dirty="0" smtClean="0">
                <a:solidFill>
                  <a:srgbClr val="000000"/>
                </a:solidFill>
              </a:rPr>
              <a:t>N?</a:t>
            </a:r>
          </a:p>
          <a:p>
            <a:pPr marL="342900" lvl="0" indent="-342900">
              <a:buFont typeface="Wingdings" charset="0"/>
              <a:buChar char="è"/>
            </a:pPr>
            <a:r>
              <a:rPr lang="en-US" sz="2000" dirty="0" smtClean="0">
                <a:solidFill>
                  <a:srgbClr val="000000"/>
                </a:solidFill>
              </a:rPr>
              <a:t>Oxidation resistance?</a:t>
            </a:r>
          </a:p>
          <a:p>
            <a:pPr marL="342900" lvl="0" indent="-342900">
              <a:buFont typeface="Wingdings" charset="0"/>
              <a:buChar char="è"/>
            </a:pPr>
            <a:r>
              <a:rPr lang="en-US" sz="2000" dirty="0" smtClean="0">
                <a:solidFill>
                  <a:srgbClr val="000000"/>
                </a:solidFill>
              </a:rPr>
              <a:t>Material to consider for neutron detectors?</a:t>
            </a:r>
          </a:p>
        </p:txBody>
      </p:sp>
      <p:pic>
        <p:nvPicPr>
          <p:cNvPr id="15" name="Picture 14" descr="IMG_049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2" t="32152" r="10317" b="15815"/>
          <a:stretch/>
        </p:blipFill>
        <p:spPr>
          <a:xfrm>
            <a:off x="6699993" y="2833859"/>
            <a:ext cx="2176070" cy="19620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Slide Number Placeholder 3"/>
          <p:cNvSpPr txBox="1">
            <a:spLocks/>
          </p:cNvSpPr>
          <p:nvPr/>
        </p:nvSpPr>
        <p:spPr>
          <a:xfrm>
            <a:off x="7012488" y="70938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2DFE335-1676-CD4D-ADC2-4D8741C093F6}" type="slidenum">
              <a:rPr lang="en-US" sz="2000" b="1" smtClean="0">
                <a:solidFill>
                  <a:srgbClr val="FFFFFF"/>
                </a:solidFill>
              </a:rPr>
              <a:pPr algn="r"/>
              <a:t>8</a:t>
            </a:fld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709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0"/>
            <a:ext cx="9144000" cy="1040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sv-SE" sz="3200" b="1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Deposition </a:t>
            </a:r>
            <a:r>
              <a:rPr lang="sv-SE" sz="3200" b="1" dirty="0" err="1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of</a:t>
            </a:r>
            <a:r>
              <a:rPr lang="sv-SE" sz="3200" b="1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 Zr</a:t>
            </a:r>
            <a:r>
              <a:rPr lang="sv-SE" sz="3200" b="1" baseline="-25000" dirty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1-</a:t>
            </a:r>
            <a:r>
              <a:rPr lang="sv-SE" sz="3200" b="1" baseline="-250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x</a:t>
            </a:r>
            <a:r>
              <a:rPr lang="sv-SE" sz="3200" b="1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Gd</a:t>
            </a:r>
            <a:r>
              <a:rPr lang="sv-SE" sz="3200" b="1" baseline="-25000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x</a:t>
            </a:r>
            <a:r>
              <a:rPr lang="sv-SE" sz="3200" b="1" dirty="0" smtClean="0">
                <a:solidFill>
                  <a:prstClr val="white"/>
                </a:solidFill>
                <a:effectLst>
                  <a:outerShdw blurRad="50800" dist="63500" dir="2700000" algn="tl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+mj-ea"/>
                <a:cs typeface="+mj-cs"/>
              </a:rPr>
              <a:t>N  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4760" y="1390114"/>
            <a:ext cx="5461351" cy="134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Reactive </a:t>
            </a:r>
            <a:r>
              <a:rPr lang="en-GB" sz="2400" dirty="0"/>
              <a:t>magnetron sputter epitaxy (MSE)</a:t>
            </a:r>
          </a:p>
          <a:p>
            <a:pPr>
              <a:spcBef>
                <a:spcPct val="20000"/>
              </a:spcBef>
              <a:tabLst>
                <a:tab pos="290513" algn="l"/>
                <a:tab pos="623888" algn="l"/>
              </a:tabLst>
            </a:pPr>
            <a:r>
              <a:rPr lang="en-GB" sz="2400" dirty="0" smtClean="0"/>
              <a:t>UHV </a:t>
            </a:r>
            <a:r>
              <a:rPr lang="en-GB" sz="2400" dirty="0"/>
              <a:t>conditions: </a:t>
            </a:r>
            <a:r>
              <a:rPr lang="en-GB" sz="2400" dirty="0" err="1"/>
              <a:t>p</a:t>
            </a:r>
            <a:r>
              <a:rPr lang="en-GB" sz="2400" baseline="-25000" dirty="0" err="1"/>
              <a:t>base</a:t>
            </a:r>
            <a:r>
              <a:rPr lang="en-GB" sz="2400" dirty="0"/>
              <a:t> = ~10</a:t>
            </a:r>
            <a:r>
              <a:rPr lang="en-GB" sz="2400" baseline="30000" dirty="0"/>
              <a:t>-8</a:t>
            </a:r>
            <a:r>
              <a:rPr lang="en-GB" sz="2400" dirty="0"/>
              <a:t> </a:t>
            </a:r>
            <a:r>
              <a:rPr lang="en-GB" sz="2400" dirty="0" err="1"/>
              <a:t>Torr</a:t>
            </a:r>
            <a:endParaRPr lang="en-GB" sz="2400" dirty="0"/>
          </a:p>
          <a:p>
            <a:pPr>
              <a:spcBef>
                <a:spcPct val="20000"/>
              </a:spcBef>
              <a:tabLst>
                <a:tab pos="290513" algn="l"/>
                <a:tab pos="623888" algn="l"/>
              </a:tabLst>
            </a:pPr>
            <a:r>
              <a:rPr lang="en-GB" sz="2400" dirty="0" smtClean="0"/>
              <a:t>Seed and capping layers (when used): ZrN</a:t>
            </a:r>
            <a:endParaRPr lang="en-GB" sz="2400" dirty="0"/>
          </a:p>
        </p:txBody>
      </p:sp>
      <p:pic>
        <p:nvPicPr>
          <p:cNvPr id="10" name="Picture 10" descr="R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4" r="18707"/>
          <a:stretch>
            <a:fillRect/>
          </a:stretch>
        </p:blipFill>
        <p:spPr bwMode="auto">
          <a:xfrm>
            <a:off x="6209744" y="1167872"/>
            <a:ext cx="2581275" cy="2995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5988026" y="4287046"/>
            <a:ext cx="2881312" cy="2433637"/>
            <a:chOff x="437" y="1845"/>
            <a:chExt cx="2350" cy="1872"/>
          </a:xfrm>
        </p:grpSpPr>
        <p:pic>
          <p:nvPicPr>
            <p:cNvPr id="15" name="Picture 12" descr="sputter cahmber no x-ray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" y="1845"/>
              <a:ext cx="2350" cy="1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AutoShape 11"/>
            <p:cNvSpPr>
              <a:spLocks noChangeArrowheads="1"/>
            </p:cNvSpPr>
            <p:nvPr/>
          </p:nvSpPr>
          <p:spPr bwMode="auto">
            <a:xfrm rot="10563249">
              <a:off x="1936" y="2233"/>
              <a:ext cx="145" cy="291"/>
            </a:xfrm>
            <a:prstGeom prst="curvedRightArrow">
              <a:avLst>
                <a:gd name="adj1" fmla="val 40138"/>
                <a:gd name="adj2" fmla="val 80276"/>
                <a:gd name="adj3" fmla="val 33333"/>
              </a:avLst>
            </a:pr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17" name="Picture 16" descr="Macintosh HD:Users:carinahoglund:Desktop:lattice parameter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1" t="9851" r="11506" b="3145"/>
          <a:stretch/>
        </p:blipFill>
        <p:spPr bwMode="auto">
          <a:xfrm>
            <a:off x="536341" y="3197986"/>
            <a:ext cx="4729654" cy="361677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3"/>
          <p:cNvSpPr txBox="1">
            <a:spLocks/>
          </p:cNvSpPr>
          <p:nvPr/>
        </p:nvSpPr>
        <p:spPr>
          <a:xfrm>
            <a:off x="7012488" y="70938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2DFE335-1676-CD4D-ADC2-4D8741C093F6}" type="slidenum">
              <a:rPr lang="en-US" sz="2000" b="1" smtClean="0">
                <a:solidFill>
                  <a:srgbClr val="FFFFFF"/>
                </a:solidFill>
              </a:rPr>
              <a:pPr algn="r"/>
              <a:t>9</a:t>
            </a:fld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91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5|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65371</TotalTime>
  <Words>568</Words>
  <Application>Microsoft Macintosh PowerPoint</Application>
  <PresentationFormat>On-screen Show (4:3)</PresentationFormat>
  <Paragraphs>126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Thin films at Linköping University</vt:lpstr>
      <vt:lpstr>Magnetron sputtering of 10B4C</vt:lpstr>
      <vt:lpstr>CVD of B4C  </vt:lpstr>
      <vt:lpstr>IN5 segment</vt:lpstr>
      <vt:lpstr>Coating production  </vt:lpstr>
      <vt:lpstr>Gd compounds for n-detection  </vt:lpstr>
      <vt:lpstr>PowerPoint Presentation</vt:lpstr>
      <vt:lpstr>PowerPoint Presentation</vt:lpstr>
      <vt:lpstr>Zr1-xGdxN solid solution Oxidization  </vt:lpstr>
      <vt:lpstr>PowerPoint Presentation</vt:lpstr>
    </vt:vector>
  </TitlesOfParts>
  <Company>European Spallation Source ESS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Heléne Björkman</dc:creator>
  <cp:lastModifiedBy>Carina Höglund</cp:lastModifiedBy>
  <cp:revision>309</cp:revision>
  <dcterms:created xsi:type="dcterms:W3CDTF">2012-04-22T12:51:04Z</dcterms:created>
  <dcterms:modified xsi:type="dcterms:W3CDTF">2014-09-23T11:41:49Z</dcterms:modified>
</cp:coreProperties>
</file>