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8" r:id="rId2"/>
    <p:sldId id="259" r:id="rId3"/>
    <p:sldId id="269" r:id="rId4"/>
    <p:sldId id="276" r:id="rId5"/>
    <p:sldId id="274" r:id="rId6"/>
    <p:sldId id="273" r:id="rId7"/>
    <p:sldId id="272" r:id="rId8"/>
    <p:sldId id="262" r:id="rId9"/>
    <p:sldId id="280" r:id="rId10"/>
    <p:sldId id="264" r:id="rId11"/>
    <p:sldId id="265" r:id="rId12"/>
    <p:sldId id="266" r:id="rId13"/>
    <p:sldId id="277" r:id="rId14"/>
    <p:sldId id="284" r:id="rId15"/>
    <p:sldId id="263" r:id="rId16"/>
    <p:sldId id="279" r:id="rId17"/>
    <p:sldId id="282" r:id="rId18"/>
    <p:sldId id="275" r:id="rId19"/>
    <p:sldId id="283" r:id="rId20"/>
  </p:sldIdLst>
  <p:sldSz cx="9144000" cy="6858000" type="screen4x3"/>
  <p:notesSz cx="9928225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Rounded MT Bold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Rounded MT Bold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Rounded MT Bold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Rounded MT Bold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Rounded MT Bold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Rounded MT Bold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Rounded MT Bold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Rounded MT Bold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Rounded MT Bold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546F"/>
    <a:srgbClr val="FF9900"/>
    <a:srgbClr val="FF6969"/>
    <a:srgbClr val="FF5353"/>
    <a:srgbClr val="2BCB49"/>
    <a:srgbClr val="F60000"/>
    <a:srgbClr val="0000CC"/>
    <a:srgbClr val="660066"/>
    <a:srgbClr val="008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139" autoAdjust="0"/>
  </p:normalViewPr>
  <p:slideViewPr>
    <p:cSldViewPr>
      <p:cViewPr>
        <p:scale>
          <a:sx n="70" d="100"/>
          <a:sy n="70" d="100"/>
        </p:scale>
        <p:origin x="-13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82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DE3DE8D-0B76-4F8B-B41E-F18DA0542320}" type="datetimeFigureOut">
              <a:rPr lang="en-US"/>
              <a:pPr>
                <a:defRPr/>
              </a:pPr>
              <a:t>10/15/2014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4976404-4932-4CBF-A424-2AA00C2893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06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0111FA5-B714-4515-AF49-2F156F7FE7AC}" type="datetimeFigureOut">
              <a:rPr lang="en-GB"/>
              <a:pPr>
                <a:defRPr/>
              </a:pPr>
              <a:t>15/10/2014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E1DE82A-A279-4195-8905-BD33C4C730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037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ADDC21-1BC8-4006-A441-4ED7FB0B49BC}" type="slidenum">
              <a:rPr lang="en-GB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9pPr>
          </a:lstStyle>
          <a:p>
            <a:pPr eaLnBrk="1" hangingPunct="1"/>
            <a:fld id="{2DDECC16-127D-467B-9D57-8E40C09DDFE9}" type="slidenum">
              <a:rPr lang="en-US" sz="1200" smtClean="0"/>
              <a:pPr eaLnBrk="1" hangingPunct="1"/>
              <a:t>3</a:t>
            </a:fld>
            <a:endParaRPr lang="en-US" sz="12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F6E64E8-27D6-4567-8E0F-74E837CF949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86271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1DC7565-2545-4EFD-8C07-59FF05BE66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5547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633" y="44649"/>
            <a:ext cx="2259211" cy="66526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4649"/>
            <a:ext cx="6670477" cy="66526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38A3516-DBAD-4551-A495-D59D931BEF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06975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/>
          <a:p>
            <a:pPr>
              <a:defRPr/>
            </a:pPr>
            <a:fld id="{498F0F7F-ED37-4C44-A7CD-93A76068B9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25462885"/>
              </p:ext>
            </p:extLst>
          </p:nvPr>
        </p:nvGraphicFramePr>
        <p:xfrm>
          <a:off x="1524000" y="1397000"/>
          <a:ext cx="6096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27546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27546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27546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27546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543965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/>
          <a:p>
            <a:pPr>
              <a:defRPr/>
            </a:pPr>
            <a:fld id="{498F0F7F-ED37-4C44-A7CD-93A76068B9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259632" y="216437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Test…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51369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 baseline="0"/>
            </a:lvl1pPr>
            <a:lvl2pPr>
              <a:defRPr sz="1800" baseline="0">
                <a:solidFill>
                  <a:schemeClr val="accent2">
                    <a:lumMod val="75000"/>
                  </a:schemeClr>
                </a:solidFill>
              </a:defRPr>
            </a:lvl2pPr>
            <a:lvl3pPr marL="1249363" indent="-401638">
              <a:buFont typeface="Arial" panose="020B0604020202020204" pitchFamily="34" charset="0"/>
              <a:buChar char="•"/>
              <a:defRPr sz="1600" baseline="0">
                <a:solidFill>
                  <a:srgbClr val="27546F"/>
                </a:solidFill>
              </a:defRPr>
            </a:lvl3pPr>
            <a:lvl4pPr>
              <a:defRPr baseline="0">
                <a:solidFill>
                  <a:srgbClr val="27546F"/>
                </a:solidFill>
              </a:defRPr>
            </a:lvl4pPr>
            <a:lvl5pPr>
              <a:defRPr baseline="0">
                <a:solidFill>
                  <a:srgbClr val="27546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55410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1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D07C97-174D-4076-B38D-AD18B0CA27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50827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03672"/>
            <a:ext cx="4464844" cy="589359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803672"/>
            <a:ext cx="4464844" cy="589359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59B12D2-7FC7-48B9-B7E9-1DBB40C5E5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57444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494F94F-C39A-4EA7-B644-D874C8550C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93594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F80E1D2-8CD3-4382-9CC8-4AF045C164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36050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BE383C0-64AE-4D5E-BCC3-4AF17A3FA6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83244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D169A8-FEE8-439B-8A30-AF16BC9E1B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92257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en-US" noProof="0" dirty="0" smtClean="0">
                <a:sym typeface="Gill Sans" charset="0"/>
              </a:rPr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20472" y="6643687"/>
            <a:ext cx="207963" cy="214313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C7530C-0385-4A48-B174-28F7CA17CC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82339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0" y="0"/>
            <a:ext cx="8107363" cy="712788"/>
          </a:xfrm>
          <a:prstGeom prst="rect">
            <a:avLst/>
          </a:prstGeom>
          <a:gradFill>
            <a:gsLst>
              <a:gs pos="54000">
                <a:schemeClr val="bg1"/>
              </a:gs>
              <a:gs pos="100000">
                <a:srgbClr val="27546F">
                  <a:lumMod val="90000"/>
                </a:srgbClr>
              </a:gs>
            </a:gsLst>
            <a:lin ang="108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64288" tIns="32144" rIns="64288" bIns="32144" anchor="ctr"/>
          <a:lstStyle/>
          <a:p>
            <a:pPr algn="ctr">
              <a:defRPr/>
            </a:pPr>
            <a:endParaRPr lang="en-US" sz="1700" dirty="0">
              <a:solidFill>
                <a:prstClr val="white"/>
              </a:solidFill>
              <a:latin typeface="Calibri" pitchFamily="34" charset="0"/>
              <a:ea typeface="MS PGothic" pitchFamily="34" charset="-128"/>
              <a:cs typeface="+mn-cs"/>
              <a:sym typeface="Gill Sans" charset="0"/>
            </a:endParaRPr>
          </a:p>
        </p:txBody>
      </p:sp>
      <p:sp>
        <p:nvSpPr>
          <p:cNvPr id="2049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892480" y="6643687"/>
            <a:ext cx="207963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MS PGothic" pitchFamily="34" charset="-128"/>
                <a:cs typeface="+mn-cs"/>
                <a:sym typeface="Helvetica" charset="0"/>
              </a:defRPr>
            </a:lvl1pPr>
            <a:lvl2pPr marL="522368" indent="-200911" eaLnBrk="0" hangingPunct="0">
              <a:defRPr sz="30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803643" indent="-160729" eaLnBrk="0" hangingPunct="0">
              <a:defRPr sz="30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125101" indent="-160729" eaLnBrk="0" hangingPunct="0">
              <a:defRPr sz="30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1446558" indent="-160729" eaLnBrk="0" hangingPunct="0">
              <a:defRPr sz="30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1768015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089473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2410930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2732387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>
              <a:defRPr/>
            </a:pPr>
            <a:fld id="{498F0F7F-ED37-4C44-A7CD-93A76068B9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14375" y="0"/>
            <a:ext cx="755491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" pitchFamily="34" charset="0"/>
              </a:rPr>
              <a:t>Click to edit Master title style</a:t>
            </a:r>
            <a:endParaRPr lang="en-US" dirty="0" smtClean="0">
              <a:sym typeface="Helvetica" pitchFamily="34" charset="0"/>
            </a:endParaRPr>
          </a:p>
        </p:txBody>
      </p:sp>
      <p:sp>
        <p:nvSpPr>
          <p:cNvPr id="1029" name="Rectangle 5"/>
          <p:cNvSpPr>
            <a:spLocks/>
          </p:cNvSpPr>
          <p:nvPr/>
        </p:nvSpPr>
        <p:spPr bwMode="auto">
          <a:xfrm rot="-5400000">
            <a:off x="-1357312" y="5160962"/>
            <a:ext cx="29464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en-US" sz="900" b="1" dirty="0">
              <a:solidFill>
                <a:srgbClr val="424456"/>
              </a:solidFill>
              <a:latin typeface="Helvetica" pitchFamily="34" charset="0"/>
              <a:ea typeface="MS PGothic" pitchFamily="34" charset="-128"/>
              <a:sym typeface="Helvetica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803275"/>
            <a:ext cx="8858250" cy="589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  <a:endParaRPr lang="en-US" dirty="0"/>
          </a:p>
        </p:txBody>
      </p:sp>
      <p:pic>
        <p:nvPicPr>
          <p:cNvPr id="1032" name="Picture 1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413" y="0"/>
            <a:ext cx="732587" cy="69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033" name="Text Box 10"/>
          <p:cNvSpPr txBox="1">
            <a:spLocks/>
          </p:cNvSpPr>
          <p:nvPr/>
        </p:nvSpPr>
        <p:spPr bwMode="auto">
          <a:xfrm>
            <a:off x="8215313" y="534988"/>
            <a:ext cx="34925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cs typeface="ＭＳ Ｐゴシック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sym typeface="Gill Sans" charset="0"/>
              </a:defRPr>
            </a:lvl9pPr>
          </a:lstStyle>
          <a:p>
            <a:pPr algn="ctr" eaLnBrk="1" hangingPunct="1">
              <a:defRPr/>
            </a:pPr>
            <a:r>
              <a:rPr lang="en-GB" sz="800" b="1" dirty="0" smtClean="0">
                <a:solidFill>
                  <a:srgbClr val="DEDEDE"/>
                </a:solidFill>
              </a:rPr>
              <a:t>LHC</a:t>
            </a:r>
            <a:endParaRPr lang="en-US" sz="800" b="1" dirty="0" smtClean="0">
              <a:solidFill>
                <a:srgbClr val="DEDED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9600"/>
            <a:ext cx="699566" cy="698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5253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M. Kuhn - 15/10/2014</a:t>
            </a:r>
            <a:endParaRPr lang="en-GB" dirty="0"/>
          </a:p>
        </p:txBody>
      </p:sp>
      <p:pic>
        <p:nvPicPr>
          <p:cNvPr id="1026" name="Picture 2" descr="\\cern.ch\dfs\Users\m\mkuhn\Desktop\IPAC2014\kmodulation_figures\logo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8400" cy="69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baseline="0">
          <a:solidFill>
            <a:schemeClr val="accent2">
              <a:lumMod val="50000"/>
            </a:schemeClr>
          </a:solidFill>
          <a:latin typeface="Arial Rounded MT Bold" pitchFamily="34" charset="0"/>
          <a:ea typeface="MS PGothic" pitchFamily="34" charset="-128"/>
          <a:cs typeface="MS PGothic" charset="0"/>
          <a:sym typeface="Helvetic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itchFamily="34" charset="0"/>
          <a:ea typeface="MS PGothic" pitchFamily="34" charset="-128"/>
          <a:cs typeface="MS PGothic" charset="0"/>
          <a:sym typeface="Helvetic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itchFamily="34" charset="0"/>
          <a:ea typeface="MS PGothic" pitchFamily="34" charset="-128"/>
          <a:cs typeface="MS PGothic" charset="0"/>
          <a:sym typeface="Helvetic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itchFamily="34" charset="0"/>
          <a:ea typeface="MS PGothic" pitchFamily="34" charset="-128"/>
          <a:cs typeface="MS PGothic" charset="0"/>
          <a:sym typeface="Helvetic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itchFamily="34" charset="0"/>
          <a:ea typeface="MS PGothic" pitchFamily="34" charset="-128"/>
          <a:cs typeface="MS PGothic" charset="0"/>
          <a:sym typeface="Helvetica" pitchFamily="34" charset="0"/>
        </a:defRPr>
      </a:lvl5pPr>
      <a:lvl6pPr marL="321457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charset="0"/>
          <a:sym typeface="Helvetica" charset="0"/>
        </a:defRPr>
      </a:lvl6pPr>
      <a:lvl7pPr marL="642915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charset="0"/>
          <a:sym typeface="Helvetica" charset="0"/>
        </a:defRPr>
      </a:lvl7pPr>
      <a:lvl8pPr marL="964372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charset="0"/>
          <a:sym typeface="Helvetica" charset="0"/>
        </a:defRPr>
      </a:lvl8pPr>
      <a:lvl9pPr marL="1285829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charset="0"/>
          <a:sym typeface="Helvetica" charset="0"/>
        </a:defRPr>
      </a:lvl9pPr>
    </p:titleStyle>
    <p:bodyStyle>
      <a:lvl1pPr marL="504825" indent="-401638" algn="l" rtl="0" eaLnBrk="1" fontAlgn="base" hangingPunct="1">
        <a:spcBef>
          <a:spcPts val="850"/>
        </a:spcBef>
        <a:spcAft>
          <a:spcPct val="0"/>
        </a:spcAft>
        <a:buChar char="o"/>
        <a:defRPr sz="2000" baseline="0">
          <a:solidFill>
            <a:schemeClr val="accent2">
              <a:lumMod val="50000"/>
            </a:schemeClr>
          </a:solidFill>
          <a:latin typeface="Arial Rounded MT Bold" pitchFamily="34" charset="0"/>
          <a:ea typeface="MS PGothic" pitchFamily="34" charset="-128"/>
          <a:cs typeface="MS PGothic" charset="0"/>
          <a:sym typeface="Gill Sans"/>
        </a:defRPr>
      </a:lvl1pPr>
      <a:lvl2pPr marL="936625" indent="-401638" algn="l" rtl="0" eaLnBrk="1" fontAlgn="base" hangingPunct="1">
        <a:spcBef>
          <a:spcPts val="850"/>
        </a:spcBef>
        <a:spcAft>
          <a:spcPct val="0"/>
        </a:spcAft>
        <a:buFont typeface="Arial" pitchFamily="34" charset="0"/>
        <a:buChar char="−"/>
        <a:defRPr sz="1800" baseline="0">
          <a:solidFill>
            <a:schemeClr val="accent2">
              <a:lumMod val="75000"/>
            </a:schemeClr>
          </a:solidFill>
          <a:latin typeface="Arial Rounded MT Bold" pitchFamily="34" charset="0"/>
          <a:ea typeface="MS PGothic" pitchFamily="34" charset="-128"/>
          <a:cs typeface="MS PGothic" charset="0"/>
          <a:sym typeface="Gill Sans"/>
        </a:defRPr>
      </a:lvl2pPr>
      <a:lvl3pPr marL="1249363" indent="-401638" algn="l" rtl="0" eaLnBrk="1" fontAlgn="base" hangingPunct="1">
        <a:spcBef>
          <a:spcPts val="850"/>
        </a:spcBef>
        <a:spcAft>
          <a:spcPct val="0"/>
        </a:spcAft>
        <a:buFont typeface="Arial" panose="020B0604020202020204" pitchFamily="34" charset="0"/>
        <a:buChar char="•"/>
        <a:defRPr sz="1600" baseline="0">
          <a:solidFill>
            <a:srgbClr val="27546F"/>
          </a:solidFill>
          <a:latin typeface="Arial Rounded MT Bold" pitchFamily="34" charset="0"/>
          <a:ea typeface="MS PGothic" pitchFamily="34" charset="-128"/>
          <a:cs typeface="MS PGothic" charset="0"/>
          <a:sym typeface="Gill Sans"/>
        </a:defRPr>
      </a:lvl3pPr>
      <a:lvl4pPr marL="1562100" indent="-401638" algn="l" rtl="0" eaLnBrk="1" fontAlgn="base" hangingPunct="1">
        <a:spcBef>
          <a:spcPts val="850"/>
        </a:spcBef>
        <a:spcAft>
          <a:spcPct val="0"/>
        </a:spcAft>
        <a:buFont typeface="Wingdings" pitchFamily="2" charset="2"/>
        <a:buChar char="q"/>
        <a:defRPr sz="1100">
          <a:solidFill>
            <a:srgbClr val="27546F"/>
          </a:solidFill>
          <a:latin typeface="Arial Rounded MT Bold" pitchFamily="34" charset="0"/>
          <a:ea typeface="MS PGothic" pitchFamily="34" charset="-128"/>
          <a:cs typeface="MS PGothic" charset="0"/>
          <a:sym typeface="Gill Sans"/>
        </a:defRPr>
      </a:lvl4pPr>
      <a:lvl5pPr marL="1874838" indent="-401638" algn="l" rtl="0" eaLnBrk="1" fontAlgn="base" hangingPunct="1">
        <a:spcBef>
          <a:spcPts val="850"/>
        </a:spcBef>
        <a:spcAft>
          <a:spcPct val="0"/>
        </a:spcAft>
        <a:buFont typeface="Wingdings" pitchFamily="2" charset="2"/>
        <a:buChar char="q"/>
        <a:defRPr sz="1100">
          <a:solidFill>
            <a:srgbClr val="27546F"/>
          </a:solidFill>
          <a:latin typeface="Arial Rounded MT Bold" pitchFamily="34" charset="0"/>
          <a:ea typeface="MS PGothic" pitchFamily="34" charset="-128"/>
          <a:cs typeface="MS PGothic" charset="0"/>
          <a:sym typeface="Gill Sans"/>
        </a:defRPr>
      </a:lvl5pPr>
      <a:lvl6pPr marL="2196625" indent="-401822" algn="l" rtl="0" eaLnBrk="1" fontAlgn="base" hangingPunct="1">
        <a:spcBef>
          <a:spcPts val="1687"/>
        </a:spcBef>
        <a:spcAft>
          <a:spcPct val="0"/>
        </a:spcAft>
        <a:buChar char="o"/>
        <a:defRPr sz="1100">
          <a:solidFill>
            <a:schemeClr val="tx1"/>
          </a:solidFill>
          <a:latin typeface="+mn-lt"/>
          <a:sym typeface="Gill Sans" charset="0"/>
        </a:defRPr>
      </a:lvl6pPr>
      <a:lvl7pPr marL="2518082" indent="-401822" algn="l" rtl="0" eaLnBrk="1" fontAlgn="base" hangingPunct="1">
        <a:spcBef>
          <a:spcPts val="1687"/>
        </a:spcBef>
        <a:spcAft>
          <a:spcPct val="0"/>
        </a:spcAft>
        <a:buChar char="o"/>
        <a:defRPr sz="1100">
          <a:solidFill>
            <a:schemeClr val="tx1"/>
          </a:solidFill>
          <a:latin typeface="+mn-lt"/>
          <a:sym typeface="Gill Sans" charset="0"/>
        </a:defRPr>
      </a:lvl7pPr>
      <a:lvl8pPr marL="2839540" indent="-401822" algn="l" rtl="0" eaLnBrk="1" fontAlgn="base" hangingPunct="1">
        <a:spcBef>
          <a:spcPts val="1687"/>
        </a:spcBef>
        <a:spcAft>
          <a:spcPct val="0"/>
        </a:spcAft>
        <a:buChar char="o"/>
        <a:defRPr sz="1100">
          <a:solidFill>
            <a:schemeClr val="tx1"/>
          </a:solidFill>
          <a:latin typeface="+mn-lt"/>
          <a:sym typeface="Gill Sans" charset="0"/>
        </a:defRPr>
      </a:lvl8pPr>
      <a:lvl9pPr marL="3160997" indent="-401822" algn="l" rtl="0" eaLnBrk="1" fontAlgn="base" hangingPunct="1">
        <a:spcBef>
          <a:spcPts val="1687"/>
        </a:spcBef>
        <a:spcAft>
          <a:spcPct val="0"/>
        </a:spcAft>
        <a:buChar char="o"/>
        <a:defRPr sz="1100">
          <a:solidFill>
            <a:schemeClr val="tx1"/>
          </a:solidFill>
          <a:latin typeface="+mn-lt"/>
          <a:sym typeface="Gill Sans" charset="0"/>
        </a:defRPr>
      </a:lvl9pPr>
    </p:bodyStyle>
    <p:otherStyle>
      <a:defPPr>
        <a:defRPr lang="en-US"/>
      </a:defPPr>
      <a:lvl1pPr marL="0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hyperlink" Target="http://elogbook.cern.ch/eLogbook/attach_viewer.jsp?attach_id=102539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4"/>
          <p:cNvSpPr>
            <a:spLocks noGrp="1"/>
          </p:cNvSpPr>
          <p:nvPr>
            <p:ph type="ctrTitle"/>
          </p:nvPr>
        </p:nvSpPr>
        <p:spPr>
          <a:xfrm>
            <a:off x="0" y="1628800"/>
            <a:ext cx="9144000" cy="1470025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r>
              <a:rPr lang="en-GB" sz="3600" dirty="0" smtClean="0">
                <a:solidFill>
                  <a:srgbClr val="C00000"/>
                </a:solidFill>
              </a:rPr>
              <a:t>Coping with Emittance Measurement Challenges in the LHC after LS1</a:t>
            </a:r>
            <a:endParaRPr lang="en-US" sz="3600" dirty="0" smtClean="0">
              <a:solidFill>
                <a:srgbClr val="C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714375" y="0"/>
            <a:ext cx="755491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5717" rIns="35717" bIns="35717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baseline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  <a:ea typeface="MS PGothic" pitchFamily="34" charset="-128"/>
                <a:cs typeface="MS PGothic" charset="0"/>
                <a:sym typeface="Helvetica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Arial Rounded MT Bold" pitchFamily="34" charset="0"/>
                <a:ea typeface="MS PGothic" pitchFamily="34" charset="-128"/>
                <a:cs typeface="MS PGothic" charset="0"/>
                <a:sym typeface="Helvetic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Arial Rounded MT Bold" pitchFamily="34" charset="0"/>
                <a:ea typeface="MS PGothic" pitchFamily="34" charset="-128"/>
                <a:cs typeface="MS PGothic" charset="0"/>
                <a:sym typeface="Helvetic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Arial Rounded MT Bold" pitchFamily="34" charset="0"/>
                <a:ea typeface="MS PGothic" pitchFamily="34" charset="-128"/>
                <a:cs typeface="MS PGothic" charset="0"/>
                <a:sym typeface="Helvetic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Arial Rounded MT Bold" pitchFamily="34" charset="0"/>
                <a:ea typeface="MS PGothic" pitchFamily="34" charset="-128"/>
                <a:cs typeface="MS PGothic" charset="0"/>
                <a:sym typeface="Helvetica" pitchFamily="34" charset="0"/>
              </a:defRPr>
            </a:lvl5pPr>
            <a:lvl6pPr marL="321457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Helvetica" charset="0"/>
                <a:sym typeface="Helvetica" charset="0"/>
              </a:defRPr>
            </a:lvl6pPr>
            <a:lvl7pPr marL="642915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Helvetica" charset="0"/>
                <a:sym typeface="Helvetica" charset="0"/>
              </a:defRPr>
            </a:lvl7pPr>
            <a:lvl8pPr marL="964372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Helvetica" charset="0"/>
                <a:sym typeface="Helvetica" charset="0"/>
              </a:defRPr>
            </a:lvl8pPr>
            <a:lvl9pPr marL="1285829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Helvetica" charset="0"/>
                <a:sym typeface="Helvetica" charset="0"/>
              </a:defRPr>
            </a:lvl9pPr>
          </a:lstStyle>
          <a:p>
            <a:r>
              <a:rPr lang="en-GB" sz="3100" kern="0" dirty="0" smtClean="0"/>
              <a:t>Gentner Day October 2014</a:t>
            </a:r>
            <a:endParaRPr lang="en-GB" sz="3100" kern="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824" y="3284985"/>
            <a:ext cx="6400354" cy="2354114"/>
          </a:xfrm>
        </p:spPr>
        <p:txBody>
          <a:bodyPr/>
          <a:lstStyle/>
          <a:p>
            <a:r>
              <a:rPr lang="de-DE" sz="2400" dirty="0" smtClean="0"/>
              <a:t>An Overview of Control and </a:t>
            </a:r>
            <a:r>
              <a:rPr lang="de-DE" sz="2400" dirty="0"/>
              <a:t>Data Flow </a:t>
            </a:r>
            <a:r>
              <a:rPr lang="de-DE" sz="2400" dirty="0" smtClean="0"/>
              <a:t>Related </a:t>
            </a:r>
            <a:r>
              <a:rPr lang="de-DE" sz="2400" dirty="0"/>
              <a:t>to </a:t>
            </a:r>
            <a:r>
              <a:rPr lang="de-DE" sz="2400" dirty="0" smtClean="0"/>
              <a:t>LHC Emittance Measurements</a:t>
            </a:r>
          </a:p>
          <a:p>
            <a:endParaRPr lang="de-DE" sz="2400" dirty="0"/>
          </a:p>
          <a:p>
            <a:endParaRPr lang="de-DE" dirty="0" smtClean="0"/>
          </a:p>
          <a:p>
            <a:r>
              <a:rPr lang="de-DE" sz="2400" dirty="0" smtClean="0"/>
              <a:t>Maria Kuhn </a:t>
            </a:r>
            <a:r>
              <a:rPr lang="de-DE" sz="2400" dirty="0" smtClean="0"/>
              <a:t>– October 15, </a:t>
            </a:r>
            <a:r>
              <a:rPr lang="de-DE" sz="2400" dirty="0" smtClean="0"/>
              <a:t>2014</a:t>
            </a:r>
            <a:endParaRPr lang="de-DE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Control System and Data Acquisition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BE-CO maintains CERN accelerator control system</a:t>
            </a:r>
          </a:p>
          <a:p>
            <a:r>
              <a:rPr lang="de-DE" dirty="0" smtClean="0"/>
              <a:t>Controls software infrastructure: 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397042"/>
            <a:ext cx="4430323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Front End Layer (FE)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919" y="3429000"/>
            <a:ext cx="4430323" cy="400110"/>
          </a:xfrm>
          <a:prstGeom prst="rect">
            <a:avLst/>
          </a:prstGeom>
          <a:solidFill>
            <a:srgbClr val="FF535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Business Layer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2420888"/>
            <a:ext cx="4430323" cy="400110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</a:rPr>
              <a:t>Presentation Layer</a:t>
            </a:r>
            <a:endParaRPr lang="de-DE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29520" y="3026060"/>
            <a:ext cx="4134968" cy="1200329"/>
          </a:xfrm>
          <a:prstGeom prst="rect">
            <a:avLst/>
          </a:prstGeom>
          <a:noFill/>
          <a:ln>
            <a:solidFill>
              <a:srgbClr val="FF696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General purpose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and specific application servers </a:t>
            </a:r>
          </a:p>
          <a:p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sym typeface="Wingdings"/>
              </a:rPr>
              <a:t> accelerator control, monitoring &amp; diagnostics, machine protection</a:t>
            </a:r>
            <a:endParaRPr lang="de-DE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29520" y="4284307"/>
            <a:ext cx="4134968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2">
                    <a:lumMod val="50000"/>
                  </a:schemeClr>
                </a:solidFill>
              </a:rPr>
              <a:t>Device servers </a:t>
            </a:r>
          </a:p>
          <a:p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sym typeface="Wingdings"/>
              </a:rPr>
              <a:t>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</a:rPr>
              <a:t> equipment integration</a:t>
            </a:r>
            <a:endParaRPr lang="de-DE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29520" y="2276471"/>
            <a:ext cx="4134968" cy="646331"/>
          </a:xfrm>
          <a:prstGeom prst="rect">
            <a:avLst/>
          </a:prstGeom>
          <a:noFill/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2">
                    <a:lumMod val="50000"/>
                  </a:schemeClr>
                </a:solidFill>
              </a:rPr>
              <a:t>Graphical 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</a:rPr>
              <a:t>interactive applications, fixed displays </a:t>
            </a:r>
            <a:endParaRPr lang="de-DE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1285262" y="1916832"/>
            <a:ext cx="0" cy="504056"/>
          </a:xfrm>
          <a:prstGeom prst="straightConnector1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2466681" y="1916832"/>
            <a:ext cx="0" cy="504056"/>
          </a:xfrm>
          <a:prstGeom prst="straightConnector1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648101" y="1916832"/>
            <a:ext cx="0" cy="504056"/>
          </a:xfrm>
          <a:prstGeom prst="straightConnector1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50" name="Picture 2" descr="\\cern.ch\dfs\Users\m\mkuhn\Desktop\wireScann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7" r="3872"/>
          <a:stretch/>
        </p:blipFill>
        <p:spPr bwMode="auto">
          <a:xfrm>
            <a:off x="1655676" y="4930638"/>
            <a:ext cx="1944216" cy="165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635896" y="559245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2">
                    <a:lumMod val="50000"/>
                  </a:schemeClr>
                </a:solidFill>
              </a:rPr>
              <a:t>Wire scanner in the LHC ring</a:t>
            </a:r>
            <a:endParaRPr lang="de-DE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619508"/>
            <a:ext cx="3142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Wire Scanner Application</a:t>
            </a:r>
            <a:endParaRPr lang="de-D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3253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  <p:bldP spid="21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CERN Control Center – LHC Island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pic>
        <p:nvPicPr>
          <p:cNvPr id="1026" name="Picture 2" descr="C:\Users\mkuhn\Downloads\IMG_210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1" b="4863"/>
          <a:stretch/>
        </p:blipFill>
        <p:spPr bwMode="auto">
          <a:xfrm>
            <a:off x="107503" y="764703"/>
            <a:ext cx="8968065" cy="51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1907704" y="980728"/>
            <a:ext cx="4608512" cy="1728192"/>
          </a:xfrm>
          <a:prstGeom prst="roundRect">
            <a:avLst/>
          </a:prstGeom>
          <a:noFill/>
          <a:ln w="76200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79512" y="2916275"/>
            <a:ext cx="8856984" cy="944773"/>
          </a:xfrm>
          <a:prstGeom prst="roundRect">
            <a:avLst/>
          </a:prstGeom>
          <a:noFill/>
          <a:ln w="76200" cap="flat" cmpd="sng" algn="ctr">
            <a:solidFill>
              <a:srgbClr val="FFFF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233444"/>
            <a:ext cx="1512168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C00000"/>
                </a:solidFill>
              </a:rPr>
              <a:t>Fixed Displays</a:t>
            </a:r>
            <a:endParaRPr lang="de-DE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4149080"/>
            <a:ext cx="3456384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de-DE" sz="2400" dirty="0" smtClean="0">
                <a:solidFill>
                  <a:srgbClr val="FFFF00"/>
                </a:solidFill>
              </a:rPr>
              <a:t>Operational Consoles</a:t>
            </a:r>
            <a:endParaRPr lang="de-DE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6399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Fixed Display: LHC Page 1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" b="9756"/>
          <a:stretch/>
        </p:blipFill>
        <p:spPr bwMode="auto">
          <a:xfrm>
            <a:off x="755576" y="692696"/>
            <a:ext cx="7920880" cy="592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176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Control and Data Flow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51520" y="3301377"/>
            <a:ext cx="8712968" cy="2414828"/>
            <a:chOff x="755576" y="5086032"/>
            <a:chExt cx="8496944" cy="2414828"/>
          </a:xfrm>
        </p:grpSpPr>
        <p:sp>
          <p:nvSpPr>
            <p:cNvPr id="7" name="TextBox 6"/>
            <p:cNvSpPr txBox="1"/>
            <p:nvPr/>
          </p:nvSpPr>
          <p:spPr>
            <a:xfrm>
              <a:off x="755576" y="6413266"/>
              <a:ext cx="4320480" cy="400110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 smtClean="0">
                  <a:solidFill>
                    <a:schemeClr val="bg1"/>
                  </a:solidFill>
                </a:rPr>
                <a:t>Front End Layer (FE)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7916" y="5673045"/>
              <a:ext cx="4320480" cy="400110"/>
            </a:xfrm>
            <a:prstGeom prst="rect">
              <a:avLst/>
            </a:prstGeom>
            <a:solidFill>
              <a:srgbClr val="FF535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 smtClean="0">
                  <a:solidFill>
                    <a:schemeClr val="bg1"/>
                  </a:solidFill>
                </a:rPr>
                <a:t>Business Layer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5576" y="5101577"/>
              <a:ext cx="4320480" cy="400110"/>
            </a:xfrm>
            <a:prstGeom prst="rect">
              <a:avLst/>
            </a:prstGeom>
            <a:solidFill>
              <a:srgbClr val="FF99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 smtClean="0">
                  <a:solidFill>
                    <a:schemeClr val="accent2">
                      <a:lumMod val="50000"/>
                    </a:schemeClr>
                  </a:solidFill>
                </a:rPr>
                <a:t>Presentation Layer</a:t>
              </a:r>
              <a:endParaRPr lang="de-DE" sz="20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95351" y="5575436"/>
              <a:ext cx="4032448" cy="646331"/>
            </a:xfrm>
            <a:prstGeom prst="rect">
              <a:avLst/>
            </a:prstGeom>
            <a:noFill/>
            <a:ln>
              <a:solidFill>
                <a:srgbClr val="FF6969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50000"/>
                    </a:schemeClr>
                  </a:solidFill>
                </a:rPr>
                <a:t>LHC Software Architecture (C/C++)</a:t>
              </a:r>
            </a:p>
            <a:p>
              <a:r>
                <a:rPr lang="en-GB" dirty="0" smtClean="0">
                  <a:solidFill>
                    <a:schemeClr val="accent2">
                      <a:lumMod val="50000"/>
                    </a:schemeClr>
                  </a:solidFill>
                  <a:sym typeface="Wingdings"/>
                </a:rPr>
                <a:t> Settings management </a:t>
              </a:r>
              <a:r>
                <a:rPr lang="en-GB" dirty="0">
                  <a:solidFill>
                    <a:schemeClr val="accent2">
                      <a:lumMod val="50000"/>
                    </a:schemeClr>
                  </a:solidFill>
                  <a:sym typeface="Wingdings"/>
                </a:rPr>
                <a:t>s</a:t>
              </a:r>
              <a:r>
                <a:rPr lang="en-GB" dirty="0" smtClean="0">
                  <a:solidFill>
                    <a:schemeClr val="accent2">
                      <a:lumMod val="50000"/>
                    </a:schemeClr>
                  </a:solidFill>
                  <a:sym typeface="Wingdings"/>
                </a:rPr>
                <a:t>ystem</a:t>
              </a:r>
              <a:endParaRPr lang="de-DE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20072" y="6300531"/>
              <a:ext cx="4032448" cy="120032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accent2">
                      <a:lumMod val="50000"/>
                    </a:schemeClr>
                  </a:solidFill>
                </a:rPr>
                <a:t>Front End Software Architecture (FESA)</a:t>
              </a:r>
            </a:p>
            <a:p>
              <a:r>
                <a:rPr lang="de-DE" dirty="0" smtClean="0">
                  <a:solidFill>
                    <a:schemeClr val="accent2">
                      <a:lumMod val="50000"/>
                    </a:schemeClr>
                  </a:solidFill>
                  <a:sym typeface="Wingdings"/>
                </a:rPr>
                <a:t></a:t>
              </a:r>
              <a:r>
                <a:rPr lang="en-GB" dirty="0">
                  <a:solidFill>
                    <a:schemeClr val="accent2">
                      <a:lumMod val="50000"/>
                    </a:schemeClr>
                  </a:solidFill>
                  <a:sym typeface="Wingdings"/>
                </a:rPr>
                <a:t>Integrates the equipment into c</a:t>
              </a:r>
              <a:r>
                <a:rPr lang="en-GB" dirty="0" smtClean="0">
                  <a:solidFill>
                    <a:schemeClr val="accent2">
                      <a:lumMod val="50000"/>
                    </a:schemeClr>
                  </a:solidFill>
                  <a:sym typeface="Wingdings"/>
                </a:rPr>
                <a:t>ontrol </a:t>
              </a:r>
              <a:r>
                <a:rPr lang="en-GB" dirty="0">
                  <a:solidFill>
                    <a:schemeClr val="accent2">
                      <a:lumMod val="50000"/>
                    </a:schemeClr>
                  </a:solidFill>
                  <a:sym typeface="Wingdings"/>
                </a:rPr>
                <a:t>s</a:t>
              </a:r>
              <a:r>
                <a:rPr lang="en-GB" dirty="0" smtClean="0">
                  <a:solidFill>
                    <a:schemeClr val="accent2">
                      <a:lumMod val="50000"/>
                    </a:schemeClr>
                  </a:solidFill>
                  <a:sym typeface="Wingdings"/>
                </a:rPr>
                <a:t>ystem</a:t>
              </a:r>
              <a:endParaRPr lang="de-DE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20072" y="5086032"/>
              <a:ext cx="4032448" cy="400110"/>
            </a:xfrm>
            <a:prstGeom prst="rect">
              <a:avLst/>
            </a:prstGeom>
            <a:noFill/>
            <a:ln>
              <a:solidFill>
                <a:srgbClr val="FF99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2000" dirty="0" smtClean="0">
                  <a:solidFill>
                    <a:schemeClr val="accent2">
                      <a:lumMod val="50000"/>
                    </a:schemeClr>
                  </a:solidFill>
                </a:rPr>
                <a:t>CCC applications (Java)</a:t>
              </a:r>
              <a:endParaRPr lang="de-DE" sz="20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pic>
        <p:nvPicPr>
          <p:cNvPr id="16" name="Picture 2" descr="\\cern.ch\dfs\Users\m\mkuhn\Desktop\wireScann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7" r="3872"/>
          <a:stretch/>
        </p:blipFill>
        <p:spPr bwMode="auto">
          <a:xfrm>
            <a:off x="1655676" y="5162207"/>
            <a:ext cx="1944216" cy="165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635896" y="5824021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2">
                    <a:lumMod val="50000"/>
                  </a:schemeClr>
                </a:solidFill>
              </a:rPr>
              <a:t>Wire scanner in the LHC ring</a:t>
            </a:r>
            <a:endParaRPr lang="de-DE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\\cern.ch\dfs\Users\m\mkuhn\Desktop\WireScannerApplic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4" y="758036"/>
            <a:ext cx="4604627" cy="245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/>
          <p:nvPr/>
        </p:nvCxnSpPr>
        <p:spPr bwMode="auto">
          <a:xfrm flipV="1">
            <a:off x="2469080" y="2261336"/>
            <a:ext cx="32777" cy="2900871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381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971600" y="2420888"/>
            <a:ext cx="1152128" cy="2741319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381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5148064" y="1124744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</a:rPr>
              <a:t>Application: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</a:rPr>
              <a:t>Set properties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accent2">
                    <a:lumMod val="50000"/>
                  </a:schemeClr>
                </a:solidFill>
              </a:rPr>
              <a:t>Get 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</a:rPr>
              <a:t>information</a:t>
            </a:r>
            <a:endParaRPr lang="de-DE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0575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Points For LHC Applications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User friendly applications</a:t>
            </a:r>
          </a:p>
          <a:p>
            <a:pPr lvl="1"/>
            <a:r>
              <a:rPr lang="en-GB" dirty="0" smtClean="0"/>
              <a:t>No expert knowledge needed</a:t>
            </a:r>
          </a:p>
          <a:p>
            <a:pPr lvl="1"/>
            <a:r>
              <a:rPr lang="en-GB" dirty="0" smtClean="0"/>
              <a:t>Everyone in the control room should be able to use it</a:t>
            </a:r>
          </a:p>
          <a:p>
            <a:r>
              <a:rPr lang="en-GB" dirty="0" smtClean="0"/>
              <a:t>Time is precious</a:t>
            </a:r>
          </a:p>
          <a:p>
            <a:pPr lvl="1"/>
            <a:r>
              <a:rPr lang="en-GB" dirty="0" smtClean="0"/>
              <a:t>Be prepared – know “good” wire scanner settings</a:t>
            </a:r>
          </a:p>
          <a:p>
            <a:pPr lvl="1"/>
            <a:r>
              <a:rPr lang="en-GB" dirty="0" smtClean="0"/>
              <a:t>Setting scanners and performing scans needs to be quick</a:t>
            </a:r>
          </a:p>
          <a:p>
            <a:r>
              <a:rPr lang="en-GB" dirty="0" smtClean="0"/>
              <a:t>Online analysis</a:t>
            </a:r>
          </a:p>
          <a:p>
            <a:pPr lvl="1"/>
            <a:r>
              <a:rPr lang="en-GB" dirty="0" smtClean="0"/>
              <a:t>Quality of measurements can be judged immediately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Avoid breaking wires!</a:t>
            </a:r>
          </a:p>
          <a:p>
            <a:pPr lvl="1"/>
            <a:r>
              <a:rPr lang="en-GB" dirty="0" smtClean="0"/>
              <a:t>Cannot extensively use wire scanners</a:t>
            </a:r>
          </a:p>
          <a:p>
            <a:pPr lvl="1"/>
            <a:r>
              <a:rPr lang="en-GB" dirty="0" smtClean="0"/>
              <a:t>Only scan at low intensity (very few bunches in the machine)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Do not disturb the beam or cause beam dumps!</a:t>
            </a:r>
          </a:p>
          <a:p>
            <a:pPr lvl="1"/>
            <a:r>
              <a:rPr lang="en-GB" dirty="0" smtClean="0"/>
              <a:t>Application needs to be linked to machine protection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Wire Scanner Application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Main improvements: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pic>
        <p:nvPicPr>
          <p:cNvPr id="1026" name="Picture 2" descr="\\cern.ch\dfs\Users\m\mkuhn\Desktop\WireScannerApplic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4" y="1268760"/>
            <a:ext cx="905181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0" y="1269296"/>
            <a:ext cx="9138800" cy="48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56694" y="1916832"/>
            <a:ext cx="3003138" cy="1152128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6694" y="3310493"/>
            <a:ext cx="2499082" cy="370535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0" y="4725144"/>
            <a:ext cx="3003138" cy="1152128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3140968"/>
            <a:ext cx="2376264" cy="133882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defTabSz="642915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000" dirty="0"/>
              <a:t>Load settings for certain scenarios</a:t>
            </a:r>
          </a:p>
          <a:p>
            <a:pPr marL="0" lvl="1" defTabSz="6429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dirty="0">
                <a:solidFill>
                  <a:schemeClr val="accent1">
                    <a:lumMod val="75000"/>
                  </a:schemeClr>
                </a:solidFill>
              </a:rPr>
              <a:t>To avoid saturated </a:t>
            </a:r>
            <a:r>
              <a:rPr lang="de-DE" i="1" dirty="0" smtClean="0">
                <a:solidFill>
                  <a:schemeClr val="accent1">
                    <a:lumMod val="75000"/>
                  </a:schemeClr>
                </a:solidFill>
              </a:rPr>
              <a:t>profiles</a:t>
            </a:r>
            <a:endParaRPr lang="de-DE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1453133"/>
            <a:ext cx="2376264" cy="164660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defTabSz="642915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000" dirty="0"/>
              <a:t>Monitor </a:t>
            </a:r>
            <a:r>
              <a:rPr lang="de-DE" sz="2000" dirty="0" err="1"/>
              <a:t>wire</a:t>
            </a:r>
            <a:r>
              <a:rPr lang="de-DE" sz="2000" dirty="0"/>
              <a:t> </a:t>
            </a:r>
            <a:r>
              <a:rPr lang="de-DE" sz="2000" dirty="0" err="1" smtClean="0"/>
              <a:t>position</a:t>
            </a:r>
            <a:r>
              <a:rPr lang="de-DE" sz="2000" dirty="0" smtClean="0"/>
              <a:t>, </a:t>
            </a:r>
            <a:r>
              <a:rPr lang="de-DE" sz="2000" dirty="0" err="1" smtClean="0"/>
              <a:t>voltage</a:t>
            </a:r>
            <a:r>
              <a:rPr lang="de-DE" sz="2000" dirty="0" smtClean="0"/>
              <a:t> </a:t>
            </a:r>
            <a:r>
              <a:rPr lang="de-DE" sz="2000" dirty="0"/>
              <a:t>and filter</a:t>
            </a:r>
          </a:p>
          <a:p>
            <a:pPr marL="0" lvl="1" defTabSz="6429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dirty="0" smtClean="0">
                <a:solidFill>
                  <a:schemeClr val="accent1">
                    <a:lumMod val="75000"/>
                  </a:schemeClr>
                </a:solidFill>
              </a:rPr>
              <a:t>Display saturation information</a:t>
            </a:r>
            <a:endParaRPr lang="de-DE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4869160"/>
            <a:ext cx="2376264" cy="147732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Scanners are launched automatically in series, </a:t>
            </a:r>
            <a:r>
              <a:rPr lang="de-DE" dirty="0" smtClean="0"/>
              <a:t>multiple </a:t>
            </a:r>
            <a:r>
              <a:rPr lang="de-DE" dirty="0"/>
              <a:t>scans </a:t>
            </a:r>
            <a:r>
              <a:rPr lang="de-DE" dirty="0" smtClean="0"/>
              <a:t>possible</a:t>
            </a:r>
            <a:endParaRPr lang="de-DE" dirty="0"/>
          </a:p>
        </p:txBody>
      </p:sp>
      <p:sp>
        <p:nvSpPr>
          <p:cNvPr id="13" name="Oval 12"/>
          <p:cNvSpPr/>
          <p:nvPr/>
        </p:nvSpPr>
        <p:spPr bwMode="auto">
          <a:xfrm>
            <a:off x="6156176" y="5607824"/>
            <a:ext cx="720080" cy="485472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6161822"/>
            <a:ext cx="1944216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Online analysis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89240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9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&amp; Conclusion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Working in LHC operations is challenging but very interesting</a:t>
            </a:r>
          </a:p>
          <a:p>
            <a:r>
              <a:rPr lang="de-DE" dirty="0" smtClean="0"/>
              <a:t>Problems with measuring beam sizes and beta functions dominated the emittance analysis in 2012</a:t>
            </a:r>
          </a:p>
          <a:p>
            <a:pPr lvl="1"/>
            <a:r>
              <a:rPr lang="de-DE" dirty="0"/>
              <a:t>The </a:t>
            </a:r>
            <a:r>
              <a:rPr lang="de-DE" dirty="0">
                <a:solidFill>
                  <a:srgbClr val="C00000"/>
                </a:solidFill>
              </a:rPr>
              <a:t>transverse normalized emittance was not preserved </a:t>
            </a:r>
            <a:r>
              <a:rPr lang="de-DE" dirty="0"/>
              <a:t>during the LHC cycle in 2012</a:t>
            </a:r>
            <a:r>
              <a:rPr lang="de-DE" dirty="0" smtClean="0"/>
              <a:t>!</a:t>
            </a:r>
          </a:p>
          <a:p>
            <a:pPr lvl="1"/>
            <a:r>
              <a:rPr lang="de-DE" dirty="0" smtClean="0"/>
              <a:t>Not all causes for emittance blow-up could be discovered and eliminated</a:t>
            </a:r>
          </a:p>
          <a:p>
            <a:r>
              <a:rPr lang="de-DE" dirty="0" smtClean="0"/>
              <a:t>During LS1 intensive work was done to improve transverse profile monitors and beta function measurements </a:t>
            </a:r>
          </a:p>
          <a:p>
            <a:pPr lvl="1"/>
            <a:r>
              <a:rPr lang="de-DE" dirty="0" smtClean="0"/>
              <a:t>Improved algorithms</a:t>
            </a:r>
          </a:p>
          <a:p>
            <a:pPr lvl="1"/>
            <a:r>
              <a:rPr lang="de-DE" dirty="0" smtClean="0"/>
              <a:t>New operational applications</a:t>
            </a:r>
          </a:p>
          <a:p>
            <a:pPr lvl="2"/>
            <a:r>
              <a:rPr lang="de-DE" sz="1800" dirty="0" smtClean="0"/>
              <a:t>Simplifies operation of the devices</a:t>
            </a:r>
          </a:p>
          <a:p>
            <a:pPr lvl="2"/>
            <a:r>
              <a:rPr lang="de-DE" sz="1800" dirty="0" smtClean="0"/>
              <a:t>Shorter measurement periods</a:t>
            </a:r>
          </a:p>
          <a:p>
            <a:pPr lvl="2"/>
            <a:r>
              <a:rPr lang="de-DE" sz="1800" dirty="0" smtClean="0"/>
              <a:t>Online analysis </a:t>
            </a:r>
          </a:p>
          <a:p>
            <a:pPr marL="103187" indent="0" algn="ctr">
              <a:buNone/>
            </a:pPr>
            <a:r>
              <a:rPr lang="de-DE" sz="2200" dirty="0" smtClean="0">
                <a:solidFill>
                  <a:srgbClr val="C00000"/>
                </a:solidFill>
              </a:rPr>
              <a:t>We are well prepared for emittance measurements in 2015!</a:t>
            </a:r>
            <a:endParaRPr lang="de-DE" sz="22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 bwMode="auto">
          <a:xfrm>
            <a:off x="683568" y="5949280"/>
            <a:ext cx="8208912" cy="36004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8429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5" y="3080544"/>
            <a:ext cx="7554913" cy="696913"/>
          </a:xfrm>
        </p:spPr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Hamburg 16/05/2014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080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Emittance Preservation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Liouville’s </a:t>
            </a:r>
            <a:r>
              <a:rPr lang="en-GB" dirty="0" smtClean="0">
                <a:solidFill>
                  <a:srgbClr val="C00000"/>
                </a:solidFill>
              </a:rPr>
              <a:t>Theorem:</a:t>
            </a:r>
          </a:p>
          <a:p>
            <a:pPr lvl="1"/>
            <a:r>
              <a:rPr lang="en-US" dirty="0" smtClean="0"/>
              <a:t>Normalized emittance is conserved during acceleration!</a:t>
            </a:r>
          </a:p>
          <a:p>
            <a:pPr lvl="1"/>
            <a:endParaRPr lang="en-US" dirty="0"/>
          </a:p>
          <a:p>
            <a:r>
              <a:rPr lang="en-US" dirty="0" smtClean="0"/>
              <a:t>Effects that can cause emittance growth (in a hadron collider):</a:t>
            </a:r>
          </a:p>
          <a:p>
            <a:pPr lvl="1"/>
            <a:r>
              <a:rPr lang="de-DE" dirty="0"/>
              <a:t>Mismatch at injection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Intra beam </a:t>
            </a:r>
            <a:r>
              <a:rPr lang="en-US" dirty="0" smtClean="0">
                <a:solidFill>
                  <a:srgbClr val="C00000"/>
                </a:solidFill>
              </a:rPr>
              <a:t>scattering (IBS)</a:t>
            </a:r>
          </a:p>
          <a:p>
            <a:pPr lvl="1"/>
            <a:r>
              <a:rPr lang="de-DE" dirty="0" smtClean="0">
                <a:solidFill>
                  <a:srgbClr val="C00000"/>
                </a:solidFill>
              </a:rPr>
              <a:t>Noise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de-DE" dirty="0" smtClean="0">
                <a:solidFill>
                  <a:srgbClr val="C00000"/>
                </a:solidFill>
              </a:rPr>
              <a:t>Instabilities</a:t>
            </a:r>
          </a:p>
          <a:p>
            <a:pPr lvl="1"/>
            <a:r>
              <a:rPr lang="en-US" dirty="0"/>
              <a:t>Coupling between horizontal and vertical </a:t>
            </a:r>
            <a:r>
              <a:rPr lang="en-US" dirty="0" smtClean="0"/>
              <a:t>plane</a:t>
            </a:r>
            <a:endParaRPr lang="de-DE" dirty="0" smtClean="0">
              <a:solidFill>
                <a:srgbClr val="C00000"/>
              </a:solidFill>
            </a:endParaRPr>
          </a:p>
          <a:p>
            <a:pPr lvl="1"/>
            <a:r>
              <a:rPr lang="de-DE" dirty="0" smtClean="0"/>
              <a:t>Collective effects, e.g. electron cloud, impedance</a:t>
            </a:r>
          </a:p>
          <a:p>
            <a:pPr lvl="1"/>
            <a:r>
              <a:rPr lang="en-US" dirty="0"/>
              <a:t>Beam-beam </a:t>
            </a:r>
            <a:r>
              <a:rPr lang="en-US" dirty="0" smtClean="0"/>
              <a:t>effects</a:t>
            </a:r>
          </a:p>
          <a:p>
            <a:pPr lvl="1"/>
            <a:r>
              <a:rPr lang="en-US" dirty="0" smtClean="0"/>
              <a:t>Wake fields</a:t>
            </a:r>
          </a:p>
          <a:p>
            <a:pPr lvl="1"/>
            <a:r>
              <a:rPr lang="en-US" dirty="0" smtClean="0"/>
              <a:t>Space charge effects</a:t>
            </a:r>
          </a:p>
          <a:p>
            <a:pPr lvl="1"/>
            <a:r>
              <a:rPr lang="en-US" dirty="0" smtClean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65A45-755F-48CB-A131-522556C6066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Hamburg 16/05/2014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1098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Previous Problems and Improvements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179096"/>
              </p:ext>
            </p:extLst>
          </p:nvPr>
        </p:nvGraphicFramePr>
        <p:xfrm>
          <a:off x="395536" y="764704"/>
          <a:ext cx="8208912" cy="5341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04456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Problems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Impro</a:t>
                      </a:r>
                      <a:r>
                        <a:rPr lang="de-DE" sz="2400" baseline="0" dirty="0" smtClean="0"/>
                        <a:t>vements</a:t>
                      </a:r>
                      <a:endParaRPr lang="de-DE" sz="2400" dirty="0"/>
                    </a:p>
                  </a:txBody>
                  <a:tcPr/>
                </a:tc>
              </a:tr>
              <a:tr h="1343000">
                <a:tc>
                  <a:txBody>
                    <a:bodyPr/>
                    <a:lstStyle/>
                    <a:p>
                      <a:pPr marL="0" marR="0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Saturated profiles</a:t>
                      </a:r>
                      <a:endParaRPr lang="de-DE" sz="1800" dirty="0" smtClean="0"/>
                    </a:p>
                    <a:p>
                      <a:pPr marL="0" marR="0" lvl="1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Wire voltage and</a:t>
                      </a:r>
                      <a:r>
                        <a:rPr lang="de-DE" sz="1800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photomultiplier filters influenced the measured beam size</a:t>
                      </a:r>
                      <a:endParaRPr lang="de-DE" i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Monitor wire voltage and filter</a:t>
                      </a:r>
                    </a:p>
                    <a:p>
                      <a:pPr marL="0" marR="0" lvl="1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Have saturation information displayed before the scan</a:t>
                      </a:r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pPr marL="0" marR="0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Voltage</a:t>
                      </a:r>
                      <a:r>
                        <a:rPr lang="de-DE" sz="2000" baseline="0" dirty="0" smtClean="0"/>
                        <a:t> and filter always set manually</a:t>
                      </a:r>
                      <a:endParaRPr lang="de-DE" sz="2000" dirty="0" smtClean="0"/>
                    </a:p>
                    <a:p>
                      <a:pPr marL="0" marR="0" lvl="1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Operators didn‘t know „good“ settings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Load</a:t>
                      </a:r>
                      <a:r>
                        <a:rPr lang="de-DE" sz="2000" baseline="0" dirty="0" smtClean="0"/>
                        <a:t> settings for certain scenarios</a:t>
                      </a:r>
                      <a:endParaRPr lang="de-DE" sz="2000" dirty="0" smtClean="0"/>
                    </a:p>
                    <a:p>
                      <a:pPr marL="0" marR="0" lvl="1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To avoid saturated</a:t>
                      </a:r>
                      <a:r>
                        <a:rPr lang="de-DE" sz="1800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profiles</a:t>
                      </a:r>
                      <a:endParaRPr lang="de-DE" sz="1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marL="0" marR="0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Every scanner was launched</a:t>
                      </a:r>
                      <a:r>
                        <a:rPr lang="de-DE" sz="2000" baseline="0" dirty="0" smtClean="0"/>
                        <a:t> individually</a:t>
                      </a:r>
                      <a:endParaRPr lang="de-DE" sz="2000" dirty="0" smtClean="0"/>
                    </a:p>
                    <a:p>
                      <a:pPr marL="0" marR="0" lvl="1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Time consuming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Scanners are launched</a:t>
                      </a:r>
                      <a:r>
                        <a:rPr lang="de-DE" sz="2000" baseline="0" dirty="0" smtClean="0"/>
                        <a:t> automatically in series, also multiple scans possible</a:t>
                      </a:r>
                      <a:endParaRPr lang="de-DE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Offline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Online analysis</a:t>
                      </a:r>
                    </a:p>
                    <a:p>
                      <a:pPr marL="0" marR="0" indent="0" algn="l" defTabSz="642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Time evolution of scans, fitting,</a:t>
                      </a:r>
                      <a:r>
                        <a:rPr lang="de-DE" sz="1800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saturation information</a:t>
                      </a:r>
                      <a:endParaRPr lang="de-DE" sz="1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3602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My Background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Accelerator physicist from University of Hamburg</a:t>
            </a:r>
          </a:p>
          <a:p>
            <a:pPr lvl="1"/>
            <a:r>
              <a:rPr lang="de-DE" dirty="0"/>
              <a:t>T</a:t>
            </a:r>
            <a:r>
              <a:rPr lang="de-DE" dirty="0" smtClean="0"/>
              <a:t>echnical student at CERN in 2012</a:t>
            </a:r>
            <a:endParaRPr lang="de-DE" dirty="0" smtClean="0"/>
          </a:p>
          <a:p>
            <a:r>
              <a:rPr lang="de-DE" dirty="0" smtClean="0"/>
              <a:t>Enrolled in the Gentner Program since May 2013</a:t>
            </a:r>
          </a:p>
          <a:p>
            <a:r>
              <a:rPr lang="de-DE" dirty="0" smtClean="0"/>
              <a:t>Working in BE-OP-LHC:</a:t>
            </a:r>
          </a:p>
          <a:p>
            <a:pPr marL="103187" indent="0" algn="ctr">
              <a:buNone/>
            </a:pPr>
            <a:r>
              <a:rPr lang="de-DE" sz="2800" dirty="0" smtClean="0">
                <a:solidFill>
                  <a:srgbClr val="C00000"/>
                </a:solidFill>
              </a:rPr>
              <a:t>Emittance Preservation at the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pic>
        <p:nvPicPr>
          <p:cNvPr id="7" name="Content Placeholder 9" descr="LHCmap.png"/>
          <p:cNvPicPr>
            <a:picLocks noChangeAspect="1"/>
          </p:cNvPicPr>
          <p:nvPr/>
        </p:nvPicPr>
        <p:blipFill rotWithShape="1">
          <a:blip r:embed="rId2" cstate="print"/>
          <a:srcRect l="8176" t="19037" b="14911"/>
          <a:stretch/>
        </p:blipFill>
        <p:spPr bwMode="auto">
          <a:xfrm>
            <a:off x="2627784" y="3366816"/>
            <a:ext cx="6536222" cy="3210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3" t="19915" r="23800" b="35427"/>
          <a:stretch/>
        </p:blipFill>
        <p:spPr>
          <a:xfrm>
            <a:off x="107504" y="3100166"/>
            <a:ext cx="3194326" cy="169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31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70" y="886311"/>
            <a:ext cx="8277820" cy="5216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Accelerator Complex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0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1pPr>
            <a:lvl2pPr marL="522368" indent="-200911" eaLnBrk="0" hangingPunct="0">
              <a:defRPr sz="30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2pPr>
            <a:lvl3pPr marL="803643" indent="-160729" eaLnBrk="0" hangingPunct="0">
              <a:defRPr sz="30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3pPr>
            <a:lvl4pPr marL="1125101" indent="-160729" eaLnBrk="0" hangingPunct="0">
              <a:defRPr sz="30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4pPr>
            <a:lvl5pPr marL="1446558" indent="-160729" eaLnBrk="0" hangingPunct="0">
              <a:defRPr sz="30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5pPr>
            <a:lvl6pPr marL="1768015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6pPr>
            <a:lvl7pPr marL="2089473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7pPr>
            <a:lvl8pPr marL="2410930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8pPr>
            <a:lvl9pPr marL="2732387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9pPr>
          </a:lstStyle>
          <a:p>
            <a:pPr eaLnBrk="1" hangingPunct="1"/>
            <a:fld id="{A20084FF-FBAD-478C-8A9B-A5281727FC0C}" type="slidenum">
              <a:rPr lang="en-US" sz="900">
                <a:solidFill>
                  <a:schemeClr val="tx1"/>
                </a:solidFill>
                <a:latin typeface="Helvetica" pitchFamily="64" charset="0"/>
                <a:cs typeface="Helvetica" pitchFamily="64" charset="0"/>
                <a:sym typeface="Helvetica" pitchFamily="64" charset="0"/>
              </a:rPr>
              <a:pPr eaLnBrk="1" hangingPunct="1"/>
              <a:t>3</a:t>
            </a:fld>
            <a:endParaRPr lang="en-US" sz="900" dirty="0">
              <a:solidFill>
                <a:schemeClr val="tx1"/>
              </a:solidFill>
              <a:latin typeface="Helvetica" pitchFamily="64" charset="0"/>
              <a:cs typeface="Helvetica" pitchFamily="64" charset="0"/>
              <a:sym typeface="Helvetica" pitchFamily="6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67594" y="1683285"/>
            <a:ext cx="3905622" cy="1967880"/>
            <a:chOff x="0" y="0"/>
            <a:chExt cx="3499" cy="1763"/>
          </a:xfrm>
        </p:grpSpPr>
        <p:sp>
          <p:nvSpPr>
            <p:cNvPr id="14357" name="AutoShape 4"/>
            <p:cNvSpPr>
              <a:spLocks/>
            </p:cNvSpPr>
            <p:nvPr/>
          </p:nvSpPr>
          <p:spPr bwMode="auto">
            <a:xfrm>
              <a:off x="495" y="0"/>
              <a:ext cx="3004" cy="1763"/>
            </a:xfrm>
            <a:custGeom>
              <a:avLst/>
              <a:gdLst>
                <a:gd name="T0" fmla="*/ 425 w 21232"/>
                <a:gd name="T1" fmla="*/ 132 h 20665"/>
                <a:gd name="T2" fmla="*/ 259 w 21232"/>
                <a:gd name="T3" fmla="*/ 132 h 20665"/>
                <a:gd name="T4" fmla="*/ 179 w 21232"/>
                <a:gd name="T5" fmla="*/ 147 h 20665"/>
                <a:gd name="T6" fmla="*/ 50 w 21232"/>
                <a:gd name="T7" fmla="*/ 130 h 20665"/>
                <a:gd name="T8" fmla="*/ 1 w 21232"/>
                <a:gd name="T9" fmla="*/ 49 h 20665"/>
                <a:gd name="T10" fmla="*/ 44 w 21232"/>
                <a:gd name="T11" fmla="*/ 0 h 206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232"/>
                <a:gd name="T19" fmla="*/ 0 h 20665"/>
                <a:gd name="T20" fmla="*/ 21232 w 21232"/>
                <a:gd name="T21" fmla="*/ 20665 h 206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232" h="20665">
                  <a:moveTo>
                    <a:pt x="21232" y="18097"/>
                  </a:moveTo>
                  <a:lnTo>
                    <a:pt x="12956" y="18097"/>
                  </a:lnTo>
                  <a:cubicBezTo>
                    <a:pt x="12956" y="18097"/>
                    <a:pt x="12017" y="18681"/>
                    <a:pt x="8965" y="20141"/>
                  </a:cubicBezTo>
                  <a:cubicBezTo>
                    <a:pt x="5912" y="21600"/>
                    <a:pt x="3330" y="19751"/>
                    <a:pt x="2508" y="17805"/>
                  </a:cubicBezTo>
                  <a:cubicBezTo>
                    <a:pt x="1686" y="15859"/>
                    <a:pt x="454" y="11870"/>
                    <a:pt x="43" y="6714"/>
                  </a:cubicBezTo>
                  <a:cubicBezTo>
                    <a:pt x="-368" y="1557"/>
                    <a:pt x="2215" y="0"/>
                    <a:pt x="2215" y="0"/>
                  </a:cubicBezTo>
                </a:path>
              </a:pathLst>
            </a:custGeom>
            <a:noFill/>
            <a:ln w="114300">
              <a:solidFill>
                <a:srgbClr val="0000FF"/>
              </a:solidFill>
              <a:miter lim="800000"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 dirty="0"/>
            </a:p>
          </p:txBody>
        </p:sp>
        <p:sp>
          <p:nvSpPr>
            <p:cNvPr id="14358" name="Rectangle 5"/>
            <p:cNvSpPr>
              <a:spLocks/>
            </p:cNvSpPr>
            <p:nvPr/>
          </p:nvSpPr>
          <p:spPr bwMode="auto">
            <a:xfrm>
              <a:off x="751" y="110"/>
              <a:ext cx="1021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500" b="1" dirty="0">
                  <a:solidFill>
                    <a:srgbClr val="0000FF"/>
                  </a:solidFill>
                  <a:latin typeface="Helvetica" pitchFamily="64" charset="0"/>
                  <a:cs typeface="Helvetica" pitchFamily="64" charset="0"/>
                  <a:sym typeface="Helvetica" pitchFamily="64" charset="0"/>
                </a:rPr>
                <a:t>Beam 1</a:t>
              </a:r>
            </a:p>
          </p:txBody>
        </p:sp>
        <p:sp>
          <p:nvSpPr>
            <p:cNvPr id="14359" name="Rectangle 6"/>
            <p:cNvSpPr>
              <a:spLocks/>
            </p:cNvSpPr>
            <p:nvPr/>
          </p:nvSpPr>
          <p:spPr bwMode="auto">
            <a:xfrm>
              <a:off x="0" y="670"/>
              <a:ext cx="415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500" b="1" dirty="0">
                  <a:solidFill>
                    <a:srgbClr val="0000FF"/>
                  </a:solidFill>
                  <a:latin typeface="Helvetica" pitchFamily="64" charset="0"/>
                  <a:cs typeface="Helvetica" pitchFamily="64" charset="0"/>
                  <a:sym typeface="Helvetica" pitchFamily="64" charset="0"/>
                </a:rPr>
                <a:t>TI2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857875" y="1866305"/>
            <a:ext cx="2315022" cy="865063"/>
            <a:chOff x="0" y="32"/>
            <a:chExt cx="2074" cy="775"/>
          </a:xfrm>
        </p:grpSpPr>
        <p:sp>
          <p:nvSpPr>
            <p:cNvPr id="14354" name="AutoShape 8"/>
            <p:cNvSpPr>
              <a:spLocks/>
            </p:cNvSpPr>
            <p:nvPr/>
          </p:nvSpPr>
          <p:spPr bwMode="auto">
            <a:xfrm>
              <a:off x="0" y="304"/>
              <a:ext cx="1594" cy="503"/>
            </a:xfrm>
            <a:custGeom>
              <a:avLst/>
              <a:gdLst>
                <a:gd name="T0" fmla="*/ 0 w 21377"/>
                <a:gd name="T1" fmla="*/ 8 h 20446"/>
                <a:gd name="T2" fmla="*/ 59 w 21377"/>
                <a:gd name="T3" fmla="*/ 12 h 20446"/>
                <a:gd name="T4" fmla="*/ 95 w 21377"/>
                <a:gd name="T5" fmla="*/ 10 h 20446"/>
                <a:gd name="T6" fmla="*/ 119 w 21377"/>
                <a:gd name="T7" fmla="*/ 0 h 204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77"/>
                <a:gd name="T13" fmla="*/ 0 h 20446"/>
                <a:gd name="T14" fmla="*/ 21377 w 21377"/>
                <a:gd name="T15" fmla="*/ 20446 h 204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77" h="20446">
                  <a:moveTo>
                    <a:pt x="0" y="12825"/>
                  </a:moveTo>
                  <a:lnTo>
                    <a:pt x="10577" y="20250"/>
                  </a:lnTo>
                  <a:cubicBezTo>
                    <a:pt x="10577" y="20250"/>
                    <a:pt x="14808" y="21600"/>
                    <a:pt x="17035" y="17213"/>
                  </a:cubicBezTo>
                  <a:cubicBezTo>
                    <a:pt x="19262" y="12825"/>
                    <a:pt x="21600" y="8100"/>
                    <a:pt x="21377" y="0"/>
                  </a:cubicBezTo>
                </a:path>
              </a:pathLst>
            </a:custGeom>
            <a:noFill/>
            <a:ln w="114300">
              <a:solidFill>
                <a:srgbClr val="FF0000"/>
              </a:solidFill>
              <a:miter lim="800000"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 dirty="0"/>
            </a:p>
          </p:txBody>
        </p:sp>
        <p:sp>
          <p:nvSpPr>
            <p:cNvPr id="14355" name="Rectangle 9"/>
            <p:cNvSpPr>
              <a:spLocks/>
            </p:cNvSpPr>
            <p:nvPr/>
          </p:nvSpPr>
          <p:spPr bwMode="auto">
            <a:xfrm>
              <a:off x="284" y="32"/>
              <a:ext cx="1021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500" b="1" dirty="0">
                  <a:solidFill>
                    <a:srgbClr val="FF0000"/>
                  </a:solidFill>
                  <a:latin typeface="Helvetica" pitchFamily="64" charset="0"/>
                  <a:cs typeface="Helvetica" pitchFamily="64" charset="0"/>
                  <a:sym typeface="Helvetica" pitchFamily="64" charset="0"/>
                </a:rPr>
                <a:t>Beam 2</a:t>
              </a:r>
            </a:p>
          </p:txBody>
        </p:sp>
        <p:sp>
          <p:nvSpPr>
            <p:cNvPr id="14356" name="Rectangle 10"/>
            <p:cNvSpPr>
              <a:spLocks/>
            </p:cNvSpPr>
            <p:nvPr/>
          </p:nvSpPr>
          <p:spPr bwMode="auto">
            <a:xfrm>
              <a:off x="1659" y="432"/>
              <a:ext cx="415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500" b="1" dirty="0">
                  <a:solidFill>
                    <a:srgbClr val="FF0000"/>
                  </a:solidFill>
                  <a:latin typeface="Helvetica" pitchFamily="64" charset="0"/>
                  <a:cs typeface="Helvetica" pitchFamily="64" charset="0"/>
                  <a:sym typeface="Helvetica" pitchFamily="64" charset="0"/>
                </a:rPr>
                <a:t>TI8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674343" y="2378685"/>
            <a:ext cx="3811860" cy="3203525"/>
            <a:chOff x="0" y="0"/>
            <a:chExt cx="3414" cy="2870"/>
          </a:xfrm>
        </p:grpSpPr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 rot="10800000" flipH="1">
              <a:off x="126" y="1740"/>
              <a:ext cx="492" cy="194"/>
            </a:xfrm>
            <a:prstGeom prst="line">
              <a:avLst/>
            </a:prstGeom>
            <a:noFill/>
            <a:ln w="762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349" name="Oval 13"/>
            <p:cNvSpPr>
              <a:spLocks/>
            </p:cNvSpPr>
            <p:nvPr/>
          </p:nvSpPr>
          <p:spPr bwMode="auto">
            <a:xfrm>
              <a:off x="358" y="1560"/>
              <a:ext cx="624" cy="184"/>
            </a:xfrm>
            <a:prstGeom prst="ellipse">
              <a:avLst/>
            </a:prstGeom>
            <a:noFill/>
            <a:ln w="1143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14350" name="Oval 14"/>
            <p:cNvSpPr>
              <a:spLocks/>
            </p:cNvSpPr>
            <p:nvPr/>
          </p:nvSpPr>
          <p:spPr bwMode="auto">
            <a:xfrm>
              <a:off x="430" y="1720"/>
              <a:ext cx="1608" cy="440"/>
            </a:xfrm>
            <a:prstGeom prst="ellipse">
              <a:avLst/>
            </a:prstGeom>
            <a:noFill/>
            <a:ln w="1143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14351" name="AutoShape 15"/>
            <p:cNvSpPr>
              <a:spLocks/>
            </p:cNvSpPr>
            <p:nvPr/>
          </p:nvSpPr>
          <p:spPr bwMode="auto">
            <a:xfrm>
              <a:off x="0" y="423"/>
              <a:ext cx="434" cy="1486"/>
            </a:xfrm>
            <a:custGeom>
              <a:avLst/>
              <a:gdLst>
                <a:gd name="T0" fmla="*/ 10 w 18214"/>
                <a:gd name="T1" fmla="*/ 102 h 21600"/>
                <a:gd name="T2" fmla="*/ 1 w 18214"/>
                <a:gd name="T3" fmla="*/ 82 h 21600"/>
                <a:gd name="T4" fmla="*/ 5 w 18214"/>
                <a:gd name="T5" fmla="*/ 0 h 21600"/>
                <a:gd name="T6" fmla="*/ 0 60000 65536"/>
                <a:gd name="T7" fmla="*/ 0 60000 65536"/>
                <a:gd name="T8" fmla="*/ 0 60000 65536"/>
                <a:gd name="T9" fmla="*/ 0 w 18214"/>
                <a:gd name="T10" fmla="*/ 0 h 21600"/>
                <a:gd name="T11" fmla="*/ 18214 w 1821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14" h="21600">
                  <a:moveTo>
                    <a:pt x="18214" y="21600"/>
                  </a:moveTo>
                  <a:cubicBezTo>
                    <a:pt x="18214" y="21600"/>
                    <a:pt x="7762" y="18342"/>
                    <a:pt x="2188" y="17256"/>
                  </a:cubicBezTo>
                  <a:cubicBezTo>
                    <a:pt x="-3386" y="16170"/>
                    <a:pt x="2537" y="1207"/>
                    <a:pt x="9504" y="0"/>
                  </a:cubicBezTo>
                </a:path>
              </a:pathLst>
            </a:custGeom>
            <a:noFill/>
            <a:ln w="11430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 dirty="0"/>
            </a:p>
          </p:txBody>
        </p:sp>
        <p:sp>
          <p:nvSpPr>
            <p:cNvPr id="14352" name="Oval 16"/>
            <p:cNvSpPr>
              <a:spLocks/>
            </p:cNvSpPr>
            <p:nvPr/>
          </p:nvSpPr>
          <p:spPr bwMode="auto">
            <a:xfrm>
              <a:off x="214" y="0"/>
              <a:ext cx="3200" cy="928"/>
            </a:xfrm>
            <a:prstGeom prst="ellipse">
              <a:avLst/>
            </a:prstGeom>
            <a:noFill/>
            <a:ln w="1143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de-DE"/>
            </a:p>
          </p:txBody>
        </p:sp>
        <p:sp>
          <p:nvSpPr>
            <p:cNvPr id="14353" name="Rectangle 17"/>
            <p:cNvSpPr>
              <a:spLocks/>
            </p:cNvSpPr>
            <p:nvPr/>
          </p:nvSpPr>
          <p:spPr bwMode="auto">
            <a:xfrm>
              <a:off x="1387" y="2038"/>
              <a:ext cx="1344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900" b="1" dirty="0">
                  <a:solidFill>
                    <a:srgbClr val="CC00CC"/>
                  </a:solidFill>
                  <a:latin typeface="Helvetica" pitchFamily="64" charset="0"/>
                  <a:cs typeface="Helvetica" pitchFamily="64" charset="0"/>
                  <a:sym typeface="Helvetica" pitchFamily="64" charset="0"/>
                </a:rPr>
                <a:t>LHC proton path</a:t>
              </a:r>
            </a:p>
          </p:txBody>
        </p:sp>
      </p:grpSp>
      <p:sp>
        <p:nvSpPr>
          <p:cNvPr id="14344" name="Rectangle 18"/>
          <p:cNvSpPr>
            <a:spLocks/>
          </p:cNvSpPr>
          <p:nvPr/>
        </p:nvSpPr>
        <p:spPr bwMode="auto">
          <a:xfrm>
            <a:off x="3949154" y="6294105"/>
            <a:ext cx="478496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700" i="1" dirty="0">
                <a:solidFill>
                  <a:srgbClr val="FFFFFF"/>
                </a:solidFill>
                <a:latin typeface="Helvetica" pitchFamily="64" charset="0"/>
                <a:cs typeface="Helvetica" pitchFamily="64" charset="0"/>
                <a:sym typeface="Helvetica" pitchFamily="64" charset="0"/>
              </a:rPr>
              <a:t>The LHC needs most of the CERN accelerators...</a:t>
            </a:r>
          </a:p>
        </p:txBody>
      </p:sp>
    </p:spTree>
    <p:extLst>
      <p:ext uri="{BB962C8B-B14F-4D97-AF65-F5344CB8AC3E}">
        <p14:creationId xmlns:p14="http://schemas.microsoft.com/office/powerpoint/2010/main" val="20219992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LHC Timeline</a:t>
            </a:r>
            <a:endParaRPr lang="en-GB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After a successful LHC Run 1 the machine is currently shut down until 2015</a:t>
            </a:r>
          </a:p>
          <a:p>
            <a:pPr lvl="1"/>
            <a:r>
              <a:rPr lang="en-GB" dirty="0" smtClean="0"/>
              <a:t>Now</a:t>
            </a:r>
            <a:r>
              <a:rPr lang="en-GB" sz="1800" dirty="0" smtClean="0"/>
              <a:t> preparing for LHC Run 2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22/11/2013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3806054"/>
            <a:ext cx="91440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3804565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2013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827584" y="3811612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07704" y="3804565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73416" y="3828987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76200" y="3811612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2008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3811612"/>
            <a:ext cx="744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2009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88186" y="3811612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2010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84330" y="3811612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2011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79512" y="2266528"/>
            <a:ext cx="2232247" cy="1526034"/>
            <a:chOff x="838200" y="2722116"/>
            <a:chExt cx="2232247" cy="152603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83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018466" y="3628641"/>
              <a:ext cx="20519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Sept 10, 2008</a:t>
              </a:r>
            </a:p>
            <a:p>
              <a:r>
                <a:rPr lang="en-US" sz="1400" dirty="0" smtClean="0"/>
                <a:t>First beams around </a:t>
              </a:r>
              <a:endParaRPr lang="en-US" sz="1400" dirty="0"/>
            </a:p>
          </p:txBody>
        </p:sp>
        <p:pic>
          <p:nvPicPr>
            <p:cNvPr id="22" name="Picture 7" descr="attach_reader?attach_id=1025394&amp;height=150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7976" y="2722116"/>
              <a:ext cx="2118285" cy="802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57183" y="4116412"/>
            <a:ext cx="2138553" cy="1973403"/>
            <a:chOff x="174087" y="4572000"/>
            <a:chExt cx="2138553" cy="1973403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368424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68424" y="4604668"/>
              <a:ext cx="194421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</a:rPr>
                <a:t>Sept 19, 2008</a:t>
              </a:r>
            </a:p>
            <a:p>
              <a:r>
                <a:rPr lang="en-US" sz="1400" dirty="0" smtClean="0">
                  <a:solidFill>
                    <a:srgbClr val="C00000"/>
                  </a:solidFill>
                </a:rPr>
                <a:t>Disaster </a:t>
              </a:r>
              <a:r>
                <a:rPr lang="en-US" sz="1400" dirty="0" smtClean="0">
                  <a:solidFill>
                    <a:srgbClr val="FF0000"/>
                  </a:solidFill>
                </a:rPr>
                <a:t/>
              </a:r>
              <a:br>
                <a:rPr lang="en-US" sz="1400" dirty="0" smtClean="0">
                  <a:solidFill>
                    <a:srgbClr val="FF0000"/>
                  </a:solidFill>
                </a:rPr>
              </a:br>
              <a:r>
                <a:rPr lang="en-US" sz="1400" dirty="0" smtClean="0">
                  <a:solidFill>
                    <a:srgbClr val="FF0000"/>
                  </a:solidFill>
                </a:rPr>
                <a:t>	</a:t>
              </a:r>
              <a:r>
                <a:rPr lang="en-GB" sz="1400" dirty="0" smtClean="0"/>
                <a:t>Acci</a:t>
              </a:r>
              <a:r>
                <a:rPr lang="en-GB" sz="1400" dirty="0" smtClean="0"/>
                <a:t>-</a:t>
              </a:r>
              <a:br>
                <a:rPr lang="en-GB" sz="1400" dirty="0" smtClean="0"/>
              </a:br>
              <a:r>
                <a:rPr lang="en-GB" sz="1400" dirty="0" smtClean="0"/>
                <a:t>	dental 	release 	of 600 MJ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087" y="5115065"/>
              <a:ext cx="1070713" cy="143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" name="Group 39"/>
          <p:cNvGrpSpPr/>
          <p:nvPr/>
        </p:nvGrpSpPr>
        <p:grpSpPr>
          <a:xfrm>
            <a:off x="2627784" y="2014585"/>
            <a:ext cx="1770541" cy="1775469"/>
            <a:chOff x="6785992" y="4506016"/>
            <a:chExt cx="1770541" cy="1775469"/>
          </a:xfrm>
        </p:grpSpPr>
        <p:cxnSp>
          <p:nvCxnSpPr>
            <p:cNvPr id="41" name="Straight Connector 40"/>
            <p:cNvCxnSpPr/>
            <p:nvPr/>
          </p:nvCxnSpPr>
          <p:spPr>
            <a:xfrm flipV="1">
              <a:off x="6858000" y="5029200"/>
              <a:ext cx="0" cy="125228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785992" y="4506016"/>
              <a:ext cx="17705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November 7, 2010</a:t>
              </a:r>
            </a:p>
            <a:p>
              <a:r>
                <a:rPr lang="en-US" sz="1400" dirty="0" smtClean="0"/>
                <a:t>First ion collisions</a:t>
              </a: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34200" y="5029200"/>
              <a:ext cx="1578429" cy="110490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/>
        </p:nvGrpSpPr>
        <p:grpSpPr>
          <a:xfrm>
            <a:off x="1619672" y="4116412"/>
            <a:ext cx="1728193" cy="2683520"/>
            <a:chOff x="3705200" y="4572000"/>
            <a:chExt cx="1728193" cy="2683520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4281264" y="4572000"/>
              <a:ext cx="0" cy="1283876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281264" y="4653136"/>
              <a:ext cx="1152129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March 30, 2010</a:t>
              </a:r>
            </a:p>
            <a:p>
              <a:r>
                <a:rPr lang="en-US" sz="1400" dirty="0" smtClean="0"/>
                <a:t>First collisions at 3.5 TeV</a:t>
              </a:r>
              <a:endParaRPr lang="en-US" sz="1400" dirty="0"/>
            </a:p>
          </p:txBody>
        </p:sp>
        <p:pic>
          <p:nvPicPr>
            <p:cNvPr id="47" name="Picture 46" descr="Screen shot 2011-09-01 at 10.12.37 AM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5200" y="5972820"/>
              <a:ext cx="1539955" cy="1282700"/>
            </a:xfrm>
            <a:prstGeom prst="rect">
              <a:avLst/>
            </a:prstGeom>
          </p:spPr>
        </p:pic>
      </p:grpSp>
      <p:grpSp>
        <p:nvGrpSpPr>
          <p:cNvPr id="48" name="Group 47"/>
          <p:cNvGrpSpPr/>
          <p:nvPr/>
        </p:nvGrpSpPr>
        <p:grpSpPr>
          <a:xfrm>
            <a:off x="3596074" y="4116412"/>
            <a:ext cx="1191950" cy="1428808"/>
            <a:chOff x="7580980" y="2084289"/>
            <a:chExt cx="990600" cy="1428808"/>
          </a:xfrm>
        </p:grpSpPr>
        <p:sp>
          <p:nvSpPr>
            <p:cNvPr id="49" name="Rectangle 48"/>
            <p:cNvSpPr/>
            <p:nvPr/>
          </p:nvSpPr>
          <p:spPr>
            <a:xfrm>
              <a:off x="7580980" y="3063365"/>
              <a:ext cx="990600" cy="3048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1380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V="1">
              <a:off x="7673919" y="2084289"/>
              <a:ext cx="0" cy="688122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7733757" y="2128102"/>
              <a:ext cx="82573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June 28, 2011</a:t>
              </a:r>
            </a:p>
            <a:p>
              <a:r>
                <a:rPr lang="en-US" sz="1400" dirty="0" smtClean="0"/>
                <a:t>1380 bunches</a:t>
              </a:r>
            </a:p>
          </p:txBody>
        </p:sp>
      </p:grpSp>
      <p:cxnSp>
        <p:nvCxnSpPr>
          <p:cNvPr id="56" name="Straight Connector 55"/>
          <p:cNvCxnSpPr/>
          <p:nvPr/>
        </p:nvCxnSpPr>
        <p:spPr>
          <a:xfrm>
            <a:off x="4499992" y="3811612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788024" y="3811612"/>
            <a:ext cx="799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2012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4572000" y="1370682"/>
            <a:ext cx="3054402" cy="2458305"/>
            <a:chOff x="7126538" y="1446402"/>
            <a:chExt cx="3054402" cy="2458305"/>
          </a:xfrm>
        </p:grpSpPr>
        <p:pic>
          <p:nvPicPr>
            <p:cNvPr id="66" name="Picture 65" descr="Screen shot 2012-11-09 at 7.00.21 P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0086" y="1446402"/>
              <a:ext cx="2200854" cy="1585655"/>
            </a:xfrm>
            <a:prstGeom prst="rect">
              <a:avLst/>
            </a:prstGeom>
          </p:spPr>
        </p:pic>
        <p:cxnSp>
          <p:nvCxnSpPr>
            <p:cNvPr id="67" name="Straight Connector 66"/>
            <p:cNvCxnSpPr/>
            <p:nvPr/>
          </p:nvCxnSpPr>
          <p:spPr>
            <a:xfrm>
              <a:off x="7789442" y="3532070"/>
              <a:ext cx="0" cy="37263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7126538" y="2568616"/>
              <a:ext cx="112370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July 4, 2012</a:t>
              </a:r>
            </a:p>
            <a:p>
              <a:r>
                <a:rPr lang="en-US" sz="1400" b="1" dirty="0" smtClean="0"/>
                <a:t>Higgs like discovery</a:t>
              </a:r>
            </a:p>
          </p:txBody>
        </p:sp>
      </p:grpSp>
      <p:cxnSp>
        <p:nvCxnSpPr>
          <p:cNvPr id="71" name="Straight Connector 70"/>
          <p:cNvCxnSpPr/>
          <p:nvPr/>
        </p:nvCxnSpPr>
        <p:spPr>
          <a:xfrm>
            <a:off x="5940152" y="378904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6146133" y="4127090"/>
            <a:ext cx="1162171" cy="1318134"/>
            <a:chOff x="7397330" y="4572001"/>
            <a:chExt cx="1352587" cy="1318134"/>
          </a:xfrm>
        </p:grpSpPr>
        <p:cxnSp>
          <p:nvCxnSpPr>
            <p:cNvPr id="73" name="Straight Connector 72"/>
            <p:cNvCxnSpPr/>
            <p:nvPr/>
          </p:nvCxnSpPr>
          <p:spPr>
            <a:xfrm flipV="1">
              <a:off x="7573447" y="4572001"/>
              <a:ext cx="0" cy="322078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7397330" y="4936028"/>
              <a:ext cx="13525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March 14, 2013</a:t>
              </a:r>
            </a:p>
            <a:p>
              <a:pPr algn="just"/>
              <a:r>
                <a:rPr lang="en-US" sz="1400" b="1" dirty="0" smtClean="0">
                  <a:solidFill>
                    <a:srgbClr val="C00000"/>
                  </a:solidFill>
                </a:rPr>
                <a:t>Higgs discovery 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80" name="Straight Connector 79"/>
          <p:cNvCxnSpPr/>
          <p:nvPr/>
        </p:nvCxnSpPr>
        <p:spPr>
          <a:xfrm>
            <a:off x="7308304" y="3792562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7524328" y="3790055"/>
            <a:ext cx="811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2014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 bwMode="auto">
          <a:xfrm>
            <a:off x="6308476" y="4197548"/>
            <a:ext cx="2403984" cy="0"/>
          </a:xfrm>
          <a:prstGeom prst="straightConnector1">
            <a:avLst/>
          </a:prstGeom>
          <a:blipFill dpi="0" rotWithShape="0">
            <a:blip r:embed="rId8" cstate="print"/>
            <a:srcRect/>
            <a:tile tx="0" ty="0" sx="100000" sy="100000" flip="none" algn="tl"/>
          </a:blip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7164288" y="4449168"/>
            <a:ext cx="19427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GB" sz="1600" dirty="0" smtClean="0">
                <a:solidFill>
                  <a:srgbClr val="C00000"/>
                </a:solidFill>
              </a:rPr>
              <a:t>Long Shutdown 1 (LS1) until 2015</a:t>
            </a:r>
          </a:p>
          <a:p>
            <a:pPr algn="just"/>
            <a:endParaRPr lang="en-GB" sz="1600" dirty="0">
              <a:solidFill>
                <a:srgbClr val="C00000"/>
              </a:solidFill>
            </a:endParaRPr>
          </a:p>
          <a:p>
            <a:pPr algn="just"/>
            <a:endParaRPr lang="en-GB" sz="1600" dirty="0" smtClean="0"/>
          </a:p>
          <a:p>
            <a:pPr algn="just"/>
            <a:r>
              <a:rPr lang="en-GB" sz="1600" dirty="0" smtClean="0"/>
              <a:t>After LS1:</a:t>
            </a:r>
          </a:p>
          <a:p>
            <a:pPr algn="just"/>
            <a:r>
              <a:rPr lang="en-GB" sz="1600" dirty="0" smtClean="0"/>
              <a:t>Higher collision energy (6.5 TeV)</a:t>
            </a:r>
            <a:endParaRPr lang="en-GB" sz="1600" dirty="0"/>
          </a:p>
        </p:txBody>
      </p:sp>
      <p:grpSp>
        <p:nvGrpSpPr>
          <p:cNvPr id="54" name="Group 53"/>
          <p:cNvGrpSpPr/>
          <p:nvPr/>
        </p:nvGrpSpPr>
        <p:grpSpPr>
          <a:xfrm>
            <a:off x="6804248" y="3009106"/>
            <a:ext cx="1314053" cy="779934"/>
            <a:chOff x="6436710" y="4869806"/>
            <a:chExt cx="997242" cy="779934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6436710" y="5310047"/>
              <a:ext cx="0" cy="339693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6510924" y="4869806"/>
              <a:ext cx="92302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October 8, 2013</a:t>
              </a:r>
            </a:p>
            <a:p>
              <a:pPr algn="just"/>
              <a:r>
                <a:rPr lang="en-US" sz="1400" b="1" dirty="0" smtClean="0">
                  <a:solidFill>
                    <a:srgbClr val="C00000"/>
                  </a:solidFill>
                </a:rPr>
                <a:t>Nobel Price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0" name="Rounded Rectangle 9"/>
          <p:cNvSpPr/>
          <p:nvPr/>
        </p:nvSpPr>
        <p:spPr bwMode="auto">
          <a:xfrm>
            <a:off x="7205359" y="4312891"/>
            <a:ext cx="1903145" cy="2088436"/>
          </a:xfrm>
          <a:prstGeom prst="roundRect">
            <a:avLst/>
          </a:prstGeom>
          <a:solidFill>
            <a:srgbClr val="C00000">
              <a:alpha val="20000"/>
            </a:srgbClr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8138845" y="4978444"/>
            <a:ext cx="0" cy="396299"/>
          </a:xfrm>
          <a:prstGeom prst="straightConnector1">
            <a:avLst/>
          </a:prstGeom>
          <a:blipFill dpi="0" rotWithShape="0">
            <a:blip r:embed="rId8" cstate="print"/>
            <a:srcRect/>
            <a:tile tx="0" ty="0" sx="100000" sy="100000" flip="none" algn="tl"/>
          </a:blip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59" name="Group 58"/>
          <p:cNvGrpSpPr/>
          <p:nvPr/>
        </p:nvGrpSpPr>
        <p:grpSpPr>
          <a:xfrm>
            <a:off x="3563888" y="4119389"/>
            <a:ext cx="1527302" cy="2424539"/>
            <a:chOff x="6329164" y="2084289"/>
            <a:chExt cx="1527302" cy="2424539"/>
          </a:xfrm>
        </p:grpSpPr>
        <p:cxnSp>
          <p:nvCxnSpPr>
            <p:cNvPr id="61" name="Straight Connector 60"/>
            <p:cNvCxnSpPr/>
            <p:nvPr/>
          </p:nvCxnSpPr>
          <p:spPr>
            <a:xfrm flipV="1">
              <a:off x="7673919" y="2084289"/>
              <a:ext cx="0" cy="163187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6329164" y="3770164"/>
              <a:ext cx="152730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March 13, 2012</a:t>
              </a:r>
            </a:p>
            <a:p>
              <a:r>
                <a:rPr lang="en-US" sz="1400" dirty="0" smtClean="0"/>
                <a:t>First collisions at 4 TeV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80526" y="4133787"/>
            <a:ext cx="1219666" cy="1617472"/>
            <a:chOff x="7182596" y="2084289"/>
            <a:chExt cx="1219666" cy="1617472"/>
          </a:xfrm>
        </p:grpSpPr>
        <p:cxnSp>
          <p:nvCxnSpPr>
            <p:cNvPr id="64" name="Straight Connector 63"/>
            <p:cNvCxnSpPr/>
            <p:nvPr/>
          </p:nvCxnSpPr>
          <p:spPr>
            <a:xfrm flipV="1">
              <a:off x="7538166" y="2084289"/>
              <a:ext cx="0" cy="58279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182596" y="2747654"/>
              <a:ext cx="121966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Sept 13, 2012</a:t>
              </a:r>
            </a:p>
            <a:p>
              <a:r>
                <a:rPr lang="en-US" sz="1400" dirty="0" smtClean="0"/>
                <a:t>First p - </a:t>
              </a:r>
              <a:r>
                <a:rPr lang="en-US" sz="1400" dirty="0" smtClean="0"/>
                <a:t>Pb</a:t>
              </a:r>
              <a:r>
                <a:rPr lang="en-US" sz="1400" dirty="0" smtClean="0"/>
                <a:t> collisions</a:t>
              </a:r>
            </a:p>
          </p:txBody>
        </p:sp>
      </p:grpSp>
      <p:pic>
        <p:nvPicPr>
          <p:cNvPr id="1026" name="Picture 2" descr="http://home.web.cern.ch/sites/home.web.cern.ch/files/styles/medium/public/images/updates/for_general_public/ALICE%20collision.png?itok=bMuZkl0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853" y="5751259"/>
            <a:ext cx="1174623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8532440" y="378904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316416" y="3803049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2015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8036258" y="1796623"/>
            <a:ext cx="1216262" cy="1994292"/>
            <a:chOff x="5732270" y="3655448"/>
            <a:chExt cx="923028" cy="1994292"/>
          </a:xfrm>
        </p:grpSpPr>
        <p:cxnSp>
          <p:nvCxnSpPr>
            <p:cNvPr id="77" name="Straight Connector 76"/>
            <p:cNvCxnSpPr/>
            <p:nvPr/>
          </p:nvCxnSpPr>
          <p:spPr>
            <a:xfrm>
              <a:off x="6436710" y="4815162"/>
              <a:ext cx="0" cy="834578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5732270" y="3655448"/>
              <a:ext cx="9230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March 2015</a:t>
              </a:r>
            </a:p>
            <a:p>
              <a:pPr algn="just"/>
              <a:r>
                <a:rPr lang="en-US" b="1" dirty="0" smtClean="0">
                  <a:solidFill>
                    <a:srgbClr val="C00000"/>
                  </a:solidFill>
                </a:rPr>
                <a:t>LHC Restart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4743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homem.cern.ch\m\mkuhn\workspace\LHCcyc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21376"/>
            <a:ext cx="5836211" cy="34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LHC Layout and the LHC Cycle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860031" y="908720"/>
            <a:ext cx="42520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>
                <a:solidFill>
                  <a:schemeClr val="accent2">
                    <a:lumMod val="50000"/>
                  </a:schemeClr>
                </a:solidFill>
              </a:rPr>
              <a:t>2012 LHC cycle:</a:t>
            </a:r>
          </a:p>
          <a:p>
            <a:endParaRPr lang="en-GB" sz="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4 TeV 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collision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11 to 0.6 m </a:t>
            </a: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* squeeze 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at ATLAS/CMS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50 ns bunch spacing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1380 bunches per beam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1" t="1524" r="2083" b="47531"/>
          <a:stretch/>
        </p:blipFill>
        <p:spPr>
          <a:xfrm>
            <a:off x="-13648" y="727261"/>
            <a:ext cx="4585648" cy="34938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63688" y="5733256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Injection energy: 450 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GeV</a:t>
            </a:r>
            <a:endParaRPr lang="en-GB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987824" y="6167017"/>
            <a:ext cx="792088" cy="74071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126101" y="4216568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Collisions in 4 points in the LHC. ATLAS &amp; CMS are the 2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large multi purpose 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detectors.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25344"/>
            <a:ext cx="2895600" cy="365125"/>
          </a:xfrm>
        </p:spPr>
        <p:txBody>
          <a:bodyPr/>
          <a:lstStyle/>
          <a:p>
            <a:r>
              <a:rPr lang="en-GB" dirty="0" smtClean="0"/>
              <a:t>M. Kuhn - Hamburg 16/05/2014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755576" y="894199"/>
            <a:ext cx="3888432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u="sng" dirty="0" smtClean="0">
                <a:solidFill>
                  <a:schemeClr val="accent2">
                    <a:lumMod val="50000"/>
                  </a:schemeClr>
                </a:solidFill>
              </a:rPr>
              <a:t>2015 LHC cycle (preliminary):</a:t>
            </a:r>
          </a:p>
          <a:p>
            <a:endParaRPr lang="en-GB" sz="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6.5 TeV collision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Longer ramp (~ 20 min)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25 ns bunch spacing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More bunches in the machine (~ 2800)</a:t>
            </a:r>
          </a:p>
        </p:txBody>
      </p:sp>
    </p:spTree>
    <p:extLst>
      <p:ext uri="{BB962C8B-B14F-4D97-AF65-F5344CB8AC3E}">
        <p14:creationId xmlns:p14="http://schemas.microsoft.com/office/powerpoint/2010/main" val="25715105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of a collider is measured in </a:t>
            </a:r>
            <a:r>
              <a:rPr lang="en-US" dirty="0" smtClean="0">
                <a:solidFill>
                  <a:srgbClr val="C00000"/>
                </a:solidFill>
              </a:rPr>
              <a:t>luminosity</a:t>
            </a:r>
          </a:p>
          <a:p>
            <a:pPr lvl="1"/>
            <a:r>
              <a:rPr lang="en-US" dirty="0" smtClean="0"/>
              <a:t>Combines cross section and number of interactions per second</a:t>
            </a:r>
          </a:p>
          <a:p>
            <a:pPr lvl="2"/>
            <a:r>
              <a:rPr lang="en-US" dirty="0" smtClean="0"/>
              <a:t>Assuming two identical Gaussian shaped beams that collide head on</a:t>
            </a:r>
          </a:p>
          <a:p>
            <a:pPr lvl="2"/>
            <a:endParaRPr lang="en-US" b="1" dirty="0">
              <a:solidFill>
                <a:srgbClr val="C00000"/>
              </a:solidFill>
            </a:endParaRPr>
          </a:p>
          <a:p>
            <a:pPr lvl="2"/>
            <a:endParaRPr lang="en-US" b="1" dirty="0" smtClean="0">
              <a:solidFill>
                <a:srgbClr val="C00000"/>
              </a:solidFill>
            </a:endParaRPr>
          </a:p>
          <a:p>
            <a:pPr lvl="2"/>
            <a:endParaRPr lang="en-US" b="1" dirty="0">
              <a:solidFill>
                <a:srgbClr val="C00000"/>
              </a:solidFill>
            </a:endParaRPr>
          </a:p>
          <a:p>
            <a:pPr marL="103187" indent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marL="103187" indent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lvl="2"/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To maximize luminosity a small transverse emittance is needed!</a:t>
            </a:r>
          </a:p>
          <a:p>
            <a:r>
              <a:rPr lang="en-US" dirty="0"/>
              <a:t>Injectors produce high brightness beams with small emittances.</a:t>
            </a:r>
          </a:p>
          <a:p>
            <a:r>
              <a:rPr lang="en-US" dirty="0">
                <a:solidFill>
                  <a:srgbClr val="C00000"/>
                </a:solidFill>
              </a:rPr>
              <a:t>Goal: preserve emittance in the LHC</a:t>
            </a:r>
            <a:r>
              <a:rPr lang="en-US" dirty="0" smtClean="0">
                <a:solidFill>
                  <a:srgbClr val="C00000"/>
                </a:solidFill>
              </a:rPr>
              <a:t>!</a:t>
            </a:r>
          </a:p>
          <a:p>
            <a:pPr lvl="1"/>
            <a:r>
              <a:rPr lang="en-US" dirty="0" smtClean="0"/>
              <a:t>In 2012 the emittance could not preserved during the LHC </a:t>
            </a:r>
            <a:r>
              <a:rPr lang="en-US" dirty="0" smtClean="0"/>
              <a:t>cycle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ources and solutions of emittance blow-up could only partly be tackled due to problems with beam instrumentation </a:t>
            </a:r>
            <a:endParaRPr lang="en-US" dirty="0" smtClean="0"/>
          </a:p>
          <a:p>
            <a:pPr lvl="2"/>
            <a:endParaRPr lang="en-US" dirty="0"/>
          </a:p>
          <a:p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Introduction: Luminosity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65A45-755F-48CB-A131-522556C6066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524534" y="2107975"/>
            <a:ext cx="4511962" cy="20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64" charset="0"/>
                <a:sym typeface="Gill Sans" pitchFamily="64" charset="0"/>
              </a:defRPr>
            </a:lvl9pPr>
          </a:lstStyle>
          <a:p>
            <a:pPr algn="l" eaLnBrk="1" hangingPunct="1"/>
            <a:r>
              <a:rPr lang="en-US" sz="1800" i="1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…. Number of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bunches</a:t>
            </a:r>
          </a:p>
          <a:p>
            <a:pPr algn="l" eaLnBrk="1" hangingPunct="1"/>
            <a:r>
              <a:rPr lang="en-US" sz="1800" i="1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…. Number of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protons per bunch</a:t>
            </a:r>
          </a:p>
          <a:p>
            <a:pPr algn="l" eaLnBrk="1" hangingPunct="1"/>
            <a:r>
              <a:rPr lang="en-US" sz="1800" i="1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….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evolution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frequency</a:t>
            </a:r>
          </a:p>
          <a:p>
            <a:pPr eaLnBrk="1" hangingPunct="1"/>
            <a:r>
              <a:rPr lang="en-US" sz="1800" b="1" i="1" dirty="0" smtClean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 ….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elativistic gamma (beam energy)</a:t>
            </a:r>
            <a:endParaRPr lang="en-US" sz="1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algn="l" eaLnBrk="1" hangingPunct="1"/>
            <a:r>
              <a:rPr lang="en-US" sz="1800" i="1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 ….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Luminosity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reduction factor</a:t>
            </a:r>
          </a:p>
          <a:p>
            <a:pPr algn="l" eaLnBrk="1" hangingPunct="1"/>
            <a:r>
              <a:rPr lang="en-US" sz="1800" i="1" dirty="0">
                <a:solidFill>
                  <a:schemeClr val="accent2">
                    <a:lumMod val="75000"/>
                  </a:schemeClr>
                </a:solidFill>
                <a:latin typeface="Symbol" pitchFamily="64" charset="2"/>
              </a:rPr>
              <a:t>b</a:t>
            </a:r>
            <a:r>
              <a:rPr lang="en-US" sz="1800" i="1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*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…. B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eta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function at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interaction point</a:t>
            </a:r>
            <a:endParaRPr lang="en-US" sz="1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algn="l" eaLnBrk="1" hangingPunct="1"/>
            <a:r>
              <a:rPr lang="en-US" sz="1800" i="1" dirty="0">
                <a:solidFill>
                  <a:schemeClr val="accent2">
                    <a:lumMod val="75000"/>
                  </a:schemeClr>
                </a:solidFill>
                <a:latin typeface="Symbol" pitchFamily="64" charset="2"/>
              </a:rPr>
              <a:t>e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Symbol" pitchFamily="64" charset="2"/>
              </a:rPr>
              <a:t> 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…. N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ormalized transverse emittance </a:t>
            </a:r>
            <a:endParaRPr lang="en-US" sz="1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593019" y="2204864"/>
                <a:ext cx="3546933" cy="12972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𝐿</m:t>
                      </m:r>
                      <m:r>
                        <a:rPr lang="en-GB" sz="36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sz="36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36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GB" sz="36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𝛾</m:t>
                          </m:r>
                        </m:num>
                        <m:den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4 </m:t>
                          </m:r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36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36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GB" sz="36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sz="36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sup>
                          </m:sSup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GB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𝜀</m:t>
                          </m:r>
                        </m:den>
                      </m:f>
                      <m:r>
                        <a:rPr lang="en-GB" sz="36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sz="36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𝐹</m:t>
                      </m:r>
                    </m:oMath>
                  </m:oMathPara>
                </a14:m>
                <a:endParaRPr lang="en-GB" sz="36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19" y="2204864"/>
                <a:ext cx="3546933" cy="129727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981251" y="2996952"/>
            <a:ext cx="440301" cy="491356"/>
          </a:xfrm>
          <a:prstGeom prst="ellipse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de-DE"/>
          </a:p>
        </p:txBody>
      </p:sp>
      <p:cxnSp>
        <p:nvCxnSpPr>
          <p:cNvPr id="11" name="Straight Arrow Connector 11"/>
          <p:cNvCxnSpPr>
            <a:cxnSpLocks noChangeShapeType="1"/>
            <a:endCxn id="9" idx="3"/>
          </p:cNvCxnSpPr>
          <p:nvPr/>
        </p:nvCxnSpPr>
        <p:spPr bwMode="auto">
          <a:xfrm flipV="1">
            <a:off x="2647467" y="3416351"/>
            <a:ext cx="398265" cy="804737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Hamburg 16/05/2014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551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Normalized transverse emittance: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103187" indent="0">
              <a:buNone/>
            </a:pPr>
            <a:endParaRPr lang="en-US" sz="2000" dirty="0" smtClean="0"/>
          </a:p>
          <a:p>
            <a:pPr marL="103187" indent="0">
              <a:buNone/>
            </a:pPr>
            <a:endParaRPr lang="en-US" sz="14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" dirty="0" smtClean="0"/>
          </a:p>
          <a:p>
            <a:r>
              <a:rPr lang="en-US" sz="2000" b="1" dirty="0" smtClean="0">
                <a:latin typeface="Symbol" panose="05050102010706020507" pitchFamily="18" charset="2"/>
              </a:rPr>
              <a:t>b</a:t>
            </a:r>
            <a:r>
              <a:rPr lang="en-US" sz="2000" dirty="0" smtClean="0"/>
              <a:t> function is measured during the LHC cycle</a:t>
            </a:r>
          </a:p>
          <a:p>
            <a:r>
              <a:rPr lang="en-US" sz="2000" dirty="0" smtClean="0"/>
              <a:t>Transverse profiles are obtained for instance from wire scanners</a:t>
            </a:r>
          </a:p>
          <a:p>
            <a:pPr lvl="1"/>
            <a:r>
              <a:rPr lang="en-US" sz="1800" dirty="0" smtClean="0"/>
              <a:t>A carbon wire passes through the beam and measures the bunch-by-bunch transverse profiles</a:t>
            </a:r>
          </a:p>
          <a:p>
            <a:pPr lvl="1"/>
            <a:r>
              <a:rPr lang="en-US" dirty="0" smtClean="0"/>
              <a:t>In the LHC: 4 operational wire scanners B1H, B1V, B2H, </a:t>
            </a:r>
            <a:r>
              <a:rPr lang="en-US" dirty="0" smtClean="0"/>
              <a:t>B2V</a:t>
            </a:r>
            <a:endParaRPr lang="en-US" sz="2200" dirty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Emittance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28100" y="6671071"/>
            <a:ext cx="207963" cy="214313"/>
          </a:xfrm>
        </p:spPr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71600" y="1268760"/>
                <a:ext cx="3818994" cy="1066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  <a:ea typeface="Cambria Math"/>
                        </a:rPr>
                        <m:t>𝜺</m:t>
                      </m:r>
                      <m:r>
                        <a:rPr lang="en-GB" sz="2400" b="1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GB" sz="2400" b="1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𝜸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  <a:ea typeface="Cambria Math"/>
                            </a:rPr>
                            <m:t>𝜷</m:t>
                          </m:r>
                        </m:den>
                      </m:f>
                      <m:r>
                        <a:rPr lang="en-GB" sz="2400" b="1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p>
                              <m:r>
                                <a:rPr lang="en-US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n-GB" sz="24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sz="2400" b="1" i="1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latin typeface="Cambria Math"/>
                                </a:rPr>
                                <m:t>𝑫</m:t>
                              </m:r>
                            </m:e>
                            <m:sup>
                              <m:r>
                                <a:rPr lang="en-US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1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1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𝒅𝒑</m:t>
                                      </m:r>
                                    </m:num>
                                    <m:den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𝒑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268760"/>
                <a:ext cx="3818994" cy="106689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060129" y="2350839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algn="ctr"/>
            <a:r>
              <a:rPr lang="en-US" dirty="0">
                <a:solidFill>
                  <a:srgbClr val="C00000"/>
                </a:solidFill>
              </a:rPr>
              <a:t>dispersion negligible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22/11/2013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5508104" y="764704"/>
            <a:ext cx="3603483" cy="2581650"/>
            <a:chOff x="5535711" y="1195586"/>
            <a:chExt cx="3603483" cy="258165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36"/>
            <a:stretch/>
          </p:blipFill>
          <p:spPr>
            <a:xfrm>
              <a:off x="5689600" y="1195586"/>
              <a:ext cx="3449594" cy="237848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 rot="16200000" flipH="1">
              <a:off x="4878286" y="2201516"/>
              <a:ext cx="16226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Amplitude [a.u.]</a:t>
              </a:r>
              <a:endParaRPr lang="en-GB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77988" y="3438682"/>
              <a:ext cx="13664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Position</a:t>
              </a:r>
              <a:r>
                <a:rPr lang="en-US" sz="1600" dirty="0" smtClean="0"/>
                <a:t> [</a:t>
              </a:r>
              <a:r>
                <a:rPr lang="el-GR" sz="1600" dirty="0" smtClean="0">
                  <a:latin typeface="Arial"/>
                  <a:cs typeface="Arial"/>
                </a:rPr>
                <a:t>μ</a:t>
              </a:r>
              <a:r>
                <a:rPr lang="en-US" sz="1600" dirty="0" smtClean="0"/>
                <a:t>m]</a:t>
              </a:r>
              <a:endParaRPr lang="en-GB" sz="1600" dirty="0"/>
            </a:p>
          </p:txBody>
        </p:sp>
      </p:grpSp>
      <p:sp>
        <p:nvSpPr>
          <p:cNvPr id="24" name="Oval 23"/>
          <p:cNvSpPr/>
          <p:nvPr/>
        </p:nvSpPr>
        <p:spPr bwMode="auto">
          <a:xfrm>
            <a:off x="1570232" y="1848265"/>
            <a:ext cx="618607" cy="502574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2208535" y="1548490"/>
            <a:ext cx="530863" cy="599550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12235" y="3343233"/>
            <a:ext cx="6026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  <a:latin typeface="Arial Rounded MT Bold" pitchFamily="34" charset="0"/>
              </a:rPr>
              <a:t>Beam parameter: beam size from Gaussian fit to transverse profile (5 parameter Gauss fit)</a:t>
            </a:r>
            <a:endParaRPr lang="en-GB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7305" y="3204733"/>
            <a:ext cx="2438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00FF"/>
                </a:solidFill>
                <a:latin typeface="Arial Rounded MT Bold" pitchFamily="34" charset="0"/>
              </a:rPr>
              <a:t>Machine parameter: </a:t>
            </a:r>
            <a:r>
              <a:rPr lang="en-US" dirty="0" smtClean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US" dirty="0" smtClean="0">
                <a:solidFill>
                  <a:srgbClr val="0000FF"/>
                </a:solidFill>
                <a:latin typeface="Arial Rounded MT Bold" pitchFamily="34" charset="0"/>
              </a:rPr>
              <a:t> fct. at location of profile monitor</a:t>
            </a:r>
            <a:endParaRPr lang="en-GB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cxnSp>
        <p:nvCxnSpPr>
          <p:cNvPr id="29" name="Straight Arrow Connector 28"/>
          <p:cNvCxnSpPr>
            <a:stCxn id="27" idx="0"/>
          </p:cNvCxnSpPr>
          <p:nvPr/>
        </p:nvCxnSpPr>
        <p:spPr bwMode="auto">
          <a:xfrm flipV="1">
            <a:off x="1336541" y="2420888"/>
            <a:ext cx="527808" cy="783845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2555776" y="2148040"/>
            <a:ext cx="1172469" cy="1195193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5430577" y="2996952"/>
            <a:ext cx="384696" cy="354882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3059832" y="1365029"/>
            <a:ext cx="1157698" cy="970627"/>
          </a:xfrm>
          <a:prstGeom prst="line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3123617" y="1365029"/>
            <a:ext cx="1093913" cy="936104"/>
          </a:xfrm>
          <a:prstGeom prst="line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Oval 34"/>
          <p:cNvSpPr/>
          <p:nvPr/>
        </p:nvSpPr>
        <p:spPr bwMode="auto">
          <a:xfrm>
            <a:off x="1590610" y="1365029"/>
            <a:ext cx="547479" cy="437178"/>
          </a:xfrm>
          <a:prstGeom prst="ellips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496" y="1214286"/>
            <a:ext cx="243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Beam energy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899592" y="2420888"/>
            <a:ext cx="25784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algn="just"/>
            <a:r>
              <a:rPr lang="en-US" sz="1400" dirty="0"/>
              <a:t>(at location of transverse profile monitors in </a:t>
            </a:r>
            <a:r>
              <a:rPr lang="en-US" sz="1400" dirty="0" smtClean="0"/>
              <a:t>the LHC)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220083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  <p:bldP spid="26" grpId="0"/>
      <p:bldP spid="27" grpId="0"/>
      <p:bldP spid="35" grpId="0" animBg="1"/>
      <p:bldP spid="36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 Wire Scanner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  <p:pic>
        <p:nvPicPr>
          <p:cNvPr id="1026" name="Picture 2" descr="\\cernhomem.cern.ch\m\mkuhn\workspace\Master Thesis\wireScann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728663"/>
            <a:ext cx="8704263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7092280" y="4005064"/>
            <a:ext cx="1944216" cy="1152128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827583" y="4044673"/>
            <a:ext cx="1335707" cy="824487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908720"/>
            <a:ext cx="2087438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Voltage on wire</a:t>
            </a:r>
            <a:endParaRPr lang="de-DE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>
            <a:stCxn id="7" idx="2"/>
          </p:cNvCxnSpPr>
          <p:nvPr/>
        </p:nvCxnSpPr>
        <p:spPr bwMode="auto">
          <a:xfrm>
            <a:off x="3527487" y="1278052"/>
            <a:ext cx="0" cy="350748"/>
          </a:xfrm>
          <a:prstGeom prst="straightConnector1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59532" y="5157192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rgbClr val="C00000"/>
                </a:solidFill>
              </a:rPr>
              <a:t>Device properties accessed by the operator in the control room</a:t>
            </a:r>
            <a:endParaRPr lang="de-DE" sz="2000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4932040" y="5013176"/>
            <a:ext cx="432048" cy="497959"/>
          </a:xfrm>
          <a:prstGeom prst="straightConnector1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608004" y="5511135"/>
            <a:ext cx="21242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Acquired data displayed in the control room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26617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 animBg="1"/>
      <p:bldP spid="1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Operational Tools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 operator in the control room needs a tool to communicate easily with the wire scanner </a:t>
            </a:r>
            <a:r>
              <a:rPr lang="de-DE" dirty="0" smtClean="0">
                <a:solidFill>
                  <a:srgbClr val="C00000"/>
                </a:solidFill>
                <a:sym typeface="Wingdings"/>
              </a:rPr>
              <a:t> wire scanner application</a:t>
            </a:r>
            <a:endParaRPr lang="de-DE" dirty="0" smtClean="0">
              <a:solidFill>
                <a:srgbClr val="C00000"/>
              </a:solidFill>
            </a:endParaRPr>
          </a:p>
          <a:p>
            <a:pPr marL="103187" indent="0">
              <a:buNone/>
            </a:pPr>
            <a:r>
              <a:rPr lang="de-DE" sz="2400" dirty="0" smtClean="0">
                <a:solidFill>
                  <a:srgbClr val="C00000"/>
                </a:solidFill>
              </a:rPr>
              <a:t>Objectives:</a:t>
            </a:r>
          </a:p>
          <a:p>
            <a:r>
              <a:rPr lang="de-DE" dirty="0" smtClean="0"/>
              <a:t>Set scanner properties: voltage on wire and optical filter</a:t>
            </a:r>
          </a:p>
          <a:p>
            <a:r>
              <a:rPr lang="de-DE" dirty="0" smtClean="0"/>
              <a:t>Perfom scan</a:t>
            </a:r>
          </a:p>
          <a:p>
            <a:r>
              <a:rPr lang="de-DE" dirty="0" smtClean="0"/>
              <a:t>Constantly monitor the status of the wire scanners</a:t>
            </a:r>
          </a:p>
          <a:p>
            <a:pPr lvl="1"/>
            <a:r>
              <a:rPr lang="de-DE" dirty="0" smtClean="0"/>
              <a:t>Wire position and voltage, filter, ...</a:t>
            </a:r>
          </a:p>
          <a:p>
            <a:r>
              <a:rPr lang="de-DE" dirty="0" smtClean="0"/>
              <a:t>Acquire scan data </a:t>
            </a:r>
          </a:p>
          <a:p>
            <a:pPr lvl="1"/>
            <a:r>
              <a:rPr lang="de-DE" dirty="0"/>
              <a:t>Display </a:t>
            </a:r>
            <a:r>
              <a:rPr lang="de-DE" dirty="0" smtClean="0"/>
              <a:t>transverse profiles 	</a:t>
            </a:r>
          </a:p>
          <a:p>
            <a:pPr lvl="1"/>
            <a:r>
              <a:rPr lang="de-DE" dirty="0"/>
              <a:t>a</a:t>
            </a:r>
            <a:r>
              <a:rPr lang="de-DE" dirty="0" smtClean="0"/>
              <a:t>nalyse scans: fit profiles</a:t>
            </a:r>
          </a:p>
          <a:p>
            <a:r>
              <a:rPr lang="de-DE" dirty="0" smtClean="0"/>
              <a:t>Send data to logging DB and LHC logbook</a:t>
            </a:r>
          </a:p>
          <a:p>
            <a:r>
              <a:rPr lang="de-DE" dirty="0" smtClean="0"/>
              <a:t>Get </a:t>
            </a:r>
            <a:r>
              <a:rPr lang="de-DE" dirty="0"/>
              <a:t>data from logging </a:t>
            </a:r>
            <a:r>
              <a:rPr lang="de-DE" dirty="0" smtClean="0"/>
              <a:t>DB</a:t>
            </a:r>
          </a:p>
          <a:p>
            <a:r>
              <a:rPr lang="de-DE" dirty="0" smtClean="0"/>
              <a:t>...</a:t>
            </a:r>
            <a:endParaRPr lang="de-DE" dirty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72D61-8B97-4ACA-B8DF-8F1F494F0BE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M. Kuhn - 15/10/2014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2481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mittanceMeasurements2015">
  <a:themeElements>
    <a:clrScheme name="Custom 3">
      <a:dk1>
        <a:srgbClr val="19194C"/>
      </a:dk1>
      <a:lt1>
        <a:srgbClr val="FFFFFF"/>
      </a:lt1>
      <a:dk2>
        <a:srgbClr val="19194C"/>
      </a:dk2>
      <a:lt2>
        <a:srgbClr val="FFFFFF"/>
      </a:lt2>
      <a:accent1>
        <a:srgbClr val="19194C"/>
      </a:accent1>
      <a:accent2>
        <a:srgbClr val="323298"/>
      </a:accent2>
      <a:accent3>
        <a:srgbClr val="006666"/>
      </a:accent3>
      <a:accent4>
        <a:srgbClr val="19194C"/>
      </a:accent4>
      <a:accent5>
        <a:srgbClr val="323298"/>
      </a:accent5>
      <a:accent6>
        <a:srgbClr val="006666"/>
      </a:accent6>
      <a:hlink>
        <a:srgbClr val="19194C"/>
      </a:hlink>
      <a:folHlink>
        <a:srgbClr val="262672"/>
      </a:folHlink>
    </a:clrScheme>
    <a:fontScheme name="Custom 1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Logo/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EmittanceMeasurements2015</Template>
  <TotalTime>30</TotalTime>
  <Words>1241</Words>
  <Application>Microsoft Office PowerPoint</Application>
  <PresentationFormat>On-screen Show (4:3)</PresentationFormat>
  <Paragraphs>278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EmittanceMeasurements2015</vt:lpstr>
      <vt:lpstr>Coping with Emittance Measurement Challenges in the LHC after LS1</vt:lpstr>
      <vt:lpstr>My Background</vt:lpstr>
      <vt:lpstr>CERN Accelerator Complex</vt:lpstr>
      <vt:lpstr>The LHC Timeline</vt:lpstr>
      <vt:lpstr>The LHC Layout and the LHC Cycle</vt:lpstr>
      <vt:lpstr>Introduction: Luminosity</vt:lpstr>
      <vt:lpstr>Transverse Emittance</vt:lpstr>
      <vt:lpstr>LHC Wire Scanner</vt:lpstr>
      <vt:lpstr>Operational Tools</vt:lpstr>
      <vt:lpstr>Control System and Data Acquisition</vt:lpstr>
      <vt:lpstr>CERN Control Center – LHC Island</vt:lpstr>
      <vt:lpstr>Fixed Display: LHC Page 1</vt:lpstr>
      <vt:lpstr>Control and Data Flow</vt:lpstr>
      <vt:lpstr>Key Points For LHC Applications</vt:lpstr>
      <vt:lpstr>Wire Scanner Application</vt:lpstr>
      <vt:lpstr>Summary &amp; Conclusion</vt:lpstr>
      <vt:lpstr>Additional Slides</vt:lpstr>
      <vt:lpstr>Reminder: Emittance Preservation</vt:lpstr>
      <vt:lpstr>Previous Problems and Improvements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 Challenges for the  LHC Start Up in 2015</dc:title>
  <dc:creator>Maria Kuhn</dc:creator>
  <cp:lastModifiedBy>Maria Kuhn</cp:lastModifiedBy>
  <cp:revision>125</cp:revision>
  <cp:lastPrinted>2013-06-11T15:40:01Z</cp:lastPrinted>
  <dcterms:created xsi:type="dcterms:W3CDTF">2014-10-08T09:55:05Z</dcterms:created>
  <dcterms:modified xsi:type="dcterms:W3CDTF">2014-10-15T07:22:10Z</dcterms:modified>
</cp:coreProperties>
</file>