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sldIdLst>
    <p:sldId id="353" r:id="rId2"/>
    <p:sldId id="368" r:id="rId3"/>
    <p:sldId id="369" r:id="rId4"/>
    <p:sldId id="388" r:id="rId5"/>
    <p:sldId id="354" r:id="rId6"/>
    <p:sldId id="370" r:id="rId7"/>
    <p:sldId id="372" r:id="rId8"/>
    <p:sldId id="373" r:id="rId9"/>
    <p:sldId id="386" r:id="rId10"/>
    <p:sldId id="391" r:id="rId11"/>
    <p:sldId id="385" r:id="rId12"/>
    <p:sldId id="383" r:id="rId13"/>
    <p:sldId id="382" r:id="rId14"/>
    <p:sldId id="381" r:id="rId15"/>
    <p:sldId id="384" r:id="rId16"/>
    <p:sldId id="392" r:id="rId17"/>
    <p:sldId id="393" r:id="rId18"/>
    <p:sldId id="394" r:id="rId19"/>
    <p:sldId id="378" r:id="rId20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8" y="-13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083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49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573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719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684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566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3307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3307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864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796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333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430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389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49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dirty="0" smtClean="0">
                <a:latin typeface="Luxi Sans" charset="0"/>
              </a:rPr>
              <a:t> Day </a:t>
            </a:r>
            <a:r>
              <a:rPr lang="en-GB" sz="1400" i="1" dirty="0" smtClean="0">
                <a:latin typeface="Luxi Sans" charset="0"/>
              </a:rPr>
              <a:t>2014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–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dirty="0" smtClean="0">
                <a:latin typeface="Luxi Sans" charset="0"/>
              </a:rPr>
              <a:t> Programme Overview                       </a:t>
            </a:r>
            <a:r>
              <a:rPr lang="en-GB" sz="1400" i="1" baseline="0" dirty="0" smtClean="0">
                <a:latin typeface="Luxi Sans" charset="0"/>
              </a:rPr>
              <a:t>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, </a:t>
            </a:r>
            <a:r>
              <a:rPr lang="en-GB" sz="1400" i="1" baseline="0" dirty="0" smtClean="0">
                <a:latin typeface="Luxi Sans" charset="0"/>
              </a:rPr>
              <a:t>14-Oct-2014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de.wikipedia.org/wiki/Wolfgang_Gentner" TargetMode="External"/><Relationship Id="rId3" Type="http://schemas.openxmlformats.org/officeDocument/2006/relationships/image" Target="../media/image8.png"/><Relationship Id="rId7" Type="http://schemas.openxmlformats.org/officeDocument/2006/relationships/hyperlink" Target="http://cern.ch/wolfgang-gentner-stipendien/de/index.ph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ern.ch/wolfgang-gentner-stipendien/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1445"/>
            <a:ext cx="9142413" cy="2160240"/>
          </a:xfrm>
        </p:spPr>
        <p:txBody>
          <a:bodyPr/>
          <a:lstStyle/>
          <a:p>
            <a:r>
              <a:rPr lang="en-US" dirty="0"/>
              <a:t>The Wolfgang-</a:t>
            </a:r>
            <a:r>
              <a:rPr lang="en-US" dirty="0" err="1"/>
              <a:t>Gentner</a:t>
            </a:r>
            <a:r>
              <a:rPr lang="en-US" dirty="0"/>
              <a:t>-Programme</a:t>
            </a:r>
            <a:br>
              <a:rPr lang="en-US" dirty="0"/>
            </a:br>
            <a:r>
              <a:rPr lang="en-US" dirty="0"/>
              <a:t>for Technical Doctoral Students at CERN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7784" y="2771725"/>
            <a:ext cx="6858000" cy="37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632" y="2827459"/>
            <a:ext cx="1353171" cy="2009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416576" y="5176099"/>
            <a:ext cx="2448272" cy="177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Wolfgang </a:t>
            </a:r>
            <a:r>
              <a:rPr lang="en-US" sz="1400" b="1" dirty="0" err="1" smtClean="0">
                <a:solidFill>
                  <a:srgbClr val="002060"/>
                </a:solidFill>
                <a:latin typeface="Luxi Sans" charset="0"/>
              </a:rPr>
              <a:t>Gentner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 1906-1980</a:t>
            </a:r>
          </a:p>
          <a:p>
            <a:pPr>
              <a:lnSpc>
                <a:spcPct val="93000"/>
              </a:lnSpc>
            </a:pPr>
            <a:endParaRPr lang="en-US" sz="1400" b="1" dirty="0">
              <a:solidFill>
                <a:srgbClr val="002060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1000" b="1" dirty="0" smtClean="0">
                <a:solidFill>
                  <a:srgbClr val="002060"/>
                </a:solidFill>
                <a:latin typeface="Luxi Sans" charset="0"/>
              </a:rPr>
              <a:t>	    CERN Research Director 1954-59</a:t>
            </a:r>
          </a:p>
          <a:p>
            <a:pPr>
              <a:lnSpc>
                <a:spcPct val="93000"/>
              </a:lnSpc>
            </a:pPr>
            <a:endParaRPr lang="en-US" sz="1000" b="1" dirty="0" smtClean="0">
              <a:solidFill>
                <a:srgbClr val="002060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1000" b="1" dirty="0" smtClean="0">
                <a:solidFill>
                  <a:srgbClr val="002060"/>
                </a:solidFill>
                <a:latin typeface="Luxi Sans" charset="0"/>
              </a:rPr>
              <a:t>    First Director of Max-Planck-</a:t>
            </a:r>
            <a:r>
              <a:rPr lang="en-US" sz="1000" b="1" dirty="0" err="1" smtClean="0">
                <a:solidFill>
                  <a:srgbClr val="002060"/>
                </a:solidFill>
                <a:latin typeface="Luxi Sans" charset="0"/>
              </a:rPr>
              <a:t>Insititut</a:t>
            </a:r>
            <a:endParaRPr lang="en-US" sz="1000" b="1" dirty="0" smtClean="0">
              <a:solidFill>
                <a:srgbClr val="002060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1000" b="1" dirty="0" smtClean="0">
                <a:solidFill>
                  <a:srgbClr val="002060"/>
                </a:solidFill>
                <a:latin typeface="Luxi Sans" charset="0"/>
              </a:rPr>
              <a:t>    f</a:t>
            </a:r>
            <a:r>
              <a:rPr lang="de-DE" sz="1000" b="1" dirty="0" smtClean="0">
                <a:solidFill>
                  <a:srgbClr val="002060"/>
                </a:solidFill>
                <a:latin typeface="Luxi Sans" charset="0"/>
              </a:rPr>
              <a:t>ü</a:t>
            </a:r>
            <a:r>
              <a:rPr lang="en-US" sz="1000" b="1" dirty="0" smtClean="0">
                <a:solidFill>
                  <a:srgbClr val="002060"/>
                </a:solidFill>
                <a:latin typeface="Luxi Sans" charset="0"/>
              </a:rPr>
              <a:t>r </a:t>
            </a:r>
            <a:r>
              <a:rPr lang="en-US" sz="1000" b="1" dirty="0" err="1" smtClean="0">
                <a:solidFill>
                  <a:srgbClr val="002060"/>
                </a:solidFill>
                <a:latin typeface="Luxi Sans" charset="0"/>
              </a:rPr>
              <a:t>Kernphysik</a:t>
            </a:r>
            <a:r>
              <a:rPr lang="en-US" sz="1000" b="1" dirty="0" smtClean="0">
                <a:solidFill>
                  <a:srgbClr val="002060"/>
                </a:solidFill>
                <a:latin typeface="Luxi Sans" charset="0"/>
              </a:rPr>
              <a:t> Heidelberg 1959-73</a:t>
            </a:r>
          </a:p>
          <a:p>
            <a:pPr>
              <a:lnSpc>
                <a:spcPct val="93000"/>
              </a:lnSpc>
            </a:pPr>
            <a:endParaRPr lang="en-US" sz="1000" b="1" dirty="0">
              <a:solidFill>
                <a:srgbClr val="002060"/>
              </a:solidFill>
              <a:latin typeface="Luxi Sans" charset="0"/>
            </a:endParaRPr>
          </a:p>
          <a:p>
            <a:pPr lvl="0">
              <a:lnSpc>
                <a:spcPct val="93000"/>
              </a:lnSpc>
              <a:tabLst/>
            </a:pPr>
            <a:r>
              <a:rPr lang="en-US" sz="1000" b="1" dirty="0" smtClean="0">
                <a:solidFill>
                  <a:srgbClr val="002060"/>
                </a:solidFill>
                <a:latin typeface="Luxi Sans" charset="0"/>
              </a:rPr>
              <a:t>    President </a:t>
            </a: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of CERN Council 1972-74</a:t>
            </a:r>
          </a:p>
          <a:p>
            <a:pPr>
              <a:lnSpc>
                <a:spcPct val="93000"/>
              </a:lnSpc>
            </a:pPr>
            <a:endParaRPr lang="en-US" sz="14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84728" y="4561436"/>
            <a:ext cx="415498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1965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37580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7"/>
            <a:ext cx="9142413" cy="1343017"/>
          </a:xfrm>
        </p:spPr>
        <p:txBody>
          <a:bodyPr/>
          <a:lstStyle/>
          <a:p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b</a:t>
            </a:r>
            <a:r>
              <a:rPr lang="en-US" dirty="0" smtClean="0"/>
              <a:t>y Institute Country + Programme</a:t>
            </a:r>
            <a:endParaRPr lang="en-GB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73" y="1385808"/>
            <a:ext cx="7806455" cy="5880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45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Evolution</a:t>
            </a:r>
            <a:endParaRPr lang="en-GB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52" y="899517"/>
            <a:ext cx="8889056" cy="631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53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Thesis Topics</a:t>
            </a:r>
            <a:endParaRPr lang="en-GB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43" y="971525"/>
            <a:ext cx="8348041" cy="6137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529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Home </a:t>
            </a:r>
            <a:r>
              <a:rPr lang="de-DE" dirty="0" err="1" smtClean="0"/>
              <a:t>Universities</a:t>
            </a:r>
            <a:endParaRPr lang="en-GB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56" y="899517"/>
            <a:ext cx="8224216" cy="6230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524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Bundesl</a:t>
            </a:r>
            <a:r>
              <a:rPr lang="de-DE" dirty="0" err="1" smtClean="0"/>
              <a:t>änder</a:t>
            </a:r>
            <a:r>
              <a:rPr lang="de-DE" dirty="0" smtClean="0"/>
              <a:t> (German States)</a:t>
            </a:r>
            <a:endParaRPr lang="en-GB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48" y="899517"/>
            <a:ext cx="8324799" cy="6335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30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Whereabouts I</a:t>
            </a:r>
            <a:endParaRPr lang="en-GB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80" y="899517"/>
            <a:ext cx="7923608" cy="631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885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Whereabouts II</a:t>
            </a:r>
            <a:endParaRPr lang="en-GB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80" y="827509"/>
            <a:ext cx="7981899" cy="6411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134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German Fellows I</a:t>
            </a:r>
            <a:endParaRPr lang="en-GB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739" y="971525"/>
            <a:ext cx="8392045" cy="6232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905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German Fellows II</a:t>
            </a:r>
            <a:endParaRPr lang="en-GB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48" y="899517"/>
            <a:ext cx="8377187" cy="6255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0736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9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69" y="899517"/>
            <a:ext cx="6002803" cy="640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Programme Summary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88384" y="3851845"/>
            <a:ext cx="3225370" cy="113877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Physics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 Germany</a:t>
            </a:r>
            <a:endParaRPr lang="de-DE" sz="1600" b="1" u="sng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fraction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female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: 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20%</a:t>
            </a:r>
          </a:p>
          <a:p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duration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: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48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months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age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when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obtaining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: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30.6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years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24488" y="5874688"/>
            <a:ext cx="3200300" cy="92948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CERN Fellows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≈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40%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German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applied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Fellows</a:t>
            </a: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          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are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former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Gentner</a:t>
            </a:r>
            <a:r>
              <a:rPr lang="de-DE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51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5720"/>
            <a:ext cx="9144000" cy="91476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/>
              <a:t>German Special Programme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6085833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smtClean="0">
                <a:latin typeface="" pitchFamily="16"/>
              </a:rPr>
              <a:t>Spring </a:t>
            </a:r>
            <a:r>
              <a:rPr lang="en-US" dirty="0">
                <a:latin typeface="" pitchFamily="16"/>
              </a:rPr>
              <a:t>2007: CERN visit of State Secretary Meyer-</a:t>
            </a:r>
            <a:r>
              <a:rPr lang="en-US" dirty="0" err="1">
                <a:latin typeface="" pitchFamily="16"/>
              </a:rPr>
              <a:t>Krahmer</a:t>
            </a:r>
            <a:r>
              <a:rPr lang="en-US" dirty="0">
                <a:latin typeface="" pitchFamily="16"/>
              </a:rPr>
              <a:t> from BMBF (German Ministry for Education and Research)</a:t>
            </a:r>
          </a:p>
          <a:p>
            <a:pPr lvl="1"/>
            <a:r>
              <a:rPr lang="en-US" dirty="0">
                <a:solidFill>
                  <a:srgbClr val="000080"/>
                </a:solidFill>
                <a:latin typeface="" pitchFamily="16"/>
              </a:rPr>
              <a:t>result of visit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“CERN </a:t>
            </a:r>
            <a:r>
              <a:rPr lang="en-US" dirty="0" err="1">
                <a:solidFill>
                  <a:srgbClr val="000080"/>
                </a:solidFill>
                <a:latin typeface="" pitchFamily="16"/>
              </a:rPr>
              <a:t>Nutzungsinitiative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”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initiated to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support better usage of CERN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Germany</a:t>
            </a:r>
          </a:p>
          <a:p>
            <a:pPr lvl="1"/>
            <a:r>
              <a:rPr lang="en-US" dirty="0">
                <a:solidFill>
                  <a:srgbClr val="000080"/>
                </a:solidFill>
                <a:latin typeface="" pitchFamily="16"/>
              </a:rPr>
              <a:t>part of “CERN </a:t>
            </a:r>
            <a:r>
              <a:rPr lang="en-US" dirty="0" err="1" smtClean="0">
                <a:solidFill>
                  <a:srgbClr val="000080"/>
                </a:solidFill>
                <a:latin typeface="" pitchFamily="16"/>
              </a:rPr>
              <a:t>Nutzungsinitative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”: new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German special programme for technical Doctoral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Students (</a:t>
            </a:r>
            <a:r>
              <a:rPr lang="en-US" dirty="0" smtClean="0">
                <a:solidFill>
                  <a:schemeClr val="accent2"/>
                </a:solidFill>
                <a:latin typeface="" pitchFamily="16"/>
                <a:hlinkClick r:id="rId7"/>
              </a:rPr>
              <a:t>Wolfgang-</a:t>
            </a:r>
            <a:r>
              <a:rPr lang="en-US" dirty="0" err="1" smtClean="0">
                <a:solidFill>
                  <a:schemeClr val="accent2"/>
                </a:solidFill>
                <a:latin typeface="" pitchFamily="16"/>
                <a:hlinkClick r:id="rId7"/>
              </a:rPr>
              <a:t>Gentner</a:t>
            </a:r>
            <a:r>
              <a:rPr lang="en-US" dirty="0" smtClean="0">
                <a:solidFill>
                  <a:schemeClr val="accent2"/>
                </a:solidFill>
                <a:latin typeface="" pitchFamily="16"/>
                <a:hlinkClick r:id="rId7"/>
              </a:rPr>
              <a:t>-Programme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)</a:t>
            </a:r>
            <a:endParaRPr lang="en-US" dirty="0" smtClean="0">
              <a:solidFill>
                <a:srgbClr val="000080"/>
              </a:solidFill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in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addition to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the existing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CERN Doctoral Student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Programme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(almost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) identical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conditions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difference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: funding (subsistence)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BMBF, also extra funds for travel to Germany</a:t>
            </a:r>
          </a:p>
          <a:p>
            <a:pPr lvl="1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mid-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and long term goals: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better usage of CERN resources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Germany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better connection between German Universities and CERN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more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German staff at CERN (long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term)</a:t>
            </a:r>
          </a:p>
          <a:p>
            <a:pPr lvl="3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presently only ~7.3%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German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staff (but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~20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% contribution of Germany to CERN budget)</a:t>
            </a:r>
          </a:p>
          <a:p>
            <a:r>
              <a:rPr lang="en-US" dirty="0" smtClean="0">
                <a:latin typeface="Luxi Sans" pitchFamily="34"/>
              </a:rPr>
              <a:t>Start</a:t>
            </a:r>
            <a:r>
              <a:rPr lang="en-US" dirty="0">
                <a:latin typeface="Luxi Sans" pitchFamily="34"/>
              </a:rPr>
              <a:t>: </a:t>
            </a:r>
            <a:r>
              <a:rPr lang="en-US" dirty="0">
                <a:solidFill>
                  <a:srgbClr val="008000"/>
                </a:solidFill>
                <a:latin typeface="Luxi Sans" pitchFamily="34"/>
              </a:rPr>
              <a:t>October 2007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>
                <a:latin typeface="Luxi Sans" pitchFamily="34"/>
              </a:rPr>
              <a:t>after ~3 years steady state of about </a:t>
            </a:r>
            <a:r>
              <a:rPr lang="en-US" dirty="0">
                <a:latin typeface="Luxi Sans" pitchFamily="34"/>
              </a:rPr>
              <a:t>~</a:t>
            </a:r>
            <a:r>
              <a:rPr lang="en-US" dirty="0" smtClean="0">
                <a:latin typeface="Luxi Sans" pitchFamily="34"/>
              </a:rPr>
              <a:t>40 – 45 </a:t>
            </a:r>
            <a:r>
              <a:rPr lang="en-US" dirty="0">
                <a:latin typeface="Luxi Sans" pitchFamily="34"/>
              </a:rPr>
              <a:t>German Doctoral </a:t>
            </a:r>
            <a:r>
              <a:rPr lang="en-US" dirty="0" smtClean="0">
                <a:latin typeface="Luxi Sans" pitchFamily="34"/>
              </a:rPr>
              <a:t>Students			      (out </a:t>
            </a:r>
            <a:r>
              <a:rPr lang="en-US" dirty="0" smtClean="0">
                <a:latin typeface="Luxi Sans" pitchFamily="34"/>
              </a:rPr>
              <a:t>of ~</a:t>
            </a:r>
            <a:r>
              <a:rPr lang="en-US" dirty="0" smtClean="0">
                <a:latin typeface="Luxi Sans" pitchFamily="34"/>
              </a:rPr>
              <a:t>180 </a:t>
            </a:r>
            <a:r>
              <a:rPr lang="en-US" dirty="0" smtClean="0">
                <a:latin typeface="Luxi Sans" pitchFamily="34"/>
              </a:rPr>
              <a:t>total)</a:t>
            </a:r>
            <a:endParaRPr lang="en-US" dirty="0">
              <a:latin typeface="Luxi Sans" pitchFamily="34"/>
            </a:endParaRP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6489360" y="15681960"/>
            <a:ext cx="9601200" cy="5943960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marL="0" lvl="0" indent="0"/>
            <a:r>
              <a:rPr lang="de-DE">
                <a:latin typeface="" pitchFamily="16"/>
              </a:rPr>
              <a:t>Teil der CERN Nutzungsinitiative des BMBF 2007</a:t>
            </a:r>
          </a:p>
          <a:p>
            <a:pPr marL="0" lvl="1" indent="0"/>
            <a:r>
              <a:rPr lang="de-DE">
                <a:solidFill>
                  <a:srgbClr val="000080"/>
                </a:solidFill>
                <a:latin typeface="" pitchFamily="16"/>
              </a:rPr>
              <a:t>Neues deutsches technisches Doktorandenprogramm am CERN			  (</a:t>
            </a:r>
            <a:r>
              <a:rPr lang="de-DE">
                <a:solidFill>
                  <a:srgbClr val="0000FF"/>
                </a:solidFill>
                <a:latin typeface="" pitchFamily="16"/>
                <a:hlinkClick r:id="rId8"/>
              </a:rPr>
              <a:t>Wolfgang-Gentner</a:t>
            </a:r>
            <a:r>
              <a:rPr lang="de-DE">
                <a:solidFill>
                  <a:srgbClr val="000080"/>
                </a:solidFill>
                <a:latin typeface="" pitchFamily="16"/>
              </a:rPr>
              <a:t>-Stipendien)</a:t>
            </a:r>
          </a:p>
          <a:p>
            <a:pPr marL="0" lvl="2" indent="0"/>
            <a:r>
              <a:rPr lang="de-DE">
                <a:solidFill>
                  <a:srgbClr val="FF0000"/>
                </a:solidFill>
                <a:latin typeface="" pitchFamily="16"/>
              </a:rPr>
              <a:t>Zusatzprogramm zum existierenden CERN Doctoral Student Programme</a:t>
            </a:r>
          </a:p>
          <a:p>
            <a:pPr marL="0" lvl="2" indent="0"/>
            <a:r>
              <a:rPr lang="de-DE">
                <a:solidFill>
                  <a:srgbClr val="000080"/>
                </a:solidFill>
                <a:latin typeface="" pitchFamily="16"/>
              </a:rPr>
              <a:t>(fast) gleiche Bedingungen wie existiendes CERN Doktoranden-Programm</a:t>
            </a:r>
          </a:p>
          <a:p>
            <a:pPr marL="0" lvl="2" indent="0"/>
            <a:r>
              <a:rPr lang="de-DE">
                <a:solidFill>
                  <a:srgbClr val="000080"/>
                </a:solidFill>
                <a:latin typeface="" pitchFamily="16"/>
              </a:rPr>
              <a:t>Unterschied: Finazierung der Aufenthaltskosten am CERN durch BMBF</a:t>
            </a:r>
          </a:p>
          <a:p>
            <a:pPr marL="0" lvl="1" indent="0"/>
            <a:r>
              <a:rPr lang="de-DE">
                <a:solidFill>
                  <a:srgbClr val="000080"/>
                </a:solidFill>
                <a:latin typeface="" pitchFamily="16"/>
              </a:rPr>
              <a:t>Mittel-/langfristige Ziele:</a:t>
            </a:r>
          </a:p>
          <a:p>
            <a:pPr marL="0" lvl="2" indent="0"/>
            <a:r>
              <a:rPr lang="de-DE">
                <a:solidFill>
                  <a:srgbClr val="000080"/>
                </a:solidFill>
                <a:latin typeface="" pitchFamily="16"/>
              </a:rPr>
              <a:t>Bessere Nutzung der CERN Resourcen</a:t>
            </a:r>
          </a:p>
          <a:p>
            <a:pPr marL="0" lvl="2" indent="0"/>
            <a:r>
              <a:rPr lang="de-DE">
                <a:solidFill>
                  <a:srgbClr val="000080"/>
                </a:solidFill>
                <a:latin typeface="" pitchFamily="16"/>
              </a:rPr>
              <a:t>Erh</a:t>
            </a:r>
            <a:r>
              <a:rPr lang="de-DE">
                <a:solidFill>
                  <a:srgbClr val="000080"/>
                </a:solidFill>
                <a:latin typeface="Luxi Sans" pitchFamily="34"/>
              </a:rPr>
              <a:t>öhung des Anteils an deutschen CERN-Mitarbeitern</a:t>
            </a:r>
          </a:p>
          <a:p>
            <a:pPr marL="0" lvl="0" indent="0"/>
            <a:r>
              <a:rPr lang="de-DE">
                <a:latin typeface="Luxi Sans" pitchFamily="34"/>
              </a:rPr>
              <a:t>Start: </a:t>
            </a:r>
            <a:r>
              <a:rPr lang="de-DE">
                <a:solidFill>
                  <a:srgbClr val="008000"/>
                </a:solidFill>
                <a:latin typeface="Luxi Sans" pitchFamily="34"/>
              </a:rPr>
              <a:t>Oktober 2007</a:t>
            </a:r>
          </a:p>
          <a:p>
            <a:pPr marL="0" lvl="0" indent="0"/>
            <a:r>
              <a:rPr lang="de-DE">
                <a:latin typeface="Luxi Sans" pitchFamily="34"/>
              </a:rPr>
              <a:t>Volumen: </a:t>
            </a:r>
            <a:r>
              <a:rPr lang="de-DE">
                <a:solidFill>
                  <a:srgbClr val="008000"/>
                </a:solidFill>
                <a:latin typeface="Luxi Sans" pitchFamily="34"/>
              </a:rPr>
              <a:t>bis zu 2 Mill. Euro/Jahr</a:t>
            </a:r>
          </a:p>
          <a:p>
            <a:pPr marL="0" lvl="1" indent="0"/>
            <a:r>
              <a:rPr lang="de-DE">
                <a:solidFill>
                  <a:srgbClr val="000080"/>
                </a:solidFill>
                <a:latin typeface="Luxi Sans" pitchFamily="34"/>
              </a:rPr>
              <a:t>ausreichend für bis zu ca. </a:t>
            </a:r>
            <a:r>
              <a:rPr lang="de-DE">
                <a:solidFill>
                  <a:srgbClr val="008000"/>
                </a:solidFill>
                <a:latin typeface="Luxi Sans" pitchFamily="34"/>
              </a:rPr>
              <a:t>20 Doktoranden pro Jahr</a:t>
            </a:r>
            <a:r>
              <a:rPr lang="de-DE">
                <a:solidFill>
                  <a:srgbClr val="000080"/>
                </a:solidFill>
                <a:latin typeface="Luxi Sans" pitchFamily="34"/>
              </a:rPr>
              <a:t> bei 2 – 3 Jahren Aufenthaltsdauer</a:t>
            </a:r>
          </a:p>
          <a:p>
            <a:pPr lvl="2"/>
            <a:r>
              <a:rPr lang="de-DE">
                <a:solidFill>
                  <a:srgbClr val="000080"/>
                </a:solidFill>
                <a:latin typeface="Luxi Sans" pitchFamily="34"/>
              </a:rPr>
              <a:t>= nach 3 Jahren ca. 50 – 60 zusätzliche deutsche Doktoranden am CERN</a:t>
            </a:r>
          </a:p>
          <a:p>
            <a:pPr lvl="2"/>
            <a:r>
              <a:rPr lang="de-DE">
                <a:solidFill>
                  <a:srgbClr val="000080"/>
                </a:solidFill>
                <a:latin typeface="Luxi Sans" pitchFamily="34"/>
              </a:rPr>
              <a:t>Anfangsziel: 10 Doktoranden im ersten Jahr des Gentner-Programms</a:t>
            </a:r>
          </a:p>
        </p:txBody>
      </p:sp>
    </p:spTree>
    <p:extLst>
      <p:ext uri="{BB962C8B-B14F-4D97-AF65-F5344CB8AC3E}">
        <p14:creationId xmlns:p14="http://schemas.microsoft.com/office/powerpoint/2010/main" val="422169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5720"/>
            <a:ext cx="9144000" cy="91476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dirty="0"/>
              <a:t>Expenditures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6279411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smtClean="0">
                <a:latin typeface="" pitchFamily="16"/>
              </a:rPr>
              <a:t>BMBF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smtClean="0">
                <a:latin typeface="" pitchFamily="16"/>
              </a:rPr>
              <a:t>funding </a:t>
            </a:r>
            <a:r>
              <a:rPr lang="en-US" dirty="0">
                <a:latin typeface="" pitchFamily="16"/>
              </a:rPr>
              <a:t>of subsistence at </a:t>
            </a:r>
            <a:r>
              <a:rPr lang="en-US" dirty="0" smtClean="0">
                <a:latin typeface="" pitchFamily="16"/>
              </a:rPr>
              <a:t>CERN</a:t>
            </a:r>
          </a:p>
          <a:p>
            <a:pPr lvl="2"/>
            <a:r>
              <a:rPr lang="en-US" dirty="0" smtClean="0">
                <a:latin typeface="" pitchFamily="16"/>
              </a:rPr>
              <a:t>grant of u</a:t>
            </a:r>
            <a:r>
              <a:rPr lang="en-US" dirty="0" smtClean="0">
                <a:latin typeface="" pitchFamily="16"/>
              </a:rPr>
              <a:t>p </a:t>
            </a:r>
            <a:r>
              <a:rPr lang="en-US" dirty="0" smtClean="0">
                <a:latin typeface="" pitchFamily="16"/>
              </a:rPr>
              <a:t>to 36 </a:t>
            </a:r>
            <a:r>
              <a:rPr lang="en-US" dirty="0" smtClean="0">
                <a:latin typeface="" pitchFamily="16"/>
              </a:rPr>
              <a:t>months (6 </a:t>
            </a:r>
            <a:r>
              <a:rPr lang="en-US" dirty="0" smtClean="0">
                <a:latin typeface="" pitchFamily="16"/>
              </a:rPr>
              <a:t>+ 12 + 12 + 6 months), </a:t>
            </a:r>
            <a:r>
              <a:rPr lang="en-US" dirty="0" smtClean="0">
                <a:latin typeface="" pitchFamily="16"/>
              </a:rPr>
              <a:t>maximum 4 </a:t>
            </a:r>
            <a:r>
              <a:rPr lang="en-US" dirty="0" smtClean="0">
                <a:latin typeface="" pitchFamily="16"/>
              </a:rPr>
              <a:t>consecutive </a:t>
            </a:r>
            <a:r>
              <a:rPr lang="en-US" dirty="0" smtClean="0">
                <a:latin typeface="" pitchFamily="16"/>
              </a:rPr>
              <a:t>years		 </a:t>
            </a:r>
            <a:r>
              <a:rPr lang="en-US" sz="1200" dirty="0" smtClean="0">
                <a:latin typeface="" pitchFamily="16"/>
              </a:rPr>
              <a:t>(unpaid </a:t>
            </a:r>
            <a:r>
              <a:rPr lang="en-US" sz="1200" dirty="0" smtClean="0">
                <a:latin typeface="" pitchFamily="16"/>
              </a:rPr>
              <a:t>special leave </a:t>
            </a:r>
            <a:r>
              <a:rPr lang="en-US" sz="1200" dirty="0" smtClean="0">
                <a:latin typeface="" pitchFamily="16"/>
              </a:rPr>
              <a:t>for professional reasons of </a:t>
            </a:r>
            <a:r>
              <a:rPr lang="en-US" sz="1200" dirty="0" smtClean="0">
                <a:latin typeface="" pitchFamily="16"/>
              </a:rPr>
              <a:t>up to 12 months possible)</a:t>
            </a:r>
            <a:endParaRPr lang="en-US" sz="1200" dirty="0">
              <a:latin typeface="" pitchFamily="16"/>
            </a:endParaRPr>
          </a:p>
          <a:p>
            <a:pPr lvl="2"/>
            <a:r>
              <a:rPr lang="en-US" dirty="0" smtClean="0">
                <a:latin typeface="Luxi Sans" pitchFamily="34"/>
              </a:rPr>
              <a:t>basic monthly </a:t>
            </a:r>
            <a:r>
              <a:rPr lang="en-US" dirty="0">
                <a:latin typeface="Luxi Sans" pitchFamily="34"/>
              </a:rPr>
              <a:t>subsistence 3679 CHF (single, no family, no children, </a:t>
            </a:r>
            <a:r>
              <a:rPr lang="en-US" dirty="0" smtClean="0">
                <a:latin typeface="Luxi Sans" pitchFamily="34"/>
              </a:rPr>
              <a:t>~3000 EUR)</a:t>
            </a:r>
          </a:p>
          <a:p>
            <a:pPr lvl="3"/>
            <a:r>
              <a:rPr lang="en-US" dirty="0" smtClean="0">
                <a:latin typeface="Luxi Sans" pitchFamily="34"/>
              </a:rPr>
              <a:t>tax </a:t>
            </a:r>
            <a:r>
              <a:rPr lang="en-US" dirty="0">
                <a:latin typeface="Luxi Sans" pitchFamily="34"/>
              </a:rPr>
              <a:t>free, </a:t>
            </a:r>
            <a:r>
              <a:rPr lang="en-US" dirty="0" smtClean="0">
                <a:latin typeface="Luxi Sans" pitchFamily="34"/>
              </a:rPr>
              <a:t>4.7% </a:t>
            </a:r>
            <a:r>
              <a:rPr lang="en-US" dirty="0">
                <a:latin typeface="Luxi Sans" pitchFamily="34"/>
              </a:rPr>
              <a:t>deduction for health </a:t>
            </a:r>
            <a:r>
              <a:rPr lang="en-US" dirty="0" smtClean="0">
                <a:latin typeface="Luxi Sans" pitchFamily="34"/>
              </a:rPr>
              <a:t>insurance, + additional </a:t>
            </a:r>
            <a:r>
              <a:rPr lang="en-US" dirty="0">
                <a:latin typeface="Luxi Sans" pitchFamily="34"/>
              </a:rPr>
              <a:t>family + children allowances</a:t>
            </a:r>
          </a:p>
          <a:p>
            <a:pPr lvl="1"/>
            <a:r>
              <a:rPr lang="en-US" dirty="0">
                <a:latin typeface="Luxi Sans" pitchFamily="34"/>
              </a:rPr>
              <a:t>travel reimbursements</a:t>
            </a:r>
          </a:p>
          <a:p>
            <a:pPr lvl="2"/>
            <a:r>
              <a:rPr lang="en-US" dirty="0">
                <a:latin typeface="Luxi Sans" pitchFamily="34"/>
              </a:rPr>
              <a:t>travel to home university</a:t>
            </a:r>
          </a:p>
          <a:p>
            <a:pPr lvl="2"/>
            <a:r>
              <a:rPr lang="en-US" dirty="0">
                <a:latin typeface="Luxi Sans" pitchFamily="34"/>
              </a:rPr>
              <a:t>travel to annual national meetings of relevant German association (</a:t>
            </a:r>
            <a:r>
              <a:rPr lang="en-US" dirty="0" smtClean="0">
                <a:latin typeface="Luxi Sans" pitchFamily="34"/>
              </a:rPr>
              <a:t>DPG etc.)</a:t>
            </a:r>
          </a:p>
          <a:p>
            <a:pPr lvl="2"/>
            <a:r>
              <a:rPr lang="en-US" dirty="0" smtClean="0">
                <a:latin typeface="Luxi Sans" pitchFamily="34"/>
              </a:rPr>
              <a:t>travel of German supervisor to CERN (e.g. </a:t>
            </a:r>
            <a:r>
              <a:rPr lang="en-US" dirty="0" err="1" smtClean="0">
                <a:latin typeface="Luxi Sans" pitchFamily="34"/>
              </a:rPr>
              <a:t>Gentner</a:t>
            </a:r>
            <a:r>
              <a:rPr lang="en-US" dirty="0" smtClean="0">
                <a:latin typeface="Luxi Sans" pitchFamily="34"/>
              </a:rPr>
              <a:t> Day)</a:t>
            </a:r>
            <a:endParaRPr lang="en-US" dirty="0">
              <a:latin typeface="Luxi Sans" pitchFamily="34"/>
            </a:endParaRPr>
          </a:p>
          <a:p>
            <a:pPr lvl="0"/>
            <a:r>
              <a:rPr lang="en-US" dirty="0">
                <a:latin typeface="Luxi Sans" pitchFamily="34"/>
              </a:rPr>
              <a:t>CERN (group)</a:t>
            </a:r>
          </a:p>
          <a:p>
            <a:pPr lvl="1"/>
            <a:r>
              <a:rPr lang="en-US" dirty="0">
                <a:latin typeface="Luxi Sans" pitchFamily="34"/>
              </a:rPr>
              <a:t>integration </a:t>
            </a:r>
            <a:r>
              <a:rPr lang="en-US" dirty="0" smtClean="0">
                <a:latin typeface="Luxi Sans" pitchFamily="34"/>
              </a:rPr>
              <a:t>costs</a:t>
            </a:r>
          </a:p>
          <a:p>
            <a:pPr lvl="2"/>
            <a:r>
              <a:rPr lang="en-US" dirty="0" smtClean="0">
                <a:latin typeface="Luxi Sans" pitchFamily="34"/>
              </a:rPr>
              <a:t>language </a:t>
            </a:r>
            <a:r>
              <a:rPr lang="en-US" dirty="0">
                <a:latin typeface="Luxi Sans" pitchFamily="34"/>
              </a:rPr>
              <a:t>course (typically </a:t>
            </a:r>
            <a:r>
              <a:rPr lang="en-US" dirty="0" smtClean="0">
                <a:latin typeface="Luxi Sans" pitchFamily="34"/>
              </a:rPr>
              <a:t>1 </a:t>
            </a:r>
            <a:r>
              <a:rPr lang="en-US" dirty="0">
                <a:latin typeface="Luxi Sans" pitchFamily="34"/>
              </a:rPr>
              <a:t>French or English </a:t>
            </a:r>
            <a:r>
              <a:rPr lang="en-US" dirty="0" smtClean="0">
                <a:latin typeface="Luxi Sans" pitchFamily="34"/>
              </a:rPr>
              <a:t>course)</a:t>
            </a:r>
            <a:endParaRPr lang="en-US" dirty="0">
              <a:latin typeface="Luxi Sans" pitchFamily="34"/>
            </a:endParaRPr>
          </a:p>
          <a:p>
            <a:pPr lvl="2"/>
            <a:r>
              <a:rPr lang="en-US" dirty="0" smtClean="0">
                <a:latin typeface="Luxi Sans" pitchFamily="34"/>
              </a:rPr>
              <a:t>tools </a:t>
            </a:r>
            <a:r>
              <a:rPr lang="en-US" dirty="0">
                <a:latin typeface="Luxi Sans" pitchFamily="34"/>
              </a:rPr>
              <a:t>needed for work (PC, notebook etc.)</a:t>
            </a:r>
          </a:p>
          <a:p>
            <a:pPr lvl="1"/>
            <a:r>
              <a:rPr lang="en-US" dirty="0">
                <a:latin typeface="Luxi Sans" pitchFamily="34"/>
              </a:rPr>
              <a:t>travel </a:t>
            </a:r>
            <a:r>
              <a:rPr lang="en-US" dirty="0" smtClean="0">
                <a:latin typeface="Luxi Sans" pitchFamily="34"/>
              </a:rPr>
              <a:t>reimbursements</a:t>
            </a:r>
          </a:p>
          <a:p>
            <a:pPr lvl="2"/>
            <a:r>
              <a:rPr lang="en-US" dirty="0" smtClean="0">
                <a:latin typeface="Luxi Sans" pitchFamily="34"/>
              </a:rPr>
              <a:t>travel </a:t>
            </a:r>
            <a:r>
              <a:rPr lang="en-US" dirty="0">
                <a:latin typeface="Luxi Sans" pitchFamily="34"/>
              </a:rPr>
              <a:t>to international conference </a:t>
            </a:r>
            <a:r>
              <a:rPr lang="en-US" dirty="0" smtClean="0">
                <a:latin typeface="Luxi Sans" pitchFamily="34"/>
              </a:rPr>
              <a:t>with presentation (talk or poster)</a:t>
            </a:r>
          </a:p>
          <a:p>
            <a:pPr lvl="2"/>
            <a:r>
              <a:rPr lang="en-US" dirty="0" smtClean="0">
                <a:latin typeface="Luxi Sans" pitchFamily="34"/>
              </a:rPr>
              <a:t>invitation </a:t>
            </a:r>
            <a:r>
              <a:rPr lang="en-US" dirty="0">
                <a:latin typeface="Luxi Sans" pitchFamily="34"/>
              </a:rPr>
              <a:t>of German supervisor to CERN</a:t>
            </a:r>
          </a:p>
        </p:txBody>
      </p:sp>
    </p:spTree>
    <p:extLst>
      <p:ext uri="{BB962C8B-B14F-4D97-AF65-F5344CB8AC3E}">
        <p14:creationId xmlns:p14="http://schemas.microsoft.com/office/powerpoint/2010/main" val="362512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7" y="1440149"/>
            <a:ext cx="9792000" cy="51637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7" y="1440000"/>
            <a:ext cx="9792000" cy="5163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Web Page (German + English version)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899517"/>
            <a:ext cx="9599612" cy="6159525"/>
          </a:xfrm>
        </p:spPr>
        <p:txBody>
          <a:bodyPr/>
          <a:lstStyle/>
          <a:p>
            <a:pPr marL="501480" lvl="1" indent="0">
              <a:buNone/>
            </a:pPr>
            <a:r>
              <a:rPr lang="de-DE" dirty="0">
                <a:solidFill>
                  <a:schemeClr val="accent2"/>
                </a:solidFill>
                <a:hlinkClick r:id="rId5"/>
              </a:rPr>
              <a:t>https://cern.ch/wolfgang-gentner-stipendien/</a:t>
            </a:r>
            <a:endParaRPr lang="de-DE" dirty="0">
              <a:solidFill>
                <a:schemeClr val="accent2"/>
              </a:solidFill>
            </a:endParaRPr>
          </a:p>
          <a:p>
            <a:pPr marL="14436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501480" lvl="1" indent="0">
              <a:buNone/>
            </a:pPr>
            <a:endParaRPr lang="en-US" dirty="0" smtClean="0"/>
          </a:p>
          <a:p>
            <a:pPr marL="501480" lvl="1" indent="0">
              <a:buNone/>
            </a:pPr>
            <a:endParaRPr lang="en-US" dirty="0"/>
          </a:p>
          <a:p>
            <a:pPr marL="500063" lvl="1" indent="0">
              <a:buNone/>
            </a:pPr>
            <a:endParaRPr lang="en-US" dirty="0"/>
          </a:p>
          <a:p>
            <a:pPr lvl="1"/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13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Broch</a:t>
            </a:r>
            <a:r>
              <a:rPr lang="de-DE" dirty="0" err="1" smtClean="0"/>
              <a:t>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Poster (A3)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repared by </a:t>
            </a:r>
            <a:r>
              <a:rPr lang="en-US" dirty="0" smtClean="0"/>
              <a:t>DESY</a:t>
            </a:r>
            <a:endParaRPr lang="en-US" dirty="0" smtClean="0"/>
          </a:p>
          <a:p>
            <a:r>
              <a:rPr lang="en-US" dirty="0" smtClean="0"/>
              <a:t>Brochure</a:t>
            </a:r>
            <a:endParaRPr lang="en-US" dirty="0"/>
          </a:p>
          <a:p>
            <a:pPr lvl="1" defTabSz="914400" fontAlgn="auto">
              <a:lnSpc>
                <a:spcPct val="100000"/>
              </a:lnSpc>
              <a:buClrTx/>
            </a:pPr>
            <a:r>
              <a:rPr lang="de-DE" dirty="0" err="1" smtClean="0">
                <a:latin typeface="Arial" pitchFamily="34" charset="0"/>
              </a:rPr>
              <a:t>preface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by</a:t>
            </a:r>
            <a:r>
              <a:rPr lang="de-DE" dirty="0" smtClean="0">
                <a:latin typeface="Arial" pitchFamily="34" charset="0"/>
              </a:rPr>
              <a:t> Rolf Heuer + Georg </a:t>
            </a:r>
            <a:r>
              <a:rPr lang="de-DE" dirty="0">
                <a:latin typeface="Arial" pitchFamily="34" charset="0"/>
              </a:rPr>
              <a:t>Schütte </a:t>
            </a:r>
            <a:r>
              <a:rPr lang="de-DE" dirty="0" smtClean="0">
                <a:latin typeface="Arial" pitchFamily="34" charset="0"/>
              </a:rPr>
              <a:t>(BMBF State </a:t>
            </a:r>
            <a:r>
              <a:rPr lang="de-DE" dirty="0" err="1">
                <a:latin typeface="Arial" pitchFamily="34" charset="0"/>
              </a:rPr>
              <a:t>S</a:t>
            </a:r>
            <a:r>
              <a:rPr lang="de-DE" dirty="0" err="1" smtClean="0">
                <a:latin typeface="Arial" pitchFamily="34" charset="0"/>
              </a:rPr>
              <a:t>ecretary</a:t>
            </a:r>
            <a:r>
              <a:rPr lang="de-DE" dirty="0" smtClean="0">
                <a:latin typeface="Arial" pitchFamily="34" charset="0"/>
              </a:rPr>
              <a:t>)</a:t>
            </a:r>
            <a:endParaRPr lang="de-DE" dirty="0">
              <a:latin typeface="Arial" pitchFamily="34" charset="0"/>
            </a:endParaRPr>
          </a:p>
          <a:p>
            <a:pPr lvl="1" defTabSz="914400" fontAlgn="auto">
              <a:lnSpc>
                <a:spcPct val="100000"/>
              </a:lnSpc>
              <a:buClrTx/>
            </a:pPr>
            <a:r>
              <a:rPr lang="de-DE" dirty="0" smtClean="0">
                <a:latin typeface="Arial" pitchFamily="34" charset="0"/>
              </a:rPr>
              <a:t>CERN </a:t>
            </a:r>
            <a:r>
              <a:rPr lang="de-DE" dirty="0" err="1" smtClean="0">
                <a:latin typeface="Arial" pitchFamily="34" charset="0"/>
              </a:rPr>
              <a:t>Overview</a:t>
            </a:r>
            <a:endParaRPr lang="de-DE" dirty="0">
              <a:latin typeface="Arial" pitchFamily="34" charset="0"/>
            </a:endParaRPr>
          </a:p>
          <a:p>
            <a:pPr lvl="1" defTabSz="914400" fontAlgn="auto">
              <a:lnSpc>
                <a:spcPct val="100000"/>
              </a:lnSpc>
              <a:buClrTx/>
            </a:pPr>
            <a:r>
              <a:rPr lang="de-DE" dirty="0" err="1">
                <a:latin typeface="Arial" pitchFamily="34" charset="0"/>
              </a:rPr>
              <a:t>s</a:t>
            </a:r>
            <a:r>
              <a:rPr lang="de-DE" dirty="0" err="1" smtClean="0">
                <a:latin typeface="Arial" pitchFamily="34" charset="0"/>
              </a:rPr>
              <a:t>tatements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photos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</a:rPr>
              <a:t> 8 </a:t>
            </a:r>
            <a:r>
              <a:rPr lang="de-DE" dirty="0" err="1" smtClean="0">
                <a:latin typeface="Arial" pitchFamily="34" charset="0"/>
              </a:rPr>
              <a:t>active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or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former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Gentner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Doctoral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Students</a:t>
            </a:r>
            <a:endParaRPr lang="de-DE" dirty="0">
              <a:latin typeface="Arial" pitchFamily="34" charset="0"/>
            </a:endParaRPr>
          </a:p>
          <a:p>
            <a:pPr lvl="1" defTabSz="914400" fontAlgn="auto">
              <a:lnSpc>
                <a:spcPct val="100000"/>
              </a:lnSpc>
              <a:buClrTx/>
            </a:pPr>
            <a:r>
              <a:rPr lang="de-DE" dirty="0" err="1" smtClean="0">
                <a:latin typeface="Arial" pitchFamily="34" charset="0"/>
              </a:rPr>
              <a:t>thesis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topics</a:t>
            </a:r>
            <a:r>
              <a:rPr lang="de-DE" dirty="0" smtClean="0">
                <a:latin typeface="Arial" pitchFamily="34" charset="0"/>
              </a:rPr>
              <a:t> + </a:t>
            </a:r>
            <a:r>
              <a:rPr lang="de-DE" dirty="0" err="1" smtClean="0">
                <a:latin typeface="Arial" pitchFamily="34" charset="0"/>
              </a:rPr>
              <a:t>contact</a:t>
            </a:r>
            <a:r>
              <a:rPr lang="de-DE" dirty="0" smtClean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persons</a:t>
            </a:r>
            <a:endParaRPr lang="de-DE" dirty="0" smtClean="0">
              <a:latin typeface="Arial" pitchFamily="34" charset="0"/>
            </a:endParaRPr>
          </a:p>
          <a:p>
            <a:pPr lvl="1" defTabSz="914400" fontAlgn="auto">
              <a:lnSpc>
                <a:spcPct val="100000"/>
              </a:lnSpc>
              <a:buClrTx/>
            </a:pPr>
            <a:r>
              <a:rPr lang="en-US" dirty="0" smtClean="0"/>
              <a:t>programme information + how to apply</a:t>
            </a:r>
            <a:endParaRPr lang="en-US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96" y="4498463"/>
            <a:ext cx="3672408" cy="25937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961" y="3655151"/>
            <a:ext cx="2432775" cy="343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0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6868"/>
            <a:ext cx="9144000" cy="572464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dirty="0" smtClean="0"/>
              <a:t>Contact Persons at CERN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16" y="1166077"/>
            <a:ext cx="9409524" cy="563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49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40" y="899517"/>
            <a:ext cx="8334324" cy="6280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Evolution of German Doctoral Students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64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48" y="899517"/>
            <a:ext cx="8377187" cy="627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</a:t>
            </a:r>
            <a:r>
              <a:rPr lang="en-US" dirty="0" err="1" smtClean="0"/>
              <a:t>Gentner</a:t>
            </a:r>
            <a:r>
              <a:rPr lang="en-US" dirty="0" smtClean="0"/>
              <a:t> Students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3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72" y="1316426"/>
            <a:ext cx="7845126" cy="5919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7"/>
            <a:ext cx="9142413" cy="1343017"/>
          </a:xfrm>
        </p:spPr>
        <p:txBody>
          <a:bodyPr/>
          <a:lstStyle/>
          <a:p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b</a:t>
            </a:r>
            <a:r>
              <a:rPr lang="en-US" dirty="0" smtClean="0"/>
              <a:t>y Nationality + Programme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05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58157</TotalTime>
  <Words>351</Words>
  <Application>Microsoft Office PowerPoint</Application>
  <PresentationFormat>Custom</PresentationFormat>
  <Paragraphs>98</Paragraphs>
  <Slides>19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The Wolfgang-Gentner-Programme for Technical Doctoral Students at CERN</vt:lpstr>
      <vt:lpstr>German Special Programme</vt:lpstr>
      <vt:lpstr>Expenditures</vt:lpstr>
      <vt:lpstr>Web Page (German + English version)</vt:lpstr>
      <vt:lpstr>Brochure and Poster (A3)</vt:lpstr>
      <vt:lpstr>Contact Persons at CERN</vt:lpstr>
      <vt:lpstr>Evolution of German Doctoral Students</vt:lpstr>
      <vt:lpstr>Evolution of Gentner Students</vt:lpstr>
      <vt:lpstr>Doctoral Students by Nationality + Programme</vt:lpstr>
      <vt:lpstr>Doctoral Students by Institute Country + Programme</vt:lpstr>
      <vt:lpstr>Evolution</vt:lpstr>
      <vt:lpstr>Thesis Topics</vt:lpstr>
      <vt:lpstr>Home Universities</vt:lpstr>
      <vt:lpstr>Bundesländer (German States)</vt:lpstr>
      <vt:lpstr>Whereabouts I</vt:lpstr>
      <vt:lpstr>Whereabouts II</vt:lpstr>
      <vt:lpstr>Evolution of German Fellows I</vt:lpstr>
      <vt:lpstr>Evolution of German Fellows II</vt:lpstr>
      <vt:lpstr>Gentner Programme Summary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1163</cp:revision>
  <cp:lastPrinted>2003-07-02T12:30:06Z</cp:lastPrinted>
  <dcterms:created xsi:type="dcterms:W3CDTF">2003-03-07T08:03:06Z</dcterms:created>
  <dcterms:modified xsi:type="dcterms:W3CDTF">2014-10-14T17:38:00Z</dcterms:modified>
</cp:coreProperties>
</file>