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7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6" autoAdjust="0"/>
    <p:restoredTop sz="94709" autoAdjust="0"/>
  </p:normalViewPr>
  <p:slideViewPr>
    <p:cSldViewPr snapToGrid="0" snapToObjects="1">
      <p:cViewPr varScale="1">
        <p:scale>
          <a:sx n="100" d="100"/>
          <a:sy n="100" d="100"/>
        </p:scale>
        <p:origin x="-18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15/10/14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Module Internal Parallelization Approaches for the ATLAS Tracking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Gentner</a:t>
            </a:r>
            <a:r>
              <a:rPr lang="en-US" sz="2000" dirty="0" smtClean="0"/>
              <a:t> Day 15/10/2014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/>
              <a:t>Robert </a:t>
            </a:r>
            <a:r>
              <a:rPr lang="en-US" sz="2000" dirty="0" err="1"/>
              <a:t>Langenberg</a:t>
            </a:r>
            <a:endParaRPr lang="en-US" sz="2000" dirty="0"/>
          </a:p>
          <a:p>
            <a:r>
              <a:rPr lang="en-US" sz="2000" dirty="0" smtClean="0"/>
              <a:t>CERN/</a:t>
            </a:r>
            <a:r>
              <a:rPr lang="en-US" sz="2000" dirty="0" err="1" smtClean="0"/>
              <a:t>Technische</a:t>
            </a:r>
            <a:r>
              <a:rPr lang="en-US" sz="2000" dirty="0" smtClean="0"/>
              <a:t> </a:t>
            </a:r>
            <a:r>
              <a:rPr lang="en-US" sz="2000" dirty="0" err="1"/>
              <a:t>Universität</a:t>
            </a:r>
            <a:r>
              <a:rPr lang="en-US" sz="2000" dirty="0"/>
              <a:t> </a:t>
            </a:r>
            <a:r>
              <a:rPr lang="en-US" sz="2000" dirty="0" err="1"/>
              <a:t>München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9317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Filtering ID Hits (Think Hough Transform)</a:t>
            </a:r>
          </a:p>
          <a:p>
            <a:pPr lvl="1"/>
            <a:r>
              <a:rPr lang="en-US" dirty="0" smtClean="0"/>
              <a:t>Short overview</a:t>
            </a:r>
          </a:p>
          <a:p>
            <a:pPr lvl="1"/>
            <a:r>
              <a:rPr lang="en-US" dirty="0" smtClean="0"/>
              <a:t>Mechanism &amp; Performance</a:t>
            </a:r>
          </a:p>
          <a:p>
            <a:pPr lvl="1"/>
            <a:r>
              <a:rPr lang="en-US" dirty="0" smtClean="0"/>
              <a:t>Unknowns</a:t>
            </a:r>
          </a:p>
          <a:p>
            <a:r>
              <a:rPr lang="en-US" dirty="0" smtClean="0"/>
              <a:t>Extending on “classical tracking” GPU Implementation – changing to CPU parallel</a:t>
            </a:r>
          </a:p>
          <a:p>
            <a:pPr lvl="1"/>
            <a:r>
              <a:rPr lang="en-US" dirty="0" smtClean="0"/>
              <a:t>Structure presentation</a:t>
            </a:r>
          </a:p>
          <a:p>
            <a:pPr lvl="1"/>
            <a:r>
              <a:rPr lang="en-US" dirty="0" smtClean="0"/>
              <a:t>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403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Tracking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Hits come from detector</a:t>
            </a:r>
          </a:p>
          <a:p>
            <a:r>
              <a:rPr lang="en-US" dirty="0" smtClean="0"/>
              <a:t>Hits are transformed into </a:t>
            </a:r>
            <a:r>
              <a:rPr lang="en-US" dirty="0" err="1" smtClean="0"/>
              <a:t>SpacePoints</a:t>
            </a:r>
            <a:endParaRPr lang="en-US" dirty="0" smtClean="0"/>
          </a:p>
          <a:p>
            <a:pPr lvl="1"/>
            <a:r>
              <a:rPr lang="en-US" dirty="0" smtClean="0"/>
              <a:t>Called Data Formation Step</a:t>
            </a:r>
          </a:p>
          <a:p>
            <a:r>
              <a:rPr lang="en-US" dirty="0" err="1" smtClean="0"/>
              <a:t>Spacepoints</a:t>
            </a:r>
            <a:r>
              <a:rPr lang="en-US" dirty="0" smtClean="0"/>
              <a:t> are connected to form Tracks</a:t>
            </a:r>
          </a:p>
          <a:p>
            <a:pPr lvl="1"/>
            <a:r>
              <a:rPr lang="en-US" dirty="0" smtClean="0"/>
              <a:t>Reconstruction Step</a:t>
            </a:r>
          </a:p>
          <a:p>
            <a:pPr lvl="1"/>
            <a:r>
              <a:rPr lang="en-US" dirty="0" smtClean="0"/>
              <a:t>Track should start close to interaction zone</a:t>
            </a:r>
          </a:p>
          <a:p>
            <a:r>
              <a:rPr lang="en-US" dirty="0" smtClean="0"/>
              <a:t>Initially no other information known than the Hits, no starting points (i.e. vertices)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67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Filter developed by Hans </a:t>
            </a:r>
            <a:r>
              <a:rPr lang="en-US" dirty="0" err="1" smtClean="0"/>
              <a:t>Drevermann</a:t>
            </a:r>
            <a:endParaRPr lang="en-US" dirty="0" smtClean="0"/>
          </a:p>
          <a:p>
            <a:r>
              <a:rPr lang="en-US" dirty="0" smtClean="0"/>
              <a:t>Designed to work on vertices</a:t>
            </a:r>
          </a:p>
          <a:p>
            <a:pPr lvl="1"/>
            <a:r>
              <a:rPr lang="en-US" dirty="0" smtClean="0"/>
              <a:t>Requires vertex finder</a:t>
            </a:r>
          </a:p>
          <a:p>
            <a:pPr lvl="1"/>
            <a:r>
              <a:rPr lang="en-US" dirty="0"/>
              <a:t>Vertex finder Fortran implementation available </a:t>
            </a:r>
          </a:p>
          <a:p>
            <a:r>
              <a:rPr lang="en-US" dirty="0" smtClean="0"/>
              <a:t>No exponential </a:t>
            </a:r>
            <a:r>
              <a:rPr lang="en-US" dirty="0" err="1" smtClean="0"/>
              <a:t>combinatorics</a:t>
            </a:r>
            <a:endParaRPr lang="en-US" dirty="0" smtClean="0"/>
          </a:p>
          <a:p>
            <a:r>
              <a:rPr lang="en-US" dirty="0" smtClean="0"/>
              <a:t>Physics performance to be confirmed</a:t>
            </a:r>
          </a:p>
          <a:p>
            <a:pPr lvl="1"/>
            <a:r>
              <a:rPr lang="en-US" dirty="0" smtClean="0"/>
              <a:t>Parallelization trivial</a:t>
            </a:r>
          </a:p>
        </p:txBody>
      </p:sp>
    </p:spTree>
    <p:extLst>
      <p:ext uri="{BB962C8B-B14F-4D97-AF65-F5344CB8AC3E}">
        <p14:creationId xmlns:p14="http://schemas.microsoft.com/office/powerpoint/2010/main" val="360773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Runs on </a:t>
            </a:r>
            <a:r>
              <a:rPr lang="en-US" dirty="0" err="1" smtClean="0"/>
              <a:t>pT</a:t>
            </a:r>
            <a:r>
              <a:rPr lang="en-US" dirty="0" smtClean="0"/>
              <a:t> x charge “slices”</a:t>
            </a:r>
          </a:p>
          <a:p>
            <a:pPr lvl="1"/>
            <a:r>
              <a:rPr lang="en-US" dirty="0" smtClean="0"/>
              <a:t>Effort increases exponentially with </a:t>
            </a:r>
            <a:r>
              <a:rPr lang="en-US" dirty="0" err="1" smtClean="0"/>
              <a:t>pT</a:t>
            </a:r>
            <a:r>
              <a:rPr lang="en-US" dirty="0" smtClean="0"/>
              <a:t> range</a:t>
            </a:r>
          </a:p>
          <a:p>
            <a:pPr lvl="2"/>
            <a:r>
              <a:rPr lang="en-US" dirty="0" smtClean="0"/>
              <a:t>Very feasible for as low as 1GeV</a:t>
            </a:r>
          </a:p>
          <a:p>
            <a:r>
              <a:rPr lang="en-US" dirty="0" smtClean="0"/>
              <a:t>Loops over all pixel &amp; SCT hits once for each vertex and each slice</a:t>
            </a:r>
          </a:p>
          <a:p>
            <a:pPr lvl="1"/>
            <a:r>
              <a:rPr lang="en-US" dirty="0" smtClean="0"/>
              <a:t>Ca. 10ms per loop and 40.000 hits</a:t>
            </a:r>
          </a:p>
          <a:p>
            <a:pPr lvl="1"/>
            <a:r>
              <a:rPr lang="en-US" dirty="0" smtClean="0"/>
              <a:t>High physics performance</a:t>
            </a:r>
            <a:endParaRPr lang="en-US" dirty="0"/>
          </a:p>
          <a:p>
            <a:pPr lvl="2"/>
            <a:r>
              <a:rPr lang="en-US" dirty="0" smtClean="0"/>
              <a:t>Tracks from unknown vertices cannot be found</a:t>
            </a:r>
          </a:p>
        </p:txBody>
      </p:sp>
    </p:spTree>
    <p:extLst>
      <p:ext uri="{BB962C8B-B14F-4D97-AF65-F5344CB8AC3E}">
        <p14:creationId xmlns:p14="http://schemas.microsoft.com/office/powerpoint/2010/main" val="2064866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Unknowns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[</a:t>
            </a:r>
            <a:r>
              <a:rPr lang="en-US" dirty="0" err="1" smtClean="0"/>
              <a:t>ms</a:t>
            </a:r>
            <a:r>
              <a:rPr lang="en-US" dirty="0" smtClean="0"/>
              <a:t>] * 19 slices * 40 vertices ≈ 8 [s]</a:t>
            </a:r>
          </a:p>
          <a:p>
            <a:pPr lvl="1"/>
            <a:r>
              <a:rPr lang="en-US" dirty="0" smtClean="0"/>
              <a:t>Still feasible?</a:t>
            </a:r>
          </a:p>
          <a:p>
            <a:pPr lvl="1"/>
            <a:r>
              <a:rPr lang="en-US" dirty="0" smtClean="0"/>
              <a:t>Optimizations allowing selection of only primary vertex?</a:t>
            </a:r>
          </a:p>
          <a:p>
            <a:r>
              <a:rPr lang="en-US" dirty="0" err="1" smtClean="0"/>
              <a:t>Vertexing</a:t>
            </a:r>
            <a:r>
              <a:rPr lang="en-US" dirty="0" smtClean="0"/>
              <a:t> efficient enough?</a:t>
            </a:r>
          </a:p>
          <a:p>
            <a:pPr lvl="1"/>
            <a:r>
              <a:rPr lang="en-US" dirty="0" smtClean="0"/>
              <a:t>Finds nearly all vertices, no fakes</a:t>
            </a:r>
          </a:p>
          <a:p>
            <a:pPr lvl="2"/>
            <a:r>
              <a:rPr lang="en-US" dirty="0" smtClean="0"/>
              <a:t>Tweaking possible to find all vertices and few fakes?</a:t>
            </a:r>
          </a:p>
          <a:p>
            <a:pPr lvl="2"/>
            <a:r>
              <a:rPr lang="en-US" dirty="0"/>
              <a:t>Verification </a:t>
            </a:r>
            <a:r>
              <a:rPr lang="en-US" dirty="0" err="1"/>
              <a:t>tbd</a:t>
            </a:r>
            <a:r>
              <a:rPr lang="en-US" dirty="0"/>
              <a:t>.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034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Tracking converted to CPU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43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GPU CUDA implementation of Univ. of Mainz</a:t>
            </a:r>
          </a:p>
          <a:p>
            <a:r>
              <a:rPr lang="en-US" dirty="0" smtClean="0"/>
              <a:t>Directly convertible to C++</a:t>
            </a:r>
          </a:p>
          <a:p>
            <a:pPr lvl="1"/>
            <a:r>
              <a:rPr lang="en-US" dirty="0" smtClean="0"/>
              <a:t>In theory…</a:t>
            </a:r>
          </a:p>
          <a:p>
            <a:r>
              <a:rPr lang="en-US" dirty="0" smtClean="0"/>
              <a:t>Sorting Data by regions</a:t>
            </a:r>
          </a:p>
          <a:p>
            <a:r>
              <a:rPr lang="en-US" dirty="0" smtClean="0"/>
              <a:t>Work on sorted data parallelized over regions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Seedfinding</a:t>
            </a:r>
            <a:endParaRPr lang="en-US" dirty="0" smtClean="0"/>
          </a:p>
          <a:p>
            <a:pPr lvl="1"/>
            <a:r>
              <a:rPr lang="en-US" dirty="0" smtClean="0"/>
              <a:t>For Tracking</a:t>
            </a:r>
          </a:p>
          <a:p>
            <a:pPr lvl="1"/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400800" y="1308472"/>
            <a:ext cx="2286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dirty="0" smtClean="0"/>
              <a:t>SpacePoints</a:t>
            </a:r>
            <a:endParaRPr lang="en-IN" sz="2400" dirty="0"/>
          </a:p>
        </p:txBody>
      </p:sp>
      <p:sp>
        <p:nvSpPr>
          <p:cNvPr id="5" name="Rounded Rectangle 4"/>
          <p:cNvSpPr/>
          <p:nvPr/>
        </p:nvSpPr>
        <p:spPr>
          <a:xfrm>
            <a:off x="6400800" y="3088781"/>
            <a:ext cx="2286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dirty="0" smtClean="0"/>
              <a:t>Track Reconstruction</a:t>
            </a:r>
            <a:endParaRPr lang="en-IN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407727" y="4917581"/>
            <a:ext cx="2286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dirty="0" smtClean="0"/>
              <a:t>Track Candidates</a:t>
            </a:r>
            <a:endParaRPr lang="en-IN" sz="2800" dirty="0"/>
          </a:p>
        </p:txBody>
      </p:sp>
      <p:sp>
        <p:nvSpPr>
          <p:cNvPr id="7" name="Down Arrow 6"/>
          <p:cNvSpPr/>
          <p:nvPr/>
        </p:nvSpPr>
        <p:spPr>
          <a:xfrm>
            <a:off x="7349836" y="2555381"/>
            <a:ext cx="3810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Down Arrow 7"/>
          <p:cNvSpPr/>
          <p:nvPr/>
        </p:nvSpPr>
        <p:spPr>
          <a:xfrm>
            <a:off x="7360227" y="4384181"/>
            <a:ext cx="3810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4115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Generates 4000 track candidates for MC11 event</a:t>
            </a:r>
          </a:p>
          <a:p>
            <a:r>
              <a:rPr lang="en-US" dirty="0" smtClean="0"/>
              <a:t>99% are overlapping</a:t>
            </a:r>
          </a:p>
          <a:p>
            <a:r>
              <a:rPr lang="en-US" dirty="0" smtClean="0"/>
              <a:t>Many of those found do not seem to correspond to actual track</a:t>
            </a:r>
          </a:p>
          <a:p>
            <a:pPr lvl="1"/>
            <a:r>
              <a:rPr lang="en-US" dirty="0" smtClean="0"/>
              <a:t>Physics problem difficult to deal with without help</a:t>
            </a:r>
          </a:p>
          <a:p>
            <a:r>
              <a:rPr lang="en-US" dirty="0" smtClean="0"/>
              <a:t>Performance on CPU exceeds GPU</a:t>
            </a:r>
          </a:p>
          <a:p>
            <a:pPr lvl="1"/>
            <a:r>
              <a:rPr lang="en-US" dirty="0" smtClean="0"/>
              <a:t>Data structures required for GPU eliminated</a:t>
            </a:r>
          </a:p>
          <a:p>
            <a:pPr lvl="1"/>
            <a:r>
              <a:rPr lang="en-US" dirty="0" smtClean="0"/>
              <a:t>Single threaded CPU code only factor 1.7 slower than full load GPU</a:t>
            </a:r>
          </a:p>
          <a:p>
            <a:pPr lvl="1"/>
            <a:r>
              <a:rPr lang="en-US" dirty="0" smtClean="0"/>
              <a:t>8 threads beat full load GPU by factor 2.5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7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</a:t>
            </a:r>
            <a:r>
              <a:rPr lang="en-US" dirty="0" err="1" smtClean="0"/>
              <a:t>usecases</a:t>
            </a:r>
            <a:r>
              <a:rPr lang="en-US" dirty="0" smtClean="0"/>
              <a:t> for the filter?</a:t>
            </a:r>
          </a:p>
          <a:p>
            <a:pPr lvl="1"/>
            <a:r>
              <a:rPr lang="en-US" dirty="0" smtClean="0"/>
              <a:t>Given the physics performance issues get resolved</a:t>
            </a:r>
          </a:p>
          <a:p>
            <a:r>
              <a:rPr lang="en-US" dirty="0" smtClean="0"/>
              <a:t>GPU/CPU-parallel version: Who can help with physics performance?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09028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20780</TotalTime>
  <Words>371</Words>
  <Application>Microsoft Macintosh PowerPoint</Application>
  <PresentationFormat>On-screen Show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 Black </vt:lpstr>
      <vt:lpstr>Module Internal Parallelization Approaches for the ATLAS Tracking</vt:lpstr>
      <vt:lpstr>Outline</vt:lpstr>
      <vt:lpstr>ID Tracking Introduction</vt:lpstr>
      <vt:lpstr>Filter</vt:lpstr>
      <vt:lpstr>Mechanics</vt:lpstr>
      <vt:lpstr>Unknowns</vt:lpstr>
      <vt:lpstr>GPU Tracking converted to CPU</vt:lpstr>
      <vt:lpstr>Performance</vt:lpstr>
      <vt:lpstr>Questions!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 Reconstruction Parallelizability Analysis</dc:title>
  <dc:creator>Robert</dc:creator>
  <cp:lastModifiedBy>Robert</cp:lastModifiedBy>
  <cp:revision>33</cp:revision>
  <dcterms:created xsi:type="dcterms:W3CDTF">2014-02-18T10:39:09Z</dcterms:created>
  <dcterms:modified xsi:type="dcterms:W3CDTF">2014-10-15T08:29:13Z</dcterms:modified>
</cp:coreProperties>
</file>