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328" r:id="rId2"/>
    <p:sldId id="399" r:id="rId3"/>
    <p:sldId id="400" r:id="rId4"/>
    <p:sldId id="40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E2CD277-50DD-4F80-8397-F586C416B0E5}">
          <p14:sldIdLst>
            <p14:sldId id="328"/>
            <p14:sldId id="399"/>
            <p14:sldId id="400"/>
            <p14:sldId id="40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53" autoAdjust="0"/>
    <p:restoredTop sz="94627" autoAdjust="0"/>
  </p:normalViewPr>
  <p:slideViewPr>
    <p:cSldViewPr snapToGrid="0">
      <p:cViewPr varScale="1">
        <p:scale>
          <a:sx n="84" d="100"/>
          <a:sy n="84" d="100"/>
        </p:scale>
        <p:origin x="-135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3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3AAFD7-8F45-44CD-B456-64A742BD4FAC}" type="datetimeFigureOut">
              <a:rPr lang="en-GB" smtClean="0"/>
              <a:pPr/>
              <a:t>2014/10/18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F11E00-353A-490C-A57D-46D225191C8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104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Timing:</a:t>
            </a:r>
            <a:r>
              <a:rPr lang="en-US" baseline="0" dirty="0" smtClean="0"/>
              <a:t> </a:t>
            </a:r>
            <a:r>
              <a:rPr lang="en-US" baseline="0" smtClean="0"/>
              <a:t>60mins incl. </a:t>
            </a:r>
            <a:r>
              <a:rPr lang="en-US" baseline="0" dirty="0" smtClean="0"/>
              <a:t>Q&amp;A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F11E00-353A-490C-A57D-46D225191C8D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5379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1D5A1-1242-4701-8FF2-58FDDFF77D80}" type="datetimeFigureOut">
              <a:rPr lang="en-GB" smtClean="0"/>
              <a:pPr/>
              <a:t>2014/10/18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7DF44-E136-4F7E-9D9B-79EACA14140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2178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1D5A1-1242-4701-8FF2-58FDDFF77D80}" type="datetimeFigureOut">
              <a:rPr lang="en-GB" smtClean="0"/>
              <a:pPr/>
              <a:t>2014/10/18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7DF44-E136-4F7E-9D9B-79EACA14140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820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1D5A1-1242-4701-8FF2-58FDDFF77D80}" type="datetimeFigureOut">
              <a:rPr lang="en-GB" smtClean="0"/>
              <a:pPr/>
              <a:t>2014/10/18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7DF44-E136-4F7E-9D9B-79EACA14140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2113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086" y="1244607"/>
            <a:ext cx="8534400" cy="5417450"/>
          </a:xfrm>
        </p:spPr>
        <p:txBody>
          <a:bodyPr>
            <a:normAutofit/>
          </a:bodyPr>
          <a:lstStyle>
            <a:lvl1pPr marL="268288" indent="-268288">
              <a:spcBef>
                <a:spcPts val="1800"/>
              </a:spcBef>
              <a:buSzPct val="70000"/>
              <a:buFont typeface="Wingdings 3" panose="05040102010807070707" pitchFamily="18" charset="2"/>
              <a:buChar char="u"/>
              <a:defRPr sz="2400"/>
            </a:lvl1pPr>
            <a:lvl2pPr marL="742950" indent="-285750">
              <a:buFont typeface="Arial" panose="020B0604020202020204" pitchFamily="34" charset="0"/>
              <a:buChar char="•"/>
              <a:defRPr sz="2000" baseline="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67544" y="1124744"/>
            <a:ext cx="820891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2748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1D5A1-1242-4701-8FF2-58FDDFF77D80}" type="datetimeFigureOut">
              <a:rPr lang="en-GB" smtClean="0"/>
              <a:pPr/>
              <a:t>2014/10/18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7DF44-E136-4F7E-9D9B-79EACA14140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1368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1D5A1-1242-4701-8FF2-58FDDFF77D80}" type="datetimeFigureOut">
              <a:rPr lang="en-GB" smtClean="0"/>
              <a:pPr/>
              <a:t>2014/10/18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7DF44-E136-4F7E-9D9B-79EACA14140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0869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1D5A1-1242-4701-8FF2-58FDDFF77D80}" type="datetimeFigureOut">
              <a:rPr lang="en-GB" smtClean="0"/>
              <a:pPr/>
              <a:t>2014/10/18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7DF44-E136-4F7E-9D9B-79EACA14140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6248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1D5A1-1242-4701-8FF2-58FDDFF77D80}" type="datetimeFigureOut">
              <a:rPr lang="en-GB" smtClean="0"/>
              <a:pPr/>
              <a:t>2014/10/18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7DF44-E136-4F7E-9D9B-79EACA14140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3538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1D5A1-1242-4701-8FF2-58FDDFF77D80}" type="datetimeFigureOut">
              <a:rPr lang="en-GB" smtClean="0"/>
              <a:pPr/>
              <a:t>2014/10/18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7DF44-E136-4F7E-9D9B-79EACA14140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6878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1D5A1-1242-4701-8FF2-58FDDFF77D80}" type="datetimeFigureOut">
              <a:rPr lang="en-GB" smtClean="0"/>
              <a:pPr/>
              <a:t>2014/10/18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7DF44-E136-4F7E-9D9B-79EACA14140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4312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1D5A1-1242-4701-8FF2-58FDDFF77D80}" type="datetimeFigureOut">
              <a:rPr lang="en-GB" smtClean="0"/>
              <a:pPr/>
              <a:t>2014/10/18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7DF44-E136-4F7E-9D9B-79EACA14140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0000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B1D5A1-1242-4701-8FF2-58FDDFF77D80}" type="datetimeFigureOut">
              <a:rPr lang="en-GB" smtClean="0"/>
              <a:pPr/>
              <a:t>2014/10/18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57DF44-E136-4F7E-9D9B-79EACA14140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3647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ailto:Computer.Security@cern.ch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6089" y="1523999"/>
            <a:ext cx="8511822" cy="3364089"/>
          </a:xfrm>
        </p:spPr>
        <p:txBody>
          <a:bodyPr>
            <a:noAutofit/>
          </a:bodyPr>
          <a:lstStyle/>
          <a:p>
            <a:r>
              <a:rPr lang="en-US" sz="5400" b="1" dirty="0" smtClean="0"/>
              <a:t>The CERN</a:t>
            </a:r>
            <a:r>
              <a:rPr lang="en-US" sz="5400" b="1" dirty="0"/>
              <a:t/>
            </a:r>
            <a:br>
              <a:rPr lang="en-US" sz="5400" b="1" dirty="0"/>
            </a:br>
            <a:r>
              <a:rPr lang="en-US" sz="6600" b="1" dirty="0" err="1"/>
              <a:t>W</a:t>
            </a:r>
            <a:r>
              <a:rPr lang="en-US" sz="6600" b="1" dirty="0" err="1" smtClean="0"/>
              <a:t>hiteHat</a:t>
            </a:r>
            <a:r>
              <a:rPr lang="en-US" sz="6600" b="1" dirty="0" smtClean="0"/>
              <a:t> Challenge</a:t>
            </a:r>
            <a:endParaRPr lang="en-US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4120444"/>
            <a:ext cx="7992888" cy="291818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</a:rPr>
              <a:t>CERN Computer Security Team</a:t>
            </a:r>
            <a:endParaRPr lang="en-GB" sz="24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en-US" sz="24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7176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260" y="274638"/>
            <a:ext cx="8959583" cy="1143000"/>
          </a:xfrm>
        </p:spPr>
        <p:txBody>
          <a:bodyPr>
            <a:noAutofit/>
          </a:bodyPr>
          <a:lstStyle/>
          <a:p>
            <a:r>
              <a:rPr lang="en-GB" sz="4000" dirty="0" smtClean="0"/>
              <a:t>Objective/Purpose</a:t>
            </a:r>
            <a:endParaRPr lang="de-DE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dirty="0" smtClean="0"/>
              <a:t>Identify weaknesses in CERN-hosted software applications</a:t>
            </a:r>
          </a:p>
          <a:p>
            <a:pPr lvl="1"/>
            <a:r>
              <a:rPr lang="en-GB" dirty="0"/>
              <a:t>Particular focus on (web) applications visible to the Internet</a:t>
            </a:r>
            <a:br>
              <a:rPr lang="en-GB" dirty="0"/>
            </a:br>
            <a:r>
              <a:rPr lang="en-GB" dirty="0"/>
              <a:t>(and being constantly probed by [</a:t>
            </a:r>
            <a:r>
              <a:rPr lang="en-GB" dirty="0" err="1"/>
              <a:t>White|Grey|Black</a:t>
            </a:r>
            <a:r>
              <a:rPr lang="en-GB" dirty="0"/>
              <a:t>]Hats)</a:t>
            </a:r>
          </a:p>
          <a:p>
            <a:pPr lvl="1"/>
            <a:r>
              <a:rPr lang="en-GB" dirty="0" smtClean="0"/>
              <a:t>Automatic </a:t>
            </a:r>
            <a:r>
              <a:rPr lang="en-GB" dirty="0"/>
              <a:t>tools don’t discover everything</a:t>
            </a:r>
          </a:p>
          <a:p>
            <a:pPr lvl="1"/>
            <a:r>
              <a:rPr lang="en-GB" dirty="0"/>
              <a:t>P</a:t>
            </a:r>
            <a:r>
              <a:rPr lang="en-GB" dirty="0" smtClean="0"/>
              <a:t>hase </a:t>
            </a:r>
            <a:r>
              <a:rPr lang="en-GB" dirty="0"/>
              <a:t>space is just too big </a:t>
            </a:r>
            <a:r>
              <a:rPr lang="en-GB" dirty="0" smtClean="0"/>
              <a:t>for a small team </a:t>
            </a:r>
            <a:endParaRPr lang="en-GB" dirty="0"/>
          </a:p>
          <a:p>
            <a:r>
              <a:rPr lang="en-GB" dirty="0" smtClean="0"/>
              <a:t>Team up with external universities</a:t>
            </a:r>
          </a:p>
          <a:p>
            <a:pPr lvl="1"/>
            <a:r>
              <a:rPr lang="en-GB" dirty="0" smtClean="0"/>
              <a:t>Current potential partners:</a:t>
            </a:r>
            <a:br>
              <a:rPr lang="en-GB" dirty="0" smtClean="0"/>
            </a:br>
            <a:r>
              <a:rPr lang="en-GB" dirty="0" smtClean="0"/>
              <a:t>students </a:t>
            </a:r>
            <a:r>
              <a:rPr lang="en-GB" dirty="0"/>
              <a:t>of cyber-security </a:t>
            </a:r>
            <a:r>
              <a:rPr lang="en-GB" dirty="0" smtClean="0"/>
              <a:t>classes of </a:t>
            </a:r>
            <a:br>
              <a:rPr lang="en-GB" dirty="0" smtClean="0"/>
            </a:br>
            <a:r>
              <a:rPr lang="en-GB" dirty="0" smtClean="0"/>
              <a:t>U Florida, </a:t>
            </a:r>
            <a:r>
              <a:rPr lang="en-GB" dirty="0" err="1" smtClean="0"/>
              <a:t>Polytechnique</a:t>
            </a:r>
            <a:r>
              <a:rPr lang="en-GB" dirty="0" smtClean="0"/>
              <a:t> Montreal, HEIG VD, FH St. P</a:t>
            </a:r>
            <a:r>
              <a:rPr lang="de-DE" dirty="0" smtClean="0"/>
              <a:t>ölten</a:t>
            </a:r>
            <a:endParaRPr lang="en-GB" dirty="0" smtClean="0"/>
          </a:p>
          <a:p>
            <a:pPr lvl="1"/>
            <a:r>
              <a:rPr lang="en-GB" dirty="0" smtClean="0"/>
              <a:t>Set up of a </a:t>
            </a:r>
            <a:r>
              <a:rPr lang="en-GB" dirty="0" err="1" smtClean="0"/>
              <a:t>MoU</a:t>
            </a:r>
            <a:r>
              <a:rPr lang="en-GB" dirty="0" smtClean="0"/>
              <a:t> with the corresponding professor/university</a:t>
            </a:r>
          </a:p>
          <a:p>
            <a:r>
              <a:rPr lang="en-GB" dirty="0" smtClean="0"/>
              <a:t>Team up with YOU?</a:t>
            </a:r>
          </a:p>
          <a:p>
            <a:pPr lvl="1"/>
            <a:r>
              <a:rPr lang="en-GB" dirty="0" smtClean="0"/>
              <a:t>Dedicated training courses on penetration testing</a:t>
            </a:r>
          </a:p>
          <a:p>
            <a:pPr lvl="1"/>
            <a:r>
              <a:rPr lang="en-GB" dirty="0" smtClean="0"/>
              <a:t>Coordination, i.e. definition of application and scope,</a:t>
            </a:r>
            <a:br>
              <a:rPr lang="en-GB" dirty="0" smtClean="0"/>
            </a:br>
            <a:r>
              <a:rPr lang="en-GB" dirty="0" smtClean="0"/>
              <a:t>via the Computer Security Team</a:t>
            </a:r>
          </a:p>
        </p:txBody>
      </p:sp>
    </p:spTree>
    <p:extLst>
      <p:ext uri="{BB962C8B-B14F-4D97-AF65-F5344CB8AC3E}">
        <p14:creationId xmlns:p14="http://schemas.microsoft.com/office/powerpoint/2010/main" val="316583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260" y="274638"/>
            <a:ext cx="8959583" cy="1143000"/>
          </a:xfrm>
        </p:spPr>
        <p:txBody>
          <a:bodyPr>
            <a:noAutofit/>
          </a:bodyPr>
          <a:lstStyle/>
          <a:p>
            <a:r>
              <a:rPr lang="en-GB" sz="4000" dirty="0" smtClean="0"/>
              <a:t>Rules of Engagement</a:t>
            </a:r>
            <a:endParaRPr lang="de-DE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dirty="0" smtClean="0"/>
              <a:t>You must be enlisted with a participating university or with CERN and have signed the Rules of Engagement</a:t>
            </a:r>
          </a:p>
          <a:p>
            <a:r>
              <a:rPr lang="en-GB" dirty="0" smtClean="0"/>
              <a:t>You must communicate the application to be tested, a schedule, and the source IPs to the Compute Security Team</a:t>
            </a:r>
          </a:p>
          <a:p>
            <a:pPr lvl="1"/>
            <a:r>
              <a:rPr lang="en-GB" dirty="0" smtClean="0"/>
              <a:t>For internal tests, you must seek explicit approval</a:t>
            </a:r>
            <a:endParaRPr lang="en-GB" dirty="0"/>
          </a:p>
          <a:p>
            <a:r>
              <a:rPr lang="en-GB" dirty="0" smtClean="0"/>
              <a:t>You must not </a:t>
            </a:r>
            <a:r>
              <a:rPr lang="en-GB" dirty="0"/>
              <a:t>violate any </a:t>
            </a:r>
            <a:r>
              <a:rPr lang="en-GB" dirty="0" smtClean="0"/>
              <a:t>[</a:t>
            </a:r>
            <a:r>
              <a:rPr lang="en-GB" dirty="0" err="1" smtClean="0"/>
              <a:t>U|ISP|nat’l</a:t>
            </a:r>
            <a:r>
              <a:rPr lang="en-GB" dirty="0" smtClean="0"/>
              <a:t>] regulations</a:t>
            </a:r>
            <a:endParaRPr lang="en-GB" dirty="0"/>
          </a:p>
          <a:p>
            <a:r>
              <a:rPr lang="en-GB" dirty="0" smtClean="0"/>
              <a:t>You must keep traffic minimal </a:t>
            </a:r>
            <a:r>
              <a:rPr lang="en-GB" dirty="0"/>
              <a:t>and </a:t>
            </a:r>
            <a:r>
              <a:rPr lang="en-GB" dirty="0" smtClean="0"/>
              <a:t>not impact network stability</a:t>
            </a:r>
          </a:p>
          <a:p>
            <a:r>
              <a:rPr lang="en-GB" dirty="0" smtClean="0"/>
              <a:t>You must not </a:t>
            </a:r>
            <a:r>
              <a:rPr lang="en-GB" dirty="0"/>
              <a:t>alter or delete any webpage, account, data, or other any information hosted at </a:t>
            </a:r>
            <a:r>
              <a:rPr lang="en-GB" dirty="0" smtClean="0"/>
              <a:t>CERN</a:t>
            </a:r>
          </a:p>
          <a:p>
            <a:r>
              <a:rPr lang="en-GB" dirty="0" smtClean="0"/>
              <a:t>You must stop </a:t>
            </a:r>
            <a:r>
              <a:rPr lang="en-GB" dirty="0"/>
              <a:t>as soon as a vulnerability is </a:t>
            </a:r>
            <a:r>
              <a:rPr lang="en-GB" dirty="0" smtClean="0"/>
              <a:t>found</a:t>
            </a:r>
            <a:r>
              <a:rPr lang="en-GB" dirty="0"/>
              <a:t> </a:t>
            </a:r>
          </a:p>
          <a:p>
            <a:r>
              <a:rPr lang="en-GB" dirty="0" smtClean="0"/>
              <a:t>You must report </a:t>
            </a:r>
            <a:r>
              <a:rPr lang="en-GB" dirty="0"/>
              <a:t>all findings to </a:t>
            </a:r>
            <a:r>
              <a:rPr lang="en-GB" u="sng" dirty="0" smtClean="0">
                <a:hlinkClick r:id="rId2"/>
              </a:rPr>
              <a:t>Computer.Security@cern.ch</a:t>
            </a:r>
            <a:r>
              <a:rPr lang="en-GB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196360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should you join?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Real-life hands-on training </a:t>
            </a:r>
            <a:r>
              <a:rPr lang="en-GB" dirty="0"/>
              <a:t>on operational services</a:t>
            </a:r>
          </a:p>
          <a:p>
            <a:pPr lvl="1"/>
            <a:r>
              <a:rPr lang="en-GB" dirty="0"/>
              <a:t>Reconnaissance/scanning, probing/poking, </a:t>
            </a:r>
            <a:r>
              <a:rPr lang="en-GB" dirty="0" err="1"/>
              <a:t>pen’testing</a:t>
            </a:r>
            <a:r>
              <a:rPr lang="en-GB" dirty="0"/>
              <a:t>, reporting</a:t>
            </a:r>
          </a:p>
          <a:p>
            <a:pPr lvl="1"/>
            <a:r>
              <a:rPr lang="en-GB" dirty="0"/>
              <a:t>No mock-ups, no OWASP/</a:t>
            </a:r>
            <a:r>
              <a:rPr lang="en-GB" dirty="0" err="1"/>
              <a:t>WebGoat</a:t>
            </a:r>
            <a:r>
              <a:rPr lang="en-GB" dirty="0"/>
              <a:t> training pages, …</a:t>
            </a:r>
          </a:p>
          <a:p>
            <a:r>
              <a:rPr lang="en-GB" dirty="0"/>
              <a:t>Good opportunity to </a:t>
            </a:r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 security assessment tools</a:t>
            </a:r>
          </a:p>
          <a:p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Excellent semester project </a:t>
            </a:r>
            <a:r>
              <a:rPr lang="en-GB" dirty="0"/>
              <a:t>to a BSc/MSc curriculum</a:t>
            </a:r>
          </a:p>
          <a:p>
            <a:r>
              <a:rPr lang="en-GB" dirty="0"/>
              <a:t>Definitive </a:t>
            </a:r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enhancer of your CV</a:t>
            </a:r>
          </a:p>
          <a:p>
            <a:pPr algn="just"/>
            <a:r>
              <a:rPr lang="en-GB" dirty="0"/>
              <a:t>Risks?</a:t>
            </a:r>
          </a:p>
          <a:p>
            <a:pPr lvl="1" algn="just"/>
            <a:r>
              <a:rPr lang="en-GB" dirty="0"/>
              <a:t>You might just probe the level of your expertise and not find anything…</a:t>
            </a:r>
          </a:p>
          <a:p>
            <a:endParaRPr lang="en-GB" dirty="0"/>
          </a:p>
          <a:p>
            <a:r>
              <a:rPr lang="en-GB" u="sng" dirty="0"/>
              <a:t>And for CERN:</a:t>
            </a:r>
            <a:r>
              <a:rPr lang="en-GB" dirty="0"/>
              <a:t/>
            </a:r>
            <a:br>
              <a:rPr lang="en-GB" dirty="0"/>
            </a:br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Ultimate improvement of CERN’s software applications!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40631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27474</TotalTime>
  <Words>197</Words>
  <Application>Microsoft Office PowerPoint</Application>
  <PresentationFormat>On-screen Show (4:3)</PresentationFormat>
  <Paragraphs>35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The CERN WhiteHat Challenge</vt:lpstr>
      <vt:lpstr>Objective/Purpose</vt:lpstr>
      <vt:lpstr>Rules of Engagement</vt:lpstr>
      <vt:lpstr>Why should you join?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Security Baseline</dc:title>
  <dc:creator>Dr. Stefan Lueders</dc:creator>
  <cp:lastModifiedBy>Dr. Stefan Lueders</cp:lastModifiedBy>
  <cp:revision>836</cp:revision>
  <cp:lastPrinted>2014-04-25T08:51:57Z</cp:lastPrinted>
  <dcterms:created xsi:type="dcterms:W3CDTF">2011-05-06T12:33:31Z</dcterms:created>
  <dcterms:modified xsi:type="dcterms:W3CDTF">2014-10-18T01:36:33Z</dcterms:modified>
</cp:coreProperties>
</file>