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2"/>
  </p:notesMasterIdLst>
  <p:sldIdLst>
    <p:sldId id="537" r:id="rId2"/>
    <p:sldId id="461" r:id="rId3"/>
    <p:sldId id="538" r:id="rId4"/>
    <p:sldId id="456" r:id="rId5"/>
    <p:sldId id="519" r:id="rId6"/>
    <p:sldId id="520" r:id="rId7"/>
    <p:sldId id="549" r:id="rId8"/>
    <p:sldId id="547" r:id="rId9"/>
    <p:sldId id="545" r:id="rId10"/>
    <p:sldId id="546" r:id="rId11"/>
    <p:sldId id="544" r:id="rId12"/>
    <p:sldId id="550" r:id="rId13"/>
    <p:sldId id="551" r:id="rId14"/>
    <p:sldId id="552" r:id="rId15"/>
    <p:sldId id="559" r:id="rId16"/>
    <p:sldId id="560" r:id="rId17"/>
    <p:sldId id="553" r:id="rId18"/>
    <p:sldId id="554" r:id="rId19"/>
    <p:sldId id="479" r:id="rId20"/>
    <p:sldId id="541" r:id="rId21"/>
    <p:sldId id="451" r:id="rId22"/>
    <p:sldId id="531" r:id="rId23"/>
    <p:sldId id="561" r:id="rId24"/>
    <p:sldId id="562" r:id="rId25"/>
    <p:sldId id="506" r:id="rId26"/>
    <p:sldId id="564" r:id="rId27"/>
    <p:sldId id="508" r:id="rId28"/>
    <p:sldId id="565" r:id="rId29"/>
    <p:sldId id="566" r:id="rId30"/>
    <p:sldId id="563" r:id="rId3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427BC"/>
    <a:srgbClr val="FFFFFF"/>
    <a:srgbClr val="179923"/>
    <a:srgbClr val="E69D1A"/>
    <a:srgbClr val="FF0000"/>
    <a:srgbClr val="884880"/>
    <a:srgbClr val="FF9900"/>
    <a:srgbClr val="FEE2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0" autoAdjust="0"/>
    <p:restoredTop sz="99645" autoAdjust="0"/>
  </p:normalViewPr>
  <p:slideViewPr>
    <p:cSldViewPr>
      <p:cViewPr varScale="1">
        <p:scale>
          <a:sx n="129" d="100"/>
          <a:sy n="129" d="100"/>
        </p:scale>
        <p:origin x="-1020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412"/>
          </a:xfrm>
          <a:prstGeom prst="rect">
            <a:avLst/>
          </a:prstGeom>
        </p:spPr>
        <p:txBody>
          <a:bodyPr vert="horz" lIns="91275" tIns="45638" rIns="91275" bIns="45638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60" cy="496412"/>
          </a:xfrm>
          <a:prstGeom prst="rect">
            <a:avLst/>
          </a:prstGeom>
        </p:spPr>
        <p:txBody>
          <a:bodyPr vert="horz" lIns="91275" tIns="45638" rIns="91275" bIns="45638" rtlCol="0"/>
          <a:lstStyle>
            <a:lvl1pPr algn="r">
              <a:defRPr sz="1200"/>
            </a:lvl1pPr>
          </a:lstStyle>
          <a:p>
            <a:fld id="{EDF54699-954F-4E4D-9DCD-366D4D7B0D63}" type="datetimeFigureOut">
              <a:rPr lang="en-GB" smtClean="0"/>
              <a:t>01/10/2014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75" tIns="45638" rIns="91275" bIns="4563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275" tIns="45638" rIns="91275" bIns="4563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60" cy="496412"/>
          </a:xfrm>
          <a:prstGeom prst="rect">
            <a:avLst/>
          </a:prstGeom>
        </p:spPr>
        <p:txBody>
          <a:bodyPr vert="horz" lIns="91275" tIns="45638" rIns="91275" bIns="45638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60" cy="496412"/>
          </a:xfrm>
          <a:prstGeom prst="rect">
            <a:avLst/>
          </a:prstGeom>
        </p:spPr>
        <p:txBody>
          <a:bodyPr vert="horz" lIns="91275" tIns="45638" rIns="91275" bIns="45638" rtlCol="0" anchor="b"/>
          <a:lstStyle>
            <a:lvl1pPr algn="r">
              <a:defRPr sz="1200"/>
            </a:lvl1pPr>
          </a:lstStyle>
          <a:p>
            <a:fld id="{B83C5146-1889-4C45-88D4-AB2A8F6634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906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C5146-1889-4C45-88D4-AB2A8F66345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6584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2014/09/22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FCC-hh Collaboration Meeting,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253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2014/09/22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FCC-hh Collaboration Meeting,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9448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2014/09/22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FCC-hh Collaboration Meeting,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0836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909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7637" y="6669361"/>
            <a:ext cx="1915342" cy="188640"/>
          </a:xfrm>
        </p:spPr>
        <p:txBody>
          <a:bodyPr/>
          <a:lstStyle/>
          <a:p>
            <a:r>
              <a:rPr lang="en-US" smtClean="0"/>
              <a:t>2014/09/22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27770" y="6691658"/>
            <a:ext cx="3888446" cy="166342"/>
          </a:xfrm>
        </p:spPr>
        <p:txBody>
          <a:bodyPr/>
          <a:lstStyle/>
          <a:p>
            <a:r>
              <a:rPr lang="en-GB" smtClean="0"/>
              <a:t>M. Schaumann, FCC-hh Collaboration Meeting, CERN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5058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2014/09/22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FCC-hh Collaboration Meeting,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21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548680"/>
            <a:ext cx="4316288" cy="60486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48680"/>
            <a:ext cx="4388296" cy="59046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2014/09/22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FCC-hh Collaboration Meeting, CERN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150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86297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268760"/>
            <a:ext cx="4040188" cy="53285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49924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268760"/>
            <a:ext cx="4041775" cy="53285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2014/09/22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FCC-hh Collaboration Meeting, CERN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4767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-16663" y="6597352"/>
            <a:ext cx="1924367" cy="239475"/>
          </a:xfrm>
        </p:spPr>
        <p:txBody>
          <a:bodyPr/>
          <a:lstStyle/>
          <a:p>
            <a:r>
              <a:rPr lang="en-US" smtClean="0"/>
              <a:t>2014/09/22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83768" y="6597352"/>
            <a:ext cx="4176464" cy="219379"/>
          </a:xfrm>
        </p:spPr>
        <p:txBody>
          <a:bodyPr/>
          <a:lstStyle/>
          <a:p>
            <a:r>
              <a:rPr lang="en-GB" smtClean="0"/>
              <a:t>M. Schaumann, FCC-hh Collaboration Meeting, CERN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08412" y="6597352"/>
            <a:ext cx="2133600" cy="216024"/>
          </a:xfrm>
        </p:spPr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4945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2014/09/22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FCC-hh Collaboration Meeting, CERN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8603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2014/09/22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FCC-hh Collaboration Meeting, CERN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679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2014/09/22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FCC-hh Collaboration Meeting, CERN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779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491"/>
            <a:ext cx="9144000" cy="490066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8" y="476672"/>
            <a:ext cx="8496944" cy="6120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-7637" y="6669360"/>
            <a:ext cx="1987350" cy="2063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2014/09/22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1800" y="6691658"/>
            <a:ext cx="3600400" cy="1663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M. Schaumann, FCC-hh Collaboration Meeting, CERN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08412" y="6669360"/>
            <a:ext cx="2133600" cy="21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EE74B-AA29-428B-826F-5CD1FF8C5BA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107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0.png"/><Relationship Id="rId4" Type="http://schemas.openxmlformats.org/officeDocument/2006/relationships/image" Target="../media/image5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2.png"/><Relationship Id="rId4" Type="http://schemas.openxmlformats.org/officeDocument/2006/relationships/image" Target="../media/image30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7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6.png"/><Relationship Id="rId5" Type="http://schemas.openxmlformats.org/officeDocument/2006/relationships/image" Target="../media/image45.png"/><Relationship Id="rId4" Type="http://schemas.openxmlformats.org/officeDocument/2006/relationships/image" Target="../media/image5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1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49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0.png"/><Relationship Id="rId5" Type="http://schemas.openxmlformats.org/officeDocument/2006/relationships/image" Target="../media/image62.png"/><Relationship Id="rId4" Type="http://schemas.openxmlformats.org/officeDocument/2006/relationships/image" Target="../media/image3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67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282344/timetable/#20140212" TargetMode="External"/><Relationship Id="rId2" Type="http://schemas.openxmlformats.org/officeDocument/2006/relationships/hyperlink" Target="https://indico.cern.ch/event/288576/timetable/#20131216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331669/timetable/#20140922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73.png"/><Relationship Id="rId7" Type="http://schemas.openxmlformats.org/officeDocument/2006/relationships/image" Target="../media/image78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Relationship Id="rId9" Type="http://schemas.openxmlformats.org/officeDocument/2006/relationships/image" Target="../media/image8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3.png"/><Relationship Id="rId4" Type="http://schemas.openxmlformats.org/officeDocument/2006/relationships/image" Target="../media/image9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7" Type="http://schemas.openxmlformats.org/officeDocument/2006/relationships/image" Target="../media/image370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48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16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5" descr="DSCF429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54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Oval 16"/>
          <p:cNvSpPr>
            <a:spLocks noChangeArrowheads="1"/>
          </p:cNvSpPr>
          <p:nvPr/>
        </p:nvSpPr>
        <p:spPr bwMode="auto">
          <a:xfrm>
            <a:off x="1828800" y="4154488"/>
            <a:ext cx="2819400" cy="552450"/>
          </a:xfrm>
          <a:prstGeom prst="ellipse">
            <a:avLst/>
          </a:prstGeom>
          <a:noFill/>
          <a:ln w="28575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eaLnBrk="1" hangingPunct="1"/>
            <a:endParaRPr lang="en-GB" sz="2000"/>
          </a:p>
        </p:txBody>
      </p:sp>
      <p:sp>
        <p:nvSpPr>
          <p:cNvPr id="12296" name="Freeform 17"/>
          <p:cNvSpPr>
            <a:spLocks/>
          </p:cNvSpPr>
          <p:nvPr/>
        </p:nvSpPr>
        <p:spPr bwMode="auto">
          <a:xfrm>
            <a:off x="0" y="4114800"/>
            <a:ext cx="5029200" cy="990600"/>
          </a:xfrm>
          <a:custGeom>
            <a:avLst/>
            <a:gdLst>
              <a:gd name="T0" fmla="*/ 0 w 3168"/>
              <a:gd name="T1" fmla="*/ 2147483647 h 624"/>
              <a:gd name="T2" fmla="*/ 2147483647 w 3168"/>
              <a:gd name="T3" fmla="*/ 2147483647 h 624"/>
              <a:gd name="T4" fmla="*/ 2147483647 w 3168"/>
              <a:gd name="T5" fmla="*/ 2147483647 h 624"/>
              <a:gd name="T6" fmla="*/ 2147483647 w 3168"/>
              <a:gd name="T7" fmla="*/ 2147483647 h 624"/>
              <a:gd name="T8" fmla="*/ 2147483647 w 3168"/>
              <a:gd name="T9" fmla="*/ 0 h 624"/>
              <a:gd name="T10" fmla="*/ 2147483647 w 3168"/>
              <a:gd name="T11" fmla="*/ 2147483647 h 624"/>
              <a:gd name="T12" fmla="*/ 2147483647 w 3168"/>
              <a:gd name="T13" fmla="*/ 2147483647 h 624"/>
              <a:gd name="T14" fmla="*/ 2147483647 w 3168"/>
              <a:gd name="T15" fmla="*/ 2147483647 h 624"/>
              <a:gd name="T16" fmla="*/ 2147483647 w 3168"/>
              <a:gd name="T17" fmla="*/ 2147483647 h 624"/>
              <a:gd name="T18" fmla="*/ 2147483647 w 3168"/>
              <a:gd name="T19" fmla="*/ 2147483647 h 624"/>
              <a:gd name="T20" fmla="*/ 2147483647 w 3168"/>
              <a:gd name="T21" fmla="*/ 2147483647 h 624"/>
              <a:gd name="T22" fmla="*/ 2147483647 w 3168"/>
              <a:gd name="T23" fmla="*/ 2147483647 h 624"/>
              <a:gd name="T24" fmla="*/ 2147483647 w 3168"/>
              <a:gd name="T25" fmla="*/ 2147483647 h 624"/>
              <a:gd name="T26" fmla="*/ 2147483647 w 3168"/>
              <a:gd name="T27" fmla="*/ 2147483647 h 62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168"/>
              <a:gd name="T43" fmla="*/ 0 h 624"/>
              <a:gd name="T44" fmla="*/ 3168 w 3168"/>
              <a:gd name="T45" fmla="*/ 624 h 624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168" h="624">
                <a:moveTo>
                  <a:pt x="0" y="156"/>
                </a:moveTo>
                <a:cubicBezTo>
                  <a:pt x="55" y="145"/>
                  <a:pt x="214" y="108"/>
                  <a:pt x="333" y="87"/>
                </a:cubicBezTo>
                <a:cubicBezTo>
                  <a:pt x="452" y="66"/>
                  <a:pt x="591" y="46"/>
                  <a:pt x="714" y="33"/>
                </a:cubicBezTo>
                <a:cubicBezTo>
                  <a:pt x="837" y="20"/>
                  <a:pt x="958" y="12"/>
                  <a:pt x="1071" y="6"/>
                </a:cubicBezTo>
                <a:cubicBezTo>
                  <a:pt x="1184" y="0"/>
                  <a:pt x="1274" y="0"/>
                  <a:pt x="1392" y="0"/>
                </a:cubicBezTo>
                <a:cubicBezTo>
                  <a:pt x="1510" y="0"/>
                  <a:pt x="1661" y="0"/>
                  <a:pt x="1782" y="6"/>
                </a:cubicBezTo>
                <a:cubicBezTo>
                  <a:pt x="1903" y="12"/>
                  <a:pt x="1976" y="17"/>
                  <a:pt x="2118" y="36"/>
                </a:cubicBezTo>
                <a:cubicBezTo>
                  <a:pt x="2260" y="55"/>
                  <a:pt x="2494" y="89"/>
                  <a:pt x="2637" y="123"/>
                </a:cubicBezTo>
                <a:cubicBezTo>
                  <a:pt x="2780" y="157"/>
                  <a:pt x="2896" y="205"/>
                  <a:pt x="2976" y="240"/>
                </a:cubicBezTo>
                <a:cubicBezTo>
                  <a:pt x="3056" y="275"/>
                  <a:pt x="3088" y="304"/>
                  <a:pt x="3120" y="336"/>
                </a:cubicBezTo>
                <a:cubicBezTo>
                  <a:pt x="3152" y="368"/>
                  <a:pt x="3168" y="400"/>
                  <a:pt x="3168" y="432"/>
                </a:cubicBezTo>
                <a:cubicBezTo>
                  <a:pt x="3168" y="464"/>
                  <a:pt x="3139" y="503"/>
                  <a:pt x="3120" y="528"/>
                </a:cubicBezTo>
                <a:cubicBezTo>
                  <a:pt x="3101" y="553"/>
                  <a:pt x="3078" y="566"/>
                  <a:pt x="3054" y="582"/>
                </a:cubicBezTo>
                <a:cubicBezTo>
                  <a:pt x="3030" y="598"/>
                  <a:pt x="2989" y="617"/>
                  <a:pt x="2976" y="624"/>
                </a:cubicBezTo>
              </a:path>
            </a:pathLst>
          </a:custGeom>
          <a:noFill/>
          <a:ln w="28575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2297" name="Oval 20"/>
          <p:cNvSpPr>
            <a:spLocks noChangeArrowheads="1"/>
          </p:cNvSpPr>
          <p:nvPr/>
        </p:nvSpPr>
        <p:spPr bwMode="auto">
          <a:xfrm>
            <a:off x="4648200" y="4191000"/>
            <a:ext cx="342900" cy="95250"/>
          </a:xfrm>
          <a:prstGeom prst="ellipse">
            <a:avLst/>
          </a:prstGeom>
          <a:noFill/>
          <a:ln w="28575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" name="Oval 16"/>
          <p:cNvSpPr>
            <a:spLocks noChangeArrowheads="1"/>
          </p:cNvSpPr>
          <p:nvPr/>
        </p:nvSpPr>
        <p:spPr bwMode="auto">
          <a:xfrm>
            <a:off x="1570135" y="3297993"/>
            <a:ext cx="9080994" cy="1321243"/>
          </a:xfrm>
          <a:custGeom>
            <a:avLst/>
            <a:gdLst>
              <a:gd name="connsiteX0" fmla="*/ 0 w 8555347"/>
              <a:gd name="connsiteY0" fmla="*/ 867326 h 1734652"/>
              <a:gd name="connsiteX1" fmla="*/ 4277674 w 8555347"/>
              <a:gd name="connsiteY1" fmla="*/ 0 h 1734652"/>
              <a:gd name="connsiteX2" fmla="*/ 8555348 w 8555347"/>
              <a:gd name="connsiteY2" fmla="*/ 867326 h 1734652"/>
              <a:gd name="connsiteX3" fmla="*/ 4277674 w 8555347"/>
              <a:gd name="connsiteY3" fmla="*/ 1734652 h 1734652"/>
              <a:gd name="connsiteX4" fmla="*/ 0 w 8555347"/>
              <a:gd name="connsiteY4" fmla="*/ 867326 h 1734652"/>
              <a:gd name="connsiteX0" fmla="*/ 0 w 8555348"/>
              <a:gd name="connsiteY0" fmla="*/ 884144 h 1751470"/>
              <a:gd name="connsiteX1" fmla="*/ 4277674 w 8555348"/>
              <a:gd name="connsiteY1" fmla="*/ 16818 h 1751470"/>
              <a:gd name="connsiteX2" fmla="*/ 8555348 w 8555348"/>
              <a:gd name="connsiteY2" fmla="*/ 884144 h 1751470"/>
              <a:gd name="connsiteX3" fmla="*/ 4277674 w 8555348"/>
              <a:gd name="connsiteY3" fmla="*/ 1751470 h 1751470"/>
              <a:gd name="connsiteX4" fmla="*/ 0 w 8555348"/>
              <a:gd name="connsiteY4" fmla="*/ 884144 h 1751470"/>
              <a:gd name="connsiteX0" fmla="*/ 20137 w 8575485"/>
              <a:gd name="connsiteY0" fmla="*/ 747410 h 1614736"/>
              <a:gd name="connsiteX1" fmla="*/ 3228864 w 8575485"/>
              <a:gd name="connsiteY1" fmla="*/ 21752 h 1614736"/>
              <a:gd name="connsiteX2" fmla="*/ 8575485 w 8575485"/>
              <a:gd name="connsiteY2" fmla="*/ 747410 h 1614736"/>
              <a:gd name="connsiteX3" fmla="*/ 4297811 w 8575485"/>
              <a:gd name="connsiteY3" fmla="*/ 1614736 h 1614736"/>
              <a:gd name="connsiteX4" fmla="*/ 20137 w 8575485"/>
              <a:gd name="connsiteY4" fmla="*/ 747410 h 1614736"/>
              <a:gd name="connsiteX0" fmla="*/ 19741 w 8575089"/>
              <a:gd name="connsiteY0" fmla="*/ 776741 h 1644067"/>
              <a:gd name="connsiteX1" fmla="*/ 3228468 w 8575089"/>
              <a:gd name="connsiteY1" fmla="*/ 51083 h 1644067"/>
              <a:gd name="connsiteX2" fmla="*/ 8575089 w 8575089"/>
              <a:gd name="connsiteY2" fmla="*/ 776741 h 1644067"/>
              <a:gd name="connsiteX3" fmla="*/ 4297415 w 8575089"/>
              <a:gd name="connsiteY3" fmla="*/ 1644067 h 1644067"/>
              <a:gd name="connsiteX4" fmla="*/ 19741 w 8575089"/>
              <a:gd name="connsiteY4" fmla="*/ 776741 h 1644067"/>
              <a:gd name="connsiteX0" fmla="*/ 19359 w 8574707"/>
              <a:gd name="connsiteY0" fmla="*/ 726116 h 1593442"/>
              <a:gd name="connsiteX1" fmla="*/ 3228086 w 8574707"/>
              <a:gd name="connsiteY1" fmla="*/ 458 h 1593442"/>
              <a:gd name="connsiteX2" fmla="*/ 8574707 w 8574707"/>
              <a:gd name="connsiteY2" fmla="*/ 726116 h 1593442"/>
              <a:gd name="connsiteX3" fmla="*/ 4297033 w 8574707"/>
              <a:gd name="connsiteY3" fmla="*/ 1593442 h 1593442"/>
              <a:gd name="connsiteX4" fmla="*/ 19359 w 8574707"/>
              <a:gd name="connsiteY4" fmla="*/ 726116 h 1593442"/>
              <a:gd name="connsiteX0" fmla="*/ 19359 w 8701063"/>
              <a:gd name="connsiteY0" fmla="*/ 745105 h 1612431"/>
              <a:gd name="connsiteX1" fmla="*/ 3228086 w 8701063"/>
              <a:gd name="connsiteY1" fmla="*/ 19447 h 1612431"/>
              <a:gd name="connsiteX2" fmla="*/ 7181053 w 8701063"/>
              <a:gd name="connsiteY2" fmla="*/ 254000 h 1612431"/>
              <a:gd name="connsiteX3" fmla="*/ 8574707 w 8701063"/>
              <a:gd name="connsiteY3" fmla="*/ 745105 h 1612431"/>
              <a:gd name="connsiteX4" fmla="*/ 4297033 w 8701063"/>
              <a:gd name="connsiteY4" fmla="*/ 1612431 h 1612431"/>
              <a:gd name="connsiteX5" fmla="*/ 19359 w 8701063"/>
              <a:gd name="connsiteY5" fmla="*/ 745105 h 1612431"/>
              <a:gd name="connsiteX0" fmla="*/ 108482 w 8790186"/>
              <a:gd name="connsiteY0" fmla="*/ 745105 h 1612431"/>
              <a:gd name="connsiteX1" fmla="*/ 1448925 w 8790186"/>
              <a:gd name="connsiteY1" fmla="*/ 125212 h 1612431"/>
              <a:gd name="connsiteX2" fmla="*/ 3317209 w 8790186"/>
              <a:gd name="connsiteY2" fmla="*/ 19447 h 1612431"/>
              <a:gd name="connsiteX3" fmla="*/ 7270176 w 8790186"/>
              <a:gd name="connsiteY3" fmla="*/ 254000 h 1612431"/>
              <a:gd name="connsiteX4" fmla="*/ 8663830 w 8790186"/>
              <a:gd name="connsiteY4" fmla="*/ 745105 h 1612431"/>
              <a:gd name="connsiteX5" fmla="*/ 4386156 w 8790186"/>
              <a:gd name="connsiteY5" fmla="*/ 1612431 h 1612431"/>
              <a:gd name="connsiteX6" fmla="*/ 108482 w 8790186"/>
              <a:gd name="connsiteY6" fmla="*/ 745105 h 1612431"/>
              <a:gd name="connsiteX0" fmla="*/ 166021 w 8847725"/>
              <a:gd name="connsiteY0" fmla="*/ 648832 h 1516158"/>
              <a:gd name="connsiteX1" fmla="*/ 1506464 w 8847725"/>
              <a:gd name="connsiteY1" fmla="*/ 28939 h 1516158"/>
              <a:gd name="connsiteX2" fmla="*/ 7327715 w 8847725"/>
              <a:gd name="connsiteY2" fmla="*/ 157727 h 1516158"/>
              <a:gd name="connsiteX3" fmla="*/ 8721369 w 8847725"/>
              <a:gd name="connsiteY3" fmla="*/ 648832 h 1516158"/>
              <a:gd name="connsiteX4" fmla="*/ 4443695 w 8847725"/>
              <a:gd name="connsiteY4" fmla="*/ 1516158 h 1516158"/>
              <a:gd name="connsiteX5" fmla="*/ 166021 w 8847725"/>
              <a:gd name="connsiteY5" fmla="*/ 648832 h 1516158"/>
              <a:gd name="connsiteX0" fmla="*/ 7326609 w 8846619"/>
              <a:gd name="connsiteY0" fmla="*/ 37580 h 1396011"/>
              <a:gd name="connsiteX1" fmla="*/ 8720263 w 8846619"/>
              <a:gd name="connsiteY1" fmla="*/ 528685 h 1396011"/>
              <a:gd name="connsiteX2" fmla="*/ 4442589 w 8846619"/>
              <a:gd name="connsiteY2" fmla="*/ 1396011 h 1396011"/>
              <a:gd name="connsiteX3" fmla="*/ 164915 w 8846619"/>
              <a:gd name="connsiteY3" fmla="*/ 528685 h 1396011"/>
              <a:gd name="connsiteX4" fmla="*/ 1596798 w 8846619"/>
              <a:gd name="connsiteY4" fmla="*/ 232 h 1396011"/>
              <a:gd name="connsiteX0" fmla="*/ 7420708 w 8940718"/>
              <a:gd name="connsiteY0" fmla="*/ 50440 h 1408871"/>
              <a:gd name="connsiteX1" fmla="*/ 8814362 w 8940718"/>
              <a:gd name="connsiteY1" fmla="*/ 541545 h 1408871"/>
              <a:gd name="connsiteX2" fmla="*/ 4536688 w 8940718"/>
              <a:gd name="connsiteY2" fmla="*/ 1408871 h 1408871"/>
              <a:gd name="connsiteX3" fmla="*/ 259014 w 8940718"/>
              <a:gd name="connsiteY3" fmla="*/ 541545 h 1408871"/>
              <a:gd name="connsiteX4" fmla="*/ 1291652 w 8940718"/>
              <a:gd name="connsiteY4" fmla="*/ 213 h 1408871"/>
              <a:gd name="connsiteX0" fmla="*/ 7430567 w 8950577"/>
              <a:gd name="connsiteY0" fmla="*/ 50405 h 1408983"/>
              <a:gd name="connsiteX1" fmla="*/ 8824221 w 8950577"/>
              <a:gd name="connsiteY1" fmla="*/ 541510 h 1408983"/>
              <a:gd name="connsiteX2" fmla="*/ 4546547 w 8950577"/>
              <a:gd name="connsiteY2" fmla="*/ 1408836 h 1408983"/>
              <a:gd name="connsiteX3" fmla="*/ 255994 w 8950577"/>
              <a:gd name="connsiteY3" fmla="*/ 605905 h 1408983"/>
              <a:gd name="connsiteX4" fmla="*/ 1301511 w 8950577"/>
              <a:gd name="connsiteY4" fmla="*/ 178 h 1408983"/>
              <a:gd name="connsiteX0" fmla="*/ 7453401 w 8973411"/>
              <a:gd name="connsiteY0" fmla="*/ 50402 h 1370351"/>
              <a:gd name="connsiteX1" fmla="*/ 8847055 w 8973411"/>
              <a:gd name="connsiteY1" fmla="*/ 541507 h 1370351"/>
              <a:gd name="connsiteX2" fmla="*/ 4878473 w 8973411"/>
              <a:gd name="connsiteY2" fmla="*/ 1370196 h 1370351"/>
              <a:gd name="connsiteX3" fmla="*/ 278828 w 8973411"/>
              <a:gd name="connsiteY3" fmla="*/ 605902 h 1370351"/>
              <a:gd name="connsiteX4" fmla="*/ 1324345 w 8973411"/>
              <a:gd name="connsiteY4" fmla="*/ 175 h 1370351"/>
              <a:gd name="connsiteX0" fmla="*/ 7475289 w 8995299"/>
              <a:gd name="connsiteY0" fmla="*/ 50398 h 1305970"/>
              <a:gd name="connsiteX1" fmla="*/ 8868943 w 8995299"/>
              <a:gd name="connsiteY1" fmla="*/ 541503 h 1305970"/>
              <a:gd name="connsiteX2" fmla="*/ 5196575 w 8995299"/>
              <a:gd name="connsiteY2" fmla="*/ 1305798 h 1305970"/>
              <a:gd name="connsiteX3" fmla="*/ 300716 w 8995299"/>
              <a:gd name="connsiteY3" fmla="*/ 605898 h 1305970"/>
              <a:gd name="connsiteX4" fmla="*/ 1346233 w 8995299"/>
              <a:gd name="connsiteY4" fmla="*/ 171 h 1305970"/>
              <a:gd name="connsiteX0" fmla="*/ 7475289 w 8995299"/>
              <a:gd name="connsiteY0" fmla="*/ 50398 h 1317417"/>
              <a:gd name="connsiteX1" fmla="*/ 8868943 w 8995299"/>
              <a:gd name="connsiteY1" fmla="*/ 541503 h 1317417"/>
              <a:gd name="connsiteX2" fmla="*/ 5196575 w 8995299"/>
              <a:gd name="connsiteY2" fmla="*/ 1305798 h 1317417"/>
              <a:gd name="connsiteX3" fmla="*/ 300716 w 8995299"/>
              <a:gd name="connsiteY3" fmla="*/ 605898 h 1317417"/>
              <a:gd name="connsiteX4" fmla="*/ 1346233 w 8995299"/>
              <a:gd name="connsiteY4" fmla="*/ 171 h 1317417"/>
              <a:gd name="connsiteX0" fmla="*/ 7560984 w 9080994"/>
              <a:gd name="connsiteY0" fmla="*/ 50515 h 1321243"/>
              <a:gd name="connsiteX1" fmla="*/ 8954638 w 9080994"/>
              <a:gd name="connsiteY1" fmla="*/ 541620 h 1321243"/>
              <a:gd name="connsiteX2" fmla="*/ 5282270 w 9080994"/>
              <a:gd name="connsiteY2" fmla="*/ 1305915 h 1321243"/>
              <a:gd name="connsiteX3" fmla="*/ 386411 w 9080994"/>
              <a:gd name="connsiteY3" fmla="*/ 606015 h 1321243"/>
              <a:gd name="connsiteX4" fmla="*/ 1431928 w 9080994"/>
              <a:gd name="connsiteY4" fmla="*/ 288 h 1321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80994" h="1321243">
                <a:moveTo>
                  <a:pt x="7560984" y="50515"/>
                </a:moveTo>
                <a:cubicBezTo>
                  <a:pt x="8452087" y="171458"/>
                  <a:pt x="9435308" y="315215"/>
                  <a:pt x="8954638" y="541620"/>
                </a:cubicBezTo>
                <a:cubicBezTo>
                  <a:pt x="8473968" y="768025"/>
                  <a:pt x="7470162" y="1205031"/>
                  <a:pt x="5282270" y="1305915"/>
                </a:cubicBezTo>
                <a:cubicBezTo>
                  <a:pt x="3094378" y="1406799"/>
                  <a:pt x="1221318" y="991045"/>
                  <a:pt x="386411" y="606015"/>
                </a:cubicBezTo>
                <a:cubicBezTo>
                  <a:pt x="-448496" y="220985"/>
                  <a:pt x="146872" y="-9301"/>
                  <a:pt x="1431928" y="288"/>
                </a:cubicBezTo>
              </a:path>
            </a:pathLst>
          </a:custGeom>
          <a:noFill/>
          <a:ln w="28575" algn="ctr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endParaRPr lang="en-GB" sz="200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5517232"/>
            <a:ext cx="2540097" cy="106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685800" y="620688"/>
            <a:ext cx="7772400" cy="1470025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/>
              <a:t>Potential Performance for </a:t>
            </a:r>
            <a:r>
              <a:rPr lang="en-GB" b="1" dirty="0" smtClean="0"/>
              <a:t>p-p, </a:t>
            </a:r>
            <a:r>
              <a:rPr lang="en-GB" b="1" dirty="0" err="1" smtClean="0"/>
              <a:t>Pb-Pb</a:t>
            </a:r>
            <a:r>
              <a:rPr lang="en-GB" b="1" dirty="0" smtClean="0"/>
              <a:t> </a:t>
            </a:r>
          </a:p>
          <a:p>
            <a:r>
              <a:rPr lang="en-GB" b="1" dirty="0" smtClean="0"/>
              <a:t>and p-</a:t>
            </a:r>
            <a:r>
              <a:rPr lang="en-GB" b="1" dirty="0" err="1" smtClean="0"/>
              <a:t>Pb</a:t>
            </a:r>
            <a:r>
              <a:rPr lang="en-GB" b="1" dirty="0" smtClean="0"/>
              <a:t> </a:t>
            </a:r>
            <a:r>
              <a:rPr lang="en-GB" b="1" dirty="0" smtClean="0"/>
              <a:t>collisions in FCC-</a:t>
            </a:r>
            <a:r>
              <a:rPr lang="en-GB" b="1" dirty="0" err="1" smtClean="0"/>
              <a:t>hh</a:t>
            </a:r>
            <a:endParaRPr lang="en-GB" b="1" dirty="0"/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4427984" y="3068960"/>
            <a:ext cx="5112568" cy="119472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GB" sz="2400" b="1" dirty="0" smtClean="0">
                <a:solidFill>
                  <a:schemeClr val="bg1">
                    <a:lumMod val="95000"/>
                  </a:schemeClr>
                </a:solidFill>
              </a:rPr>
              <a:t>Michaela </a:t>
            </a:r>
            <a:r>
              <a:rPr lang="en-GB" sz="2400" b="1" dirty="0" err="1" smtClean="0">
                <a:solidFill>
                  <a:schemeClr val="bg1">
                    <a:lumMod val="95000"/>
                  </a:schemeClr>
                </a:solidFill>
              </a:rPr>
              <a:t>Schaumann</a:t>
            </a:r>
            <a:r>
              <a:rPr lang="en-GB" sz="2400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GB" sz="2400" b="1" dirty="0" smtClean="0">
                <a:solidFill>
                  <a:schemeClr val="bg1">
                    <a:lumMod val="95000"/>
                  </a:schemeClr>
                </a:solidFill>
              </a:rPr>
              <a:t>(CERN, RWTH Aachen)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GB" sz="1800" b="1" dirty="0" smtClean="0">
                <a:solidFill>
                  <a:schemeClr val="bg1">
                    <a:lumMod val="95000"/>
                  </a:schemeClr>
                </a:solidFill>
              </a:rPr>
              <a:t>In collaboration with J.M. Jowett (CERN)</a:t>
            </a:r>
            <a:endParaRPr lang="en-GB" sz="1600" dirty="0" smtClean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67744" y="6077217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0000"/>
                </a:solidFill>
              </a:rPr>
              <a:t>2</a:t>
            </a:r>
            <a:r>
              <a:rPr lang="en-GB" sz="2000" b="1" baseline="30000" dirty="0" smtClean="0">
                <a:solidFill>
                  <a:srgbClr val="000000"/>
                </a:solidFill>
              </a:rPr>
              <a:t>nd</a:t>
            </a:r>
            <a:r>
              <a:rPr lang="en-GB" sz="2000" b="1" dirty="0" smtClean="0">
                <a:solidFill>
                  <a:srgbClr val="000000"/>
                </a:solidFill>
              </a:rPr>
              <a:t> October </a:t>
            </a:r>
            <a:r>
              <a:rPr lang="en-GB" sz="2000" b="1" dirty="0">
                <a:solidFill>
                  <a:srgbClr val="000000"/>
                </a:solidFill>
              </a:rPr>
              <a:t>2014</a:t>
            </a:r>
          </a:p>
          <a:p>
            <a:pPr algn="ctr"/>
            <a:r>
              <a:rPr lang="en-GB" sz="2000" b="1" dirty="0" smtClean="0">
                <a:solidFill>
                  <a:srgbClr val="000000"/>
                </a:solidFill>
              </a:rPr>
              <a:t>FCC-</a:t>
            </a:r>
            <a:r>
              <a:rPr lang="en-GB" sz="2000" b="1" dirty="0" err="1" smtClean="0">
                <a:solidFill>
                  <a:srgbClr val="000000"/>
                </a:solidFill>
              </a:rPr>
              <a:t>hh</a:t>
            </a:r>
            <a:r>
              <a:rPr lang="en-GB" sz="2000" b="1" dirty="0" smtClean="0">
                <a:solidFill>
                  <a:srgbClr val="000000"/>
                </a:solidFill>
              </a:rPr>
              <a:t> Collaboration Meeting, </a:t>
            </a:r>
            <a:r>
              <a:rPr lang="en-GB" sz="2000" b="1" dirty="0">
                <a:solidFill>
                  <a:srgbClr val="000000"/>
                </a:solidFill>
              </a:rPr>
              <a:t>CERN</a:t>
            </a:r>
          </a:p>
        </p:txBody>
      </p:sp>
    </p:spTree>
    <p:extLst>
      <p:ext uri="{BB962C8B-B14F-4D97-AF65-F5344CB8AC3E}">
        <p14:creationId xmlns:p14="http://schemas.microsoft.com/office/powerpoint/2010/main" val="1192144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:mv="urn:schemas-microsoft-com:mac:vml" xmlns="">
      <mp:transition xmlns:mp="http://schemas.microsoft.com/office/mac/powerpoint/2008/main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p-p: Beam-Beam </a:t>
            </a:r>
            <a:r>
              <a:rPr lang="en-GB" b="1" dirty="0" smtClean="0"/>
              <a:t>Tune Shift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2014/09/22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FCC-hh Collaboration Meeting, CERN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10</a:t>
            </a:fld>
            <a:endParaRPr lang="en-GB"/>
          </a:p>
        </p:txBody>
      </p:sp>
      <p:grpSp>
        <p:nvGrpSpPr>
          <p:cNvPr id="10" name="Group 9"/>
          <p:cNvGrpSpPr/>
          <p:nvPr/>
        </p:nvGrpSpPr>
        <p:grpSpPr>
          <a:xfrm>
            <a:off x="1835696" y="2492896"/>
            <a:ext cx="1623223" cy="936104"/>
            <a:chOff x="6117129" y="3671743"/>
            <a:chExt cx="1911255" cy="1053402"/>
          </a:xfrm>
        </p:grpSpPr>
        <p:pic>
          <p:nvPicPr>
            <p:cNvPr id="9" name="Picture 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14402" y="3671743"/>
              <a:ext cx="913982" cy="1053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7129" y="3880016"/>
              <a:ext cx="997273" cy="636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Rectangle 10"/>
          <p:cNvSpPr/>
          <p:nvPr/>
        </p:nvSpPr>
        <p:spPr>
          <a:xfrm>
            <a:off x="251520" y="1589891"/>
            <a:ext cx="33645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Beam-beam tune shift per experiment: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043608" y="4293096"/>
                <a:ext cx="7056784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dirty="0" smtClean="0"/>
                  <a:t>Total tune shift can go up to </a:t>
                </a:r>
                <a14:m>
                  <m:oMath xmlns:m="http://schemas.openxmlformats.org/officeDocument/2006/math">
                    <m:r>
                      <a:rPr lang="en-GB" sz="2400" b="1" i="1" dirty="0" smtClean="0">
                        <a:latin typeface="Cambria Math"/>
                      </a:rPr>
                      <m:t>~</m:t>
                    </m:r>
                  </m:oMath>
                </a14:m>
                <a:r>
                  <a:rPr lang="en-GB" sz="2400" b="1" dirty="0" smtClean="0"/>
                  <a:t>5 times the expected limit </a:t>
                </a:r>
                <a:r>
                  <a:rPr lang="en-GB" sz="2400" dirty="0" smtClean="0"/>
                  <a:t>in case of 25ns beam.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dirty="0" smtClean="0"/>
                  <a:t>Peak for 5ns beam at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𝜉</m:t>
                    </m:r>
                    <m:r>
                      <a:rPr lang="en-GB" sz="2400" b="0" i="1" smtClean="0">
                        <a:latin typeface="Cambria Math"/>
                      </a:rPr>
                      <m:t>=2.5×</m:t>
                    </m:r>
                  </m:oMath>
                </a14:m>
                <a:r>
                  <a:rPr lang="en-GB" sz="2400" dirty="0" smtClean="0"/>
                  <a:t> limit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b="1" dirty="0" smtClean="0"/>
                  <a:t>With artificial longitudinal and transverse blow-up </a:t>
                </a:r>
                <a14:m>
                  <m:oMath xmlns:m="http://schemas.openxmlformats.org/officeDocument/2006/math">
                    <m:r>
                      <a:rPr lang="en-GB" sz="2400" b="1" i="1">
                        <a:latin typeface="Cambria Math"/>
                      </a:rPr>
                      <m:t>𝝃</m:t>
                    </m:r>
                  </m:oMath>
                </a14:m>
                <a:r>
                  <a:rPr lang="en-GB" sz="2400" b="1" dirty="0" smtClean="0"/>
                  <a:t> = const.= limit.</a:t>
                </a:r>
                <a:endParaRPr lang="en-GB" sz="2400" b="1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4293096"/>
                <a:ext cx="7056784" cy="1938992"/>
              </a:xfrm>
              <a:prstGeom prst="rect">
                <a:avLst/>
              </a:prstGeom>
              <a:blipFill rotWithShape="1">
                <a:blip r:embed="rId4"/>
                <a:stretch>
                  <a:fillRect l="-1123" t="-2516" b="-62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/>
          <p:cNvGrpSpPr/>
          <p:nvPr/>
        </p:nvGrpSpPr>
        <p:grpSpPr>
          <a:xfrm>
            <a:off x="4211960" y="980728"/>
            <a:ext cx="4248472" cy="3053589"/>
            <a:chOff x="4211960" y="879467"/>
            <a:chExt cx="4248472" cy="3053589"/>
          </a:xfrm>
        </p:grpSpPr>
        <p:pic>
          <p:nvPicPr>
            <p:cNvPr id="7" name="Picture 4" descr="\\cernhomeM.cern.ch\M\mschauma\PhD_Thesis\Bilder\fcc\Protons\BeamBeamTuneShiftEvolutionODE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960" y="879467"/>
              <a:ext cx="4248472" cy="30535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5076056" y="3068960"/>
              <a:ext cx="31866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with 2 experiments in collisions</a:t>
              </a:r>
              <a:endParaRPr lang="en-GB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44039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p-p: Luminosity Evolution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2014/09/22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FCC-hh Collaboration Meeting, CERN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11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211960" y="882456"/>
                <a:ext cx="4536504" cy="56444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400" dirty="0" smtClean="0"/>
                  <a:t>Solid lines: free beam evolution</a:t>
                </a:r>
              </a:p>
              <a:p>
                <a:pPr marL="538163" indent="-273050"/>
                <a:r>
                  <a:rPr lang="en-GB" sz="2400" dirty="0" smtClean="0"/>
                  <a:t>→</a:t>
                </a:r>
                <a:r>
                  <a:rPr lang="en-GB" sz="2400" b="1" dirty="0" smtClean="0"/>
                  <a:t> Increasing luminosity </a:t>
                </a:r>
                <a:r>
                  <a:rPr lang="en-GB" sz="2400" dirty="0" smtClean="0"/>
                  <a:t>due to shrinking </a:t>
                </a:r>
                <a:r>
                  <a:rPr lang="en-GB" sz="2400" dirty="0" err="1" smtClean="0"/>
                  <a:t>emittances</a:t>
                </a:r>
                <a:r>
                  <a:rPr lang="en-GB" sz="2400" dirty="0" smtClean="0"/>
                  <a:t>!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400" dirty="0" smtClean="0"/>
                  <a:t>Dashed lines: </a:t>
                </a:r>
                <a:r>
                  <a:rPr lang="en-GB" sz="2400" dirty="0"/>
                  <a:t>beam-beam tune-shift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/>
                      </a:rPr>
                      <m:t>𝜉</m:t>
                    </m:r>
                  </m:oMath>
                </a14:m>
                <a:r>
                  <a:rPr lang="en-GB" sz="2400" dirty="0" smtClean="0"/>
                  <a:t>=const</a:t>
                </a:r>
                <a:r>
                  <a:rPr lang="en-GB" sz="2400" dirty="0"/>
                  <a:t>. </a:t>
                </a:r>
                <a:endParaRPr lang="en-GB" sz="2400" dirty="0" smtClean="0"/>
              </a:p>
              <a:p>
                <a:pPr marL="538163" indent="-273050"/>
                <a:r>
                  <a:rPr lang="en-GB" sz="2400" dirty="0" smtClean="0"/>
                  <a:t>→ </a:t>
                </a:r>
                <a:r>
                  <a:rPr lang="en-GB" sz="2400" b="1" dirty="0" smtClean="0"/>
                  <a:t>Luminosity decrease</a:t>
                </a:r>
                <a:r>
                  <a:rPr lang="en-GB" sz="2400" dirty="0" smtClean="0"/>
                  <a:t> due to intensity burn-off:  </a:t>
                </a:r>
                <a:endParaRPr lang="en-GB" sz="2400" i="1" dirty="0" smtClean="0">
                  <a:latin typeface="Cambria Math"/>
                  <a:sym typeface="Mathematica5"/>
                </a:endParaRPr>
              </a:p>
              <a:p>
                <a:pPr marL="538163" indent="-27305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smtClean="0">
                          <a:latin typeface="Cambria Math"/>
                          <a:sym typeface="Mathematica5"/>
                        </a:rPr>
                        <m:t></m:t>
                      </m:r>
                      <m:r>
                        <a:rPr lang="en-GB" sz="2400" b="0" i="1" smtClean="0">
                          <a:latin typeface="Cambria Math"/>
                          <a:sym typeface="Mathematica5"/>
                        </a:rPr>
                        <m:t>∝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/>
                              <a:sym typeface="Mathematica5"/>
                            </a:rPr>
                          </m:ctrlPr>
                        </m:sSubPr>
                        <m:e>
                          <m:f>
                            <m:fPr>
                              <m:ctrlPr>
                                <a:rPr lang="en-GB" sz="2400" b="0" i="1" smtClean="0">
                                  <a:latin typeface="Cambria Math"/>
                                  <a:sym typeface="Mathematica5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GB" sz="2400" b="0" i="1" smtClean="0">
                                      <a:latin typeface="Cambria Math"/>
                                      <a:sym typeface="Mathematica5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2400" b="0" i="1" smtClean="0">
                                      <a:latin typeface="Cambria Math"/>
                                      <a:sym typeface="Mathematica5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latin typeface="Cambria Math"/>
                                      <a:sym typeface="Mathematica5"/>
                                    </a:rPr>
                                    <m:t>𝑏</m:t>
                                  </m:r>
                                </m:sub>
                                <m:sup>
                                  <m:r>
                                    <a:rPr lang="en-GB" sz="2400" b="0" i="1" smtClean="0">
                                      <a:latin typeface="Cambria Math"/>
                                      <a:sym typeface="Mathematica5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en-GB" sz="2400" b="0" i="1" smtClean="0">
                                  <a:latin typeface="Cambria Math"/>
                                  <a:sym typeface="Mathematica5"/>
                                </a:rPr>
                                <m:t>𝜖</m:t>
                              </m:r>
                            </m:den>
                          </m:f>
                          <m:r>
                            <a:rPr lang="en-GB" sz="2400" b="0" i="1" smtClean="0">
                              <a:latin typeface="Cambria Math"/>
                              <a:sym typeface="Mathematica5"/>
                            </a:rPr>
                            <m:t>∝</m:t>
                          </m:r>
                          <m:r>
                            <a:rPr lang="en-GB" sz="2400" b="0" i="1" smtClean="0">
                              <a:latin typeface="Cambria Math"/>
                              <a:sym typeface="Mathematica5"/>
                            </a:rPr>
                            <m:t>𝑁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/>
                              <a:sym typeface="Mathematica5"/>
                            </a:rPr>
                            <m:t>𝑏</m:t>
                          </m:r>
                        </m:sub>
                      </m:sSub>
                      <m:r>
                        <a:rPr lang="en-GB" sz="2400" b="0" i="1" smtClean="0">
                          <a:latin typeface="Cambria Math"/>
                          <a:sym typeface="Mathematica5"/>
                        </a:rPr>
                        <m:t> </m:t>
                      </m:r>
                      <m:r>
                        <a:rPr lang="en-GB" sz="2400" b="0" i="1" smtClean="0">
                          <a:latin typeface="Cambria Math"/>
                          <a:sym typeface="Mathematica5"/>
                        </a:rPr>
                        <m:t>𝜉</m:t>
                      </m:r>
                    </m:oMath>
                  </m:oMathPara>
                </a14:m>
                <a:endParaRPr lang="en-GB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400" dirty="0" smtClean="0"/>
                  <a:t>If operation with max.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/>
                        <a:sym typeface="Mathematica5"/>
                      </a:rPr>
                      <m:t>𝜉</m:t>
                    </m:r>
                  </m:oMath>
                </a14:m>
                <a:r>
                  <a:rPr lang="en-GB" sz="2400" dirty="0" smtClean="0"/>
                  <a:t> is possible the </a:t>
                </a:r>
                <a:r>
                  <a:rPr lang="en-GB" sz="2400" b="1" dirty="0" smtClean="0"/>
                  <a:t>integrated luminosity could be increased</a:t>
                </a:r>
                <a:r>
                  <a:rPr lang="en-GB" sz="2400" dirty="0" smtClean="0"/>
                  <a:t> by </a:t>
                </a:r>
                <a14:m>
                  <m:oMath xmlns:m="http://schemas.openxmlformats.org/officeDocument/2006/math">
                    <m:r>
                      <a:rPr lang="en-GB" sz="2400" b="0" i="1" dirty="0" smtClean="0">
                        <a:latin typeface="Cambria Math"/>
                      </a:rPr>
                      <m:t>~</m:t>
                    </m:r>
                  </m:oMath>
                </a14:m>
                <a:r>
                  <a:rPr lang="en-GB" sz="2400" b="1" dirty="0" smtClean="0"/>
                  <a:t>30% (5ns) to 70% (25ns) </a:t>
                </a:r>
                <a:r>
                  <a:rPr lang="en-GB" sz="2400" dirty="0" smtClean="0"/>
                  <a:t>in a 12h fill. </a:t>
                </a:r>
                <a:endParaRPr lang="en-GB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1960" y="882456"/>
                <a:ext cx="4536504" cy="5644430"/>
              </a:xfrm>
              <a:prstGeom prst="rect">
                <a:avLst/>
              </a:prstGeom>
              <a:blipFill rotWithShape="1">
                <a:blip r:embed="rId2"/>
                <a:stretch>
                  <a:fillRect l="-1882" t="-8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/>
          <p:cNvGrpSpPr/>
          <p:nvPr/>
        </p:nvGrpSpPr>
        <p:grpSpPr>
          <a:xfrm>
            <a:off x="395536" y="908720"/>
            <a:ext cx="3621212" cy="2580114"/>
            <a:chOff x="395536" y="908720"/>
            <a:chExt cx="3621212" cy="2580114"/>
          </a:xfrm>
        </p:grpSpPr>
        <p:pic>
          <p:nvPicPr>
            <p:cNvPr id="3075" name="Picture 3" descr="\\cernhomeM.cern.ch\M\mschauma\PhD_Thesis\Bilder\fcc\Protons\LuminosityEvolutionODE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908720"/>
              <a:ext cx="3621212" cy="25801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2206142" y="2014111"/>
              <a:ext cx="17001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Inst. Luminosity</a:t>
              </a:r>
              <a:endParaRPr lang="en-GB" b="1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95536" y="3717032"/>
            <a:ext cx="3621212" cy="2557481"/>
            <a:chOff x="395536" y="3717032"/>
            <a:chExt cx="3621212" cy="2557481"/>
          </a:xfrm>
        </p:grpSpPr>
        <p:pic>
          <p:nvPicPr>
            <p:cNvPr id="3074" name="Picture 2" descr="\\cernhomeM.cern.ch\M\mschauma\PhD_Thesis\Bilder\fcc\Protons\LuminosityIntegratedEvolutionODE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3717032"/>
              <a:ext cx="3621212" cy="25574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2206141" y="5373216"/>
              <a:ext cx="16092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Int. Luminosity</a:t>
              </a:r>
              <a:endParaRPr lang="en-GB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46647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2014/09/22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Workshop on Ions at the FCC, CERN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12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391816" y="1601505"/>
            <a:ext cx="234686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b="1" dirty="0" smtClean="0"/>
              <a:t>Heavy-Ion</a:t>
            </a:r>
          </a:p>
          <a:p>
            <a:pPr algn="ctr"/>
            <a:r>
              <a:rPr lang="en-GB" sz="4000" b="1" dirty="0" smtClean="0"/>
              <a:t>Operation</a:t>
            </a:r>
            <a:endParaRPr lang="en-GB" sz="4000" b="1" dirty="0" smtClean="0"/>
          </a:p>
        </p:txBody>
      </p:sp>
    </p:spTree>
    <p:extLst>
      <p:ext uri="{BB962C8B-B14F-4D97-AF65-F5344CB8AC3E}">
        <p14:creationId xmlns:p14="http://schemas.microsoft.com/office/powerpoint/2010/main" val="391154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err="1" smtClean="0"/>
              <a:t>Pb-Pb</a:t>
            </a:r>
            <a:r>
              <a:rPr lang="en-GB" b="1" dirty="0" smtClean="0"/>
              <a:t>: </a:t>
            </a:r>
            <a:r>
              <a:rPr lang="en-GB" b="1" dirty="0" smtClean="0"/>
              <a:t>Beam </a:t>
            </a:r>
            <a:r>
              <a:rPr lang="en-GB" b="1" dirty="0"/>
              <a:t>Evolution (1 Experiment)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2014/09/22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Workshop on Ions at the FCC, CERN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13</a:t>
            </a:fld>
            <a:endParaRPr lang="en-GB"/>
          </a:p>
        </p:txBody>
      </p:sp>
      <p:pic>
        <p:nvPicPr>
          <p:cNvPr id="6147" name="Picture 3" descr="\\cernhomeM.cern.ch\M\mschauma\PhD_Thesis\Bilder\fcc\IntensityEvolutionOD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56992"/>
            <a:ext cx="3703267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\\cernhomeM.cern.ch\M\mschauma\PhD_Thesis\Bilder\fcc\BunchLengthEvolutionOD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2328" y="620688"/>
            <a:ext cx="3673324" cy="2525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\\cernhomeM.cern.ch\M\mschauma\PhD_Thesis\Bilder\fcc\EmittanceHorEvolutionOD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32" y="620688"/>
            <a:ext cx="3688812" cy="2577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139952" y="3356992"/>
                <a:ext cx="4824536" cy="3139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b="1" dirty="0" smtClean="0">
                    <a:solidFill>
                      <a:srgbClr val="FF0000"/>
                    </a:solidFill>
                  </a:rPr>
                  <a:t>Red:</a:t>
                </a:r>
                <a:r>
                  <a:rPr lang="en-GB" dirty="0" smtClean="0"/>
                  <a:t> </a:t>
                </a:r>
                <a:r>
                  <a:rPr lang="en-GB" b="1" dirty="0" smtClean="0"/>
                  <a:t>tracking simulation </a:t>
                </a:r>
                <a:r>
                  <a:rPr lang="en-GB" dirty="0" smtClean="0"/>
                  <a:t>taking into account IBS, rad. damping, burn-off, …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b="1" dirty="0" smtClean="0"/>
                  <a:t>Black:</a:t>
                </a:r>
                <a:r>
                  <a:rPr lang="en-GB" dirty="0" smtClean="0"/>
                  <a:t> numerical solution of the ODE system on slide 7, using J. Wei’s analytical IBS formalism*.</a:t>
                </a:r>
              </a:p>
              <a:p>
                <a:pPr marL="715963" indent="-266700"/>
                <a:r>
                  <a:rPr lang="en-GB" dirty="0" smtClean="0"/>
                  <a:t>→ </a:t>
                </a:r>
                <a:r>
                  <a:rPr lang="en-GB" dirty="0" err="1" smtClean="0"/>
                  <a:t>emittances</a:t>
                </a:r>
                <a:r>
                  <a:rPr lang="en-GB" dirty="0" smtClean="0"/>
                  <a:t> and bunch length become very small!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b="1" dirty="0" smtClean="0">
                    <a:solidFill>
                      <a:srgbClr val="179923"/>
                    </a:solidFill>
                  </a:rPr>
                  <a:t>Green:</a:t>
                </a:r>
                <a:r>
                  <a:rPr lang="en-GB" dirty="0" smtClean="0"/>
                  <a:t>  d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dirty="0" smtClean="0"/>
                  <a:t>/</a:t>
                </a:r>
                <a:r>
                  <a:rPr lang="en-GB" dirty="0" err="1" smtClean="0"/>
                  <a:t>dt</a:t>
                </a:r>
                <a:r>
                  <a:rPr lang="en-GB" dirty="0" smtClean="0"/>
                  <a:t> = 0: artificial longitudinal blow-up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dirty="0" smtClean="0"/>
                  <a:t> = 8cm.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b="1" dirty="0" smtClean="0">
                    <a:solidFill>
                      <a:srgbClr val="0427BC"/>
                    </a:solidFill>
                  </a:rPr>
                  <a:t>Blue: </a:t>
                </a:r>
                <a:r>
                  <a:rPr lang="en-GB" dirty="0" smtClean="0"/>
                  <a:t>artificial longitudinal and transverse blow-up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dirty="0"/>
                  <a:t> = </a:t>
                </a:r>
                <a:r>
                  <a:rPr lang="en-GB" dirty="0" smtClean="0"/>
                  <a:t>8cm</a:t>
                </a:r>
                <a:r>
                  <a:rPr lang="en-GB" dirty="0"/>
                  <a:t> </a:t>
                </a:r>
                <a:r>
                  <a:rPr lang="en-GB" dirty="0" smtClean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𝜖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≥0.5</m:t>
                    </m:r>
                    <m:r>
                      <a:rPr lang="en-GB" b="0" i="1" smtClean="0">
                        <a:latin typeface="Cambria Math"/>
                      </a:rPr>
                      <m:t>𝜇</m:t>
                    </m:r>
                    <m:r>
                      <a:rPr lang="en-GB" b="0" i="1" smtClean="0">
                        <a:latin typeface="Cambria Math"/>
                      </a:rPr>
                      <m:t>𝑚</m:t>
                    </m:r>
                  </m:oMath>
                </a14:m>
                <a:r>
                  <a:rPr lang="en-GB" dirty="0" smtClean="0"/>
                  <a:t>.</a:t>
                </a:r>
                <a:endParaRPr lang="en-GB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9952" y="3356992"/>
                <a:ext cx="4824536" cy="3139321"/>
              </a:xfrm>
              <a:prstGeom prst="rect">
                <a:avLst/>
              </a:prstGeom>
              <a:blipFill rotWithShape="1">
                <a:blip r:embed="rId5"/>
                <a:stretch>
                  <a:fillRect l="-758" t="-971" r="-126" b="-21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179513" y="6165304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*J. Wei: </a:t>
            </a:r>
            <a:r>
              <a:rPr lang="en-GB" sz="1200" i="1" dirty="0" smtClean="0"/>
              <a:t>Evolution </a:t>
            </a:r>
            <a:r>
              <a:rPr lang="en-GB" sz="1200" i="1" dirty="0"/>
              <a:t>of Hadron Beams under </a:t>
            </a:r>
            <a:r>
              <a:rPr lang="en-GB" sz="1200" i="1" dirty="0" err="1"/>
              <a:t>Intrabeam</a:t>
            </a:r>
            <a:r>
              <a:rPr lang="en-GB" sz="1200" i="1" dirty="0"/>
              <a:t> </a:t>
            </a:r>
            <a:r>
              <a:rPr lang="en-GB" sz="1200" i="1" dirty="0" smtClean="0"/>
              <a:t>Scattering</a:t>
            </a:r>
            <a:r>
              <a:rPr lang="en-GB" sz="1200" dirty="0" smtClean="0"/>
              <a:t>, </a:t>
            </a:r>
            <a:r>
              <a:rPr lang="en-GB" sz="1200" dirty="0" err="1"/>
              <a:t>Conf.Proc</a:t>
            </a:r>
            <a:r>
              <a:rPr lang="en-GB" sz="1200" dirty="0"/>
              <a:t>. C930517 (1993) 3651-3653, PAC 1993.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42148" y="1619508"/>
            <a:ext cx="2209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Transverse </a:t>
            </a:r>
            <a:r>
              <a:rPr lang="en-GB" b="1" dirty="0" err="1" smtClean="0"/>
              <a:t>Emittance</a:t>
            </a:r>
            <a:endParaRPr lang="en-GB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796136" y="2276872"/>
            <a:ext cx="1481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Bunch Length</a:t>
            </a:r>
            <a:endParaRPr lang="en-GB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815993" y="5013176"/>
            <a:ext cx="1019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Intensity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33563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err="1" smtClean="0"/>
              <a:t>Pb-Pb</a:t>
            </a:r>
            <a:r>
              <a:rPr lang="en-GB" b="1" dirty="0" smtClean="0"/>
              <a:t>: </a:t>
            </a:r>
            <a:r>
              <a:rPr lang="en-GB" b="1" dirty="0" smtClean="0"/>
              <a:t>Luminosity </a:t>
            </a:r>
            <a:r>
              <a:rPr lang="en-GB" b="1" dirty="0"/>
              <a:t>Evolution (1 Experiment)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2014/09/22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Workshop on Ions at the FCC, CERN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14</a:t>
            </a:fld>
            <a:endParaRPr lang="en-GB"/>
          </a:p>
        </p:txBody>
      </p:sp>
      <p:pic>
        <p:nvPicPr>
          <p:cNvPr id="7170" name="Picture 2" descr="\\cernhomeM.cern.ch\M\mschauma\PhD_Thesis\Bilder\fcc\LuminosityEvolutionOD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64704"/>
            <a:ext cx="3874412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33675566"/>
                  </p:ext>
                </p:extLst>
              </p:nvPr>
            </p:nvGraphicFramePr>
            <p:xfrm>
              <a:off x="4788024" y="4386351"/>
              <a:ext cx="3995991" cy="1778953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927989"/>
                    <a:gridCol w="1000442"/>
                    <a:gridCol w="1195705"/>
                    <a:gridCol w="871855"/>
                  </a:tblGrid>
                  <a:tr h="626399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per Bunch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whole </a:t>
                          </a:r>
                        </a:p>
                        <a:p>
                          <a:pPr algn="ctr"/>
                          <a:r>
                            <a:rPr lang="en-GB" dirty="0" smtClean="0"/>
                            <a:t>Beam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GB" b="0" i="0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initial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[Hz/</a:t>
                          </a:r>
                          <a:r>
                            <a:rPr lang="en-GB" dirty="0" err="1" smtClean="0">
                              <a:solidFill>
                                <a:schemeClr val="tx1"/>
                              </a:solidFill>
                            </a:rPr>
                            <a:t>mb</a:t>
                          </a: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]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0.006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2.6</a:t>
                          </a: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GB" b="0" i="0" smtClean="0">
                                        <a:latin typeface="Cambria Math"/>
                                      </a:rPr>
                                      <m:t>peak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[Hz/</a:t>
                          </a:r>
                          <a:r>
                            <a:rPr lang="en-GB" dirty="0" err="1" smtClean="0">
                              <a:solidFill>
                                <a:schemeClr val="tx1"/>
                              </a:solidFill>
                            </a:rPr>
                            <a:t>mb</a:t>
                          </a: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0.017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7.3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GB" b="0" i="0" smtClean="0">
                                        <a:latin typeface="Cambria Math"/>
                                      </a:rPr>
                                      <m:t>int</m:t>
                                    </m:r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GB" b="0" i="0" smtClean="0">
                                        <a:latin typeface="Cambria Math"/>
                                      </a:rPr>
                                      <m:t>fill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𝜇</m:t>
                                  </m:r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dirty="0" smtClean="0"/>
                            <a:t>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0.13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57.8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87250369"/>
                  </p:ext>
                </p:extLst>
              </p:nvPr>
            </p:nvGraphicFramePr>
            <p:xfrm>
              <a:off x="4788024" y="4386351"/>
              <a:ext cx="3995991" cy="1778953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927989"/>
                    <a:gridCol w="1000442"/>
                    <a:gridCol w="1195705"/>
                    <a:gridCol w="871855"/>
                  </a:tblGrid>
                  <a:tr h="64008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per Bunch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whole </a:t>
                          </a:r>
                        </a:p>
                        <a:p>
                          <a:pPr algn="ctr"/>
                          <a:r>
                            <a:rPr lang="en-GB" dirty="0" smtClean="0"/>
                            <a:t>Beam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183333" r="-331579" b="-23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[Hz/</a:t>
                          </a:r>
                          <a:r>
                            <a:rPr lang="en-GB" dirty="0" err="1" smtClean="0">
                              <a:solidFill>
                                <a:schemeClr val="tx1"/>
                              </a:solidFill>
                            </a:rPr>
                            <a:t>mb</a:t>
                          </a: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]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0.006</a:t>
                          </a:r>
                          <a:endParaRPr lang="en-GB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2.6</a:t>
                          </a:r>
                          <a:endParaRPr lang="en-GB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9020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265625" r="-331579" b="-118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[Hz/</a:t>
                          </a:r>
                          <a:r>
                            <a:rPr lang="en-GB" dirty="0" err="1" smtClean="0">
                              <a:solidFill>
                                <a:schemeClr val="tx1"/>
                              </a:solidFill>
                            </a:rPr>
                            <a:t>mb</a:t>
                          </a: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0.017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7.3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377419" r="-331579" b="-225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92121" t="-377419" r="-205455" b="-225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0.13</a:t>
                          </a:r>
                          <a:endParaRPr lang="en-GB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57.8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TextBox 5"/>
          <p:cNvSpPr txBox="1"/>
          <p:nvPr/>
        </p:nvSpPr>
        <p:spPr>
          <a:xfrm>
            <a:off x="5148065" y="3717032"/>
            <a:ext cx="3384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Summary for free beam evolution </a:t>
            </a:r>
            <a:r>
              <a:rPr lang="en-GB" dirty="0" smtClean="0"/>
              <a:t>(no artificial blow-up)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499992" y="1052736"/>
                <a:ext cx="4464496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If the beam dimensions become too small and artificial blow-up has to be used, the luminosity will be affected: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b="1" dirty="0" smtClean="0">
                    <a:solidFill>
                      <a:srgbClr val="179923"/>
                    </a:solidFill>
                  </a:rPr>
                  <a:t>Peak Enhancement for long. blow-up</a:t>
                </a:r>
                <a:r>
                  <a:rPr lang="en-GB" dirty="0" smtClean="0"/>
                  <a:t>, since long. and horizontal IBS are reduced, due to larger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dirty="0" smtClean="0"/>
                  <a:t> → smaller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𝜖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GB" dirty="0" smtClean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b="1" dirty="0" smtClean="0">
                    <a:solidFill>
                      <a:srgbClr val="0427BC"/>
                    </a:solidFill>
                  </a:rPr>
                  <a:t>Reduced luminosity</a:t>
                </a:r>
                <a:r>
                  <a:rPr lang="en-GB" dirty="0" smtClean="0"/>
                  <a:t>, due to blown-up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𝜖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GB" dirty="0"/>
                  <a:t>.</a:t>
                </a: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992" y="1052736"/>
                <a:ext cx="4464496" cy="2031325"/>
              </a:xfrm>
              <a:prstGeom prst="rect">
                <a:avLst/>
              </a:prstGeom>
              <a:blipFill rotWithShape="1">
                <a:blip r:embed="rId4"/>
                <a:stretch>
                  <a:fillRect l="-1091" t="-1502" r="-955" b="-39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G:\Projects\ILHC\MS\VHE-LHC\Plots\LuminosityIntegratedEvolutionOD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573016"/>
            <a:ext cx="3916160" cy="2937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209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Projects\ILHC\MS\VHE-LHC\Plots\BunchLengthEvolutionPPb_Tal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836712"/>
            <a:ext cx="3767262" cy="256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G:\Projects\ILHC\MS\VHE-LHC\Plots\BeamSizeEvolutionPPb_Tal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714" y="764704"/>
            <a:ext cx="3767262" cy="2684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G:\Projects\ILHC\MS\VHE-LHC\Plots\IntensityEvolutionPPb_Talk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706" y="3576114"/>
            <a:ext cx="3767262" cy="2613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C00000"/>
                </a:solidFill>
              </a:rPr>
              <a:t>p-</a:t>
            </a:r>
            <a:r>
              <a:rPr lang="en-GB" b="1" dirty="0" err="1" smtClean="0">
                <a:solidFill>
                  <a:srgbClr val="C00000"/>
                </a:solidFill>
              </a:rPr>
              <a:t>Pb</a:t>
            </a:r>
            <a:r>
              <a:rPr lang="en-GB" b="1" dirty="0" smtClean="0">
                <a:solidFill>
                  <a:srgbClr val="C00000"/>
                </a:solidFill>
              </a:rPr>
              <a:t>:</a:t>
            </a:r>
            <a:r>
              <a:rPr lang="en-GB" b="1" dirty="0" smtClean="0"/>
              <a:t> </a:t>
            </a:r>
            <a:r>
              <a:rPr lang="en-GB" b="1" dirty="0" smtClean="0"/>
              <a:t>Beam Evolution </a:t>
            </a:r>
            <a:r>
              <a:rPr lang="en-GB" b="1" dirty="0"/>
              <a:t>(1 Experiment)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2014/09/22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Workshop on Ions at the FCC, CERN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15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629106" y="1196752"/>
            <a:ext cx="1151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Beam Size</a:t>
            </a:r>
            <a:endParaRPr lang="en-GB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580112" y="1164486"/>
            <a:ext cx="1481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Bunch Length</a:t>
            </a:r>
            <a:endParaRPr lang="en-GB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059832" y="4604935"/>
            <a:ext cx="1019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Intensity</a:t>
            </a:r>
            <a:endParaRPr lang="en-GB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4644008" y="3591014"/>
            <a:ext cx="4176464" cy="2862322"/>
            <a:chOff x="4716016" y="3200609"/>
            <a:chExt cx="4176464" cy="286232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4716016" y="3200609"/>
                  <a:ext cx="4176464" cy="286232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00" dirty="0" smtClean="0"/>
                    <a:t>Initial conditions: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GB" sz="2000" dirty="0" err="1" smtClean="0"/>
                    <a:t>Pb</a:t>
                  </a:r>
                  <a:r>
                    <a:rPr lang="en-GB" sz="2000" dirty="0"/>
                    <a:t>-</a:t>
                  </a:r>
                  <a:r>
                    <a:rPr lang="en-GB" sz="2000" dirty="0" smtClean="0"/>
                    <a:t>beam as for </a:t>
                  </a:r>
                  <a:r>
                    <a:rPr lang="en-GB" sz="2000" dirty="0" err="1" smtClean="0"/>
                    <a:t>Pb-Pb</a:t>
                  </a:r>
                  <a:r>
                    <a:rPr lang="en-GB" sz="2000" dirty="0" smtClean="0"/>
                    <a:t> operation.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GB" sz="2000" dirty="0" smtClean="0"/>
                    <a:t>Equal beam sizes, </a:t>
                  </a:r>
                  <a:r>
                    <a:rPr lang="el-GR" sz="2000" dirty="0" smtClean="0"/>
                    <a:t>σ</a:t>
                  </a:r>
                  <a:r>
                    <a:rPr lang="en-GB" sz="2000" dirty="0" smtClean="0"/>
                    <a:t>*,  for p and </a:t>
                  </a:r>
                  <a:r>
                    <a:rPr lang="en-GB" sz="2000" dirty="0" err="1" smtClean="0"/>
                    <a:t>Pb</a:t>
                  </a:r>
                  <a:r>
                    <a:rPr lang="en-GB" sz="2000" dirty="0" smtClean="0"/>
                    <a:t>.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GB" sz="2000" dirty="0"/>
                    <a:t>Rad. damping                  </a:t>
                  </a:r>
                  <a14:m>
                    <m:oMath xmlns:m="http://schemas.openxmlformats.org/officeDocument/2006/math">
                      <m:r>
                        <a:rPr lang="en-GB" sz="2000" i="1">
                          <a:latin typeface="Cambria Math"/>
                        </a:rPr>
                        <m:t>≈2</m:t>
                      </m:r>
                    </m:oMath>
                  </a14:m>
                  <a:r>
                    <a:rPr lang="en-GB" sz="2000" dirty="0"/>
                    <a:t> </a:t>
                  </a:r>
                </a:p>
                <a:p>
                  <a:pPr indent="265113"/>
                  <a:r>
                    <a:rPr lang="en-GB" sz="2000" dirty="0"/>
                    <a:t>→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/>
                            </a:rPr>
                            <m:t>2</m:t>
                          </m:r>
                          <m:r>
                            <a:rPr lang="en-GB" sz="2000" i="1">
                              <a:latin typeface="Cambria Math"/>
                            </a:rPr>
                            <m:t>𝛼</m:t>
                          </m:r>
                        </m:e>
                        <m:sub>
                          <m:r>
                            <a:rPr lang="en-GB" sz="2000" i="1">
                              <a:latin typeface="Cambria Math"/>
                            </a:rPr>
                            <m:t>𝑟𝑎𝑑</m:t>
                          </m:r>
                        </m:sub>
                      </m:sSub>
                      <m:d>
                        <m:dPr>
                          <m:ctrlPr>
                            <a:rPr lang="en-GB" sz="20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sz="2000" i="1">
                              <a:latin typeface="Cambria Math"/>
                            </a:rPr>
                            <m:t>𝑝</m:t>
                          </m:r>
                        </m:e>
                      </m:d>
                    </m:oMath>
                  </a14:m>
                  <a:r>
                    <a:rPr lang="en-GB" sz="2000" dirty="0"/>
                    <a:t> </a:t>
                  </a:r>
                  <a14:m>
                    <m:oMath xmlns:m="http://schemas.openxmlformats.org/officeDocument/2006/math">
                      <m:r>
                        <a:rPr lang="en-GB" sz="2000" i="1">
                          <a:latin typeface="Cambria Math"/>
                          <a:ea typeface="Cambria Math"/>
                        </a:rPr>
                        <m:t>≈</m:t>
                      </m:r>
                    </m:oMath>
                  </a14:m>
                  <a:r>
                    <a:rPr lang="en-GB" sz="2000" dirty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/>
                            </a:rPr>
                            <m:t>𝛼</m:t>
                          </m:r>
                        </m:e>
                        <m:sub>
                          <m:r>
                            <a:rPr lang="en-GB" sz="2000" i="1">
                              <a:latin typeface="Cambria Math"/>
                            </a:rPr>
                            <m:t>𝑟𝑎𝑑</m:t>
                          </m:r>
                        </m:sub>
                      </m:sSub>
                      <m:d>
                        <m:dPr>
                          <m:ctrlPr>
                            <a:rPr lang="en-GB" sz="20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sz="2000" i="1">
                              <a:latin typeface="Cambria Math"/>
                            </a:rPr>
                            <m:t>𝑃𝑏</m:t>
                          </m:r>
                        </m:e>
                      </m:d>
                    </m:oMath>
                  </a14:m>
                  <a:r>
                    <a:rPr lang="en-GB" sz="2000" dirty="0"/>
                    <a:t> </a:t>
                  </a:r>
                  <a:endParaRPr lang="en-GB" sz="2000" dirty="0" smtClean="0"/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GB" sz="2000" dirty="0" smtClean="0"/>
                    <a:t>IBS scales with                 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/>
                            </a:rPr>
                            <m:t>𝑏</m:t>
                          </m:r>
                        </m:sub>
                      </m:sSub>
                    </m:oMath>
                  </a14:m>
                  <a:r>
                    <a:rPr lang="en-GB" sz="2000" dirty="0" smtClean="0"/>
                    <a:t> 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/>
                            </a:rPr>
                            <m:t>𝑏</m:t>
                          </m:r>
                        </m:sub>
                      </m:sSub>
                      <m:d>
                        <m:dPr>
                          <m:ctrlPr>
                            <a:rPr lang="en-GB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GB" sz="2000" b="0" i="0" smtClean="0">
                              <a:latin typeface="Cambria Math"/>
                            </a:rPr>
                            <m:t>p</m:t>
                          </m:r>
                        </m:e>
                      </m:d>
                      <m:r>
                        <a:rPr lang="en-GB" sz="2000" b="0" i="1" smtClean="0">
                          <a:latin typeface="Cambria Math"/>
                          <a:ea typeface="Cambria Math"/>
                        </a:rPr>
                        <m:t>≈100 </m:t>
                      </m:r>
                      <m:sSub>
                        <m:sSubPr>
                          <m:ctrlPr>
                            <a:rPr lang="en-GB" sz="20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/>
                              <a:ea typeface="Cambria Math"/>
                            </a:rPr>
                            <m:t>𝑁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/>
                              <a:ea typeface="Cambria Math"/>
                            </a:rPr>
                            <m:t>𝑏</m:t>
                          </m:r>
                        </m:sub>
                      </m:sSub>
                      <m:r>
                        <a:rPr lang="en-GB" sz="2000" b="0" i="1" smtClean="0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en-GB" sz="2000" b="0" i="1" smtClean="0">
                          <a:latin typeface="Cambria Math"/>
                          <a:ea typeface="Cambria Math"/>
                        </a:rPr>
                        <m:t>𝑃𝑏</m:t>
                      </m:r>
                      <m:r>
                        <a:rPr lang="en-GB" sz="2000" b="0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a14:m>
                  <a:r>
                    <a:rPr lang="en-GB" sz="2000" dirty="0" smtClean="0"/>
                    <a:t> </a:t>
                  </a:r>
                </a:p>
                <a:p>
                  <a:pPr marL="265113"/>
                  <a:r>
                    <a:rPr lang="en-GB" sz="2000" dirty="0" smtClean="0">
                      <a:solidFill>
                        <a:srgbClr val="FF0000"/>
                      </a:solidFill>
                    </a:rPr>
                    <a:t>→ Fast </a:t>
                  </a:r>
                  <a:r>
                    <a:rPr lang="en-GB" sz="2000" dirty="0" err="1" smtClean="0">
                      <a:solidFill>
                        <a:srgbClr val="FF0000"/>
                      </a:solidFill>
                    </a:rPr>
                    <a:t>Pb</a:t>
                  </a:r>
                  <a:r>
                    <a:rPr lang="en-GB" sz="2000" dirty="0" smtClean="0">
                      <a:solidFill>
                        <a:srgbClr val="FF0000"/>
                      </a:solidFill>
                    </a:rPr>
                    <a:t> burn-off, while </a:t>
                  </a:r>
                </a:p>
                <a:p>
                  <a:pPr marL="538163"/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20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0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a:rPr lang="en-GB" sz="20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𝑏</m:t>
                          </m:r>
                        </m:sub>
                      </m:sSub>
                      <m:d>
                        <m:dPr>
                          <m:ctrlPr>
                            <a:rPr lang="en-GB" sz="20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p</m:t>
                          </m:r>
                        </m:e>
                      </m:d>
                    </m:oMath>
                  </a14:m>
                  <a:r>
                    <a:rPr lang="en-GB" sz="2000" dirty="0" smtClean="0">
                      <a:solidFill>
                        <a:srgbClr val="FF0000"/>
                      </a:solidFill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GB" sz="2000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≈</m:t>
                      </m:r>
                    </m:oMath>
                  </a14:m>
                  <a:r>
                    <a:rPr lang="en-GB" sz="2000" dirty="0" smtClean="0">
                      <a:solidFill>
                        <a:srgbClr val="FF0000"/>
                      </a:solidFill>
                    </a:rPr>
                    <a:t> const.</a:t>
                  </a:r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16016" y="3200609"/>
                  <a:ext cx="4176464" cy="286232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1606" t="-1064" b="-276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3319" name="Picture 7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6340" y="4785373"/>
              <a:ext cx="944744" cy="291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18" name="Picture 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2783" y="4192235"/>
              <a:ext cx="851545" cy="286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0571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C00000"/>
                </a:solidFill>
              </a:rPr>
              <a:t>p-</a:t>
            </a:r>
            <a:r>
              <a:rPr lang="en-GB" b="1" dirty="0" err="1" smtClean="0">
                <a:solidFill>
                  <a:srgbClr val="C00000"/>
                </a:solidFill>
              </a:rPr>
              <a:t>Pb</a:t>
            </a:r>
            <a:r>
              <a:rPr lang="en-GB" b="1" dirty="0" smtClean="0">
                <a:solidFill>
                  <a:srgbClr val="C00000"/>
                </a:solidFill>
              </a:rPr>
              <a:t>:</a:t>
            </a:r>
            <a:r>
              <a:rPr lang="en-GB" b="1" dirty="0" smtClean="0"/>
              <a:t> </a:t>
            </a:r>
            <a:r>
              <a:rPr lang="en-GB" b="1" dirty="0" smtClean="0"/>
              <a:t>Luminosity Evolution (1 Experiment)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2014/09/22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16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364087" y="4437112"/>
                <a:ext cx="2888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087" y="4437112"/>
                <a:ext cx="288862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" name="Table 1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6602611"/>
                  </p:ext>
                </p:extLst>
              </p:nvPr>
            </p:nvGraphicFramePr>
            <p:xfrm>
              <a:off x="4427984" y="4437112"/>
              <a:ext cx="4537328" cy="1504633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927989"/>
                    <a:gridCol w="1000442"/>
                    <a:gridCol w="1195705"/>
                    <a:gridCol w="1413192"/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per Bunch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whole Beam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GB" b="0" i="0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initial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[Hz/</a:t>
                          </a:r>
                          <a:r>
                            <a:rPr lang="en-GB" dirty="0" err="1" smtClean="0">
                              <a:solidFill>
                                <a:schemeClr val="tx1"/>
                              </a:solidFill>
                            </a:rPr>
                            <a:t>mb</a:t>
                          </a: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]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0.5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213</a:t>
                          </a: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GB" b="0" i="0" smtClean="0">
                                        <a:latin typeface="Cambria Math"/>
                                      </a:rPr>
                                      <m:t>peak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[Hz/</a:t>
                          </a:r>
                          <a:r>
                            <a:rPr lang="en-GB" dirty="0" err="1" smtClean="0">
                              <a:solidFill>
                                <a:schemeClr val="tx1"/>
                              </a:solidFill>
                            </a:rPr>
                            <a:t>mb</a:t>
                          </a: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2.8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1192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GB" b="0" i="0" smtClean="0">
                                        <a:latin typeface="Cambria Math"/>
                                      </a:rPr>
                                      <m:t>int</m:t>
                                    </m:r>
                                    <m:r>
                                      <a:rPr lang="en-GB" b="0" i="0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GB" b="0" i="0" smtClean="0">
                                        <a:latin typeface="Cambria Math"/>
                                      </a:rPr>
                                      <m:t>fill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𝜇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 b="0" i="0" smtClean="0">
                                      <a:latin typeface="Cambria Math"/>
                                    </a:rPr>
                                    <m:t>b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dirty="0" smtClean="0"/>
                            <a:t>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48.7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21068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7" name="Table 1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34555579"/>
                  </p:ext>
                </p:extLst>
              </p:nvPr>
            </p:nvGraphicFramePr>
            <p:xfrm>
              <a:off x="4427984" y="4437112"/>
              <a:ext cx="4537328" cy="1504633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927989"/>
                    <a:gridCol w="1000442"/>
                    <a:gridCol w="1195705"/>
                    <a:gridCol w="1413192"/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per Bunch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whole Beam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106557" r="-390132" b="-2295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[Hz/</a:t>
                          </a:r>
                          <a:r>
                            <a:rPr lang="en-GB" dirty="0" err="1" smtClean="0">
                              <a:solidFill>
                                <a:schemeClr val="tx1"/>
                              </a:solidFill>
                            </a:rPr>
                            <a:t>mb</a:t>
                          </a: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]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0.5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213</a:t>
                          </a:r>
                        </a:p>
                      </a:txBody>
                      <a:tcPr/>
                    </a:tc>
                  </a:tr>
                  <a:tr h="39020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196875" r="-390132" b="-118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[Hz/</a:t>
                          </a:r>
                          <a:r>
                            <a:rPr lang="en-GB" dirty="0" err="1" smtClean="0">
                              <a:solidFill>
                                <a:schemeClr val="tx1"/>
                              </a:solidFill>
                            </a:rPr>
                            <a:t>mb</a:t>
                          </a:r>
                          <a:r>
                            <a:rPr lang="en-GB" dirty="0" smtClean="0">
                              <a:solidFill>
                                <a:schemeClr val="tx1"/>
                              </a:solidFill>
                            </a:rPr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2.8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1192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306452" r="-390132" b="-225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92121" t="-306452" r="-259394" b="-225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48.7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21068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Workshop on Ions at the FCC, CERN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4499992" y="1268760"/>
                <a:ext cx="4392488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 smtClean="0"/>
                  <a:t>Peak shifted to later times</a:t>
                </a:r>
              </a:p>
              <a:p>
                <a:r>
                  <a:rPr lang="en-GB" sz="2000" dirty="0" smtClean="0"/>
                  <a:t>→ p shrinks slower than </a:t>
                </a:r>
                <a:r>
                  <a:rPr lang="en-GB" sz="2000" dirty="0" err="1" smtClean="0"/>
                  <a:t>Pb</a:t>
                </a:r>
                <a:endParaRPr lang="en-GB" sz="2000" dirty="0" smtClean="0"/>
              </a:p>
              <a:p>
                <a:r>
                  <a:rPr lang="en-GB" sz="2000" dirty="0" smtClean="0"/>
                  <a:t>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/>
                          </a:rPr>
                          <m:t>2</m:t>
                        </m:r>
                        <m:r>
                          <a:rPr lang="en-GB" sz="2000" i="1"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en-GB" sz="2000" i="1">
                            <a:latin typeface="Cambria Math"/>
                          </a:rPr>
                          <m:t>𝑟𝑎𝑑</m:t>
                        </m:r>
                      </m:sub>
                    </m:sSub>
                    <m:d>
                      <m:dPr>
                        <m:ctrlPr>
                          <a:rPr lang="en-GB" sz="2000" i="1">
                            <a:latin typeface="Cambria Math"/>
                          </a:rPr>
                        </m:ctrlPr>
                      </m:dPr>
                      <m:e>
                        <m:r>
                          <a:rPr lang="en-GB" sz="2000" i="1">
                            <a:latin typeface="Cambria Math"/>
                          </a:rPr>
                          <m:t>𝑝</m:t>
                        </m:r>
                      </m:e>
                    </m:d>
                  </m:oMath>
                </a14:m>
                <a:r>
                  <a:rPr lang="en-GB" sz="2000" dirty="0"/>
                  <a:t>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/>
                        <a:ea typeface="Cambria Math"/>
                      </a:rPr>
                      <m:t>≈</m:t>
                    </m:r>
                  </m:oMath>
                </a14:m>
                <a:r>
                  <a:rPr lang="en-GB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en-GB" sz="2000" i="1">
                            <a:latin typeface="Cambria Math"/>
                          </a:rPr>
                          <m:t>𝑟𝑎𝑑</m:t>
                        </m:r>
                      </m:sub>
                    </m:sSub>
                    <m:d>
                      <m:dPr>
                        <m:ctrlPr>
                          <a:rPr lang="en-GB" sz="2000" i="1">
                            <a:latin typeface="Cambria Math"/>
                          </a:rPr>
                        </m:ctrlPr>
                      </m:dPr>
                      <m:e>
                        <m:r>
                          <a:rPr lang="en-GB" sz="2000" i="1">
                            <a:latin typeface="Cambria Math"/>
                          </a:rPr>
                          <m:t>𝑃𝑏</m:t>
                        </m:r>
                      </m:e>
                    </m:d>
                  </m:oMath>
                </a14:m>
                <a:r>
                  <a:rPr lang="en-GB" sz="2000" dirty="0"/>
                  <a:t> </a:t>
                </a:r>
              </a:p>
              <a:p>
                <a:r>
                  <a:rPr lang="en-GB" sz="2000" dirty="0" smtClean="0"/>
                  <a:t>Luminosity decays slower</a:t>
                </a:r>
              </a:p>
              <a:p>
                <a:r>
                  <a:rPr lang="en-GB" sz="2000" dirty="0" smtClean="0"/>
                  <a:t>→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GB" sz="2000" i="1">
                            <a:latin typeface="Cambria Math"/>
                          </a:rPr>
                          <m:t>𝑏</m:t>
                        </m:r>
                      </m:sub>
                    </m:sSub>
                    <m:d>
                      <m:dPr>
                        <m:ctrlPr>
                          <a:rPr lang="en-GB" sz="2000" i="1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sz="2000">
                            <a:latin typeface="Cambria Math"/>
                          </a:rPr>
                          <m:t>p</m:t>
                        </m:r>
                      </m:e>
                    </m:d>
                    <m:r>
                      <a:rPr lang="en-GB" sz="2000" i="1">
                        <a:latin typeface="Cambria Math"/>
                        <a:ea typeface="Cambria Math"/>
                      </a:rPr>
                      <m:t>≈</m:t>
                    </m:r>
                  </m:oMath>
                </a14:m>
                <a:r>
                  <a:rPr lang="en-GB" sz="2000" dirty="0" smtClean="0"/>
                  <a:t> const.</a:t>
                </a:r>
              </a:p>
              <a:p>
                <a:r>
                  <a:rPr lang="en-GB" sz="2000" dirty="0" smtClean="0"/>
                  <a:t>→ 1/e-Luminosity lifetime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/>
                        <a:ea typeface="Cambria Math"/>
                      </a:rPr>
                      <m:t>≈</m:t>
                    </m:r>
                  </m:oMath>
                </a14:m>
                <a:r>
                  <a:rPr lang="en-GB" sz="2000" dirty="0" smtClean="0"/>
                  <a:t> 14h.</a:t>
                </a:r>
                <a:endParaRPr lang="en-GB" sz="2000" dirty="0"/>
              </a:p>
              <a:p>
                <a:endParaRPr lang="en-GB" sz="2000" dirty="0" smtClean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992" y="1268760"/>
                <a:ext cx="4392488" cy="2246769"/>
              </a:xfrm>
              <a:prstGeom prst="rect">
                <a:avLst/>
              </a:prstGeom>
              <a:blipFill rotWithShape="1">
                <a:blip r:embed="rId4"/>
                <a:stretch>
                  <a:fillRect l="-1387" t="-13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 descr="G:\Projects\ILHC\MS\VHE-LHC\Plots\LuminosityEvolutionIntegratedPPb_Tal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60" y="3649364"/>
            <a:ext cx="3632837" cy="2538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G:\Projects\ILHC\MS\VHE-LHC\Plots\LuminosityEvolutionInstantaneousPPb_Talk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60" y="836712"/>
            <a:ext cx="3632837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135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Average </a:t>
            </a:r>
            <a:r>
              <a:rPr lang="en-GB" b="1" dirty="0" smtClean="0"/>
              <a:t>Luminosity 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2014/09/22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Workshop on Ions at the FCC, CERN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17</a:t>
            </a:fld>
            <a:endParaRPr lang="en-GB"/>
          </a:p>
        </p:txBody>
      </p:sp>
      <p:pic>
        <p:nvPicPr>
          <p:cNvPr id="8195" name="Picture 3" descr="G:\Projects\ILHC\MS\VHE-LHC\Plots\AverageIntegratedLuminosityPerHou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616566"/>
            <a:ext cx="4104456" cy="3134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1077533" y="3711984"/>
            <a:ext cx="6033128" cy="2597058"/>
            <a:chOff x="5089072" y="2768329"/>
            <a:chExt cx="6033128" cy="2597058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89072" y="3318916"/>
              <a:ext cx="3873126" cy="466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5119466" y="2768329"/>
                  <a:ext cx="6002734" cy="259705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 b="0" i="0" smtClean="0">
                              <a:latin typeface="Cambria Math"/>
                            </a:rPr>
                            <m:t>coll</m:t>
                          </m:r>
                        </m:sub>
                      </m:sSub>
                    </m:oMath>
                  </a14:m>
                  <a:r>
                    <a:rPr lang="en-GB" sz="2000" dirty="0" smtClean="0"/>
                    <a:t> = time in collisions </a:t>
                  </a:r>
                  <a:r>
                    <a:rPr lang="en-GB" sz="2000" i="1" dirty="0" smtClean="0"/>
                    <a:t>→ to be optimised</a:t>
                  </a:r>
                </a:p>
                <a:p>
                  <a:endParaRPr lang="en-GB" sz="2000" dirty="0"/>
                </a:p>
                <a:p>
                  <a:endParaRPr lang="en-GB" sz="2000" dirty="0" smtClean="0"/>
                </a:p>
                <a:p>
                  <a:r>
                    <a:rPr lang="en-GB" sz="2000" dirty="0" smtClean="0"/>
                    <a:t>      = turn-around time </a:t>
                  </a:r>
                </a:p>
                <a:p>
                  <a:r>
                    <a:rPr lang="en-GB" sz="2000" dirty="0"/>
                    <a:t> </a:t>
                  </a:r>
                  <a:r>
                    <a:rPr lang="en-GB" sz="2000" dirty="0" smtClean="0"/>
                    <a:t>     = time dump → next collisions</a:t>
                  </a:r>
                </a:p>
                <a:p>
                  <a:endParaRPr lang="en-GB" sz="2000" dirty="0" smtClean="0"/>
                </a:p>
                <a:p>
                  <a:r>
                    <a:rPr lang="en-GB" sz="2000" dirty="0" smtClean="0"/>
                    <a:t>Assumption  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2000" b="1" i="1" smtClean="0">
                              <a:solidFill>
                                <a:srgbClr val="0427BC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000" b="1" i="1" smtClean="0">
                              <a:solidFill>
                                <a:srgbClr val="0427BC"/>
                              </a:solidFill>
                              <a:latin typeface="Cambria Math"/>
                            </a:rPr>
                            <m:t>𝒕</m:t>
                          </m:r>
                        </m:e>
                        <m:sub>
                          <m:r>
                            <a:rPr lang="en-GB" sz="2000" b="1" i="0" smtClean="0">
                              <a:solidFill>
                                <a:srgbClr val="0427BC"/>
                              </a:solidFill>
                              <a:latin typeface="Cambria Math"/>
                            </a:rPr>
                            <m:t>𝐭𝐚</m:t>
                          </m:r>
                          <m:r>
                            <a:rPr lang="en-GB" sz="2000" b="1" i="0" smtClean="0">
                              <a:solidFill>
                                <a:srgbClr val="0427BC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GB" sz="2000" b="1" i="0" smtClean="0">
                              <a:solidFill>
                                <a:srgbClr val="0427BC"/>
                              </a:solidFill>
                              <a:latin typeface="Cambria Math"/>
                            </a:rPr>
                            <m:t>𝐅𝐂𝐂</m:t>
                          </m:r>
                        </m:sub>
                      </m:sSub>
                      <m:r>
                        <a:rPr lang="en-GB" sz="2000" b="1" i="1" smtClean="0">
                          <a:solidFill>
                            <a:srgbClr val="0427BC"/>
                          </a:solidFill>
                          <a:latin typeface="Cambria Math"/>
                        </a:rPr>
                        <m:t>=</m:t>
                      </m:r>
                      <m:r>
                        <a:rPr lang="en-GB" sz="2000" b="1" i="1" smtClean="0">
                          <a:solidFill>
                            <a:srgbClr val="0427BC"/>
                          </a:solidFill>
                          <a:latin typeface="Cambria Math"/>
                        </a:rPr>
                        <m:t>𝟐</m:t>
                      </m:r>
                      <m:r>
                        <a:rPr lang="en-GB" sz="2000" b="1" i="1" smtClean="0">
                          <a:solidFill>
                            <a:srgbClr val="0427BC"/>
                          </a:solidFill>
                          <a:latin typeface="Cambria Math"/>
                        </a:rPr>
                        <m:t>𝒉</m:t>
                      </m:r>
                      <m:r>
                        <a:rPr lang="en-GB" sz="2000" b="1" i="1" smtClean="0">
                          <a:solidFill>
                            <a:srgbClr val="0427BC"/>
                          </a:solidFill>
                          <a:latin typeface="Cambria Math"/>
                        </a:rPr>
                        <m:t> </m:t>
                      </m:r>
                    </m:oMath>
                  </a14:m>
                  <a:r>
                    <a:rPr lang="en-GB" sz="2000" b="1" dirty="0" smtClean="0">
                      <a:solidFill>
                        <a:srgbClr val="0427BC"/>
                      </a:solidFill>
                    </a:rPr>
                    <a:t>  </a:t>
                  </a:r>
                  <a:r>
                    <a:rPr lang="en-GB" sz="1600" dirty="0" smtClean="0">
                      <a:solidFill>
                        <a:srgbClr val="000000"/>
                      </a:solidFill>
                    </a:rPr>
                    <a:t>(cycle time FCC, without injections)</a:t>
                  </a:r>
                </a:p>
                <a:p>
                  <a:r>
                    <a:rPr lang="en-GB" sz="2000" b="1" dirty="0">
                      <a:solidFill>
                        <a:srgbClr val="0427BC"/>
                      </a:solidFill>
                    </a:rPr>
                    <a:t>	 </a:t>
                  </a:r>
                  <a:r>
                    <a:rPr lang="en-GB" sz="2000" b="1" dirty="0" smtClean="0">
                      <a:solidFill>
                        <a:srgbClr val="0427BC"/>
                      </a:solidFill>
                    </a:rPr>
                    <a:t>          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2000" b="1" i="1" smtClean="0">
                              <a:solidFill>
                                <a:srgbClr val="0427BC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000" b="1" i="1" smtClean="0">
                              <a:solidFill>
                                <a:srgbClr val="0427BC"/>
                              </a:solidFill>
                              <a:latin typeface="Cambria Math"/>
                            </a:rPr>
                            <m:t>𝒏</m:t>
                          </m:r>
                        </m:e>
                        <m:sub>
                          <m:r>
                            <a:rPr lang="en-GB" sz="2000" b="1" i="1" smtClean="0">
                              <a:solidFill>
                                <a:srgbClr val="0427BC"/>
                              </a:solidFill>
                              <a:latin typeface="Cambria Math"/>
                            </a:rPr>
                            <m:t>𝒊𝒏𝒋</m:t>
                          </m:r>
                        </m:sub>
                      </m:sSub>
                      <m:r>
                        <a:rPr lang="en-GB" sz="2000" b="1" i="1" smtClean="0">
                          <a:solidFill>
                            <a:srgbClr val="0427BC"/>
                          </a:solidFill>
                          <a:latin typeface="Cambria Math"/>
                        </a:rPr>
                        <m:t>=</m:t>
                      </m:r>
                      <m:r>
                        <a:rPr lang="en-GB" sz="2000" b="1" i="1" smtClean="0">
                          <a:solidFill>
                            <a:srgbClr val="0427BC"/>
                          </a:solidFill>
                          <a:latin typeface="Cambria Math"/>
                        </a:rPr>
                        <m:t>𝟏</m:t>
                      </m:r>
                    </m:oMath>
                  </a14:m>
                  <a:r>
                    <a:rPr lang="en-GB" sz="2000" b="1" dirty="0" smtClean="0">
                      <a:solidFill>
                        <a:srgbClr val="0427BC"/>
                      </a:solidFill>
                    </a:rPr>
                    <a:t>      </a:t>
                  </a:r>
                  <a:r>
                    <a:rPr lang="en-GB" sz="1600" dirty="0" smtClean="0">
                      <a:solidFill>
                        <a:srgbClr val="000000"/>
                      </a:solidFill>
                    </a:rPr>
                    <a:t>(no. injections from LHC)</a:t>
                  </a:r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19466" y="2768329"/>
                  <a:ext cx="6002734" cy="2597058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1118" t="-1174" b="-93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1" name="Group 10"/>
          <p:cNvGrpSpPr/>
          <p:nvPr/>
        </p:nvGrpSpPr>
        <p:grpSpPr>
          <a:xfrm>
            <a:off x="393642" y="1196752"/>
            <a:ext cx="3958150" cy="1584176"/>
            <a:chOff x="5004048" y="836712"/>
            <a:chExt cx="3958150" cy="1584176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8064" y="1305892"/>
              <a:ext cx="3681014" cy="1114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5353430" y="836712"/>
              <a:ext cx="325101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/>
                <a:t>Average Luminosity per hour:</a:t>
              </a:r>
              <a:endParaRPr lang="en-GB" sz="20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004048" y="1340768"/>
              <a:ext cx="3958150" cy="108012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6207835" y="4023935"/>
            <a:ext cx="27965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For free beam parameter evolution, </a:t>
            </a:r>
            <a:r>
              <a:rPr lang="en-GB" i="1" dirty="0" smtClean="0">
                <a:solidFill>
                  <a:srgbClr val="FF0000"/>
                </a:solidFill>
              </a:rPr>
              <a:t>red case</a:t>
            </a:r>
            <a:r>
              <a:rPr lang="en-GB" i="1" dirty="0" smtClean="0"/>
              <a:t> </a:t>
            </a:r>
            <a:r>
              <a:rPr lang="en-GB" i="1" dirty="0" smtClean="0"/>
              <a:t>in </a:t>
            </a:r>
            <a:r>
              <a:rPr lang="en-GB" i="1" dirty="0" err="1" smtClean="0"/>
              <a:t>Pb-Pb</a:t>
            </a:r>
            <a:endParaRPr lang="en-GB" i="1" dirty="0"/>
          </a:p>
        </p:txBody>
      </p:sp>
      <p:cxnSp>
        <p:nvCxnSpPr>
          <p:cNvPr id="13" name="Straight Arrow Connector 12"/>
          <p:cNvCxnSpPr>
            <a:stCxn id="10" idx="0"/>
          </p:cNvCxnSpPr>
          <p:nvPr/>
        </p:nvCxnSpPr>
        <p:spPr>
          <a:xfrm flipH="1" flipV="1">
            <a:off x="5940152" y="1988841"/>
            <a:ext cx="1665970" cy="2035094"/>
          </a:xfrm>
          <a:prstGeom prst="straightConnector1">
            <a:avLst/>
          </a:prstGeom>
          <a:ln w="1270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6207835" y="1412196"/>
                <a:ext cx="19581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rgbClr val="0427BC"/>
                    </a:solidFill>
                  </a:rPr>
                  <a:t>Max.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smtClean="0">
                            <a:solidFill>
                              <a:srgbClr val="0427BC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b="1" i="1" smtClean="0">
                            <a:solidFill>
                              <a:srgbClr val="0427BC"/>
                            </a:solidFill>
                            <a:latin typeface="Cambria Math"/>
                          </a:rPr>
                          <m:t>𝒕</m:t>
                        </m:r>
                      </m:e>
                      <m:sub>
                        <m:r>
                          <a:rPr lang="en-GB" b="1" i="0" smtClean="0">
                            <a:solidFill>
                              <a:srgbClr val="0427BC"/>
                            </a:solidFill>
                            <a:latin typeface="Cambria Math"/>
                          </a:rPr>
                          <m:t>𝐜𝐨𝐥𝐥</m:t>
                        </m:r>
                      </m:sub>
                    </m:sSub>
                    <m:r>
                      <a:rPr lang="en-GB" b="1" i="1" smtClean="0">
                        <a:solidFill>
                          <a:srgbClr val="0427BC"/>
                        </a:solidFill>
                        <a:latin typeface="Cambria Math"/>
                      </a:rPr>
                      <m:t>≈</m:t>
                    </m:r>
                    <m:r>
                      <a:rPr lang="en-GB" b="1" i="1" smtClean="0">
                        <a:solidFill>
                          <a:srgbClr val="0427BC"/>
                        </a:solidFill>
                        <a:latin typeface="Cambria Math"/>
                      </a:rPr>
                      <m:t>𝟑</m:t>
                    </m:r>
                    <m:r>
                      <a:rPr lang="en-GB" b="1" i="1" smtClean="0">
                        <a:solidFill>
                          <a:srgbClr val="0427BC"/>
                        </a:solidFill>
                        <a:latin typeface="Cambria Math"/>
                      </a:rPr>
                      <m:t>𝒉</m:t>
                    </m:r>
                  </m:oMath>
                </a14:m>
                <a:endParaRPr lang="en-GB" b="1" dirty="0">
                  <a:solidFill>
                    <a:srgbClr val="0427BC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7835" y="1412196"/>
                <a:ext cx="1958100" cy="369332"/>
              </a:xfrm>
              <a:prstGeom prst="rect">
                <a:avLst/>
              </a:prstGeom>
              <a:blipFill rotWithShape="1">
                <a:blip r:embed="rId6"/>
                <a:stretch>
                  <a:fillRect l="-2484" t="-8333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Arrow Connector 18"/>
          <p:cNvCxnSpPr/>
          <p:nvPr/>
        </p:nvCxnSpPr>
        <p:spPr>
          <a:xfrm flipV="1">
            <a:off x="6876256" y="1124744"/>
            <a:ext cx="0" cy="287452"/>
          </a:xfrm>
          <a:prstGeom prst="straightConnector1">
            <a:avLst/>
          </a:prstGeom>
          <a:ln w="19050">
            <a:solidFill>
              <a:srgbClr val="0427B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318723" y="2223430"/>
            <a:ext cx="277289" cy="19745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3232989" y="2143889"/>
            <a:ext cx="4503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/>
              <a:t>inst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14194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Heavy-Ion </a:t>
            </a:r>
            <a:r>
              <a:rPr lang="en-GB" b="1" dirty="0" smtClean="0"/>
              <a:t>Integrated Luminosity per Run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2014/09/22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Workshop on Ions at the FCC, CERN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18</a:t>
            </a:fld>
            <a:endParaRPr lang="en-GB"/>
          </a:p>
        </p:txBody>
      </p:sp>
      <p:pic>
        <p:nvPicPr>
          <p:cNvPr id="6" name="Picture 2" descr="G:\Projects\ILHC\MS\VHE-LHC\Plots\AverageIntegratedLuminosityPerRu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333" y="836712"/>
            <a:ext cx="3817842" cy="2672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/>
          <p:cNvGrpSpPr/>
          <p:nvPr/>
        </p:nvGrpSpPr>
        <p:grpSpPr>
          <a:xfrm>
            <a:off x="122697" y="286678"/>
            <a:ext cx="4933584" cy="6188297"/>
            <a:chOff x="583927" y="-639221"/>
            <a:chExt cx="5311941" cy="6188297"/>
          </a:xfrm>
        </p:grpSpPr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0402" y="910521"/>
              <a:ext cx="3657660" cy="4404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2860" y="1566997"/>
              <a:ext cx="1090407" cy="282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0402" y="2071053"/>
              <a:ext cx="3675679" cy="808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583927" y="-639221"/>
                  <a:ext cx="5311941" cy="61882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GB" sz="2000" dirty="0" smtClean="0"/>
                </a:p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r>
                    <a:rPr lang="en-GB" sz="2000" b="1" dirty="0" smtClean="0"/>
                    <a:t>Consider more LHC injections</a:t>
                  </a:r>
                  <a:r>
                    <a:rPr lang="en-GB" sz="2000" dirty="0" smtClean="0"/>
                    <a:t>:</a:t>
                  </a:r>
                </a:p>
                <a:p>
                  <a:pPr marL="265113"/>
                  <a:r>
                    <a:rPr lang="en-GB" sz="2000" dirty="0" smtClean="0">
                      <a:solidFill>
                        <a:srgbClr val="000000"/>
                      </a:solidFill>
                    </a:rPr>
                    <a:t>→ max</a:t>
                  </a:r>
                  <a:r>
                    <a:rPr lang="en-GB" sz="2000" dirty="0">
                      <a:solidFill>
                        <a:srgbClr val="000000"/>
                      </a:solidFill>
                    </a:rPr>
                    <a:t>.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2000" b="1" i="1">
                              <a:solidFill>
                                <a:srgbClr val="0427BC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000" b="1" i="1">
                              <a:solidFill>
                                <a:srgbClr val="0427BC"/>
                              </a:solidFill>
                              <a:latin typeface="Cambria Math"/>
                            </a:rPr>
                            <m:t>𝒏</m:t>
                          </m:r>
                        </m:e>
                        <m:sub>
                          <m:r>
                            <a:rPr lang="en-GB" sz="2000" b="1" i="1">
                              <a:solidFill>
                                <a:srgbClr val="0427BC"/>
                              </a:solidFill>
                              <a:latin typeface="Cambria Math"/>
                            </a:rPr>
                            <m:t>𝒊𝒏𝒋</m:t>
                          </m:r>
                        </m:sub>
                      </m:sSub>
                      <m:r>
                        <a:rPr lang="en-GB" sz="2000" b="1" i="1">
                          <a:solidFill>
                            <a:srgbClr val="0427BC"/>
                          </a:solidFill>
                          <a:latin typeface="Cambria Math"/>
                        </a:rPr>
                        <m:t>=</m:t>
                      </m:r>
                      <m:r>
                        <a:rPr lang="en-GB" sz="2000" b="1" i="1">
                          <a:solidFill>
                            <a:srgbClr val="0427BC"/>
                          </a:solidFill>
                          <a:latin typeface="Cambria Math"/>
                        </a:rPr>
                        <m:t>𝟒</m:t>
                      </m:r>
                    </m:oMath>
                  </a14:m>
                  <a:r>
                    <a:rPr lang="en-GB" sz="2000" b="1" dirty="0">
                      <a:solidFill>
                        <a:srgbClr val="0427BC"/>
                      </a:solidFill>
                    </a:rPr>
                    <a:t> </a:t>
                  </a:r>
                  <a:r>
                    <a:rPr lang="en-GB" sz="2000" dirty="0">
                      <a:solidFill>
                        <a:srgbClr val="000000"/>
                      </a:solidFill>
                    </a:rPr>
                    <a:t>(= FCC </a:t>
                  </a:r>
                  <a:r>
                    <a:rPr lang="en-GB" sz="2000" dirty="0" smtClean="0">
                      <a:solidFill>
                        <a:srgbClr val="000000"/>
                      </a:solidFill>
                    </a:rPr>
                    <a:t>Length)</a:t>
                  </a:r>
                  <a:endParaRPr lang="en-GB" sz="2000" dirty="0">
                    <a:solidFill>
                      <a:srgbClr val="000000"/>
                    </a:solidFill>
                  </a:endParaRPr>
                </a:p>
                <a:p>
                  <a:pPr marL="265113"/>
                  <a:r>
                    <a:rPr lang="en-GB" sz="2000" dirty="0" smtClean="0"/>
                    <a:t>→ Dwell time at FCC inj. plateau</a:t>
                  </a:r>
                </a:p>
                <a:p>
                  <a:pPr marL="265113" indent="273050"/>
                  <a:r>
                    <a:rPr lang="en-GB" sz="2000" dirty="0" smtClean="0"/>
                    <a:t>→ lengthen</a:t>
                  </a:r>
                </a:p>
                <a:p>
                  <a:pPr marL="265113" indent="273050"/>
                  <a:r>
                    <a:rPr lang="en-GB" sz="2000" dirty="0" smtClean="0"/>
                    <a:t> </a:t>
                  </a:r>
                </a:p>
                <a:p>
                  <a:pPr marL="265113"/>
                  <a:r>
                    <a:rPr lang="en-GB" sz="2000" dirty="0" smtClean="0"/>
                    <a:t>→ Particle losses (&amp; </a:t>
                  </a:r>
                  <a:r>
                    <a:rPr lang="en-GB" sz="2000" dirty="0" err="1" smtClean="0"/>
                    <a:t>emittance</a:t>
                  </a:r>
                  <a:r>
                    <a:rPr lang="en-GB" sz="2000" dirty="0" smtClean="0"/>
                    <a:t> growth)</a:t>
                  </a:r>
                </a:p>
                <a:p>
                  <a:pPr marL="265113" indent="273050"/>
                  <a:r>
                    <a:rPr lang="en-GB" sz="2000" dirty="0" smtClean="0"/>
                    <a:t>→ Loss rate of </a:t>
                  </a:r>
                  <a:r>
                    <a:rPr lang="en-GB" sz="2000" dirty="0" err="1" smtClean="0"/>
                    <a:t>Pb</a:t>
                  </a:r>
                  <a:r>
                    <a:rPr lang="en-GB" sz="2000" dirty="0" smtClean="0"/>
                    <a:t> at injection:</a:t>
                  </a:r>
                </a:p>
                <a:p>
                  <a:pPr marL="265113" indent="273050"/>
                  <a:r>
                    <a:rPr lang="en-GB" sz="2000" dirty="0" smtClean="0"/>
                    <a:t>→ Total beam intensity:</a:t>
                  </a:r>
                </a:p>
                <a:p>
                  <a:pPr marL="265113" indent="273050"/>
                  <a:endParaRPr lang="en-GB" sz="2000" dirty="0"/>
                </a:p>
                <a:p>
                  <a:pPr marL="265113" indent="273050"/>
                  <a:endParaRPr lang="en-GB" sz="2000" dirty="0"/>
                </a:p>
                <a:p>
                  <a:pPr marL="265113" indent="273050"/>
                  <a:endParaRPr lang="en-GB" sz="1000" dirty="0"/>
                </a:p>
                <a:p>
                  <a:pPr marL="265113"/>
                  <a:r>
                    <a:rPr lang="en-GB" sz="2000" b="1" dirty="0" smtClean="0">
                      <a:solidFill>
                        <a:srgbClr val="C00000"/>
                      </a:solidFill>
                    </a:rPr>
                    <a:t>→ &lt;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2000" b="1" i="1" smtClean="0">
                              <a:solidFill>
                                <a:srgbClr val="C00000"/>
                              </a:solidFill>
                              <a:latin typeface="Cambria Math"/>
                              <a:sym typeface="Mathematica5"/>
                            </a:rPr>
                          </m:ctrlPr>
                        </m:sSubPr>
                        <m:e>
                          <m:r>
                            <a:rPr lang="en-GB" sz="2000" b="1" i="1" smtClean="0">
                              <a:solidFill>
                                <a:srgbClr val="C00000"/>
                              </a:solidFill>
                              <a:latin typeface="Cambria Math"/>
                              <a:sym typeface="Mathematica5"/>
                            </a:rPr>
                            <m:t></m:t>
                          </m:r>
                        </m:e>
                        <m:sub>
                          <m:r>
                            <a:rPr lang="en-GB" sz="2000" b="1" i="0" smtClean="0">
                              <a:solidFill>
                                <a:srgbClr val="C00000"/>
                              </a:solidFill>
                              <a:latin typeface="Cambria Math"/>
                              <a:sym typeface="Mathematica5"/>
                            </a:rPr>
                            <m:t>𝐢𝐧𝐭</m:t>
                          </m:r>
                        </m:sub>
                      </m:sSub>
                    </m:oMath>
                  </a14:m>
                  <a:r>
                    <a:rPr lang="en-GB" sz="2000" b="1" dirty="0" smtClean="0">
                      <a:solidFill>
                        <a:srgbClr val="C00000"/>
                      </a:solidFill>
                    </a:rPr>
                    <a:t>&gt; </a:t>
                  </a:r>
                  <a:r>
                    <a:rPr lang="en-GB" sz="2000" b="1" dirty="0" smtClean="0">
                      <a:solidFill>
                        <a:srgbClr val="C00000"/>
                      </a:solidFill>
                      <a:sym typeface="Mathematica1"/>
                    </a:rPr>
                    <a:t> 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GB" sz="2000" b="1" i="1" dirty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GB" sz="2000" b="1" i="1" dirty="0">
                                  <a:solidFill>
                                    <a:srgbClr val="C00000"/>
                                  </a:solidFill>
                                  <a:latin typeface="Cambria Math"/>
                                  <a:sym typeface="Mathematica1"/>
                                </a:rPr>
                              </m:ctrlPr>
                            </m:sSubPr>
                            <m:e>
                              <m:r>
                                <a:rPr lang="en-GB" sz="2000" b="1" i="1" dirty="0">
                                  <a:solidFill>
                                    <a:srgbClr val="C00000"/>
                                  </a:solidFill>
                                  <a:latin typeface="Cambria Math"/>
                                  <a:sym typeface="Mathematica1"/>
                                </a:rPr>
                                <m:t>(</m:t>
                              </m:r>
                              <m:r>
                                <a:rPr lang="en-GB" sz="2000" b="1" i="1" dirty="0">
                                  <a:solidFill>
                                    <a:srgbClr val="C00000"/>
                                  </a:solidFill>
                                  <a:latin typeface="Cambria Math"/>
                                  <a:sym typeface="Mathematica1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n-GB" sz="2000" b="1" dirty="0">
                                  <a:solidFill>
                                    <a:srgbClr val="C00000"/>
                                  </a:solidFill>
                                  <a:latin typeface="Cambria Math"/>
                                  <a:sym typeface="Mathematica1"/>
                                </a:rPr>
                                <m:t>𝐛𝐞𝐚𝐦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GB" sz="2000" b="1" dirty="0">
                              <a:solidFill>
                                <a:srgbClr val="C00000"/>
                              </a:solidFill>
                            </a:rPr>
                            <m:t>/</m:t>
                          </m:r>
                          <m:sSub>
                            <m:sSubPr>
                              <m:ctrlPr>
                                <a:rPr lang="en-GB" sz="2000" b="1" i="1" dirty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000" b="1" i="1" dirty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𝒌</m:t>
                              </m:r>
                            </m:e>
                            <m:sub>
                              <m:r>
                                <a:rPr lang="en-GB" sz="2000" b="1" i="1" dirty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000" b="1" i="1" dirty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000" b="1" i="1" dirty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n-GB" sz="2000" b="1" i="1" dirty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sub>
                          </m:sSub>
                          <m:r>
                            <a:rPr lang="en-GB" sz="2000" b="1" i="1" dirty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en-GB" sz="2000" b="1" i="1" dirty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GB" sz="2000" b="1" i="1" dirty="0" smtClean="0">
                          <a:solidFill>
                            <a:srgbClr val="C00000"/>
                          </a:solidFill>
                          <a:latin typeface="Cambria Math"/>
                        </a:rPr>
                        <m:t>× </m:t>
                      </m:r>
                    </m:oMath>
                  </a14:m>
                  <a:r>
                    <a:rPr lang="en-GB" sz="2000" b="1" dirty="0">
                      <a:solidFill>
                        <a:srgbClr val="C00000"/>
                      </a:solidFill>
                    </a:rPr>
                    <a:t>&lt;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2000" b="1" i="1">
                              <a:solidFill>
                                <a:srgbClr val="C00000"/>
                              </a:solidFill>
                              <a:latin typeface="Cambria Math"/>
                              <a:sym typeface="Mathematica5"/>
                            </a:rPr>
                          </m:ctrlPr>
                        </m:sSubPr>
                        <m:e>
                          <m:r>
                            <a:rPr lang="en-GB" sz="2000" b="1" i="1">
                              <a:solidFill>
                                <a:srgbClr val="C00000"/>
                              </a:solidFill>
                              <a:latin typeface="Cambria Math"/>
                              <a:sym typeface="Mathematica5"/>
                            </a:rPr>
                            <m:t></m:t>
                          </m:r>
                        </m:e>
                        <m:sub>
                          <m:r>
                            <a:rPr lang="en-GB" sz="2000" b="1" i="0">
                              <a:solidFill>
                                <a:srgbClr val="C00000"/>
                              </a:solidFill>
                              <a:latin typeface="Cambria Math"/>
                              <a:sym typeface="Mathematica5"/>
                            </a:rPr>
                            <m:t>𝐢𝐧𝐭</m:t>
                          </m:r>
                        </m:sub>
                      </m:sSub>
                    </m:oMath>
                  </a14:m>
                  <a:r>
                    <a:rPr lang="en-GB" sz="2000" b="1" dirty="0">
                      <a:solidFill>
                        <a:srgbClr val="C00000"/>
                      </a:solidFill>
                    </a:rPr>
                    <a:t>&gt;</a:t>
                  </a:r>
                  <a:endParaRPr lang="en-GB" sz="2000" b="1" dirty="0" smtClean="0">
                    <a:solidFill>
                      <a:srgbClr val="C00000"/>
                    </a:solidFill>
                  </a:endParaRPr>
                </a:p>
                <a:p>
                  <a:pPr marL="265113"/>
                  <a:endParaRPr lang="en-GB" sz="2000" b="1" dirty="0">
                    <a:solidFill>
                      <a:srgbClr val="C00000"/>
                    </a:solidFill>
                  </a:endParaRPr>
                </a:p>
                <a:p>
                  <a:pPr indent="361950">
                    <a:buFont typeface="Arial" panose="020B0604020202020204" pitchFamily="34" charset="0"/>
                    <a:buChar char="•"/>
                  </a:pPr>
                  <a:r>
                    <a:rPr lang="en-GB" sz="2000" b="1" dirty="0" smtClean="0">
                      <a:solidFill>
                        <a:srgbClr val="000000"/>
                      </a:solidFill>
                    </a:rPr>
                    <a:t>Optimised fill length 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2000" b="1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000" b="1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𝒏</m:t>
                          </m:r>
                        </m:e>
                        <m:sub>
                          <m:r>
                            <a:rPr lang="en-GB" sz="2000" b="1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𝒊𝒏𝒋</m:t>
                          </m:r>
                        </m:sub>
                      </m:sSub>
                      <m:r>
                        <a:rPr lang="en-GB" sz="2000" b="1" i="1">
                          <a:solidFill>
                            <a:srgbClr val="000000"/>
                          </a:solidFill>
                          <a:latin typeface="Cambria Math"/>
                        </a:rPr>
                        <m:t>=</m:t>
                      </m:r>
                      <m:r>
                        <a:rPr lang="en-GB" sz="2000" b="1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𝟏</m:t>
                      </m:r>
                    </m:oMath>
                  </a14:m>
                  <a:r>
                    <a:rPr lang="en-GB" sz="2000" b="1" dirty="0" smtClean="0">
                      <a:solidFill>
                        <a:srgbClr val="000000"/>
                      </a:solidFill>
                    </a:rPr>
                    <a:t>):</a:t>
                  </a:r>
                </a:p>
                <a:p>
                  <a:pPr lvl="1" indent="265113">
                    <a:buFont typeface="Arial" panose="020B0604020202020204" pitchFamily="34" charset="0"/>
                    <a:buChar char="•"/>
                  </a:pPr>
                  <a:r>
                    <a:rPr lang="en-GB" sz="2000" dirty="0" err="1" smtClean="0">
                      <a:solidFill>
                        <a:srgbClr val="000000"/>
                      </a:solidFill>
                    </a:rPr>
                    <a:t>Pb-Pb</a:t>
                  </a:r>
                  <a:r>
                    <a:rPr lang="en-GB" sz="2000" dirty="0">
                      <a:solidFill>
                        <a:srgbClr val="000000"/>
                      </a:solidFill>
                    </a:rPr>
                    <a:t>:</a:t>
                  </a:r>
                  <a:r>
                    <a:rPr lang="en-GB" sz="2000" dirty="0" smtClean="0">
                      <a:solidFill>
                        <a:srgbClr val="000000"/>
                      </a:solidFill>
                    </a:rPr>
                    <a:t> 3h  →  </a:t>
                  </a:r>
                  <a:r>
                    <a:rPr lang="en-GB" sz="2000" dirty="0"/>
                    <a:t>&lt;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2000" i="1">
                              <a:latin typeface="Cambria Math"/>
                              <a:sym typeface="Mathematica5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/>
                              <a:sym typeface="Mathematica5"/>
                            </a:rPr>
                            <m:t>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 i="1">
                              <a:latin typeface="Cambria Math"/>
                              <a:sym typeface="Mathematica5"/>
                            </a:rPr>
                            <m:t>int</m:t>
                          </m:r>
                        </m:sub>
                      </m:sSub>
                    </m:oMath>
                  </a14:m>
                  <a:r>
                    <a:rPr lang="en-GB" sz="2000" dirty="0"/>
                    <a:t>&gt;</a:t>
                  </a:r>
                  <a:r>
                    <a:rPr lang="en-GB" sz="2000" dirty="0"/>
                    <a:t>/run </a:t>
                  </a:r>
                  <a14:m>
                    <m:oMath xmlns:m="http://schemas.openxmlformats.org/officeDocument/2006/math">
                      <m:r>
                        <a:rPr lang="en-GB" sz="2000" i="1">
                          <a:latin typeface="Cambria Math"/>
                        </a:rPr>
                        <m:t>≈</m:t>
                      </m:r>
                    </m:oMath>
                  </a14:m>
                  <a:r>
                    <a:rPr lang="en-GB" sz="2000" dirty="0"/>
                    <a:t> </a:t>
                  </a:r>
                  <a:r>
                    <a:rPr lang="en-GB" sz="2000" dirty="0" smtClean="0"/>
                    <a:t>8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000" b="0" i="0" dirty="0" smtClean="0">
                          <a:latin typeface="Cambria Math"/>
                        </a:rPr>
                        <m:t>n</m:t>
                      </m:r>
                      <m:sSup>
                        <m:sSupPr>
                          <m:ctrlPr>
                            <a:rPr lang="en-GB" sz="20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2000" dirty="0">
                              <a:latin typeface="Cambria Math"/>
                            </a:rPr>
                            <m:t>b</m:t>
                          </m:r>
                        </m:e>
                        <m:sup>
                          <m:r>
                            <a:rPr lang="en-GB" sz="2000" dirty="0">
                              <a:latin typeface="Cambria Math"/>
                            </a:rPr>
                            <m:t>−1</m:t>
                          </m:r>
                        </m:sup>
                      </m:sSup>
                    </m:oMath>
                  </a14:m>
                  <a:r>
                    <a:rPr lang="en-GB" sz="2000" dirty="0"/>
                    <a:t> </a:t>
                  </a:r>
                  <a:endParaRPr lang="en-GB" sz="2000" dirty="0" smtClean="0">
                    <a:solidFill>
                      <a:srgbClr val="000000"/>
                    </a:solidFill>
                  </a:endParaRPr>
                </a:p>
                <a:p>
                  <a:pPr lvl="1" indent="265113">
                    <a:buFont typeface="Arial" panose="020B0604020202020204" pitchFamily="34" charset="0"/>
                    <a:buChar char="•"/>
                  </a:pPr>
                  <a:r>
                    <a:rPr lang="en-GB" sz="2000" dirty="0" smtClean="0">
                      <a:solidFill>
                        <a:srgbClr val="000000"/>
                      </a:solidFill>
                    </a:rPr>
                    <a:t>p-</a:t>
                  </a:r>
                  <a:r>
                    <a:rPr lang="en-GB" sz="2000" dirty="0" err="1" smtClean="0">
                      <a:solidFill>
                        <a:srgbClr val="000000"/>
                      </a:solidFill>
                    </a:rPr>
                    <a:t>Pb</a:t>
                  </a:r>
                  <a:r>
                    <a:rPr lang="en-GB" sz="2000" dirty="0">
                      <a:solidFill>
                        <a:srgbClr val="000000"/>
                      </a:solidFill>
                    </a:rPr>
                    <a:t>:</a:t>
                  </a:r>
                  <a:r>
                    <a:rPr lang="en-GB" sz="2000" dirty="0" smtClean="0">
                      <a:solidFill>
                        <a:srgbClr val="000000"/>
                      </a:solidFill>
                    </a:rPr>
                    <a:t> 6.5h →  </a:t>
                  </a:r>
                  <a:r>
                    <a:rPr lang="en-GB" sz="2000" dirty="0"/>
                    <a:t>&lt;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2000" i="1">
                              <a:latin typeface="Cambria Math"/>
                              <a:sym typeface="Mathematica5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/>
                              <a:sym typeface="Mathematica5"/>
                            </a:rPr>
                            <m:t>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 i="1">
                              <a:latin typeface="Cambria Math"/>
                              <a:sym typeface="Mathematica5"/>
                            </a:rPr>
                            <m:t>int</m:t>
                          </m:r>
                        </m:sub>
                      </m:sSub>
                    </m:oMath>
                  </a14:m>
                  <a:r>
                    <a:rPr lang="en-GB" sz="2000" dirty="0"/>
                    <a:t>&gt;</a:t>
                  </a:r>
                  <a:r>
                    <a:rPr lang="en-GB" sz="2000" dirty="0"/>
                    <a:t>/run </a:t>
                  </a:r>
                  <a14:m>
                    <m:oMath xmlns:m="http://schemas.openxmlformats.org/officeDocument/2006/math">
                      <m:r>
                        <a:rPr lang="en-GB" sz="2000" i="1">
                          <a:latin typeface="Cambria Math"/>
                        </a:rPr>
                        <m:t>≈</m:t>
                      </m:r>
                    </m:oMath>
                  </a14:m>
                  <a:r>
                    <a:rPr lang="en-GB" sz="2000" dirty="0"/>
                    <a:t> 1</a:t>
                  </a:r>
                  <a:r>
                    <a:rPr lang="en-GB" sz="2000" dirty="0" smtClean="0"/>
                    <a:t>700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000" b="0" i="0" dirty="0" smtClean="0">
                          <a:latin typeface="Cambria Math"/>
                        </a:rPr>
                        <m:t>n</m:t>
                      </m:r>
                      <m:sSup>
                        <m:sSupPr>
                          <m:ctrlPr>
                            <a:rPr lang="en-GB" sz="20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2000" dirty="0">
                              <a:latin typeface="Cambria Math"/>
                            </a:rPr>
                            <m:t>b</m:t>
                          </m:r>
                        </m:e>
                        <m:sup>
                          <m:r>
                            <a:rPr lang="en-GB" sz="2000" dirty="0">
                              <a:latin typeface="Cambria Math"/>
                            </a:rPr>
                            <m:t>−1</m:t>
                          </m:r>
                        </m:sup>
                      </m:sSup>
                    </m:oMath>
                  </a14:m>
                  <a:r>
                    <a:rPr lang="en-GB" sz="2000" dirty="0"/>
                    <a:t> </a:t>
                  </a:r>
                  <a:r>
                    <a:rPr lang="en-GB" sz="2000" dirty="0" smtClean="0">
                      <a:solidFill>
                        <a:srgbClr val="000000"/>
                      </a:solidFill>
                    </a:rPr>
                    <a:t> </a:t>
                  </a:r>
                  <a:endParaRPr lang="en-GB" sz="2000" dirty="0">
                    <a:solidFill>
                      <a:srgbClr val="000000"/>
                    </a:solidFill>
                  </a:endParaRPr>
                </a:p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r>
                    <a:rPr lang="en-GB" sz="2000" b="1" dirty="0" smtClean="0"/>
                    <a:t>Uncertainty</a:t>
                  </a:r>
                  <a:r>
                    <a:rPr lang="en-GB" sz="2000" dirty="0" smtClean="0"/>
                    <a:t> </a:t>
                  </a:r>
                  <a:r>
                    <a:rPr lang="en-GB" sz="2000" dirty="0"/>
                    <a:t>on prediction significantly </a:t>
                  </a:r>
                  <a:r>
                    <a:rPr lang="en-GB" sz="2000" dirty="0" smtClean="0"/>
                    <a:t>enhanced</a:t>
                  </a:r>
                  <a:r>
                    <a:rPr lang="en-GB" sz="2000" dirty="0"/>
                    <a:t> </a:t>
                  </a:r>
                  <a:r>
                    <a:rPr lang="en-GB" sz="2000" dirty="0" smtClean="0"/>
                    <a:t>for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2000" b="1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000" b="1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𝒏</m:t>
                          </m:r>
                        </m:e>
                        <m:sub>
                          <m:r>
                            <a:rPr lang="en-GB" sz="2000" b="1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𝒊𝒏𝒋</m:t>
                          </m:r>
                        </m:sub>
                      </m:sSub>
                      <m:r>
                        <a:rPr lang="en-GB" sz="2000" b="1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&gt;</m:t>
                      </m:r>
                      <m:r>
                        <a:rPr lang="en-GB" sz="2000" b="1" i="1">
                          <a:solidFill>
                            <a:srgbClr val="000000"/>
                          </a:solidFill>
                          <a:latin typeface="Cambria Math"/>
                        </a:rPr>
                        <m:t>𝟏</m:t>
                      </m:r>
                    </m:oMath>
                  </a14:m>
                  <a:endParaRPr lang="en-GB" sz="2000" b="1" dirty="0" smtClean="0">
                    <a:solidFill>
                      <a:srgbClr val="000000"/>
                    </a:solidFill>
                  </a:endParaRPr>
                </a:p>
                <a:p>
                  <a:pPr marL="265113"/>
                  <a:r>
                    <a:rPr lang="en-GB" sz="2000" dirty="0" smtClean="0">
                      <a:solidFill>
                        <a:srgbClr val="000000"/>
                      </a:solidFill>
                    </a:rPr>
                    <a:t>→ Early </a:t>
                  </a:r>
                  <a:r>
                    <a:rPr lang="en-GB" sz="2000" dirty="0">
                      <a:solidFill>
                        <a:srgbClr val="000000"/>
                      </a:solidFill>
                    </a:rPr>
                    <a:t>beam aborts and longer inj. </a:t>
                  </a:r>
                  <a:r>
                    <a:rPr lang="en-GB" sz="2000" dirty="0" smtClean="0">
                      <a:solidFill>
                        <a:srgbClr val="000000"/>
                      </a:solidFill>
                    </a:rPr>
                    <a:t>times</a:t>
                  </a:r>
                  <a:endParaRPr lang="en-GB" sz="2000" b="1" dirty="0">
                    <a:solidFill>
                      <a:srgbClr val="000000"/>
                    </a:solidFill>
                  </a:endParaRPr>
                </a:p>
              </p:txBody>
            </p:sp>
          </mc:Choice>
          <mc:Fallback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3927" y="-639221"/>
                  <a:ext cx="5311941" cy="6188297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l="-989" b="-78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5" name="TextBox 14"/>
          <p:cNvSpPr txBox="1"/>
          <p:nvPr/>
        </p:nvSpPr>
        <p:spPr>
          <a:xfrm>
            <a:off x="5580112" y="1156102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/>
              <a:t>Pb-Pb</a:t>
            </a:r>
            <a:endParaRPr lang="en-GB" b="1" dirty="0"/>
          </a:p>
        </p:txBody>
      </p:sp>
      <p:pic>
        <p:nvPicPr>
          <p:cNvPr id="17" name="Picture 3" descr="\\cernhomeM.cern.ch\M\mschauma\PhD_Thesis\Bilder\fcc\AverageIntegratedLuminosityPerRun_ppb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6281" y="3726965"/>
            <a:ext cx="3728893" cy="2656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5580112" y="4031383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p-</a:t>
            </a:r>
            <a:r>
              <a:rPr lang="en-GB" b="1" dirty="0" err="1" smtClean="0"/>
              <a:t>Pb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18555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Conclusions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2014/09/22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19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467544" y="1127641"/>
                <a:ext cx="8136904" cy="48936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 smtClean="0">
                    <a:solidFill>
                      <a:srgbClr val="000000"/>
                    </a:solidFill>
                  </a:rPr>
                  <a:t>Strong </a:t>
                </a:r>
                <a:r>
                  <a:rPr lang="en-GB" sz="2400" dirty="0">
                    <a:solidFill>
                      <a:srgbClr val="000000"/>
                    </a:solidFill>
                  </a:rPr>
                  <a:t>rad. </a:t>
                </a:r>
                <a:r>
                  <a:rPr lang="en-GB" sz="2400" dirty="0" smtClean="0">
                    <a:solidFill>
                      <a:srgbClr val="000000"/>
                    </a:solidFill>
                  </a:rPr>
                  <a:t>damping: </a:t>
                </a:r>
                <a:r>
                  <a:rPr lang="en-GB" sz="2400" b="1" dirty="0">
                    <a:solidFill>
                      <a:srgbClr val="000000"/>
                    </a:solidFill>
                  </a:rPr>
                  <a:t>small </a:t>
                </a:r>
                <a:r>
                  <a:rPr lang="en-GB" sz="2400" b="1" dirty="0" err="1">
                    <a:solidFill>
                      <a:srgbClr val="000000"/>
                    </a:solidFill>
                  </a:rPr>
                  <a:t>emittances</a:t>
                </a:r>
                <a:r>
                  <a:rPr lang="en-GB" sz="2400" b="1" dirty="0">
                    <a:solidFill>
                      <a:srgbClr val="000000"/>
                    </a:solidFill>
                  </a:rPr>
                  <a:t> </a:t>
                </a:r>
                <a:r>
                  <a:rPr lang="en-GB" sz="2400" b="1" dirty="0" smtClean="0">
                    <a:solidFill>
                      <a:srgbClr val="000000"/>
                    </a:solidFill>
                  </a:rPr>
                  <a:t>and bunch length </a:t>
                </a:r>
              </a:p>
              <a:p>
                <a:endParaRPr lang="en-GB" sz="2400" b="1" dirty="0" smtClean="0">
                  <a:solidFill>
                    <a:srgbClr val="000000"/>
                  </a:solidFill>
                </a:endParaRPr>
              </a:p>
              <a:p>
                <a:pPr indent="449263"/>
                <a:r>
                  <a:rPr lang="en-GB" sz="2400" b="1" dirty="0" smtClean="0">
                    <a:solidFill>
                      <a:srgbClr val="000000"/>
                    </a:solidFill>
                  </a:rPr>
                  <a:t>→ Effective </a:t>
                </a:r>
                <a:r>
                  <a:rPr lang="en-GB" sz="2400" b="1" dirty="0">
                    <a:solidFill>
                      <a:srgbClr val="000000"/>
                    </a:solidFill>
                  </a:rPr>
                  <a:t>intensity burn-off</a:t>
                </a:r>
                <a:r>
                  <a:rPr lang="en-GB" sz="2400" dirty="0" smtClean="0">
                    <a:solidFill>
                      <a:srgbClr val="000000"/>
                    </a:solidFill>
                  </a:rPr>
                  <a:t>.</a:t>
                </a:r>
                <a:endParaRPr lang="en-GB" sz="2400" dirty="0" smtClean="0"/>
              </a:p>
              <a:p>
                <a:pPr marL="715963" lvl="1" indent="-258763"/>
                <a:r>
                  <a:rPr lang="en-GB" sz="2400" dirty="0" smtClean="0"/>
                  <a:t>→ But high beam-beam tune </a:t>
                </a:r>
                <a:r>
                  <a:rPr lang="en-GB" sz="2400" dirty="0" smtClean="0"/>
                  <a:t>shift in p-p </a:t>
                </a:r>
                <a:r>
                  <a:rPr lang="en-GB" sz="2400" dirty="0" smtClean="0"/>
                  <a:t>(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5×</m:t>
                    </m:r>
                    <m:r>
                      <a:rPr lang="en-GB" sz="2400" b="0" i="1" smtClean="0">
                        <a:latin typeface="Cambria Math"/>
                      </a:rPr>
                      <m:t>𝑙𝑖𝑚𝑖𝑡</m:t>
                    </m:r>
                  </m:oMath>
                </a14:m>
                <a:r>
                  <a:rPr lang="en-GB" sz="2400" dirty="0" smtClean="0"/>
                  <a:t>).</a:t>
                </a:r>
                <a:endParaRPr lang="en-GB" sz="2400" dirty="0" smtClean="0"/>
              </a:p>
              <a:p>
                <a:pPr marL="715963" lvl="1" indent="-258763"/>
                <a:r>
                  <a:rPr lang="en-GB" sz="2400" dirty="0" smtClean="0"/>
                  <a:t>→ Artificial blow-up could </a:t>
                </a:r>
                <a:r>
                  <a:rPr lang="en-GB" sz="2400" dirty="0"/>
                  <a:t>be used as levelling </a:t>
                </a:r>
                <a:r>
                  <a:rPr lang="en-GB" sz="2400" dirty="0" smtClean="0"/>
                  <a:t>method to keep </a:t>
                </a:r>
                <a:r>
                  <a:rPr lang="en-GB" sz="2400" b="1" dirty="0" smtClean="0"/>
                  <a:t>beam-beam tune shift below limit, </a:t>
                </a:r>
                <a:r>
                  <a:rPr lang="en-GB" sz="2400" dirty="0" smtClean="0"/>
                  <a:t>but </a:t>
                </a:r>
                <a:r>
                  <a:rPr lang="en-GB" sz="2400" b="1" dirty="0" smtClean="0"/>
                  <a:t>significant reduction of potential luminosity outcome</a:t>
                </a:r>
                <a:r>
                  <a:rPr lang="en-GB" sz="2400" dirty="0" smtClean="0"/>
                  <a:t>.</a:t>
                </a:r>
                <a:endParaRPr lang="en-GB" sz="2400" dirty="0" smtClean="0"/>
              </a:p>
              <a:p>
                <a:pPr marL="715963" lvl="1" indent="-258763"/>
                <a:r>
                  <a:rPr lang="en-GB" sz="2400" dirty="0" smtClean="0"/>
                  <a:t>→ If operation with max. beam-beam tune shift is possible </a:t>
                </a:r>
                <a:r>
                  <a:rPr lang="en-GB" sz="2400" b="1" dirty="0" smtClean="0"/>
                  <a:t>int. luminosity +70%</a:t>
                </a:r>
                <a:r>
                  <a:rPr lang="en-GB" sz="2400" dirty="0" smtClean="0"/>
                  <a:t> with equal initial beam parameters.</a:t>
                </a:r>
              </a:p>
              <a:p>
                <a:pPr marL="715963" lvl="1" indent="-258763"/>
                <a:endParaRPr lang="en-GB" sz="2400" dirty="0"/>
              </a:p>
              <a:p>
                <a:pPr marL="0" lvl="1"/>
                <a:r>
                  <a:rPr lang="en-GB" sz="2400" dirty="0" smtClean="0"/>
                  <a:t>Reduce t</a:t>
                </a:r>
                <a:r>
                  <a:rPr lang="en-GB" sz="2400" dirty="0" smtClean="0"/>
                  <a:t>urn around time!</a:t>
                </a:r>
              </a:p>
              <a:p>
                <a:pPr marL="0" lvl="1"/>
                <a:endParaRPr lang="en-GB" sz="2400" dirty="0" smtClean="0"/>
              </a:p>
              <a:p>
                <a:pPr marL="0" lvl="1" indent="449263"/>
                <a:r>
                  <a:rPr lang="en-GB" sz="2400" dirty="0" smtClean="0"/>
                  <a:t>→ Significant luminosity increase for </a:t>
                </a:r>
                <a:r>
                  <a:rPr lang="en-GB" sz="2400" dirty="0"/>
                  <a:t>h</a:t>
                </a:r>
                <a:r>
                  <a:rPr lang="en-GB" sz="2400" dirty="0" smtClean="0"/>
                  <a:t>eavy-ion operation</a:t>
                </a: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1127641"/>
                <a:ext cx="8136904" cy="4893647"/>
              </a:xfrm>
              <a:prstGeom prst="rect">
                <a:avLst/>
              </a:prstGeom>
              <a:blipFill rotWithShape="1">
                <a:blip r:embed="rId2"/>
                <a:stretch>
                  <a:fillRect l="-1199" t="-996" b="-18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FCC-hh Collaboration Meeting,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039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Outline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</a:t>
            </a:fld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2014/09/22</a:t>
            </a:r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37380" y="836712"/>
            <a:ext cx="82809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General assumptions (lattice and beam parameters)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Estimates for: </a:t>
            </a:r>
            <a:endParaRPr lang="en-GB" sz="28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IBS</a:t>
            </a:r>
            <a:r>
              <a:rPr lang="en-GB" sz="2800" dirty="0"/>
              <a:t> </a:t>
            </a:r>
            <a:r>
              <a:rPr lang="en-GB" sz="2800" dirty="0" smtClean="0"/>
              <a:t>and </a:t>
            </a:r>
            <a:r>
              <a:rPr lang="en-GB" sz="2800" dirty="0"/>
              <a:t>r</a:t>
            </a:r>
            <a:r>
              <a:rPr lang="en-GB" sz="2800" dirty="0" smtClean="0"/>
              <a:t>adiation </a:t>
            </a:r>
            <a:r>
              <a:rPr lang="en-GB" sz="2800" dirty="0"/>
              <a:t>d</a:t>
            </a:r>
            <a:r>
              <a:rPr lang="en-GB" sz="2800" dirty="0" smtClean="0"/>
              <a:t>amping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Luminosity and beam evolution</a:t>
            </a:r>
            <a:endParaRPr lang="en-GB" sz="2800" dirty="0" smtClean="0">
              <a:solidFill>
                <a:srgbClr val="0427BC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800" dirty="0"/>
              <a:t>Beam-beam tune </a:t>
            </a:r>
            <a:r>
              <a:rPr lang="en-GB" sz="2800" dirty="0" smtClean="0"/>
              <a:t>shift</a:t>
            </a:r>
            <a:endParaRPr lang="en-GB" sz="2800" dirty="0" smtClean="0">
              <a:solidFill>
                <a:srgbClr val="0427BC"/>
              </a:solidFill>
            </a:endParaRPr>
          </a:p>
          <a:p>
            <a:pPr marL="361950" indent="-96838"/>
            <a:r>
              <a:rPr lang="en-GB" sz="2800" dirty="0" smtClean="0"/>
              <a:t>in p-p, </a:t>
            </a:r>
            <a:r>
              <a:rPr lang="en-GB" sz="2800" dirty="0" err="1" smtClean="0"/>
              <a:t>Pb</a:t>
            </a:r>
            <a:r>
              <a:rPr lang="en-GB" sz="2800" dirty="0" err="1" smtClean="0"/>
              <a:t>-Pb</a:t>
            </a:r>
            <a:r>
              <a:rPr lang="en-GB" sz="2800" dirty="0" smtClean="0"/>
              <a:t> and p-</a:t>
            </a:r>
            <a:r>
              <a:rPr lang="en-GB" sz="2800" dirty="0" err="1" smtClean="0"/>
              <a:t>Pb</a:t>
            </a:r>
            <a:r>
              <a:rPr lang="en-GB" sz="2800" dirty="0" smtClean="0"/>
              <a:t> collisions.</a:t>
            </a:r>
            <a:endParaRPr lang="en-GB" sz="2800" dirty="0" smtClean="0"/>
          </a:p>
          <a:p>
            <a:endParaRPr lang="en-GB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Conclusions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FCC-hh Collaboration Meeting,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093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2014/09/22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FCC-hh Collaboration Meeting, CERN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20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23528" y="692696"/>
            <a:ext cx="848623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 smtClean="0">
                <a:solidFill>
                  <a:srgbClr val="0427BC"/>
                </a:solidFill>
              </a:rPr>
              <a:t>Potential performance of </a:t>
            </a:r>
            <a:r>
              <a:rPr lang="en-GB" sz="2400" b="1" u="sng" dirty="0" err="1" smtClean="0">
                <a:solidFill>
                  <a:srgbClr val="0427BC"/>
                </a:solidFill>
              </a:rPr>
              <a:t>Pb-Pb</a:t>
            </a:r>
            <a:r>
              <a:rPr lang="en-GB" sz="2400" b="1" u="sng" dirty="0" smtClean="0">
                <a:solidFill>
                  <a:srgbClr val="0427BC"/>
                </a:solidFill>
              </a:rPr>
              <a:t> and p-</a:t>
            </a:r>
            <a:r>
              <a:rPr lang="en-GB" sz="2400" b="1" u="sng" dirty="0" err="1" smtClean="0">
                <a:solidFill>
                  <a:srgbClr val="0427BC"/>
                </a:solidFill>
              </a:rPr>
              <a:t>Pb</a:t>
            </a:r>
            <a:r>
              <a:rPr lang="en-GB" sz="2400" b="1" u="sng" dirty="0" smtClean="0">
                <a:solidFill>
                  <a:srgbClr val="0427BC"/>
                </a:solidFill>
              </a:rPr>
              <a:t> presented at:</a:t>
            </a:r>
          </a:p>
          <a:p>
            <a:endParaRPr lang="en-GB" sz="2400" dirty="0" smtClean="0">
              <a:solidFill>
                <a:srgbClr val="0427BC"/>
              </a:solidFill>
            </a:endParaRPr>
          </a:p>
          <a:p>
            <a:endParaRPr lang="en-GB" sz="2400" dirty="0" smtClean="0">
              <a:solidFill>
                <a:srgbClr val="0427BC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427BC"/>
                </a:solidFill>
              </a:rPr>
              <a:t>Ions at the Future Hadron Collider, 16-17 Dec. 2013, CERN.</a:t>
            </a:r>
          </a:p>
          <a:p>
            <a:r>
              <a:rPr lang="en-GB" sz="2400" dirty="0">
                <a:solidFill>
                  <a:srgbClr val="0427BC"/>
                </a:solidFill>
              </a:rPr>
              <a:t>	</a:t>
            </a:r>
            <a:r>
              <a:rPr lang="en-GB" sz="2400" dirty="0" smtClean="0">
                <a:solidFill>
                  <a:srgbClr val="0427BC"/>
                </a:solidFill>
              </a:rPr>
              <a:t>→ </a:t>
            </a:r>
            <a:r>
              <a:rPr lang="en-GB" sz="2000" i="1" dirty="0" smtClean="0">
                <a:solidFill>
                  <a:srgbClr val="0427BC"/>
                </a:solidFill>
                <a:hlinkClick r:id="rId2"/>
              </a:rPr>
              <a:t>https</a:t>
            </a:r>
            <a:r>
              <a:rPr lang="en-GB" sz="2000" i="1" dirty="0">
                <a:solidFill>
                  <a:srgbClr val="0427BC"/>
                </a:solidFill>
                <a:hlinkClick r:id="rId2"/>
              </a:rPr>
              <a:t>://indico.cern.ch/event/288576/timetable/#</a:t>
            </a:r>
            <a:r>
              <a:rPr lang="en-GB" sz="2000" i="1" dirty="0" smtClean="0">
                <a:solidFill>
                  <a:srgbClr val="0427BC"/>
                </a:solidFill>
                <a:hlinkClick r:id="rId2"/>
              </a:rPr>
              <a:t>20131216</a:t>
            </a:r>
            <a:endParaRPr lang="en-GB" sz="2000" i="1" dirty="0" smtClean="0">
              <a:solidFill>
                <a:srgbClr val="0427BC"/>
              </a:solidFill>
            </a:endParaRPr>
          </a:p>
          <a:p>
            <a:endParaRPr lang="en-GB" sz="2000" i="1" dirty="0">
              <a:solidFill>
                <a:srgbClr val="0427BC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427BC"/>
                </a:solidFill>
              </a:rPr>
              <a:t>FCC Study </a:t>
            </a:r>
            <a:r>
              <a:rPr lang="en-GB" sz="2400" dirty="0" err="1">
                <a:solidFill>
                  <a:srgbClr val="0427BC"/>
                </a:solidFill>
              </a:rPr>
              <a:t>K</a:t>
            </a:r>
            <a:r>
              <a:rPr lang="en-GB" sz="2400" dirty="0" err="1" smtClean="0">
                <a:solidFill>
                  <a:srgbClr val="0427BC"/>
                </a:solidFill>
              </a:rPr>
              <a:t>ickoff</a:t>
            </a:r>
            <a:r>
              <a:rPr lang="en-GB" sz="2400" dirty="0" smtClean="0">
                <a:solidFill>
                  <a:srgbClr val="0427BC"/>
                </a:solidFill>
              </a:rPr>
              <a:t> Meeting, 12-15 Feb. 2014, Geneva.</a:t>
            </a:r>
          </a:p>
          <a:p>
            <a:pPr lvl="1"/>
            <a:r>
              <a:rPr lang="en-GB" sz="2000" dirty="0" smtClean="0">
                <a:solidFill>
                  <a:srgbClr val="0427BC"/>
                </a:solidFill>
              </a:rPr>
              <a:t>	</a:t>
            </a:r>
            <a:r>
              <a:rPr lang="en-GB" sz="2400" dirty="0" smtClean="0">
                <a:solidFill>
                  <a:srgbClr val="0427BC"/>
                </a:solidFill>
              </a:rPr>
              <a:t>→ </a:t>
            </a:r>
            <a:r>
              <a:rPr lang="en-GB" sz="2000" dirty="0" smtClean="0">
                <a:solidFill>
                  <a:srgbClr val="0427BC"/>
                </a:solidFill>
              </a:rPr>
              <a:t> </a:t>
            </a:r>
            <a:r>
              <a:rPr lang="en-GB" sz="2000" i="1" dirty="0">
                <a:solidFill>
                  <a:srgbClr val="0427BC"/>
                </a:solidFill>
                <a:hlinkClick r:id="rId3"/>
              </a:rPr>
              <a:t>https://indico.cern.ch/event/282344/timetable/#20140212</a:t>
            </a:r>
            <a:endParaRPr lang="en-GB" sz="2000" i="1" dirty="0">
              <a:solidFill>
                <a:srgbClr val="0427BC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0427BC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427BC"/>
                </a:solidFill>
              </a:rPr>
              <a:t>Ions at the Future Circular Collider, 22-23 Sep. 2014, CERN.</a:t>
            </a:r>
          </a:p>
          <a:p>
            <a:r>
              <a:rPr lang="en-GB" sz="2400" dirty="0" smtClean="0">
                <a:solidFill>
                  <a:srgbClr val="0427BC"/>
                </a:solidFill>
              </a:rPr>
              <a:t>	→ </a:t>
            </a:r>
            <a:r>
              <a:rPr lang="en-GB" sz="2000" i="1" dirty="0">
                <a:solidFill>
                  <a:srgbClr val="0427BC"/>
                </a:solidFill>
                <a:hlinkClick r:id="rId4"/>
              </a:rPr>
              <a:t>https://indico.cern.ch/event/331669/timetable/#</a:t>
            </a:r>
            <a:r>
              <a:rPr lang="en-GB" sz="2000" i="1" dirty="0" smtClean="0">
                <a:solidFill>
                  <a:srgbClr val="0427BC"/>
                </a:solidFill>
                <a:hlinkClick r:id="rId4"/>
              </a:rPr>
              <a:t>20140922</a:t>
            </a:r>
            <a:r>
              <a:rPr lang="en-GB" sz="2000" i="1" dirty="0" smtClean="0">
                <a:solidFill>
                  <a:srgbClr val="0427BC"/>
                </a:solidFill>
              </a:rPr>
              <a:t> </a:t>
            </a:r>
          </a:p>
          <a:p>
            <a:r>
              <a:rPr lang="en-GB" sz="2400" dirty="0">
                <a:solidFill>
                  <a:srgbClr val="0427BC"/>
                </a:solidFill>
              </a:rPr>
              <a:t>	</a:t>
            </a:r>
            <a:endParaRPr lang="en-GB" sz="2000" i="1" dirty="0">
              <a:solidFill>
                <a:srgbClr val="0427BC"/>
              </a:solidFill>
            </a:endParaRPr>
          </a:p>
          <a:p>
            <a:endParaRPr lang="en-GB" sz="2000" i="1" dirty="0" smtClean="0">
              <a:solidFill>
                <a:srgbClr val="0427BC"/>
              </a:solidFill>
            </a:endParaRPr>
          </a:p>
          <a:p>
            <a:endParaRPr lang="en-GB" sz="2000" i="1" dirty="0" smtClean="0">
              <a:solidFill>
                <a:srgbClr val="0427BC"/>
              </a:solidFill>
            </a:endParaRPr>
          </a:p>
          <a:p>
            <a:r>
              <a:rPr lang="en-GB" sz="2400" b="1" i="1" dirty="0" smtClean="0">
                <a:solidFill>
                  <a:srgbClr val="0427BC"/>
                </a:solidFill>
              </a:rPr>
              <a:t>Report covering </a:t>
            </a:r>
            <a:r>
              <a:rPr lang="en-GB" sz="2400" b="1" i="1" dirty="0" err="1" smtClean="0">
                <a:solidFill>
                  <a:srgbClr val="0427BC"/>
                </a:solidFill>
              </a:rPr>
              <a:t>Pb-Pb</a:t>
            </a:r>
            <a:r>
              <a:rPr lang="en-GB" sz="2400" b="1" i="1" dirty="0" smtClean="0">
                <a:solidFill>
                  <a:srgbClr val="0427BC"/>
                </a:solidFill>
              </a:rPr>
              <a:t>, p-</a:t>
            </a:r>
            <a:r>
              <a:rPr lang="en-GB" sz="2400" b="1" i="1" dirty="0" err="1" smtClean="0">
                <a:solidFill>
                  <a:srgbClr val="0427BC"/>
                </a:solidFill>
              </a:rPr>
              <a:t>Pb</a:t>
            </a:r>
            <a:r>
              <a:rPr lang="en-GB" sz="2400" b="1" i="1" dirty="0" smtClean="0">
                <a:solidFill>
                  <a:srgbClr val="0427BC"/>
                </a:solidFill>
              </a:rPr>
              <a:t> and p-p is in preparation…</a:t>
            </a:r>
            <a:endParaRPr lang="en-GB" sz="2400" b="1" i="1" dirty="0">
              <a:solidFill>
                <a:srgbClr val="0427B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25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409071" y="2322746"/>
            <a:ext cx="661931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solidFill>
                  <a:srgbClr val="00B0F0"/>
                </a:solidFill>
                <a:effectLst>
                  <a:reflection blurRad="12700" stA="50000" endPos="50000" dist="5000" dir="5400000" sy="-100000" rotWithShape="0"/>
                </a:effectLst>
              </a:rPr>
              <a:t>Thank you </a:t>
            </a:r>
          </a:p>
          <a:p>
            <a:pPr algn="ctr"/>
            <a:r>
              <a:rPr lang="en-US" sz="5400" b="1" cap="all" spc="0" dirty="0" smtClean="0">
                <a:ln w="0"/>
                <a:solidFill>
                  <a:srgbClr val="00B0F0"/>
                </a:solidFill>
                <a:effectLst>
                  <a:reflection blurRad="12700" stA="50000" endPos="50000" dist="5000" dir="5400000" sy="-100000" rotWithShape="0"/>
                </a:effectLst>
              </a:rPr>
              <a:t>for your attention</a:t>
            </a:r>
            <a:endParaRPr lang="en-US" sz="5400" b="1" cap="all" spc="0" dirty="0">
              <a:ln w="0"/>
              <a:solidFill>
                <a:srgbClr val="00B0F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21</a:t>
            </a:fld>
            <a:endParaRPr lang="en-GB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2014/09/22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FCC-hh Collaboration Meeting,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601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FCC-</a:t>
            </a:r>
            <a:r>
              <a:rPr lang="en-GB" b="1" dirty="0" err="1" smtClean="0"/>
              <a:t>hh</a:t>
            </a:r>
            <a:r>
              <a:rPr lang="en-GB" b="1" dirty="0" smtClean="0"/>
              <a:t> Storage Ring Parameters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2014/09/22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FCC-hh Collaboration Meeting, CERN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22</a:t>
            </a:fld>
            <a:endParaRPr lang="en-GB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52736"/>
            <a:ext cx="7026846" cy="4740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590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Heavy-Ion Beam Parameter Summary 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2014/09/22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23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Workshop on Ions at the FCC, CERN</a:t>
            </a:r>
            <a:endParaRPr lang="en-GB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79"/>
            <a:ext cx="8640960" cy="6057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130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Heavy-Ion Luminosity Summary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2014/09/22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24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Workshop on Ions at the FCC, CERN</a:t>
            </a:r>
            <a:endParaRPr lang="en-GB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68760"/>
            <a:ext cx="7756676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755576" y="2924944"/>
            <a:ext cx="7632848" cy="10801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3523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Intra-Beam Scattering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2014/09/22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08412" y="6669360"/>
            <a:ext cx="2133600" cy="216024"/>
          </a:xfrm>
        </p:spPr>
        <p:txBody>
          <a:bodyPr/>
          <a:lstStyle/>
          <a:p>
            <a:fld id="{323EE74B-AA29-428B-826F-5CD1FF8C5BA0}" type="slidenum">
              <a:rPr lang="en-GB" smtClean="0"/>
              <a:t>25</a:t>
            </a:fld>
            <a:endParaRPr lang="en-GB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38" y="5341050"/>
            <a:ext cx="4937310" cy="68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9656" y="5589240"/>
            <a:ext cx="2128648" cy="63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3616" y="6330806"/>
            <a:ext cx="5949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Handbook of Accelerator Physics and Engineering, 1</a:t>
            </a:r>
            <a:r>
              <a:rPr lang="en-GB" sz="1400" baseline="30000" dirty="0" smtClean="0">
                <a:solidFill>
                  <a:schemeClr val="bg1">
                    <a:lumMod val="50000"/>
                  </a:schemeClr>
                </a:solidFill>
              </a:rPr>
              <a:t>st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 Edition, 3</a:t>
            </a:r>
            <a:r>
              <a:rPr lang="en-GB" sz="1400" baseline="30000" dirty="0" smtClean="0">
                <a:solidFill>
                  <a:schemeClr val="bg1">
                    <a:lumMod val="50000"/>
                  </a:schemeClr>
                </a:solidFill>
              </a:rPr>
              <a:t>rd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 Print, pp. 141 </a:t>
            </a:r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9512" y="692696"/>
            <a:ext cx="46939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A. </a:t>
            </a:r>
            <a:r>
              <a:rPr lang="en-GB" sz="2000" dirty="0" err="1"/>
              <a:t>Piwinski</a:t>
            </a:r>
            <a:r>
              <a:rPr lang="en-GB" sz="2000" dirty="0"/>
              <a:t> </a:t>
            </a:r>
            <a:r>
              <a:rPr lang="en-GB" sz="2000" dirty="0" smtClean="0"/>
              <a:t>Formalism for IBS </a:t>
            </a:r>
            <a:r>
              <a:rPr lang="en-GB" sz="2000" b="1" dirty="0" smtClean="0"/>
              <a:t>growth rates</a:t>
            </a:r>
            <a:r>
              <a:rPr lang="en-GB" sz="2000" dirty="0" smtClean="0"/>
              <a:t>: </a:t>
            </a:r>
            <a:endParaRPr lang="en-GB" sz="2000" dirty="0"/>
          </a:p>
        </p:txBody>
      </p:sp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789" y="1238573"/>
            <a:ext cx="4001715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157192"/>
            <a:ext cx="1152128" cy="549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733256"/>
            <a:ext cx="1152128" cy="542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8917" y="5085184"/>
            <a:ext cx="1321177" cy="519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ight Brace 7"/>
          <p:cNvSpPr/>
          <p:nvPr/>
        </p:nvSpPr>
        <p:spPr>
          <a:xfrm>
            <a:off x="4972806" y="5135706"/>
            <a:ext cx="201979" cy="1173614"/>
          </a:xfrm>
          <a:prstGeom prst="rightBrace">
            <a:avLst>
              <a:gd name="adj1" fmla="val 41217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ight Brace 18"/>
          <p:cNvSpPr/>
          <p:nvPr/>
        </p:nvSpPr>
        <p:spPr>
          <a:xfrm>
            <a:off x="7337090" y="5157192"/>
            <a:ext cx="201979" cy="1173614"/>
          </a:xfrm>
          <a:prstGeom prst="rightBrace">
            <a:avLst>
              <a:gd name="adj1" fmla="val 41217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180" name="Picture 1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55723"/>
            <a:ext cx="4983254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164615" y="1383715"/>
            <a:ext cx="4964349" cy="23762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181" name="Picture 1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796" y="4702706"/>
            <a:ext cx="2452575" cy="670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7146532" y="1308154"/>
            <a:ext cx="375406" cy="423170"/>
          </a:xfrm>
          <a:prstGeom prst="rect">
            <a:avLst/>
          </a:prstGeom>
          <a:noFill/>
          <a:ln>
            <a:solidFill>
              <a:srgbClr val="0427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7694978" y="1209512"/>
            <a:ext cx="1224136" cy="100811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7337090" y="1749080"/>
            <a:ext cx="357888" cy="4685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6113071" y="836712"/>
            <a:ext cx="1381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427BC"/>
                </a:solidFill>
              </a:rPr>
              <a:t>Particle Type</a:t>
            </a:r>
            <a:endParaRPr lang="en-GB" dirty="0">
              <a:solidFill>
                <a:srgbClr val="0427BC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70650" y="2356123"/>
            <a:ext cx="824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Energy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740352" y="2217624"/>
            <a:ext cx="11571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Beam </a:t>
            </a:r>
          </a:p>
          <a:p>
            <a:r>
              <a:rPr lang="en-GB" dirty="0" smtClean="0">
                <a:solidFill>
                  <a:srgbClr val="FFC000"/>
                </a:solidFill>
              </a:rPr>
              <a:t>properties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804532" y="1527731"/>
            <a:ext cx="3001248" cy="212472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603082" y="1527731"/>
            <a:ext cx="183693" cy="211609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267744" y="3851756"/>
            <a:ext cx="2286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179923"/>
                </a:solidFill>
              </a:rPr>
              <a:t>Lattice and beam sizes</a:t>
            </a:r>
            <a:endParaRPr lang="en-GB" dirty="0">
              <a:solidFill>
                <a:srgbClr val="179923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4653136"/>
            <a:ext cx="9144000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436096" y="3140968"/>
            <a:ext cx="34333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IBS strength changes dynamically with beam properties.</a:t>
            </a:r>
            <a:endParaRPr lang="en-GB" b="1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FCC-hh Collaboration Meeting,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294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\\cernhomeM.cern.ch\M\mschauma\PhD_Thesis\Bilder\fcc\IBS_Horizontal_CellLength_collision_100km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1434" y="1627059"/>
            <a:ext cx="2677070" cy="1873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\\cernhomeM.cern.ch\M\mschauma\PhD_Thesis\Bilder\fcc\IBS_CellLength_injection_100k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09" y="1247348"/>
            <a:ext cx="3567287" cy="2541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err="1" smtClean="0"/>
              <a:t>Pb</a:t>
            </a:r>
            <a:r>
              <a:rPr lang="en-GB" b="1" dirty="0" smtClean="0"/>
              <a:t>: Intra-Beam </a:t>
            </a:r>
            <a:r>
              <a:rPr lang="en-GB" b="1" dirty="0" smtClean="0"/>
              <a:t>Scattering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2014/09/22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26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99968391"/>
                  </p:ext>
                </p:extLst>
              </p:nvPr>
            </p:nvGraphicFramePr>
            <p:xfrm>
              <a:off x="1403648" y="4913590"/>
              <a:ext cx="6210554" cy="139573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1219200"/>
                    <a:gridCol w="1219200"/>
                    <a:gridCol w="1219200"/>
                    <a:gridCol w="1219200"/>
                    <a:gridCol w="1333754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Growth Times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LHC Design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FCC injection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FCC</a:t>
                          </a:r>
                          <a:r>
                            <a:rPr lang="en-GB" baseline="0" dirty="0" smtClean="0"/>
                            <a:t> </a:t>
                          </a:r>
                        </a:p>
                        <a:p>
                          <a:pPr algn="ctr"/>
                          <a:r>
                            <a:rPr lang="en-GB" baseline="0" dirty="0" smtClean="0"/>
                            <a:t>collision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1/</m:t>
                                </m:r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GB" b="0" i="0" smtClean="0">
                                        <a:latin typeface="Cambria Math"/>
                                      </a:rPr>
                                      <m:t>IBS</m:t>
                                    </m:r>
                                    <m:r>
                                      <a:rPr lang="en-GB" b="0" i="0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GB" b="0" i="0" smtClean="0">
                                        <a:latin typeface="Cambria Math"/>
                                      </a:rPr>
                                      <m:t>s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[h]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7.7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10.0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30.3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1/</m:t>
                                </m:r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GB" b="0" i="0" smtClean="0">
                                        <a:latin typeface="Cambria Math"/>
                                        <a:ea typeface="Cambria Math"/>
                                      </a:rPr>
                                      <m:t>IBS</m:t>
                                    </m:r>
                                    <m:r>
                                      <a:rPr lang="en-GB" b="0" i="0" smtClean="0">
                                        <a:latin typeface="Cambria Math"/>
                                        <a:ea typeface="Cambria Math"/>
                                      </a:rPr>
                                      <m:t>,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GB" b="0" i="0" smtClean="0">
                                        <a:latin typeface="Cambria Math"/>
                                        <a:ea typeface="Cambria Math"/>
                                      </a:rPr>
                                      <m:t>x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[h]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6.2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29.2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10252959"/>
                  </p:ext>
                </p:extLst>
              </p:nvPr>
            </p:nvGraphicFramePr>
            <p:xfrm>
              <a:off x="1403648" y="4913590"/>
              <a:ext cx="6210554" cy="139573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1219200"/>
                    <a:gridCol w="1219200"/>
                    <a:gridCol w="1219200"/>
                    <a:gridCol w="1219200"/>
                    <a:gridCol w="1333754"/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Growth Times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LHC Design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FCC injection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FCC</a:t>
                          </a:r>
                          <a:r>
                            <a:rPr lang="en-GB" baseline="0" dirty="0" smtClean="0"/>
                            <a:t> </a:t>
                          </a:r>
                        </a:p>
                        <a:p>
                          <a:pPr algn="ctr"/>
                          <a:r>
                            <a:rPr lang="en-GB" baseline="0" dirty="0" smtClean="0"/>
                            <a:t>collision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177419" r="-410000" b="-1225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[h]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7.7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10.0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30.3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277419" r="-410000" b="-225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[h]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6.2</a:t>
                          </a:r>
                          <a:endParaRPr lang="en-GB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29.2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7" name="TextBox 6"/>
          <p:cNvSpPr txBox="1"/>
          <p:nvPr/>
        </p:nvSpPr>
        <p:spPr>
          <a:xfrm>
            <a:off x="456835" y="620688"/>
            <a:ext cx="83899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Variation of IBS growth times for </a:t>
            </a:r>
            <a:r>
              <a:rPr lang="en-GB" sz="2000" b="1" dirty="0" smtClean="0"/>
              <a:t>initial beam conditions</a:t>
            </a:r>
            <a:r>
              <a:rPr lang="en-GB" sz="2000" dirty="0" smtClean="0"/>
              <a:t> with FODO cell length.</a:t>
            </a:r>
            <a:endParaRPr lang="en-GB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107504" y="4077072"/>
            <a:ext cx="88903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Effect of long. (hor.) IBS decreases (increases) with increasing cell length at injection energy.</a:t>
            </a:r>
          </a:p>
          <a:p>
            <a:pPr algn="ctr"/>
            <a:r>
              <a:rPr lang="en-GB" dirty="0" smtClean="0"/>
              <a:t>At collision energy, IBS is weak for initial beam parameters.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75374" y="2636912"/>
            <a:ext cx="1005403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Injection</a:t>
            </a:r>
            <a:endParaRPr lang="en-GB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3236961" y="2132856"/>
            <a:ext cx="0" cy="1296144"/>
          </a:xfrm>
          <a:prstGeom prst="line">
            <a:avLst/>
          </a:prstGeom>
          <a:ln w="19050">
            <a:solidFill>
              <a:srgbClr val="0427B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372865" y="2305138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427BC"/>
                </a:solidFill>
              </a:rPr>
              <a:t>Baseline</a:t>
            </a:r>
            <a:endParaRPr lang="en-GB" sz="1400" dirty="0">
              <a:solidFill>
                <a:srgbClr val="0427B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Workshop on Ions at the FCC, CERN</a:t>
            </a:r>
            <a:endParaRPr lang="en-GB" dirty="0"/>
          </a:p>
        </p:txBody>
      </p:sp>
      <p:pic>
        <p:nvPicPr>
          <p:cNvPr id="3075" name="Picture 3" descr="\\cernhomeM.cern.ch\M\mschauma\PhD_Thesis\Bilder\fcc\IBS_Longitudinal_CellLength_collision_100km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594251"/>
            <a:ext cx="2723938" cy="1906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5580112" y="1124744"/>
            <a:ext cx="1667508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Collision Energy</a:t>
            </a:r>
            <a:endParaRPr lang="en-GB" dirty="0"/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6076794" y="2393955"/>
            <a:ext cx="0" cy="816085"/>
          </a:xfrm>
          <a:prstGeom prst="line">
            <a:avLst/>
          </a:prstGeom>
          <a:ln w="19050">
            <a:solidFill>
              <a:srgbClr val="0427B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212698" y="2527830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427BC"/>
                </a:solidFill>
              </a:rPr>
              <a:t>Baseline</a:t>
            </a:r>
            <a:endParaRPr lang="en-GB" sz="1400" dirty="0">
              <a:solidFill>
                <a:srgbClr val="0427BC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8832076" y="2400662"/>
            <a:ext cx="0" cy="816085"/>
          </a:xfrm>
          <a:prstGeom prst="line">
            <a:avLst/>
          </a:prstGeom>
          <a:ln w="19050">
            <a:solidFill>
              <a:srgbClr val="0427B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028384" y="2276872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427BC"/>
                </a:solidFill>
              </a:rPr>
              <a:t>Baseline</a:t>
            </a:r>
            <a:endParaRPr lang="en-GB" sz="1400" dirty="0">
              <a:solidFill>
                <a:srgbClr val="0427B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862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562" y="801200"/>
            <a:ext cx="5593872" cy="2354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877272"/>
            <a:ext cx="3590062" cy="642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Radiation Damping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2014/09/22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27</a:t>
            </a:fld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085184"/>
            <a:ext cx="3417107" cy="730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403" y="3791468"/>
            <a:ext cx="1825413" cy="717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763458"/>
            <a:ext cx="2448272" cy="1761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1537802" y="652626"/>
            <a:ext cx="6059171" cy="29923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175246" y="801200"/>
            <a:ext cx="395552" cy="231814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3597432" y="801200"/>
            <a:ext cx="379764" cy="2318142"/>
          </a:xfrm>
          <a:prstGeom prst="rect">
            <a:avLst/>
          </a:prstGeom>
          <a:noFill/>
          <a:ln>
            <a:solidFill>
              <a:srgbClr val="0427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4007284" y="793802"/>
            <a:ext cx="3219150" cy="2318142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51520" y="3791468"/>
            <a:ext cx="8712968" cy="717652"/>
          </a:xfrm>
          <a:prstGeom prst="rect">
            <a:avLst/>
          </a:prstGeom>
          <a:noFill/>
          <a:ln>
            <a:solidFill>
              <a:srgbClr val="0427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51520" y="4619442"/>
            <a:ext cx="8712968" cy="197791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275195" y="4630447"/>
            <a:ext cx="21323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Radiation Integrals</a:t>
            </a:r>
            <a:endParaRPr lang="en-GB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2545914" y="3212976"/>
            <a:ext cx="89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Energy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397015" y="3212976"/>
            <a:ext cx="15172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0427BC"/>
                </a:solidFill>
              </a:rPr>
              <a:t>Particle Type</a:t>
            </a:r>
            <a:endParaRPr lang="en-GB" sz="2000" dirty="0">
              <a:solidFill>
                <a:srgbClr val="0427BC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59926" y="3212976"/>
            <a:ext cx="638316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179923"/>
                </a:solidFill>
              </a:rPr>
              <a:t>Ring</a:t>
            </a:r>
            <a:endParaRPr lang="en-GB" sz="2000" dirty="0">
              <a:solidFill>
                <a:srgbClr val="179923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75856" y="3995772"/>
            <a:ext cx="4883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Constant depending on particle’s mass and charge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4248343" y="5081273"/>
                <a:ext cx="1835825" cy="12222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dirty="0"/>
                  <a:t>Isomagnetic ring with separated function magnets &amp;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𝐷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GB" i="1">
                        <a:latin typeface="Cambria Math"/>
                      </a:rPr>
                      <m:t>=0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8343" y="5081273"/>
                <a:ext cx="1835825" cy="1222258"/>
              </a:xfrm>
              <a:prstGeom prst="rect">
                <a:avLst/>
              </a:prstGeom>
              <a:blipFill rotWithShape="1">
                <a:blip r:embed="rId7"/>
                <a:stretch>
                  <a:fillRect l="-2658" t="-2500" r="-4651" b="-6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Chevron 19"/>
          <p:cNvSpPr/>
          <p:nvPr/>
        </p:nvSpPr>
        <p:spPr>
          <a:xfrm>
            <a:off x="6048164" y="4924320"/>
            <a:ext cx="396044" cy="1440160"/>
          </a:xfrm>
          <a:prstGeom prst="chevron">
            <a:avLst/>
          </a:prstGeom>
          <a:solidFill>
            <a:srgbClr val="92D050"/>
          </a:solidFill>
          <a:ln>
            <a:solidFill>
              <a:srgbClr val="1799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9" name="Chevron 28"/>
          <p:cNvSpPr/>
          <p:nvPr/>
        </p:nvSpPr>
        <p:spPr>
          <a:xfrm>
            <a:off x="3884651" y="4924321"/>
            <a:ext cx="396044" cy="1440160"/>
          </a:xfrm>
          <a:prstGeom prst="chevron">
            <a:avLst/>
          </a:prstGeom>
          <a:solidFill>
            <a:srgbClr val="92D050"/>
          </a:solidFill>
          <a:ln>
            <a:solidFill>
              <a:srgbClr val="1799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34500" y="771847"/>
            <a:ext cx="1152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Damping Rates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7604302" y="638444"/>
            <a:ext cx="145093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Handbook of Accelerator Physics and Engineering, 1</a:t>
            </a:r>
            <a:r>
              <a:rPr lang="en-GB" sz="1400" baseline="30000" dirty="0">
                <a:solidFill>
                  <a:schemeClr val="bg1">
                    <a:lumMod val="50000"/>
                  </a:schemeClr>
                </a:solidFill>
              </a:rPr>
              <a:t>st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 Edition, 3</a:t>
            </a:r>
            <a:r>
              <a:rPr lang="en-GB" sz="1400" baseline="30000" dirty="0">
                <a:solidFill>
                  <a:schemeClr val="bg1">
                    <a:lumMod val="50000"/>
                  </a:schemeClr>
                </a:solidFill>
              </a:rPr>
              <a:t>rd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 Print, </a:t>
            </a:r>
            <a:endParaRPr lang="en-GB" sz="140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pp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</a:rPr>
              <a:t>210 </a:t>
            </a:r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FCC-hh Collaboration Meeting,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865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Heavy-Ion: Beam-Beam </a:t>
            </a:r>
            <a:r>
              <a:rPr lang="en-GB" b="1" dirty="0" smtClean="0"/>
              <a:t>Tune Shift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2014/09/22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28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82715705"/>
                  </p:ext>
                </p:extLst>
              </p:nvPr>
            </p:nvGraphicFramePr>
            <p:xfrm>
              <a:off x="663029" y="4221088"/>
              <a:ext cx="7797403" cy="1477704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2482025"/>
                    <a:gridCol w="865442"/>
                    <a:gridCol w="1284605"/>
                    <a:gridCol w="1284605"/>
                    <a:gridCol w="794068"/>
                    <a:gridCol w="1086658"/>
                  </a:tblGrid>
                  <a:tr h="580253">
                    <a:tc>
                      <a:txBody>
                        <a:bodyPr/>
                        <a:lstStyle/>
                        <a:p>
                          <a:r>
                            <a:rPr lang="en-GB" baseline="0" dirty="0" smtClean="0"/>
                            <a:t>Beam-Beam Parameter </a:t>
                          </a:r>
                        </a:p>
                        <a:p>
                          <a:r>
                            <a:rPr lang="en-GB" baseline="0" dirty="0" smtClean="0"/>
                            <a:t>per Experiment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LHC Design</a:t>
                          </a:r>
                        </a:p>
                        <a:p>
                          <a:pPr algn="ctr"/>
                          <a:r>
                            <a:rPr lang="en-GB" baseline="0" dirty="0" smtClean="0"/>
                            <a:t>p-p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LHC Design</a:t>
                          </a:r>
                        </a:p>
                        <a:p>
                          <a:pPr algn="ctr"/>
                          <a:r>
                            <a:rPr lang="en-GB" dirty="0" err="1" smtClean="0"/>
                            <a:t>Pb-Pb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FCC</a:t>
                          </a:r>
                        </a:p>
                        <a:p>
                          <a:pPr algn="ctr"/>
                          <a:r>
                            <a:rPr lang="en-GB" dirty="0" err="1" smtClean="0"/>
                            <a:t>Pb-Pb</a:t>
                          </a:r>
                          <a:endParaRPr lang="en-GB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FCC</a:t>
                          </a:r>
                        </a:p>
                        <a:p>
                          <a:pPr algn="ctr"/>
                          <a:r>
                            <a:rPr lang="en-GB" dirty="0" smtClean="0"/>
                            <a:t>p-</a:t>
                          </a:r>
                          <a:r>
                            <a:rPr lang="en-GB" dirty="0" err="1" smtClean="0"/>
                            <a:t>Pb</a:t>
                          </a:r>
                          <a:endParaRPr lang="en-GB" dirty="0" smtClean="0"/>
                        </a:p>
                      </a:txBody>
                      <a:tcPr/>
                    </a:tc>
                  </a:tr>
                  <a:tr h="418812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Initial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−3</m:t>
                                  </m:r>
                                </m:sup>
                              </m:sSup>
                              <m:r>
                                <a:rPr lang="en-GB" b="0" i="1" smtClean="0">
                                  <a:latin typeface="Cambria Math"/>
                                </a:rPr>
                                <m:t>]</m:t>
                              </m:r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3.7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0.18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0.37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0.37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418812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Peak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−3</m:t>
                                  </m:r>
                                </m:sup>
                              </m:sSup>
                              <m:r>
                                <a:rPr lang="en-GB" b="0" i="1" smtClean="0">
                                  <a:latin typeface="Cambria Math"/>
                                </a:rPr>
                                <m:t>]</m:t>
                              </m:r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3.7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0.18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FF0000"/>
                              </a:solidFill>
                            </a:rPr>
                            <a:t>8.3</a:t>
                          </a:r>
                          <a:endParaRPr lang="en-GB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12349440"/>
                  </p:ext>
                </p:extLst>
              </p:nvPr>
            </p:nvGraphicFramePr>
            <p:xfrm>
              <a:off x="663029" y="4221088"/>
              <a:ext cx="7797403" cy="1477704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2482025"/>
                    <a:gridCol w="865442"/>
                    <a:gridCol w="1284605"/>
                    <a:gridCol w="1284605"/>
                    <a:gridCol w="794068"/>
                    <a:gridCol w="1086658"/>
                  </a:tblGrid>
                  <a:tr h="640080">
                    <a:tc>
                      <a:txBody>
                        <a:bodyPr/>
                        <a:lstStyle/>
                        <a:p>
                          <a:r>
                            <a:rPr lang="en-GB" baseline="0" dirty="0" smtClean="0"/>
                            <a:t>Beam-Beam Parameter </a:t>
                          </a:r>
                        </a:p>
                        <a:p>
                          <a:r>
                            <a:rPr lang="en-GB" baseline="0" dirty="0" smtClean="0"/>
                            <a:t>per Experiment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LHC Design</a:t>
                          </a:r>
                        </a:p>
                        <a:p>
                          <a:pPr algn="ctr"/>
                          <a:r>
                            <a:rPr lang="en-GB" baseline="0" dirty="0" smtClean="0"/>
                            <a:t>p-p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LHC Design</a:t>
                          </a:r>
                        </a:p>
                        <a:p>
                          <a:pPr algn="ctr"/>
                          <a:r>
                            <a:rPr lang="en-GB" dirty="0" err="1" smtClean="0"/>
                            <a:t>Pb-Pb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FCC</a:t>
                          </a:r>
                        </a:p>
                        <a:p>
                          <a:pPr algn="ctr"/>
                          <a:r>
                            <a:rPr lang="en-GB" dirty="0" err="1" smtClean="0"/>
                            <a:t>Pb-Pb</a:t>
                          </a:r>
                          <a:endParaRPr lang="en-GB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FCC</a:t>
                          </a:r>
                        </a:p>
                        <a:p>
                          <a:pPr algn="ctr"/>
                          <a:r>
                            <a:rPr lang="en-GB" dirty="0" smtClean="0"/>
                            <a:t>p-</a:t>
                          </a:r>
                          <a:r>
                            <a:rPr lang="en-GB" dirty="0" err="1" smtClean="0"/>
                            <a:t>Pb</a:t>
                          </a:r>
                          <a:endParaRPr lang="en-GB" dirty="0" smtClean="0"/>
                        </a:p>
                      </a:txBody>
                      <a:tcPr/>
                    </a:tc>
                  </a:tr>
                  <a:tr h="418812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Initial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87324" t="-159420" r="-514085" b="-1101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3.7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0.18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0.37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0.37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418812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Peak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87324" t="-259420" r="-514085" b="-101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3.7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0.18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FF0000"/>
                              </a:solidFill>
                            </a:rPr>
                            <a:t>8.3</a:t>
                          </a:r>
                          <a:endParaRPr lang="en-GB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8" name="TextBox 7"/>
          <p:cNvSpPr txBox="1"/>
          <p:nvPr/>
        </p:nvSpPr>
        <p:spPr>
          <a:xfrm>
            <a:off x="179512" y="704890"/>
            <a:ext cx="446449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Beam-beam tune shift </a:t>
            </a:r>
            <a:r>
              <a:rPr lang="en-GB" sz="2000" dirty="0" smtClean="0"/>
              <a:t>per experiment: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Beam </a:t>
            </a:r>
            <a:r>
              <a:rPr lang="en-GB" sz="1600" i="1" dirty="0" smtClean="0"/>
              <a:t>m</a:t>
            </a:r>
            <a:r>
              <a:rPr lang="en-GB" sz="1600" dirty="0" smtClean="0"/>
              <a:t> receives kick from Beam </a:t>
            </a:r>
            <a:r>
              <a:rPr lang="en-GB" sz="1600" i="1" dirty="0" smtClean="0"/>
              <a:t>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 err="1" smtClean="0"/>
              <a:t>u,v</a:t>
            </a:r>
            <a:r>
              <a:rPr lang="en-GB" sz="1600" i="1" dirty="0" smtClean="0"/>
              <a:t> =x, y</a:t>
            </a:r>
            <a:endParaRPr lang="en-GB" sz="16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79512" y="5805264"/>
            <a:ext cx="8892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tune shift due to beam-beam interactions remains well below assumed limit for </a:t>
            </a:r>
            <a:r>
              <a:rPr lang="en-GB" dirty="0" err="1" smtClean="0"/>
              <a:t>Pb-Pb</a:t>
            </a:r>
            <a:r>
              <a:rPr lang="en-GB" dirty="0" smtClean="0"/>
              <a:t>, but comes close to the limit for </a:t>
            </a:r>
            <a:r>
              <a:rPr lang="en-GB" dirty="0" err="1" smtClean="0"/>
              <a:t>Pb</a:t>
            </a:r>
            <a:r>
              <a:rPr lang="en-GB" dirty="0" smtClean="0"/>
              <a:t> in p-</a:t>
            </a:r>
            <a:r>
              <a:rPr lang="en-GB" dirty="0" err="1" smtClean="0"/>
              <a:t>Pb</a:t>
            </a:r>
            <a:r>
              <a:rPr lang="en-GB" dirty="0" smtClean="0"/>
              <a:t> collisions.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Workshop on Ions at the FCC, CERN</a:t>
            </a:r>
            <a:endParaRPr lang="en-GB" dirty="0"/>
          </a:p>
        </p:txBody>
      </p:sp>
      <p:pic>
        <p:nvPicPr>
          <p:cNvPr id="9218" name="Picture 2" descr="\\cernhomeM.cern.ch\M\mschauma\PhD_Thesis\Bilder\fcc\BeamBeamTuneShiftEvolutio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628" y="1698321"/>
            <a:ext cx="3235324" cy="2450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\\cernhomeM.cern.ch\M\mschauma\PhD_Thesis\Bilder\fcc\BeamBeamTuneShiftPPb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842" y="1916832"/>
            <a:ext cx="3120550" cy="2223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73367" y="3178094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/>
              <a:t>Pb-Pb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826828" y="2780928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p-</a:t>
            </a:r>
            <a:r>
              <a:rPr lang="en-GB" b="1" dirty="0" err="1" smtClean="0"/>
              <a:t>Pb</a:t>
            </a:r>
            <a:endParaRPr lang="en-GB" b="1" dirty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692696"/>
            <a:ext cx="3914932" cy="92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268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\\cernhomeM.cern.ch\M\mschauma\PhD_Thesis\Bilder\fcc\BFPPBeamPowerEvolut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336" y="683149"/>
            <a:ext cx="4162164" cy="3074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BFPP Beam Power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2014/02/14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Pb-Pb and p-Pb performance of FCC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29</a:t>
            </a:fld>
            <a:endParaRPr lang="en-GB"/>
          </a:p>
        </p:txBody>
      </p:sp>
      <p:grpSp>
        <p:nvGrpSpPr>
          <p:cNvPr id="16" name="Group 15"/>
          <p:cNvGrpSpPr/>
          <p:nvPr/>
        </p:nvGrpSpPr>
        <p:grpSpPr>
          <a:xfrm>
            <a:off x="179465" y="3140968"/>
            <a:ext cx="6120727" cy="3280430"/>
            <a:chOff x="179465" y="3140968"/>
            <a:chExt cx="6120727" cy="3280430"/>
          </a:xfrm>
        </p:grpSpPr>
        <p:pic>
          <p:nvPicPr>
            <p:cNvPr id="8" name="Picture 2" descr="G:\Workspaces\m\mschauma\DS_Collimators\Plots\EnveolopSecondaryBeams_NominalSequence_DS_IP2R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465" y="3541078"/>
              <a:ext cx="4271661" cy="2880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4326575" y="3829109"/>
              <a:ext cx="1973617" cy="20313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Main: </a:t>
              </a:r>
              <a:r>
                <a:rPr lang="en-GB" b="1" dirty="0" smtClean="0">
                  <a:solidFill>
                    <a:schemeClr val="accent4"/>
                  </a:solidFill>
                </a:rPr>
                <a:t>208-Pb-82+</a:t>
              </a:r>
            </a:p>
            <a:p>
              <a:endParaRPr lang="en-GB" dirty="0" smtClean="0"/>
            </a:p>
            <a:p>
              <a:r>
                <a:rPr lang="en-GB" dirty="0" smtClean="0"/>
                <a:t>BFPP1: </a:t>
              </a:r>
              <a:r>
                <a:rPr lang="en-GB" b="1" dirty="0" smtClean="0">
                  <a:solidFill>
                    <a:srgbClr val="FF0000"/>
                  </a:solidFill>
                </a:rPr>
                <a:t>208-Pb-81+</a:t>
              </a:r>
            </a:p>
            <a:p>
              <a:r>
                <a:rPr lang="en-GB" dirty="0" smtClean="0"/>
                <a:t>BFPP2: </a:t>
              </a:r>
              <a:r>
                <a:rPr lang="en-GB" b="1" dirty="0" smtClean="0">
                  <a:solidFill>
                    <a:srgbClr val="FF9900"/>
                  </a:solidFill>
                </a:rPr>
                <a:t>208-Pb-80+</a:t>
              </a:r>
            </a:p>
            <a:p>
              <a:endParaRPr lang="en-GB" dirty="0"/>
            </a:p>
            <a:p>
              <a:r>
                <a:rPr lang="en-GB" dirty="0" smtClean="0"/>
                <a:t>EMD1: </a:t>
              </a:r>
              <a:r>
                <a:rPr lang="en-GB" b="1" dirty="0" smtClean="0">
                  <a:solidFill>
                    <a:srgbClr val="00B050"/>
                  </a:solidFill>
                </a:rPr>
                <a:t>207-Pb-82+</a:t>
              </a:r>
            </a:p>
            <a:p>
              <a:r>
                <a:rPr lang="en-GB" dirty="0" smtClean="0"/>
                <a:t>EMD2: </a:t>
              </a:r>
              <a:r>
                <a:rPr lang="en-GB" b="1" dirty="0" smtClean="0">
                  <a:solidFill>
                    <a:schemeClr val="accent3">
                      <a:lumMod val="50000"/>
                    </a:schemeClr>
                  </a:solidFill>
                </a:rPr>
                <a:t>206-Pb-82+</a:t>
              </a:r>
              <a:endParaRPr lang="en-GB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53296" y="4261158"/>
              <a:ext cx="5501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LHC</a:t>
              </a:r>
              <a:endParaRPr lang="en-GB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68464" y="3140968"/>
              <a:ext cx="377321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000" dirty="0" smtClean="0"/>
                <a:t>Example: LHC </a:t>
              </a:r>
              <a:r>
                <a:rPr lang="en-GB" sz="2000" dirty="0" err="1"/>
                <a:t>Pb</a:t>
              </a:r>
              <a:r>
                <a:rPr lang="en-GB" sz="2000" dirty="0"/>
                <a:t> beam right of </a:t>
              </a:r>
              <a:r>
                <a:rPr lang="en-GB" sz="2000" dirty="0" smtClean="0"/>
                <a:t>IP2</a:t>
              </a:r>
              <a:endParaRPr lang="en-GB" sz="2000" dirty="0"/>
            </a:p>
          </p:txBody>
        </p:sp>
      </p:grp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55271"/>
            <a:ext cx="3733403" cy="585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94380"/>
            <a:ext cx="4093034" cy="642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516216" y="3933056"/>
            <a:ext cx="2376264" cy="193899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</a:rPr>
              <a:t>Countermeasures (e.g., DS collimators) have to be considered in initial lattice &amp; hardware design.</a:t>
            </a:r>
            <a:endParaRPr lang="en-GB" sz="20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6" y="1547500"/>
            <a:ext cx="4024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Main contribution to fast </a:t>
            </a:r>
            <a:r>
              <a:rPr lang="en-GB" dirty="0" err="1" smtClean="0"/>
              <a:t>Pb-Pb</a:t>
            </a:r>
            <a:r>
              <a:rPr lang="en-GB" dirty="0" smtClean="0"/>
              <a:t> burn-off: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385234" y="1492576"/>
            <a:ext cx="11875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FCC-</a:t>
            </a:r>
            <a:r>
              <a:rPr lang="en-GB" sz="2000" dirty="0" err="1" smtClean="0"/>
              <a:t>PbPb</a:t>
            </a:r>
            <a:endParaRPr lang="en-GB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/>
              <p:cNvSpPr/>
              <p:nvPr/>
            </p:nvSpPr>
            <p:spPr>
              <a:xfrm>
                <a:off x="5364088" y="2843644"/>
                <a:ext cx="226786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 smtClean="0"/>
                  <a:t>peak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𝐵𝐹𝑃𝑃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 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≈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1.7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𝑘𝑊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088" y="2843644"/>
                <a:ext cx="2267865" cy="369332"/>
              </a:xfrm>
              <a:prstGeom prst="rect">
                <a:avLst/>
              </a:prstGeom>
              <a:blipFill rotWithShape="1">
                <a:blip r:embed="rId6"/>
                <a:stretch>
                  <a:fillRect l="-2419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2571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Smooth Lattice Approximation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2014/09/22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3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74498" y="476672"/>
            <a:ext cx="7582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C00000"/>
                </a:solidFill>
              </a:rPr>
              <a:t>Approximations for smooth lattice functions are used where necessary.</a:t>
            </a:r>
            <a:endParaRPr lang="en-GB" sz="2000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4434" y="1253969"/>
            <a:ext cx="3734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Cell Length from </a:t>
            </a:r>
            <a:r>
              <a:rPr lang="en-GB" dirty="0"/>
              <a:t>aperture constraints</a:t>
            </a:r>
            <a:r>
              <a:rPr lang="en-GB" dirty="0" smtClean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4" name="Table 2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27982143"/>
                  </p:ext>
                </p:extLst>
              </p:nvPr>
            </p:nvGraphicFramePr>
            <p:xfrm>
              <a:off x="913347" y="4330784"/>
              <a:ext cx="7331061" cy="219456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2628138"/>
                    <a:gridCol w="1733437"/>
                    <a:gridCol w="1484743"/>
                    <a:gridCol w="1484743"/>
                  </a:tblGrid>
                  <a:tr h="35496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LHC Design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FCC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251832">
                    <a:tc>
                      <a:txBody>
                        <a:bodyPr/>
                        <a:lstStyle/>
                        <a:p>
                          <a:r>
                            <a:rPr lang="en-GB" b="1" dirty="0" smtClean="0">
                              <a:solidFill>
                                <a:srgbClr val="C00000"/>
                              </a:solidFill>
                            </a:rPr>
                            <a:t>Cell Length</a:t>
                          </a:r>
                          <a:r>
                            <a:rPr lang="en-GB" b="1" baseline="0" dirty="0" smtClean="0">
                              <a:solidFill>
                                <a:srgbClr val="C00000"/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b="1" i="1" baseline="0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1" i="1" baseline="0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𝑳</m:t>
                                  </m:r>
                                </m:e>
                                <m:sub>
                                  <m:r>
                                    <a:rPr lang="en-GB" b="1" i="1" baseline="0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𝒄</m:t>
                                  </m:r>
                                </m:sub>
                              </m:sSub>
                            </m:oMath>
                          </a14:m>
                          <a:endParaRPr lang="en-GB" b="1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000000"/>
                              </a:solidFill>
                            </a:rPr>
                            <a:t>[m]</a:t>
                          </a:r>
                          <a:endParaRPr lang="en-GB" b="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000000"/>
                              </a:solidFill>
                            </a:rPr>
                            <a:t>106.9</a:t>
                          </a:r>
                          <a:endParaRPr lang="en-GB" b="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 smtClean="0">
                              <a:solidFill>
                                <a:srgbClr val="C00000"/>
                              </a:solidFill>
                            </a:rPr>
                            <a:t>203</a:t>
                          </a:r>
                          <a:endParaRPr lang="en-GB" b="1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</a:tr>
                  <a:tr h="174104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Arc Filling</a:t>
                          </a:r>
                          <a:r>
                            <a:rPr lang="en-GB" baseline="0" dirty="0" smtClean="0"/>
                            <a:t> Factor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baseline="0" smtClean="0">
                                      <a:latin typeface="Cambria Math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GB" b="0" i="1" baseline="0" smtClean="0">
                                      <a:latin typeface="Cambria Math"/>
                                    </a:rPr>
                                    <m:t>𝐴𝑟𝑐</m:t>
                                  </m:r>
                                </m:sub>
                              </m:sSub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-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0.79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0.79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1240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Average</a:t>
                          </a:r>
                          <a:r>
                            <a:rPr lang="en-GB" baseline="0" dirty="0" smtClean="0"/>
                            <a:t> </a:t>
                          </a:r>
                          <a:r>
                            <a:rPr lang="el-GR" baseline="0" dirty="0" smtClean="0"/>
                            <a:t>β</a:t>
                          </a:r>
                          <a:r>
                            <a:rPr lang="en-GB" baseline="0" dirty="0" smtClean="0"/>
                            <a:t>-function 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[m]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[66, 71]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119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5496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Average Dispersion (hor.)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[m]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1.5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54960">
                    <a:tc>
                      <a:txBody>
                        <a:bodyPr/>
                        <a:lstStyle/>
                        <a:p>
                          <a:r>
                            <a:rPr lang="en-GB" baseline="0" dirty="0" smtClean="0"/>
                            <a:t>Gamma Transition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baseline="0" smtClean="0">
                                      <a:latin typeface="Cambria Math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en-GB" b="0" i="1" baseline="0" smtClean="0">
                                      <a:latin typeface="Cambria Math"/>
                                    </a:rPr>
                                    <m:t>𝑇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baseline="0" dirty="0" smtClean="0"/>
                            <a:t> 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-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55.7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103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4" name="Table 2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27982143"/>
                  </p:ext>
                </p:extLst>
              </p:nvPr>
            </p:nvGraphicFramePr>
            <p:xfrm>
              <a:off x="913347" y="4330784"/>
              <a:ext cx="7331061" cy="219456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2628138"/>
                    <a:gridCol w="1733437"/>
                    <a:gridCol w="1484743"/>
                    <a:gridCol w="1484743"/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LHC Design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FCC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32" t="-108333" r="-179118" b="-4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000000"/>
                              </a:solidFill>
                            </a:rPr>
                            <a:t>[m]</a:t>
                          </a:r>
                          <a:endParaRPr lang="en-GB" b="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000000"/>
                              </a:solidFill>
                            </a:rPr>
                            <a:t>106.9</a:t>
                          </a:r>
                          <a:endParaRPr lang="en-GB" b="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 smtClean="0">
                              <a:solidFill>
                                <a:srgbClr val="C00000"/>
                              </a:solidFill>
                            </a:rPr>
                            <a:t>203</a:t>
                          </a:r>
                          <a:endParaRPr lang="en-GB" b="1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32" t="-208333" r="-179118" b="-3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-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0.79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0.79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Average</a:t>
                          </a:r>
                          <a:r>
                            <a:rPr lang="en-GB" baseline="0" dirty="0" smtClean="0"/>
                            <a:t> </a:t>
                          </a:r>
                          <a:r>
                            <a:rPr lang="el-GR" baseline="0" dirty="0" smtClean="0"/>
                            <a:t>β</a:t>
                          </a:r>
                          <a:r>
                            <a:rPr lang="en-GB" baseline="0" dirty="0" smtClean="0"/>
                            <a:t>-function 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[m]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[66, 71]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119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Average Dispersion (hor.)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[m]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1.5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32" t="-508333" r="-179118" b="-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-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55.7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103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594" y="2645959"/>
            <a:ext cx="2998292" cy="765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0707" y="2564904"/>
            <a:ext cx="2186903" cy="341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832676"/>
            <a:ext cx="2518432" cy="691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2839" y="1412776"/>
            <a:ext cx="3142639" cy="398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9078" y="3099483"/>
            <a:ext cx="1970162" cy="689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714670" y="2115469"/>
            <a:ext cx="2952328" cy="530490"/>
            <a:chOff x="323528" y="2132856"/>
            <a:chExt cx="2952328" cy="530490"/>
          </a:xfrm>
        </p:grpSpPr>
        <p:sp>
          <p:nvSpPr>
            <p:cNvPr id="7" name="TextBox 6"/>
            <p:cNvSpPr txBox="1"/>
            <p:nvPr/>
          </p:nvSpPr>
          <p:spPr>
            <a:xfrm>
              <a:off x="323528" y="2216944"/>
              <a:ext cx="24172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Assume FODO cell with </a:t>
              </a:r>
              <a:endParaRPr lang="en-GB" dirty="0"/>
            </a:p>
          </p:txBody>
        </p:sp>
        <p:pic>
          <p:nvPicPr>
            <p:cNvPr id="2057" name="Picture 9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3684" y="2132856"/>
              <a:ext cx="642172" cy="5304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24" y="3471426"/>
            <a:ext cx="3888432" cy="74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5004048" y="1268760"/>
            <a:ext cx="3352526" cy="266429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4217860" y="2802141"/>
            <a:ext cx="786188" cy="97210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FCC-hh Collaboration Meeting, CERN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867962" y="1686017"/>
                <a:ext cx="2983958" cy="4135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GB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GB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GB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1, 2</m:t>
                        </m:r>
                      </m:e>
                    </m:d>
                    <m:sSub>
                      <m:sSubPr>
                        <m:ctrlPr>
                          <a:rPr lang="en-GB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GB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𝑐</m:t>
                        </m:r>
                        <m:r>
                          <a:rPr lang="en-GB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GB" sz="20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LHC</m:t>
                        </m:r>
                      </m:sub>
                    </m:sSub>
                  </m:oMath>
                </a14:m>
                <a:r>
                  <a:rPr lang="en-GB" sz="2000" dirty="0" smtClean="0">
                    <a:solidFill>
                      <a:schemeClr val="tx1"/>
                    </a:solidFill>
                  </a:rPr>
                  <a:t> → </a:t>
                </a:r>
                <a:r>
                  <a:rPr lang="en-GB" sz="2000" dirty="0" smtClean="0">
                    <a:solidFill>
                      <a:srgbClr val="0427BC"/>
                    </a:solidFill>
                  </a:rPr>
                  <a:t>203m</a:t>
                </a:r>
                <a:endParaRPr lang="en-GB" sz="2000" dirty="0">
                  <a:solidFill>
                    <a:srgbClr val="0427BC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962" y="1686017"/>
                <a:ext cx="2983958" cy="413511"/>
              </a:xfrm>
              <a:prstGeom prst="rect">
                <a:avLst/>
              </a:prstGeom>
              <a:blipFill rotWithShape="1">
                <a:blip r:embed="rId10"/>
                <a:stretch>
                  <a:fillRect t="-5970" r="-1429" b="-253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971600" y="894958"/>
            <a:ext cx="2520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427BC"/>
                </a:solidFill>
              </a:rPr>
              <a:t>100km Circumference </a:t>
            </a:r>
            <a:endParaRPr lang="en-GB" sz="2000" dirty="0">
              <a:solidFill>
                <a:srgbClr val="0427B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39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Smaller Z Ions – Impact on Luminosity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2014/09/22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30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11560" y="1196752"/>
                <a:ext cx="8064896" cy="41677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New ions source &amp; injectors </a:t>
                </a:r>
                <a:r>
                  <a:rPr lang="en-GB" sz="2000" dirty="0" smtClean="0">
                    <a:sym typeface="Mathematica1"/>
                  </a:rPr>
                  <a:t></a:t>
                </a:r>
                <a:r>
                  <a:rPr lang="en-GB" sz="2000" dirty="0" smtClean="0"/>
                  <a:t> possibly higher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GB" sz="2000" b="0" i="1" smtClean="0">
                            <a:latin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GB" sz="2000" dirty="0" smtClean="0"/>
                  <a:t> are available.</a:t>
                </a:r>
              </a:p>
              <a:p>
                <a:pPr marL="800100" lvl="1" indent="-342900">
                  <a:buFont typeface="Wingdings" panose="05000000000000000000" pitchFamily="2" charset="2"/>
                  <a:buChar char="Ø"/>
                </a:pPr>
                <a:r>
                  <a:rPr lang="en-GB" sz="2000" dirty="0" smtClean="0"/>
                  <a:t>No studies on improved heavy ion injectors done yet!</a:t>
                </a:r>
              </a:p>
              <a:p>
                <a:pPr marL="800100" lvl="1" indent="-342900">
                  <a:buFont typeface="Wingdings" panose="05000000000000000000" pitchFamily="2" charset="2"/>
                  <a:buChar char="Ø"/>
                </a:pPr>
                <a:endParaRPr lang="en-GB" sz="2000" dirty="0" smtClean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Contribution of ultra-peripheral electromagnetic processes to the total cross-section would be </a:t>
                </a:r>
                <a:r>
                  <a:rPr lang="en-GB" sz="2000" dirty="0" smtClean="0"/>
                  <a:t>reduced: </a:t>
                </a:r>
              </a:p>
              <a:p>
                <a:pPr marL="800100" lvl="1" indent="-34290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 b="0" i="0" smtClean="0">
                            <a:latin typeface="Cambria Math"/>
                          </a:rPr>
                          <m:t>BFPP</m:t>
                        </m:r>
                      </m:sub>
                    </m:sSub>
                    <m:r>
                      <a:rPr lang="en-GB" sz="2000" i="1" smtClean="0">
                        <a:latin typeface="Cambria Math"/>
                        <a:ea typeface="Cambria Math"/>
                      </a:rPr>
                      <m:t>∝</m:t>
                    </m:r>
                    <m:sSup>
                      <m:sSupPr>
                        <m:ctrlPr>
                          <a:rPr lang="en-GB" sz="200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𝑍</m:t>
                        </m:r>
                      </m:e>
                      <m:sup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7</m:t>
                        </m:r>
                      </m:sup>
                    </m:sSup>
                  </m:oMath>
                </a14:m>
                <a:endParaRPr lang="en-GB" sz="2000" dirty="0" smtClean="0">
                  <a:ea typeface="Cambria Math"/>
                </a:endParaRPr>
              </a:p>
              <a:p>
                <a:pPr marL="800100" lvl="1" indent="-34290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 i="0">
                            <a:latin typeface="Cambria Math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 b="0" i="0" smtClean="0">
                            <a:latin typeface="Cambria Math"/>
                          </a:rPr>
                          <m:t>EMD</m:t>
                        </m:r>
                      </m:sub>
                    </m:sSub>
                    <m:r>
                      <a:rPr lang="en-GB" sz="2000" i="1">
                        <a:latin typeface="Cambria Math"/>
                        <a:ea typeface="Cambria Math"/>
                      </a:rPr>
                      <m:t>∝</m:t>
                    </m:r>
                    <m:sSup>
                      <m:sSupPr>
                        <m:ctrlPr>
                          <a:rPr lang="en-GB" sz="20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/>
                            <a:ea typeface="Cambria Math"/>
                          </a:rPr>
                          <m:t>𝑍</m:t>
                        </m:r>
                      </m:e>
                      <m:sup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sup>
                    </m:sSup>
                  </m:oMath>
                </a14:m>
                <a:endParaRPr lang="en-GB" sz="2000" dirty="0" smtClean="0">
                  <a:ea typeface="Cambria Math"/>
                </a:endParaRPr>
              </a:p>
              <a:p>
                <a:pPr marL="800100" lvl="1" indent="-342900">
                  <a:buFont typeface="Wingdings" panose="05000000000000000000" pitchFamily="2" charset="2"/>
                  <a:buChar char="Ø"/>
                </a:pPr>
                <a:r>
                  <a:rPr lang="en-GB" sz="2000" dirty="0" smtClean="0"/>
                  <a:t>Increased luminosity lifetime, more particles available for </a:t>
                </a:r>
                <a:r>
                  <a:rPr lang="en-GB" sz="2000" dirty="0" err="1" smtClean="0"/>
                  <a:t>hadronic</a:t>
                </a:r>
                <a:r>
                  <a:rPr lang="en-GB" sz="2000" dirty="0" smtClean="0"/>
                  <a:t> interactions.</a:t>
                </a:r>
              </a:p>
              <a:p>
                <a:pPr marL="800100" lvl="1" indent="-342900">
                  <a:buFont typeface="Wingdings" panose="05000000000000000000" pitchFamily="2" charset="2"/>
                  <a:buChar char="Ø"/>
                </a:pPr>
                <a:r>
                  <a:rPr lang="en-GB" sz="2000" dirty="0" smtClean="0"/>
                  <a:t>Reduced secondary beam power emerging from collision point.</a:t>
                </a:r>
              </a:p>
              <a:p>
                <a:pPr marL="800100" lvl="1" indent="-342900">
                  <a:buFont typeface="Wingdings" panose="05000000000000000000" pitchFamily="2" charset="2"/>
                  <a:buChar char="Ø"/>
                </a:pPr>
                <a:endParaRPr lang="en-GB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Radiation damping rate does not change much for Z&gt;60:</a:t>
                </a:r>
              </a:p>
              <a:p>
                <a:pPr marL="800100" lvl="1" indent="-34290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 b="0" i="0" smtClean="0">
                            <a:latin typeface="Cambria Math"/>
                          </a:rPr>
                          <m:t>rad</m:t>
                        </m:r>
                      </m:sub>
                    </m:sSub>
                    <m:r>
                      <a:rPr lang="en-GB" sz="2000" i="1" smtClean="0">
                        <a:latin typeface="Cambria Math"/>
                        <a:ea typeface="Cambria Math"/>
                      </a:rPr>
                      <m:t>∝</m:t>
                    </m:r>
                    <m:r>
                      <a:rPr lang="en-GB" sz="2000" b="0" i="1" smtClean="0">
                        <a:latin typeface="Cambria Math"/>
                        <a:ea typeface="Cambria Math"/>
                      </a:rPr>
                      <m:t> </m:t>
                    </m:r>
                    <m:sSup>
                      <m:sSupPr>
                        <m:ctrlPr>
                          <a:rPr lang="en-GB" sz="20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𝑍</m:t>
                        </m:r>
                      </m:e>
                      <m:sup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sup>
                    </m:sSup>
                    <m:r>
                      <a:rPr lang="en-GB" sz="2000" b="0" i="1" smtClean="0">
                        <a:latin typeface="Cambria Math"/>
                        <a:ea typeface="Cambria Math"/>
                      </a:rPr>
                      <m:t>/</m:t>
                    </m:r>
                    <m:sSup>
                      <m:sSupPr>
                        <m:ctrlPr>
                          <a:rPr lang="en-GB" sz="20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p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GB" sz="2000" dirty="0" smtClean="0"/>
                  <a:t> </a:t>
                </a:r>
                <a:endParaRPr lang="en-GB" sz="20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1196752"/>
                <a:ext cx="8064896" cy="4167744"/>
              </a:xfrm>
              <a:prstGeom prst="rect">
                <a:avLst/>
              </a:prstGeom>
              <a:blipFill rotWithShape="1">
                <a:blip r:embed="rId2"/>
                <a:stretch>
                  <a:fillRect l="-605" t="-1023" b="-1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Workshop on Ions at the FCC,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713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Beam Parameters</a:t>
            </a:r>
            <a:endParaRPr lang="en-GB" b="1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4</a:t>
            </a:fld>
            <a:endParaRPr lang="en-GB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2014/09/22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FCC-hh Collaboration Meeting, CERN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63" y="1206044"/>
            <a:ext cx="7265263" cy="2690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2267744" y="4149080"/>
            <a:ext cx="46085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 smtClean="0"/>
              <a:t>Proton baseline parameters taken from</a:t>
            </a:r>
          </a:p>
          <a:p>
            <a:pPr algn="ctr"/>
            <a:r>
              <a:rPr lang="en-GB" sz="2000" dirty="0" smtClean="0"/>
              <a:t>FCC-ACC-SPC-0001</a:t>
            </a:r>
            <a:r>
              <a:rPr lang="en-GB" sz="2000" dirty="0" smtClean="0"/>
              <a:t>, Date 2014-02-11</a:t>
            </a:r>
            <a:endParaRPr lang="en-GB" sz="20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8779902"/>
              </p:ext>
            </p:extLst>
          </p:nvPr>
        </p:nvGraphicFramePr>
        <p:xfrm>
          <a:off x="7423978" y="1250785"/>
          <a:ext cx="1540510" cy="2585472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92088"/>
                <a:gridCol w="748422"/>
              </a:tblGrid>
              <a:tr h="323184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 smtClean="0"/>
                        <a:t>Pb-Pb</a:t>
                      </a:r>
                      <a:endParaRPr lang="en-GB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p-</a:t>
                      </a:r>
                      <a:r>
                        <a:rPr lang="en-GB" sz="1400" dirty="0" err="1" smtClean="0"/>
                        <a:t>Pb</a:t>
                      </a:r>
                      <a:endParaRPr lang="en-GB" sz="1400" dirty="0">
                        <a:latin typeface="+mn-lt"/>
                      </a:endParaRPr>
                    </a:p>
                  </a:txBody>
                  <a:tcPr/>
                </a:tc>
              </a:tr>
              <a:tr h="3231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0.0014</a:t>
                      </a:r>
                      <a:endParaRPr lang="en-GB" sz="1400" i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0.115</a:t>
                      </a:r>
                      <a:endParaRPr lang="en-GB" sz="1400" i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23184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1.5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3.75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23184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0.08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0.08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231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432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432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231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1.1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1.1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23184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597000</a:t>
                      </a:r>
                      <a:endParaRPr lang="en-GB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2000</a:t>
                      </a:r>
                      <a:endParaRPr lang="en-GB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23184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</a:t>
                      </a:r>
                      <a:endParaRPr lang="en-GB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597417" y="874637"/>
            <a:ext cx="1245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427BC"/>
                </a:solidFill>
              </a:rPr>
              <a:t>Heavy-Ions</a:t>
            </a:r>
            <a:endParaRPr lang="en-GB" b="1" dirty="0">
              <a:solidFill>
                <a:srgbClr val="0427BC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11619" y="836712"/>
            <a:ext cx="926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427BC"/>
                </a:solidFill>
              </a:rPr>
              <a:t>Protons</a:t>
            </a:r>
            <a:endParaRPr lang="en-GB" b="1" dirty="0">
              <a:solidFill>
                <a:srgbClr val="0427BC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19672" y="5067426"/>
            <a:ext cx="59046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Average </a:t>
            </a:r>
            <a:r>
              <a:rPr lang="en-GB" sz="2000" b="1" dirty="0" err="1" smtClean="0"/>
              <a:t>Pb</a:t>
            </a:r>
            <a:r>
              <a:rPr lang="en-GB" sz="2000" b="1" dirty="0" smtClean="0"/>
              <a:t> </a:t>
            </a:r>
            <a:r>
              <a:rPr lang="en-GB" sz="2000" b="1" dirty="0" smtClean="0"/>
              <a:t>parameters from 2013 are assumed as </a:t>
            </a:r>
            <a:r>
              <a:rPr lang="en-GB" sz="2000" b="1" dirty="0" smtClean="0">
                <a:solidFill>
                  <a:srgbClr val="C00000"/>
                </a:solidFill>
              </a:rPr>
              <a:t>VERY </a:t>
            </a:r>
            <a:r>
              <a:rPr lang="en-GB" sz="2000" b="1" dirty="0">
                <a:solidFill>
                  <a:srgbClr val="C00000"/>
                </a:solidFill>
              </a:rPr>
              <a:t>c</a:t>
            </a:r>
            <a:r>
              <a:rPr lang="en-GB" sz="2000" b="1" dirty="0" smtClean="0">
                <a:solidFill>
                  <a:srgbClr val="C00000"/>
                </a:solidFill>
              </a:rPr>
              <a:t>onservative baseline for FCC-</a:t>
            </a:r>
            <a:r>
              <a:rPr lang="en-GB" sz="2000" b="1" dirty="0" err="1" smtClean="0">
                <a:solidFill>
                  <a:srgbClr val="C00000"/>
                </a:solidFill>
              </a:rPr>
              <a:t>hh</a:t>
            </a:r>
            <a:r>
              <a:rPr lang="en-GB" sz="2000" b="1" dirty="0">
                <a:solidFill>
                  <a:srgbClr val="C00000"/>
                </a:solidFill>
              </a:rPr>
              <a:t>!</a:t>
            </a:r>
            <a:endParaRPr lang="en-GB" sz="2000" b="1" dirty="0" smtClean="0">
              <a:solidFill>
                <a:srgbClr val="C00000"/>
              </a:solidFill>
            </a:endParaRPr>
          </a:p>
          <a:p>
            <a:pPr algn="ctr"/>
            <a:r>
              <a:rPr lang="en-GB" sz="2000" dirty="0" smtClean="0"/>
              <a:t>→ Improvements are already under study for HL-LHC!</a:t>
            </a:r>
          </a:p>
        </p:txBody>
      </p:sp>
    </p:spTree>
    <p:extLst>
      <p:ext uri="{BB962C8B-B14F-4D97-AF65-F5344CB8AC3E}">
        <p14:creationId xmlns:p14="http://schemas.microsoft.com/office/powerpoint/2010/main" val="3707989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Beam and Luminosity Evolution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2014/09/22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FCC-hh Collaboration Meeting, CERN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5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25811" y="692696"/>
            <a:ext cx="61904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During the beams are in collision the instantaneous value of the luminosity will change:</a:t>
            </a:r>
            <a:endParaRPr lang="en-GB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7365" y="1412776"/>
            <a:ext cx="2504769" cy="85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25811" y="2492896"/>
            <a:ext cx="62979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The beam </a:t>
            </a:r>
            <a:r>
              <a:rPr lang="en-GB" sz="2000" dirty="0"/>
              <a:t>evolution with </a:t>
            </a:r>
            <a:r>
              <a:rPr lang="en-GB" sz="2000" dirty="0" smtClean="0"/>
              <a:t>time is obtained by solving </a:t>
            </a:r>
            <a:r>
              <a:rPr lang="en-GB" sz="2000" dirty="0"/>
              <a:t>a system of four </a:t>
            </a:r>
            <a:r>
              <a:rPr lang="en-GB" sz="2000" dirty="0" smtClean="0"/>
              <a:t>differential equations:</a:t>
            </a:r>
            <a:endParaRPr lang="en-GB" sz="20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6708978" y="620688"/>
            <a:ext cx="2227480" cy="3173580"/>
            <a:chOff x="6708978" y="692696"/>
            <a:chExt cx="2227480" cy="317358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5274" y="1014423"/>
              <a:ext cx="1879238" cy="3048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6804370" y="692696"/>
              <a:ext cx="55496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with</a:t>
              </a:r>
              <a:endParaRPr lang="en-GB" sz="1600" dirty="0"/>
            </a:p>
          </p:txBody>
        </p: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04248" y="1391290"/>
              <a:ext cx="268498" cy="222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7033373" y="1311731"/>
              <a:ext cx="1903085" cy="25545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: revolution freq.</a:t>
              </a:r>
            </a:p>
            <a:p>
              <a:r>
                <a:rPr lang="en-GB" sz="1600" dirty="0" smtClean="0"/>
                <a:t>: no. bunches/beam</a:t>
              </a:r>
            </a:p>
            <a:p>
              <a:r>
                <a:rPr lang="en-GB" sz="1600" dirty="0" smtClean="0"/>
                <a:t>: </a:t>
              </a:r>
              <a:r>
                <a:rPr lang="el-GR" sz="1600" dirty="0" smtClean="0"/>
                <a:t>β</a:t>
              </a:r>
              <a:r>
                <a:rPr lang="en-GB" sz="1600" dirty="0" smtClean="0"/>
                <a:t>-function at IP</a:t>
              </a:r>
            </a:p>
            <a:p>
              <a:r>
                <a:rPr lang="en-GB" sz="1600" dirty="0" smtClean="0"/>
                <a:t>: no. particles/bunch</a:t>
              </a:r>
            </a:p>
            <a:p>
              <a:r>
                <a:rPr lang="en-GB" sz="1600" dirty="0" smtClean="0"/>
                <a:t>: geom. </a:t>
              </a:r>
              <a:r>
                <a:rPr lang="en-GB" sz="1600" dirty="0" err="1" smtClean="0"/>
                <a:t>emittances</a:t>
              </a:r>
              <a:r>
                <a:rPr lang="en-GB" sz="1600" dirty="0" smtClean="0"/>
                <a:t> </a:t>
              </a:r>
            </a:p>
            <a:p>
              <a:r>
                <a:rPr lang="en-GB" sz="1600" dirty="0" smtClean="0"/>
                <a:t>: bunch length</a:t>
              </a:r>
            </a:p>
            <a:p>
              <a:endParaRPr lang="en-GB" sz="1600" dirty="0"/>
            </a:p>
            <a:p>
              <a:r>
                <a:rPr lang="en-GB" sz="1600" dirty="0" smtClean="0"/>
                <a:t>: total cross-section</a:t>
              </a:r>
            </a:p>
            <a:p>
              <a:r>
                <a:rPr lang="en-GB" sz="1600" dirty="0" smtClean="0"/>
                <a:t>: IBS growth rate</a:t>
              </a:r>
            </a:p>
            <a:p>
              <a:r>
                <a:rPr lang="en-GB" sz="1600" dirty="0" smtClean="0"/>
                <a:t>: rad. damping rate</a:t>
              </a:r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6220" y="1636810"/>
              <a:ext cx="172403" cy="2239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8218" y="1895346"/>
              <a:ext cx="178000" cy="228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3938" y="2153210"/>
              <a:ext cx="194034" cy="174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0030" y="2399402"/>
              <a:ext cx="128327" cy="159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8417" y="2615426"/>
              <a:ext cx="212538" cy="1968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5" name="Picture 11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8978" y="3098456"/>
              <a:ext cx="383302" cy="201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6" name="Picture 12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8617" y="3329873"/>
              <a:ext cx="350433" cy="187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7" name="Picture 13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2240" y="3583547"/>
              <a:ext cx="371353" cy="1946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" name="Group 23"/>
          <p:cNvGrpSpPr/>
          <p:nvPr/>
        </p:nvGrpSpPr>
        <p:grpSpPr>
          <a:xfrm>
            <a:off x="325811" y="3284984"/>
            <a:ext cx="6053057" cy="3269267"/>
            <a:chOff x="325811" y="3284984"/>
            <a:chExt cx="6053057" cy="3269267"/>
          </a:xfrm>
        </p:grpSpPr>
        <p:pic>
          <p:nvPicPr>
            <p:cNvPr id="1034" name="Picture 10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3284984"/>
              <a:ext cx="3988163" cy="3269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Rectangle 17"/>
            <p:cNvSpPr/>
            <p:nvPr/>
          </p:nvSpPr>
          <p:spPr>
            <a:xfrm>
              <a:off x="325811" y="3284984"/>
              <a:ext cx="4246189" cy="326926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662244" y="3406348"/>
              <a:ext cx="1716624" cy="30469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</a:rPr>
                <a:t>Intensity</a:t>
              </a:r>
            </a:p>
            <a:p>
              <a:endParaRPr lang="en-GB" dirty="0">
                <a:solidFill>
                  <a:srgbClr val="FF0000"/>
                </a:solidFill>
              </a:endParaRPr>
            </a:p>
            <a:p>
              <a:endParaRPr lang="en-GB" dirty="0" smtClean="0">
                <a:solidFill>
                  <a:srgbClr val="FF0000"/>
                </a:solidFill>
              </a:endParaRPr>
            </a:p>
            <a:p>
              <a:r>
                <a:rPr lang="en-GB" sz="2000" dirty="0" smtClean="0">
                  <a:solidFill>
                    <a:srgbClr val="FF0000"/>
                  </a:solidFill>
                </a:rPr>
                <a:t>Hor. </a:t>
              </a:r>
              <a:r>
                <a:rPr lang="en-GB" sz="2000" dirty="0" err="1" smtClean="0">
                  <a:solidFill>
                    <a:srgbClr val="FF0000"/>
                  </a:solidFill>
                </a:rPr>
                <a:t>Emittance</a:t>
              </a:r>
              <a:endParaRPr lang="en-GB" sz="2000" dirty="0" smtClean="0">
                <a:solidFill>
                  <a:srgbClr val="FF0000"/>
                </a:solidFill>
              </a:endParaRPr>
            </a:p>
            <a:p>
              <a:endParaRPr lang="en-GB" dirty="0">
                <a:solidFill>
                  <a:srgbClr val="FF0000"/>
                </a:solidFill>
              </a:endParaRPr>
            </a:p>
            <a:p>
              <a:endParaRPr lang="en-GB" dirty="0" smtClean="0">
                <a:solidFill>
                  <a:srgbClr val="FF0000"/>
                </a:solidFill>
              </a:endParaRPr>
            </a:p>
            <a:p>
              <a:r>
                <a:rPr lang="en-GB" sz="2000" dirty="0" smtClean="0">
                  <a:solidFill>
                    <a:srgbClr val="FF0000"/>
                  </a:solidFill>
                </a:rPr>
                <a:t>Ver. </a:t>
              </a:r>
              <a:r>
                <a:rPr lang="en-GB" sz="2000" dirty="0" err="1" smtClean="0">
                  <a:solidFill>
                    <a:srgbClr val="FF0000"/>
                  </a:solidFill>
                </a:rPr>
                <a:t>Emittance</a:t>
              </a:r>
              <a:endParaRPr lang="en-GB" sz="2000" dirty="0" smtClean="0">
                <a:solidFill>
                  <a:srgbClr val="FF0000"/>
                </a:solidFill>
              </a:endParaRPr>
            </a:p>
            <a:p>
              <a:endParaRPr lang="en-GB" dirty="0">
                <a:solidFill>
                  <a:srgbClr val="FF0000"/>
                </a:solidFill>
              </a:endParaRPr>
            </a:p>
            <a:p>
              <a:endParaRPr lang="en-GB" dirty="0" smtClean="0">
                <a:solidFill>
                  <a:srgbClr val="FF0000"/>
                </a:solidFill>
              </a:endParaRPr>
            </a:p>
            <a:p>
              <a:r>
                <a:rPr lang="en-GB" sz="2000" dirty="0" smtClean="0">
                  <a:solidFill>
                    <a:srgbClr val="FF0000"/>
                  </a:solidFill>
                </a:rPr>
                <a:t>Bunch Length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6623722" y="4149080"/>
                <a:ext cx="2312736" cy="16593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 smtClean="0">
                    <a:solidFill>
                      <a:srgbClr val="0427BC"/>
                    </a:solidFill>
                  </a:rPr>
                  <a:t>Analytical solution difficult, due to complicated  dependency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1" i="1">
                            <a:solidFill>
                              <a:srgbClr val="0427BC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b="1" i="1">
                            <a:solidFill>
                              <a:srgbClr val="0427BC"/>
                            </a:solidFill>
                            <a:latin typeface="Cambria Math"/>
                          </a:rPr>
                          <m:t>𝜶</m:t>
                        </m:r>
                      </m:e>
                      <m:sub>
                        <m:r>
                          <a:rPr lang="en-GB" sz="2000" b="1">
                            <a:solidFill>
                              <a:srgbClr val="0427BC"/>
                            </a:solidFill>
                            <a:latin typeface="Cambria Math"/>
                          </a:rPr>
                          <m:t>𝐈𝐁𝐒</m:t>
                        </m:r>
                      </m:sub>
                    </m:sSub>
                  </m:oMath>
                </a14:m>
                <a:r>
                  <a:rPr lang="en-GB" sz="2000" b="1" dirty="0">
                    <a:solidFill>
                      <a:srgbClr val="0427BC"/>
                    </a:solidFill>
                  </a:rPr>
                  <a:t> </a:t>
                </a:r>
                <a:r>
                  <a:rPr lang="en-GB" sz="2000" b="1" dirty="0" smtClean="0">
                    <a:solidFill>
                      <a:srgbClr val="0427BC"/>
                    </a:solidFill>
                  </a:rPr>
                  <a:t>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1" i="1" smtClean="0">
                            <a:solidFill>
                              <a:srgbClr val="0427BC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b="1" i="1" smtClean="0">
                            <a:solidFill>
                              <a:srgbClr val="0427BC"/>
                            </a:solidFill>
                            <a:latin typeface="Cambria Math"/>
                          </a:rPr>
                          <m:t>𝑵</m:t>
                        </m:r>
                      </m:e>
                      <m:sub>
                        <m:r>
                          <a:rPr lang="en-GB" sz="2000" b="1" i="1" smtClean="0">
                            <a:solidFill>
                              <a:srgbClr val="0427BC"/>
                            </a:solidFill>
                            <a:latin typeface="Cambria Math"/>
                          </a:rPr>
                          <m:t>𝒃</m:t>
                        </m:r>
                      </m:sub>
                    </m:sSub>
                    <m:r>
                      <a:rPr lang="en-GB" sz="2000" b="1" i="0" smtClean="0">
                        <a:solidFill>
                          <a:srgbClr val="0427BC"/>
                        </a:solidFill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GB" sz="2000" b="1" i="1" dirty="0" smtClean="0">
                            <a:solidFill>
                              <a:srgbClr val="0427BC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b="1" i="1" dirty="0" smtClean="0">
                            <a:solidFill>
                              <a:srgbClr val="0427BC"/>
                            </a:solidFill>
                            <a:latin typeface="Cambria Math"/>
                          </a:rPr>
                          <m:t>𝝐</m:t>
                        </m:r>
                      </m:e>
                      <m:sub>
                        <m:r>
                          <a:rPr lang="en-GB" sz="2000" b="1" i="1" dirty="0" smtClean="0">
                            <a:solidFill>
                              <a:srgbClr val="0427BC"/>
                            </a:solidFill>
                            <a:latin typeface="Cambria Math"/>
                          </a:rPr>
                          <m:t>𝒙</m:t>
                        </m:r>
                      </m:sub>
                    </m:sSub>
                    <m:r>
                      <a:rPr lang="en-GB" sz="2000" b="1" i="1" dirty="0" smtClean="0">
                        <a:solidFill>
                          <a:srgbClr val="0427BC"/>
                        </a:solidFill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n-GB" sz="2000" b="1" i="1" dirty="0" smtClean="0">
                            <a:solidFill>
                              <a:srgbClr val="0427BC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b="1" i="1" dirty="0" smtClean="0">
                            <a:solidFill>
                              <a:srgbClr val="0427BC"/>
                            </a:solidFill>
                            <a:latin typeface="Cambria Math"/>
                          </a:rPr>
                          <m:t>𝝐</m:t>
                        </m:r>
                      </m:e>
                      <m:sub>
                        <m:r>
                          <a:rPr lang="en-GB" sz="2000" b="1" i="1" dirty="0" smtClean="0">
                            <a:solidFill>
                              <a:srgbClr val="0427BC"/>
                            </a:solidFill>
                            <a:latin typeface="Cambria Math"/>
                          </a:rPr>
                          <m:t>𝒚</m:t>
                        </m:r>
                      </m:sub>
                    </m:sSub>
                    <m:r>
                      <a:rPr lang="en-GB" sz="2000" b="1" i="1" dirty="0" smtClean="0">
                        <a:solidFill>
                          <a:srgbClr val="0427BC"/>
                        </a:solidFill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n-GB" sz="2000" b="1" i="1" dirty="0" smtClean="0">
                            <a:solidFill>
                              <a:srgbClr val="0427BC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b="1" i="1" dirty="0" smtClean="0">
                            <a:solidFill>
                              <a:srgbClr val="0427BC"/>
                            </a:solidFill>
                            <a:latin typeface="Cambria Math"/>
                          </a:rPr>
                          <m:t>𝝈</m:t>
                        </m:r>
                      </m:e>
                      <m:sub>
                        <m:r>
                          <a:rPr lang="en-GB" sz="2000" b="1" i="1" dirty="0" smtClean="0">
                            <a:solidFill>
                              <a:srgbClr val="0427BC"/>
                            </a:solidFill>
                            <a:latin typeface="Cambria Math"/>
                          </a:rPr>
                          <m:t>𝒔</m:t>
                        </m:r>
                      </m:sub>
                    </m:sSub>
                    <m:r>
                      <a:rPr lang="en-GB" sz="2000" b="1" i="1" dirty="0" smtClean="0">
                        <a:solidFill>
                          <a:srgbClr val="0427BC"/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en-GB" sz="2000" b="1" dirty="0">
                  <a:solidFill>
                    <a:srgbClr val="0427BC"/>
                  </a:solidFill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3722" y="4149080"/>
                <a:ext cx="2312736" cy="1659365"/>
              </a:xfrm>
              <a:prstGeom prst="rect">
                <a:avLst/>
              </a:prstGeom>
              <a:blipFill rotWithShape="1">
                <a:blip r:embed="rId14"/>
                <a:stretch>
                  <a:fillRect l="-2902" t="-1838" b="-44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/>
          <p:cNvSpPr/>
          <p:nvPr/>
        </p:nvSpPr>
        <p:spPr>
          <a:xfrm>
            <a:off x="6623722" y="620688"/>
            <a:ext cx="2312736" cy="317358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85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Effects on the Emittance – a new regime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2014/09/22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6</a:t>
            </a:fld>
            <a:endParaRPr lang="en-GB"/>
          </a:p>
        </p:txBody>
      </p:sp>
      <p:cxnSp>
        <p:nvCxnSpPr>
          <p:cNvPr id="7" name="Straight Connector 6"/>
          <p:cNvCxnSpPr>
            <a:stCxn id="2" idx="2"/>
          </p:cNvCxnSpPr>
          <p:nvPr/>
        </p:nvCxnSpPr>
        <p:spPr>
          <a:xfrm>
            <a:off x="4572000" y="491557"/>
            <a:ext cx="0" cy="531370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70272" y="548680"/>
            <a:ext cx="30536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u="sng" dirty="0" smtClean="0"/>
              <a:t>Intra-Beam Scattering (IBS)</a:t>
            </a:r>
            <a:endParaRPr lang="en-GB" sz="2000" b="1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5076056" y="548680"/>
            <a:ext cx="3740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u="sng" dirty="0" smtClean="0"/>
              <a:t>(Synchrotron) Radiation Damping</a:t>
            </a:r>
            <a:endParaRPr lang="en-GB" sz="2000" b="1" u="sng" dirty="0"/>
          </a:p>
        </p:txBody>
      </p:sp>
      <p:sp>
        <p:nvSpPr>
          <p:cNvPr id="16" name="TextBox 15"/>
          <p:cNvSpPr txBox="1"/>
          <p:nvPr/>
        </p:nvSpPr>
        <p:spPr>
          <a:xfrm>
            <a:off x="1248552" y="1052736"/>
            <a:ext cx="2079224" cy="40011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dirty="0" err="1" smtClean="0">
                <a:solidFill>
                  <a:srgbClr val="C00000"/>
                </a:solidFill>
              </a:rPr>
              <a:t>Emittance</a:t>
            </a:r>
            <a:r>
              <a:rPr lang="en-GB" sz="2000" dirty="0" smtClean="0">
                <a:solidFill>
                  <a:srgbClr val="C00000"/>
                </a:solidFill>
              </a:rPr>
              <a:t> Growth</a:t>
            </a:r>
            <a:endParaRPr lang="en-GB" sz="2000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31483" y="980728"/>
            <a:ext cx="2370714" cy="40011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2000" dirty="0" err="1" smtClean="0">
                <a:solidFill>
                  <a:srgbClr val="C00000"/>
                </a:solidFill>
              </a:rPr>
              <a:t>Emittance</a:t>
            </a:r>
            <a:r>
              <a:rPr lang="en-GB" sz="2000" dirty="0" smtClean="0">
                <a:solidFill>
                  <a:srgbClr val="C00000"/>
                </a:solidFill>
              </a:rPr>
              <a:t> Shrinkage</a:t>
            </a:r>
            <a:endParaRPr lang="en-GB" sz="2000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0352" y="1772816"/>
            <a:ext cx="4135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Growth rate dynamically changing with </a:t>
            </a:r>
            <a:r>
              <a:rPr lang="en-GB" b="1" dirty="0" smtClean="0">
                <a:solidFill>
                  <a:srgbClr val="E69D1A"/>
                </a:solidFill>
              </a:rPr>
              <a:t>beam properties</a:t>
            </a:r>
            <a:r>
              <a:rPr lang="en-GB" dirty="0" smtClean="0"/>
              <a:t>: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4765902" y="1700808"/>
            <a:ext cx="4323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Damping rate is </a:t>
            </a:r>
            <a:r>
              <a:rPr lang="en-GB" b="1" dirty="0" smtClean="0"/>
              <a:t>constant</a:t>
            </a:r>
            <a:r>
              <a:rPr lang="en-GB" dirty="0" smtClean="0"/>
              <a:t> for a given energy: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500" y="2348880"/>
            <a:ext cx="2565404" cy="865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142148"/>
            <a:ext cx="1992462" cy="790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2555776" y="2348880"/>
            <a:ext cx="1152128" cy="908417"/>
          </a:xfrm>
          <a:prstGeom prst="rect">
            <a:avLst/>
          </a:prstGeom>
          <a:noFill/>
          <a:ln>
            <a:solidFill>
              <a:srgbClr val="E69D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217995" y="3429000"/>
            <a:ext cx="40659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IBS </a:t>
            </a:r>
            <a:r>
              <a:rPr lang="en-GB" dirty="0"/>
              <a:t>is weak for initial beam </a:t>
            </a:r>
            <a:r>
              <a:rPr lang="en-GB" dirty="0" smtClean="0"/>
              <a:t>parameters, but increases with decreasing </a:t>
            </a:r>
            <a:r>
              <a:rPr lang="en-GB" dirty="0" err="1" smtClean="0"/>
              <a:t>emittance</a:t>
            </a:r>
            <a:r>
              <a:rPr lang="en-GB" dirty="0" smtClean="0"/>
              <a:t> .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FCC-hh Collaboration Meeting, CERN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525045" y="5877272"/>
            <a:ext cx="8151411" cy="70788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C00000"/>
                </a:solidFill>
              </a:rPr>
              <a:t>Fast </a:t>
            </a:r>
            <a:r>
              <a:rPr lang="en-GB" sz="2000" b="1" dirty="0" err="1">
                <a:solidFill>
                  <a:srgbClr val="C00000"/>
                </a:solidFill>
              </a:rPr>
              <a:t>e</a:t>
            </a:r>
            <a:r>
              <a:rPr lang="en-GB" sz="2000" b="1" dirty="0" err="1" smtClean="0">
                <a:solidFill>
                  <a:srgbClr val="C00000"/>
                </a:solidFill>
              </a:rPr>
              <a:t>mittance</a:t>
            </a:r>
            <a:r>
              <a:rPr lang="en-GB" sz="2000" b="1" dirty="0" smtClean="0">
                <a:solidFill>
                  <a:srgbClr val="C00000"/>
                </a:solidFill>
              </a:rPr>
              <a:t> decrease at the beginning of the fill, </a:t>
            </a:r>
          </a:p>
          <a:p>
            <a:pPr algn="ctr"/>
            <a:r>
              <a:rPr lang="en-GB" sz="2000" b="1" dirty="0" smtClean="0">
                <a:solidFill>
                  <a:srgbClr val="C00000"/>
                </a:solidFill>
              </a:rPr>
              <a:t>until IBS becomes strong enough to counteract the radiation damping.</a:t>
            </a:r>
            <a:endParaRPr lang="en-GB" sz="2000" b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8" name="Table 2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20479608"/>
                  </p:ext>
                </p:extLst>
              </p:nvPr>
            </p:nvGraphicFramePr>
            <p:xfrm>
              <a:off x="478508" y="4462750"/>
              <a:ext cx="3661444" cy="112649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1564640"/>
                    <a:gridCol w="1048402"/>
                    <a:gridCol w="1048402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Growth</a:t>
                          </a:r>
                          <a:r>
                            <a:rPr lang="en-GB" baseline="0" dirty="0" smtClean="0"/>
                            <a:t> </a:t>
                          </a:r>
                          <a:r>
                            <a:rPr lang="en-GB" dirty="0" smtClean="0"/>
                            <a:t>Times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aseline="0" dirty="0" err="1" smtClean="0"/>
                            <a:t>Pb</a:t>
                          </a:r>
                          <a:endParaRPr lang="en-GB" baseline="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aseline="0" dirty="0" smtClean="0"/>
                            <a:t>p-p</a:t>
                          </a: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/>
                                </a:rPr>
                                <m:t>1/</m:t>
                              </m:r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  <a:ea typeface="Cambria Math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b="0" i="0" smtClean="0">
                                      <a:latin typeface="Cambria Math"/>
                                    </a:rPr>
                                    <m:t>IBS</m:t>
                                  </m:r>
                                  <m:r>
                                    <a:rPr lang="en-GB" b="0" i="0" smtClean="0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 b="0" i="0" smtClean="0">
                                      <a:latin typeface="Cambria Math"/>
                                    </a:rPr>
                                    <m:t>s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 smtClean="0"/>
                            <a:t> [h]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C00000"/>
                              </a:solidFill>
                            </a:rPr>
                            <a:t>29</a:t>
                          </a:r>
                          <a:endParaRPr lang="en-GB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C00000"/>
                              </a:solidFill>
                            </a:rPr>
                            <a:t>265</a:t>
                          </a:r>
                          <a:endParaRPr lang="en-GB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/>
                                </a:rPr>
                                <m:t>1/</m:t>
                              </m:r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  <a:ea typeface="Cambria Math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b="0" i="0" smtClean="0">
                                      <a:latin typeface="Cambria Math"/>
                                      <a:ea typeface="Cambria Math"/>
                                    </a:rPr>
                                    <m:t>IBS</m:t>
                                  </m:r>
                                  <m:r>
                                    <a:rPr lang="en-GB" b="0" i="0" smtClean="0">
                                      <a:latin typeface="Cambria Math"/>
                                      <a:ea typeface="Cambria Math"/>
                                    </a:rPr>
                                    <m:t>,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 b="0" i="0" smtClean="0">
                                      <a:latin typeface="Cambria Math"/>
                                      <a:ea typeface="Cambria Math"/>
                                    </a:rPr>
                                    <m:t>x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 smtClean="0"/>
                            <a:t> [h]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C00000"/>
                              </a:solidFill>
                            </a:rPr>
                            <a:t>30</a:t>
                          </a:r>
                          <a:endParaRPr lang="en-GB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C00000"/>
                              </a:solidFill>
                            </a:rPr>
                            <a:t>32</a:t>
                          </a:r>
                          <a:endParaRPr lang="en-GB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8" name="Table 2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20479608"/>
                  </p:ext>
                </p:extLst>
              </p:nvPr>
            </p:nvGraphicFramePr>
            <p:xfrm>
              <a:off x="478508" y="4462750"/>
              <a:ext cx="3661444" cy="112649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1564640"/>
                    <a:gridCol w="1048402"/>
                    <a:gridCol w="1048402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Growth</a:t>
                          </a:r>
                          <a:r>
                            <a:rPr lang="en-GB" baseline="0" dirty="0" smtClean="0"/>
                            <a:t> </a:t>
                          </a:r>
                          <a:r>
                            <a:rPr lang="en-GB" dirty="0" smtClean="0"/>
                            <a:t>Times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aseline="0" dirty="0" err="1" smtClean="0"/>
                            <a:t>Pb</a:t>
                          </a:r>
                          <a:endParaRPr lang="en-GB" baseline="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aseline="0" dirty="0" smtClean="0"/>
                            <a:t>p-p</a:t>
                          </a:r>
                          <a:endParaRPr lang="en-GB" baseline="0" dirty="0" smtClean="0"/>
                        </a:p>
                      </a:txBody>
                      <a:tcPr/>
                    </a:tc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106452" r="-134241" b="-1241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C00000"/>
                              </a:solidFill>
                            </a:rPr>
                            <a:t>29</a:t>
                          </a:r>
                          <a:endParaRPr lang="en-GB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C00000"/>
                              </a:solidFill>
                            </a:rPr>
                            <a:t>265</a:t>
                          </a:r>
                          <a:endParaRPr lang="en-GB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206452" r="-134241" b="-241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C00000"/>
                              </a:solidFill>
                            </a:rPr>
                            <a:t>30</a:t>
                          </a:r>
                          <a:endParaRPr lang="en-GB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C00000"/>
                              </a:solidFill>
                            </a:rPr>
                            <a:t>32</a:t>
                          </a:r>
                          <a:endParaRPr lang="en-GB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grpSp>
        <p:nvGrpSpPr>
          <p:cNvPr id="15" name="Group 14"/>
          <p:cNvGrpSpPr/>
          <p:nvPr/>
        </p:nvGrpSpPr>
        <p:grpSpPr>
          <a:xfrm>
            <a:off x="5155726" y="3212976"/>
            <a:ext cx="3376714" cy="734004"/>
            <a:chOff x="4932040" y="3853435"/>
            <a:chExt cx="3376714" cy="734004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2040" y="3943347"/>
              <a:ext cx="1297686" cy="5555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8144" y="3853435"/>
              <a:ext cx="2001276" cy="734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91707" y="3856529"/>
              <a:ext cx="517047" cy="640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6" name="Table 2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57911413"/>
                  </p:ext>
                </p:extLst>
              </p:nvPr>
            </p:nvGraphicFramePr>
            <p:xfrm>
              <a:off x="4932040" y="4462750"/>
              <a:ext cx="3794159" cy="112649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1697355"/>
                    <a:gridCol w="1048402"/>
                    <a:gridCol w="1048402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aseline="0" dirty="0" smtClean="0"/>
                            <a:t>Damping </a:t>
                          </a:r>
                          <a:r>
                            <a:rPr lang="en-GB" dirty="0" smtClean="0"/>
                            <a:t>Times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aseline="0" dirty="0" err="1" smtClean="0"/>
                            <a:t>Pb</a:t>
                          </a:r>
                          <a:endParaRPr lang="en-GB" baseline="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aseline="0" dirty="0" smtClean="0"/>
                            <a:t>p-p</a:t>
                          </a: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/>
                                </a:rPr>
                                <m:t>1/</m:t>
                              </m:r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  <a:ea typeface="Cambria Math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b="0" i="0" smtClean="0">
                                      <a:latin typeface="Cambria Math"/>
                                      <a:ea typeface="Cambria Math"/>
                                    </a:rPr>
                                    <m:t>rad</m:t>
                                  </m:r>
                                  <m:r>
                                    <a:rPr lang="en-GB" b="0" i="0" smtClean="0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 b="0" i="0" smtClean="0">
                                      <a:latin typeface="Cambria Math"/>
                                    </a:rPr>
                                    <m:t>s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 smtClean="0"/>
                            <a:t> [h]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C00000"/>
                              </a:solidFill>
                            </a:rPr>
                            <a:t>0.24</a:t>
                          </a:r>
                          <a:endParaRPr lang="en-GB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C00000"/>
                              </a:solidFill>
                            </a:rPr>
                            <a:t>0.5</a:t>
                          </a:r>
                          <a:endParaRPr lang="en-GB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/>
                                </a:rPr>
                                <m:t>1/</m:t>
                              </m:r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  <a:ea typeface="Cambria Math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b="0" i="0" smtClean="0">
                                      <a:latin typeface="Cambria Math"/>
                                      <a:ea typeface="Cambria Math"/>
                                    </a:rPr>
                                    <m:t>rad</m:t>
                                  </m:r>
                                  <m:r>
                                    <a:rPr lang="en-GB" b="0" i="0" smtClean="0">
                                      <a:latin typeface="Cambria Math"/>
                                      <a:ea typeface="Cambria Math"/>
                                    </a:rPr>
                                    <m:t>,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 b="0" i="0" smtClean="0">
                                      <a:latin typeface="Cambria Math"/>
                                      <a:ea typeface="Cambria Math"/>
                                    </a:rPr>
                                    <m:t>x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 smtClean="0"/>
                            <a:t> [h]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C00000"/>
                              </a:solidFill>
                            </a:rPr>
                            <a:t>0.49</a:t>
                          </a:r>
                          <a:endParaRPr lang="en-GB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C00000"/>
                              </a:solidFill>
                            </a:rPr>
                            <a:t>1.0</a:t>
                          </a:r>
                          <a:endParaRPr lang="en-GB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6" name="Table 2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57911413"/>
                  </p:ext>
                </p:extLst>
              </p:nvPr>
            </p:nvGraphicFramePr>
            <p:xfrm>
              <a:off x="4932040" y="4462750"/>
              <a:ext cx="3794159" cy="112649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1697355"/>
                    <a:gridCol w="1048402"/>
                    <a:gridCol w="1048402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aseline="0" dirty="0" smtClean="0"/>
                            <a:t>Damping </a:t>
                          </a:r>
                          <a:r>
                            <a:rPr lang="en-GB" dirty="0" smtClean="0"/>
                            <a:t>Times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aseline="0" dirty="0" err="1" smtClean="0"/>
                            <a:t>Pb</a:t>
                          </a:r>
                          <a:endParaRPr lang="en-GB" baseline="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aseline="0" dirty="0" smtClean="0"/>
                            <a:t>p-p</a:t>
                          </a:r>
                          <a:endParaRPr lang="en-GB" baseline="0" dirty="0" smtClean="0"/>
                        </a:p>
                      </a:txBody>
                      <a:tcPr/>
                    </a:tc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8"/>
                          <a:stretch>
                            <a:fillRect t="-106452" r="-124101" b="-1241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C00000"/>
                              </a:solidFill>
                            </a:rPr>
                            <a:t>0.24</a:t>
                          </a:r>
                          <a:endParaRPr lang="en-GB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C00000"/>
                              </a:solidFill>
                            </a:rPr>
                            <a:t>0.5</a:t>
                          </a:r>
                          <a:endParaRPr lang="en-GB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8"/>
                          <a:stretch>
                            <a:fillRect t="-206452" r="-124101" b="-241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C00000"/>
                              </a:solidFill>
                            </a:rPr>
                            <a:t>0.49</a:t>
                          </a:r>
                          <a:endParaRPr lang="en-GB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C00000"/>
                              </a:solidFill>
                            </a:rPr>
                            <a:t>1.0</a:t>
                          </a:r>
                          <a:endParaRPr lang="en-GB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70337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2014/09/22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Workshop on Ions at the FCC, CERN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7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887613" y="1601505"/>
            <a:ext cx="335527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b="1" dirty="0" smtClean="0"/>
              <a:t>Proton-Proton </a:t>
            </a:r>
          </a:p>
          <a:p>
            <a:pPr algn="ctr"/>
            <a:r>
              <a:rPr lang="en-GB" sz="4000" b="1" dirty="0" smtClean="0"/>
              <a:t>Operation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391154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p-p: Intra-Beam </a:t>
            </a:r>
            <a:r>
              <a:rPr lang="en-GB" b="1" dirty="0" smtClean="0"/>
              <a:t>Scattering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2014/09/22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FCC-hh Collaboration Meeting, CERN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8</a:t>
            </a:fld>
            <a:endParaRPr lang="en-GB"/>
          </a:p>
        </p:txBody>
      </p:sp>
      <p:pic>
        <p:nvPicPr>
          <p:cNvPr id="2050" name="Picture 2" descr="\\cernhomeM.cern.ch\M\mschauma\PhD_Thesis\Bilder\fcc\Protons\IBS_CellLength_collision_100k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35" y="4032807"/>
            <a:ext cx="3777637" cy="2644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cernhomeM.cern.ch\M\mschauma\PhD_Thesis\Bilder\fcc\Protons\IBS_CellLength_injection_100k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5159"/>
            <a:ext cx="3744416" cy="2667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6835" y="620688"/>
            <a:ext cx="83899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Variation of IBS growth times for </a:t>
            </a:r>
            <a:r>
              <a:rPr lang="en-GB" sz="2000" b="1" u="sng" dirty="0" smtClean="0"/>
              <a:t>initial</a:t>
            </a:r>
            <a:r>
              <a:rPr lang="en-GB" sz="2000" b="1" dirty="0" smtClean="0"/>
              <a:t> beam conditions</a:t>
            </a:r>
            <a:r>
              <a:rPr lang="en-GB" sz="2000" dirty="0" smtClean="0"/>
              <a:t> with FODO cell length.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424881" y="1412776"/>
                <a:ext cx="4539608" cy="47491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 smtClean="0"/>
                  <a:t>@ Injection: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25ns beam moderate growth times &gt; 15h.</a:t>
                </a:r>
                <a:endParaRPr lang="en-GB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5ns beam more critical</a:t>
                </a:r>
              </a:p>
              <a:p>
                <a:r>
                  <a:rPr lang="en-GB" sz="2000" dirty="0" smtClean="0"/>
                  <a:t>→ rates for baseline lattice: </a:t>
                </a:r>
                <a:endParaRPr lang="en-GB" sz="2000" i="1" dirty="0" smtClean="0">
                  <a:latin typeface="Cambria Math"/>
                </a:endParaRPr>
              </a:p>
              <a:p>
                <a:pPr marL="627063" indent="273050"/>
                <a14:m>
                  <m:oMath xmlns:m="http://schemas.openxmlformats.org/officeDocument/2006/math">
                    <m:r>
                      <a:rPr lang="en-GB" sz="2000" i="1">
                        <a:latin typeface="Cambria Math"/>
                      </a:rPr>
                      <m:t>1/</m:t>
                    </m:r>
                    <m:sSub>
                      <m:sSubPr>
                        <m:ctrlPr>
                          <a:rPr lang="en-GB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/>
                            <a:ea typeface="Cambria Math"/>
                          </a:rPr>
                          <m:t>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>
                            <a:latin typeface="Cambria Math"/>
                          </a:rPr>
                          <m:t>IBS</m:t>
                        </m:r>
                        <m:r>
                          <a:rPr lang="en-GB" sz="2000">
                            <a:latin typeface="Cambria Math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GB" sz="2000">
                            <a:latin typeface="Cambria Math"/>
                          </a:rPr>
                          <m:t>s</m:t>
                        </m:r>
                      </m:sub>
                    </m:sSub>
                  </m:oMath>
                </a14:m>
                <a:r>
                  <a:rPr lang="en-GB" sz="2000" dirty="0" smtClean="0"/>
                  <a:t> = 21h</a:t>
                </a:r>
              </a:p>
              <a:p>
                <a:pPr marL="627063" indent="273050"/>
                <a14:m>
                  <m:oMath xmlns:m="http://schemas.openxmlformats.org/officeDocument/2006/math">
                    <m:r>
                      <a:rPr lang="en-GB" sz="2000" i="1" smtClean="0">
                        <a:solidFill>
                          <a:srgbClr val="C00000"/>
                        </a:solidFill>
                        <a:latin typeface="Cambria Math"/>
                      </a:rPr>
                      <m:t>1/</m:t>
                    </m:r>
                    <m:sSub>
                      <m:sSubPr>
                        <m:ctrlPr>
                          <a:rPr lang="en-GB" sz="2000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>
                            <a:solidFill>
                              <a:srgbClr val="C00000"/>
                            </a:solidFill>
                            <a:latin typeface="Cambria Math"/>
                          </a:rPr>
                          <m:t>IBS</m:t>
                        </m:r>
                        <m:r>
                          <a:rPr lang="en-GB" sz="2000">
                            <a:solidFill>
                              <a:srgbClr val="C000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GB" sz="2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sz="2000" dirty="0" smtClean="0">
                    <a:solidFill>
                      <a:srgbClr val="C00000"/>
                    </a:solidFill>
                  </a:rPr>
                  <a:t> = 6h</a:t>
                </a:r>
              </a:p>
              <a:p>
                <a:endParaRPr lang="en-GB" sz="2000" b="1" dirty="0" smtClean="0"/>
              </a:p>
              <a:p>
                <a:endParaRPr lang="en-GB" sz="2000" b="1" dirty="0" smtClean="0"/>
              </a:p>
              <a:p>
                <a:endParaRPr lang="en-GB" sz="2000" b="1" dirty="0"/>
              </a:p>
              <a:p>
                <a:r>
                  <a:rPr lang="en-GB" sz="2000" b="1" dirty="0" smtClean="0"/>
                  <a:t>@ 50TeV: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negligible rates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strongest effect for 5ns hor. </a:t>
                </a:r>
                <a:endParaRPr lang="en-GB" sz="2000" i="1" dirty="0" smtClean="0">
                  <a:solidFill>
                    <a:srgbClr val="C00000"/>
                  </a:solidFill>
                  <a:latin typeface="Cambria Math"/>
                </a:endParaRPr>
              </a:p>
              <a:p>
                <a:r>
                  <a:rPr lang="en-GB" sz="2000" dirty="0" smtClean="0">
                    <a:solidFill>
                      <a:srgbClr val="C00000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en-GB" sz="2000" i="1">
                        <a:solidFill>
                          <a:srgbClr val="C00000"/>
                        </a:solidFill>
                        <a:latin typeface="Cambria Math"/>
                      </a:rPr>
                      <m:t>1/</m:t>
                    </m:r>
                    <m:sSub>
                      <m:sSubPr>
                        <m:ctrlPr>
                          <a:rPr lang="en-GB" sz="2000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>
                            <a:solidFill>
                              <a:srgbClr val="C00000"/>
                            </a:solidFill>
                            <a:latin typeface="Cambria Math"/>
                          </a:rPr>
                          <m:t>IBS</m:t>
                        </m:r>
                        <m:r>
                          <a:rPr lang="en-GB" sz="2000">
                            <a:solidFill>
                              <a:srgbClr val="C000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GB" sz="2000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sz="2000" dirty="0">
                    <a:solidFill>
                      <a:srgbClr val="C00000"/>
                    </a:solidFill>
                  </a:rPr>
                  <a:t> = </a:t>
                </a:r>
                <a:r>
                  <a:rPr lang="en-GB" sz="2000" dirty="0" smtClean="0">
                    <a:solidFill>
                      <a:srgbClr val="C00000"/>
                    </a:solidFill>
                  </a:rPr>
                  <a:t>31h</a:t>
                </a:r>
                <a:endParaRPr lang="en-GB" sz="2000" dirty="0">
                  <a:solidFill>
                    <a:srgbClr val="C0000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4881" y="1412776"/>
                <a:ext cx="4539608" cy="4749185"/>
              </a:xfrm>
              <a:prstGeom prst="rect">
                <a:avLst/>
              </a:prstGeom>
              <a:blipFill rotWithShape="1">
                <a:blip r:embed="rId4"/>
                <a:stretch>
                  <a:fillRect l="-1477" t="-6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Connector 9"/>
          <p:cNvCxnSpPr/>
          <p:nvPr/>
        </p:nvCxnSpPr>
        <p:spPr>
          <a:xfrm flipV="1">
            <a:off x="3815050" y="1484784"/>
            <a:ext cx="0" cy="2053094"/>
          </a:xfrm>
          <a:prstGeom prst="line">
            <a:avLst/>
          </a:prstGeom>
          <a:ln w="19050">
            <a:solidFill>
              <a:srgbClr val="0427B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950954" y="2276872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427BC"/>
                </a:solidFill>
              </a:rPr>
              <a:t>Baseline</a:t>
            </a:r>
            <a:endParaRPr lang="en-GB" sz="1400" dirty="0">
              <a:solidFill>
                <a:srgbClr val="0427BC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3852338" y="5194828"/>
            <a:ext cx="0" cy="1107118"/>
          </a:xfrm>
          <a:prstGeom prst="line">
            <a:avLst/>
          </a:prstGeom>
          <a:ln w="19050">
            <a:solidFill>
              <a:srgbClr val="0427B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867662" y="5800267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427BC"/>
                </a:solidFill>
              </a:rPr>
              <a:t>Baseline</a:t>
            </a:r>
            <a:endParaRPr lang="en-GB" sz="1400" dirty="0">
              <a:solidFill>
                <a:srgbClr val="0427B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92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p-p: Beam Evolution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2014/09/22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FCC-hh Collaboration Meeting, CERN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9</a:t>
            </a:fld>
            <a:endParaRPr lang="en-GB"/>
          </a:p>
        </p:txBody>
      </p:sp>
      <p:pic>
        <p:nvPicPr>
          <p:cNvPr id="4098" name="Picture 2" descr="\\cernhomeM.cern.ch\M\mschauma\PhD_Thesis\Bilder\fcc\Protons\BunchLengthEvolutionOD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929" y="620688"/>
            <a:ext cx="3670495" cy="2546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\\cernhomeM.cern.ch\M\mschauma\PhD_Thesis\Bilder\fcc\Protons\EmittanceEvolutionOD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3670496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\\cernhomeM.cern.ch\M\mschauma\PhD_Thesis\Bilder\fcc\Protons\IntensityEvolutionOD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73016"/>
            <a:ext cx="3670496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4211960" y="3140968"/>
            <a:ext cx="4752527" cy="3528392"/>
            <a:chOff x="4344315" y="2992884"/>
            <a:chExt cx="4476157" cy="3528392"/>
          </a:xfrm>
        </p:grpSpPr>
        <p:pic>
          <p:nvPicPr>
            <p:cNvPr id="4101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9174" y="5437218"/>
              <a:ext cx="3384376" cy="10840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" name="TextBox 5"/>
                <p:cNvSpPr txBox="1"/>
                <p:nvPr/>
              </p:nvSpPr>
              <p:spPr>
                <a:xfrm>
                  <a:off x="4344315" y="2992884"/>
                  <a:ext cx="4476157" cy="2585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GB" i="1" dirty="0" smtClean="0"/>
                    <a:t>2 experiments are in collisions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GB" i="1" dirty="0" smtClean="0"/>
                    <a:t>Full </a:t>
                  </a:r>
                  <a:r>
                    <a:rPr lang="en-GB" i="1" dirty="0" smtClean="0"/>
                    <a:t>coupling = equal </a:t>
                  </a:r>
                  <a:r>
                    <a:rPr lang="en-GB" i="1" dirty="0" err="1" smtClean="0"/>
                    <a:t>transv</a:t>
                  </a:r>
                  <a:r>
                    <a:rPr lang="en-GB" i="1" dirty="0" smtClean="0"/>
                    <a:t>. </a:t>
                  </a:r>
                  <a:r>
                    <a:rPr lang="en-GB" i="1" dirty="0" err="1" smtClean="0"/>
                    <a:t>emittances</a:t>
                  </a:r>
                  <a:r>
                    <a:rPr lang="en-GB" i="1" dirty="0" smtClean="0"/>
                    <a:t>.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GB" dirty="0" smtClean="0"/>
                    <a:t>Solid lines: free beam evolution.</a:t>
                  </a:r>
                </a:p>
                <a:p>
                  <a:pPr marL="538163" indent="-273050"/>
                  <a:r>
                    <a:rPr lang="en-GB" dirty="0" smtClean="0"/>
                    <a:t>→ Balanced regime of IBS and rad. damping after </a:t>
                  </a:r>
                  <a14:m>
                    <m:oMath xmlns:m="http://schemas.openxmlformats.org/officeDocument/2006/math">
                      <m:r>
                        <a:rPr lang="en-GB" i="1" dirty="0" smtClean="0">
                          <a:latin typeface="Cambria Math"/>
                        </a:rPr>
                        <m:t>~</m:t>
                      </m:r>
                    </m:oMath>
                  </a14:m>
                  <a:r>
                    <a:rPr lang="en-GB" dirty="0" smtClean="0"/>
                    <a:t>2h.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GB" dirty="0"/>
                    <a:t>D</a:t>
                  </a:r>
                  <a:r>
                    <a:rPr lang="en-GB" dirty="0" smtClean="0"/>
                    <a:t>ashed lines: </a:t>
                  </a:r>
                </a:p>
                <a:p>
                  <a:pPr indent="265113"/>
                  <a:r>
                    <a:rPr lang="en-GB" dirty="0" smtClean="0"/>
                    <a:t>→ beam-beam tune-shift </a:t>
                  </a:r>
                  <a14:m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𝜉</m:t>
                      </m:r>
                    </m:oMath>
                  </a14:m>
                  <a:r>
                    <a:rPr lang="en-GB" dirty="0" smtClean="0"/>
                    <a:t>=const</a:t>
                  </a:r>
                  <a:r>
                    <a:rPr lang="en-GB" dirty="0"/>
                    <a:t>. </a:t>
                  </a:r>
                  <a:endParaRPr lang="en-GB" dirty="0" smtClean="0"/>
                </a:p>
                <a:p>
                  <a:pPr marL="538163" indent="-273050"/>
                  <a:r>
                    <a:rPr lang="en-GB" dirty="0" smtClean="0"/>
                    <a:t>→ modified ODE with artificial </a:t>
                  </a:r>
                  <a:r>
                    <a:rPr lang="en-GB" dirty="0" err="1" smtClean="0"/>
                    <a:t>emittance</a:t>
                  </a:r>
                  <a:r>
                    <a:rPr lang="en-GB" dirty="0" smtClean="0"/>
                    <a:t> blow-up:</a:t>
                  </a:r>
                  <a:endParaRPr lang="en-GB" dirty="0"/>
                </a:p>
              </p:txBody>
            </p:sp>
          </mc:Choice>
          <mc:Fallback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44315" y="2992884"/>
                  <a:ext cx="4476157" cy="2585323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l="-897" t="-1179" b="-283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8" name="TextBox 7"/>
          <p:cNvSpPr txBox="1"/>
          <p:nvPr/>
        </p:nvSpPr>
        <p:spPr>
          <a:xfrm>
            <a:off x="1615472" y="1776448"/>
            <a:ext cx="1144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/>
              <a:t>Emittance</a:t>
            </a:r>
            <a:endParaRPr lang="en-GB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610849" y="1772816"/>
            <a:ext cx="1481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Bunch Length</a:t>
            </a:r>
            <a:endParaRPr lang="en-GB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760209" y="4900518"/>
            <a:ext cx="1019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Intensity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51120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MJ plain">
  <a:themeElements>
    <a:clrScheme name="Michaela">
      <a:dk1>
        <a:srgbClr val="000000"/>
      </a:dk1>
      <a:lt1>
        <a:srgbClr val="FFFFFF"/>
      </a:lt1>
      <a:dk2>
        <a:srgbClr val="000000"/>
      </a:dk2>
      <a:lt2>
        <a:srgbClr val="B7DDFF"/>
      </a:lt2>
      <a:accent1>
        <a:srgbClr val="FEE29C"/>
      </a:accent1>
      <a:accent2>
        <a:srgbClr val="FF0000"/>
      </a:accent2>
      <a:accent3>
        <a:srgbClr val="7FD13B"/>
      </a:accent3>
      <a:accent4>
        <a:srgbClr val="007DEA"/>
      </a:accent4>
      <a:accent5>
        <a:srgbClr val="00ADDC"/>
      </a:accent5>
      <a:accent6>
        <a:srgbClr val="D6ECFF"/>
      </a:accent6>
      <a:hlink>
        <a:srgbClr val="00B050"/>
      </a:hlink>
      <a:folHlink>
        <a:srgbClr val="92D05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JMJ plain</Template>
  <TotalTime>40064</TotalTime>
  <Words>2299</Words>
  <Application>Microsoft Office PowerPoint</Application>
  <PresentationFormat>On-screen Show (4:3)</PresentationFormat>
  <Paragraphs>490</Paragraphs>
  <Slides>30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JMJ plain</vt:lpstr>
      <vt:lpstr>PowerPoint Presentation</vt:lpstr>
      <vt:lpstr>Outline</vt:lpstr>
      <vt:lpstr>Smooth Lattice Approximation</vt:lpstr>
      <vt:lpstr>Beam Parameters</vt:lpstr>
      <vt:lpstr>Beam and Luminosity Evolution</vt:lpstr>
      <vt:lpstr>Effects on the Emittance – a new regime</vt:lpstr>
      <vt:lpstr>PowerPoint Presentation</vt:lpstr>
      <vt:lpstr>p-p: Intra-Beam Scattering</vt:lpstr>
      <vt:lpstr>p-p: Beam Evolution</vt:lpstr>
      <vt:lpstr>p-p: Beam-Beam Tune Shift</vt:lpstr>
      <vt:lpstr>p-p: Luminosity Evolution</vt:lpstr>
      <vt:lpstr>PowerPoint Presentation</vt:lpstr>
      <vt:lpstr>Pb-Pb: Beam Evolution (1 Experiment)</vt:lpstr>
      <vt:lpstr>Pb-Pb: Luminosity Evolution (1 Experiment)</vt:lpstr>
      <vt:lpstr>p-Pb: Beam Evolution (1 Experiment)</vt:lpstr>
      <vt:lpstr>p-Pb: Luminosity Evolution (1 Experiment)</vt:lpstr>
      <vt:lpstr>Average Luminosity </vt:lpstr>
      <vt:lpstr>Heavy-Ion Integrated Luminosity per Run</vt:lpstr>
      <vt:lpstr>Conclusions</vt:lpstr>
      <vt:lpstr>PowerPoint Presentation</vt:lpstr>
      <vt:lpstr>PowerPoint Presentation</vt:lpstr>
      <vt:lpstr>FCC-hh Storage Ring Parameters</vt:lpstr>
      <vt:lpstr>Heavy-Ion Beam Parameter Summary </vt:lpstr>
      <vt:lpstr>Heavy-Ion Luminosity Summary</vt:lpstr>
      <vt:lpstr>Intra-Beam Scattering</vt:lpstr>
      <vt:lpstr>Pb: Intra-Beam Scattering</vt:lpstr>
      <vt:lpstr>Radiation Damping</vt:lpstr>
      <vt:lpstr>Heavy-Ion: Beam-Beam Tune Shift</vt:lpstr>
      <vt:lpstr>BFPP Beam Power</vt:lpstr>
      <vt:lpstr>Smaller Z Ions – Impact on Luminosity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Initial thoughts  on 2012 p-Pb run</dc:title>
  <dc:creator>John M. Jowett</dc:creator>
  <cp:lastModifiedBy>Michaela Schaumann</cp:lastModifiedBy>
  <cp:revision>1039</cp:revision>
  <cp:lastPrinted>2013-05-03T13:55:28Z</cp:lastPrinted>
  <dcterms:created xsi:type="dcterms:W3CDTF">2012-06-25T08:47:04Z</dcterms:created>
  <dcterms:modified xsi:type="dcterms:W3CDTF">2014-10-01T13:03:09Z</dcterms:modified>
</cp:coreProperties>
</file>