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Default Extension="emf" ContentType="image/x-emf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  <Default Extension="pdf" ContentType="application/pdf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62" r:id="rId2"/>
    <p:sldId id="264" r:id="rId3"/>
    <p:sldId id="265" r:id="rId4"/>
    <p:sldId id="260" r:id="rId5"/>
    <p:sldId id="261" r:id="rId6"/>
    <p:sldId id="263" r:id="rId7"/>
    <p:sldId id="267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5620"/>
    <p:restoredTop sz="88283" autoAdjust="0"/>
  </p:normalViewPr>
  <p:slideViewPr>
    <p:cSldViewPr snapToGrid="0" snapToObjects="1">
      <p:cViewPr varScale="1">
        <p:scale>
          <a:sx n="165" d="100"/>
          <a:sy n="165" d="100"/>
        </p:scale>
        <p:origin x="-8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4406E-AE56-284E-BEFA-536C0D05D85B}" type="datetimeFigureOut">
              <a:rPr lang="en-US" smtClean="0"/>
              <a:pPr/>
              <a:t>10/1/14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619FA-921B-7741-AF4B-4C8266E8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92235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4406E-AE56-284E-BEFA-536C0D05D85B}" type="datetimeFigureOut">
              <a:rPr lang="en-US" smtClean="0"/>
              <a:pPr/>
              <a:t>10/1/14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619FA-921B-7741-AF4B-4C8266E8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84428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4406E-AE56-284E-BEFA-536C0D05D85B}" type="datetimeFigureOut">
              <a:rPr lang="en-US" smtClean="0"/>
              <a:pPr/>
              <a:t>10/1/14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619FA-921B-7741-AF4B-4C8266E8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53538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4406E-AE56-284E-BEFA-536C0D05D85B}" type="datetimeFigureOut">
              <a:rPr lang="en-US" smtClean="0"/>
              <a:pPr/>
              <a:t>10/1/14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619FA-921B-7741-AF4B-4C8266E8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8703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4406E-AE56-284E-BEFA-536C0D05D85B}" type="datetimeFigureOut">
              <a:rPr lang="en-US" smtClean="0"/>
              <a:pPr/>
              <a:t>10/1/14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619FA-921B-7741-AF4B-4C8266E8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62422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4406E-AE56-284E-BEFA-536C0D05D85B}" type="datetimeFigureOut">
              <a:rPr lang="en-US" smtClean="0"/>
              <a:pPr/>
              <a:t>10/1/14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619FA-921B-7741-AF4B-4C8266E8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02118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4406E-AE56-284E-BEFA-536C0D05D85B}" type="datetimeFigureOut">
              <a:rPr lang="en-US" smtClean="0"/>
              <a:pPr/>
              <a:t>10/1/14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619FA-921B-7741-AF4B-4C8266E8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69749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4406E-AE56-284E-BEFA-536C0D05D85B}" type="datetimeFigureOut">
              <a:rPr lang="en-US" smtClean="0"/>
              <a:pPr/>
              <a:t>10/1/14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619FA-921B-7741-AF4B-4C8266E8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71779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4406E-AE56-284E-BEFA-536C0D05D85B}" type="datetimeFigureOut">
              <a:rPr lang="en-US" smtClean="0"/>
              <a:pPr/>
              <a:t>10/1/14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619FA-921B-7741-AF4B-4C8266E8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28302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4406E-AE56-284E-BEFA-536C0D05D85B}" type="datetimeFigureOut">
              <a:rPr lang="en-US" smtClean="0"/>
              <a:pPr/>
              <a:t>10/1/14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619FA-921B-7741-AF4B-4C8266E8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76208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4406E-AE56-284E-BEFA-536C0D05D85B}" type="datetimeFigureOut">
              <a:rPr lang="en-US" smtClean="0"/>
              <a:pPr/>
              <a:t>10/1/14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619FA-921B-7741-AF4B-4C8266E8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47240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4406E-AE56-284E-BEFA-536C0D05D85B}" type="datetimeFigureOut">
              <a:rPr lang="en-US" smtClean="0"/>
              <a:pPr/>
              <a:t>10/1/14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B619FA-921B-7741-AF4B-4C8266E8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30849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df"/><Relationship Id="rId3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Baseline Layout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D. Schulte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6181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62062"/>
            <a:ext cx="8229600" cy="526410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Need to define the FCC integration into the Geneva area</a:t>
            </a:r>
          </a:p>
          <a:p>
            <a:r>
              <a:rPr lang="en-US" dirty="0" smtClean="0"/>
              <a:t>Limitations exist</a:t>
            </a:r>
          </a:p>
          <a:p>
            <a:pPr lvl="1"/>
            <a:r>
              <a:rPr lang="en-US" dirty="0" smtClean="0"/>
              <a:t>E.g. problems with tunnel under the Jura</a:t>
            </a:r>
          </a:p>
          <a:p>
            <a:pPr lvl="1"/>
            <a:r>
              <a:rPr lang="en-US" dirty="0" smtClean="0"/>
              <a:t>Connection to the LHC as injector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Need to provide first layout of the machine now</a:t>
            </a:r>
          </a:p>
          <a:p>
            <a:pPr lvl="1"/>
            <a:r>
              <a:rPr lang="en-US" dirty="0" smtClean="0"/>
              <a:t>Cannot wait for the lattice design to finish</a:t>
            </a:r>
          </a:p>
          <a:p>
            <a:pPr lvl="1"/>
            <a:r>
              <a:rPr lang="en-US" dirty="0" smtClean="0"/>
              <a:t>We will iterated later 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Have to make educated guesses on the layout to decouple the work of the civil engineering and the lattice design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6181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62062"/>
            <a:ext cx="8229600" cy="586509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Michael suggested to explore rings with 3.0, 3.25, 3.5, 3.75 and 4.0 times the LHC circumference</a:t>
            </a:r>
          </a:p>
          <a:p>
            <a:pPr lvl="1"/>
            <a:r>
              <a:rPr lang="en-US" dirty="0" smtClean="0"/>
              <a:t>Fine</a:t>
            </a:r>
          </a:p>
          <a:p>
            <a:endParaRPr lang="en-US" dirty="0" smtClean="0"/>
          </a:p>
          <a:p>
            <a:r>
              <a:rPr lang="en-US" dirty="0" smtClean="0"/>
              <a:t>Define straight lines</a:t>
            </a:r>
          </a:p>
          <a:p>
            <a:pPr lvl="1"/>
            <a:r>
              <a:rPr lang="en-US" dirty="0" smtClean="0"/>
              <a:t>Four experimental lines</a:t>
            </a:r>
          </a:p>
          <a:p>
            <a:pPr lvl="1"/>
            <a:r>
              <a:rPr lang="en-US" dirty="0" smtClean="0"/>
              <a:t>Two for injection</a:t>
            </a:r>
          </a:p>
          <a:p>
            <a:pPr lvl="1"/>
            <a:r>
              <a:rPr lang="en-US" dirty="0" smtClean="0"/>
              <a:t>Two for extraction</a:t>
            </a:r>
          </a:p>
          <a:p>
            <a:pPr lvl="1"/>
            <a:r>
              <a:rPr lang="en-US" dirty="0" smtClean="0"/>
              <a:t>Two for collimation</a:t>
            </a:r>
          </a:p>
          <a:p>
            <a:pPr lvl="1"/>
            <a:r>
              <a:rPr lang="en-US" dirty="0" smtClean="0"/>
              <a:t>Everything else (e.g. RF) is integrated in these lines as well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Define the length of the straight lines</a:t>
            </a:r>
          </a:p>
          <a:p>
            <a:pPr lvl="1"/>
            <a:r>
              <a:rPr lang="en-US" dirty="0" smtClean="0"/>
              <a:t>1400m scaling from LHC with </a:t>
            </a:r>
            <a:r>
              <a:rPr lang="en-US" dirty="0" err="1" smtClean="0"/>
              <a:t>sqrt(Energy</a:t>
            </a:r>
            <a:r>
              <a:rPr lang="en-US" dirty="0" smtClean="0"/>
              <a:t>) for all lines</a:t>
            </a:r>
          </a:p>
          <a:p>
            <a:pPr lvl="1"/>
            <a:r>
              <a:rPr lang="en-US" dirty="0" smtClean="0"/>
              <a:t>Except for the collimation: 2800m each based on Rogelio</a:t>
            </a:r>
            <a:r>
              <a:rPr lang="en-US" dirty="0" smtClean="0"/>
              <a:t>’s first guess of 3.1km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Now we can calculate the total length of all arcs</a:t>
            </a:r>
          </a:p>
          <a:p>
            <a:endParaRPr lang="en-US" dirty="0" smtClean="0"/>
          </a:p>
          <a:p>
            <a:r>
              <a:rPr lang="en-US" dirty="0" smtClean="0"/>
              <a:t>Need now to define positions of straight lines</a:t>
            </a: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25837685"/>
              </p:ext>
            </p:extLst>
          </p:nvPr>
        </p:nvGraphicFramePr>
        <p:xfrm>
          <a:off x="6655725" y="415386"/>
          <a:ext cx="2350554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5277"/>
                <a:gridCol w="117527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Insertion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Length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Exp1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1.4 km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Exp2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1.4 km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Exp3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1.4 km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Exp4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1.4 km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Coll1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2.8 km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Coll2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2.8 km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Inj1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1.4 km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Inj2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1.4 km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Extr1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1.4 km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Extr2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1.4 km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 descr="racetrack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3293" y="0"/>
            <a:ext cx="6848314" cy="68580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453732" y="6337033"/>
            <a:ext cx="635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Exp1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683182" y="6337033"/>
            <a:ext cx="635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Exp2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187422" y="6427613"/>
            <a:ext cx="635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Exp3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150786" y="11738"/>
            <a:ext cx="635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Exp4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781590" y="2649312"/>
            <a:ext cx="652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Coll1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5710220" y="2764469"/>
            <a:ext cx="652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Coll2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1857828" y="86033"/>
            <a:ext cx="536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Inj1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4513518" y="47898"/>
            <a:ext cx="536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Inj2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781590" y="3872387"/>
            <a:ext cx="67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Extr1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5690495" y="3884125"/>
            <a:ext cx="67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Extr2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1778162" y="2186302"/>
            <a:ext cx="3449607" cy="2862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</a:t>
            </a:r>
            <a:r>
              <a:rPr lang="en-US" baseline="-25000" dirty="0" err="1" smtClean="0"/>
              <a:t>arc</a:t>
            </a:r>
            <a:r>
              <a:rPr lang="en-US" dirty="0" smtClean="0"/>
              <a:t>=0.25 (C-16.8km-4*L</a:t>
            </a:r>
            <a:r>
              <a:rPr lang="en-US" baseline="-25000" dirty="0" smtClean="0"/>
              <a:t>S</a:t>
            </a:r>
            <a:r>
              <a:rPr lang="en-US" dirty="0" smtClean="0"/>
              <a:t>-16*</a:t>
            </a:r>
            <a:r>
              <a:rPr lang="en-US" dirty="0" err="1" smtClean="0"/>
              <a:t>L</a:t>
            </a:r>
            <a:r>
              <a:rPr lang="en-US" baseline="-25000" dirty="0" err="1" smtClean="0"/>
              <a:t>disp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R</a:t>
            </a:r>
            <a:r>
              <a:rPr lang="en-US" baseline="-25000" dirty="0" err="1" smtClean="0"/>
              <a:t>arc</a:t>
            </a:r>
            <a:r>
              <a:rPr lang="en-US" dirty="0" smtClean="0"/>
              <a:t>=(C-16.8km-16*(1-a)*</a:t>
            </a:r>
            <a:r>
              <a:rPr lang="en-US" dirty="0" err="1"/>
              <a:t>L</a:t>
            </a:r>
            <a:r>
              <a:rPr lang="en-US" baseline="-25000" dirty="0" err="1"/>
              <a:t>disp</a:t>
            </a:r>
            <a:r>
              <a:rPr lang="en-US" dirty="0" smtClean="0"/>
              <a:t>)/(2</a:t>
            </a:r>
            <a:r>
              <a:rPr lang="en-US" dirty="0" smtClean="0">
                <a:latin typeface="Symbol" charset="2"/>
                <a:cs typeface="Symbol" charset="2"/>
              </a:rPr>
              <a:t>p</a:t>
            </a:r>
            <a:r>
              <a:rPr lang="en-US" dirty="0" smtClean="0">
                <a:cs typeface="Symbol" charset="2"/>
              </a:rPr>
              <a:t>)</a:t>
            </a:r>
          </a:p>
          <a:p>
            <a:endParaRPr lang="en-US" dirty="0" smtClean="0">
              <a:cs typeface="Symbol" charset="2"/>
            </a:endParaRPr>
          </a:p>
          <a:p>
            <a:r>
              <a:rPr lang="en-US" dirty="0">
                <a:solidFill>
                  <a:srgbClr val="FF0000"/>
                </a:solidFill>
              </a:rPr>
              <a:t>L</a:t>
            </a:r>
            <a:r>
              <a:rPr lang="en-US" baseline="-25000" dirty="0">
                <a:solidFill>
                  <a:srgbClr val="FF0000"/>
                </a:solidFill>
              </a:rPr>
              <a:t>S</a:t>
            </a:r>
            <a:r>
              <a:rPr lang="en-US" dirty="0">
                <a:solidFill>
                  <a:srgbClr val="FF0000"/>
                </a:solidFill>
              </a:rPr>
              <a:t>=0.8km</a:t>
            </a:r>
          </a:p>
          <a:p>
            <a:r>
              <a:rPr lang="en-US" dirty="0">
                <a:solidFill>
                  <a:srgbClr val="FF0000"/>
                </a:solidFill>
              </a:rPr>
              <a:t>R</a:t>
            </a:r>
            <a:r>
              <a:rPr lang="en-US" baseline="-25000" dirty="0">
                <a:solidFill>
                  <a:srgbClr val="FF0000"/>
                </a:solidFill>
              </a:rPr>
              <a:t>S</a:t>
            </a:r>
            <a:r>
              <a:rPr lang="en-US" dirty="0">
                <a:solidFill>
                  <a:srgbClr val="FF0000"/>
                </a:solidFill>
              </a:rPr>
              <a:t>=</a:t>
            </a:r>
            <a:r>
              <a:rPr lang="en-US" dirty="0" err="1">
                <a:solidFill>
                  <a:srgbClr val="FF0000"/>
                </a:solidFill>
              </a:rPr>
              <a:t>R</a:t>
            </a:r>
            <a:r>
              <a:rPr lang="en-US" baseline="-25000" dirty="0" err="1">
                <a:solidFill>
                  <a:srgbClr val="FF0000"/>
                </a:solidFill>
              </a:rPr>
              <a:t>arc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 smtClean="0">
              <a:cs typeface="Symbol" charset="2"/>
            </a:endParaRPr>
          </a:p>
          <a:p>
            <a:r>
              <a:rPr lang="en-US" dirty="0" err="1" smtClean="0">
                <a:solidFill>
                  <a:srgbClr val="008000"/>
                </a:solidFill>
                <a:cs typeface="Symbol" charset="2"/>
              </a:rPr>
              <a:t>L</a:t>
            </a:r>
            <a:r>
              <a:rPr lang="en-US" baseline="-25000" dirty="0" err="1" smtClean="0">
                <a:solidFill>
                  <a:srgbClr val="008000"/>
                </a:solidFill>
                <a:cs typeface="Symbol" charset="2"/>
              </a:rPr>
              <a:t>disp</a:t>
            </a:r>
            <a:r>
              <a:rPr lang="en-US" dirty="0" smtClean="0">
                <a:solidFill>
                  <a:srgbClr val="008000"/>
                </a:solidFill>
                <a:cs typeface="Symbol" charset="2"/>
              </a:rPr>
              <a:t>=0.4km</a:t>
            </a:r>
          </a:p>
          <a:p>
            <a:r>
              <a:rPr lang="en-US" dirty="0" err="1" smtClean="0">
                <a:solidFill>
                  <a:srgbClr val="008000"/>
                </a:solidFill>
                <a:cs typeface="Symbol" charset="2"/>
              </a:rPr>
              <a:t>R</a:t>
            </a:r>
            <a:r>
              <a:rPr lang="en-US" baseline="-25000" dirty="0" err="1" smtClean="0">
                <a:solidFill>
                  <a:srgbClr val="008000"/>
                </a:solidFill>
                <a:cs typeface="Symbol" charset="2"/>
              </a:rPr>
              <a:t>disp</a:t>
            </a:r>
            <a:r>
              <a:rPr lang="en-US" dirty="0" smtClean="0">
                <a:solidFill>
                  <a:srgbClr val="008000"/>
                </a:solidFill>
                <a:cs typeface="Symbol" charset="2"/>
              </a:rPr>
              <a:t>=</a:t>
            </a:r>
            <a:r>
              <a:rPr lang="en-US" dirty="0" err="1" smtClean="0">
                <a:solidFill>
                  <a:srgbClr val="008000"/>
                </a:solidFill>
                <a:cs typeface="Symbol" charset="2"/>
              </a:rPr>
              <a:t>R</a:t>
            </a:r>
            <a:r>
              <a:rPr lang="en-US" baseline="-25000" dirty="0" err="1" smtClean="0">
                <a:solidFill>
                  <a:srgbClr val="008000"/>
                </a:solidFill>
                <a:cs typeface="Symbol" charset="2"/>
              </a:rPr>
              <a:t>arc</a:t>
            </a:r>
            <a:r>
              <a:rPr lang="en-US" dirty="0" smtClean="0">
                <a:solidFill>
                  <a:srgbClr val="008000"/>
                </a:solidFill>
                <a:cs typeface="Symbol" charset="2"/>
              </a:rPr>
              <a:t>/a</a:t>
            </a:r>
          </a:p>
          <a:p>
            <a:endParaRPr lang="en-US" dirty="0">
              <a:solidFill>
                <a:srgbClr val="008000"/>
              </a:solidFill>
              <a:cs typeface="Symbol" charset="2"/>
            </a:endParaRPr>
          </a:p>
          <a:p>
            <a:r>
              <a:rPr lang="en-US" dirty="0">
                <a:solidFill>
                  <a:srgbClr val="008000"/>
                </a:solidFill>
                <a:cs typeface="Symbol" charset="2"/>
              </a:rPr>
              <a:t>a</a:t>
            </a:r>
            <a:r>
              <a:rPr lang="en-US" dirty="0" smtClean="0">
                <a:solidFill>
                  <a:srgbClr val="008000"/>
                </a:solidFill>
                <a:cs typeface="Symbol" charset="2"/>
              </a:rPr>
              <a:t>=0.75</a:t>
            </a:r>
            <a:endParaRPr lang="en-US" dirty="0" smtClean="0">
              <a:solidFill>
                <a:srgbClr val="008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632814" y="749793"/>
            <a:ext cx="407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S3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3823045" y="774215"/>
            <a:ext cx="444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S4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2743065" y="5701114"/>
            <a:ext cx="407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S1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3933296" y="5701114"/>
            <a:ext cx="444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S2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271001" y="1158941"/>
            <a:ext cx="25377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“Round Racetrack”</a:t>
            </a:r>
          </a:p>
          <a:p>
            <a:r>
              <a:rPr lang="en-US" sz="2400" dirty="0" smtClean="0"/>
              <a:t>The baseline</a:t>
            </a:r>
            <a:endParaRPr lang="en-US" sz="2400" dirty="0"/>
          </a:p>
        </p:txBody>
      </p:sp>
      <p:sp>
        <p:nvSpPr>
          <p:cNvPr id="24" name="TextBox 23"/>
          <p:cNvSpPr txBox="1"/>
          <p:nvPr/>
        </p:nvSpPr>
        <p:spPr>
          <a:xfrm>
            <a:off x="5835525" y="5056910"/>
            <a:ext cx="31598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Note:</a:t>
            </a:r>
          </a:p>
          <a:p>
            <a:r>
              <a:rPr lang="en-US" dirty="0" smtClean="0"/>
              <a:t>Dispersion suppressors</a:t>
            </a:r>
          </a:p>
          <a:p>
            <a:r>
              <a:rPr lang="en-US" dirty="0" smtClean="0"/>
              <a:t>Bends between experiments</a:t>
            </a:r>
          </a:p>
          <a:p>
            <a:r>
              <a:rPr lang="en-US" dirty="0" smtClean="0"/>
              <a:t>Spacing between Inj1+2 for LHC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115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75715710"/>
              </p:ext>
            </p:extLst>
          </p:nvPr>
        </p:nvGraphicFramePr>
        <p:xfrm>
          <a:off x="6643510" y="1086779"/>
          <a:ext cx="2350554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5277"/>
                <a:gridCol w="117527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Insertion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Length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Exp1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1.4 km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Exp2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1.4 km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Exp3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1.4 km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Exp4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1.4 km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Coll1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2.8 km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Coll2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2.8 km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Inj1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1.4 km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Inj2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1.4 km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Extr1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1.4 km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Extr2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1.4 km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3" descr="lh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32813" y="0"/>
            <a:ext cx="6848314" cy="68580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027250" y="232009"/>
            <a:ext cx="536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Inj2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365371" y="145031"/>
            <a:ext cx="635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Exp1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365371" y="6312611"/>
            <a:ext cx="635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Exp3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027250" y="6312611"/>
            <a:ext cx="635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Exp2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0" y="3162174"/>
            <a:ext cx="652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Coll1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710220" y="3129908"/>
            <a:ext cx="652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Coll2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10167" y="1344711"/>
            <a:ext cx="536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Inj1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10167" y="5103723"/>
            <a:ext cx="635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Exp4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111353" y="1714043"/>
            <a:ext cx="67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Extr1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038078" y="4758340"/>
            <a:ext cx="67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Extr2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1718370" y="2234796"/>
            <a:ext cx="352647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</a:t>
            </a:r>
            <a:r>
              <a:rPr lang="en-US" baseline="-25000" dirty="0" err="1" smtClean="0"/>
              <a:t>arc</a:t>
            </a:r>
            <a:r>
              <a:rPr lang="en-US" dirty="0" smtClean="0"/>
              <a:t>=0.1 (C-16.8km-4*L</a:t>
            </a:r>
            <a:r>
              <a:rPr lang="en-US" baseline="-25000" dirty="0" smtClean="0"/>
              <a:t>S</a:t>
            </a:r>
            <a:r>
              <a:rPr lang="en-US" dirty="0" smtClean="0"/>
              <a:t>-20*</a:t>
            </a:r>
            <a:r>
              <a:rPr lang="en-US" dirty="0" err="1" smtClean="0"/>
              <a:t>L</a:t>
            </a:r>
            <a:r>
              <a:rPr lang="en-US" baseline="-25000" dirty="0" err="1" smtClean="0"/>
              <a:t>disp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R</a:t>
            </a:r>
            <a:r>
              <a:rPr lang="en-US" baseline="-25000" dirty="0" err="1" smtClean="0"/>
              <a:t>arc</a:t>
            </a:r>
            <a:r>
              <a:rPr lang="en-US" dirty="0" smtClean="0"/>
              <a:t>=(C-16.8km-20*(1-a)*</a:t>
            </a:r>
            <a:r>
              <a:rPr lang="en-US" dirty="0" err="1"/>
              <a:t>L</a:t>
            </a:r>
            <a:r>
              <a:rPr lang="en-US" baseline="-25000" dirty="0" err="1"/>
              <a:t>disp</a:t>
            </a:r>
            <a:r>
              <a:rPr lang="en-US" dirty="0" smtClean="0"/>
              <a:t>)/(2</a:t>
            </a:r>
            <a:r>
              <a:rPr lang="en-US" dirty="0" smtClean="0">
                <a:latin typeface="Symbol" charset="2"/>
                <a:cs typeface="Symbol" charset="2"/>
              </a:rPr>
              <a:t>p</a:t>
            </a:r>
            <a:r>
              <a:rPr lang="en-US" dirty="0" smtClean="0">
                <a:cs typeface="Symbol" charset="2"/>
              </a:rPr>
              <a:t>)</a:t>
            </a:r>
          </a:p>
          <a:p>
            <a:endParaRPr lang="en-US" dirty="0" smtClean="0">
              <a:cs typeface="Symbol" charset="2"/>
            </a:endParaRPr>
          </a:p>
          <a:p>
            <a:r>
              <a:rPr lang="en-US" dirty="0" err="1" smtClean="0">
                <a:solidFill>
                  <a:srgbClr val="008000"/>
                </a:solidFill>
                <a:cs typeface="Symbol" charset="2"/>
              </a:rPr>
              <a:t>L</a:t>
            </a:r>
            <a:r>
              <a:rPr lang="en-US" baseline="-25000" dirty="0" err="1" smtClean="0">
                <a:solidFill>
                  <a:srgbClr val="008000"/>
                </a:solidFill>
                <a:cs typeface="Symbol" charset="2"/>
              </a:rPr>
              <a:t>disp</a:t>
            </a:r>
            <a:r>
              <a:rPr lang="en-US" dirty="0" smtClean="0">
                <a:solidFill>
                  <a:srgbClr val="008000"/>
                </a:solidFill>
                <a:cs typeface="Symbol" charset="2"/>
              </a:rPr>
              <a:t>=0.4km</a:t>
            </a:r>
          </a:p>
          <a:p>
            <a:r>
              <a:rPr lang="en-US" dirty="0" err="1" smtClean="0">
                <a:solidFill>
                  <a:srgbClr val="008000"/>
                </a:solidFill>
                <a:cs typeface="Symbol" charset="2"/>
              </a:rPr>
              <a:t>R</a:t>
            </a:r>
            <a:r>
              <a:rPr lang="en-US" baseline="-25000" dirty="0" err="1" smtClean="0">
                <a:solidFill>
                  <a:srgbClr val="008000"/>
                </a:solidFill>
                <a:cs typeface="Symbol" charset="2"/>
              </a:rPr>
              <a:t>disp</a:t>
            </a:r>
            <a:r>
              <a:rPr lang="en-US" dirty="0" smtClean="0">
                <a:solidFill>
                  <a:srgbClr val="008000"/>
                </a:solidFill>
                <a:cs typeface="Symbol" charset="2"/>
              </a:rPr>
              <a:t>=</a:t>
            </a:r>
            <a:r>
              <a:rPr lang="en-US" dirty="0" err="1" smtClean="0">
                <a:solidFill>
                  <a:srgbClr val="008000"/>
                </a:solidFill>
                <a:cs typeface="Symbol" charset="2"/>
              </a:rPr>
              <a:t>R</a:t>
            </a:r>
            <a:r>
              <a:rPr lang="en-US" baseline="-25000" dirty="0" err="1" smtClean="0">
                <a:solidFill>
                  <a:srgbClr val="008000"/>
                </a:solidFill>
                <a:cs typeface="Symbol" charset="2"/>
              </a:rPr>
              <a:t>arc</a:t>
            </a:r>
            <a:r>
              <a:rPr lang="en-US" dirty="0" smtClean="0">
                <a:solidFill>
                  <a:srgbClr val="008000"/>
                </a:solidFill>
                <a:cs typeface="Symbol" charset="2"/>
              </a:rPr>
              <a:t>/a</a:t>
            </a:r>
          </a:p>
          <a:p>
            <a:endParaRPr lang="en-US" dirty="0">
              <a:cs typeface="Symbol" charset="2"/>
            </a:endParaRPr>
          </a:p>
          <a:p>
            <a:r>
              <a:rPr lang="en-US" dirty="0">
                <a:solidFill>
                  <a:srgbClr val="008000"/>
                </a:solidFill>
                <a:cs typeface="Symbol" charset="2"/>
              </a:rPr>
              <a:t>a</a:t>
            </a:r>
            <a:r>
              <a:rPr lang="en-US" dirty="0" smtClean="0">
                <a:solidFill>
                  <a:srgbClr val="008000"/>
                </a:solidFill>
                <a:cs typeface="Symbol" charset="2"/>
              </a:rPr>
              <a:t>=0.75</a:t>
            </a:r>
            <a:endParaRPr lang="en-US" dirty="0" smtClean="0">
              <a:solidFill>
                <a:srgbClr val="008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94302" y="1086779"/>
            <a:ext cx="22445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“LHC-type”</a:t>
            </a:r>
          </a:p>
          <a:p>
            <a:r>
              <a:rPr lang="en-US" sz="2400" dirty="0" smtClean="0"/>
              <a:t>Not the baseline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4484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0140926_15250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3878" y="130848"/>
            <a:ext cx="3857625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1674" y="130848"/>
            <a:ext cx="43119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+mj-lt"/>
              </a:rPr>
              <a:t>First Discussion Result</a:t>
            </a:r>
            <a:endParaRPr lang="en-US" sz="36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614" y="908242"/>
            <a:ext cx="352960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M. </a:t>
            </a:r>
            <a:r>
              <a:rPr lang="en-US" sz="2400" dirty="0" err="1" smtClean="0"/>
              <a:t>Benedikt</a:t>
            </a:r>
            <a:r>
              <a:rPr lang="en-US" sz="2400" dirty="0" smtClean="0"/>
              <a:t>, J. Osborn, Ph. Lebrun, J. </a:t>
            </a:r>
            <a:r>
              <a:rPr lang="en-US" sz="2400" dirty="0" err="1" smtClean="0"/>
              <a:t>Wenninger</a:t>
            </a:r>
            <a:r>
              <a:rPr lang="en-US" sz="2400" dirty="0" smtClean="0"/>
              <a:t>, B. Goddard, D. Schulte</a:t>
            </a:r>
          </a:p>
          <a:p>
            <a:endParaRPr lang="en-US" sz="2400" dirty="0" smtClean="0"/>
          </a:p>
          <a:p>
            <a:r>
              <a:rPr lang="en-US" sz="2400" dirty="0" smtClean="0"/>
              <a:t>No objection from the FCC-</a:t>
            </a:r>
            <a:r>
              <a:rPr lang="en-US" sz="2400" dirty="0" err="1" smtClean="0"/>
              <a:t>ee</a:t>
            </a:r>
            <a:r>
              <a:rPr lang="en-US" sz="2400" dirty="0" smtClean="0"/>
              <a:t> design</a:t>
            </a:r>
          </a:p>
          <a:p>
            <a:r>
              <a:rPr lang="en-US" sz="2400" dirty="0" smtClean="0"/>
              <a:t>Can have four RF stations</a:t>
            </a:r>
          </a:p>
          <a:p>
            <a:endParaRPr lang="en-US" sz="2400" dirty="0" smtClean="0"/>
          </a:p>
          <a:p>
            <a:r>
              <a:rPr lang="en-US" sz="2400" dirty="0" smtClean="0"/>
              <a:t>Injection from LHC might require 10km between the </a:t>
            </a:r>
            <a:r>
              <a:rPr lang="en-US" sz="2400" dirty="0" err="1" smtClean="0"/>
              <a:t>centres</a:t>
            </a:r>
            <a:r>
              <a:rPr lang="en-US" sz="2400" dirty="0" smtClean="0"/>
              <a:t> of Inj1 and Inj2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7733351" y="261911"/>
            <a:ext cx="1191853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Ph. Lebrun</a:t>
            </a:r>
          </a:p>
          <a:p>
            <a:r>
              <a:rPr lang="en-US" dirty="0" smtClean="0"/>
              <a:t>e</a:t>
            </a:r>
            <a:r>
              <a:rPr lang="en-US" dirty="0" smtClean="0"/>
              <a:t>t al.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88832" y="110734"/>
            <a:ext cx="28340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+mj-lt"/>
              </a:rPr>
              <a:t>Overall Sketch</a:t>
            </a:r>
            <a:endParaRPr lang="en-US" sz="3600" dirty="0">
              <a:latin typeface="+mj-lt"/>
            </a:endParaRPr>
          </a:p>
        </p:txBody>
      </p:sp>
      <p:pic>
        <p:nvPicPr>
          <p:cNvPr id="7" name="Picture 6" descr="FCC_layou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222355" y="757065"/>
            <a:ext cx="5816699" cy="59269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63897" y="712582"/>
            <a:ext cx="1677976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Plot by X. </a:t>
            </a:r>
            <a:r>
              <a:rPr lang="en-US" dirty="0" err="1" smtClean="0"/>
              <a:t>Buffat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1620" y="757065"/>
            <a:ext cx="301721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Straight sections are in red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Dispersion suppressors are in green</a:t>
            </a:r>
          </a:p>
          <a:p>
            <a:r>
              <a:rPr lang="en-US" dirty="0" smtClean="0"/>
              <a:t>Arcs are in black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The short arcs between the experiments are in grey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Shafts are marked with blue lines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smtClean="0"/>
              <a:t>C=100km </a:t>
            </a:r>
            <a:r>
              <a:rPr lang="en-US" dirty="0" smtClean="0"/>
              <a:t>circumference example is shown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1620" y="3995677"/>
            <a:ext cx="3449607" cy="2862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</a:t>
            </a:r>
            <a:r>
              <a:rPr lang="en-US" baseline="-25000" dirty="0" err="1" smtClean="0"/>
              <a:t>arc</a:t>
            </a:r>
            <a:r>
              <a:rPr lang="en-US" dirty="0" smtClean="0"/>
              <a:t>=0.25 (C-16.8km-4*L</a:t>
            </a:r>
            <a:r>
              <a:rPr lang="en-US" baseline="-25000" dirty="0" smtClean="0"/>
              <a:t>S</a:t>
            </a:r>
            <a:r>
              <a:rPr lang="en-US" dirty="0" smtClean="0"/>
              <a:t>-16*</a:t>
            </a:r>
            <a:r>
              <a:rPr lang="en-US" dirty="0" err="1" smtClean="0"/>
              <a:t>L</a:t>
            </a:r>
            <a:r>
              <a:rPr lang="en-US" baseline="-25000" dirty="0" err="1" smtClean="0"/>
              <a:t>disp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R</a:t>
            </a:r>
            <a:r>
              <a:rPr lang="en-US" baseline="-25000" dirty="0" err="1" smtClean="0"/>
              <a:t>arc</a:t>
            </a:r>
            <a:r>
              <a:rPr lang="en-US" dirty="0" smtClean="0"/>
              <a:t>=(C-16.8km-16*(1-a)*</a:t>
            </a:r>
            <a:r>
              <a:rPr lang="en-US" dirty="0" err="1"/>
              <a:t>L</a:t>
            </a:r>
            <a:r>
              <a:rPr lang="en-US" baseline="-25000" dirty="0" err="1"/>
              <a:t>disp</a:t>
            </a:r>
            <a:r>
              <a:rPr lang="en-US" dirty="0" smtClean="0"/>
              <a:t>)/(2</a:t>
            </a:r>
            <a:r>
              <a:rPr lang="en-US" dirty="0" smtClean="0">
                <a:latin typeface="Symbol" charset="2"/>
                <a:cs typeface="Symbol" charset="2"/>
              </a:rPr>
              <a:t>p</a:t>
            </a:r>
            <a:r>
              <a:rPr lang="en-US" dirty="0" smtClean="0">
                <a:cs typeface="Symbol" charset="2"/>
              </a:rPr>
              <a:t>)</a:t>
            </a:r>
          </a:p>
          <a:p>
            <a:endParaRPr lang="en-US" dirty="0" smtClean="0">
              <a:cs typeface="Symbol" charset="2"/>
            </a:endParaRPr>
          </a:p>
          <a:p>
            <a:r>
              <a:rPr lang="en-US" dirty="0">
                <a:solidFill>
                  <a:srgbClr val="FF0000"/>
                </a:solidFill>
              </a:rPr>
              <a:t>L</a:t>
            </a:r>
            <a:r>
              <a:rPr lang="en-US" baseline="-25000" dirty="0">
                <a:solidFill>
                  <a:srgbClr val="FF0000"/>
                </a:solidFill>
              </a:rPr>
              <a:t>S</a:t>
            </a:r>
            <a:r>
              <a:rPr lang="en-US" dirty="0">
                <a:solidFill>
                  <a:srgbClr val="FF0000"/>
                </a:solidFill>
              </a:rPr>
              <a:t>=0.8km</a:t>
            </a:r>
          </a:p>
          <a:p>
            <a:r>
              <a:rPr lang="en-US" dirty="0">
                <a:solidFill>
                  <a:srgbClr val="FF0000"/>
                </a:solidFill>
              </a:rPr>
              <a:t>R</a:t>
            </a:r>
            <a:r>
              <a:rPr lang="en-US" baseline="-25000" dirty="0">
                <a:solidFill>
                  <a:srgbClr val="FF0000"/>
                </a:solidFill>
              </a:rPr>
              <a:t>S</a:t>
            </a:r>
            <a:r>
              <a:rPr lang="en-US" dirty="0">
                <a:solidFill>
                  <a:srgbClr val="FF0000"/>
                </a:solidFill>
              </a:rPr>
              <a:t>=</a:t>
            </a:r>
            <a:r>
              <a:rPr lang="en-US" dirty="0" err="1">
                <a:solidFill>
                  <a:srgbClr val="FF0000"/>
                </a:solidFill>
              </a:rPr>
              <a:t>R</a:t>
            </a:r>
            <a:r>
              <a:rPr lang="en-US" baseline="-25000" dirty="0" err="1">
                <a:solidFill>
                  <a:srgbClr val="FF0000"/>
                </a:solidFill>
              </a:rPr>
              <a:t>arc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 smtClean="0">
              <a:cs typeface="Symbol" charset="2"/>
            </a:endParaRPr>
          </a:p>
          <a:p>
            <a:r>
              <a:rPr lang="en-US" dirty="0" err="1" smtClean="0">
                <a:solidFill>
                  <a:srgbClr val="008000"/>
                </a:solidFill>
                <a:cs typeface="Symbol" charset="2"/>
              </a:rPr>
              <a:t>L</a:t>
            </a:r>
            <a:r>
              <a:rPr lang="en-US" baseline="-25000" dirty="0" err="1" smtClean="0">
                <a:solidFill>
                  <a:srgbClr val="008000"/>
                </a:solidFill>
                <a:cs typeface="Symbol" charset="2"/>
              </a:rPr>
              <a:t>disp</a:t>
            </a:r>
            <a:r>
              <a:rPr lang="en-US" dirty="0" smtClean="0">
                <a:solidFill>
                  <a:srgbClr val="008000"/>
                </a:solidFill>
                <a:cs typeface="Symbol" charset="2"/>
              </a:rPr>
              <a:t>=0.4km</a:t>
            </a:r>
          </a:p>
          <a:p>
            <a:r>
              <a:rPr lang="en-US" dirty="0" err="1" smtClean="0">
                <a:solidFill>
                  <a:srgbClr val="008000"/>
                </a:solidFill>
                <a:cs typeface="Symbol" charset="2"/>
              </a:rPr>
              <a:t>R</a:t>
            </a:r>
            <a:r>
              <a:rPr lang="en-US" baseline="-25000" dirty="0" err="1" smtClean="0">
                <a:solidFill>
                  <a:srgbClr val="008000"/>
                </a:solidFill>
                <a:cs typeface="Symbol" charset="2"/>
              </a:rPr>
              <a:t>disp</a:t>
            </a:r>
            <a:r>
              <a:rPr lang="en-US" dirty="0" smtClean="0">
                <a:solidFill>
                  <a:srgbClr val="008000"/>
                </a:solidFill>
                <a:cs typeface="Symbol" charset="2"/>
              </a:rPr>
              <a:t>=</a:t>
            </a:r>
            <a:r>
              <a:rPr lang="en-US" dirty="0" err="1" smtClean="0">
                <a:solidFill>
                  <a:srgbClr val="008000"/>
                </a:solidFill>
                <a:cs typeface="Symbol" charset="2"/>
              </a:rPr>
              <a:t>R</a:t>
            </a:r>
            <a:r>
              <a:rPr lang="en-US" baseline="-25000" dirty="0" err="1" smtClean="0">
                <a:solidFill>
                  <a:srgbClr val="008000"/>
                </a:solidFill>
                <a:cs typeface="Symbol" charset="2"/>
              </a:rPr>
              <a:t>arc</a:t>
            </a:r>
            <a:r>
              <a:rPr lang="en-US" dirty="0" smtClean="0">
                <a:solidFill>
                  <a:srgbClr val="008000"/>
                </a:solidFill>
                <a:cs typeface="Symbol" charset="2"/>
              </a:rPr>
              <a:t>/a</a:t>
            </a:r>
          </a:p>
          <a:p>
            <a:endParaRPr lang="en-US" dirty="0">
              <a:solidFill>
                <a:srgbClr val="008000"/>
              </a:solidFill>
              <a:cs typeface="Symbol" charset="2"/>
            </a:endParaRPr>
          </a:p>
          <a:p>
            <a:r>
              <a:rPr lang="en-US" dirty="0">
                <a:solidFill>
                  <a:srgbClr val="008000"/>
                </a:solidFill>
                <a:cs typeface="Symbol" charset="2"/>
              </a:rPr>
              <a:t>a</a:t>
            </a:r>
            <a:r>
              <a:rPr lang="en-US" dirty="0" smtClean="0">
                <a:solidFill>
                  <a:srgbClr val="008000"/>
                </a:solidFill>
                <a:cs typeface="Symbol" charset="2"/>
              </a:rPr>
              <a:t>=0.75</a:t>
            </a:r>
            <a:endParaRPr lang="en-US" dirty="0" smtClean="0">
              <a:solidFill>
                <a:srgbClr val="008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6181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62062"/>
            <a:ext cx="8229600" cy="5865090"/>
          </a:xfrm>
        </p:spPr>
        <p:txBody>
          <a:bodyPr>
            <a:normAutofit/>
          </a:bodyPr>
          <a:lstStyle/>
          <a:p>
            <a:r>
              <a:rPr lang="en-US" dirty="0" smtClean="0"/>
              <a:t>Have a suggestion for the baseline layout</a:t>
            </a:r>
          </a:p>
          <a:p>
            <a:pPr lvl="1"/>
            <a:r>
              <a:rPr lang="en-US" dirty="0" smtClean="0"/>
              <a:t>Actually with different lengths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Please confirm that you see no problem with the current proposal</a:t>
            </a:r>
          </a:p>
          <a:p>
            <a:pPr lvl="1"/>
            <a:r>
              <a:rPr lang="en-US" dirty="0" smtClean="0"/>
              <a:t>We will iterate based on better knowledge in any case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587</Words>
  <Application>Microsoft Macintosh PowerPoint</Application>
  <PresentationFormat>On-screen Show (4:3)</PresentationFormat>
  <Paragraphs>158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Baseline Layout</vt:lpstr>
      <vt:lpstr>The Problem</vt:lpstr>
      <vt:lpstr>The Solution</vt:lpstr>
      <vt:lpstr>Slide 4</vt:lpstr>
      <vt:lpstr>Slide 5</vt:lpstr>
      <vt:lpstr>Slide 6</vt:lpstr>
      <vt:lpstr>Slide 7</vt:lpstr>
      <vt:lpstr>Conclusion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Schulte</dc:creator>
  <cp:lastModifiedBy>Daniel Schulte</cp:lastModifiedBy>
  <cp:revision>17</cp:revision>
  <dcterms:created xsi:type="dcterms:W3CDTF">2014-10-01T14:21:14Z</dcterms:created>
  <dcterms:modified xsi:type="dcterms:W3CDTF">2014-10-01T14:59:11Z</dcterms:modified>
</cp:coreProperties>
</file>