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9" r:id="rId5"/>
    <p:sldId id="260" r:id="rId6"/>
    <p:sldId id="319" r:id="rId7"/>
    <p:sldId id="323" r:id="rId8"/>
    <p:sldId id="320" r:id="rId9"/>
    <p:sldId id="324" r:id="rId10"/>
    <p:sldId id="317" r:id="rId11"/>
    <p:sldId id="325" r:id="rId12"/>
    <p:sldId id="326" r:id="rId13"/>
    <p:sldId id="327" r:id="rId14"/>
    <p:sldId id="328" r:id="rId15"/>
    <p:sldId id="329" r:id="rId16"/>
    <p:sldId id="330" r:id="rId17"/>
    <p:sldId id="331" r:id="rId18"/>
    <p:sldId id="332" r:id="rId19"/>
    <p:sldId id="333" r:id="rId20"/>
    <p:sldId id="334" r:id="rId21"/>
    <p:sldId id="335" r:id="rId22"/>
    <p:sldId id="318" r:id="rId23"/>
    <p:sldId id="336" r:id="rId24"/>
    <p:sldId id="321" r:id="rId25"/>
    <p:sldId id="337" r:id="rId26"/>
    <p:sldId id="338" r:id="rId27"/>
    <p:sldId id="322" r:id="rId28"/>
    <p:sldId id="339" r:id="rId29"/>
    <p:sldId id="288" r:id="rId3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72"/>
    <a:srgbClr val="5BC1E6"/>
    <a:srgbClr val="0089B5"/>
    <a:srgbClr val="284579"/>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5" autoAdjust="0"/>
  </p:normalViewPr>
  <p:slideViewPr>
    <p:cSldViewPr snapToGrid="0" snapToObjects="1">
      <p:cViewPr varScale="1">
        <p:scale>
          <a:sx n="81" d="100"/>
          <a:sy n="81" d="100"/>
        </p:scale>
        <p:origin x="-77" y="-10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61315" y="1728216"/>
            <a:ext cx="3796991" cy="1828800"/>
          </a:xfrm>
          <a:prstGeom prst="rect">
            <a:avLst/>
          </a:prstGeom>
        </p:spPr>
      </p:pic>
      <p:sp>
        <p:nvSpPr>
          <p:cNvPr id="2" name="Title 1"/>
          <p:cNvSpPr>
            <a:spLocks noGrp="1"/>
          </p:cNvSpPr>
          <p:nvPr>
            <p:ph type="ctrTitle"/>
          </p:nvPr>
        </p:nvSpPr>
        <p:spPr>
          <a:xfrm>
            <a:off x="4343399" y="1152144"/>
            <a:ext cx="4343400" cy="2962656"/>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206240" y="1737360"/>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032903"/>
            <a:ext cx="7683622" cy="577081"/>
          </a:xfrm>
          <a:prstGeom prst="rect">
            <a:avLst/>
          </a:prstGeom>
          <a:noFill/>
        </p:spPr>
        <p:txBody>
          <a:bodyPr wrap="square" rtlCol="0">
            <a:spAutoFit/>
          </a:bodyPr>
          <a:lstStyle/>
          <a:p>
            <a:pPr algn="just"/>
            <a:r>
              <a:rPr lang="en-US" sz="1050" dirty="0" smtClean="0">
                <a:solidFill>
                  <a:schemeClr val="accent5">
                    <a:lumMod val="75000"/>
                  </a:schemeClr>
                </a:solidFill>
              </a:rPr>
              <a:t>The </a:t>
            </a:r>
            <a:r>
              <a:rPr lang="en-US" sz="1050" dirty="0" err="1" smtClean="0">
                <a:solidFill>
                  <a:schemeClr val="accent5">
                    <a:lumMod val="75000"/>
                  </a:schemeClr>
                </a:solidFill>
              </a:rPr>
              <a:t>HiLumi</a:t>
            </a:r>
            <a:r>
              <a:rPr lang="en-US" sz="1050" dirty="0" smtClean="0">
                <a:solidFill>
                  <a:schemeClr val="accent5">
                    <a:lumMod val="75000"/>
                  </a:schemeClr>
                </a:solidFill>
              </a:rPr>
              <a:t> LHC Design Study is included in the High Luminosity LHC project and is partly funded by the European Commission within the Framework </a:t>
            </a:r>
            <a:r>
              <a:rPr lang="en-US" sz="1050" dirty="0" err="1" smtClean="0">
                <a:solidFill>
                  <a:schemeClr val="accent5">
                    <a:lumMod val="75000"/>
                  </a:schemeClr>
                </a:solidFill>
              </a:rPr>
              <a:t>Programme</a:t>
            </a:r>
            <a:r>
              <a:rPr lang="en-US" sz="1050" dirty="0" smtClean="0">
                <a:solidFill>
                  <a:schemeClr val="accent5">
                    <a:lumMod val="75000"/>
                  </a:schemeClr>
                </a:solidFill>
              </a:rPr>
              <a:t> 7 Capacities Specific </a:t>
            </a:r>
            <a:r>
              <a:rPr lang="en-US" sz="1050" dirty="0" err="1" smtClean="0">
                <a:solidFill>
                  <a:schemeClr val="accent5">
                    <a:lumMod val="75000"/>
                  </a:schemeClr>
                </a:solidFill>
              </a:rPr>
              <a:t>Programme</a:t>
            </a:r>
            <a:r>
              <a:rPr lang="en-US" sz="1050" dirty="0" smtClean="0">
                <a:solidFill>
                  <a:schemeClr val="accent5">
                    <a:lumMod val="75000"/>
                  </a:schemeClr>
                </a:solidFill>
              </a:rPr>
              <a:t>, Grant Agreement 284404.</a:t>
            </a:r>
            <a:r>
              <a:rPr lang="en-US" sz="1050" baseline="0" dirty="0" smtClean="0">
                <a:solidFill>
                  <a:schemeClr val="accent5">
                    <a:lumMod val="75000"/>
                  </a:schemeClr>
                </a:solidFill>
              </a:rPr>
              <a:t> </a:t>
            </a:r>
            <a:r>
              <a:rPr lang="en-US" sz="1050" kern="1200" dirty="0" smtClean="0">
                <a:solidFill>
                  <a:schemeClr val="accent5">
                    <a:lumMod val="75000"/>
                  </a:schemeClr>
                </a:solidFill>
                <a:latin typeface="+mn-lt"/>
                <a:ea typeface="+mn-ea"/>
                <a:cs typeface="+mn-cs"/>
              </a:rPr>
              <a:t>Work supported by the US LHC Accelerator Research Program (LARP) through the US Department of Energy contract DE-AC02-76SF00515.</a:t>
            </a:r>
            <a:endParaRPr lang="en-GB" sz="105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472816" y="5909154"/>
            <a:ext cx="417381" cy="281731"/>
          </a:xfrm>
          <a:prstGeom prst="rect">
            <a:avLst/>
          </a:prstGeom>
        </p:spPr>
      </p:pic>
      <p:pic>
        <p:nvPicPr>
          <p:cNvPr id="2050" name="Picture 2"/>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8476921" y="6223183"/>
            <a:ext cx="413345" cy="55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2879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1F51B5-5B00-8D46-BE82-010D8F972854}"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Tree>
    <p:extLst>
      <p:ext uri="{BB962C8B-B14F-4D97-AF65-F5344CB8AC3E}">
        <p14:creationId xmlns:p14="http://schemas.microsoft.com/office/powerpoint/2010/main" val="355785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11/6/2014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363812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1F51B5-5B00-8D46-BE82-010D8F972854}" type="datetimeFigureOut">
              <a:rPr lang="en-US" smtClean="0"/>
              <a:pPr/>
              <a:t>11/6/2014</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9144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27795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11/6/2014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27857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1F51B5-5B00-8D46-BE82-010D8F972854}" type="datetimeFigureOut">
              <a:rPr lang="en-US" smtClean="0"/>
              <a:pPr/>
              <a:t>11/6/2014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pPr/>
              <a:t>‹#›</a:t>
            </a:fld>
            <a:endParaRPr lang="en-US"/>
          </a:p>
        </p:txBody>
      </p:sp>
    </p:spTree>
    <p:extLst>
      <p:ext uri="{BB962C8B-B14F-4D97-AF65-F5344CB8AC3E}">
        <p14:creationId xmlns:p14="http://schemas.microsoft.com/office/powerpoint/2010/main" val="378845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855" y="-1"/>
            <a:ext cx="9157855" cy="6977413"/>
          </a:xfrm>
          <a:prstGeom prst="rect">
            <a:avLst/>
          </a:prstGeom>
        </p:spPr>
      </p:pic>
    </p:spTree>
    <p:extLst>
      <p:ext uri="{BB962C8B-B14F-4D97-AF65-F5344CB8AC3E}">
        <p14:creationId xmlns:p14="http://schemas.microsoft.com/office/powerpoint/2010/main" val="3127985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831F51B5-5B00-8D46-BE82-010D8F972854}" type="datetimeFigureOut">
              <a:rPr lang="en-US" smtClean="0"/>
              <a:pPr/>
              <a:t>11/6/2014</a:t>
            </a:fld>
            <a:endParaRPr lang="en-US" dirty="0"/>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a:t>
            </a:fld>
            <a:endParaRPr lang="en-US"/>
          </a:p>
        </p:txBody>
      </p:sp>
      <p:sp>
        <p:nvSpPr>
          <p:cNvPr id="2" name="Title Placeholder 1"/>
          <p:cNvSpPr>
            <a:spLocks noGrp="1"/>
          </p:cNvSpPr>
          <p:nvPr>
            <p:ph type="title"/>
          </p:nvPr>
        </p:nvSpPr>
        <p:spPr>
          <a:xfrm>
            <a:off x="457200" y="182880"/>
            <a:ext cx="8229600" cy="73152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pic>
        <p:nvPicPr>
          <p:cNvPr id="4098" name="Picture 2"/>
          <p:cNvPicPr>
            <a:picLocks noChangeAspect="1" noChangeArrowheads="1"/>
          </p:cNvPicPr>
          <p:nvPr userDrawn="1"/>
        </p:nvPicPr>
        <p:blipFill>
          <a:blip r:embed="rId12" cstate="email">
            <a:extLst>
              <a:ext uri="{28A0092B-C50C-407E-A947-70E740481C1C}">
                <a14:useLocalDpi xmlns:a14="http://schemas.microsoft.com/office/drawing/2010/main" val="0"/>
              </a:ext>
            </a:extLst>
          </a:blip>
          <a:srcRect/>
          <a:stretch>
            <a:fillRect/>
          </a:stretch>
        </p:blipFill>
        <p:spPr bwMode="auto">
          <a:xfrm>
            <a:off x="8595360" y="6190488"/>
            <a:ext cx="4143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xStyles>
    <p:titleStyle>
      <a:lvl1pPr algn="l" defTabSz="457200" rtl="0" eaLnBrk="1" latinLnBrk="0" hangingPunct="1">
        <a:spcBef>
          <a:spcPct val="0"/>
        </a:spcBef>
        <a:buNone/>
        <a:defRPr sz="2800" kern="1200" baseline="0">
          <a:solidFill>
            <a:srgbClr val="005872"/>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24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2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1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16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14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399" y="1152144"/>
            <a:ext cx="4343400" cy="2962656"/>
          </a:xfrm>
        </p:spPr>
        <p:txBody>
          <a:bodyPr/>
          <a:lstStyle/>
          <a:p>
            <a:r>
              <a:rPr lang="en-US" sz="3200" dirty="0" smtClean="0"/>
              <a:t>Update </a:t>
            </a:r>
            <a:r>
              <a:rPr lang="en-US" sz="3200" dirty="0" smtClean="0"/>
              <a:t>on </a:t>
            </a:r>
            <a:r>
              <a:rPr lang="en-US" sz="3200" dirty="0" smtClean="0"/>
              <a:t>Field Quality </a:t>
            </a:r>
            <a:r>
              <a:rPr lang="en-US" sz="3200" dirty="0" smtClean="0"/>
              <a:t>Specifications </a:t>
            </a:r>
            <a:r>
              <a:rPr lang="en-US" sz="3200" dirty="0" smtClean="0"/>
              <a:t>for the New IR Magnets </a:t>
            </a:r>
            <a:r>
              <a:rPr lang="en-US" sz="3200" dirty="0" smtClean="0"/>
              <a:t>of HL-LHC</a:t>
            </a:r>
            <a:endParaRPr lang="en-US" sz="3200" dirty="0"/>
          </a:p>
        </p:txBody>
      </p:sp>
      <p:sp>
        <p:nvSpPr>
          <p:cNvPr id="3" name="Subtitle 2"/>
          <p:cNvSpPr>
            <a:spLocks noGrp="1"/>
          </p:cNvSpPr>
          <p:nvPr>
            <p:ph type="subTitle" idx="1"/>
          </p:nvPr>
        </p:nvSpPr>
        <p:spPr/>
        <p:txBody>
          <a:bodyPr>
            <a:normAutofit fontScale="92500" lnSpcReduction="10000"/>
          </a:bodyPr>
          <a:lstStyle/>
          <a:p>
            <a:r>
              <a:rPr lang="en-US" sz="2600" dirty="0" smtClean="0">
                <a:solidFill>
                  <a:schemeClr val="tx1">
                    <a:lumMod val="50000"/>
                    <a:lumOff val="50000"/>
                  </a:schemeClr>
                </a:solidFill>
              </a:rPr>
              <a:t>Yuri Nosochkov (SLAC)</a:t>
            </a:r>
          </a:p>
          <a:p>
            <a:pPr algn="l"/>
            <a:endParaRPr lang="en-US" sz="1700" dirty="0" smtClean="0">
              <a:solidFill>
                <a:schemeClr val="tx1">
                  <a:lumMod val="50000"/>
                  <a:lumOff val="50000"/>
                </a:schemeClr>
              </a:solidFill>
            </a:endParaRPr>
          </a:p>
          <a:p>
            <a:pPr algn="l"/>
            <a:r>
              <a:rPr lang="en-US" sz="2200" dirty="0" smtClean="0">
                <a:solidFill>
                  <a:schemeClr val="tx1">
                    <a:lumMod val="50000"/>
                    <a:lumOff val="50000"/>
                  </a:schemeClr>
                </a:solidFill>
              </a:rPr>
              <a:t>Y. </a:t>
            </a:r>
            <a:r>
              <a:rPr lang="en-US" sz="2200" dirty="0" smtClean="0">
                <a:solidFill>
                  <a:schemeClr val="tx1">
                    <a:lumMod val="50000"/>
                    <a:lumOff val="50000"/>
                  </a:schemeClr>
                </a:solidFill>
              </a:rPr>
              <a:t>Cai </a:t>
            </a:r>
            <a:r>
              <a:rPr lang="en-US" sz="2200" dirty="0" smtClean="0">
                <a:solidFill>
                  <a:schemeClr val="tx1">
                    <a:lumMod val="50000"/>
                    <a:lumOff val="50000"/>
                  </a:schemeClr>
                </a:solidFill>
              </a:rPr>
              <a:t>(SLAC)</a:t>
            </a:r>
          </a:p>
          <a:p>
            <a:pPr algn="l"/>
            <a:r>
              <a:rPr lang="en-US" sz="2200" dirty="0" smtClean="0">
                <a:solidFill>
                  <a:schemeClr val="tx1">
                    <a:lumMod val="50000"/>
                    <a:lumOff val="50000"/>
                  </a:schemeClr>
                </a:solidFill>
              </a:rPr>
              <a:t>S. Fartoukh, M. Giovannozzi, R. de Maria, E. McIntosh (CERN)</a:t>
            </a:r>
          </a:p>
          <a:p>
            <a:pPr algn="l"/>
            <a:endParaRPr lang="en-US" sz="2600" dirty="0" smtClean="0">
              <a:solidFill>
                <a:schemeClr val="tx1">
                  <a:lumMod val="50000"/>
                  <a:lumOff val="50000"/>
                </a:schemeClr>
              </a:solidFill>
            </a:endParaRPr>
          </a:p>
          <a:p>
            <a:pPr algn="l"/>
            <a:r>
              <a:rPr lang="en-US" sz="2000" dirty="0">
                <a:effectLst/>
              </a:rPr>
              <a:t>37</a:t>
            </a:r>
            <a:r>
              <a:rPr lang="en-US" sz="2000" baseline="30000" dirty="0">
                <a:effectLst/>
              </a:rPr>
              <a:t>th</a:t>
            </a:r>
            <a:r>
              <a:rPr lang="en-US" sz="2000" dirty="0">
                <a:effectLst/>
              </a:rPr>
              <a:t> </a:t>
            </a:r>
            <a:r>
              <a:rPr lang="en-US" sz="2000" dirty="0" err="1">
                <a:effectLst/>
              </a:rPr>
              <a:t>HiLumi</a:t>
            </a:r>
            <a:r>
              <a:rPr lang="en-US" sz="2000" dirty="0">
                <a:effectLst/>
              </a:rPr>
              <a:t> WP2 Task Leader Meeting </a:t>
            </a:r>
            <a:r>
              <a:rPr lang="en-US" sz="2200" dirty="0" smtClean="0">
                <a:solidFill>
                  <a:schemeClr val="tx1">
                    <a:lumMod val="50000"/>
                    <a:lumOff val="50000"/>
                  </a:schemeClr>
                </a:solidFill>
              </a:rPr>
              <a:t>7 </a:t>
            </a:r>
            <a:r>
              <a:rPr lang="en-US" sz="2200" dirty="0" smtClean="0">
                <a:solidFill>
                  <a:schemeClr val="tx1">
                    <a:lumMod val="50000"/>
                    <a:lumOff val="50000"/>
                  </a:schemeClr>
                </a:solidFill>
              </a:rPr>
              <a:t>November </a:t>
            </a:r>
            <a:r>
              <a:rPr lang="en-US" sz="2200" dirty="0" smtClean="0">
                <a:solidFill>
                  <a:schemeClr val="tx1">
                    <a:lumMod val="50000"/>
                    <a:lumOff val="50000"/>
                  </a:schemeClr>
                </a:solidFill>
              </a:rPr>
              <a:t>2014</a:t>
            </a:r>
            <a:endParaRPr lang="en-US" sz="2200" dirty="0" smtClean="0">
              <a:solidFill>
                <a:schemeClr val="tx1">
                  <a:lumMod val="50000"/>
                  <a:lumOff val="50000"/>
                </a:schemeClr>
              </a:solidFill>
            </a:endParaRPr>
          </a:p>
        </p:txBody>
      </p:sp>
    </p:spTree>
    <p:extLst>
      <p:ext uri="{BB962C8B-B14F-4D97-AF65-F5344CB8AC3E}">
        <p14:creationId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of b10m (with other IR magnet errors off)</a:t>
            </a:r>
            <a:endParaRPr lang="en-US" dirty="0"/>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1600" y="1097280"/>
            <a:ext cx="6400800" cy="464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5852160"/>
            <a:ext cx="4162358" cy="369332"/>
          </a:xfrm>
          <a:prstGeom prst="rect">
            <a:avLst/>
          </a:prstGeom>
          <a:noFill/>
        </p:spPr>
        <p:txBody>
          <a:bodyPr wrap="none" rtlCol="0">
            <a:spAutoFit/>
          </a:bodyPr>
          <a:lstStyle/>
          <a:p>
            <a:r>
              <a:rPr lang="en-US" dirty="0" smtClean="0"/>
              <a:t>Minimum DA is not very sensitive to b10m</a:t>
            </a:r>
          </a:p>
        </p:txBody>
      </p:sp>
    </p:spTree>
    <p:extLst>
      <p:ext uri="{BB962C8B-B14F-4D97-AF65-F5344CB8AC3E}">
        <p14:creationId xmlns:p14="http://schemas.microsoft.com/office/powerpoint/2010/main" val="4520571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of b14m (with other IR magnet errors off)</a:t>
            </a:r>
            <a:endParaRPr lang="en-US" dirty="0"/>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1600" y="1097280"/>
            <a:ext cx="6400800" cy="464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5852160"/>
            <a:ext cx="3232873" cy="369332"/>
          </a:xfrm>
          <a:prstGeom prst="rect">
            <a:avLst/>
          </a:prstGeom>
          <a:noFill/>
        </p:spPr>
        <p:txBody>
          <a:bodyPr wrap="none" rtlCol="0">
            <a:spAutoFit/>
          </a:bodyPr>
          <a:lstStyle/>
          <a:p>
            <a:r>
              <a:rPr lang="en-US" dirty="0" smtClean="0"/>
              <a:t>Strong DA dependence on b14m</a:t>
            </a:r>
          </a:p>
        </p:txBody>
      </p:sp>
    </p:spTree>
    <p:extLst>
      <p:ext uri="{BB962C8B-B14F-4D97-AF65-F5344CB8AC3E}">
        <p14:creationId xmlns:p14="http://schemas.microsoft.com/office/powerpoint/2010/main" val="2591687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scan of average DA versus b10m, b14m (1)</a:t>
            </a:r>
            <a:endParaRPr lang="en-US" dirty="0"/>
          </a:p>
        </p:txBody>
      </p:sp>
      <p:pic>
        <p:nvPicPr>
          <p:cNvPr id="1024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1600" y="1097280"/>
            <a:ext cx="6400800" cy="464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5852160"/>
            <a:ext cx="6759607" cy="646331"/>
          </a:xfrm>
          <a:prstGeom prst="rect">
            <a:avLst/>
          </a:prstGeom>
          <a:noFill/>
        </p:spPr>
        <p:txBody>
          <a:bodyPr wrap="none" rtlCol="0">
            <a:spAutoFit/>
          </a:bodyPr>
          <a:lstStyle/>
          <a:p>
            <a:r>
              <a:rPr lang="en-US" dirty="0" smtClean="0"/>
              <a:t>The average DA is smoothly reduced with both b10m and b14m.</a:t>
            </a:r>
          </a:p>
          <a:p>
            <a:r>
              <a:rPr lang="en-US" dirty="0" smtClean="0"/>
              <a:t>The b14m needs to be scaled </a:t>
            </a:r>
            <a:r>
              <a:rPr lang="en-US" dirty="0"/>
              <a:t>more </a:t>
            </a:r>
            <a:r>
              <a:rPr lang="en-US" dirty="0" smtClean="0"/>
              <a:t>down than b10m for the same DA.</a:t>
            </a:r>
          </a:p>
        </p:txBody>
      </p:sp>
    </p:spTree>
    <p:extLst>
      <p:ext uri="{BB962C8B-B14F-4D97-AF65-F5344CB8AC3E}">
        <p14:creationId xmlns:p14="http://schemas.microsoft.com/office/powerpoint/2010/main" val="2431989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2D scan of average DA versus b10m, </a:t>
            </a:r>
            <a:r>
              <a:rPr lang="en-US" dirty="0" smtClean="0"/>
              <a:t>b14m (2)</a:t>
            </a:r>
            <a:endParaRPr lang="en-US" dirty="0"/>
          </a:p>
        </p:txBody>
      </p:sp>
      <p:pic>
        <p:nvPicPr>
          <p:cNvPr id="1126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1600" y="1097280"/>
            <a:ext cx="6400800" cy="464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5852160"/>
            <a:ext cx="5442387" cy="369332"/>
          </a:xfrm>
          <a:prstGeom prst="rect">
            <a:avLst/>
          </a:prstGeom>
          <a:noFill/>
        </p:spPr>
        <p:txBody>
          <a:bodyPr wrap="none" rtlCol="0">
            <a:spAutoFit/>
          </a:bodyPr>
          <a:lstStyle/>
          <a:p>
            <a:r>
              <a:rPr lang="en-US" dirty="0" smtClean="0"/>
              <a:t>Smooth dependence of average DA on b10m and b14m.</a:t>
            </a:r>
          </a:p>
        </p:txBody>
      </p:sp>
    </p:spTree>
    <p:extLst>
      <p:ext uri="{BB962C8B-B14F-4D97-AF65-F5344CB8AC3E}">
        <p14:creationId xmlns:p14="http://schemas.microsoft.com/office/powerpoint/2010/main" val="290028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2D scan of </a:t>
            </a:r>
            <a:r>
              <a:rPr lang="en-US" dirty="0" smtClean="0"/>
              <a:t>minimum DA </a:t>
            </a:r>
            <a:r>
              <a:rPr lang="en-US" dirty="0"/>
              <a:t>versus b10m, b14m (1)</a:t>
            </a:r>
          </a:p>
        </p:txBody>
      </p:sp>
      <p:pic>
        <p:nvPicPr>
          <p:cNvPr id="1229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1600" y="1097280"/>
            <a:ext cx="6400800" cy="464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14400" y="5852160"/>
            <a:ext cx="7315200" cy="646331"/>
          </a:xfrm>
          <a:prstGeom prst="rect">
            <a:avLst/>
          </a:prstGeom>
          <a:noFill/>
        </p:spPr>
        <p:txBody>
          <a:bodyPr wrap="square" rtlCol="0">
            <a:spAutoFit/>
          </a:bodyPr>
          <a:lstStyle/>
          <a:p>
            <a:r>
              <a:rPr lang="en-US" dirty="0" smtClean="0"/>
              <a:t>There is fluctuation of minimum DA versus b10m and b14m.</a:t>
            </a:r>
          </a:p>
          <a:p>
            <a:r>
              <a:rPr lang="en-US" dirty="0" smtClean="0"/>
              <a:t>This is influenced by the random field errors in the worst seed.</a:t>
            </a:r>
          </a:p>
        </p:txBody>
      </p:sp>
    </p:spTree>
    <p:extLst>
      <p:ext uri="{BB962C8B-B14F-4D97-AF65-F5344CB8AC3E}">
        <p14:creationId xmlns:p14="http://schemas.microsoft.com/office/powerpoint/2010/main" val="10596345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2D scan of minimum DA versus b10m, b14m </a:t>
            </a:r>
            <a:r>
              <a:rPr lang="en-US" dirty="0" smtClean="0"/>
              <a:t>(2)</a:t>
            </a:r>
            <a:endParaRPr lang="en-US" dirty="0"/>
          </a:p>
        </p:txBody>
      </p:sp>
      <p:pic>
        <p:nvPicPr>
          <p:cNvPr id="1331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1600" y="1097280"/>
            <a:ext cx="6400800" cy="464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5852160"/>
            <a:ext cx="6488443" cy="369332"/>
          </a:xfrm>
          <a:prstGeom prst="rect">
            <a:avLst/>
          </a:prstGeom>
          <a:noFill/>
        </p:spPr>
        <p:txBody>
          <a:bodyPr wrap="none" rtlCol="0">
            <a:spAutoFit/>
          </a:bodyPr>
          <a:lstStyle/>
          <a:p>
            <a:r>
              <a:rPr lang="en-US" dirty="0" smtClean="0"/>
              <a:t>Dependence of minimum DA on b10m and b14m is not monotonic.</a:t>
            </a:r>
          </a:p>
        </p:txBody>
      </p:sp>
    </p:spTree>
    <p:extLst>
      <p:ext uri="{BB962C8B-B14F-4D97-AF65-F5344CB8AC3E}">
        <p14:creationId xmlns:p14="http://schemas.microsoft.com/office/powerpoint/2010/main" val="11068757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Impact of the worst seeds on minimum DA with the “IT_errortable_v66_4” (1)</a:t>
            </a:r>
            <a:endParaRPr lang="en-US" sz="2400" dirty="0"/>
          </a:p>
        </p:txBody>
      </p:sp>
      <p:pic>
        <p:nvPicPr>
          <p:cNvPr id="1433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4320" y="1645920"/>
            <a:ext cx="4114800" cy="2983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54880" y="1645920"/>
            <a:ext cx="4114800" cy="2983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99241" y="1178351"/>
            <a:ext cx="2799164" cy="369332"/>
          </a:xfrm>
          <a:prstGeom prst="rect">
            <a:avLst/>
          </a:prstGeom>
          <a:noFill/>
        </p:spPr>
        <p:txBody>
          <a:bodyPr wrap="none" rtlCol="0">
            <a:spAutoFit/>
          </a:bodyPr>
          <a:lstStyle/>
          <a:p>
            <a:r>
              <a:rPr lang="en-US" dirty="0" smtClean="0"/>
              <a:t>DAmin1 w/o the worst seed</a:t>
            </a:r>
            <a:endParaRPr lang="en-US" dirty="0"/>
          </a:p>
        </p:txBody>
      </p:sp>
      <p:sp>
        <p:nvSpPr>
          <p:cNvPr id="6" name="TextBox 5"/>
          <p:cNvSpPr txBox="1"/>
          <p:nvPr/>
        </p:nvSpPr>
        <p:spPr>
          <a:xfrm>
            <a:off x="5346568" y="1178351"/>
            <a:ext cx="2936510" cy="369332"/>
          </a:xfrm>
          <a:prstGeom prst="rect">
            <a:avLst/>
          </a:prstGeom>
          <a:noFill/>
        </p:spPr>
        <p:txBody>
          <a:bodyPr wrap="none" rtlCol="0">
            <a:spAutoFit/>
          </a:bodyPr>
          <a:lstStyle/>
          <a:p>
            <a:r>
              <a:rPr lang="en-US" dirty="0" smtClean="0"/>
              <a:t>DAmin2 w/o two worst seeds</a:t>
            </a:r>
            <a:endParaRPr lang="en-US" dirty="0"/>
          </a:p>
        </p:txBody>
      </p:sp>
      <p:sp>
        <p:nvSpPr>
          <p:cNvPr id="7" name="TextBox 6"/>
          <p:cNvSpPr txBox="1"/>
          <p:nvPr/>
        </p:nvSpPr>
        <p:spPr>
          <a:xfrm>
            <a:off x="457200" y="4754880"/>
            <a:ext cx="8229600" cy="1200329"/>
          </a:xfrm>
          <a:prstGeom prst="rect">
            <a:avLst/>
          </a:prstGeom>
          <a:noFill/>
        </p:spPr>
        <p:txBody>
          <a:bodyPr wrap="square" rtlCol="0">
            <a:spAutoFit/>
          </a:bodyPr>
          <a:lstStyle/>
          <a:p>
            <a:r>
              <a:rPr lang="en-US" dirty="0" smtClean="0"/>
              <a:t>The dependence of minimum DA on b10m and b14m without one worst seed or two worst seeds is still not monotonic.</a:t>
            </a:r>
          </a:p>
          <a:p>
            <a:r>
              <a:rPr lang="en-US" dirty="0" smtClean="0"/>
              <a:t>It was determined that the minimum DA in this scan is determined by the same bad seed.</a:t>
            </a:r>
          </a:p>
        </p:txBody>
      </p:sp>
    </p:spTree>
    <p:extLst>
      <p:ext uri="{BB962C8B-B14F-4D97-AF65-F5344CB8AC3E}">
        <p14:creationId xmlns:p14="http://schemas.microsoft.com/office/powerpoint/2010/main" val="3703901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Impact of the worst seeds on minimum DA with the “IT_errortable_v66_4” </a:t>
            </a:r>
            <a:r>
              <a:rPr lang="en-US" sz="2400" dirty="0" smtClean="0"/>
              <a:t>(2)</a:t>
            </a:r>
            <a:endParaRPr lang="en-US" sz="2400" dirty="0"/>
          </a:p>
        </p:txBody>
      </p:sp>
      <p:pic>
        <p:nvPicPr>
          <p:cNvPr id="1536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4320" y="1645920"/>
            <a:ext cx="4114800" cy="2983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54880" y="1645920"/>
            <a:ext cx="4114800" cy="2983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99241" y="1178351"/>
            <a:ext cx="1740798" cy="369332"/>
          </a:xfrm>
          <a:prstGeom prst="rect">
            <a:avLst/>
          </a:prstGeom>
          <a:noFill/>
        </p:spPr>
        <p:txBody>
          <a:bodyPr wrap="none" rtlCol="0">
            <a:spAutoFit/>
          </a:bodyPr>
          <a:lstStyle/>
          <a:p>
            <a:r>
              <a:rPr lang="en-US" dirty="0" smtClean="0"/>
              <a:t>DAmin1 - </a:t>
            </a:r>
            <a:r>
              <a:rPr lang="en-US" dirty="0" err="1" smtClean="0"/>
              <a:t>DAmin</a:t>
            </a:r>
            <a:endParaRPr lang="en-US" dirty="0"/>
          </a:p>
        </p:txBody>
      </p:sp>
      <p:sp>
        <p:nvSpPr>
          <p:cNvPr id="6" name="TextBox 5"/>
          <p:cNvSpPr txBox="1"/>
          <p:nvPr/>
        </p:nvSpPr>
        <p:spPr>
          <a:xfrm>
            <a:off x="5346568" y="1178351"/>
            <a:ext cx="1740798" cy="369332"/>
          </a:xfrm>
          <a:prstGeom prst="rect">
            <a:avLst/>
          </a:prstGeom>
          <a:noFill/>
        </p:spPr>
        <p:txBody>
          <a:bodyPr wrap="none" rtlCol="0">
            <a:spAutoFit/>
          </a:bodyPr>
          <a:lstStyle/>
          <a:p>
            <a:r>
              <a:rPr lang="en-US" dirty="0" smtClean="0"/>
              <a:t>DAmin2 - </a:t>
            </a:r>
            <a:r>
              <a:rPr lang="en-US" dirty="0" err="1" smtClean="0"/>
              <a:t>DAmin</a:t>
            </a:r>
            <a:endParaRPr lang="en-US" dirty="0"/>
          </a:p>
        </p:txBody>
      </p:sp>
      <p:sp>
        <p:nvSpPr>
          <p:cNvPr id="7" name="TextBox 6"/>
          <p:cNvSpPr txBox="1"/>
          <p:nvPr/>
        </p:nvSpPr>
        <p:spPr>
          <a:xfrm>
            <a:off x="457200" y="4754880"/>
            <a:ext cx="8229600" cy="923330"/>
          </a:xfrm>
          <a:prstGeom prst="rect">
            <a:avLst/>
          </a:prstGeom>
          <a:noFill/>
        </p:spPr>
        <p:txBody>
          <a:bodyPr wrap="square" rtlCol="0">
            <a:spAutoFit/>
          </a:bodyPr>
          <a:lstStyle/>
          <a:p>
            <a:r>
              <a:rPr lang="en-US" dirty="0" smtClean="0"/>
              <a:t>Removing one bad seed (for 98.3% remaining seeds) increases minimum DA in the range from 0 to 0.5</a:t>
            </a:r>
            <a:r>
              <a:rPr lang="en-US" dirty="0" smtClean="0">
                <a:latin typeface="Symbol" panose="05050102010706020507" pitchFamily="18" charset="2"/>
              </a:rPr>
              <a:t>s</a:t>
            </a:r>
            <a:r>
              <a:rPr lang="en-US" dirty="0" smtClean="0"/>
              <a:t>.  Removing the 2</a:t>
            </a:r>
            <a:r>
              <a:rPr lang="en-US" baseline="30000" dirty="0" smtClean="0"/>
              <a:t>nd</a:t>
            </a:r>
            <a:r>
              <a:rPr lang="en-US" dirty="0" smtClean="0"/>
              <a:t> bad seed (for 96.7% seeds) increases the minimum DA from 0.5</a:t>
            </a:r>
            <a:r>
              <a:rPr lang="en-US" dirty="0" smtClean="0">
                <a:latin typeface="Symbol" panose="05050102010706020507" pitchFamily="18" charset="2"/>
              </a:rPr>
              <a:t>s</a:t>
            </a:r>
            <a:r>
              <a:rPr lang="en-US" dirty="0" smtClean="0"/>
              <a:t> to 1</a:t>
            </a:r>
            <a:r>
              <a:rPr lang="en-US" dirty="0" smtClean="0">
                <a:latin typeface="Symbol" panose="05050102010706020507" pitchFamily="18" charset="2"/>
              </a:rPr>
              <a:t>s</a:t>
            </a:r>
            <a:r>
              <a:rPr lang="en-US" dirty="0" smtClean="0"/>
              <a:t> (for most points).</a:t>
            </a:r>
          </a:p>
        </p:txBody>
      </p:sp>
    </p:spTree>
    <p:extLst>
      <p:ext uri="{BB962C8B-B14F-4D97-AF65-F5344CB8AC3E}">
        <p14:creationId xmlns:p14="http://schemas.microsoft.com/office/powerpoint/2010/main" val="20541633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DA at collision energy with b10m*0.4 and b14m*0.25 of the “IT_errortable_v66_4”</a:t>
            </a:r>
            <a:endParaRPr lang="en-US" sz="2400" dirty="0"/>
          </a:p>
        </p:txBody>
      </p:sp>
      <p:sp>
        <p:nvSpPr>
          <p:cNvPr id="7" name="TextBox 6"/>
          <p:cNvSpPr txBox="1"/>
          <p:nvPr/>
        </p:nvSpPr>
        <p:spPr>
          <a:xfrm>
            <a:off x="914400" y="5669280"/>
            <a:ext cx="7315200" cy="830997"/>
          </a:xfrm>
          <a:prstGeom prst="rect">
            <a:avLst/>
          </a:prstGeom>
          <a:noFill/>
        </p:spPr>
        <p:txBody>
          <a:bodyPr wrap="square" rtlCol="0">
            <a:spAutoFit/>
          </a:bodyPr>
          <a:lstStyle/>
          <a:p>
            <a:r>
              <a:rPr lang="en-US" sz="1600" dirty="0" smtClean="0"/>
              <a:t>Realistically, the b10m, b14m cannot be too small. We set them to b10m*0.4 and b14m*0.25. The resulting minimum DA is strongly influenced by two bad seeds (number 60 and 46). Without these two seeds, the DA is acceptable.</a:t>
            </a:r>
          </a:p>
        </p:txBody>
      </p:sp>
      <p:sp>
        <p:nvSpPr>
          <p:cNvPr id="11" name="TextBox 10"/>
          <p:cNvSpPr txBox="1"/>
          <p:nvPr/>
        </p:nvSpPr>
        <p:spPr>
          <a:xfrm>
            <a:off x="457200" y="1005840"/>
            <a:ext cx="8229600" cy="584775"/>
          </a:xfrm>
          <a:prstGeom prst="rect">
            <a:avLst/>
          </a:prstGeom>
          <a:noFill/>
        </p:spPr>
        <p:txBody>
          <a:bodyPr wrap="square" rtlCol="0">
            <a:spAutoFit/>
          </a:bodyPr>
          <a:lstStyle/>
          <a:p>
            <a:r>
              <a:rPr lang="en-US" sz="1600" dirty="0" smtClean="0"/>
              <a:t>The other magnets: D1_errortable_v1_spec”, “D2_errortable_v5_spec”, “Q4_errortable_v1_spec”, “Q5_errortable_v0_spec”.</a:t>
            </a:r>
            <a:endParaRPr lang="en-US" sz="16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62857" y="1745232"/>
            <a:ext cx="5486400" cy="3782646"/>
          </a:xfrm>
          <a:prstGeom prst="rect">
            <a:avLst/>
          </a:prstGeom>
        </p:spPr>
      </p:pic>
    </p:spTree>
    <p:extLst>
      <p:ext uri="{BB962C8B-B14F-4D97-AF65-F5344CB8AC3E}">
        <p14:creationId xmlns:p14="http://schemas.microsoft.com/office/powerpoint/2010/main" val="2490560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a:t>
            </a:r>
            <a:r>
              <a:rPr lang="en-US" dirty="0" smtClean="0"/>
              <a:t> </a:t>
            </a:r>
            <a:r>
              <a:rPr lang="en-US" dirty="0"/>
              <a:t>estimate of IT field quality at </a:t>
            </a:r>
            <a:r>
              <a:rPr lang="en-US" dirty="0" smtClean="0"/>
              <a:t>injection energy </a:t>
            </a:r>
            <a:r>
              <a:rPr lang="en-US" dirty="0"/>
              <a:t>(r</a:t>
            </a:r>
            <a:r>
              <a:rPr lang="en-US" baseline="-25000" dirty="0"/>
              <a:t>0</a:t>
            </a:r>
            <a:r>
              <a:rPr lang="en-US" dirty="0"/>
              <a:t> = 50 mm)</a:t>
            </a:r>
          </a:p>
        </p:txBody>
      </p:sp>
      <p:graphicFrame>
        <p:nvGraphicFramePr>
          <p:cNvPr id="3" name="Table 2"/>
          <p:cNvGraphicFramePr>
            <a:graphicFrameLocks noGrp="1"/>
          </p:cNvGraphicFramePr>
          <p:nvPr>
            <p:extLst>
              <p:ext uri="{D42A27DB-BD31-4B8C-83A1-F6EECF244321}">
                <p14:modId xmlns:p14="http://schemas.microsoft.com/office/powerpoint/2010/main" val="3653644344"/>
              </p:ext>
            </p:extLst>
          </p:nvPr>
        </p:nvGraphicFramePr>
        <p:xfrm>
          <a:off x="614573" y="2375655"/>
          <a:ext cx="7914854" cy="3566160"/>
        </p:xfrm>
        <a:graphic>
          <a:graphicData uri="http://schemas.openxmlformats.org/drawingml/2006/table">
            <a:tbl>
              <a:tblPr/>
              <a:tblGrid>
                <a:gridCol w="822960"/>
                <a:gridCol w="822960"/>
                <a:gridCol w="1280160"/>
                <a:gridCol w="914400"/>
                <a:gridCol w="233894"/>
                <a:gridCol w="822960"/>
                <a:gridCol w="822960"/>
                <a:gridCol w="1280160"/>
                <a:gridCol w="914400"/>
              </a:tblGrid>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skew</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13">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effectLst/>
                          <a:latin typeface="+mn-lt"/>
                          <a:ea typeface="SimSun"/>
                          <a:cs typeface="Calibri"/>
                        </a:rPr>
                        <a:t>   </a:t>
                      </a: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normal</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a3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0.800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0.800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0.820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0.820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Calibri"/>
                        </a:rPr>
                        <a:t>a4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0.650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0.650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0.570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rgbClr val="002060"/>
                          </a:solidFill>
                          <a:effectLst/>
                          <a:latin typeface="+mn-lt"/>
                          <a:ea typeface="+mn-ea"/>
                          <a:cs typeface="+mn-cs"/>
                        </a:rPr>
                        <a:t>0.570</a:t>
                      </a:r>
                      <a:endParaRPr lang="en-US" sz="1600" dirty="0" smtClean="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Calibri"/>
                        </a:rPr>
                        <a:t>a5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0.430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0.430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Calibri"/>
                        </a:rPr>
                        <a:t>b5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0.420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rgbClr val="002060"/>
                          </a:solidFill>
                          <a:effectLst/>
                          <a:latin typeface="+mn-lt"/>
                          <a:ea typeface="+mn-ea"/>
                          <a:cs typeface="+mn-cs"/>
                        </a:rPr>
                        <a:t>0.420</a:t>
                      </a:r>
                      <a:endParaRPr lang="en-US" sz="1600" dirty="0" smtClean="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Calibri"/>
                        </a:rPr>
                        <a:t>a6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0.310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0.310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b="1" kern="1200" dirty="0" smtClean="0">
                          <a:solidFill>
                            <a:srgbClr val="00B050"/>
                          </a:solidFill>
                          <a:effectLst/>
                          <a:latin typeface="+mn-lt"/>
                          <a:ea typeface="+mn-ea"/>
                          <a:cs typeface="+mn-cs"/>
                        </a:rPr>
                        <a:t>-15.8</a:t>
                      </a:r>
                      <a:endParaRPr lang="en-US" sz="1600" b="1" dirty="0">
                        <a:solidFill>
                          <a:srgbClr val="00B05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1.100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1.100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a7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0.190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0.190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0.190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0.190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a8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0.110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0.110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0.130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0.130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a9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0.080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0.080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0.070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0.070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a10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0.040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0.040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b="1" kern="1200" dirty="0" smtClean="0">
                          <a:solidFill>
                            <a:srgbClr val="00B050"/>
                          </a:solidFill>
                          <a:effectLst/>
                          <a:latin typeface="+mn-lt"/>
                          <a:ea typeface="+mn-ea"/>
                          <a:cs typeface="+mn-cs"/>
                        </a:rPr>
                        <a:t>3.63</a:t>
                      </a:r>
                      <a:endParaRPr lang="en-US" sz="1600" b="1" dirty="0">
                        <a:solidFill>
                          <a:srgbClr val="00B05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0.200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0.200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a11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0.026</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0.026</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a:solidFill>
                            <a:srgbClr val="C00000"/>
                          </a:solidFill>
                          <a:effectLst/>
                          <a:latin typeface="+mn-lt"/>
                          <a:ea typeface="SimSun"/>
                          <a:cs typeface="Calibri"/>
                        </a:rPr>
                        <a:t>b11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0.026</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rgbClr val="002060"/>
                          </a:solidFill>
                          <a:effectLst/>
                          <a:latin typeface="+mn-lt"/>
                          <a:ea typeface="+mn-ea"/>
                          <a:cs typeface="+mn-cs"/>
                        </a:rPr>
                        <a:t>0.026</a:t>
                      </a:r>
                      <a:endParaRPr lang="en-US" sz="1600" dirty="0" smtClean="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0.014</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0.014</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0.018</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0.018</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0.010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0.010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0.009</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0.009</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74320">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0.005</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0.005</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b="1" kern="1200" dirty="0" smtClean="0">
                          <a:solidFill>
                            <a:srgbClr val="00B050"/>
                          </a:solidFill>
                          <a:effectLst/>
                          <a:latin typeface="+mn-lt"/>
                          <a:ea typeface="+mn-ea"/>
                          <a:cs typeface="+mn-cs"/>
                        </a:rPr>
                        <a:t>-0.6</a:t>
                      </a:r>
                      <a:endParaRPr lang="en-US" sz="1600" b="1" dirty="0">
                        <a:solidFill>
                          <a:srgbClr val="00B05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0.023</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ea typeface=""/>
                          <a:cs typeface=""/>
                        </a:defRPr>
                      </a:lvl1pPr>
                      <a:lvl2pPr marL="457200" algn="l" defTabSz="457200" rtl="0" eaLnBrk="1" latinLnBrk="0" hangingPunct="1">
                        <a:defRPr sz="1800" kern="1200">
                          <a:solidFill>
                            <a:schemeClr val="tx1"/>
                          </a:solidFill>
                          <a:latin typeface="Calibri"/>
                          <a:ea typeface=""/>
                          <a:cs typeface=""/>
                        </a:defRPr>
                      </a:lvl2pPr>
                      <a:lvl3pPr marL="914400" algn="l" defTabSz="457200" rtl="0" eaLnBrk="1" latinLnBrk="0" hangingPunct="1">
                        <a:defRPr sz="1800" kern="1200">
                          <a:solidFill>
                            <a:schemeClr val="tx1"/>
                          </a:solidFill>
                          <a:latin typeface="Calibri"/>
                          <a:ea typeface=""/>
                          <a:cs typeface=""/>
                        </a:defRPr>
                      </a:lvl3pPr>
                      <a:lvl4pPr marL="1371600" algn="l" defTabSz="457200" rtl="0" eaLnBrk="1" latinLnBrk="0" hangingPunct="1">
                        <a:defRPr sz="1800" kern="1200">
                          <a:solidFill>
                            <a:schemeClr val="tx1"/>
                          </a:solidFill>
                          <a:latin typeface="Calibri"/>
                          <a:ea typeface=""/>
                          <a:cs typeface=""/>
                        </a:defRPr>
                      </a:lvl4pPr>
                      <a:lvl5pPr marL="1828800" algn="l" defTabSz="457200" rtl="0" eaLnBrk="1" latinLnBrk="0" hangingPunct="1">
                        <a:defRPr sz="1800" kern="1200">
                          <a:solidFill>
                            <a:schemeClr val="tx1"/>
                          </a:solidFill>
                          <a:latin typeface="Calibri"/>
                          <a:ea typeface=""/>
                          <a:cs typeface=""/>
                        </a:defRPr>
                      </a:lvl5pPr>
                      <a:lvl6pPr marL="2286000" algn="l" defTabSz="457200" rtl="0" eaLnBrk="1" latinLnBrk="0" hangingPunct="1">
                        <a:defRPr sz="1800" kern="1200">
                          <a:solidFill>
                            <a:schemeClr val="tx1"/>
                          </a:solidFill>
                          <a:latin typeface="Calibri"/>
                          <a:ea typeface=""/>
                          <a:cs typeface=""/>
                        </a:defRPr>
                      </a:lvl6pPr>
                      <a:lvl7pPr marL="2743200" algn="l" defTabSz="457200" rtl="0" eaLnBrk="1" latinLnBrk="0" hangingPunct="1">
                        <a:defRPr sz="1800" kern="1200">
                          <a:solidFill>
                            <a:schemeClr val="tx1"/>
                          </a:solidFill>
                          <a:latin typeface="Calibri"/>
                          <a:ea typeface=""/>
                          <a:cs typeface=""/>
                        </a:defRPr>
                      </a:lvl7pPr>
                      <a:lvl8pPr marL="3200400" algn="l" defTabSz="457200" rtl="0" eaLnBrk="1" latinLnBrk="0" hangingPunct="1">
                        <a:defRPr sz="1800" kern="1200">
                          <a:solidFill>
                            <a:schemeClr val="tx1"/>
                          </a:solidFill>
                          <a:latin typeface="Calibri"/>
                          <a:ea typeface=""/>
                          <a:cs typeface=""/>
                        </a:defRPr>
                      </a:lvl8pPr>
                      <a:lvl9pPr marL="3657600" algn="l" defTabSz="457200" rtl="0" eaLnBrk="1" latinLnBrk="0" hangingPunct="1">
                        <a:defRPr sz="1800" kern="1200">
                          <a:solidFill>
                            <a:schemeClr val="tx1"/>
                          </a:solidFill>
                          <a:latin typeface="Calibri"/>
                          <a:ea typeface=""/>
                          <a:cs typeface=""/>
                        </a:defRPr>
                      </a:lvl9pPr>
                    </a:lstStyle>
                    <a:p>
                      <a:pPr algn="ctr"/>
                      <a:r>
                        <a:rPr lang="en-US" sz="1600" kern="1200" dirty="0" smtClean="0">
                          <a:solidFill>
                            <a:srgbClr val="002060"/>
                          </a:solidFill>
                          <a:effectLst/>
                          <a:latin typeface="+mn-lt"/>
                          <a:ea typeface="+mn-ea"/>
                          <a:cs typeface="+mn-cs"/>
                        </a:rPr>
                        <a:t>0.023</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TextBox 3"/>
          <p:cNvSpPr txBox="1"/>
          <p:nvPr/>
        </p:nvSpPr>
        <p:spPr>
          <a:xfrm>
            <a:off x="457200" y="1097280"/>
            <a:ext cx="8229600" cy="1200329"/>
          </a:xfrm>
          <a:prstGeom prst="rect">
            <a:avLst/>
          </a:prstGeom>
          <a:noFill/>
        </p:spPr>
        <p:txBody>
          <a:bodyPr wrap="square" rtlCol="0">
            <a:spAutoFit/>
          </a:bodyPr>
          <a:lstStyle/>
          <a:p>
            <a:pPr indent="-182880"/>
            <a:r>
              <a:rPr lang="en-US" dirty="0" smtClean="0"/>
              <a:t>Previous specification: </a:t>
            </a:r>
            <a:r>
              <a:rPr lang="en-US" dirty="0"/>
              <a:t>“IT_errortable_v3_spec</a:t>
            </a:r>
            <a:r>
              <a:rPr lang="en-US" dirty="0" smtClean="0"/>
              <a:t>”.</a:t>
            </a:r>
          </a:p>
          <a:p>
            <a:pPr indent="-182880"/>
            <a:r>
              <a:rPr lang="en-US" dirty="0" smtClean="0"/>
              <a:t>New estimate</a:t>
            </a:r>
            <a:r>
              <a:rPr lang="en-US" dirty="0" smtClean="0"/>
              <a:t>: “</a:t>
            </a:r>
            <a:r>
              <a:rPr lang="en-US" dirty="0" smtClean="0">
                <a:solidFill>
                  <a:srgbClr val="C00000"/>
                </a:solidFill>
              </a:rPr>
              <a:t>IT_errortable_v4</a:t>
            </a:r>
            <a:r>
              <a:rPr lang="en-US" dirty="0" smtClean="0"/>
              <a:t>” or</a:t>
            </a:r>
            <a:r>
              <a:rPr lang="en-US" dirty="0" smtClean="0"/>
              <a:t> </a:t>
            </a:r>
            <a:r>
              <a:rPr lang="en-US" dirty="0"/>
              <a:t>“</a:t>
            </a:r>
            <a:r>
              <a:rPr lang="en-US" dirty="0">
                <a:solidFill>
                  <a:srgbClr val="C00000"/>
                </a:solidFill>
              </a:rPr>
              <a:t>IT_errortable_v66_4</a:t>
            </a:r>
            <a:r>
              <a:rPr lang="en-US" dirty="0" smtClean="0"/>
              <a:t>” </a:t>
            </a:r>
            <a:r>
              <a:rPr lang="en-US" dirty="0"/>
              <a:t>(</a:t>
            </a:r>
            <a:r>
              <a:rPr lang="en-US" dirty="0" smtClean="0"/>
              <a:t>same injection terms).</a:t>
            </a:r>
            <a:endParaRPr lang="en-US" dirty="0" smtClean="0"/>
          </a:p>
          <a:p>
            <a:pPr indent="-182880"/>
            <a:r>
              <a:rPr lang="en-US" dirty="0" smtClean="0"/>
              <a:t>New </a:t>
            </a:r>
            <a:r>
              <a:rPr lang="en-US" dirty="0" smtClean="0"/>
              <a:t>estimates are </a:t>
            </a:r>
            <a:r>
              <a:rPr lang="en-US" dirty="0" smtClean="0"/>
              <a:t>indicated in </a:t>
            </a:r>
            <a:r>
              <a:rPr lang="en-US" dirty="0" smtClean="0"/>
              <a:t>green below. </a:t>
            </a:r>
            <a:r>
              <a:rPr lang="en-US" dirty="0" smtClean="0"/>
              <a:t>Slightly reduced</a:t>
            </a:r>
            <a:r>
              <a:rPr lang="en-US" dirty="0" smtClean="0"/>
              <a:t> b6m (-16 -&gt; -15.8) and b10m (4.15 -&gt; 3.63), but significantly </a:t>
            </a:r>
            <a:r>
              <a:rPr lang="en-US" dirty="0" smtClean="0"/>
              <a:t>increased </a:t>
            </a:r>
            <a:r>
              <a:rPr lang="en-US" dirty="0" smtClean="0">
                <a:solidFill>
                  <a:srgbClr val="C00000"/>
                </a:solidFill>
              </a:rPr>
              <a:t>b14m</a:t>
            </a:r>
            <a:r>
              <a:rPr lang="en-US" dirty="0" smtClean="0"/>
              <a:t>: -0.04 -&gt; -0.6.</a:t>
            </a:r>
            <a:endParaRPr lang="en-US" dirty="0"/>
          </a:p>
        </p:txBody>
      </p:sp>
    </p:spTree>
    <p:extLst>
      <p:ext uri="{BB962C8B-B14F-4D97-AF65-F5344CB8AC3E}">
        <p14:creationId xmlns:p14="http://schemas.microsoft.com/office/powerpoint/2010/main" val="2247020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and </a:t>
            </a:r>
            <a:r>
              <a:rPr lang="en-US" dirty="0" smtClean="0"/>
              <a:t>tracking </a:t>
            </a:r>
            <a:r>
              <a:rPr lang="en-US" dirty="0" smtClean="0"/>
              <a:t>set-up</a:t>
            </a:r>
            <a:endParaRPr lang="en-US" sz="2800" dirty="0"/>
          </a:p>
        </p:txBody>
      </p:sp>
      <p:sp>
        <p:nvSpPr>
          <p:cNvPr id="3" name="Content Placeholder 2"/>
          <p:cNvSpPr>
            <a:spLocks noGrp="1"/>
          </p:cNvSpPr>
          <p:nvPr>
            <p:ph idx="4294967295"/>
          </p:nvPr>
        </p:nvSpPr>
        <p:spPr>
          <a:xfrm>
            <a:off x="457200" y="1005840"/>
            <a:ext cx="8229600" cy="5303520"/>
          </a:xfrm>
        </p:spPr>
        <p:txBody>
          <a:bodyPr>
            <a:noAutofit/>
          </a:bodyPr>
          <a:lstStyle/>
          <a:p>
            <a:pPr marL="182880" indent="-182880" defTabSz="182880">
              <a:lnSpc>
                <a:spcPct val="100000"/>
              </a:lnSpc>
              <a:spcBef>
                <a:spcPts val="0"/>
              </a:spcBef>
            </a:pPr>
            <a:r>
              <a:rPr lang="en-US" sz="2000" dirty="0" smtClean="0">
                <a:solidFill>
                  <a:schemeClr val="tx1"/>
                </a:solidFill>
                <a:effectLst/>
              </a:rPr>
              <a:t>DA studies with updated estimated field quality of the new IR magnets:</a:t>
            </a:r>
          </a:p>
          <a:p>
            <a:pPr marL="411480" lvl="1" indent="-182880" defTabSz="182880">
              <a:lnSpc>
                <a:spcPct val="100000"/>
              </a:lnSpc>
              <a:spcBef>
                <a:spcPts val="0"/>
              </a:spcBef>
            </a:pPr>
            <a:r>
              <a:rPr lang="en-US" sz="1600" dirty="0" err="1">
                <a:solidFill>
                  <a:schemeClr val="tx1"/>
                </a:solidFill>
                <a:effectLst/>
              </a:rPr>
              <a:t>Nb-Ti</a:t>
            </a:r>
            <a:r>
              <a:rPr lang="en-US" sz="1600" dirty="0">
                <a:solidFill>
                  <a:schemeClr val="tx1"/>
                </a:solidFill>
                <a:effectLst/>
              </a:rPr>
              <a:t> </a:t>
            </a:r>
            <a:r>
              <a:rPr lang="en-US" sz="1600" dirty="0" smtClean="0">
                <a:solidFill>
                  <a:schemeClr val="tx1"/>
                </a:solidFill>
                <a:effectLst/>
              </a:rPr>
              <a:t>105 </a:t>
            </a:r>
            <a:r>
              <a:rPr lang="en-US" sz="1600" dirty="0">
                <a:solidFill>
                  <a:schemeClr val="tx1"/>
                </a:solidFill>
                <a:effectLst/>
              </a:rPr>
              <a:t>mm D2 separation </a:t>
            </a:r>
            <a:r>
              <a:rPr lang="en-US" sz="1600" dirty="0" smtClean="0">
                <a:solidFill>
                  <a:schemeClr val="tx1"/>
                </a:solidFill>
                <a:effectLst/>
              </a:rPr>
              <a:t>dipoles</a:t>
            </a:r>
          </a:p>
          <a:p>
            <a:pPr marL="411480" lvl="1" indent="-182880" defTabSz="182880">
              <a:lnSpc>
                <a:spcPct val="100000"/>
              </a:lnSpc>
              <a:spcBef>
                <a:spcPts val="0"/>
              </a:spcBef>
            </a:pPr>
            <a:r>
              <a:rPr lang="en-US" sz="1600" dirty="0">
                <a:solidFill>
                  <a:schemeClr val="tx1"/>
                </a:solidFill>
                <a:effectLst/>
              </a:rPr>
              <a:t>Nb</a:t>
            </a:r>
            <a:r>
              <a:rPr lang="en-US" sz="1600" baseline="-25000" dirty="0">
                <a:solidFill>
                  <a:schemeClr val="tx1"/>
                </a:solidFill>
                <a:effectLst/>
              </a:rPr>
              <a:t>3</a:t>
            </a:r>
            <a:r>
              <a:rPr lang="en-US" sz="1600" dirty="0">
                <a:solidFill>
                  <a:schemeClr val="tx1"/>
                </a:solidFill>
                <a:effectLst/>
              </a:rPr>
              <a:t>Sn 150 mm aperture IT </a:t>
            </a:r>
            <a:r>
              <a:rPr lang="en-US" sz="1600" dirty="0" err="1" smtClean="0">
                <a:solidFill>
                  <a:schemeClr val="tx1"/>
                </a:solidFill>
                <a:effectLst/>
              </a:rPr>
              <a:t>quadrupoles</a:t>
            </a:r>
            <a:endParaRPr lang="en-US" sz="1600" dirty="0" smtClean="0">
              <a:solidFill>
                <a:schemeClr val="tx1"/>
              </a:solidFill>
              <a:effectLst/>
            </a:endParaRPr>
          </a:p>
          <a:p>
            <a:pPr marL="411480" lvl="1" indent="-182880" defTabSz="182880">
              <a:lnSpc>
                <a:spcPct val="100000"/>
              </a:lnSpc>
              <a:spcBef>
                <a:spcPts val="0"/>
              </a:spcBef>
            </a:pPr>
            <a:r>
              <a:rPr lang="en-US" sz="1600" dirty="0" err="1" smtClean="0">
                <a:solidFill>
                  <a:schemeClr val="tx1"/>
                </a:solidFill>
                <a:effectLst/>
              </a:rPr>
              <a:t>Nb-Ti</a:t>
            </a:r>
            <a:r>
              <a:rPr lang="en-US" sz="1600" dirty="0" smtClean="0">
                <a:solidFill>
                  <a:schemeClr val="tx1"/>
                </a:solidFill>
                <a:effectLst/>
              </a:rPr>
              <a:t> </a:t>
            </a:r>
            <a:r>
              <a:rPr lang="en-US" sz="1600" dirty="0">
                <a:solidFill>
                  <a:schemeClr val="tx1"/>
                </a:solidFill>
                <a:effectLst/>
              </a:rPr>
              <a:t>90 mm Q4 </a:t>
            </a:r>
            <a:r>
              <a:rPr lang="en-US" sz="1600" dirty="0" err="1" smtClean="0">
                <a:solidFill>
                  <a:schemeClr val="tx1"/>
                </a:solidFill>
                <a:effectLst/>
              </a:rPr>
              <a:t>quadrupoles</a:t>
            </a:r>
            <a:endParaRPr lang="en-US" sz="1600" dirty="0" smtClean="0">
              <a:solidFill>
                <a:schemeClr val="tx1"/>
              </a:solidFill>
              <a:effectLst/>
            </a:endParaRPr>
          </a:p>
          <a:p>
            <a:pPr marL="411480" lvl="1" indent="-182880" defTabSz="182880">
              <a:lnSpc>
                <a:spcPct val="100000"/>
              </a:lnSpc>
              <a:spcBef>
                <a:spcPts val="0"/>
              </a:spcBef>
            </a:pPr>
            <a:endParaRPr lang="en-US" sz="1600" dirty="0">
              <a:solidFill>
                <a:schemeClr val="tx1"/>
              </a:solidFill>
              <a:effectLst/>
            </a:endParaRPr>
          </a:p>
          <a:p>
            <a:pPr marL="182880" indent="-182880" defTabSz="182880">
              <a:lnSpc>
                <a:spcPct val="100000"/>
              </a:lnSpc>
              <a:spcBef>
                <a:spcPts val="0"/>
              </a:spcBef>
            </a:pPr>
            <a:r>
              <a:rPr lang="en-US" sz="2000" dirty="0" smtClean="0">
                <a:solidFill>
                  <a:schemeClr val="tx1"/>
                </a:solidFill>
                <a:effectLst/>
              </a:rPr>
              <a:t>Lattice set-up:</a:t>
            </a:r>
          </a:p>
          <a:p>
            <a:pPr marL="411480" lvl="1" indent="-182880" defTabSz="182880">
              <a:lnSpc>
                <a:spcPct val="100000"/>
              </a:lnSpc>
              <a:spcBef>
                <a:spcPts val="0"/>
              </a:spcBef>
            </a:pPr>
            <a:r>
              <a:rPr lang="en-US" sz="1600" dirty="0" smtClean="0">
                <a:solidFill>
                  <a:schemeClr val="tx1"/>
                </a:solidFill>
                <a:effectLst/>
              </a:rPr>
              <a:t>collision </a:t>
            </a:r>
            <a:r>
              <a:rPr lang="en-US" sz="1600" dirty="0">
                <a:solidFill>
                  <a:schemeClr val="tx1"/>
                </a:solidFill>
                <a:effectLst/>
              </a:rPr>
              <a:t>optics with </a:t>
            </a:r>
            <a:r>
              <a:rPr lang="en-US" sz="1600" dirty="0">
                <a:solidFill>
                  <a:schemeClr val="tx1"/>
                </a:solidFill>
                <a:effectLst/>
                <a:latin typeface="Symbol" panose="05050102010706020507" pitchFamily="18" charset="2"/>
              </a:rPr>
              <a:t>b</a:t>
            </a:r>
            <a:r>
              <a:rPr lang="en-US" sz="1600" dirty="0" smtClean="0">
                <a:solidFill>
                  <a:schemeClr val="tx1"/>
                </a:solidFill>
                <a:effectLst/>
              </a:rPr>
              <a:t>*= 15 </a:t>
            </a:r>
            <a:r>
              <a:rPr lang="en-US" sz="1600" dirty="0">
                <a:solidFill>
                  <a:schemeClr val="tx1"/>
                </a:solidFill>
                <a:effectLst/>
              </a:rPr>
              <a:t>cm at IP1/IP5 and E = 7 </a:t>
            </a:r>
            <a:r>
              <a:rPr lang="en-US" sz="1600" dirty="0" err="1" smtClean="0">
                <a:solidFill>
                  <a:schemeClr val="tx1"/>
                </a:solidFill>
                <a:effectLst/>
              </a:rPr>
              <a:t>TeV</a:t>
            </a:r>
            <a:endParaRPr lang="en-US" sz="1600" dirty="0" smtClean="0">
              <a:solidFill>
                <a:schemeClr val="tx1"/>
              </a:solidFill>
              <a:effectLst/>
            </a:endParaRPr>
          </a:p>
          <a:p>
            <a:pPr marL="411480" lvl="1" indent="-182880" defTabSz="182880">
              <a:lnSpc>
                <a:spcPct val="100000"/>
              </a:lnSpc>
              <a:spcBef>
                <a:spcPts val="0"/>
              </a:spcBef>
            </a:pPr>
            <a:r>
              <a:rPr lang="en-US" sz="1600" dirty="0" smtClean="0">
                <a:solidFill>
                  <a:schemeClr val="tx1"/>
                </a:solidFill>
                <a:effectLst/>
              </a:rPr>
              <a:t>injection </a:t>
            </a:r>
            <a:r>
              <a:rPr lang="en-US" sz="1600" dirty="0">
                <a:solidFill>
                  <a:schemeClr val="tx1"/>
                </a:solidFill>
                <a:effectLst/>
              </a:rPr>
              <a:t>optics with </a:t>
            </a:r>
            <a:r>
              <a:rPr lang="en-US" sz="1600" dirty="0">
                <a:solidFill>
                  <a:schemeClr val="tx1"/>
                </a:solidFill>
                <a:effectLst/>
                <a:latin typeface="Symbol" panose="05050102010706020507" pitchFamily="18" charset="2"/>
              </a:rPr>
              <a:t>b</a:t>
            </a:r>
            <a:r>
              <a:rPr lang="en-US" sz="1600" dirty="0" smtClean="0">
                <a:solidFill>
                  <a:schemeClr val="tx1"/>
                </a:solidFill>
                <a:effectLst/>
              </a:rPr>
              <a:t>*= 5.5 </a:t>
            </a:r>
            <a:r>
              <a:rPr lang="en-US" sz="1600" dirty="0" smtClean="0">
                <a:solidFill>
                  <a:schemeClr val="tx1"/>
                </a:solidFill>
                <a:effectLst/>
              </a:rPr>
              <a:t>m </a:t>
            </a:r>
            <a:r>
              <a:rPr lang="en-US" sz="1600" dirty="0" smtClean="0">
                <a:solidFill>
                  <a:schemeClr val="tx1"/>
                </a:solidFill>
                <a:effectLst/>
              </a:rPr>
              <a:t>and E </a:t>
            </a:r>
            <a:r>
              <a:rPr lang="en-US" sz="1600" dirty="0">
                <a:solidFill>
                  <a:schemeClr val="tx1"/>
                </a:solidFill>
                <a:effectLst/>
              </a:rPr>
              <a:t>= 450 </a:t>
            </a:r>
            <a:r>
              <a:rPr lang="en-US" sz="1600" dirty="0" err="1" smtClean="0">
                <a:solidFill>
                  <a:schemeClr val="tx1"/>
                </a:solidFill>
                <a:effectLst/>
              </a:rPr>
              <a:t>GeV</a:t>
            </a:r>
            <a:endParaRPr lang="en-US" sz="1600" dirty="0" smtClean="0">
              <a:solidFill>
                <a:schemeClr val="tx1"/>
              </a:solidFill>
              <a:effectLst/>
            </a:endParaRPr>
          </a:p>
          <a:p>
            <a:pPr marL="411480" lvl="1" indent="-182880" defTabSz="182880">
              <a:lnSpc>
                <a:spcPct val="100000"/>
              </a:lnSpc>
              <a:spcBef>
                <a:spcPts val="0"/>
              </a:spcBef>
            </a:pPr>
            <a:endParaRPr lang="en-US" sz="1600" dirty="0" smtClean="0">
              <a:solidFill>
                <a:schemeClr val="tx1"/>
              </a:solidFill>
              <a:effectLst/>
            </a:endParaRPr>
          </a:p>
          <a:p>
            <a:pPr marL="182880" indent="-182880" defTabSz="182880">
              <a:lnSpc>
                <a:spcPct val="100000"/>
              </a:lnSpc>
              <a:spcBef>
                <a:spcPts val="0"/>
              </a:spcBef>
            </a:pPr>
            <a:r>
              <a:rPr lang="en-US" sz="2000" dirty="0" smtClean="0">
                <a:solidFill>
                  <a:schemeClr val="tx1"/>
                </a:solidFill>
                <a:effectLst/>
              </a:rPr>
              <a:t>Tracking simulations set-up:</a:t>
            </a:r>
          </a:p>
          <a:p>
            <a:pPr marL="411480" lvl="1" indent="-182880" defTabSz="182880">
              <a:lnSpc>
                <a:spcPct val="100000"/>
              </a:lnSpc>
              <a:spcBef>
                <a:spcPts val="0"/>
              </a:spcBef>
            </a:pPr>
            <a:r>
              <a:rPr lang="en-US" sz="1600" dirty="0" smtClean="0">
                <a:solidFill>
                  <a:schemeClr val="tx1"/>
                </a:solidFill>
                <a:effectLst/>
              </a:rPr>
              <a:t>10</a:t>
            </a:r>
            <a:r>
              <a:rPr lang="en-US" sz="1600" baseline="30000" dirty="0" smtClean="0">
                <a:solidFill>
                  <a:schemeClr val="tx1"/>
                </a:solidFill>
                <a:effectLst/>
              </a:rPr>
              <a:t>5</a:t>
            </a:r>
            <a:r>
              <a:rPr lang="en-US" sz="1600" dirty="0" smtClean="0">
                <a:solidFill>
                  <a:schemeClr val="tx1"/>
                </a:solidFill>
                <a:effectLst/>
              </a:rPr>
              <a:t> turns, </a:t>
            </a:r>
            <a:r>
              <a:rPr lang="en-US" sz="1600" dirty="0">
                <a:solidFill>
                  <a:schemeClr val="tx1"/>
                </a:solidFill>
                <a:effectLst/>
              </a:rPr>
              <a:t>60 random error </a:t>
            </a:r>
            <a:r>
              <a:rPr lang="en-US" sz="1600" dirty="0" smtClean="0">
                <a:solidFill>
                  <a:schemeClr val="tx1"/>
                </a:solidFill>
                <a:effectLst/>
              </a:rPr>
              <a:t>seeds, </a:t>
            </a:r>
            <a:r>
              <a:rPr lang="en-US" sz="1600" dirty="0">
                <a:solidFill>
                  <a:schemeClr val="tx1"/>
                </a:solidFill>
                <a:effectLst/>
              </a:rPr>
              <a:t>30 particle pairs per amplitude step (2</a:t>
            </a:r>
            <a:r>
              <a:rPr lang="en-US" sz="1600" dirty="0">
                <a:solidFill>
                  <a:schemeClr val="tx1"/>
                </a:solidFill>
                <a:effectLst/>
                <a:latin typeface="Symbol" panose="05050102010706020507" pitchFamily="18" charset="2"/>
              </a:rPr>
              <a:t>s</a:t>
            </a:r>
            <a:r>
              <a:rPr lang="en-US" sz="1600" dirty="0" smtClean="0">
                <a:solidFill>
                  <a:schemeClr val="tx1"/>
                </a:solidFill>
                <a:effectLst/>
              </a:rPr>
              <a:t>), </a:t>
            </a:r>
            <a:r>
              <a:rPr lang="en-US" sz="1600" dirty="0">
                <a:solidFill>
                  <a:schemeClr val="tx1"/>
                </a:solidFill>
                <a:effectLst/>
              </a:rPr>
              <a:t>11 x-y angles</a:t>
            </a:r>
          </a:p>
          <a:p>
            <a:pPr marL="411480" lvl="1" indent="-182880" defTabSz="182880">
              <a:lnSpc>
                <a:spcPct val="100000"/>
              </a:lnSpc>
              <a:spcBef>
                <a:spcPts val="0"/>
              </a:spcBef>
            </a:pPr>
            <a:r>
              <a:rPr lang="en-US" sz="1600" dirty="0">
                <a:solidFill>
                  <a:schemeClr val="tx1"/>
                </a:solidFill>
                <a:effectLst/>
              </a:rPr>
              <a:t>Beam energy: 7 </a:t>
            </a:r>
            <a:r>
              <a:rPr lang="en-US" sz="1600" dirty="0" err="1">
                <a:solidFill>
                  <a:schemeClr val="tx1"/>
                </a:solidFill>
                <a:effectLst/>
              </a:rPr>
              <a:t>TeV</a:t>
            </a:r>
            <a:r>
              <a:rPr lang="en-US" sz="1600" dirty="0">
                <a:solidFill>
                  <a:schemeClr val="tx1"/>
                </a:solidFill>
                <a:effectLst/>
              </a:rPr>
              <a:t> (collision), 450 GeV (injection)</a:t>
            </a:r>
          </a:p>
          <a:p>
            <a:pPr marL="411480" lvl="1" indent="-182880" defTabSz="182880">
              <a:lnSpc>
                <a:spcPct val="100000"/>
              </a:lnSpc>
              <a:spcBef>
                <a:spcPts val="0"/>
              </a:spcBef>
            </a:pPr>
            <a:r>
              <a:rPr lang="en-US" sz="1600" dirty="0">
                <a:solidFill>
                  <a:schemeClr val="tx1"/>
                </a:solidFill>
                <a:effectLst/>
              </a:rPr>
              <a:t>Initial </a:t>
            </a:r>
            <a:r>
              <a:rPr lang="en-US" sz="1600" dirty="0" err="1">
                <a:solidFill>
                  <a:schemeClr val="tx1"/>
                </a:solidFill>
                <a:effectLst/>
                <a:latin typeface="Symbol" panose="05050102010706020507" pitchFamily="18" charset="2"/>
              </a:rPr>
              <a:t>D</a:t>
            </a:r>
            <a:r>
              <a:rPr lang="en-US" sz="1600" dirty="0" err="1">
                <a:solidFill>
                  <a:schemeClr val="tx1"/>
                </a:solidFill>
                <a:effectLst/>
              </a:rPr>
              <a:t>p</a:t>
            </a:r>
            <a:r>
              <a:rPr lang="en-US" sz="1600" dirty="0">
                <a:solidFill>
                  <a:schemeClr val="tx1"/>
                </a:solidFill>
                <a:effectLst/>
              </a:rPr>
              <a:t>/p: 2.7e-4 (collision), 7.5e-4 (injection)</a:t>
            </a:r>
          </a:p>
          <a:p>
            <a:pPr marL="411480" lvl="1" indent="-182880" defTabSz="182880">
              <a:lnSpc>
                <a:spcPct val="100000"/>
              </a:lnSpc>
              <a:spcBef>
                <a:spcPts val="0"/>
              </a:spcBef>
            </a:pPr>
            <a:r>
              <a:rPr lang="en-US" sz="1600" dirty="0" smtClean="0">
                <a:solidFill>
                  <a:schemeClr val="tx1"/>
                </a:solidFill>
                <a:effectLst/>
              </a:rPr>
              <a:t>Nominal tune</a:t>
            </a:r>
            <a:r>
              <a:rPr lang="en-US" sz="1600" dirty="0">
                <a:solidFill>
                  <a:schemeClr val="tx1"/>
                </a:solidFill>
                <a:effectLst/>
              </a:rPr>
              <a:t>: 62.31, 60.32 (collision), 62.28, 60.31 (injection)</a:t>
            </a:r>
          </a:p>
          <a:p>
            <a:pPr marL="411480" lvl="1" indent="-182880" defTabSz="182880">
              <a:lnSpc>
                <a:spcPct val="100000"/>
              </a:lnSpc>
              <a:spcBef>
                <a:spcPts val="0"/>
              </a:spcBef>
            </a:pPr>
            <a:r>
              <a:rPr lang="en-US" sz="1600" dirty="0">
                <a:solidFill>
                  <a:schemeClr val="tx1"/>
                </a:solidFill>
                <a:effectLst/>
              </a:rPr>
              <a:t>Normalized emittance = 3.75 </a:t>
            </a:r>
            <a:r>
              <a:rPr lang="en-US" sz="1600" dirty="0">
                <a:solidFill>
                  <a:schemeClr val="tx1"/>
                </a:solidFill>
                <a:effectLst/>
                <a:latin typeface="Symbol" panose="05050102010706020507" pitchFamily="18" charset="2"/>
              </a:rPr>
              <a:t>m</a:t>
            </a:r>
            <a:r>
              <a:rPr lang="en-US" sz="1600" dirty="0">
                <a:solidFill>
                  <a:schemeClr val="tx1"/>
                </a:solidFill>
                <a:effectLst/>
              </a:rPr>
              <a:t>m-rad</a:t>
            </a:r>
          </a:p>
          <a:p>
            <a:pPr marL="411480" lvl="1" indent="-182880" defTabSz="182880">
              <a:lnSpc>
                <a:spcPct val="100000"/>
              </a:lnSpc>
              <a:spcBef>
                <a:spcPts val="0"/>
              </a:spcBef>
            </a:pPr>
            <a:r>
              <a:rPr lang="en-US" sz="1600" dirty="0">
                <a:solidFill>
                  <a:schemeClr val="tx1"/>
                </a:solidFill>
                <a:effectLst/>
              </a:rPr>
              <a:t>Arc errors and the standard correction systems are </a:t>
            </a:r>
            <a:r>
              <a:rPr lang="en-US" sz="1600" dirty="0" smtClean="0">
                <a:solidFill>
                  <a:schemeClr val="tx1"/>
                </a:solidFill>
                <a:effectLst/>
              </a:rPr>
              <a:t>always included</a:t>
            </a:r>
            <a:endParaRPr lang="en-US" sz="1600" dirty="0">
              <a:solidFill>
                <a:schemeClr val="tx1"/>
              </a:solidFill>
              <a:effectLst/>
            </a:endParaRPr>
          </a:p>
          <a:p>
            <a:pPr marL="411480" lvl="1" indent="-182880" defTabSz="182880">
              <a:lnSpc>
                <a:spcPct val="100000"/>
              </a:lnSpc>
              <a:spcBef>
                <a:spcPts val="0"/>
              </a:spcBef>
            </a:pPr>
            <a:r>
              <a:rPr lang="en-US" sz="1600" dirty="0">
                <a:solidFill>
                  <a:schemeClr val="tx1"/>
                </a:solidFill>
                <a:effectLst/>
              </a:rPr>
              <a:t>IT non-linear correctors of order n=3-6 are used in the collision </a:t>
            </a:r>
            <a:r>
              <a:rPr lang="en-US" sz="1600" dirty="0" smtClean="0">
                <a:solidFill>
                  <a:schemeClr val="tx1"/>
                </a:solidFill>
                <a:effectLst/>
              </a:rPr>
              <a:t>optics</a:t>
            </a:r>
          </a:p>
          <a:p>
            <a:pPr marL="182880" lvl="1" indent="-182880" defTabSz="182880">
              <a:lnSpc>
                <a:spcPct val="100000"/>
              </a:lnSpc>
              <a:spcBef>
                <a:spcPts val="0"/>
              </a:spcBef>
              <a:buNone/>
            </a:pPr>
            <a:endParaRPr lang="en-US" sz="1600" dirty="0" smtClean="0"/>
          </a:p>
          <a:p>
            <a:pPr marL="182880" lvl="1" indent="-182880" defTabSz="182880">
              <a:lnSpc>
                <a:spcPct val="100000"/>
              </a:lnSpc>
              <a:spcBef>
                <a:spcPts val="0"/>
              </a:spcBef>
            </a:pPr>
            <a:r>
              <a:rPr lang="en-US" dirty="0" smtClean="0">
                <a:effectLst/>
              </a:rPr>
              <a:t>Field coefficients:</a:t>
            </a:r>
            <a:endParaRPr lang="en-US" dirty="0">
              <a:solidFill>
                <a:schemeClr val="tx1"/>
              </a:solidFill>
              <a:effectLst/>
            </a:endParaRPr>
          </a:p>
        </p:txBody>
      </p:sp>
      <p:graphicFrame>
        <p:nvGraphicFramePr>
          <p:cNvPr id="4" name="Object 3"/>
          <p:cNvGraphicFramePr>
            <a:graphicFrameLocks noGrp="1" noChangeAspect="1"/>
          </p:cNvGraphicFramePr>
          <p:nvPr>
            <p:extLst>
              <p:ext uri="{D42A27DB-BD31-4B8C-83A1-F6EECF244321}">
                <p14:modId xmlns:p14="http://schemas.microsoft.com/office/powerpoint/2010/main" val="1034646978"/>
              </p:ext>
            </p:extLst>
          </p:nvPr>
        </p:nvGraphicFramePr>
        <p:xfrm>
          <a:off x="2649964" y="5433218"/>
          <a:ext cx="4371975" cy="690563"/>
        </p:xfrm>
        <a:graphic>
          <a:graphicData uri="http://schemas.openxmlformats.org/presentationml/2006/ole">
            <mc:AlternateContent xmlns:mc="http://schemas.openxmlformats.org/markup-compatibility/2006">
              <mc:Choice xmlns:v="urn:schemas-microsoft-com:vml" Requires="v">
                <p:oleObj spid="_x0000_s6153" name="Equation" r:id="rId3" imgW="3530600" imgH="558800" progId="Equation.3">
                  <p:embed/>
                </p:oleObj>
              </mc:Choice>
              <mc:Fallback>
                <p:oleObj name="Equation" r:id="rId3" imgW="3530600" imgH="558800" progId="Equation.3">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9964" y="5433218"/>
                        <a:ext cx="4371975"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07670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at injection energy with updated IT field quality</a:t>
            </a:r>
            <a:endParaRPr lang="en-US" dirty="0"/>
          </a:p>
        </p:txBody>
      </p:sp>
      <p:sp>
        <p:nvSpPr>
          <p:cNvPr id="5" name="TextBox 4"/>
          <p:cNvSpPr txBox="1"/>
          <p:nvPr/>
        </p:nvSpPr>
        <p:spPr>
          <a:xfrm>
            <a:off x="914399" y="1645920"/>
            <a:ext cx="3179012" cy="646331"/>
          </a:xfrm>
          <a:prstGeom prst="rect">
            <a:avLst/>
          </a:prstGeom>
          <a:noFill/>
        </p:spPr>
        <p:txBody>
          <a:bodyPr wrap="none" rtlCol="0">
            <a:spAutoFit/>
          </a:bodyPr>
          <a:lstStyle/>
          <a:p>
            <a:r>
              <a:rPr lang="en-US" dirty="0" smtClean="0"/>
              <a:t>IT_errortable_v3_spec</a:t>
            </a:r>
          </a:p>
          <a:p>
            <a:r>
              <a:rPr lang="en-US" dirty="0" err="1" smtClean="0"/>
              <a:t>DAave</a:t>
            </a:r>
            <a:r>
              <a:rPr lang="en-US" dirty="0" smtClean="0"/>
              <a:t> = 10.40</a:t>
            </a:r>
            <a:r>
              <a:rPr lang="en-US" dirty="0" smtClean="0">
                <a:latin typeface="Symbol" panose="05050102010706020507" pitchFamily="18" charset="2"/>
              </a:rPr>
              <a:t>s</a:t>
            </a:r>
            <a:r>
              <a:rPr lang="en-US" dirty="0" smtClean="0"/>
              <a:t>, </a:t>
            </a:r>
            <a:r>
              <a:rPr lang="en-US" dirty="0" err="1" smtClean="0"/>
              <a:t>DAmin</a:t>
            </a:r>
            <a:r>
              <a:rPr lang="en-US" dirty="0" smtClean="0"/>
              <a:t> = 9.92</a:t>
            </a:r>
            <a:r>
              <a:rPr lang="en-US" dirty="0" smtClean="0">
                <a:latin typeface="Symbol" panose="05050102010706020507" pitchFamily="18" charset="2"/>
              </a:rPr>
              <a:t>s</a:t>
            </a:r>
            <a:endParaRPr lang="en-US" dirty="0">
              <a:latin typeface="Symbol" panose="05050102010706020507" pitchFamily="18" charset="2"/>
            </a:endParaRPr>
          </a:p>
        </p:txBody>
      </p:sp>
      <p:sp>
        <p:nvSpPr>
          <p:cNvPr id="6" name="TextBox 5"/>
          <p:cNvSpPr txBox="1"/>
          <p:nvPr/>
        </p:nvSpPr>
        <p:spPr>
          <a:xfrm>
            <a:off x="5303520" y="1645920"/>
            <a:ext cx="3179012" cy="646331"/>
          </a:xfrm>
          <a:prstGeom prst="rect">
            <a:avLst/>
          </a:prstGeom>
          <a:noFill/>
        </p:spPr>
        <p:txBody>
          <a:bodyPr wrap="none" rtlCol="0">
            <a:spAutoFit/>
          </a:bodyPr>
          <a:lstStyle/>
          <a:p>
            <a:r>
              <a:rPr lang="en-US" dirty="0" smtClean="0"/>
              <a:t>IT_errortable_v66_4</a:t>
            </a:r>
          </a:p>
          <a:p>
            <a:r>
              <a:rPr lang="en-US" dirty="0" err="1" smtClean="0"/>
              <a:t>DAave</a:t>
            </a:r>
            <a:r>
              <a:rPr lang="en-US" dirty="0" smtClean="0"/>
              <a:t> = 10.40</a:t>
            </a:r>
            <a:r>
              <a:rPr lang="en-US" dirty="0" smtClean="0">
                <a:latin typeface="Symbol" panose="05050102010706020507" pitchFamily="18" charset="2"/>
              </a:rPr>
              <a:t>s</a:t>
            </a:r>
            <a:r>
              <a:rPr lang="en-US" dirty="0" smtClean="0"/>
              <a:t>, </a:t>
            </a:r>
            <a:r>
              <a:rPr lang="en-US" dirty="0" err="1" smtClean="0"/>
              <a:t>DAmin</a:t>
            </a:r>
            <a:r>
              <a:rPr lang="en-US" dirty="0" smtClean="0"/>
              <a:t> = 9.93</a:t>
            </a:r>
            <a:r>
              <a:rPr lang="en-US" dirty="0" smtClean="0">
                <a:latin typeface="Symbol" panose="05050102010706020507" pitchFamily="18" charset="2"/>
              </a:rPr>
              <a:t>s</a:t>
            </a:r>
            <a:endParaRPr lang="en-US" dirty="0">
              <a:latin typeface="Symbol" panose="05050102010706020507" pitchFamily="18" charset="2"/>
            </a:endParaRPr>
          </a:p>
        </p:txBody>
      </p:sp>
      <p:sp>
        <p:nvSpPr>
          <p:cNvPr id="7" name="TextBox 6"/>
          <p:cNvSpPr txBox="1"/>
          <p:nvPr/>
        </p:nvSpPr>
        <p:spPr>
          <a:xfrm>
            <a:off x="914400" y="5669280"/>
            <a:ext cx="7315200" cy="646331"/>
          </a:xfrm>
          <a:prstGeom prst="rect">
            <a:avLst/>
          </a:prstGeom>
          <a:noFill/>
        </p:spPr>
        <p:txBody>
          <a:bodyPr wrap="square" rtlCol="0">
            <a:spAutoFit/>
          </a:bodyPr>
          <a:lstStyle/>
          <a:p>
            <a:r>
              <a:rPr lang="en-US" dirty="0" smtClean="0"/>
              <a:t>The field quality of “IT_errortable_v4” (“IT_errortable_v66_4”) at injection is acceptable.</a:t>
            </a:r>
          </a:p>
        </p:txBody>
      </p:sp>
      <p:sp>
        <p:nvSpPr>
          <p:cNvPr id="10" name="TextBox 9"/>
          <p:cNvSpPr txBox="1"/>
          <p:nvPr/>
        </p:nvSpPr>
        <p:spPr>
          <a:xfrm>
            <a:off x="457200" y="1005840"/>
            <a:ext cx="8229600" cy="584775"/>
          </a:xfrm>
          <a:prstGeom prst="rect">
            <a:avLst/>
          </a:prstGeom>
          <a:noFill/>
        </p:spPr>
        <p:txBody>
          <a:bodyPr wrap="square" rtlCol="0">
            <a:spAutoFit/>
          </a:bodyPr>
          <a:lstStyle/>
          <a:p>
            <a:r>
              <a:rPr lang="en-US" sz="1600" dirty="0" smtClean="0"/>
              <a:t>The other magnets: D1_errortable_v1_spec”, “D2_errortable_v5_spec”, “Q4_errortable_v1_spec”, “Q5_errortable_v0_spec”.</a:t>
            </a:r>
            <a:endParaRPr lang="en-US" sz="16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377440"/>
            <a:ext cx="4370286" cy="3140572"/>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0" y="2377440"/>
            <a:ext cx="4365714" cy="3131429"/>
          </a:xfrm>
          <a:prstGeom prst="rect">
            <a:avLst/>
          </a:prstGeom>
        </p:spPr>
      </p:pic>
    </p:spTree>
    <p:extLst>
      <p:ext uri="{BB962C8B-B14F-4D97-AF65-F5344CB8AC3E}">
        <p14:creationId xmlns:p14="http://schemas.microsoft.com/office/powerpoint/2010/main" val="6298830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a:t>
            </a:r>
            <a:r>
              <a:rPr lang="en-US" dirty="0" smtClean="0"/>
              <a:t> </a:t>
            </a:r>
            <a:r>
              <a:rPr lang="en-US" dirty="0"/>
              <a:t>estimate of </a:t>
            </a:r>
            <a:r>
              <a:rPr lang="en-US" dirty="0" smtClean="0"/>
              <a:t>Q4 </a:t>
            </a:r>
            <a:r>
              <a:rPr lang="en-US" dirty="0"/>
              <a:t>field quality at </a:t>
            </a:r>
            <a:r>
              <a:rPr lang="en-US" dirty="0" smtClean="0"/>
              <a:t>collision</a:t>
            </a:r>
            <a:r>
              <a:rPr lang="en-US" dirty="0" smtClean="0"/>
              <a:t> </a:t>
            </a:r>
            <a:r>
              <a:rPr lang="en-US" dirty="0" smtClean="0"/>
              <a:t>energy </a:t>
            </a:r>
            <a:r>
              <a:rPr lang="en-US" dirty="0"/>
              <a:t>(r</a:t>
            </a:r>
            <a:r>
              <a:rPr lang="en-US" baseline="-25000" dirty="0"/>
              <a:t>0</a:t>
            </a:r>
            <a:r>
              <a:rPr lang="en-US" dirty="0"/>
              <a:t> = </a:t>
            </a:r>
            <a:r>
              <a:rPr lang="en-US" dirty="0" smtClean="0"/>
              <a:t>30</a:t>
            </a:r>
            <a:r>
              <a:rPr lang="en-US" dirty="0" smtClean="0"/>
              <a:t> </a:t>
            </a:r>
            <a:r>
              <a:rPr lang="en-US" dirty="0"/>
              <a:t>mm)</a:t>
            </a:r>
          </a:p>
        </p:txBody>
      </p:sp>
      <p:sp>
        <p:nvSpPr>
          <p:cNvPr id="4" name="TextBox 3"/>
          <p:cNvSpPr txBox="1"/>
          <p:nvPr/>
        </p:nvSpPr>
        <p:spPr>
          <a:xfrm>
            <a:off x="457200" y="1097280"/>
            <a:ext cx="8229600" cy="1200329"/>
          </a:xfrm>
          <a:prstGeom prst="rect">
            <a:avLst/>
          </a:prstGeom>
          <a:noFill/>
        </p:spPr>
        <p:txBody>
          <a:bodyPr wrap="square" rtlCol="0">
            <a:spAutoFit/>
          </a:bodyPr>
          <a:lstStyle/>
          <a:p>
            <a:pPr indent="-182880"/>
            <a:r>
              <a:rPr lang="en-US" dirty="0" smtClean="0"/>
              <a:t>Previous specification: “Q4_errortable_v1_spec”. New estimate</a:t>
            </a:r>
            <a:r>
              <a:rPr lang="en-US" dirty="0" smtClean="0"/>
              <a:t>: </a:t>
            </a:r>
            <a:r>
              <a:rPr lang="en-US" dirty="0" smtClean="0"/>
              <a:t>“</a:t>
            </a:r>
            <a:r>
              <a:rPr lang="en-US" dirty="0" smtClean="0">
                <a:solidFill>
                  <a:srgbClr val="C00000"/>
                </a:solidFill>
              </a:rPr>
              <a:t>Q4_errortable_v2</a:t>
            </a:r>
            <a:r>
              <a:rPr lang="en-US" dirty="0" smtClean="0"/>
              <a:t>”</a:t>
            </a:r>
            <a:r>
              <a:rPr lang="en-US" dirty="0" smtClean="0"/>
              <a:t>.</a:t>
            </a:r>
            <a:r>
              <a:rPr lang="en-US" dirty="0" smtClean="0"/>
              <a:t> All coefficients are updated. Most of the low order terms are increased, while the high order terms (n &gt; 9) are significantly reduced. </a:t>
            </a:r>
            <a:r>
              <a:rPr lang="en-US" dirty="0" smtClean="0"/>
              <a:t>New non-zero </a:t>
            </a:r>
            <a:r>
              <a:rPr lang="en-US" smtClean="0"/>
              <a:t>b6m and </a:t>
            </a:r>
            <a:r>
              <a:rPr lang="en-US" dirty="0" smtClean="0"/>
              <a:t>b14m. </a:t>
            </a:r>
            <a:r>
              <a:rPr lang="en-US" dirty="0" smtClean="0"/>
              <a:t>Cancellation of b6u,b6r, b10u,b10r, and b14u,b14r.</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99346840"/>
              </p:ext>
            </p:extLst>
          </p:nvPr>
        </p:nvGraphicFramePr>
        <p:xfrm>
          <a:off x="609600" y="2435620"/>
          <a:ext cx="7914854" cy="3840480"/>
        </p:xfrm>
        <a:graphic>
          <a:graphicData uri="http://schemas.openxmlformats.org/drawingml/2006/table">
            <a:tbl>
              <a:tblPr/>
              <a:tblGrid>
                <a:gridCol w="822960"/>
                <a:gridCol w="822960"/>
                <a:gridCol w="1280160"/>
                <a:gridCol w="914400"/>
                <a:gridCol w="233894"/>
                <a:gridCol w="822960"/>
                <a:gridCol w="822960"/>
                <a:gridCol w="1280160"/>
                <a:gridCol w="914400"/>
              </a:tblGrid>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skew</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600" kern="100" dirty="0">
                          <a:effectLst/>
                          <a:latin typeface="+mn-lt"/>
                          <a:ea typeface="SimSun"/>
                          <a:cs typeface="Calibri"/>
                        </a:rPr>
                        <a:t>   </a:t>
                      </a: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normal</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b5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0.483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0.483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-0.05</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0.084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0.084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0.015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0.015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1.50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004250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at collision energy with updated Q4 field quality</a:t>
            </a:r>
            <a:endParaRPr lang="en-US" dirty="0"/>
          </a:p>
        </p:txBody>
      </p:sp>
      <p:sp>
        <p:nvSpPr>
          <p:cNvPr id="5" name="TextBox 4"/>
          <p:cNvSpPr txBox="1"/>
          <p:nvPr/>
        </p:nvSpPr>
        <p:spPr>
          <a:xfrm>
            <a:off x="254509" y="1645920"/>
            <a:ext cx="4291559" cy="615553"/>
          </a:xfrm>
          <a:prstGeom prst="rect">
            <a:avLst/>
          </a:prstGeom>
          <a:noFill/>
        </p:spPr>
        <p:txBody>
          <a:bodyPr wrap="none" rtlCol="0">
            <a:spAutoFit/>
          </a:bodyPr>
          <a:lstStyle/>
          <a:p>
            <a:r>
              <a:rPr lang="en-US" dirty="0" smtClean="0"/>
              <a:t>Q4_errortable_v1_spec</a:t>
            </a:r>
          </a:p>
          <a:p>
            <a:r>
              <a:rPr lang="en-US" sz="1600" dirty="0" err="1" smtClean="0"/>
              <a:t>DAave</a:t>
            </a:r>
            <a:r>
              <a:rPr lang="en-US" sz="1600" dirty="0" smtClean="0"/>
              <a:t> = 11.18</a:t>
            </a:r>
            <a:r>
              <a:rPr lang="en-US" sz="1600" dirty="0" smtClean="0">
                <a:latin typeface="Symbol" panose="05050102010706020507" pitchFamily="18" charset="2"/>
              </a:rPr>
              <a:t>s</a:t>
            </a:r>
            <a:r>
              <a:rPr lang="en-US" sz="1600" dirty="0" smtClean="0"/>
              <a:t>, </a:t>
            </a:r>
            <a:r>
              <a:rPr lang="en-US" sz="1600" dirty="0" err="1" smtClean="0"/>
              <a:t>DAmin</a:t>
            </a:r>
            <a:r>
              <a:rPr lang="en-US" sz="1600" dirty="0" smtClean="0"/>
              <a:t> = 9.03</a:t>
            </a:r>
            <a:r>
              <a:rPr lang="en-US" sz="1600" dirty="0" smtClean="0">
                <a:latin typeface="Symbol" panose="05050102010706020507" pitchFamily="18" charset="2"/>
              </a:rPr>
              <a:t>s</a:t>
            </a:r>
            <a:r>
              <a:rPr lang="en-US" sz="1600" dirty="0" smtClean="0"/>
              <a:t>, DAmin2 = 9.86</a:t>
            </a:r>
            <a:r>
              <a:rPr lang="en-US" sz="1600" dirty="0" smtClean="0">
                <a:latin typeface="Symbol" panose="05050102010706020507" pitchFamily="18" charset="2"/>
              </a:rPr>
              <a:t>s</a:t>
            </a:r>
            <a:endParaRPr lang="en-US" sz="1600" dirty="0">
              <a:latin typeface="Symbol" panose="05050102010706020507" pitchFamily="18" charset="2"/>
            </a:endParaRPr>
          </a:p>
        </p:txBody>
      </p:sp>
      <p:sp>
        <p:nvSpPr>
          <p:cNvPr id="6" name="TextBox 5"/>
          <p:cNvSpPr txBox="1"/>
          <p:nvPr/>
        </p:nvSpPr>
        <p:spPr>
          <a:xfrm>
            <a:off x="4700192" y="1645920"/>
            <a:ext cx="4333238" cy="615553"/>
          </a:xfrm>
          <a:prstGeom prst="rect">
            <a:avLst/>
          </a:prstGeom>
          <a:noFill/>
        </p:spPr>
        <p:txBody>
          <a:bodyPr wrap="none" rtlCol="0">
            <a:spAutoFit/>
          </a:bodyPr>
          <a:lstStyle/>
          <a:p>
            <a:r>
              <a:rPr lang="en-US" dirty="0" smtClean="0"/>
              <a:t>Q4_errortable_v2</a:t>
            </a:r>
          </a:p>
          <a:p>
            <a:r>
              <a:rPr lang="en-US" sz="1600" dirty="0" err="1" smtClean="0"/>
              <a:t>DAave</a:t>
            </a:r>
            <a:r>
              <a:rPr lang="en-US" sz="1600" dirty="0" smtClean="0"/>
              <a:t> = 11.16</a:t>
            </a:r>
            <a:r>
              <a:rPr lang="en-US" sz="1600" dirty="0" smtClean="0">
                <a:latin typeface="Symbol" panose="05050102010706020507" pitchFamily="18" charset="2"/>
              </a:rPr>
              <a:t>s</a:t>
            </a:r>
            <a:r>
              <a:rPr lang="en-US" sz="1600" dirty="0" smtClean="0"/>
              <a:t>, </a:t>
            </a:r>
            <a:r>
              <a:rPr lang="en-US" sz="1600" dirty="0" err="1" smtClean="0"/>
              <a:t>DAmin</a:t>
            </a:r>
            <a:r>
              <a:rPr lang="en-US" sz="1600" dirty="0" smtClean="0"/>
              <a:t> = 9.10</a:t>
            </a:r>
            <a:r>
              <a:rPr lang="en-US" sz="1600" dirty="0" smtClean="0">
                <a:latin typeface="Symbol" panose="05050102010706020507" pitchFamily="18" charset="2"/>
              </a:rPr>
              <a:t>s</a:t>
            </a:r>
            <a:r>
              <a:rPr lang="en-US" sz="1600" dirty="0"/>
              <a:t> , DAmin2 = </a:t>
            </a:r>
            <a:r>
              <a:rPr lang="en-US" sz="1600" dirty="0" smtClean="0"/>
              <a:t>9.52</a:t>
            </a:r>
            <a:r>
              <a:rPr lang="en-US" sz="1600" dirty="0" smtClean="0">
                <a:latin typeface="Symbol" panose="05050102010706020507" pitchFamily="18" charset="2"/>
              </a:rPr>
              <a:t>s</a:t>
            </a:r>
            <a:endParaRPr lang="en-US" sz="1600" dirty="0">
              <a:latin typeface="Symbol" panose="05050102010706020507" pitchFamily="18" charset="2"/>
            </a:endParaRPr>
          </a:p>
        </p:txBody>
      </p:sp>
      <p:sp>
        <p:nvSpPr>
          <p:cNvPr id="7" name="TextBox 6"/>
          <p:cNvSpPr txBox="1"/>
          <p:nvPr/>
        </p:nvSpPr>
        <p:spPr>
          <a:xfrm>
            <a:off x="914400" y="5669280"/>
            <a:ext cx="7315200" cy="646331"/>
          </a:xfrm>
          <a:prstGeom prst="rect">
            <a:avLst/>
          </a:prstGeom>
          <a:noFill/>
        </p:spPr>
        <p:txBody>
          <a:bodyPr wrap="square" rtlCol="0">
            <a:spAutoFit/>
          </a:bodyPr>
          <a:lstStyle/>
          <a:p>
            <a:r>
              <a:rPr lang="en-US" dirty="0" smtClean="0"/>
              <a:t>The impact of the “Q4_errortable_v2” at collision energy is relatively small. It may </a:t>
            </a:r>
            <a:r>
              <a:rPr lang="en-US" dirty="0"/>
              <a:t> </a:t>
            </a:r>
            <a:r>
              <a:rPr lang="en-US" dirty="0" smtClean="0"/>
              <a:t>be acceptable. </a:t>
            </a:r>
          </a:p>
        </p:txBody>
      </p:sp>
      <p:sp>
        <p:nvSpPr>
          <p:cNvPr id="10" name="TextBox 9"/>
          <p:cNvSpPr txBox="1"/>
          <p:nvPr/>
        </p:nvSpPr>
        <p:spPr>
          <a:xfrm>
            <a:off x="457200" y="1005840"/>
            <a:ext cx="8229600" cy="584775"/>
          </a:xfrm>
          <a:prstGeom prst="rect">
            <a:avLst/>
          </a:prstGeom>
          <a:noFill/>
        </p:spPr>
        <p:txBody>
          <a:bodyPr wrap="square" rtlCol="0">
            <a:spAutoFit/>
          </a:bodyPr>
          <a:lstStyle/>
          <a:p>
            <a:r>
              <a:rPr lang="en-US" sz="1600" dirty="0" smtClean="0"/>
              <a:t>The other magnets: “IT_errortable_v66_4” (b10m*0.4, b14m*0.25), “D1_errortable_v1_spec”, “D2_errortable_v5_spec”, “Q5_errortable_v0_spec”.</a:t>
            </a:r>
            <a:endParaRPr lang="en-US" sz="1600"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377440"/>
            <a:ext cx="4370286" cy="3136000"/>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0" y="2377440"/>
            <a:ext cx="4365714" cy="3122286"/>
          </a:xfrm>
          <a:prstGeom prst="rect">
            <a:avLst/>
          </a:prstGeom>
        </p:spPr>
      </p:pic>
    </p:spTree>
    <p:extLst>
      <p:ext uri="{BB962C8B-B14F-4D97-AF65-F5344CB8AC3E}">
        <p14:creationId xmlns:p14="http://schemas.microsoft.com/office/powerpoint/2010/main" val="8346229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DA at collision energy with updated field of D2 and Q4 and optimized </a:t>
            </a:r>
            <a:r>
              <a:rPr lang="en-US" sz="2400" dirty="0"/>
              <a:t>“</a:t>
            </a:r>
            <a:r>
              <a:rPr lang="en-US" sz="2400" dirty="0" smtClean="0"/>
              <a:t>IT_errortable_v66_4”</a:t>
            </a:r>
            <a:endParaRPr lang="en-US" sz="2400" dirty="0"/>
          </a:p>
        </p:txBody>
      </p:sp>
      <p:sp>
        <p:nvSpPr>
          <p:cNvPr id="7" name="TextBox 6"/>
          <p:cNvSpPr txBox="1"/>
          <p:nvPr/>
        </p:nvSpPr>
        <p:spPr>
          <a:xfrm>
            <a:off x="914400" y="5669280"/>
            <a:ext cx="7315200" cy="584775"/>
          </a:xfrm>
          <a:prstGeom prst="rect">
            <a:avLst/>
          </a:prstGeom>
          <a:noFill/>
        </p:spPr>
        <p:txBody>
          <a:bodyPr wrap="square" rtlCol="0">
            <a:spAutoFit/>
          </a:bodyPr>
          <a:lstStyle/>
          <a:p>
            <a:r>
              <a:rPr lang="en-US" sz="1600" dirty="0" smtClean="0"/>
              <a:t>The minimum DA at collision energy is influenced by two bad seeds. Without these two seeds, the DA looks acceptable.</a:t>
            </a:r>
          </a:p>
        </p:txBody>
      </p:sp>
      <p:sp>
        <p:nvSpPr>
          <p:cNvPr id="11" name="TextBox 10"/>
          <p:cNvSpPr txBox="1"/>
          <p:nvPr/>
        </p:nvSpPr>
        <p:spPr>
          <a:xfrm>
            <a:off x="457200" y="1005840"/>
            <a:ext cx="8229600" cy="584775"/>
          </a:xfrm>
          <a:prstGeom prst="rect">
            <a:avLst/>
          </a:prstGeom>
          <a:noFill/>
        </p:spPr>
        <p:txBody>
          <a:bodyPr wrap="square" rtlCol="0">
            <a:spAutoFit/>
          </a:bodyPr>
          <a:lstStyle/>
          <a:p>
            <a:r>
              <a:rPr lang="en-US" sz="1600" dirty="0" smtClean="0"/>
              <a:t>Magnet errors: </a:t>
            </a:r>
            <a:r>
              <a:rPr lang="en-US" sz="1600" dirty="0"/>
              <a:t>“IT_errortable_v66_4” (b10m*0.4, b14m*0.25), “D1_errortable_v1_spec”, “D2_errortable_v5_spec”, “Q4_errortable_v2”, </a:t>
            </a:r>
            <a:r>
              <a:rPr lang="en-US" sz="1600" dirty="0" smtClean="0"/>
              <a:t>“</a:t>
            </a:r>
            <a:r>
              <a:rPr lang="en-US" sz="1600" dirty="0"/>
              <a:t>Q5_errortable_v0_spec”. </a:t>
            </a: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41966" y="1708909"/>
            <a:ext cx="5486400" cy="3778739"/>
          </a:xfrm>
          <a:prstGeom prst="rect">
            <a:avLst/>
          </a:prstGeom>
        </p:spPr>
      </p:pic>
    </p:spTree>
    <p:extLst>
      <p:ext uri="{BB962C8B-B14F-4D97-AF65-F5344CB8AC3E}">
        <p14:creationId xmlns:p14="http://schemas.microsoft.com/office/powerpoint/2010/main" val="16114878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a:t>
            </a:r>
            <a:r>
              <a:rPr lang="en-US" dirty="0" smtClean="0"/>
              <a:t> </a:t>
            </a:r>
            <a:r>
              <a:rPr lang="en-US" dirty="0"/>
              <a:t>estimate of </a:t>
            </a:r>
            <a:r>
              <a:rPr lang="en-US" dirty="0" smtClean="0"/>
              <a:t>Q4 </a:t>
            </a:r>
            <a:r>
              <a:rPr lang="en-US" dirty="0"/>
              <a:t>field quality at </a:t>
            </a:r>
            <a:r>
              <a:rPr lang="en-US" dirty="0" smtClean="0"/>
              <a:t>injection </a:t>
            </a:r>
            <a:r>
              <a:rPr lang="en-US" dirty="0" smtClean="0"/>
              <a:t>energy </a:t>
            </a:r>
            <a:r>
              <a:rPr lang="en-US" dirty="0"/>
              <a:t>(r</a:t>
            </a:r>
            <a:r>
              <a:rPr lang="en-US" baseline="-25000" dirty="0"/>
              <a:t>0</a:t>
            </a:r>
            <a:r>
              <a:rPr lang="en-US" dirty="0"/>
              <a:t> = </a:t>
            </a:r>
            <a:r>
              <a:rPr lang="en-US" dirty="0" smtClean="0"/>
              <a:t>30</a:t>
            </a:r>
            <a:r>
              <a:rPr lang="en-US" dirty="0" smtClean="0"/>
              <a:t> </a:t>
            </a:r>
            <a:r>
              <a:rPr lang="en-US" dirty="0"/>
              <a:t>mm)</a:t>
            </a:r>
          </a:p>
        </p:txBody>
      </p:sp>
      <p:sp>
        <p:nvSpPr>
          <p:cNvPr id="4" name="TextBox 3"/>
          <p:cNvSpPr txBox="1"/>
          <p:nvPr/>
        </p:nvSpPr>
        <p:spPr>
          <a:xfrm>
            <a:off x="457200" y="1097280"/>
            <a:ext cx="8229600" cy="1200329"/>
          </a:xfrm>
          <a:prstGeom prst="rect">
            <a:avLst/>
          </a:prstGeom>
          <a:noFill/>
        </p:spPr>
        <p:txBody>
          <a:bodyPr wrap="square" rtlCol="0">
            <a:spAutoFit/>
          </a:bodyPr>
          <a:lstStyle/>
          <a:p>
            <a:pPr indent="-182880"/>
            <a:r>
              <a:rPr lang="en-US" dirty="0" smtClean="0"/>
              <a:t>Previous specification: “Q4_errortable_v1_spec”. New estimate</a:t>
            </a:r>
            <a:r>
              <a:rPr lang="en-US" dirty="0" smtClean="0"/>
              <a:t>: </a:t>
            </a:r>
            <a:r>
              <a:rPr lang="en-US" dirty="0" smtClean="0"/>
              <a:t>“</a:t>
            </a:r>
            <a:r>
              <a:rPr lang="en-US" dirty="0" smtClean="0">
                <a:solidFill>
                  <a:srgbClr val="C00000"/>
                </a:solidFill>
              </a:rPr>
              <a:t>Q4_errortable_v2</a:t>
            </a:r>
            <a:r>
              <a:rPr lang="en-US" dirty="0" smtClean="0"/>
              <a:t>”</a:t>
            </a:r>
            <a:r>
              <a:rPr lang="en-US" dirty="0" smtClean="0"/>
              <a:t>.</a:t>
            </a:r>
            <a:r>
              <a:rPr lang="en-US" dirty="0" smtClean="0"/>
              <a:t> All coefficients are updated. Most of the low order terms are increased, while the high order terms (n &gt; 9) are significantly reduced. </a:t>
            </a:r>
            <a:r>
              <a:rPr lang="en-US" dirty="0" smtClean="0"/>
              <a:t>New non-zero b10m and b14m. </a:t>
            </a:r>
            <a:r>
              <a:rPr lang="en-US" dirty="0" smtClean="0"/>
              <a:t>Cancellation of b6u,b6r, b10u,b10r, and b14u,b14r.</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035906066"/>
              </p:ext>
            </p:extLst>
          </p:nvPr>
        </p:nvGraphicFramePr>
        <p:xfrm>
          <a:off x="609600" y="2435620"/>
          <a:ext cx="7914854" cy="3840480"/>
        </p:xfrm>
        <a:graphic>
          <a:graphicData uri="http://schemas.openxmlformats.org/drawingml/2006/table">
            <a:tbl>
              <a:tblPr/>
              <a:tblGrid>
                <a:gridCol w="822960"/>
                <a:gridCol w="822960"/>
                <a:gridCol w="1280160"/>
                <a:gridCol w="914400"/>
                <a:gridCol w="233894"/>
                <a:gridCol w="822960"/>
                <a:gridCol w="822960"/>
                <a:gridCol w="1280160"/>
                <a:gridCol w="914400"/>
              </a:tblGrid>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skew</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600" kern="100" dirty="0">
                          <a:effectLst/>
                          <a:latin typeface="+mn-lt"/>
                          <a:ea typeface="SimSun"/>
                          <a:cs typeface="Calibri"/>
                        </a:rPr>
                        <a:t>   </a:t>
                      </a: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normal</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1.793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1.158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b5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0.748</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0.483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0.483</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-11.45</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0.312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0.202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0.130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0.084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0.084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0.054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0.035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0.023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0.015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0.015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1.50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 </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808347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at injection energy with updated Q4 field quality</a:t>
            </a:r>
            <a:endParaRPr lang="en-US" dirty="0"/>
          </a:p>
        </p:txBody>
      </p:sp>
      <p:sp>
        <p:nvSpPr>
          <p:cNvPr id="5" name="TextBox 4"/>
          <p:cNvSpPr txBox="1"/>
          <p:nvPr/>
        </p:nvSpPr>
        <p:spPr>
          <a:xfrm>
            <a:off x="782421" y="1645920"/>
            <a:ext cx="3231910" cy="646331"/>
          </a:xfrm>
          <a:prstGeom prst="rect">
            <a:avLst/>
          </a:prstGeom>
          <a:noFill/>
        </p:spPr>
        <p:txBody>
          <a:bodyPr wrap="none" rtlCol="0">
            <a:spAutoFit/>
          </a:bodyPr>
          <a:lstStyle/>
          <a:p>
            <a:r>
              <a:rPr lang="en-US" dirty="0" smtClean="0"/>
              <a:t>Q4_errortable_v1_spec</a:t>
            </a:r>
          </a:p>
          <a:p>
            <a:r>
              <a:rPr lang="en-US" dirty="0" err="1" smtClean="0"/>
              <a:t>DAave</a:t>
            </a:r>
            <a:r>
              <a:rPr lang="en-US" dirty="0" smtClean="0"/>
              <a:t> </a:t>
            </a:r>
            <a:r>
              <a:rPr lang="en-US" dirty="0"/>
              <a:t>= 10.40</a:t>
            </a:r>
            <a:r>
              <a:rPr lang="en-US" dirty="0">
                <a:latin typeface="Symbol" panose="05050102010706020507" pitchFamily="18" charset="2"/>
              </a:rPr>
              <a:t>s</a:t>
            </a:r>
            <a:r>
              <a:rPr lang="en-US" dirty="0"/>
              <a:t>, </a:t>
            </a:r>
            <a:r>
              <a:rPr lang="en-US" dirty="0" err="1"/>
              <a:t>DAmin</a:t>
            </a:r>
            <a:r>
              <a:rPr lang="en-US" dirty="0"/>
              <a:t> = </a:t>
            </a:r>
            <a:r>
              <a:rPr lang="en-US" dirty="0" smtClean="0"/>
              <a:t>9.93</a:t>
            </a:r>
            <a:r>
              <a:rPr lang="en-US" dirty="0" smtClean="0">
                <a:latin typeface="Symbol" panose="05050102010706020507" pitchFamily="18" charset="2"/>
              </a:rPr>
              <a:t>s</a:t>
            </a:r>
            <a:r>
              <a:rPr lang="en-US" dirty="0" smtClean="0"/>
              <a:t> </a:t>
            </a:r>
            <a:endParaRPr lang="en-US" dirty="0">
              <a:latin typeface="Symbol" panose="05050102010706020507" pitchFamily="18" charset="2"/>
            </a:endParaRPr>
          </a:p>
        </p:txBody>
      </p:sp>
      <p:sp>
        <p:nvSpPr>
          <p:cNvPr id="6" name="TextBox 5"/>
          <p:cNvSpPr txBox="1"/>
          <p:nvPr/>
        </p:nvSpPr>
        <p:spPr>
          <a:xfrm>
            <a:off x="5246958" y="1645920"/>
            <a:ext cx="3231910" cy="646331"/>
          </a:xfrm>
          <a:prstGeom prst="rect">
            <a:avLst/>
          </a:prstGeom>
          <a:noFill/>
        </p:spPr>
        <p:txBody>
          <a:bodyPr wrap="none" rtlCol="0">
            <a:spAutoFit/>
          </a:bodyPr>
          <a:lstStyle/>
          <a:p>
            <a:r>
              <a:rPr lang="en-US" dirty="0" smtClean="0"/>
              <a:t>Q4_errortable_v2</a:t>
            </a:r>
          </a:p>
          <a:p>
            <a:r>
              <a:rPr lang="en-US" dirty="0" err="1" smtClean="0"/>
              <a:t>DAave</a:t>
            </a:r>
            <a:r>
              <a:rPr lang="en-US" dirty="0" smtClean="0"/>
              <a:t> = 10.40</a:t>
            </a:r>
            <a:r>
              <a:rPr lang="en-US" dirty="0" smtClean="0">
                <a:latin typeface="Symbol" panose="05050102010706020507" pitchFamily="18" charset="2"/>
              </a:rPr>
              <a:t>s</a:t>
            </a:r>
            <a:r>
              <a:rPr lang="en-US" dirty="0" smtClean="0"/>
              <a:t>, </a:t>
            </a:r>
            <a:r>
              <a:rPr lang="en-US" dirty="0" err="1" smtClean="0"/>
              <a:t>DAmin</a:t>
            </a:r>
            <a:r>
              <a:rPr lang="en-US" dirty="0" smtClean="0"/>
              <a:t> = 9.94</a:t>
            </a:r>
            <a:r>
              <a:rPr lang="en-US" dirty="0" smtClean="0">
                <a:latin typeface="Symbol" panose="05050102010706020507" pitchFamily="18" charset="2"/>
              </a:rPr>
              <a:t>s</a:t>
            </a:r>
            <a:r>
              <a:rPr lang="en-US" dirty="0" smtClean="0"/>
              <a:t> </a:t>
            </a:r>
            <a:endParaRPr lang="en-US" dirty="0">
              <a:latin typeface="Symbol" panose="05050102010706020507" pitchFamily="18" charset="2"/>
            </a:endParaRPr>
          </a:p>
        </p:txBody>
      </p:sp>
      <p:sp>
        <p:nvSpPr>
          <p:cNvPr id="7" name="TextBox 6"/>
          <p:cNvSpPr txBox="1"/>
          <p:nvPr/>
        </p:nvSpPr>
        <p:spPr>
          <a:xfrm>
            <a:off x="914400" y="5669280"/>
            <a:ext cx="7315200" cy="646331"/>
          </a:xfrm>
          <a:prstGeom prst="rect">
            <a:avLst/>
          </a:prstGeom>
          <a:noFill/>
        </p:spPr>
        <p:txBody>
          <a:bodyPr wrap="square" rtlCol="0">
            <a:spAutoFit/>
          </a:bodyPr>
          <a:lstStyle/>
          <a:p>
            <a:r>
              <a:rPr lang="en-US" dirty="0" smtClean="0"/>
              <a:t>The impact of the “Q4_errortable_v2” at injection energy is negligible.</a:t>
            </a:r>
          </a:p>
          <a:p>
            <a:r>
              <a:rPr lang="en-US" dirty="0" smtClean="0"/>
              <a:t>Hence, this field quality should be acceptable. </a:t>
            </a:r>
          </a:p>
        </p:txBody>
      </p:sp>
      <p:sp>
        <p:nvSpPr>
          <p:cNvPr id="10" name="TextBox 9"/>
          <p:cNvSpPr txBox="1"/>
          <p:nvPr/>
        </p:nvSpPr>
        <p:spPr>
          <a:xfrm>
            <a:off x="457200" y="1005840"/>
            <a:ext cx="8229600" cy="584775"/>
          </a:xfrm>
          <a:prstGeom prst="rect">
            <a:avLst/>
          </a:prstGeom>
          <a:noFill/>
        </p:spPr>
        <p:txBody>
          <a:bodyPr wrap="square" rtlCol="0">
            <a:spAutoFit/>
          </a:bodyPr>
          <a:lstStyle/>
          <a:p>
            <a:r>
              <a:rPr lang="en-US" sz="1600" dirty="0" smtClean="0"/>
              <a:t>The other magnets: “IT_errortable_v66_4”, “D1_errortable_v1_spec”, “D2_errortable_v5_spec”, “Q5_errortable_v0_spec”.</a:t>
            </a:r>
            <a:endParaRPr lang="en-US" sz="16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377440"/>
            <a:ext cx="4370286" cy="3126857"/>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0" y="2377440"/>
            <a:ext cx="4374857" cy="3126857"/>
          </a:xfrm>
          <a:prstGeom prst="rect">
            <a:avLst/>
          </a:prstGeom>
        </p:spPr>
      </p:pic>
    </p:spTree>
    <p:extLst>
      <p:ext uri="{BB962C8B-B14F-4D97-AF65-F5344CB8AC3E}">
        <p14:creationId xmlns:p14="http://schemas.microsoft.com/office/powerpoint/2010/main" val="10294832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4294967295"/>
          </p:nvPr>
        </p:nvSpPr>
        <p:spPr>
          <a:xfrm>
            <a:off x="457200" y="1005840"/>
            <a:ext cx="8229600" cy="5349240"/>
          </a:xfrm>
        </p:spPr>
        <p:txBody>
          <a:bodyPr>
            <a:normAutofit/>
          </a:bodyPr>
          <a:lstStyle/>
          <a:p>
            <a:pPr>
              <a:lnSpc>
                <a:spcPct val="100000"/>
              </a:lnSpc>
              <a:spcBef>
                <a:spcPts val="0"/>
              </a:spcBef>
              <a:spcAft>
                <a:spcPts val="100"/>
              </a:spcAft>
            </a:pPr>
            <a:r>
              <a:rPr lang="en-US" sz="1800" dirty="0" smtClean="0">
                <a:solidFill>
                  <a:schemeClr val="tx1"/>
                </a:solidFill>
                <a:effectLst/>
              </a:rPr>
              <a:t>The latest estimate of field quality of D2 magnets (“D2_errortable_v5”) improves DA </a:t>
            </a:r>
            <a:r>
              <a:rPr lang="en-US" sz="1800" dirty="0" smtClean="0">
                <a:solidFill>
                  <a:schemeClr val="tx1"/>
                </a:solidFill>
                <a:effectLst/>
              </a:rPr>
              <a:t>at </a:t>
            </a:r>
            <a:r>
              <a:rPr lang="en-US" sz="1800" dirty="0" smtClean="0">
                <a:solidFill>
                  <a:schemeClr val="tx1"/>
                </a:solidFill>
                <a:effectLst/>
              </a:rPr>
              <a:t>collision energy while having no impact at injection energy. Hence, it is acceptable and becomes a </a:t>
            </a:r>
            <a:r>
              <a:rPr lang="en-US" sz="1800" dirty="0" smtClean="0">
                <a:solidFill>
                  <a:schemeClr val="tx1"/>
                </a:solidFill>
                <a:effectLst/>
              </a:rPr>
              <a:t>new specification table.</a:t>
            </a:r>
          </a:p>
          <a:p>
            <a:pPr>
              <a:lnSpc>
                <a:spcPct val="100000"/>
              </a:lnSpc>
              <a:spcBef>
                <a:spcPts val="0"/>
              </a:spcBef>
              <a:spcAft>
                <a:spcPts val="100"/>
              </a:spcAft>
            </a:pPr>
            <a:endParaRPr lang="en-US" sz="1800" dirty="0">
              <a:solidFill>
                <a:schemeClr val="tx1"/>
              </a:solidFill>
              <a:effectLst/>
            </a:endParaRPr>
          </a:p>
          <a:p>
            <a:pPr>
              <a:lnSpc>
                <a:spcPct val="100000"/>
              </a:lnSpc>
              <a:spcBef>
                <a:spcPts val="0"/>
              </a:spcBef>
              <a:spcAft>
                <a:spcPts val="100"/>
              </a:spcAft>
            </a:pPr>
            <a:r>
              <a:rPr lang="en-US" sz="1800" dirty="0" smtClean="0">
                <a:solidFill>
                  <a:schemeClr val="tx1"/>
                </a:solidFill>
                <a:effectLst/>
              </a:rPr>
              <a:t>The updated estimate of IT field quality (“IT_errortable_v66_4”) required optimization of b10m, b14m terms at collision energy. The minimum DA at collision was also found to be sensitive to bad seeds. With the above optimization and without the bad seeds, the DA at collision appears acceptable. At injection energy, the impact of the “IT_errortable_v66_4” is negligible and therefore this field quality at injection is acceptable.</a:t>
            </a:r>
          </a:p>
          <a:p>
            <a:pPr>
              <a:lnSpc>
                <a:spcPct val="100000"/>
              </a:lnSpc>
              <a:spcBef>
                <a:spcPts val="0"/>
              </a:spcBef>
              <a:spcAft>
                <a:spcPts val="100"/>
              </a:spcAft>
            </a:pPr>
            <a:endParaRPr lang="en-US" sz="1800" dirty="0" smtClean="0">
              <a:solidFill>
                <a:schemeClr val="tx1"/>
              </a:solidFill>
              <a:effectLst/>
            </a:endParaRPr>
          </a:p>
          <a:p>
            <a:pPr>
              <a:lnSpc>
                <a:spcPct val="100000"/>
              </a:lnSpc>
              <a:spcBef>
                <a:spcPts val="0"/>
              </a:spcBef>
              <a:spcAft>
                <a:spcPts val="100"/>
              </a:spcAft>
            </a:pPr>
            <a:r>
              <a:rPr lang="en-US" sz="1800" dirty="0" smtClean="0">
                <a:solidFill>
                  <a:schemeClr val="tx1"/>
                </a:solidFill>
                <a:effectLst/>
              </a:rPr>
              <a:t>The updated estimate of Q4 field quality (“Q4_errortable_v2”) has minor impact on the DA and therefore may be acceptable.</a:t>
            </a:r>
            <a:endParaRPr lang="en-US" sz="1800" dirty="0" smtClean="0">
              <a:solidFill>
                <a:schemeClr val="tx1"/>
              </a:solidFill>
              <a:effectLst/>
            </a:endParaRPr>
          </a:p>
          <a:p>
            <a:pPr>
              <a:lnSpc>
                <a:spcPct val="100000"/>
              </a:lnSpc>
              <a:spcBef>
                <a:spcPts val="0"/>
              </a:spcBef>
              <a:spcAft>
                <a:spcPts val="100"/>
              </a:spcAft>
            </a:pPr>
            <a:endParaRPr lang="en-US" sz="1800" dirty="0" smtClean="0">
              <a:solidFill>
                <a:schemeClr val="tx1"/>
              </a:solidFill>
              <a:effectLst/>
            </a:endParaRPr>
          </a:p>
          <a:p>
            <a:pPr>
              <a:lnSpc>
                <a:spcPct val="100000"/>
              </a:lnSpc>
              <a:spcBef>
                <a:spcPts val="0"/>
              </a:spcBef>
              <a:spcAft>
                <a:spcPts val="100"/>
              </a:spcAft>
            </a:pPr>
            <a:endParaRPr lang="en-US" sz="1800" dirty="0" smtClean="0">
              <a:solidFill>
                <a:schemeClr val="tx1"/>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a:t>
            </a:r>
            <a:r>
              <a:rPr lang="en-US" dirty="0" smtClean="0"/>
              <a:t> </a:t>
            </a:r>
            <a:r>
              <a:rPr lang="en-US" dirty="0"/>
              <a:t>estimate of </a:t>
            </a:r>
            <a:r>
              <a:rPr lang="en-US" dirty="0" smtClean="0"/>
              <a:t>D2</a:t>
            </a:r>
            <a:r>
              <a:rPr lang="en-US" dirty="0" smtClean="0"/>
              <a:t> </a:t>
            </a:r>
            <a:r>
              <a:rPr lang="en-US" dirty="0"/>
              <a:t>field quality at </a:t>
            </a:r>
            <a:r>
              <a:rPr lang="en-US" dirty="0" smtClean="0"/>
              <a:t>collision</a:t>
            </a:r>
            <a:r>
              <a:rPr lang="en-US" dirty="0" smtClean="0"/>
              <a:t> </a:t>
            </a:r>
            <a:r>
              <a:rPr lang="en-US" dirty="0" smtClean="0"/>
              <a:t>energy </a:t>
            </a:r>
            <a:r>
              <a:rPr lang="en-US" dirty="0"/>
              <a:t>(r</a:t>
            </a:r>
            <a:r>
              <a:rPr lang="en-US" baseline="-25000" dirty="0"/>
              <a:t>0</a:t>
            </a:r>
            <a:r>
              <a:rPr lang="en-US" dirty="0"/>
              <a:t> = </a:t>
            </a:r>
            <a:r>
              <a:rPr lang="en-US" dirty="0" smtClean="0"/>
              <a:t>35</a:t>
            </a:r>
            <a:r>
              <a:rPr lang="en-US" dirty="0" smtClean="0"/>
              <a:t> </a:t>
            </a:r>
            <a:r>
              <a:rPr lang="en-US" dirty="0"/>
              <a:t>mm)</a:t>
            </a:r>
          </a:p>
        </p:txBody>
      </p:sp>
      <p:sp>
        <p:nvSpPr>
          <p:cNvPr id="4" name="TextBox 3"/>
          <p:cNvSpPr txBox="1"/>
          <p:nvPr/>
        </p:nvSpPr>
        <p:spPr>
          <a:xfrm>
            <a:off x="457200" y="1097280"/>
            <a:ext cx="8229600" cy="1200329"/>
          </a:xfrm>
          <a:prstGeom prst="rect">
            <a:avLst/>
          </a:prstGeom>
          <a:noFill/>
        </p:spPr>
        <p:txBody>
          <a:bodyPr wrap="square" rtlCol="0">
            <a:spAutoFit/>
          </a:bodyPr>
          <a:lstStyle/>
          <a:p>
            <a:pPr indent="-182880"/>
            <a:r>
              <a:rPr lang="en-US" dirty="0" smtClean="0"/>
              <a:t>Previous specification: “D2_errortable_v4_spec”.</a:t>
            </a:r>
          </a:p>
          <a:p>
            <a:pPr indent="-182880"/>
            <a:r>
              <a:rPr lang="en-US" dirty="0" smtClean="0"/>
              <a:t>New estimate</a:t>
            </a:r>
            <a:r>
              <a:rPr lang="en-US" dirty="0" smtClean="0"/>
              <a:t>: </a:t>
            </a:r>
            <a:r>
              <a:rPr lang="en-US" dirty="0" smtClean="0"/>
              <a:t>“</a:t>
            </a:r>
            <a:r>
              <a:rPr lang="en-US" dirty="0" smtClean="0">
                <a:solidFill>
                  <a:srgbClr val="C00000"/>
                </a:solidFill>
              </a:rPr>
              <a:t>D2_errortable_v5</a:t>
            </a:r>
            <a:r>
              <a:rPr lang="en-US" dirty="0" smtClean="0"/>
              <a:t>”</a:t>
            </a:r>
            <a:r>
              <a:rPr lang="en-US" dirty="0" smtClean="0"/>
              <a:t>.</a:t>
            </a:r>
            <a:r>
              <a:rPr lang="en-US" dirty="0" smtClean="0"/>
              <a:t> </a:t>
            </a:r>
            <a:r>
              <a:rPr lang="en-US" dirty="0" smtClean="0"/>
              <a:t>New estimates are </a:t>
            </a:r>
            <a:r>
              <a:rPr lang="en-US" dirty="0" smtClean="0"/>
              <a:t>indicated in </a:t>
            </a:r>
            <a:r>
              <a:rPr lang="en-US" dirty="0" smtClean="0"/>
              <a:t>green below: b3m (1.5 -&gt; 1.0), b3u,b3r (1.5 -&gt; 1.667), b4m (1.0 -&gt; -3.0), b4u,b4r (0.2-&gt; 0.6), b6m (0 -&gt; 2.0), b7m (-0.2 -&gt; 2.0), b8m (0 -&gt; 1.0), b9m (0.09 -&gt; 0.5). In tracking b2 = 0.</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39453089"/>
              </p:ext>
            </p:extLst>
          </p:nvPr>
        </p:nvGraphicFramePr>
        <p:xfrm>
          <a:off x="533400" y="2394879"/>
          <a:ext cx="8052014" cy="4114800"/>
        </p:xfrm>
        <a:graphic>
          <a:graphicData uri="http://schemas.openxmlformats.org/drawingml/2006/table">
            <a:tbl>
              <a:tblPr/>
              <a:tblGrid>
                <a:gridCol w="822960"/>
                <a:gridCol w="822960"/>
                <a:gridCol w="1280160"/>
                <a:gridCol w="914400"/>
                <a:gridCol w="233894"/>
                <a:gridCol w="822960"/>
                <a:gridCol w="960120"/>
                <a:gridCol w="1280160"/>
                <a:gridCol w="914400"/>
              </a:tblGrid>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skew</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4">
                  <a:txBody>
                    <a:bodyPr/>
                    <a:lstStyle/>
                    <a:p>
                      <a:pPr marL="0" marR="0" algn="ctr">
                        <a:spcBef>
                          <a:spcPts val="0"/>
                        </a:spcBef>
                        <a:spcAft>
                          <a:spcPts val="0"/>
                        </a:spcAft>
                      </a:pPr>
                      <a:r>
                        <a:rPr lang="en-US" sz="1600" kern="100" dirty="0">
                          <a:effectLst/>
                          <a:latin typeface="+mn-lt"/>
                          <a:ea typeface="SimSun"/>
                          <a:cs typeface="Calibri"/>
                        </a:rPr>
                        <a:t>   </a:t>
                      </a: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normal</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0.679</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0.679</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0" dirty="0" smtClean="0">
                          <a:solidFill>
                            <a:srgbClr val="002060"/>
                          </a:solidFill>
                        </a:rPr>
                        <a:t>±1.00</a:t>
                      </a:r>
                      <a:endParaRPr lang="en-US" sz="1600" b="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0" kern="1200" dirty="0" smtClean="0">
                          <a:solidFill>
                            <a:srgbClr val="002060"/>
                          </a:solidFill>
                          <a:latin typeface="+mn-lt"/>
                          <a:ea typeface="+mn-ea"/>
                          <a:cs typeface="+mn-cs"/>
                        </a:rPr>
                        <a:t>1.000</a:t>
                      </a:r>
                      <a:endParaRPr lang="en-US" sz="1600" b="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0" kern="1200" dirty="0" smtClean="0">
                          <a:solidFill>
                            <a:srgbClr val="002060"/>
                          </a:solidFill>
                          <a:latin typeface="+mn-lt"/>
                          <a:ea typeface="+mn-ea"/>
                          <a:cs typeface="+mn-cs"/>
                        </a:rPr>
                        <a:t>1.000</a:t>
                      </a:r>
                      <a:endParaRPr lang="en-US" sz="1600" b="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0.282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0.282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1.667</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1.667</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0.444</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0.444</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±3.00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0.600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kern="1200" dirty="0" smtClean="0">
                          <a:solidFill>
                            <a:srgbClr val="00B050"/>
                          </a:solidFill>
                          <a:latin typeface="+mn-lt"/>
                          <a:ea typeface="+mn-ea"/>
                          <a:cs typeface="+mn-cs"/>
                        </a:rPr>
                        <a:t>0.600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0.152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0.152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b5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0" dirty="0" smtClean="0">
                          <a:solidFill>
                            <a:srgbClr val="002060"/>
                          </a:solidFill>
                        </a:rPr>
                        <a:t>-</a:t>
                      </a:r>
                      <a:r>
                        <a:rPr lang="en-US" sz="1600" b="0" dirty="0" smtClean="0">
                          <a:solidFill>
                            <a:srgbClr val="002060"/>
                          </a:solidFill>
                        </a:rPr>
                        <a:t>1.00</a:t>
                      </a:r>
                      <a:endParaRPr lang="en-US" sz="1600" b="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0" kern="1200" dirty="0" smtClean="0">
                          <a:solidFill>
                            <a:srgbClr val="002060"/>
                          </a:solidFill>
                          <a:latin typeface="+mn-lt"/>
                          <a:ea typeface="+mn-ea"/>
                          <a:cs typeface="+mn-cs"/>
                        </a:rPr>
                        <a:t>0.500</a:t>
                      </a:r>
                      <a:endParaRPr lang="en-US" sz="1600" b="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0" kern="1200" dirty="0" smtClean="0">
                          <a:solidFill>
                            <a:srgbClr val="002060"/>
                          </a:solidFill>
                          <a:latin typeface="+mn-lt"/>
                          <a:ea typeface="+mn-ea"/>
                          <a:cs typeface="+mn-cs"/>
                        </a:rPr>
                        <a:t>0.500</a:t>
                      </a:r>
                      <a:endParaRPr lang="en-US" sz="1600" b="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0.176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0.176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±2.00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0.060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0.057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0.057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2.00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0.165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0.165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0.061</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0.061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±1.00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0.027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0.020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kern="1200" dirty="0" smtClean="0">
                          <a:solidFill>
                            <a:srgbClr val="00B050"/>
                          </a:solidFill>
                          <a:latin typeface="+mn-lt"/>
                          <a:ea typeface="+mn-ea"/>
                          <a:cs typeface="+mn-cs"/>
                        </a:rPr>
                        <a:t>0.50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0.065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0.065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0.007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0.03</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0.019</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0.019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0.006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0.002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173795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at collision energy with updated D2 field quality</a:t>
            </a:r>
            <a:endParaRPr lang="en-US"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377440"/>
            <a:ext cx="4370286" cy="3145143"/>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1998" y="2377440"/>
            <a:ext cx="4361143" cy="3145143"/>
          </a:xfrm>
          <a:prstGeom prst="rect">
            <a:avLst/>
          </a:prstGeom>
        </p:spPr>
      </p:pic>
      <p:sp>
        <p:nvSpPr>
          <p:cNvPr id="5" name="TextBox 4"/>
          <p:cNvSpPr txBox="1"/>
          <p:nvPr/>
        </p:nvSpPr>
        <p:spPr>
          <a:xfrm>
            <a:off x="914399" y="1645920"/>
            <a:ext cx="3179012" cy="646331"/>
          </a:xfrm>
          <a:prstGeom prst="rect">
            <a:avLst/>
          </a:prstGeom>
          <a:noFill/>
        </p:spPr>
        <p:txBody>
          <a:bodyPr wrap="none" rtlCol="0">
            <a:spAutoFit/>
          </a:bodyPr>
          <a:lstStyle/>
          <a:p>
            <a:r>
              <a:rPr lang="en-US" dirty="0" smtClean="0"/>
              <a:t>D2_errortable_v4_spec</a:t>
            </a:r>
          </a:p>
          <a:p>
            <a:r>
              <a:rPr lang="en-US" dirty="0" err="1" smtClean="0"/>
              <a:t>DAave</a:t>
            </a:r>
            <a:r>
              <a:rPr lang="en-US" dirty="0" smtClean="0"/>
              <a:t> = 11.07</a:t>
            </a:r>
            <a:r>
              <a:rPr lang="en-US" dirty="0" smtClean="0">
                <a:latin typeface="Symbol" panose="05050102010706020507" pitchFamily="18" charset="2"/>
              </a:rPr>
              <a:t>s</a:t>
            </a:r>
            <a:r>
              <a:rPr lang="en-US" dirty="0" smtClean="0"/>
              <a:t>, </a:t>
            </a:r>
            <a:r>
              <a:rPr lang="en-US" dirty="0" err="1" smtClean="0"/>
              <a:t>DAmin</a:t>
            </a:r>
            <a:r>
              <a:rPr lang="en-US" dirty="0" smtClean="0"/>
              <a:t> = 9.14</a:t>
            </a:r>
            <a:r>
              <a:rPr lang="en-US" dirty="0" smtClean="0">
                <a:latin typeface="Symbol" panose="05050102010706020507" pitchFamily="18" charset="2"/>
              </a:rPr>
              <a:t>s</a:t>
            </a:r>
            <a:endParaRPr lang="en-US" dirty="0">
              <a:latin typeface="Symbol" panose="05050102010706020507" pitchFamily="18" charset="2"/>
            </a:endParaRPr>
          </a:p>
        </p:txBody>
      </p:sp>
      <p:sp>
        <p:nvSpPr>
          <p:cNvPr id="6" name="TextBox 5"/>
          <p:cNvSpPr txBox="1"/>
          <p:nvPr/>
        </p:nvSpPr>
        <p:spPr>
          <a:xfrm>
            <a:off x="5303520" y="1645920"/>
            <a:ext cx="3179012" cy="646331"/>
          </a:xfrm>
          <a:prstGeom prst="rect">
            <a:avLst/>
          </a:prstGeom>
          <a:noFill/>
        </p:spPr>
        <p:txBody>
          <a:bodyPr wrap="none" rtlCol="0">
            <a:spAutoFit/>
          </a:bodyPr>
          <a:lstStyle/>
          <a:p>
            <a:r>
              <a:rPr lang="en-US" dirty="0" smtClean="0"/>
              <a:t>D2_errortable_v5</a:t>
            </a:r>
          </a:p>
          <a:p>
            <a:r>
              <a:rPr lang="en-US" dirty="0" err="1" smtClean="0"/>
              <a:t>DAave</a:t>
            </a:r>
            <a:r>
              <a:rPr lang="en-US" dirty="0" smtClean="0"/>
              <a:t> = 12.47</a:t>
            </a:r>
            <a:r>
              <a:rPr lang="en-US" dirty="0" smtClean="0">
                <a:latin typeface="Symbol" panose="05050102010706020507" pitchFamily="18" charset="2"/>
              </a:rPr>
              <a:t>s</a:t>
            </a:r>
            <a:r>
              <a:rPr lang="en-US" dirty="0" smtClean="0"/>
              <a:t>, </a:t>
            </a:r>
            <a:r>
              <a:rPr lang="en-US" dirty="0" err="1" smtClean="0"/>
              <a:t>DAmin</a:t>
            </a:r>
            <a:r>
              <a:rPr lang="en-US" dirty="0" smtClean="0"/>
              <a:t> = 9.85</a:t>
            </a:r>
            <a:r>
              <a:rPr lang="en-US" dirty="0" smtClean="0">
                <a:latin typeface="Symbol" panose="05050102010706020507" pitchFamily="18" charset="2"/>
              </a:rPr>
              <a:t>s</a:t>
            </a:r>
            <a:endParaRPr lang="en-US" dirty="0">
              <a:latin typeface="Symbol" panose="05050102010706020507" pitchFamily="18" charset="2"/>
            </a:endParaRPr>
          </a:p>
        </p:txBody>
      </p:sp>
      <p:sp>
        <p:nvSpPr>
          <p:cNvPr id="7" name="TextBox 6"/>
          <p:cNvSpPr txBox="1"/>
          <p:nvPr/>
        </p:nvSpPr>
        <p:spPr>
          <a:xfrm>
            <a:off x="914400" y="5669280"/>
            <a:ext cx="6223178" cy="369332"/>
          </a:xfrm>
          <a:prstGeom prst="rect">
            <a:avLst/>
          </a:prstGeom>
          <a:noFill/>
        </p:spPr>
        <p:txBody>
          <a:bodyPr wrap="none" rtlCol="0">
            <a:spAutoFit/>
          </a:bodyPr>
          <a:lstStyle/>
          <a:p>
            <a:r>
              <a:rPr lang="en-US" dirty="0" smtClean="0"/>
              <a:t>The field quality of “D2_errortable_v5” at collision is acceptable.</a:t>
            </a:r>
          </a:p>
        </p:txBody>
      </p:sp>
      <p:sp>
        <p:nvSpPr>
          <p:cNvPr id="8" name="TextBox 7"/>
          <p:cNvSpPr txBox="1"/>
          <p:nvPr/>
        </p:nvSpPr>
        <p:spPr>
          <a:xfrm>
            <a:off x="457200" y="1005840"/>
            <a:ext cx="8229600" cy="584775"/>
          </a:xfrm>
          <a:prstGeom prst="rect">
            <a:avLst/>
          </a:prstGeom>
          <a:noFill/>
        </p:spPr>
        <p:txBody>
          <a:bodyPr wrap="square" rtlCol="0">
            <a:spAutoFit/>
          </a:bodyPr>
          <a:lstStyle/>
          <a:p>
            <a:r>
              <a:rPr lang="en-US" sz="1600" dirty="0" smtClean="0"/>
              <a:t>The other magnets: “IT_errortable_v3_spec”, D1_errortable_v1_spec”, “Q4_errortable_v1_spec”, “Q5_errortable_v0_spec”.</a:t>
            </a:r>
            <a:endParaRPr lang="en-US" sz="1600" dirty="0"/>
          </a:p>
        </p:txBody>
      </p:sp>
    </p:spTree>
    <p:extLst>
      <p:ext uri="{BB962C8B-B14F-4D97-AF65-F5344CB8AC3E}">
        <p14:creationId xmlns:p14="http://schemas.microsoft.com/office/powerpoint/2010/main" val="1055388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a:t>
            </a:r>
            <a:r>
              <a:rPr lang="en-US" dirty="0" smtClean="0"/>
              <a:t> </a:t>
            </a:r>
            <a:r>
              <a:rPr lang="en-US" dirty="0"/>
              <a:t>estimate of </a:t>
            </a:r>
            <a:r>
              <a:rPr lang="en-US" dirty="0" smtClean="0"/>
              <a:t>D2</a:t>
            </a:r>
            <a:r>
              <a:rPr lang="en-US" dirty="0" smtClean="0"/>
              <a:t> </a:t>
            </a:r>
            <a:r>
              <a:rPr lang="en-US" dirty="0"/>
              <a:t>field quality at </a:t>
            </a:r>
            <a:r>
              <a:rPr lang="en-US" dirty="0" smtClean="0"/>
              <a:t>injection </a:t>
            </a:r>
            <a:r>
              <a:rPr lang="en-US" dirty="0" smtClean="0"/>
              <a:t>energy </a:t>
            </a:r>
            <a:r>
              <a:rPr lang="en-US" dirty="0"/>
              <a:t>(r</a:t>
            </a:r>
            <a:r>
              <a:rPr lang="en-US" baseline="-25000" dirty="0"/>
              <a:t>0</a:t>
            </a:r>
            <a:r>
              <a:rPr lang="en-US" dirty="0"/>
              <a:t> = </a:t>
            </a:r>
            <a:r>
              <a:rPr lang="en-US" dirty="0" smtClean="0"/>
              <a:t>35</a:t>
            </a:r>
            <a:r>
              <a:rPr lang="en-US" dirty="0" smtClean="0"/>
              <a:t> </a:t>
            </a:r>
            <a:r>
              <a:rPr lang="en-US" dirty="0"/>
              <a:t>mm)</a:t>
            </a:r>
          </a:p>
        </p:txBody>
      </p:sp>
      <p:sp>
        <p:nvSpPr>
          <p:cNvPr id="4" name="TextBox 3"/>
          <p:cNvSpPr txBox="1"/>
          <p:nvPr/>
        </p:nvSpPr>
        <p:spPr>
          <a:xfrm>
            <a:off x="457200" y="1097280"/>
            <a:ext cx="8229600" cy="1200329"/>
          </a:xfrm>
          <a:prstGeom prst="rect">
            <a:avLst/>
          </a:prstGeom>
          <a:noFill/>
        </p:spPr>
        <p:txBody>
          <a:bodyPr wrap="square" rtlCol="0">
            <a:spAutoFit/>
          </a:bodyPr>
          <a:lstStyle/>
          <a:p>
            <a:pPr indent="-182880"/>
            <a:r>
              <a:rPr lang="en-US" dirty="0" smtClean="0"/>
              <a:t>Previous specification: “D2_errortable_v4_spec”.</a:t>
            </a:r>
          </a:p>
          <a:p>
            <a:pPr indent="-182880"/>
            <a:r>
              <a:rPr lang="en-US" dirty="0" smtClean="0"/>
              <a:t>New estimate</a:t>
            </a:r>
            <a:r>
              <a:rPr lang="en-US" dirty="0" smtClean="0"/>
              <a:t>: </a:t>
            </a:r>
            <a:r>
              <a:rPr lang="en-US" dirty="0" smtClean="0"/>
              <a:t>“</a:t>
            </a:r>
            <a:r>
              <a:rPr lang="en-US" dirty="0" smtClean="0">
                <a:solidFill>
                  <a:srgbClr val="C00000"/>
                </a:solidFill>
              </a:rPr>
              <a:t>D2_errortable_v5</a:t>
            </a:r>
            <a:r>
              <a:rPr lang="en-US" dirty="0" smtClean="0"/>
              <a:t>”</a:t>
            </a:r>
            <a:r>
              <a:rPr lang="en-US" dirty="0" smtClean="0"/>
              <a:t>.</a:t>
            </a:r>
            <a:r>
              <a:rPr lang="en-US" dirty="0" smtClean="0"/>
              <a:t> </a:t>
            </a:r>
            <a:r>
              <a:rPr lang="en-US" dirty="0" smtClean="0"/>
              <a:t>New estimates are </a:t>
            </a:r>
            <a:r>
              <a:rPr lang="en-US" dirty="0" smtClean="0"/>
              <a:t>indicated in </a:t>
            </a:r>
            <a:r>
              <a:rPr lang="en-US" dirty="0" smtClean="0"/>
              <a:t>green below: b2m (0 -&gt; -5.0), b3m (3.8 -&gt; -19.0), b4m (-8.0 -&gt; 2.0), b6m (0-&gt; 2.0), b6m (0 -&gt; 2.0), b7m (0.1 -&gt; 1.3), b8m (0 -&gt; 1.0), b9m (0.02 -&gt; 0.52). In tracking b2 = 0.</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747855001"/>
              </p:ext>
            </p:extLst>
          </p:nvPr>
        </p:nvGraphicFramePr>
        <p:xfrm>
          <a:off x="614573" y="2410675"/>
          <a:ext cx="7914854" cy="4114800"/>
        </p:xfrm>
        <a:graphic>
          <a:graphicData uri="http://schemas.openxmlformats.org/drawingml/2006/table">
            <a:tbl>
              <a:tblPr/>
              <a:tblGrid>
                <a:gridCol w="822960"/>
                <a:gridCol w="822960"/>
                <a:gridCol w="1280160"/>
                <a:gridCol w="914400"/>
                <a:gridCol w="233894"/>
                <a:gridCol w="822960"/>
                <a:gridCol w="822960"/>
                <a:gridCol w="1280160"/>
                <a:gridCol w="914400"/>
              </a:tblGrid>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skew</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4">
                  <a:txBody>
                    <a:bodyPr/>
                    <a:lstStyle/>
                    <a:p>
                      <a:pPr marL="0" marR="0" algn="ctr">
                        <a:spcBef>
                          <a:spcPts val="0"/>
                        </a:spcBef>
                        <a:spcAft>
                          <a:spcPts val="0"/>
                        </a:spcAft>
                      </a:pPr>
                      <a:r>
                        <a:rPr lang="en-US" sz="1600" kern="100" dirty="0">
                          <a:effectLst/>
                          <a:latin typeface="+mn-lt"/>
                          <a:ea typeface="SimSun"/>
                          <a:cs typeface="Calibri"/>
                        </a:rPr>
                        <a:t>   </a:t>
                      </a: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normal</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0.679</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0.679</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±5.00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0.200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0.200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0.282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0.282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-19.00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0.727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0.727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0.444</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0.444</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±2.00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0.126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0.126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0.152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0.152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b5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dirty="0" smtClean="0">
                          <a:solidFill>
                            <a:srgbClr val="002060"/>
                          </a:solidFill>
                        </a:rPr>
                        <a:t>3.00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0.365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0.365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0.176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0.176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±2.00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0.060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0.057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0.057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1.30</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0.165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0.165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0.061</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0.061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smtClean="0">
                          <a:solidFill>
                            <a:srgbClr val="00B050"/>
                          </a:solidFill>
                        </a:rPr>
                        <a:t>±1.00</a:t>
                      </a:r>
                      <a:endParaRPr lang="en-US" sz="1600" b="1" dirty="0" smtClean="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0.027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0.020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b="1" dirty="0" smtClean="0">
                          <a:solidFill>
                            <a:srgbClr val="00B050"/>
                          </a:solidFill>
                        </a:rPr>
                        <a:t>0.52</a:t>
                      </a:r>
                      <a:endParaRPr lang="en-US" sz="1600" b="1" dirty="0">
                        <a:solidFill>
                          <a:srgbClr val="00B05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0.065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0.065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0.025</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0.025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0.007</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0.007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0.019</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0.019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0.008</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0.006</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0.006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0.003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latin typeface="+mn-lt"/>
                          <a:ea typeface="+mn-ea"/>
                          <a:cs typeface="+mn-cs"/>
                        </a:rPr>
                        <a:t>0.001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dirty="0" smtClean="0">
                          <a:solidFill>
                            <a:srgbClr val="002060"/>
                          </a:solidFill>
                        </a:rPr>
                        <a:t>0</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0.002</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600" kern="1200" dirty="0" smtClean="0">
                          <a:solidFill>
                            <a:srgbClr val="002060"/>
                          </a:solidFill>
                          <a:latin typeface="+mn-lt"/>
                          <a:ea typeface="+mn-ea"/>
                          <a:cs typeface="+mn-cs"/>
                        </a:rPr>
                        <a:t>0.002 </a:t>
                      </a:r>
                      <a:endParaRPr lang="en-US" sz="1600" dirty="0">
                        <a:solidFill>
                          <a:srgbClr val="00206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842213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at injection energy with updated D2 field quality</a:t>
            </a:r>
            <a:endParaRPr lang="en-US" dirty="0"/>
          </a:p>
        </p:txBody>
      </p:sp>
      <p:sp>
        <p:nvSpPr>
          <p:cNvPr id="5" name="TextBox 4"/>
          <p:cNvSpPr txBox="1"/>
          <p:nvPr/>
        </p:nvSpPr>
        <p:spPr>
          <a:xfrm>
            <a:off x="914399" y="1645920"/>
            <a:ext cx="3179012" cy="646331"/>
          </a:xfrm>
          <a:prstGeom prst="rect">
            <a:avLst/>
          </a:prstGeom>
          <a:noFill/>
        </p:spPr>
        <p:txBody>
          <a:bodyPr wrap="none" rtlCol="0">
            <a:spAutoFit/>
          </a:bodyPr>
          <a:lstStyle/>
          <a:p>
            <a:r>
              <a:rPr lang="en-US" dirty="0" smtClean="0"/>
              <a:t>D2_errortable_v4_spec</a:t>
            </a:r>
          </a:p>
          <a:p>
            <a:r>
              <a:rPr lang="en-US" dirty="0" err="1" smtClean="0"/>
              <a:t>DAave</a:t>
            </a:r>
            <a:r>
              <a:rPr lang="en-US" dirty="0" smtClean="0"/>
              <a:t> = 10.46</a:t>
            </a:r>
            <a:r>
              <a:rPr lang="en-US" dirty="0" smtClean="0">
                <a:latin typeface="Symbol" panose="05050102010706020507" pitchFamily="18" charset="2"/>
              </a:rPr>
              <a:t>s</a:t>
            </a:r>
            <a:r>
              <a:rPr lang="en-US" dirty="0" smtClean="0"/>
              <a:t>, </a:t>
            </a:r>
            <a:r>
              <a:rPr lang="en-US" dirty="0" err="1" smtClean="0"/>
              <a:t>DAmin</a:t>
            </a:r>
            <a:r>
              <a:rPr lang="en-US" dirty="0" smtClean="0"/>
              <a:t> = 9.95</a:t>
            </a:r>
            <a:r>
              <a:rPr lang="en-US" dirty="0" smtClean="0">
                <a:latin typeface="Symbol" panose="05050102010706020507" pitchFamily="18" charset="2"/>
              </a:rPr>
              <a:t>s</a:t>
            </a:r>
            <a:endParaRPr lang="en-US" dirty="0">
              <a:latin typeface="Symbol" panose="05050102010706020507" pitchFamily="18" charset="2"/>
            </a:endParaRPr>
          </a:p>
        </p:txBody>
      </p:sp>
      <p:sp>
        <p:nvSpPr>
          <p:cNvPr id="6" name="TextBox 5"/>
          <p:cNvSpPr txBox="1"/>
          <p:nvPr/>
        </p:nvSpPr>
        <p:spPr>
          <a:xfrm>
            <a:off x="5303520" y="1645920"/>
            <a:ext cx="3179012" cy="646331"/>
          </a:xfrm>
          <a:prstGeom prst="rect">
            <a:avLst/>
          </a:prstGeom>
          <a:noFill/>
        </p:spPr>
        <p:txBody>
          <a:bodyPr wrap="none" rtlCol="0">
            <a:spAutoFit/>
          </a:bodyPr>
          <a:lstStyle/>
          <a:p>
            <a:r>
              <a:rPr lang="en-US" dirty="0" smtClean="0"/>
              <a:t>D2_errortable_v5</a:t>
            </a:r>
          </a:p>
          <a:p>
            <a:r>
              <a:rPr lang="en-US" dirty="0" err="1" smtClean="0"/>
              <a:t>DAave</a:t>
            </a:r>
            <a:r>
              <a:rPr lang="en-US" dirty="0" smtClean="0"/>
              <a:t> = 10.40</a:t>
            </a:r>
            <a:r>
              <a:rPr lang="en-US" dirty="0" smtClean="0">
                <a:latin typeface="Symbol" panose="05050102010706020507" pitchFamily="18" charset="2"/>
              </a:rPr>
              <a:t>s</a:t>
            </a:r>
            <a:r>
              <a:rPr lang="en-US" dirty="0" smtClean="0"/>
              <a:t>, </a:t>
            </a:r>
            <a:r>
              <a:rPr lang="en-US" dirty="0" err="1" smtClean="0"/>
              <a:t>DAmin</a:t>
            </a:r>
            <a:r>
              <a:rPr lang="en-US" dirty="0" smtClean="0"/>
              <a:t> = 9.92</a:t>
            </a:r>
            <a:r>
              <a:rPr lang="en-US" dirty="0" smtClean="0">
                <a:latin typeface="Symbol" panose="05050102010706020507" pitchFamily="18" charset="2"/>
              </a:rPr>
              <a:t>s</a:t>
            </a:r>
            <a:endParaRPr lang="en-US" dirty="0">
              <a:latin typeface="Symbol" panose="05050102010706020507" pitchFamily="18" charset="2"/>
            </a:endParaRPr>
          </a:p>
        </p:txBody>
      </p:sp>
      <p:sp>
        <p:nvSpPr>
          <p:cNvPr id="7" name="TextBox 6"/>
          <p:cNvSpPr txBox="1"/>
          <p:nvPr/>
        </p:nvSpPr>
        <p:spPr>
          <a:xfrm>
            <a:off x="914400" y="5669280"/>
            <a:ext cx="6486776" cy="646331"/>
          </a:xfrm>
          <a:prstGeom prst="rect">
            <a:avLst/>
          </a:prstGeom>
          <a:noFill/>
        </p:spPr>
        <p:txBody>
          <a:bodyPr wrap="none" rtlCol="0">
            <a:spAutoFit/>
          </a:bodyPr>
          <a:lstStyle/>
          <a:p>
            <a:r>
              <a:rPr lang="en-US" dirty="0" smtClean="0"/>
              <a:t>The field quality of “D2_errortable_v5” at injection is acceptable.</a:t>
            </a:r>
          </a:p>
          <a:p>
            <a:r>
              <a:rPr lang="en-US" dirty="0" smtClean="0"/>
              <a:t>Hence, it becomes the specification table “D2_errortable_v5_spec”.</a:t>
            </a:r>
            <a:endParaRPr lang="en-US"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377440"/>
            <a:ext cx="4370286" cy="3131429"/>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0" y="2377440"/>
            <a:ext cx="4361143" cy="3140572"/>
          </a:xfrm>
          <a:prstGeom prst="rect">
            <a:avLst/>
          </a:prstGeom>
        </p:spPr>
      </p:pic>
      <p:sp>
        <p:nvSpPr>
          <p:cNvPr id="10" name="TextBox 9"/>
          <p:cNvSpPr txBox="1"/>
          <p:nvPr/>
        </p:nvSpPr>
        <p:spPr>
          <a:xfrm>
            <a:off x="457200" y="1005840"/>
            <a:ext cx="8229600" cy="584775"/>
          </a:xfrm>
          <a:prstGeom prst="rect">
            <a:avLst/>
          </a:prstGeom>
          <a:noFill/>
        </p:spPr>
        <p:txBody>
          <a:bodyPr wrap="square" rtlCol="0">
            <a:spAutoFit/>
          </a:bodyPr>
          <a:lstStyle/>
          <a:p>
            <a:r>
              <a:rPr lang="en-US" sz="1600" dirty="0" smtClean="0"/>
              <a:t>The other magnets: “IT_errortable_v3_spec”, D1_errortable_v1_spec”, “Q4_errortable_v1_spec”, “Q5_errortable_v0_spec”.</a:t>
            </a:r>
            <a:endParaRPr lang="en-US" sz="1600" dirty="0"/>
          </a:p>
        </p:txBody>
      </p:sp>
    </p:spTree>
    <p:extLst>
      <p:ext uri="{BB962C8B-B14F-4D97-AF65-F5344CB8AC3E}">
        <p14:creationId xmlns:p14="http://schemas.microsoft.com/office/powerpoint/2010/main" val="117626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a:t>
            </a:r>
            <a:r>
              <a:rPr lang="en-US" dirty="0" smtClean="0"/>
              <a:t> </a:t>
            </a:r>
            <a:r>
              <a:rPr lang="en-US" dirty="0" smtClean="0"/>
              <a:t>estimate of IT field </a:t>
            </a:r>
            <a:r>
              <a:rPr lang="en-US" dirty="0"/>
              <a:t>quality </a:t>
            </a:r>
            <a:r>
              <a:rPr lang="en-US" dirty="0" smtClean="0"/>
              <a:t>at collision energy (r</a:t>
            </a:r>
            <a:r>
              <a:rPr lang="en-US" baseline="-25000" dirty="0" smtClean="0"/>
              <a:t>0</a:t>
            </a:r>
            <a:r>
              <a:rPr lang="en-US" dirty="0" smtClean="0"/>
              <a:t> </a:t>
            </a:r>
            <a:r>
              <a:rPr lang="en-US" dirty="0"/>
              <a:t>= 50 mm)</a:t>
            </a:r>
          </a:p>
        </p:txBody>
      </p:sp>
      <p:sp>
        <p:nvSpPr>
          <p:cNvPr id="4" name="TextBox 3"/>
          <p:cNvSpPr txBox="1"/>
          <p:nvPr/>
        </p:nvSpPr>
        <p:spPr>
          <a:xfrm>
            <a:off x="457200" y="1097280"/>
            <a:ext cx="8229600" cy="1477328"/>
          </a:xfrm>
          <a:prstGeom prst="rect">
            <a:avLst/>
          </a:prstGeom>
          <a:noFill/>
        </p:spPr>
        <p:txBody>
          <a:bodyPr wrap="square" rtlCol="0">
            <a:spAutoFit/>
          </a:bodyPr>
          <a:lstStyle/>
          <a:p>
            <a:r>
              <a:rPr lang="en-US" dirty="0" smtClean="0"/>
              <a:t>Previous specification</a:t>
            </a:r>
            <a:r>
              <a:rPr lang="en-US" dirty="0"/>
              <a:t>: “IT_errortable_v3_spec</a:t>
            </a:r>
            <a:r>
              <a:rPr lang="en-US" dirty="0" smtClean="0"/>
              <a:t>” (same as </a:t>
            </a:r>
            <a:r>
              <a:rPr lang="en-US" dirty="0"/>
              <a:t>“</a:t>
            </a:r>
            <a:r>
              <a:rPr lang="en-US" dirty="0" smtClean="0"/>
              <a:t>IT_errortable_v66”).</a:t>
            </a:r>
          </a:p>
          <a:p>
            <a:r>
              <a:rPr lang="en-US" dirty="0" smtClean="0"/>
              <a:t>New reference: “</a:t>
            </a:r>
            <a:r>
              <a:rPr lang="en-US" dirty="0" smtClean="0">
                <a:solidFill>
                  <a:srgbClr val="C00000"/>
                </a:solidFill>
              </a:rPr>
              <a:t>IT_errortable_v66_4</a:t>
            </a:r>
            <a:r>
              <a:rPr lang="en-US" dirty="0" smtClean="0"/>
              <a:t>” </a:t>
            </a:r>
            <a:r>
              <a:rPr lang="en-US" dirty="0" smtClean="0"/>
              <a:t>(based </a:t>
            </a:r>
            <a:r>
              <a:rPr lang="en-US" dirty="0" smtClean="0"/>
              <a:t>on </a:t>
            </a:r>
            <a:r>
              <a:rPr lang="en-US" dirty="0" smtClean="0"/>
              <a:t>the new estimate in “IT_errortable_v4</a:t>
            </a:r>
            <a:r>
              <a:rPr lang="en-US" dirty="0" smtClean="0"/>
              <a:t>” </a:t>
            </a:r>
            <a:r>
              <a:rPr lang="en-US" dirty="0" smtClean="0"/>
              <a:t>combined with </a:t>
            </a:r>
            <a:r>
              <a:rPr lang="en-US" dirty="0" smtClean="0"/>
              <a:t>previously optimized terms </a:t>
            </a:r>
            <a:r>
              <a:rPr lang="en-US" dirty="0" smtClean="0"/>
              <a:t>(in red below) in “IT_errortable_v3_spec”). </a:t>
            </a:r>
            <a:r>
              <a:rPr lang="en-US" dirty="0" smtClean="0"/>
              <a:t>New estimates are indicated in green</a:t>
            </a:r>
            <a:r>
              <a:rPr lang="en-US" dirty="0" smtClean="0"/>
              <a:t>. Reduced b6m (0.8 -&gt; 0.4), but significantly increased </a:t>
            </a:r>
            <a:r>
              <a:rPr lang="en-US" dirty="0" smtClean="0">
                <a:solidFill>
                  <a:srgbClr val="C00000"/>
                </a:solidFill>
              </a:rPr>
              <a:t>b10m</a:t>
            </a:r>
            <a:r>
              <a:rPr lang="en-US" dirty="0" smtClean="0"/>
              <a:t> (0.075 -&gt; -0.39) </a:t>
            </a:r>
            <a:r>
              <a:rPr lang="en-US" dirty="0" smtClean="0"/>
              <a:t>and </a:t>
            </a:r>
            <a:r>
              <a:rPr lang="en-US" dirty="0" smtClean="0">
                <a:solidFill>
                  <a:srgbClr val="C00000"/>
                </a:solidFill>
              </a:rPr>
              <a:t>b14m</a:t>
            </a:r>
            <a:r>
              <a:rPr lang="en-US" dirty="0" smtClean="0"/>
              <a:t> (-0.02 -&gt; -0.67).</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135660323"/>
              </p:ext>
            </p:extLst>
          </p:nvPr>
        </p:nvGraphicFramePr>
        <p:xfrm>
          <a:off x="533400" y="2631562"/>
          <a:ext cx="7914854" cy="3566160"/>
        </p:xfrm>
        <a:graphic>
          <a:graphicData uri="http://schemas.openxmlformats.org/drawingml/2006/table">
            <a:tbl>
              <a:tblPr/>
              <a:tblGrid>
                <a:gridCol w="822960"/>
                <a:gridCol w="822960"/>
                <a:gridCol w="1280160"/>
                <a:gridCol w="914400"/>
                <a:gridCol w="233894"/>
                <a:gridCol w="822960"/>
                <a:gridCol w="822960"/>
                <a:gridCol w="1280160"/>
                <a:gridCol w="914400"/>
              </a:tblGrid>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skew</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600" kern="100" dirty="0">
                          <a:effectLst/>
                          <a:latin typeface="+mn-lt"/>
                          <a:ea typeface="SimSun"/>
                          <a:cs typeface="Calibri"/>
                        </a:rPr>
                        <a:t>   </a:t>
                      </a:r>
                      <a:endParaRPr lang="en-US" sz="16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normal</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Times New Roman"/>
                        </a:rPr>
                        <a:t>mean</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a:solidFill>
                            <a:srgbClr val="002060"/>
                          </a:solidFill>
                          <a:effectLst/>
                          <a:latin typeface="+mn-lt"/>
                          <a:ea typeface="SimSun"/>
                          <a:cs typeface="Calibri"/>
                        </a:rPr>
                        <a:t>uncertainty</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002060"/>
                          </a:solidFill>
                          <a:effectLst/>
                          <a:latin typeface="+mn-lt"/>
                          <a:ea typeface="SimSun"/>
                          <a:cs typeface="Calibri"/>
                        </a:rPr>
                        <a:t>random</a:t>
                      </a:r>
                      <a:endParaRPr lang="en-US" sz="1600" kern="100" dirty="0">
                        <a:solidFill>
                          <a:srgbClr val="00206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0.800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0.800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0.820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0.820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0.650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0.650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0.570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rgbClr val="002060"/>
                          </a:solidFill>
                          <a:effectLst/>
                          <a:latin typeface="+mn-lt"/>
                          <a:ea typeface="+mn-ea"/>
                          <a:cs typeface="+mn-cs"/>
                        </a:rPr>
                        <a:t>0.570</a:t>
                      </a:r>
                      <a:endParaRPr lang="en-US" sz="1600" dirty="0" smtClean="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0.430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0.430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b5</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0.420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rgbClr val="002060"/>
                          </a:solidFill>
                          <a:effectLst/>
                          <a:latin typeface="+mn-lt"/>
                          <a:ea typeface="+mn-ea"/>
                          <a:cs typeface="+mn-cs"/>
                        </a:rPr>
                        <a:t>0.420</a:t>
                      </a:r>
                      <a:endParaRPr lang="en-US" sz="1600" dirty="0" smtClean="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Calibri"/>
                        </a:rPr>
                        <a:t>a6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0.310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0.310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b6</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b="1" kern="1200" dirty="0" smtClean="0">
                          <a:solidFill>
                            <a:srgbClr val="00B050"/>
                          </a:solidFill>
                          <a:effectLst/>
                          <a:latin typeface="+mn-lt"/>
                          <a:ea typeface="+mn-ea"/>
                          <a:cs typeface="+mn-cs"/>
                        </a:rPr>
                        <a:t>0.40</a:t>
                      </a:r>
                      <a:endParaRPr lang="en-US" sz="1600" b="1" dirty="0">
                        <a:solidFill>
                          <a:srgbClr val="00B05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kern="1200" dirty="0" smtClean="0">
                          <a:solidFill>
                            <a:srgbClr val="FF0000"/>
                          </a:solidFill>
                          <a:effectLst/>
                          <a:latin typeface="+mn-lt"/>
                          <a:ea typeface="+mn-ea"/>
                          <a:cs typeface="+mn-cs"/>
                        </a:rPr>
                        <a:t>0.550</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kern="1200" dirty="0" smtClean="0">
                          <a:solidFill>
                            <a:srgbClr val="FF0000"/>
                          </a:solidFill>
                          <a:effectLst/>
                          <a:latin typeface="+mn-lt"/>
                          <a:ea typeface="+mn-ea"/>
                          <a:cs typeface="+mn-cs"/>
                        </a:rPr>
                        <a:t>0.550</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0.152</a:t>
                      </a:r>
                      <a:r>
                        <a:rPr lang="en-US" sz="1600" kern="1200" dirty="0" smtClean="0">
                          <a:solidFill>
                            <a:srgbClr val="002060"/>
                          </a:solidFill>
                          <a:effectLst/>
                          <a:latin typeface="+mn-lt"/>
                          <a:ea typeface="+mn-ea"/>
                          <a:cs typeface="+mn-cs"/>
                        </a:rPr>
                        <a:t> </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0.095 </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b7</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0.095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0.095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0.088 </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0.055 </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b8</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0.065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0.065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0.064 </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0.040 </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b9</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0.035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0.035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0.040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0.032</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b10</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b="1" kern="1200" dirty="0" smtClean="0">
                          <a:solidFill>
                            <a:srgbClr val="00B050"/>
                          </a:solidFill>
                          <a:effectLst/>
                          <a:latin typeface="+mn-lt"/>
                          <a:ea typeface="+mn-ea"/>
                          <a:cs typeface="+mn-cs"/>
                        </a:rPr>
                        <a:t>-</a:t>
                      </a:r>
                      <a:r>
                        <a:rPr lang="en-US" sz="1600" b="1" kern="1200" dirty="0" smtClean="0">
                          <a:solidFill>
                            <a:srgbClr val="00B050"/>
                          </a:solidFill>
                          <a:effectLst/>
                          <a:latin typeface="+mn-lt"/>
                          <a:ea typeface="+mn-ea"/>
                          <a:cs typeface="+mn-cs"/>
                        </a:rPr>
                        <a:t>0.39 </a:t>
                      </a:r>
                      <a:endParaRPr lang="en-US" sz="1600" b="1" dirty="0">
                        <a:solidFill>
                          <a:srgbClr val="00B05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kern="1200" dirty="0" smtClean="0">
                          <a:solidFill>
                            <a:srgbClr val="FF0000"/>
                          </a:solidFill>
                          <a:effectLst/>
                          <a:latin typeface="+mn-lt"/>
                          <a:ea typeface="+mn-ea"/>
                          <a:cs typeface="+mn-cs"/>
                        </a:rPr>
                        <a:t>0.100</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kern="1200" dirty="0" smtClean="0">
                          <a:solidFill>
                            <a:srgbClr val="FF0000"/>
                          </a:solidFill>
                          <a:effectLst/>
                          <a:latin typeface="+mn-lt"/>
                          <a:ea typeface="+mn-ea"/>
                          <a:cs typeface="+mn-cs"/>
                        </a:rPr>
                        <a:t>0.100</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4320">
                <a:tc>
                  <a:txBody>
                    <a:bodyPr/>
                    <a:lstStyle/>
                    <a:p>
                      <a:pPr marL="0" marR="0" algn="ctr">
                        <a:spcBef>
                          <a:spcPts val="0"/>
                        </a:spcBef>
                        <a:spcAft>
                          <a:spcPts val="0"/>
                        </a:spcAft>
                      </a:pPr>
                      <a:r>
                        <a:rPr lang="en-US" sz="1600" kern="100" dirty="0">
                          <a:solidFill>
                            <a:srgbClr val="C00000"/>
                          </a:solidFill>
                          <a:effectLst/>
                          <a:latin typeface="+mn-lt"/>
                          <a:ea typeface="SimSun"/>
                          <a:cs typeface="Calibri"/>
                        </a:rPr>
                        <a:t>a11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0.026</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0.0208</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600" kern="100" dirty="0">
                          <a:solidFill>
                            <a:srgbClr val="C00000"/>
                          </a:solidFill>
                          <a:effectLst/>
                          <a:latin typeface="+mn-lt"/>
                          <a:ea typeface="SimSun"/>
                          <a:cs typeface="Calibri"/>
                        </a:rPr>
                        <a:t>b11</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0.0208</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rgbClr val="FF0000"/>
                          </a:solidFill>
                          <a:effectLst/>
                          <a:latin typeface="+mn-lt"/>
                          <a:ea typeface="+mn-ea"/>
                          <a:cs typeface="+mn-cs"/>
                        </a:rPr>
                        <a:t>0.0208</a:t>
                      </a:r>
                      <a:endParaRPr lang="en-US" sz="1600" dirty="0" smtClean="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0.014</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0.014</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b12</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0.0144</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0.0144</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0.010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0.010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b13</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0.0072</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FF0000"/>
                          </a:solidFill>
                          <a:effectLst/>
                          <a:latin typeface="+mn-lt"/>
                          <a:ea typeface="+mn-ea"/>
                          <a:cs typeface="+mn-cs"/>
                        </a:rPr>
                        <a:t>0.0072</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a14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dirty="0" smtClean="0">
                          <a:solidFill>
                            <a:srgbClr val="002060"/>
                          </a:solidFill>
                          <a:effectLst/>
                        </a:rPr>
                        <a:t>0</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0.005</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kern="1200" dirty="0" smtClean="0">
                          <a:solidFill>
                            <a:srgbClr val="002060"/>
                          </a:solidFill>
                          <a:effectLst/>
                          <a:latin typeface="+mn-lt"/>
                          <a:ea typeface="+mn-ea"/>
                          <a:cs typeface="+mn-cs"/>
                        </a:rPr>
                        <a:t>0.005</a:t>
                      </a:r>
                      <a:endParaRPr lang="en-US" sz="1600" dirty="0">
                        <a:solidFill>
                          <a:srgbClr val="00206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kern="100" dirty="0" smtClean="0">
                          <a:solidFill>
                            <a:srgbClr val="C00000"/>
                          </a:solidFill>
                          <a:effectLst/>
                          <a:latin typeface="+mn-lt"/>
                          <a:ea typeface="SimSun"/>
                          <a:cs typeface="Times New Roman"/>
                        </a:rPr>
                        <a:t>b14</a:t>
                      </a:r>
                      <a:endParaRPr lang="en-US" sz="16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b="1" kern="1200" dirty="0" smtClean="0">
                          <a:solidFill>
                            <a:srgbClr val="00B050"/>
                          </a:solidFill>
                          <a:effectLst/>
                          <a:latin typeface="+mn-lt"/>
                          <a:ea typeface="+mn-ea"/>
                          <a:cs typeface="+mn-cs"/>
                        </a:rPr>
                        <a:t>-</a:t>
                      </a:r>
                      <a:r>
                        <a:rPr lang="en-US" sz="1600" b="1" kern="1200" dirty="0" smtClean="0">
                          <a:solidFill>
                            <a:srgbClr val="00B050"/>
                          </a:solidFill>
                          <a:effectLst/>
                          <a:latin typeface="+mn-lt"/>
                          <a:ea typeface="+mn-ea"/>
                          <a:cs typeface="+mn-cs"/>
                        </a:rPr>
                        <a:t>0.67</a:t>
                      </a:r>
                      <a:endParaRPr lang="en-US" sz="1600" b="1" dirty="0">
                        <a:solidFill>
                          <a:srgbClr val="00B05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kern="1200" dirty="0" smtClean="0">
                          <a:solidFill>
                            <a:srgbClr val="FF0000"/>
                          </a:solidFill>
                          <a:effectLst/>
                          <a:latin typeface="+mn-lt"/>
                          <a:ea typeface="+mn-ea"/>
                          <a:cs typeface="+mn-cs"/>
                        </a:rPr>
                        <a:t>0.0115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600" kern="1200" dirty="0" smtClean="0">
                          <a:solidFill>
                            <a:srgbClr val="FF0000"/>
                          </a:solidFill>
                          <a:effectLst/>
                          <a:latin typeface="+mn-lt"/>
                          <a:ea typeface="+mn-ea"/>
                          <a:cs typeface="+mn-cs"/>
                        </a:rPr>
                        <a:t>0.0115</a:t>
                      </a:r>
                      <a:endParaRPr lang="en-US" sz="1600" dirty="0">
                        <a:solidFill>
                          <a:srgbClr val="FF0000"/>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259407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at collision energy with updated IT field quality</a:t>
            </a:r>
            <a:endParaRPr lang="en-US" dirty="0"/>
          </a:p>
        </p:txBody>
      </p:sp>
      <p:sp>
        <p:nvSpPr>
          <p:cNvPr id="5" name="TextBox 4"/>
          <p:cNvSpPr txBox="1"/>
          <p:nvPr/>
        </p:nvSpPr>
        <p:spPr>
          <a:xfrm>
            <a:off x="914399" y="1645920"/>
            <a:ext cx="3179012" cy="646331"/>
          </a:xfrm>
          <a:prstGeom prst="rect">
            <a:avLst/>
          </a:prstGeom>
          <a:noFill/>
        </p:spPr>
        <p:txBody>
          <a:bodyPr wrap="none" rtlCol="0">
            <a:spAutoFit/>
          </a:bodyPr>
          <a:lstStyle/>
          <a:p>
            <a:r>
              <a:rPr lang="en-US" dirty="0" smtClean="0"/>
              <a:t>IT_errortable_v3_spec</a:t>
            </a:r>
          </a:p>
          <a:p>
            <a:r>
              <a:rPr lang="en-US" dirty="0" err="1" smtClean="0"/>
              <a:t>DAave</a:t>
            </a:r>
            <a:r>
              <a:rPr lang="en-US" dirty="0" smtClean="0"/>
              <a:t> = 12.47</a:t>
            </a:r>
            <a:r>
              <a:rPr lang="en-US" dirty="0" smtClean="0">
                <a:latin typeface="Symbol" panose="05050102010706020507" pitchFamily="18" charset="2"/>
              </a:rPr>
              <a:t>s</a:t>
            </a:r>
            <a:r>
              <a:rPr lang="en-US" dirty="0" smtClean="0"/>
              <a:t>, </a:t>
            </a:r>
            <a:r>
              <a:rPr lang="en-US" dirty="0" err="1" smtClean="0"/>
              <a:t>DAmin</a:t>
            </a:r>
            <a:r>
              <a:rPr lang="en-US" dirty="0" smtClean="0"/>
              <a:t> = 9.85</a:t>
            </a:r>
            <a:r>
              <a:rPr lang="en-US" dirty="0" smtClean="0">
                <a:latin typeface="Symbol" panose="05050102010706020507" pitchFamily="18" charset="2"/>
              </a:rPr>
              <a:t>s</a:t>
            </a:r>
            <a:endParaRPr lang="en-US" dirty="0">
              <a:latin typeface="Symbol" panose="05050102010706020507" pitchFamily="18" charset="2"/>
            </a:endParaRPr>
          </a:p>
        </p:txBody>
      </p:sp>
      <p:sp>
        <p:nvSpPr>
          <p:cNvPr id="6" name="TextBox 5"/>
          <p:cNvSpPr txBox="1"/>
          <p:nvPr/>
        </p:nvSpPr>
        <p:spPr>
          <a:xfrm>
            <a:off x="5303520" y="1645920"/>
            <a:ext cx="3061992" cy="646331"/>
          </a:xfrm>
          <a:prstGeom prst="rect">
            <a:avLst/>
          </a:prstGeom>
          <a:noFill/>
        </p:spPr>
        <p:txBody>
          <a:bodyPr wrap="none" rtlCol="0">
            <a:spAutoFit/>
          </a:bodyPr>
          <a:lstStyle/>
          <a:p>
            <a:r>
              <a:rPr lang="en-US" dirty="0" smtClean="0"/>
              <a:t>IT_errortable_v66_4</a:t>
            </a:r>
          </a:p>
          <a:p>
            <a:r>
              <a:rPr lang="en-US" dirty="0" err="1" smtClean="0"/>
              <a:t>DAave</a:t>
            </a:r>
            <a:r>
              <a:rPr lang="en-US" dirty="0" smtClean="0"/>
              <a:t> = 9.65</a:t>
            </a:r>
            <a:r>
              <a:rPr lang="en-US" dirty="0" smtClean="0">
                <a:latin typeface="Symbol" panose="05050102010706020507" pitchFamily="18" charset="2"/>
              </a:rPr>
              <a:t>s</a:t>
            </a:r>
            <a:r>
              <a:rPr lang="en-US" dirty="0" smtClean="0"/>
              <a:t>, </a:t>
            </a:r>
            <a:r>
              <a:rPr lang="en-US" dirty="0" err="1" smtClean="0"/>
              <a:t>DAmin</a:t>
            </a:r>
            <a:r>
              <a:rPr lang="en-US" dirty="0" smtClean="0"/>
              <a:t> = 8.34</a:t>
            </a:r>
            <a:r>
              <a:rPr lang="en-US" dirty="0" smtClean="0">
                <a:latin typeface="Symbol" panose="05050102010706020507" pitchFamily="18" charset="2"/>
              </a:rPr>
              <a:t>s</a:t>
            </a:r>
            <a:endParaRPr lang="en-US" dirty="0">
              <a:latin typeface="Symbol" panose="05050102010706020507" pitchFamily="18" charset="2"/>
            </a:endParaRPr>
          </a:p>
        </p:txBody>
      </p:sp>
      <p:sp>
        <p:nvSpPr>
          <p:cNvPr id="7" name="TextBox 6"/>
          <p:cNvSpPr txBox="1"/>
          <p:nvPr/>
        </p:nvSpPr>
        <p:spPr>
          <a:xfrm>
            <a:off x="914400" y="5669280"/>
            <a:ext cx="8078943" cy="646331"/>
          </a:xfrm>
          <a:prstGeom prst="rect">
            <a:avLst/>
          </a:prstGeom>
          <a:noFill/>
        </p:spPr>
        <p:txBody>
          <a:bodyPr wrap="none" rtlCol="0">
            <a:spAutoFit/>
          </a:bodyPr>
          <a:lstStyle/>
          <a:p>
            <a:r>
              <a:rPr lang="en-US" dirty="0" smtClean="0"/>
              <a:t>Significantly reduced DA at collision with the field quality of “IT_errortable_v66_4”.</a:t>
            </a:r>
          </a:p>
          <a:p>
            <a:r>
              <a:rPr lang="en-US" dirty="0" smtClean="0"/>
              <a:t>Next step: scan and optimize the b10m and b14m terms.</a:t>
            </a:r>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0" y="2377440"/>
            <a:ext cx="4370286" cy="3131429"/>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1440" y="2377440"/>
            <a:ext cx="4365714" cy="3131429"/>
          </a:xfrm>
          <a:prstGeom prst="rect">
            <a:avLst/>
          </a:prstGeom>
        </p:spPr>
      </p:pic>
      <p:sp>
        <p:nvSpPr>
          <p:cNvPr id="11" name="TextBox 10"/>
          <p:cNvSpPr txBox="1"/>
          <p:nvPr/>
        </p:nvSpPr>
        <p:spPr>
          <a:xfrm>
            <a:off x="457200" y="1005840"/>
            <a:ext cx="8229600" cy="584775"/>
          </a:xfrm>
          <a:prstGeom prst="rect">
            <a:avLst/>
          </a:prstGeom>
          <a:noFill/>
        </p:spPr>
        <p:txBody>
          <a:bodyPr wrap="square" rtlCol="0">
            <a:spAutoFit/>
          </a:bodyPr>
          <a:lstStyle/>
          <a:p>
            <a:r>
              <a:rPr lang="en-US" sz="1600" dirty="0" smtClean="0"/>
              <a:t>The other magnets: D1_errortable_v1_spec”, “D2_errortable_v5_spec”, “Q4_errortable_v1_spec”, “Q5_errortable_v0_spec”.</a:t>
            </a:r>
            <a:endParaRPr lang="en-US" sz="1600" dirty="0"/>
          </a:p>
        </p:txBody>
      </p:sp>
    </p:spTree>
    <p:extLst>
      <p:ext uri="{BB962C8B-B14F-4D97-AF65-F5344CB8AC3E}">
        <p14:creationId xmlns:p14="http://schemas.microsoft.com/office/powerpoint/2010/main" val="22003776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“IT_errortable_v66_4” relative to errors in other IR magnets</a:t>
            </a:r>
            <a:endParaRPr lang="en-US" dirty="0"/>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14400" y="1097280"/>
            <a:ext cx="7315200" cy="5304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2172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553D58-F42B-43B9-BDA1-90638D0CBA0D}">
  <ds:schemaRefs>
    <ds:schemaRef ds:uri="http://schemas.microsoft.com/office/2006/metadata/properties"/>
    <ds:schemaRef ds:uri="http://schemas.microsoft.com/office/2006/documentManagement/types"/>
    <ds:schemaRef ds:uri="http://www.w3.org/XML/1998/namespace"/>
    <ds:schemaRef ds:uri="http://purl.org/dc/terms/"/>
    <ds:schemaRef ds:uri="http://schemas.microsoft.com/office/infopath/2007/PartnerControls"/>
    <ds:schemaRef ds:uri="http://purl.org/dc/elements/1.1/"/>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6256</TotalTime>
  <Words>2326</Words>
  <Application>Microsoft Office PowerPoint</Application>
  <PresentationFormat>On-screen Show (4:3)</PresentationFormat>
  <Paragraphs>803</Paragraphs>
  <Slides>26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HiLumiLHC_PresentationTemplate</vt:lpstr>
      <vt:lpstr>Equation</vt:lpstr>
      <vt:lpstr>Update on Field Quality Specifications for the New IR Magnets of HL-LHC</vt:lpstr>
      <vt:lpstr>Outline and tracking set-up</vt:lpstr>
      <vt:lpstr>Updated estimate of D2 field quality at collision energy (r0 = 35 mm)</vt:lpstr>
      <vt:lpstr>DA at collision energy with updated D2 field quality</vt:lpstr>
      <vt:lpstr>Updated estimate of D2 field quality at injection energy (r0 = 35 mm)</vt:lpstr>
      <vt:lpstr>DA at injection energy with updated D2 field quality</vt:lpstr>
      <vt:lpstr>Updated estimate of IT field quality at collision energy (r0 = 50 mm)</vt:lpstr>
      <vt:lpstr>DA at collision energy with updated IT field quality</vt:lpstr>
      <vt:lpstr>Impact of “IT_errortable_v66_4” relative to errors in other IR magnets</vt:lpstr>
      <vt:lpstr>Scan of b10m (with other IR magnet errors off)</vt:lpstr>
      <vt:lpstr>Scan of b14m (with other IR magnet errors off)</vt:lpstr>
      <vt:lpstr>2D scan of average DA versus b10m, b14m (1)</vt:lpstr>
      <vt:lpstr>2D scan of average DA versus b10m, b14m (2)</vt:lpstr>
      <vt:lpstr>2D scan of minimum DA versus b10m, b14m (1)</vt:lpstr>
      <vt:lpstr>2D scan of minimum DA versus b10m, b14m (2)</vt:lpstr>
      <vt:lpstr>Impact of the worst seeds on minimum DA with the “IT_errortable_v66_4” (1)</vt:lpstr>
      <vt:lpstr>Impact of the worst seeds on minimum DA with the “IT_errortable_v66_4” (2)</vt:lpstr>
      <vt:lpstr>DA at collision energy with b10m*0.4 and b14m*0.25 of the “IT_errortable_v66_4”</vt:lpstr>
      <vt:lpstr>Updated estimate of IT field quality at injection energy (r0 = 50 mm)</vt:lpstr>
      <vt:lpstr>DA at injection energy with updated IT field quality</vt:lpstr>
      <vt:lpstr>Updated estimate of Q4 field quality at collision energy (r0 = 30 mm)</vt:lpstr>
      <vt:lpstr>DA at collision energy with updated Q4 field quality</vt:lpstr>
      <vt:lpstr>DA at collision energy with updated field of D2 and Q4 and optimized “IT_errortable_v66_4”</vt:lpstr>
      <vt:lpstr>Updated estimate of Q4 field quality at injection energy (r0 = 30 mm)</vt:lpstr>
      <vt:lpstr>DA at injection energy with updated Q4 field quality</vt:lpstr>
      <vt:lpstr>Conclusions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Nosochkov, Yuri M.</cp:lastModifiedBy>
  <cp:revision>256</cp:revision>
  <dcterms:created xsi:type="dcterms:W3CDTF">2011-12-13T14:40:13Z</dcterms:created>
  <dcterms:modified xsi:type="dcterms:W3CDTF">2014-11-07T05:31:27Z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