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753" r:id="rId2"/>
    <p:sldMasterId id="2147483741" r:id="rId3"/>
    <p:sldMasterId id="2147483729" r:id="rId4"/>
    <p:sldMasterId id="2147483717" r:id="rId5"/>
    <p:sldMasterId id="2147483664" r:id="rId6"/>
  </p:sldMasterIdLst>
  <p:notesMasterIdLst>
    <p:notesMasterId r:id="rId48"/>
  </p:notesMasterIdLst>
  <p:handoutMasterIdLst>
    <p:handoutMasterId r:id="rId49"/>
  </p:handoutMasterIdLst>
  <p:sldIdLst>
    <p:sldId id="256" r:id="rId7"/>
    <p:sldId id="334" r:id="rId8"/>
    <p:sldId id="537" r:id="rId9"/>
    <p:sldId id="361" r:id="rId10"/>
    <p:sldId id="363" r:id="rId11"/>
    <p:sldId id="365" r:id="rId12"/>
    <p:sldId id="364" r:id="rId13"/>
    <p:sldId id="379" r:id="rId14"/>
    <p:sldId id="377" r:id="rId15"/>
    <p:sldId id="538" r:id="rId16"/>
    <p:sldId id="407" r:id="rId17"/>
    <p:sldId id="380" r:id="rId18"/>
    <p:sldId id="531" r:id="rId19"/>
    <p:sldId id="532" r:id="rId20"/>
    <p:sldId id="473" r:id="rId21"/>
    <p:sldId id="534" r:id="rId22"/>
    <p:sldId id="464" r:id="rId23"/>
    <p:sldId id="467" r:id="rId24"/>
    <p:sldId id="518" r:id="rId25"/>
    <p:sldId id="468" r:id="rId26"/>
    <p:sldId id="497" r:id="rId27"/>
    <p:sldId id="504" r:id="rId28"/>
    <p:sldId id="539" r:id="rId29"/>
    <p:sldId id="540" r:id="rId30"/>
    <p:sldId id="541" r:id="rId31"/>
    <p:sldId id="505" r:id="rId32"/>
    <p:sldId id="510" r:id="rId33"/>
    <p:sldId id="507" r:id="rId34"/>
    <p:sldId id="529" r:id="rId35"/>
    <p:sldId id="520" r:id="rId36"/>
    <p:sldId id="522" r:id="rId37"/>
    <p:sldId id="514" r:id="rId38"/>
    <p:sldId id="543" r:id="rId39"/>
    <p:sldId id="524" r:id="rId40"/>
    <p:sldId id="544" r:id="rId41"/>
    <p:sldId id="545" r:id="rId42"/>
    <p:sldId id="546" r:id="rId43"/>
    <p:sldId id="547" r:id="rId44"/>
    <p:sldId id="548" r:id="rId45"/>
    <p:sldId id="484" r:id="rId46"/>
    <p:sldId id="472" r:id="rId47"/>
  </p:sldIdLst>
  <p:sldSz cx="9144000" cy="6858000" type="screen4x3"/>
  <p:notesSz cx="6746875" cy="9867900"/>
  <p:defaultTextStyle>
    <a:defPPr>
      <a:defRPr lang="en-US"/>
    </a:defPPr>
    <a:lvl1pPr algn="ctr" rtl="0" eaLnBrk="0" fontAlgn="base" hangingPunct="0">
      <a:lnSpc>
        <a:spcPct val="90000"/>
      </a:lnSpc>
      <a:spcBef>
        <a:spcPct val="20000"/>
      </a:spcBef>
      <a:spcAft>
        <a:spcPct val="0"/>
      </a:spcAft>
      <a:defRPr sz="2000" b="1"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20000"/>
      </a:spcBef>
      <a:spcAft>
        <a:spcPct val="0"/>
      </a:spcAft>
      <a:defRPr sz="2000" b="1"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20000"/>
      </a:spcBef>
      <a:spcAft>
        <a:spcPct val="0"/>
      </a:spcAft>
      <a:defRPr sz="2000" b="1"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20000"/>
      </a:spcBef>
      <a:spcAft>
        <a:spcPct val="0"/>
      </a:spcAft>
      <a:defRPr sz="2000" b="1"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20000"/>
      </a:spcBef>
      <a:spcAft>
        <a:spcPct val="0"/>
      </a:spcAft>
      <a:defRPr sz="2000" b="1"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accent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0000"/>
    <a:srgbClr val="0000CC"/>
    <a:srgbClr val="FF3399"/>
    <a:srgbClr val="00CC99"/>
    <a:srgbClr val="0000FF"/>
    <a:srgbClr val="FF00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4660" autoAdjust="0"/>
  </p:normalViewPr>
  <p:slideViewPr>
    <p:cSldViewPr>
      <p:cViewPr varScale="1">
        <p:scale>
          <a:sx n="70" d="100"/>
          <a:sy n="70" d="100"/>
        </p:scale>
        <p:origin x="1180" y="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presProps" Target="presProp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2.xml"/><Relationship Id="rId51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5.xml"/><Relationship Id="rId2" Type="http://schemas.openxmlformats.org/officeDocument/2006/relationships/slide" Target="slides/slide3.xml"/><Relationship Id="rId1" Type="http://schemas.openxmlformats.org/officeDocument/2006/relationships/slide" Target="slides/slide1.xml"/><Relationship Id="rId4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0" tIns="45806" rIns="91610" bIns="45806" numCol="1" anchor="t" anchorCtr="0" compatLnSpc="1">
            <a:prstTxWarp prst="textNoShape">
              <a:avLst/>
            </a:prstTxWarp>
          </a:bodyPr>
          <a:lstStyle>
            <a:lvl1pPr algn="l" defTabSz="917575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1588" y="0"/>
            <a:ext cx="2897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0" tIns="45806" rIns="91610" bIns="45806" numCol="1" anchor="t" anchorCtr="0" compatLnSpc="1">
            <a:prstTxWarp prst="textNoShape">
              <a:avLst/>
            </a:prstTxWarp>
          </a:bodyPr>
          <a:lstStyle>
            <a:lvl1pPr algn="r" defTabSz="917575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89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0" tIns="45806" rIns="91610" bIns="45806" numCol="1" anchor="b" anchorCtr="0" compatLnSpc="1">
            <a:prstTxWarp prst="textNoShape">
              <a:avLst/>
            </a:prstTxWarp>
          </a:bodyPr>
          <a:lstStyle>
            <a:lvl1pPr algn="l" defTabSz="917575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1588" y="9372600"/>
            <a:ext cx="2897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0" tIns="45806" rIns="91610" bIns="45806" numCol="1" anchor="b" anchorCtr="0" compatLnSpc="1">
            <a:prstTxWarp prst="textNoShape">
              <a:avLst/>
            </a:prstTxWarp>
          </a:bodyPr>
          <a:lstStyle>
            <a:lvl1pPr algn="r" defTabSz="917575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016F3425-3787-4582-B785-FF7514139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829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41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1113" y="0"/>
            <a:ext cx="29241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6463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686300"/>
            <a:ext cx="539750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259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241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59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113" y="9372600"/>
            <a:ext cx="29241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B7A6D68D-ABB4-4ED4-A58A-BE4406031B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7235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8A5F6DAF-4E85-4F4E-B549-040DC45E1306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1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4109198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DEF09F30-6D2B-45F2-8F7F-3742675FA055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10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1499976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776EAADE-98A4-4CC3-A808-9A23901044BD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11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29202469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575D98EF-8E58-4920-A074-12C37F6A6961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12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6051784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E4B05DF4-B53E-437A-9836-33C7B90455B7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13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33469363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2E057FCA-CD2B-49F5-A7AC-D92219C76E4B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14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12461987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FBEA192E-1725-4B66-9A39-1D24DF2613DD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15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5286845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1599A1D4-3B3A-4348-AF96-3485EA83FA62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16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31664925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77073601-3CFE-45AF-8010-9BF76DD18F71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17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24576277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F48551F3-B4B8-4B2C-B522-BF94D62D5064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18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20053658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543AA356-007F-46BE-8B87-81D2D31C5EE9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19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2923624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BDFD1858-F6AE-4898-B155-B914580C884C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2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27194389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C91C3849-CE2D-49C7-9FAC-F9A2DAEB5845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20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16385148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658AA912-9F1D-4294-9C64-139B9FD8FBA4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21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26398755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D50C2E81-7EDF-4017-ACC7-11C8ECBCC280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22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25495664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AF6F9F29-F942-4E76-A40E-B957833CD75C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24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15736806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93DDD5B6-2B34-4CBB-B692-29A3900DBA53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25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32217812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5193B7DE-7694-4618-B685-ACBD19F85C06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26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40434819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E32CCFCA-AAD1-47FA-8E83-01DC600D6CF2}" type="slidenum">
              <a:rPr lang="en-GB" altLang="en-US" sz="1200" b="0" smtClean="0">
                <a:solidFill>
                  <a:srgbClr val="000000"/>
                </a:solidFill>
                <a:latin typeface="Times New Roman" pitchFamily="18" charset="0"/>
              </a:rPr>
              <a:pPr/>
              <a:t>27</a:t>
            </a:fld>
            <a:endParaRPr lang="en-GB" altLang="en-US" sz="12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7258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1A319010-B2C5-45D3-9A38-5007A5CD000B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41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2795733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0EB3A128-2415-4E83-9E7F-6A81F52C6814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3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29005230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218C51F9-0FFF-4A6D-8673-2D137C67CDDA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4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2862958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DA538C74-503B-4CDC-BC78-80E1A9EEBA75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5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417612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DC4F41AA-5114-4882-8401-6BDEDA5650EE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6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3439679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CE2940C2-3677-42FE-B988-709889D808FF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7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30541443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02FD8D44-6211-4D5F-B765-173546E2A54A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8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33848518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0F635AD9-05B4-40D5-A62B-0F0D6AAB20F1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9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 smtClean="0"/>
          </a:p>
        </p:txBody>
      </p:sp>
    </p:spTree>
    <p:extLst>
      <p:ext uri="{BB962C8B-B14F-4D97-AF65-F5344CB8AC3E}">
        <p14:creationId xmlns:p14="http://schemas.microsoft.com/office/powerpoint/2010/main" val="2771489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16.11.2015</a:t>
            </a:r>
            <a:endParaRPr lang="de-A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E7763-9FE5-4BD7-A9F4-A25E8F0A5D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203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16.11.2015</a:t>
            </a:r>
            <a:endParaRPr lang="de-A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08275-CE40-49FC-8A83-6D69DEF5F3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3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16.11.2015</a:t>
            </a:r>
            <a:endParaRPr lang="de-A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03954-5F64-4279-80B0-089D589E26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539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104775"/>
            <a:ext cx="2019300" cy="5991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104775"/>
            <a:ext cx="5905500" cy="5991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16.11.2015</a:t>
            </a:r>
            <a:endParaRPr lang="de-A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43714-0FB8-4D0F-9523-0B52F800EA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49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713" y="104775"/>
            <a:ext cx="6858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600200"/>
            <a:ext cx="3962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962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16.11.2015</a:t>
            </a:r>
            <a:endParaRPr lang="de-A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1F1A-FD4D-4E6F-9DB2-0C536F7AC6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4732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713" y="104775"/>
            <a:ext cx="6858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1600200"/>
            <a:ext cx="8077200" cy="4495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16.11.2015</a:t>
            </a:r>
            <a:endParaRPr lang="de-A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244E9-956D-429E-9847-FA5BEB574A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3512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713" y="104775"/>
            <a:ext cx="6858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600200"/>
            <a:ext cx="3962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39624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39624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16.11.2015</a:t>
            </a:r>
            <a:endParaRPr lang="de-AT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E7F5B-9B5D-46CC-868A-9A62DE7655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9655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5C462-7059-4112-A8A3-A34C6BEDF6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9144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A8CF6-BED4-4CFE-9926-12E949C99C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5190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259A2-D6AD-4A9F-AE4D-EDE1F54FAB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022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8B293-14D6-4914-A878-791A081D55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244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16.11.2015</a:t>
            </a:r>
            <a:endParaRPr lang="de-A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54AC1-20ED-479B-BCAB-3EC8CCED9E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2395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ACE4C-55C6-4A81-9C8F-927CFA26BC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8680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8E7C3-529B-439A-8116-FCD5141F32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6005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71420-659D-417F-A97B-EFC4B0D968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5257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AC387-A373-4E6E-BF17-4C3AB8A5DC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4634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7646D-FED2-4293-A9D0-CA3C0629AC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1341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E152B-E8F0-424E-BE8E-AF25A04245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955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A6EBF-9E0E-4A7D-B90D-7D3190E298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9945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6BD87-8BEB-4E3E-A977-354DDE891A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6172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9AF8F-6046-41A2-99F9-8B15D860C5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567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DA757-1B5B-4713-AF16-B3CE1CFF08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64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16.11.2015</a:t>
            </a:r>
            <a:endParaRPr lang="de-A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4DEE2-D357-4889-966D-FAF63DE563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838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6A060-CE03-4BF2-84D9-6BA4294A89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7987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83274-1C96-4CC4-82D3-0BC1F9DA68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9864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C73D5-F718-4BD5-A9E0-9D6D84450F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8726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7BBE8-D281-42F4-BD46-2D86642043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2174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E0784-97BA-4F64-8AA1-FA5FCD7C4F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2948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A570C-F898-42B8-AFBC-6CB1316386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8014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0A3DE-C8A8-48FD-AF2F-076F6756A9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1707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66D46-037C-4D14-83E4-2E10E655DC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4237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859D6-ED8C-4A55-A8F3-8C647030DB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9358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F8D15-CAB8-4D6F-8A72-E80CD49004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625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16.11.2015</a:t>
            </a:r>
            <a:endParaRPr lang="de-A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400C-DDBC-436D-BCFD-506553B993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9406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EE032-9E72-4BE5-BAC5-46FBBC53B3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4236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4E5B7-CC5D-47CD-B7C9-ACA9BC298C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5979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8E650-3844-4720-93F9-D62B980383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72920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4701B-5606-4F09-AC8B-3E94A7BB3F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28999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0C7CC-34EC-4A9E-A7A2-76CFFF5F31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5342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1353B-62C0-4B25-AAFF-7CBBDD1179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3267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1C6A1-4C03-4AF4-9B30-6AC4D13AE8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695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87873-2E9F-4BDA-A0D7-27F324B1E0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4192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AFA32-EDAC-47C6-AAEF-204503BF76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16889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F240B-9C41-484A-91A0-10186B1E42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341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16.11.2015</a:t>
            </a:r>
            <a:endParaRPr lang="de-A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8898A-3241-489D-B141-A1F2B12C9D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31926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FD75A-91C4-4B0B-901F-85545A309D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6100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CB380-EB23-4B48-A2CC-46BF2DF82D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57657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BEC1A-CD6C-4442-BC97-623CC9D04B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24392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9151E-0E75-4690-A800-06E62D9D40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78019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3CE60-5B6D-43B0-8A72-793EC49769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85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DBC88-F5C8-43B5-95BE-7C492E6546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9418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91391-D028-4627-9BA2-3110329D05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64413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9A257-BBD9-4590-A5C4-0B8F6CFB28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0513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80B10-12CF-4BE5-8C38-BAF1F011B5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3063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27245-DD9B-4F7F-9EE7-0AF4EE164D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721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16.11.2015</a:t>
            </a:r>
            <a:endParaRPr lang="de-A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7F98C-FC7B-4802-89AD-5E3BEFAA5C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45947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730E2-A051-4B95-BAE9-CCF534DB46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94880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0C213-01C7-49B1-BA22-BEF825E5AD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48367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65DED-1DCA-48C0-BB42-F0BF08493F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20836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F67B7-41EA-444A-BA33-4DC4602409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94316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285E1-E788-4744-A8A0-B5B1BC23D7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1058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6F875-B47F-48BE-B993-6FF673CE62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47748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D25BB-6D45-4650-9446-0EA5F60472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38221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EFC68-25B1-41CD-9C72-6854911A53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40837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F85C8-7D58-4AC7-B59E-C19DBF0958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23758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C092E-AEC9-467D-B8C0-E679317C69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434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16.11.2015</a:t>
            </a:r>
            <a:endParaRPr lang="de-A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78D8B-C08F-4829-8336-06E0956A4A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01699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F927A-ACE0-4A89-9B89-589CC77114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602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16.11.2015</a:t>
            </a:r>
            <a:endParaRPr lang="de-A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62E50-BC87-4E90-993F-E9300E6038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121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16.11.2015</a:t>
            </a:r>
            <a:endParaRPr lang="de-A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A3A81-84B8-47F5-9ADD-4ABBBA1752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05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1"/>
          <p:cNvSpPr>
            <a:spLocks noChangeArrowheads="1"/>
          </p:cNvSpPr>
          <p:nvPr userDrawn="1"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027" name="Rectangle 30"/>
          <p:cNvSpPr>
            <a:spLocks noChangeArrowheads="1"/>
          </p:cNvSpPr>
          <p:nvPr userDrawn="1"/>
        </p:nvSpPr>
        <p:spPr bwMode="auto">
          <a:xfrm>
            <a:off x="0" y="-12700"/>
            <a:ext cx="9144000" cy="927100"/>
          </a:xfrm>
          <a:prstGeom prst="rect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28713" y="104775"/>
            <a:ext cx="6858000" cy="762000"/>
          </a:xfrm>
          <a:prstGeom prst="rect">
            <a:avLst/>
          </a:prstGeom>
          <a:solidFill>
            <a:srgbClr val="0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00200"/>
            <a:ext cx="80772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30" name="Picture 20" descr="Logo_CERN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56" t="-5556" r="-5556" b="-5556"/>
          <a:stretch>
            <a:fillRect/>
          </a:stretch>
        </p:blipFill>
        <p:spPr bwMode="auto">
          <a:xfrm>
            <a:off x="88900" y="61913"/>
            <a:ext cx="817563" cy="8175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4770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400" b="0" smtClean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0400" y="6477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defRPr sz="1400" smtClean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de-AT" smtClean="0"/>
              <a:t>16.11.2015</a:t>
            </a:r>
            <a:endParaRPr lang="de-AT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4770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9DC49037-2C41-4AB5-A672-32951D9590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Unicode MS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Unicode MS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Unicode MS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Unicode MS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374DD31D-A605-4A2D-8BF1-0D556575BD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CA27255E-2F3B-4A5E-AE9B-977D8D4CEE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795FD61C-3042-4101-98C6-AA19A776D2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4724B78C-FED0-4047-8015-06628D234C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de-DE" smtClean="0"/>
              <a:t>M. Benedikt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GB" smtClean="0"/>
              <a:t>16.11.2015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D995E1B8-4134-4E8A-9FC9-126076CB0B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9075" y="914400"/>
            <a:ext cx="8696325" cy="1905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000080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30000"/>
              </a:lnSpc>
            </a:pPr>
            <a:r>
              <a:rPr lang="de-AT" altLang="en-US" sz="2800" b="1" smtClean="0">
                <a:solidFill>
                  <a:srgbClr val="000099"/>
                </a:solidFill>
                <a:latin typeface="Arial" charset="0"/>
              </a:rPr>
              <a:t>MedAustron</a:t>
            </a:r>
            <a:br>
              <a:rPr lang="de-AT" altLang="en-US" sz="2800" b="1" smtClean="0">
                <a:solidFill>
                  <a:srgbClr val="000099"/>
                </a:solidFill>
                <a:latin typeface="Arial" charset="0"/>
              </a:rPr>
            </a:br>
            <a:r>
              <a:rPr lang="de-AT" altLang="en-US" sz="2800" b="1" smtClean="0">
                <a:solidFill>
                  <a:srgbClr val="000099"/>
                </a:solidFill>
                <a:latin typeface="Arial" charset="0"/>
              </a:rPr>
              <a:t>Das Österreichische Ionentherapie- und Forschungszentrum</a:t>
            </a:r>
            <a:endParaRPr lang="de-AT" altLang="en-US" sz="2400" b="1" smtClean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943475"/>
            <a:ext cx="7696200" cy="1076325"/>
          </a:xfrm>
        </p:spPr>
        <p:txBody>
          <a:bodyPr/>
          <a:lstStyle/>
          <a:p>
            <a:pPr>
              <a:lnSpc>
                <a:spcPct val="75000"/>
              </a:lnSpc>
            </a:pPr>
            <a:endParaRPr lang="de-AT" altLang="en-US" sz="2000" b="1" dirty="0" smtClean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75000"/>
              </a:lnSpc>
            </a:pPr>
            <a:r>
              <a:rPr lang="de-AT" altLang="en-US" sz="2000" b="1" dirty="0" smtClean="0">
                <a:solidFill>
                  <a:schemeClr val="tx1"/>
                </a:solidFill>
                <a:latin typeface="Arial" charset="0"/>
              </a:rPr>
              <a:t>16</a:t>
            </a:r>
            <a:r>
              <a:rPr lang="de-AT" altLang="en-US" sz="2000" b="1" dirty="0" smtClean="0">
                <a:solidFill>
                  <a:schemeClr val="tx1"/>
                </a:solidFill>
                <a:latin typeface="Arial" charset="0"/>
              </a:rPr>
              <a:t>. </a:t>
            </a:r>
            <a:r>
              <a:rPr lang="de-AT" altLang="en-US" sz="2000" b="1" dirty="0" smtClean="0">
                <a:solidFill>
                  <a:schemeClr val="tx1"/>
                </a:solidFill>
                <a:latin typeface="Arial" charset="0"/>
              </a:rPr>
              <a:t>November 2015</a:t>
            </a:r>
          </a:p>
          <a:p>
            <a:pPr>
              <a:lnSpc>
                <a:spcPct val="75000"/>
              </a:lnSpc>
            </a:pPr>
            <a:endParaRPr lang="de-AT" altLang="en-US" sz="2000" dirty="0" smtClean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75000"/>
              </a:lnSpc>
            </a:pPr>
            <a:r>
              <a:rPr lang="de-AT" altLang="en-US" sz="2000" dirty="0" smtClean="0">
                <a:solidFill>
                  <a:schemeClr val="tx1"/>
                </a:solidFill>
                <a:latin typeface="Arial" charset="0"/>
              </a:rPr>
              <a:t>Michael Benedikt, CERN</a:t>
            </a:r>
          </a:p>
          <a:p>
            <a:pPr>
              <a:lnSpc>
                <a:spcPct val="75000"/>
              </a:lnSpc>
            </a:pPr>
            <a:endParaRPr lang="de-AT" altLang="en-US" sz="2000" dirty="0" smtClean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75000"/>
              </a:lnSpc>
            </a:pPr>
            <a:endParaRPr lang="de-AT" altLang="en-US" sz="2000" dirty="0" smtClean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75000"/>
              </a:lnSpc>
            </a:pPr>
            <a:endParaRPr lang="de-AT" altLang="en-US" sz="2000" dirty="0" smtClean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7172" name="Bild 8" descr="42-[Group 1]-TK-20120926-288_TK-20120926-294-7 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11"/>
          <a:stretch>
            <a:fillRect/>
          </a:stretch>
        </p:blipFill>
        <p:spPr bwMode="auto">
          <a:xfrm>
            <a:off x="0" y="2743200"/>
            <a:ext cx="9144000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4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71B4E6-4237-45DD-8933-4A0D8B3B77DB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1003300" y="88900"/>
            <a:ext cx="7607300" cy="738188"/>
          </a:xfrm>
        </p:spPr>
        <p:txBody>
          <a:bodyPr/>
          <a:lstStyle/>
          <a:p>
            <a:r>
              <a:rPr lang="en-GB" altLang="en-US" sz="2800" b="1" smtClean="0">
                <a:solidFill>
                  <a:srgbClr val="FFFF00"/>
                </a:solidFill>
                <a:latin typeface="Arial" charset="0"/>
              </a:rPr>
              <a:t>Prinzip des Synchrotrons (i) </a:t>
            </a:r>
          </a:p>
        </p:txBody>
      </p:sp>
      <p:sp>
        <p:nvSpPr>
          <p:cNvPr id="16389" name="Rectangle 3"/>
          <p:cNvSpPr>
            <a:spLocks noChangeArrowheads="1"/>
          </p:cNvSpPr>
          <p:nvPr/>
        </p:nvSpPr>
        <p:spPr bwMode="auto">
          <a:xfrm>
            <a:off x="1690688" y="16525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6390" name="Rectangle 4"/>
          <p:cNvSpPr>
            <a:spLocks noChangeArrowheads="1"/>
          </p:cNvSpPr>
          <p:nvPr/>
        </p:nvSpPr>
        <p:spPr bwMode="auto">
          <a:xfrm>
            <a:off x="2124075" y="16859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6391" name="Rectangle 5"/>
          <p:cNvSpPr>
            <a:spLocks noChangeArrowheads="1"/>
          </p:cNvSpPr>
          <p:nvPr/>
        </p:nvSpPr>
        <p:spPr bwMode="auto">
          <a:xfrm>
            <a:off x="1809750" y="1690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6392" name="Rectangle 6"/>
          <p:cNvSpPr>
            <a:spLocks noChangeArrowheads="1"/>
          </p:cNvSpPr>
          <p:nvPr/>
        </p:nvSpPr>
        <p:spPr bwMode="auto">
          <a:xfrm>
            <a:off x="1057275" y="13811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6393" name="Rectangle 7"/>
          <p:cNvSpPr>
            <a:spLocks noChangeArrowheads="1"/>
          </p:cNvSpPr>
          <p:nvPr/>
        </p:nvSpPr>
        <p:spPr bwMode="auto">
          <a:xfrm>
            <a:off x="1147763" y="11715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6394" name="Rectangle 105"/>
          <p:cNvSpPr>
            <a:spLocks noChangeArrowheads="1"/>
          </p:cNvSpPr>
          <p:nvPr/>
        </p:nvSpPr>
        <p:spPr bwMode="auto">
          <a:xfrm>
            <a:off x="330200" y="1295400"/>
            <a:ext cx="3886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lnSpc>
                <a:spcPct val="100000"/>
              </a:lnSpc>
              <a:buFontTx/>
              <a:buChar char="•"/>
            </a:pPr>
            <a:r>
              <a:rPr lang="en-US" altLang="en-US" sz="1800" b="0">
                <a:solidFill>
                  <a:schemeClr val="tx1"/>
                </a:solidFill>
                <a:latin typeface="Arial Unicode MS" pitchFamily="34" charset="-128"/>
              </a:rPr>
              <a:t>Konstante Teilchenbahn.</a:t>
            </a:r>
          </a:p>
          <a:p>
            <a:pPr algn="l">
              <a:lnSpc>
                <a:spcPct val="100000"/>
              </a:lnSpc>
              <a:buFontTx/>
              <a:buChar char="•"/>
            </a:pPr>
            <a:r>
              <a:rPr lang="en-US" altLang="en-US" sz="1800" b="0">
                <a:solidFill>
                  <a:schemeClr val="tx1"/>
                </a:solidFill>
                <a:latin typeface="Arial Unicode MS" pitchFamily="34" charset="-128"/>
              </a:rPr>
              <a:t>Dipole (homogenes vertikales Magnetfeld) definieren Sollbahn.</a:t>
            </a:r>
          </a:p>
          <a:p>
            <a:pPr algn="l">
              <a:lnSpc>
                <a:spcPct val="100000"/>
              </a:lnSpc>
              <a:buFontTx/>
              <a:buChar char="•"/>
            </a:pPr>
            <a:r>
              <a:rPr lang="en-US" altLang="en-US" sz="1800" b="0">
                <a:solidFill>
                  <a:schemeClr val="tx1"/>
                </a:solidFill>
                <a:latin typeface="Arial Unicode MS" pitchFamily="34" charset="-128"/>
              </a:rPr>
              <a:t>horizontale Ebene m</a:t>
            </a:r>
            <a:r>
              <a:rPr lang="en-US" altLang="en-US" sz="1800" b="0" baseline="-25000">
                <a:solidFill>
                  <a:schemeClr val="tx1"/>
                </a:solidFill>
                <a:latin typeface="Arial Unicode MS" pitchFamily="34" charset="-128"/>
              </a:rPr>
              <a:t>0</a:t>
            </a:r>
            <a:r>
              <a:rPr lang="en-US" altLang="en-US" sz="1800" b="0">
                <a:solidFill>
                  <a:schemeClr val="tx1"/>
                </a:solidFill>
                <a:latin typeface="Symbol" pitchFamily="18" charset="2"/>
              </a:rPr>
              <a:t>g</a:t>
            </a:r>
            <a:r>
              <a:rPr lang="en-US" altLang="en-US" sz="1800" b="0">
                <a:solidFill>
                  <a:schemeClr val="tx1"/>
                </a:solidFill>
                <a:latin typeface="Arial Unicode MS" pitchFamily="34" charset="-128"/>
              </a:rPr>
              <a:t>v</a:t>
            </a:r>
            <a:r>
              <a:rPr lang="en-US" altLang="en-US" sz="1800" b="0" baseline="30000">
                <a:solidFill>
                  <a:schemeClr val="tx1"/>
                </a:solidFill>
                <a:latin typeface="Arial Unicode MS" pitchFamily="34" charset="-128"/>
              </a:rPr>
              <a:t>2</a:t>
            </a:r>
            <a:r>
              <a:rPr lang="en-US" altLang="en-US" sz="1800" b="0">
                <a:solidFill>
                  <a:schemeClr val="tx1"/>
                </a:solidFill>
                <a:latin typeface="Arial Unicode MS" pitchFamily="34" charset="-128"/>
              </a:rPr>
              <a:t>/r</a:t>
            </a:r>
            <a:r>
              <a:rPr lang="en-US" altLang="en-US" sz="1800" baseline="-25000">
                <a:solidFill>
                  <a:schemeClr val="tx1"/>
                </a:solidFill>
                <a:latin typeface="Arial Unicode MS" pitchFamily="34" charset="-128"/>
              </a:rPr>
              <a:t>0</a:t>
            </a:r>
            <a:r>
              <a:rPr lang="en-US" altLang="en-US" sz="1800" b="0">
                <a:solidFill>
                  <a:schemeClr val="tx1"/>
                </a:solidFill>
                <a:latin typeface="Arial Unicode MS" pitchFamily="34" charset="-128"/>
              </a:rPr>
              <a:t> = qvB</a:t>
            </a:r>
          </a:p>
        </p:txBody>
      </p:sp>
      <p:sp>
        <p:nvSpPr>
          <p:cNvPr id="16395" name="Rectangle 169"/>
          <p:cNvSpPr>
            <a:spLocks noChangeArrowheads="1"/>
          </p:cNvSpPr>
          <p:nvPr/>
        </p:nvSpPr>
        <p:spPr bwMode="auto">
          <a:xfrm>
            <a:off x="304800" y="2819400"/>
            <a:ext cx="4495800" cy="457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lnSpc>
                <a:spcPct val="100000"/>
              </a:lnSpc>
              <a:buFontTx/>
              <a:buChar char="•"/>
            </a:pPr>
            <a:r>
              <a:rPr lang="de-DE" altLang="en-US" sz="1800">
                <a:solidFill>
                  <a:srgbClr val="000099"/>
                </a:solidFill>
                <a:latin typeface="Arial Unicode MS" pitchFamily="34" charset="-128"/>
              </a:rPr>
              <a:t>Bedingung:  m</a:t>
            </a:r>
            <a:r>
              <a:rPr lang="en-US" altLang="en-US" sz="1800" baseline="-25000">
                <a:solidFill>
                  <a:srgbClr val="000099"/>
                </a:solidFill>
                <a:latin typeface="Arial Unicode MS" pitchFamily="34" charset="-128"/>
              </a:rPr>
              <a:t>0</a:t>
            </a:r>
            <a:r>
              <a:rPr lang="en-US" altLang="en-US" sz="1800">
                <a:solidFill>
                  <a:srgbClr val="000099"/>
                </a:solidFill>
                <a:latin typeface="Symbol" pitchFamily="18" charset="2"/>
              </a:rPr>
              <a:t>g</a:t>
            </a:r>
            <a:r>
              <a:rPr lang="de-DE" altLang="en-US" sz="1800">
                <a:solidFill>
                  <a:srgbClr val="000099"/>
                </a:solidFill>
                <a:latin typeface="Arial Unicode MS" pitchFamily="34" charset="-128"/>
              </a:rPr>
              <a:t>v = m</a:t>
            </a:r>
            <a:r>
              <a:rPr lang="en-US" altLang="en-US" sz="1800" baseline="-25000">
                <a:solidFill>
                  <a:srgbClr val="000099"/>
                </a:solidFill>
                <a:latin typeface="Arial Unicode MS" pitchFamily="34" charset="-128"/>
              </a:rPr>
              <a:t>0</a:t>
            </a:r>
            <a:r>
              <a:rPr lang="en-US" altLang="en-US" sz="1800">
                <a:solidFill>
                  <a:srgbClr val="000099"/>
                </a:solidFill>
                <a:latin typeface="Arial Unicode MS" pitchFamily="34" charset="-128"/>
              </a:rPr>
              <a:t>c</a:t>
            </a:r>
            <a:r>
              <a:rPr lang="en-US" altLang="en-US" sz="1800">
                <a:solidFill>
                  <a:srgbClr val="000099"/>
                </a:solidFill>
                <a:latin typeface="Symbol" pitchFamily="18" charset="2"/>
              </a:rPr>
              <a:t>bg </a:t>
            </a:r>
            <a:r>
              <a:rPr lang="de-DE" altLang="en-US" sz="1800">
                <a:solidFill>
                  <a:srgbClr val="000099"/>
                </a:solidFill>
                <a:latin typeface="Arial Unicode MS" pitchFamily="34" charset="-128"/>
              </a:rPr>
              <a:t>= p = q</a:t>
            </a:r>
            <a:r>
              <a:rPr lang="de-DE" altLang="en-US" sz="1800">
                <a:solidFill>
                  <a:srgbClr val="000099"/>
                </a:solidFill>
                <a:latin typeface="Arial Unicode MS" pitchFamily="34" charset="-128"/>
                <a:sym typeface="Symbol" pitchFamily="18" charset="2"/>
              </a:rPr>
              <a:t></a:t>
            </a:r>
            <a:r>
              <a:rPr lang="de-DE" altLang="en-US" sz="1800">
                <a:solidFill>
                  <a:srgbClr val="000099"/>
                </a:solidFill>
                <a:latin typeface="Arial Unicode MS" pitchFamily="34" charset="-128"/>
              </a:rPr>
              <a:t>B</a:t>
            </a:r>
            <a:r>
              <a:rPr lang="de-DE" altLang="en-US" sz="1800">
                <a:solidFill>
                  <a:srgbClr val="000099"/>
                </a:solidFill>
                <a:latin typeface="Arial Unicode MS" pitchFamily="34" charset="-128"/>
                <a:sym typeface="Symbol" pitchFamily="18" charset="2"/>
              </a:rPr>
              <a:t>r</a:t>
            </a:r>
            <a:r>
              <a:rPr lang="de-DE" altLang="en-US" sz="1800" baseline="-25000">
                <a:solidFill>
                  <a:srgbClr val="000099"/>
                </a:solidFill>
                <a:latin typeface="Arial Unicode MS" pitchFamily="34" charset="-128"/>
                <a:sym typeface="Symbol" pitchFamily="18" charset="2"/>
              </a:rPr>
              <a:t>0</a:t>
            </a:r>
            <a:endParaRPr lang="en-US" altLang="en-US" sz="1800">
              <a:solidFill>
                <a:srgbClr val="000099"/>
              </a:solidFill>
              <a:latin typeface="Arial Unicode MS" pitchFamily="34" charset="-128"/>
              <a:sym typeface="Symbol" pitchFamily="18" charset="2"/>
            </a:endParaRPr>
          </a:p>
          <a:p>
            <a:pPr lvl="4" algn="l">
              <a:lnSpc>
                <a:spcPct val="100000"/>
              </a:lnSpc>
              <a:buFontTx/>
              <a:buChar char="»"/>
            </a:pPr>
            <a:endParaRPr lang="en-US" altLang="en-US" sz="1200">
              <a:solidFill>
                <a:srgbClr val="000099"/>
              </a:solidFill>
              <a:latin typeface="Arial Unicode MS" pitchFamily="34" charset="-128"/>
              <a:sym typeface="Symbol" pitchFamily="18" charset="2"/>
            </a:endParaRPr>
          </a:p>
          <a:p>
            <a:pPr algn="l">
              <a:lnSpc>
                <a:spcPct val="100000"/>
              </a:lnSpc>
              <a:buFontTx/>
              <a:buChar char="•"/>
            </a:pPr>
            <a:r>
              <a:rPr lang="en-US" altLang="en-US" sz="1800" b="0">
                <a:solidFill>
                  <a:schemeClr val="tx1"/>
                </a:solidFill>
                <a:latin typeface="Arial Unicode MS" pitchFamily="34" charset="-128"/>
                <a:sym typeface="Symbol" pitchFamily="18" charset="2"/>
              </a:rPr>
              <a:t>Magnetfeld B muss proportional zum Teilchenimpuls p steigen.</a:t>
            </a:r>
          </a:p>
          <a:p>
            <a:pPr algn="l">
              <a:lnSpc>
                <a:spcPct val="100000"/>
              </a:lnSpc>
              <a:buFontTx/>
              <a:buChar char="•"/>
            </a:pPr>
            <a:r>
              <a:rPr lang="en-US" altLang="en-US" sz="1800" b="0">
                <a:solidFill>
                  <a:schemeClr val="tx1"/>
                </a:solidFill>
                <a:latin typeface="Arial Unicode MS" pitchFamily="34" charset="-128"/>
                <a:sym typeface="Symbol" pitchFamily="18" charset="2"/>
              </a:rPr>
              <a:t>Umlauffrequenz des Strahles ändert sich, und Hochfrequenz zur Beschleunigung muss folgen </a:t>
            </a:r>
            <a:r>
              <a:rPr lang="en-US" altLang="en-US" sz="1800" b="0">
                <a:solidFill>
                  <a:schemeClr val="tx1"/>
                </a:solidFill>
                <a:latin typeface="Arial Unicode MS" pitchFamily="34" charset="-128"/>
                <a:sym typeface="Wingdings 3" pitchFamily="18" charset="2"/>
              </a:rPr>
              <a:t> SYNCHROTRON</a:t>
            </a:r>
          </a:p>
          <a:p>
            <a:pPr algn="l">
              <a:lnSpc>
                <a:spcPct val="100000"/>
              </a:lnSpc>
              <a:buFontTx/>
              <a:buChar char="•"/>
            </a:pPr>
            <a:endParaRPr lang="en-US" altLang="en-US" sz="1800" b="0">
              <a:solidFill>
                <a:schemeClr val="tx1"/>
              </a:solidFill>
              <a:latin typeface="Arial Unicode MS" pitchFamily="34" charset="-128"/>
              <a:sym typeface="Wingdings 3" pitchFamily="18" charset="2"/>
            </a:endParaRPr>
          </a:p>
          <a:p>
            <a:pPr algn="l">
              <a:lnSpc>
                <a:spcPct val="100000"/>
              </a:lnSpc>
              <a:buFontTx/>
              <a:buChar char="•"/>
            </a:pPr>
            <a:r>
              <a:rPr lang="en-US" altLang="en-US" sz="1800" b="0">
                <a:solidFill>
                  <a:schemeClr val="tx1"/>
                </a:solidFill>
                <a:latin typeface="Arial Unicode MS" pitchFamily="34" charset="-128"/>
                <a:sym typeface="Wingdings 3" pitchFamily="18" charset="2"/>
              </a:rPr>
              <a:t>Typischer Umfang eines Synchrotrons fuer Ionentherapie 60 – 80 m</a:t>
            </a:r>
          </a:p>
          <a:p>
            <a:pPr lvl="4" algn="l">
              <a:lnSpc>
                <a:spcPct val="100000"/>
              </a:lnSpc>
              <a:buFontTx/>
              <a:buChar char="»"/>
            </a:pPr>
            <a:endParaRPr lang="en-US" altLang="en-US" sz="1200" b="0">
              <a:solidFill>
                <a:schemeClr val="tx1"/>
              </a:solidFill>
              <a:latin typeface="Arial Unicode MS" pitchFamily="34" charset="-128"/>
              <a:sym typeface="Wingdings 3" pitchFamily="18" charset="2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Char char="•"/>
            </a:pPr>
            <a:endParaRPr lang="en-US" altLang="en-US" sz="1800" b="0" baseline="-25000">
              <a:solidFill>
                <a:schemeClr val="tx1"/>
              </a:solidFill>
              <a:latin typeface="Arial Unicode MS" pitchFamily="34" charset="-128"/>
            </a:endParaRPr>
          </a:p>
        </p:txBody>
      </p:sp>
      <p:grpSp>
        <p:nvGrpSpPr>
          <p:cNvPr id="16396" name="Group 171"/>
          <p:cNvGrpSpPr>
            <a:grpSpLocks/>
          </p:cNvGrpSpPr>
          <p:nvPr/>
        </p:nvGrpSpPr>
        <p:grpSpPr bwMode="auto">
          <a:xfrm>
            <a:off x="5340350" y="1555750"/>
            <a:ext cx="3575050" cy="2711450"/>
            <a:chOff x="528" y="728"/>
            <a:chExt cx="2540" cy="1900"/>
          </a:xfrm>
        </p:grpSpPr>
        <p:sp>
          <p:nvSpPr>
            <p:cNvPr id="16407" name="Line 172"/>
            <p:cNvSpPr>
              <a:spLocks noChangeShapeType="1"/>
            </p:cNvSpPr>
            <p:nvPr/>
          </p:nvSpPr>
          <p:spPr bwMode="auto">
            <a:xfrm>
              <a:off x="1080" y="864"/>
              <a:ext cx="14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08" name="Line 173"/>
            <p:cNvSpPr>
              <a:spLocks noChangeShapeType="1"/>
            </p:cNvSpPr>
            <p:nvPr/>
          </p:nvSpPr>
          <p:spPr bwMode="auto">
            <a:xfrm>
              <a:off x="1072" y="2496"/>
              <a:ext cx="14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09" name="Line 174"/>
            <p:cNvSpPr>
              <a:spLocks noChangeShapeType="1"/>
            </p:cNvSpPr>
            <p:nvPr/>
          </p:nvSpPr>
          <p:spPr bwMode="auto">
            <a:xfrm>
              <a:off x="2936" y="1248"/>
              <a:ext cx="0" cy="91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10" name="Line 175"/>
            <p:cNvSpPr>
              <a:spLocks noChangeShapeType="1"/>
            </p:cNvSpPr>
            <p:nvPr/>
          </p:nvSpPr>
          <p:spPr bwMode="auto">
            <a:xfrm>
              <a:off x="672" y="1248"/>
              <a:ext cx="0" cy="91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6411" name="Picture 17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927"/>
            <a:stretch>
              <a:fillRect/>
            </a:stretch>
          </p:blipFill>
          <p:spPr bwMode="auto">
            <a:xfrm rot="-5400000">
              <a:off x="532" y="2060"/>
              <a:ext cx="560" cy="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2" name="Picture 17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927"/>
            <a:stretch>
              <a:fillRect/>
            </a:stretch>
          </p:blipFill>
          <p:spPr bwMode="auto">
            <a:xfrm>
              <a:off x="528" y="728"/>
              <a:ext cx="560" cy="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3" name="Picture 17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927"/>
            <a:stretch>
              <a:fillRect/>
            </a:stretch>
          </p:blipFill>
          <p:spPr bwMode="auto">
            <a:xfrm rot="10800000">
              <a:off x="2508" y="2060"/>
              <a:ext cx="560" cy="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4" name="Picture 17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927"/>
            <a:stretch>
              <a:fillRect/>
            </a:stretch>
          </p:blipFill>
          <p:spPr bwMode="auto">
            <a:xfrm rot="5400000">
              <a:off x="2504" y="728"/>
              <a:ext cx="560" cy="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15" name="Rectangle 180"/>
            <p:cNvSpPr>
              <a:spLocks noChangeArrowheads="1"/>
            </p:cNvSpPr>
            <p:nvPr/>
          </p:nvSpPr>
          <p:spPr bwMode="auto">
            <a:xfrm>
              <a:off x="1200" y="760"/>
              <a:ext cx="96" cy="192"/>
            </a:xfrm>
            <a:prstGeom prst="rect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6416" name="Rectangle 181"/>
            <p:cNvSpPr>
              <a:spLocks noChangeArrowheads="1"/>
            </p:cNvSpPr>
            <p:nvPr/>
          </p:nvSpPr>
          <p:spPr bwMode="auto">
            <a:xfrm>
              <a:off x="2304" y="768"/>
              <a:ext cx="96" cy="192"/>
            </a:xfrm>
            <a:prstGeom prst="rect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6417" name="Rectangle 182"/>
            <p:cNvSpPr>
              <a:spLocks noChangeArrowheads="1"/>
            </p:cNvSpPr>
            <p:nvPr/>
          </p:nvSpPr>
          <p:spPr bwMode="auto">
            <a:xfrm>
              <a:off x="1464" y="760"/>
              <a:ext cx="96" cy="192"/>
            </a:xfrm>
            <a:prstGeom prst="rect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6418" name="Rectangle 183"/>
            <p:cNvSpPr>
              <a:spLocks noChangeArrowheads="1"/>
            </p:cNvSpPr>
            <p:nvPr/>
          </p:nvSpPr>
          <p:spPr bwMode="auto">
            <a:xfrm>
              <a:off x="576" y="1344"/>
              <a:ext cx="192" cy="96"/>
            </a:xfrm>
            <a:prstGeom prst="rect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6419" name="Rectangle 184"/>
            <p:cNvSpPr>
              <a:spLocks noChangeArrowheads="1"/>
            </p:cNvSpPr>
            <p:nvPr/>
          </p:nvSpPr>
          <p:spPr bwMode="auto">
            <a:xfrm>
              <a:off x="576" y="1872"/>
              <a:ext cx="192" cy="96"/>
            </a:xfrm>
            <a:prstGeom prst="rect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6420" name="Rectangle 185"/>
            <p:cNvSpPr>
              <a:spLocks noChangeArrowheads="1"/>
            </p:cNvSpPr>
            <p:nvPr/>
          </p:nvSpPr>
          <p:spPr bwMode="auto">
            <a:xfrm>
              <a:off x="2832" y="1352"/>
              <a:ext cx="192" cy="96"/>
            </a:xfrm>
            <a:prstGeom prst="rect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6421" name="Rectangle 186"/>
            <p:cNvSpPr>
              <a:spLocks noChangeArrowheads="1"/>
            </p:cNvSpPr>
            <p:nvPr/>
          </p:nvSpPr>
          <p:spPr bwMode="auto">
            <a:xfrm>
              <a:off x="2832" y="1880"/>
              <a:ext cx="192" cy="96"/>
            </a:xfrm>
            <a:prstGeom prst="rect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6422" name="Rectangle 187"/>
            <p:cNvSpPr>
              <a:spLocks noChangeArrowheads="1"/>
            </p:cNvSpPr>
            <p:nvPr/>
          </p:nvSpPr>
          <p:spPr bwMode="auto">
            <a:xfrm>
              <a:off x="2040" y="760"/>
              <a:ext cx="96" cy="192"/>
            </a:xfrm>
            <a:prstGeom prst="rect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6423" name="Rectangle 188"/>
            <p:cNvSpPr>
              <a:spLocks noChangeArrowheads="1"/>
            </p:cNvSpPr>
            <p:nvPr/>
          </p:nvSpPr>
          <p:spPr bwMode="auto">
            <a:xfrm>
              <a:off x="1200" y="2392"/>
              <a:ext cx="96" cy="192"/>
            </a:xfrm>
            <a:prstGeom prst="rect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6424" name="Rectangle 189"/>
            <p:cNvSpPr>
              <a:spLocks noChangeArrowheads="1"/>
            </p:cNvSpPr>
            <p:nvPr/>
          </p:nvSpPr>
          <p:spPr bwMode="auto">
            <a:xfrm>
              <a:off x="2304" y="2400"/>
              <a:ext cx="96" cy="192"/>
            </a:xfrm>
            <a:prstGeom prst="rect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6425" name="Rectangle 190"/>
            <p:cNvSpPr>
              <a:spLocks noChangeArrowheads="1"/>
            </p:cNvSpPr>
            <p:nvPr/>
          </p:nvSpPr>
          <p:spPr bwMode="auto">
            <a:xfrm>
              <a:off x="1464" y="2392"/>
              <a:ext cx="96" cy="192"/>
            </a:xfrm>
            <a:prstGeom prst="rect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6426" name="Rectangle 191"/>
            <p:cNvSpPr>
              <a:spLocks noChangeArrowheads="1"/>
            </p:cNvSpPr>
            <p:nvPr/>
          </p:nvSpPr>
          <p:spPr bwMode="auto">
            <a:xfrm>
              <a:off x="2040" y="2392"/>
              <a:ext cx="96" cy="192"/>
            </a:xfrm>
            <a:prstGeom prst="rect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</p:grpSp>
      <p:sp>
        <p:nvSpPr>
          <p:cNvPr id="16397" name="Rectangle 192"/>
          <p:cNvSpPr>
            <a:spLocks noChangeArrowheads="1"/>
          </p:cNvSpPr>
          <p:nvPr/>
        </p:nvSpPr>
        <p:spPr bwMode="auto">
          <a:xfrm>
            <a:off x="6934200" y="3797300"/>
            <a:ext cx="381000" cy="5334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6398" name="Rectangle 258"/>
          <p:cNvSpPr>
            <a:spLocks noChangeArrowheads="1"/>
          </p:cNvSpPr>
          <p:nvPr/>
        </p:nvSpPr>
        <p:spPr bwMode="auto">
          <a:xfrm>
            <a:off x="6927850" y="4419600"/>
            <a:ext cx="19113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400" b="0">
                <a:solidFill>
                  <a:schemeClr val="tx1"/>
                </a:solidFill>
              </a:rPr>
              <a:t>Beschleunigungs</a:t>
            </a:r>
          </a:p>
          <a:p>
            <a:pPr algn="l"/>
            <a:r>
              <a:rPr lang="en-US" altLang="en-US" sz="1400" b="0">
                <a:solidFill>
                  <a:schemeClr val="tx1"/>
                </a:solidFill>
              </a:rPr>
              <a:t>Spannung ~ 1…10 kV</a:t>
            </a:r>
            <a:endParaRPr lang="en-GB" alt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399" name="Rectangle 363"/>
          <p:cNvSpPr>
            <a:spLocks noChangeAspect="1" noChangeArrowheads="1"/>
          </p:cNvSpPr>
          <p:nvPr/>
        </p:nvSpPr>
        <p:spPr bwMode="auto">
          <a:xfrm>
            <a:off x="6996113" y="3848100"/>
            <a:ext cx="3952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900" b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en-US" sz="2800">
                <a:solidFill>
                  <a:srgbClr val="FF0000"/>
                </a:solidFill>
                <a:latin typeface="Times New Roman" pitchFamily="18" charset="0"/>
              </a:rPr>
              <a:t>~</a:t>
            </a:r>
            <a:endParaRPr lang="en-GB" altLang="en-US" sz="1600">
              <a:latin typeface="Times New Roman" pitchFamily="18" charset="0"/>
            </a:endParaRPr>
          </a:p>
        </p:txBody>
      </p:sp>
      <p:sp>
        <p:nvSpPr>
          <p:cNvPr id="16400" name="AutoShape 364"/>
          <p:cNvSpPr>
            <a:spLocks/>
          </p:cNvSpPr>
          <p:nvPr/>
        </p:nvSpPr>
        <p:spPr bwMode="auto">
          <a:xfrm>
            <a:off x="6172200" y="1066800"/>
            <a:ext cx="2514600" cy="685800"/>
          </a:xfrm>
          <a:prstGeom prst="callout2">
            <a:avLst>
              <a:gd name="adj1" fmla="val 18519"/>
              <a:gd name="adj2" fmla="val -3032"/>
              <a:gd name="adj3" fmla="val 18519"/>
              <a:gd name="adj4" fmla="val -5810"/>
              <a:gd name="adj5" fmla="val 70370"/>
              <a:gd name="adj6" fmla="val -8588"/>
            </a:avLst>
          </a:prstGeom>
          <a:noFill/>
          <a:ln w="9525">
            <a:solidFill>
              <a:srgbClr val="000000"/>
            </a:solidFill>
            <a:miter lim="800000"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700" tIns="12700" rIns="12700" bIns="12700"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400" b="0">
                <a:solidFill>
                  <a:schemeClr val="tx1"/>
                </a:solidFill>
              </a:rPr>
              <a:t>Dipolmagnet zur Bahndefinition</a:t>
            </a:r>
          </a:p>
          <a:p>
            <a:pPr algn="l"/>
            <a:r>
              <a:rPr lang="en-US" altLang="en-US" sz="1400" b="0">
                <a:solidFill>
                  <a:schemeClr val="tx1"/>
                </a:solidFill>
              </a:rPr>
              <a:t>homogenes vertikales Feld</a:t>
            </a:r>
            <a:endParaRPr lang="en-GB" alt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401" name="AutoShape 366"/>
          <p:cNvSpPr>
            <a:spLocks/>
          </p:cNvSpPr>
          <p:nvPr/>
        </p:nvSpPr>
        <p:spPr bwMode="auto">
          <a:xfrm>
            <a:off x="6705600" y="5181600"/>
            <a:ext cx="1981200" cy="685800"/>
          </a:xfrm>
          <a:prstGeom prst="callout2">
            <a:avLst>
              <a:gd name="adj1" fmla="val 18519"/>
              <a:gd name="adj2" fmla="val -3847"/>
              <a:gd name="adj3" fmla="val 18519"/>
              <a:gd name="adj4" fmla="val -11218"/>
              <a:gd name="adj5" fmla="val -140741"/>
              <a:gd name="adj6" fmla="val -18588"/>
            </a:avLst>
          </a:prstGeom>
          <a:noFill/>
          <a:ln w="9525">
            <a:solidFill>
              <a:srgbClr val="000000"/>
            </a:solidFill>
            <a:miter lim="800000"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700" tIns="12700" rIns="12700" bIns="12700"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400" b="0">
                <a:solidFill>
                  <a:schemeClr val="tx1"/>
                </a:solidFill>
              </a:rPr>
              <a:t>Quadrupolmagnet zur</a:t>
            </a:r>
          </a:p>
          <a:p>
            <a:pPr algn="l"/>
            <a:r>
              <a:rPr lang="en-US" altLang="en-US" sz="1400" b="0">
                <a:solidFill>
                  <a:schemeClr val="tx1"/>
                </a:solidFill>
              </a:rPr>
              <a:t>Strahlfokusierung</a:t>
            </a:r>
            <a:endParaRPr lang="en-GB" alt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402" name="Rectangle 368" descr="Sphere"/>
          <p:cNvSpPr>
            <a:spLocks noChangeArrowheads="1"/>
          </p:cNvSpPr>
          <p:nvPr/>
        </p:nvSpPr>
        <p:spPr bwMode="auto">
          <a:xfrm>
            <a:off x="5410200" y="2743200"/>
            <a:ext cx="228600" cy="304800"/>
          </a:xfrm>
          <a:prstGeom prst="rect">
            <a:avLst/>
          </a:prstGeom>
          <a:pattFill prst="sphere">
            <a:fgClr>
              <a:srgbClr val="FF00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6403" name="Rectangle 369" descr="Sphere"/>
          <p:cNvSpPr>
            <a:spLocks noChangeArrowheads="1"/>
          </p:cNvSpPr>
          <p:nvPr/>
        </p:nvSpPr>
        <p:spPr bwMode="auto">
          <a:xfrm>
            <a:off x="8610600" y="2743200"/>
            <a:ext cx="228600" cy="304800"/>
          </a:xfrm>
          <a:prstGeom prst="rect">
            <a:avLst/>
          </a:prstGeom>
          <a:pattFill prst="sphere">
            <a:fgClr>
              <a:srgbClr val="FF00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6404" name="Line 367"/>
          <p:cNvSpPr>
            <a:spLocks noChangeShapeType="1"/>
          </p:cNvSpPr>
          <p:nvPr/>
        </p:nvSpPr>
        <p:spPr bwMode="auto">
          <a:xfrm>
            <a:off x="5257800" y="2438400"/>
            <a:ext cx="279400" cy="558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405" name="Line 370"/>
          <p:cNvSpPr>
            <a:spLocks noChangeShapeType="1"/>
          </p:cNvSpPr>
          <p:nvPr/>
        </p:nvSpPr>
        <p:spPr bwMode="auto">
          <a:xfrm flipV="1">
            <a:off x="8763000" y="2362200"/>
            <a:ext cx="228600" cy="508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406" name="Date Placeholder 4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7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894F29-58F0-4291-A2F2-5FB84B068FC7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1003300" y="88900"/>
            <a:ext cx="7607300" cy="738188"/>
          </a:xfrm>
        </p:spPr>
        <p:txBody>
          <a:bodyPr/>
          <a:lstStyle/>
          <a:p>
            <a:r>
              <a:rPr lang="en-GB" altLang="en-US" sz="2800" b="1" smtClean="0">
                <a:solidFill>
                  <a:srgbClr val="FFFF00"/>
                </a:solidFill>
                <a:latin typeface="Arial" charset="0"/>
              </a:rPr>
              <a:t>Prinzip des Synchrotrons (ii)</a:t>
            </a:r>
          </a:p>
        </p:txBody>
      </p:sp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1690688" y="16525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7414" name="Rectangle 4"/>
          <p:cNvSpPr>
            <a:spLocks noChangeArrowheads="1"/>
          </p:cNvSpPr>
          <p:nvPr/>
        </p:nvSpPr>
        <p:spPr bwMode="auto">
          <a:xfrm>
            <a:off x="2124075" y="16859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7415" name="Rectangle 5"/>
          <p:cNvSpPr>
            <a:spLocks noChangeArrowheads="1"/>
          </p:cNvSpPr>
          <p:nvPr/>
        </p:nvSpPr>
        <p:spPr bwMode="auto">
          <a:xfrm>
            <a:off x="1809750" y="1690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7416" name="Rectangle 6"/>
          <p:cNvSpPr>
            <a:spLocks noChangeArrowheads="1"/>
          </p:cNvSpPr>
          <p:nvPr/>
        </p:nvSpPr>
        <p:spPr bwMode="auto">
          <a:xfrm>
            <a:off x="1057275" y="13811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7417" name="Rectangle 7"/>
          <p:cNvSpPr>
            <a:spLocks noChangeArrowheads="1"/>
          </p:cNvSpPr>
          <p:nvPr/>
        </p:nvSpPr>
        <p:spPr bwMode="auto">
          <a:xfrm>
            <a:off x="1147763" y="11715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7418" name="Rectangle 34"/>
          <p:cNvSpPr>
            <a:spLocks noChangeArrowheads="1"/>
          </p:cNvSpPr>
          <p:nvPr/>
        </p:nvSpPr>
        <p:spPr bwMode="auto">
          <a:xfrm>
            <a:off x="6443663" y="2949575"/>
            <a:ext cx="51911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altLang="en-US" sz="1400">
                <a:solidFill>
                  <a:srgbClr val="000000"/>
                </a:solidFill>
                <a:latin typeface="Arial Unicode MS" pitchFamily="34" charset="-128"/>
              </a:rPr>
              <a:t>Zeit</a:t>
            </a:r>
            <a:endParaRPr lang="en-GB" altLang="en-US" sz="1400">
              <a:latin typeface="Arial Unicode MS" pitchFamily="34" charset="-128"/>
            </a:endParaRPr>
          </a:p>
        </p:txBody>
      </p:sp>
      <p:sp>
        <p:nvSpPr>
          <p:cNvPr id="17419" name="Line 35"/>
          <p:cNvSpPr>
            <a:spLocks noChangeShapeType="1"/>
          </p:cNvSpPr>
          <p:nvPr/>
        </p:nvSpPr>
        <p:spPr bwMode="auto">
          <a:xfrm>
            <a:off x="1582738" y="1435100"/>
            <a:ext cx="0" cy="17637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20" name="Line 36"/>
          <p:cNvSpPr>
            <a:spLocks noChangeShapeType="1"/>
          </p:cNvSpPr>
          <p:nvPr/>
        </p:nvSpPr>
        <p:spPr bwMode="auto">
          <a:xfrm flipH="1" flipV="1">
            <a:off x="1592263" y="3189288"/>
            <a:ext cx="5286375" cy="6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21" name="Rectangle 37"/>
          <p:cNvSpPr>
            <a:spLocks noChangeArrowheads="1"/>
          </p:cNvSpPr>
          <p:nvPr/>
        </p:nvSpPr>
        <p:spPr bwMode="auto">
          <a:xfrm>
            <a:off x="1066800" y="1219200"/>
            <a:ext cx="116363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altLang="en-US" sz="1400">
                <a:solidFill>
                  <a:srgbClr val="000000"/>
                </a:solidFill>
                <a:latin typeface="Arial Unicode MS" pitchFamily="34" charset="-128"/>
              </a:rPr>
              <a:t>Magnetfeld</a:t>
            </a:r>
            <a:endParaRPr lang="en-GB" altLang="en-US" sz="1400">
              <a:latin typeface="Arial Unicode MS" pitchFamily="34" charset="-128"/>
            </a:endParaRPr>
          </a:p>
        </p:txBody>
      </p:sp>
      <p:sp>
        <p:nvSpPr>
          <p:cNvPr id="17422" name="Rectangle 38"/>
          <p:cNvSpPr>
            <a:spLocks noChangeArrowheads="1"/>
          </p:cNvSpPr>
          <p:nvPr/>
        </p:nvSpPr>
        <p:spPr bwMode="auto">
          <a:xfrm>
            <a:off x="1154113" y="1658938"/>
            <a:ext cx="40481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altLang="en-US" sz="1600" b="0">
                <a:solidFill>
                  <a:srgbClr val="000000"/>
                </a:solidFill>
                <a:latin typeface="Times New Roman" pitchFamily="18" charset="0"/>
              </a:rPr>
              <a:t>B</a:t>
            </a:r>
            <a:r>
              <a:rPr lang="en-US" altLang="en-US" sz="1600" b="0" baseline="-25000">
                <a:solidFill>
                  <a:srgbClr val="000000"/>
                </a:solidFill>
                <a:latin typeface="Times New Roman" pitchFamily="18" charset="0"/>
              </a:rPr>
              <a:t>max</a:t>
            </a:r>
            <a:endParaRPr lang="en-GB" altLang="en-US">
              <a:latin typeface="Times New Roman" pitchFamily="18" charset="0"/>
            </a:endParaRPr>
          </a:p>
        </p:txBody>
      </p:sp>
      <p:sp>
        <p:nvSpPr>
          <p:cNvPr id="17423" name="Rectangle 39"/>
          <p:cNvSpPr>
            <a:spLocks noChangeArrowheads="1"/>
          </p:cNvSpPr>
          <p:nvPr/>
        </p:nvSpPr>
        <p:spPr bwMode="auto">
          <a:xfrm>
            <a:off x="1239838" y="1955800"/>
            <a:ext cx="404812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altLang="en-US" sz="1600" b="0">
                <a:solidFill>
                  <a:srgbClr val="000000"/>
                </a:solidFill>
                <a:latin typeface="Times New Roman" pitchFamily="18" charset="0"/>
              </a:rPr>
              <a:t>B</a:t>
            </a:r>
            <a:r>
              <a:rPr lang="en-US" altLang="en-US" sz="1600" b="0" baseline="-25000">
                <a:solidFill>
                  <a:srgbClr val="000000"/>
                </a:solidFill>
                <a:latin typeface="Times New Roman" pitchFamily="18" charset="0"/>
              </a:rPr>
              <a:t>1</a:t>
            </a:r>
            <a:endParaRPr lang="en-GB" altLang="en-US">
              <a:latin typeface="Times New Roman" pitchFamily="18" charset="0"/>
            </a:endParaRPr>
          </a:p>
        </p:txBody>
      </p:sp>
      <p:sp>
        <p:nvSpPr>
          <p:cNvPr id="17424" name="Rectangle 40"/>
          <p:cNvSpPr>
            <a:spLocks noChangeArrowheads="1"/>
          </p:cNvSpPr>
          <p:nvPr/>
        </p:nvSpPr>
        <p:spPr bwMode="auto">
          <a:xfrm>
            <a:off x="1239838" y="2174875"/>
            <a:ext cx="40481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altLang="en-US" sz="1600" b="0">
                <a:solidFill>
                  <a:srgbClr val="000000"/>
                </a:solidFill>
                <a:latin typeface="Times New Roman" pitchFamily="18" charset="0"/>
              </a:rPr>
              <a:t>B</a:t>
            </a:r>
            <a:r>
              <a:rPr lang="en-US" altLang="en-US" sz="1600" b="0" baseline="-25000">
                <a:solidFill>
                  <a:srgbClr val="000000"/>
                </a:solidFill>
                <a:latin typeface="Times New Roman" pitchFamily="18" charset="0"/>
              </a:rPr>
              <a:t>2</a:t>
            </a:r>
            <a:endParaRPr lang="en-GB" altLang="en-US">
              <a:latin typeface="Times New Roman" pitchFamily="18" charset="0"/>
            </a:endParaRPr>
          </a:p>
        </p:txBody>
      </p:sp>
      <p:sp>
        <p:nvSpPr>
          <p:cNvPr id="17425" name="Line 41"/>
          <p:cNvSpPr>
            <a:spLocks noChangeShapeType="1"/>
          </p:cNvSpPr>
          <p:nvPr/>
        </p:nvSpPr>
        <p:spPr bwMode="auto">
          <a:xfrm flipV="1">
            <a:off x="1595438" y="3146425"/>
            <a:ext cx="57150" cy="428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26" name="Line 42"/>
          <p:cNvSpPr>
            <a:spLocks noChangeShapeType="1"/>
          </p:cNvSpPr>
          <p:nvPr/>
        </p:nvSpPr>
        <p:spPr bwMode="auto">
          <a:xfrm>
            <a:off x="1655763" y="3146425"/>
            <a:ext cx="65087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27" name="Line 43"/>
          <p:cNvSpPr>
            <a:spLocks noChangeShapeType="1"/>
          </p:cNvSpPr>
          <p:nvPr/>
        </p:nvSpPr>
        <p:spPr bwMode="auto">
          <a:xfrm flipV="1">
            <a:off x="1716088" y="2159000"/>
            <a:ext cx="635000" cy="993775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28" name="Line 44"/>
          <p:cNvSpPr>
            <a:spLocks noChangeShapeType="1"/>
          </p:cNvSpPr>
          <p:nvPr/>
        </p:nvSpPr>
        <p:spPr bwMode="auto">
          <a:xfrm>
            <a:off x="2346325" y="2165350"/>
            <a:ext cx="720725" cy="15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29" name="Line 45"/>
          <p:cNvSpPr>
            <a:spLocks noChangeShapeType="1"/>
          </p:cNvSpPr>
          <p:nvPr/>
        </p:nvSpPr>
        <p:spPr bwMode="auto">
          <a:xfrm flipV="1">
            <a:off x="3073400" y="1879600"/>
            <a:ext cx="150813" cy="2873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30" name="Line 46"/>
          <p:cNvSpPr>
            <a:spLocks noChangeShapeType="1"/>
          </p:cNvSpPr>
          <p:nvPr/>
        </p:nvSpPr>
        <p:spPr bwMode="auto">
          <a:xfrm flipH="1" flipV="1">
            <a:off x="3219450" y="1879600"/>
            <a:ext cx="839788" cy="13160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31" name="Line 47"/>
          <p:cNvSpPr>
            <a:spLocks noChangeShapeType="1"/>
          </p:cNvSpPr>
          <p:nvPr/>
        </p:nvSpPr>
        <p:spPr bwMode="auto">
          <a:xfrm flipV="1">
            <a:off x="4087813" y="3146425"/>
            <a:ext cx="57150" cy="428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32" name="Line 48"/>
          <p:cNvSpPr>
            <a:spLocks noChangeShapeType="1"/>
          </p:cNvSpPr>
          <p:nvPr/>
        </p:nvSpPr>
        <p:spPr bwMode="auto">
          <a:xfrm>
            <a:off x="4148138" y="3146425"/>
            <a:ext cx="65087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33" name="Line 49"/>
          <p:cNvSpPr>
            <a:spLocks noChangeShapeType="1"/>
          </p:cNvSpPr>
          <p:nvPr/>
        </p:nvSpPr>
        <p:spPr bwMode="auto">
          <a:xfrm flipV="1">
            <a:off x="4208463" y="2241550"/>
            <a:ext cx="581025" cy="911225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34" name="Line 50"/>
          <p:cNvSpPr>
            <a:spLocks noChangeShapeType="1"/>
          </p:cNvSpPr>
          <p:nvPr/>
        </p:nvSpPr>
        <p:spPr bwMode="auto">
          <a:xfrm>
            <a:off x="4787900" y="2247900"/>
            <a:ext cx="7207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35" name="Line 51"/>
          <p:cNvSpPr>
            <a:spLocks noChangeShapeType="1"/>
          </p:cNvSpPr>
          <p:nvPr/>
        </p:nvSpPr>
        <p:spPr bwMode="auto">
          <a:xfrm flipV="1">
            <a:off x="5513388" y="1879600"/>
            <a:ext cx="201612" cy="3683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36" name="Line 52"/>
          <p:cNvSpPr>
            <a:spLocks noChangeShapeType="1"/>
          </p:cNvSpPr>
          <p:nvPr/>
        </p:nvSpPr>
        <p:spPr bwMode="auto">
          <a:xfrm flipH="1" flipV="1">
            <a:off x="5711825" y="1879600"/>
            <a:ext cx="839788" cy="13160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37" name="Line 53"/>
          <p:cNvSpPr>
            <a:spLocks noChangeShapeType="1"/>
          </p:cNvSpPr>
          <p:nvPr/>
        </p:nvSpPr>
        <p:spPr bwMode="auto">
          <a:xfrm flipH="1">
            <a:off x="1514475" y="1879600"/>
            <a:ext cx="420687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38" name="Line 54"/>
          <p:cNvSpPr>
            <a:spLocks noChangeShapeType="1"/>
          </p:cNvSpPr>
          <p:nvPr/>
        </p:nvSpPr>
        <p:spPr bwMode="auto">
          <a:xfrm flipH="1">
            <a:off x="1550988" y="2166938"/>
            <a:ext cx="801687" cy="1587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39" name="Line 55"/>
          <p:cNvSpPr>
            <a:spLocks noChangeShapeType="1"/>
          </p:cNvSpPr>
          <p:nvPr/>
        </p:nvSpPr>
        <p:spPr bwMode="auto">
          <a:xfrm flipH="1">
            <a:off x="1543050" y="2247900"/>
            <a:ext cx="3243263" cy="1588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40" name="Line 56"/>
          <p:cNvSpPr>
            <a:spLocks noChangeShapeType="1"/>
          </p:cNvSpPr>
          <p:nvPr/>
        </p:nvSpPr>
        <p:spPr bwMode="auto">
          <a:xfrm>
            <a:off x="2344738" y="2174875"/>
            <a:ext cx="0" cy="1041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41" name="Line 57"/>
          <p:cNvSpPr>
            <a:spLocks noChangeShapeType="1"/>
          </p:cNvSpPr>
          <p:nvPr/>
        </p:nvSpPr>
        <p:spPr bwMode="auto">
          <a:xfrm>
            <a:off x="3071813" y="2160588"/>
            <a:ext cx="0" cy="1042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42" name="Line 58"/>
          <p:cNvSpPr>
            <a:spLocks noChangeShapeType="1"/>
          </p:cNvSpPr>
          <p:nvPr/>
        </p:nvSpPr>
        <p:spPr bwMode="auto">
          <a:xfrm>
            <a:off x="4792663" y="2247900"/>
            <a:ext cx="0" cy="939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43" name="Line 59"/>
          <p:cNvSpPr>
            <a:spLocks noChangeShapeType="1"/>
          </p:cNvSpPr>
          <p:nvPr/>
        </p:nvSpPr>
        <p:spPr bwMode="auto">
          <a:xfrm>
            <a:off x="5511800" y="2270125"/>
            <a:ext cx="1588" cy="9382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44" name="Rectangle 60"/>
          <p:cNvSpPr>
            <a:spLocks noChangeArrowheads="1"/>
          </p:cNvSpPr>
          <p:nvPr/>
        </p:nvSpPr>
        <p:spPr bwMode="auto">
          <a:xfrm>
            <a:off x="3886200" y="2324100"/>
            <a:ext cx="8763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altLang="en-US" sz="1400" b="0">
                <a:solidFill>
                  <a:srgbClr val="000000"/>
                </a:solidFill>
                <a:latin typeface="Times New Roman" pitchFamily="18" charset="0"/>
              </a:rPr>
              <a:t>Injektion</a:t>
            </a:r>
            <a:endParaRPr lang="en-GB" altLang="en-US">
              <a:latin typeface="Times New Roman" pitchFamily="18" charset="0"/>
            </a:endParaRPr>
          </a:p>
        </p:txBody>
      </p:sp>
      <p:sp>
        <p:nvSpPr>
          <p:cNvPr id="17445" name="Rectangle 61"/>
          <p:cNvSpPr>
            <a:spLocks noChangeArrowheads="1"/>
          </p:cNvSpPr>
          <p:nvPr/>
        </p:nvSpPr>
        <p:spPr bwMode="auto">
          <a:xfrm>
            <a:off x="2282825" y="2301875"/>
            <a:ext cx="87788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altLang="en-US" sz="1200" b="0">
                <a:solidFill>
                  <a:srgbClr val="000000"/>
                </a:solidFill>
                <a:latin typeface="Arial Unicode MS" pitchFamily="34" charset="-128"/>
              </a:rPr>
              <a:t>Extraktion</a:t>
            </a:r>
          </a:p>
          <a:p>
            <a:r>
              <a:rPr lang="en-US" altLang="en-US" sz="1200" b="0">
                <a:solidFill>
                  <a:srgbClr val="000000"/>
                </a:solidFill>
                <a:latin typeface="Arial Unicode MS" pitchFamily="34" charset="-128"/>
              </a:rPr>
              <a:t>Energie 1</a:t>
            </a:r>
            <a:endParaRPr lang="en-GB" altLang="en-US" sz="1200">
              <a:latin typeface="Arial Unicode MS" pitchFamily="34" charset="-128"/>
            </a:endParaRPr>
          </a:p>
        </p:txBody>
      </p:sp>
      <p:sp>
        <p:nvSpPr>
          <p:cNvPr id="17446" name="Rectangle 62"/>
          <p:cNvSpPr>
            <a:spLocks noChangeArrowheads="1"/>
          </p:cNvSpPr>
          <p:nvPr/>
        </p:nvSpPr>
        <p:spPr bwMode="auto">
          <a:xfrm>
            <a:off x="4729163" y="2309813"/>
            <a:ext cx="87788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altLang="en-US" sz="1200" b="0">
                <a:solidFill>
                  <a:srgbClr val="000000"/>
                </a:solidFill>
                <a:latin typeface="Arial Unicode MS" pitchFamily="34" charset="-128"/>
              </a:rPr>
              <a:t>Extraktion</a:t>
            </a:r>
          </a:p>
          <a:p>
            <a:r>
              <a:rPr lang="en-US" altLang="en-US" sz="1200" b="0">
                <a:solidFill>
                  <a:srgbClr val="000000"/>
                </a:solidFill>
                <a:latin typeface="Arial Unicode MS" pitchFamily="34" charset="-128"/>
              </a:rPr>
              <a:t>Energie 2</a:t>
            </a:r>
            <a:endParaRPr lang="en-GB" altLang="en-US" sz="1200">
              <a:latin typeface="Arial Unicode MS" pitchFamily="34" charset="-128"/>
            </a:endParaRPr>
          </a:p>
        </p:txBody>
      </p:sp>
      <p:sp>
        <p:nvSpPr>
          <p:cNvPr id="17447" name="Line 63"/>
          <p:cNvSpPr>
            <a:spLocks noChangeShapeType="1"/>
          </p:cNvSpPr>
          <p:nvPr/>
        </p:nvSpPr>
        <p:spPr bwMode="auto">
          <a:xfrm>
            <a:off x="1719263" y="3062288"/>
            <a:ext cx="1587" cy="1841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48" name="Line 64"/>
          <p:cNvSpPr>
            <a:spLocks noChangeShapeType="1"/>
          </p:cNvSpPr>
          <p:nvPr/>
        </p:nvSpPr>
        <p:spPr bwMode="auto">
          <a:xfrm>
            <a:off x="4137025" y="3057525"/>
            <a:ext cx="1588" cy="184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49" name="Line 65"/>
          <p:cNvSpPr>
            <a:spLocks noChangeShapeType="1"/>
          </p:cNvSpPr>
          <p:nvPr/>
        </p:nvSpPr>
        <p:spPr bwMode="auto">
          <a:xfrm>
            <a:off x="4213225" y="3057525"/>
            <a:ext cx="1588" cy="184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50" name="Line 66"/>
          <p:cNvSpPr>
            <a:spLocks noChangeShapeType="1"/>
          </p:cNvSpPr>
          <p:nvPr/>
        </p:nvSpPr>
        <p:spPr bwMode="auto">
          <a:xfrm>
            <a:off x="1643063" y="3062288"/>
            <a:ext cx="1587" cy="1841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51" name="Line 67"/>
          <p:cNvSpPr>
            <a:spLocks noChangeShapeType="1"/>
          </p:cNvSpPr>
          <p:nvPr/>
        </p:nvSpPr>
        <p:spPr bwMode="auto">
          <a:xfrm flipV="1">
            <a:off x="4178300" y="2522538"/>
            <a:ext cx="3175" cy="541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52" name="Rectangle 68"/>
          <p:cNvSpPr>
            <a:spLocks noChangeArrowheads="1"/>
          </p:cNvSpPr>
          <p:nvPr/>
        </p:nvSpPr>
        <p:spPr bwMode="auto">
          <a:xfrm>
            <a:off x="1544638" y="3405188"/>
            <a:ext cx="13684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altLang="en-US" sz="1400" b="0">
                <a:solidFill>
                  <a:srgbClr val="000000"/>
                </a:solidFill>
                <a:latin typeface="Arial Unicode MS" pitchFamily="34" charset="-128"/>
              </a:rPr>
              <a:t>Beschleunigung</a:t>
            </a:r>
            <a:endParaRPr lang="en-US" altLang="en-US" sz="1400" b="0">
              <a:latin typeface="Arial Unicode MS" pitchFamily="34" charset="-128"/>
            </a:endParaRPr>
          </a:p>
          <a:p>
            <a:pPr algn="l"/>
            <a:endParaRPr lang="en-GB" altLang="en-US" sz="1400">
              <a:latin typeface="Arial Unicode MS" pitchFamily="34" charset="-128"/>
            </a:endParaRPr>
          </a:p>
        </p:txBody>
      </p:sp>
      <p:sp>
        <p:nvSpPr>
          <p:cNvPr id="17453" name="Line 69"/>
          <p:cNvSpPr>
            <a:spLocks noChangeShapeType="1"/>
          </p:cNvSpPr>
          <p:nvPr/>
        </p:nvSpPr>
        <p:spPr bwMode="auto">
          <a:xfrm flipH="1">
            <a:off x="2065338" y="3203575"/>
            <a:ext cx="3175" cy="1968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54" name="Rectangle 70"/>
          <p:cNvSpPr>
            <a:spLocks noChangeArrowheads="1"/>
          </p:cNvSpPr>
          <p:nvPr/>
        </p:nvSpPr>
        <p:spPr bwMode="auto">
          <a:xfrm>
            <a:off x="1444625" y="2293938"/>
            <a:ext cx="87788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altLang="en-US" sz="1200" b="0">
                <a:solidFill>
                  <a:srgbClr val="000000"/>
                </a:solidFill>
                <a:latin typeface="Arial Unicode MS" pitchFamily="34" charset="-128"/>
              </a:rPr>
              <a:t>Injektion</a:t>
            </a:r>
            <a:endParaRPr lang="en-GB" altLang="en-US" sz="1200">
              <a:latin typeface="Arial Unicode MS" pitchFamily="34" charset="-128"/>
            </a:endParaRPr>
          </a:p>
        </p:txBody>
      </p:sp>
      <p:sp>
        <p:nvSpPr>
          <p:cNvPr id="17455" name="Line 71"/>
          <p:cNvSpPr>
            <a:spLocks noChangeShapeType="1"/>
          </p:cNvSpPr>
          <p:nvPr/>
        </p:nvSpPr>
        <p:spPr bwMode="auto">
          <a:xfrm flipV="1">
            <a:off x="1693863" y="2487613"/>
            <a:ext cx="3175" cy="5429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56" name="Rectangle 72"/>
          <p:cNvSpPr>
            <a:spLocks noChangeArrowheads="1"/>
          </p:cNvSpPr>
          <p:nvPr/>
        </p:nvSpPr>
        <p:spPr bwMode="auto">
          <a:xfrm>
            <a:off x="4302125" y="3422650"/>
            <a:ext cx="1439863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altLang="en-US" sz="1400" b="0">
                <a:solidFill>
                  <a:srgbClr val="000000"/>
                </a:solidFill>
                <a:latin typeface="Arial Unicode MS" pitchFamily="34" charset="-128"/>
              </a:rPr>
              <a:t>Beschleunigung</a:t>
            </a:r>
            <a:endParaRPr lang="en-GB" altLang="en-US" sz="1400">
              <a:latin typeface="Arial Unicode MS" pitchFamily="34" charset="-128"/>
            </a:endParaRPr>
          </a:p>
        </p:txBody>
      </p:sp>
      <p:sp>
        <p:nvSpPr>
          <p:cNvPr id="17457" name="Line 73"/>
          <p:cNvSpPr>
            <a:spLocks noChangeShapeType="1"/>
          </p:cNvSpPr>
          <p:nvPr/>
        </p:nvSpPr>
        <p:spPr bwMode="auto">
          <a:xfrm flipH="1">
            <a:off x="4538663" y="3222625"/>
            <a:ext cx="3175" cy="1968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58" name="Rectangle 74"/>
          <p:cNvSpPr>
            <a:spLocks noChangeArrowheads="1"/>
          </p:cNvSpPr>
          <p:nvPr/>
        </p:nvSpPr>
        <p:spPr bwMode="auto">
          <a:xfrm>
            <a:off x="3776663" y="3344863"/>
            <a:ext cx="534987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altLang="en-US" sz="1600" b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</a:t>
            </a:r>
            <a:r>
              <a:rPr lang="en-US" altLang="en-US" sz="1600" b="0">
                <a:solidFill>
                  <a:srgbClr val="000000"/>
                </a:solidFill>
                <a:latin typeface="Times New Roman" pitchFamily="18" charset="0"/>
              </a:rPr>
              <a:t>2 s</a:t>
            </a:r>
            <a:endParaRPr lang="en-GB" altLang="en-US">
              <a:latin typeface="Times New Roman" pitchFamily="18" charset="0"/>
            </a:endParaRPr>
          </a:p>
        </p:txBody>
      </p:sp>
      <p:sp>
        <p:nvSpPr>
          <p:cNvPr id="17459" name="Line 75"/>
          <p:cNvSpPr>
            <a:spLocks noChangeShapeType="1"/>
          </p:cNvSpPr>
          <p:nvPr/>
        </p:nvSpPr>
        <p:spPr bwMode="auto">
          <a:xfrm>
            <a:off x="4059238" y="3201988"/>
            <a:ext cx="0" cy="1238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60" name="Line 76"/>
          <p:cNvSpPr>
            <a:spLocks noChangeShapeType="1"/>
          </p:cNvSpPr>
          <p:nvPr/>
        </p:nvSpPr>
        <p:spPr bwMode="auto">
          <a:xfrm>
            <a:off x="6543675" y="3201988"/>
            <a:ext cx="0" cy="1238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61" name="Rectangle 77"/>
          <p:cNvSpPr>
            <a:spLocks noChangeArrowheads="1"/>
          </p:cNvSpPr>
          <p:nvPr/>
        </p:nvSpPr>
        <p:spPr bwMode="auto">
          <a:xfrm>
            <a:off x="6283325" y="3327400"/>
            <a:ext cx="534988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altLang="en-US" sz="16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</a:t>
            </a:r>
            <a:r>
              <a:rPr lang="en-US" altLang="en-US" sz="1600" b="0">
                <a:solidFill>
                  <a:srgbClr val="000000"/>
                </a:solidFill>
                <a:latin typeface="Times New Roman" pitchFamily="18" charset="0"/>
              </a:rPr>
              <a:t>4 s</a:t>
            </a:r>
            <a:endParaRPr lang="en-GB" altLang="en-US">
              <a:latin typeface="Times New Roman" pitchFamily="18" charset="0"/>
            </a:endParaRPr>
          </a:p>
        </p:txBody>
      </p:sp>
      <p:sp>
        <p:nvSpPr>
          <p:cNvPr id="17462" name="Rectangle 78"/>
          <p:cNvSpPr>
            <a:spLocks noChangeArrowheads="1"/>
          </p:cNvSpPr>
          <p:nvPr/>
        </p:nvSpPr>
        <p:spPr bwMode="auto">
          <a:xfrm>
            <a:off x="2687638" y="1066800"/>
            <a:ext cx="45259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/>
            <a:r>
              <a:rPr lang="de-AT" altLang="en-US" sz="1800">
                <a:solidFill>
                  <a:srgbClr val="000099"/>
                </a:solidFill>
              </a:rPr>
              <a:t>Typischer Zyklus für medizinisches</a:t>
            </a:r>
          </a:p>
          <a:p>
            <a:pPr algn="l"/>
            <a:r>
              <a:rPr lang="de-AT" altLang="en-US" sz="1800">
                <a:solidFill>
                  <a:srgbClr val="000099"/>
                </a:solidFill>
              </a:rPr>
              <a:t>Synchrotron mit langsamer Extraktion</a:t>
            </a:r>
            <a:endParaRPr lang="en-GB" altLang="en-US" sz="1800">
              <a:solidFill>
                <a:srgbClr val="000099"/>
              </a:solidFill>
            </a:endParaRPr>
          </a:p>
        </p:txBody>
      </p:sp>
      <p:grpSp>
        <p:nvGrpSpPr>
          <p:cNvPr id="2" name="Group 79"/>
          <p:cNvGrpSpPr>
            <a:grpSpLocks/>
          </p:cNvGrpSpPr>
          <p:nvPr/>
        </p:nvGrpSpPr>
        <p:grpSpPr bwMode="auto">
          <a:xfrm>
            <a:off x="1066800" y="3798888"/>
            <a:ext cx="5895975" cy="1001712"/>
            <a:chOff x="2" y="-5"/>
            <a:chExt cx="19994" cy="20005"/>
          </a:xfrm>
        </p:grpSpPr>
        <p:sp>
          <p:nvSpPr>
            <p:cNvPr id="17466" name="Freeform 80"/>
            <p:cNvSpPr>
              <a:spLocks/>
            </p:cNvSpPr>
            <p:nvPr/>
          </p:nvSpPr>
          <p:spPr bwMode="auto">
            <a:xfrm>
              <a:off x="4345" y="11508"/>
              <a:ext cx="2457" cy="837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000"/>
                <a:gd name="T16" fmla="*/ 0 h 20000"/>
                <a:gd name="T17" fmla="*/ 20000 w 20000"/>
                <a:gd name="T18" fmla="*/ 20000 h 20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000" h="20000">
                  <a:moveTo>
                    <a:pt x="0" y="19970"/>
                  </a:moveTo>
                  <a:lnTo>
                    <a:pt x="0" y="454"/>
                  </a:lnTo>
                  <a:lnTo>
                    <a:pt x="19982" y="0"/>
                  </a:lnTo>
                  <a:lnTo>
                    <a:pt x="19982" y="19970"/>
                  </a:lnTo>
                  <a:lnTo>
                    <a:pt x="0" y="19970"/>
                  </a:lnTo>
                  <a:close/>
                </a:path>
              </a:pathLst>
            </a:custGeom>
            <a:pattFill prst="ltUpDiag">
              <a:fgClr>
                <a:srgbClr val="00008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 type="none" w="sm" len="lg"/>
                  <a:tailEnd type="none" w="sm" len="lg"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467" name="Line 81"/>
            <p:cNvSpPr>
              <a:spLocks noChangeShapeType="1"/>
            </p:cNvSpPr>
            <p:nvPr/>
          </p:nvSpPr>
          <p:spPr bwMode="auto">
            <a:xfrm flipH="1">
              <a:off x="1750" y="5802"/>
              <a:ext cx="13" cy="1419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468" name="Line 82"/>
            <p:cNvSpPr>
              <a:spLocks noChangeShapeType="1"/>
            </p:cNvSpPr>
            <p:nvPr/>
          </p:nvSpPr>
          <p:spPr bwMode="auto">
            <a:xfrm flipH="1">
              <a:off x="1785" y="19745"/>
              <a:ext cx="17840" cy="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469" name="Rectangle 83"/>
            <p:cNvSpPr>
              <a:spLocks noChangeArrowheads="1"/>
            </p:cNvSpPr>
            <p:nvPr/>
          </p:nvSpPr>
          <p:spPr bwMode="auto">
            <a:xfrm>
              <a:off x="2" y="-5"/>
              <a:ext cx="3947" cy="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700" tIns="12700" rIns="12700" bIns="12700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en-US" altLang="en-US" sz="1400">
                  <a:solidFill>
                    <a:srgbClr val="000000"/>
                  </a:solidFill>
                  <a:latin typeface="Arial Unicode MS" pitchFamily="34" charset="-128"/>
                </a:rPr>
                <a:t>Intensität</a:t>
              </a:r>
              <a:endParaRPr lang="en-GB" altLang="en-US" sz="1400">
                <a:latin typeface="Arial Unicode MS" pitchFamily="34" charset="-128"/>
              </a:endParaRPr>
            </a:p>
          </p:txBody>
        </p:sp>
        <p:sp>
          <p:nvSpPr>
            <p:cNvPr id="17470" name="Rectangle 84"/>
            <p:cNvSpPr>
              <a:spLocks noChangeArrowheads="1"/>
            </p:cNvSpPr>
            <p:nvPr/>
          </p:nvSpPr>
          <p:spPr bwMode="auto">
            <a:xfrm>
              <a:off x="18237" y="12228"/>
              <a:ext cx="1759" cy="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700" tIns="12700" rIns="12700" bIns="12700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en-US" altLang="en-US" sz="1400">
                  <a:solidFill>
                    <a:srgbClr val="000000"/>
                  </a:solidFill>
                  <a:latin typeface="Arial Unicode MS" pitchFamily="34" charset="-128"/>
                </a:rPr>
                <a:t>Zeit</a:t>
              </a:r>
              <a:endParaRPr lang="en-GB" altLang="en-US" sz="1400">
                <a:latin typeface="Arial Unicode MS" pitchFamily="34" charset="-128"/>
              </a:endParaRPr>
            </a:p>
          </p:txBody>
        </p:sp>
        <p:sp>
          <p:nvSpPr>
            <p:cNvPr id="17471" name="Line 85"/>
            <p:cNvSpPr>
              <a:spLocks noChangeShapeType="1"/>
            </p:cNvSpPr>
            <p:nvPr/>
          </p:nvSpPr>
          <p:spPr bwMode="auto">
            <a:xfrm>
              <a:off x="4343" y="11431"/>
              <a:ext cx="2442" cy="12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472" name="Line 86"/>
            <p:cNvSpPr>
              <a:spLocks noChangeShapeType="1"/>
            </p:cNvSpPr>
            <p:nvPr/>
          </p:nvSpPr>
          <p:spPr bwMode="auto">
            <a:xfrm flipH="1">
              <a:off x="4334" y="11508"/>
              <a:ext cx="13" cy="8403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473" name="Line 87"/>
            <p:cNvSpPr>
              <a:spLocks noChangeShapeType="1"/>
            </p:cNvSpPr>
            <p:nvPr/>
          </p:nvSpPr>
          <p:spPr bwMode="auto">
            <a:xfrm>
              <a:off x="6800" y="11508"/>
              <a:ext cx="2" cy="82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474" name="Rectangle 88"/>
            <p:cNvSpPr>
              <a:spLocks noChangeArrowheads="1"/>
            </p:cNvSpPr>
            <p:nvPr/>
          </p:nvSpPr>
          <p:spPr bwMode="auto">
            <a:xfrm>
              <a:off x="4127" y="3141"/>
              <a:ext cx="2974" cy="8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700" tIns="12700" rIns="12700" bIns="12700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en-US" altLang="en-US" sz="1200" b="0">
                  <a:solidFill>
                    <a:schemeClr val="tx1"/>
                  </a:solidFill>
                  <a:latin typeface="Arial Unicode MS" pitchFamily="34" charset="-128"/>
                </a:rPr>
                <a:t>Energie 1</a:t>
              </a:r>
            </a:p>
            <a:p>
              <a:r>
                <a:rPr lang="en-US" altLang="en-US" sz="1200" b="0">
                  <a:solidFill>
                    <a:schemeClr val="tx1"/>
                  </a:solidFill>
                  <a:latin typeface="Arial Unicode MS" pitchFamily="34" charset="-128"/>
                </a:rPr>
                <a:t>Intensität 1</a:t>
              </a:r>
              <a:endParaRPr lang="en-GB" altLang="en-US" sz="1200" b="0">
                <a:solidFill>
                  <a:schemeClr val="tx1"/>
                </a:solidFill>
                <a:latin typeface="Arial Unicode MS" pitchFamily="34" charset="-128"/>
              </a:endParaRPr>
            </a:p>
          </p:txBody>
        </p:sp>
        <p:sp>
          <p:nvSpPr>
            <p:cNvPr id="17475" name="Rectangle 89"/>
            <p:cNvSpPr>
              <a:spLocks noChangeArrowheads="1"/>
            </p:cNvSpPr>
            <p:nvPr/>
          </p:nvSpPr>
          <p:spPr bwMode="auto">
            <a:xfrm>
              <a:off x="12418" y="5042"/>
              <a:ext cx="2974" cy="9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700" tIns="12700" rIns="12700" bIns="12700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en-US" altLang="en-US" sz="1200" b="0">
                  <a:solidFill>
                    <a:srgbClr val="000000"/>
                  </a:solidFill>
                  <a:latin typeface="Arial Unicode MS" pitchFamily="34" charset="-128"/>
                </a:rPr>
                <a:t>Energie 2</a:t>
              </a:r>
            </a:p>
            <a:p>
              <a:r>
                <a:rPr lang="en-US" altLang="en-US" sz="1200" b="0">
                  <a:solidFill>
                    <a:srgbClr val="000000"/>
                  </a:solidFill>
                  <a:latin typeface="Arial Unicode MS" pitchFamily="34" charset="-128"/>
                </a:rPr>
                <a:t>Intensität 2</a:t>
              </a:r>
              <a:endParaRPr lang="en-GB" altLang="en-US" sz="1200" b="0">
                <a:latin typeface="Arial Unicode MS" pitchFamily="34" charset="-128"/>
              </a:endParaRPr>
            </a:p>
          </p:txBody>
        </p:sp>
        <p:grpSp>
          <p:nvGrpSpPr>
            <p:cNvPr id="17476" name="Group 90"/>
            <p:cNvGrpSpPr>
              <a:grpSpLocks/>
            </p:cNvGrpSpPr>
            <p:nvPr/>
          </p:nvGrpSpPr>
          <p:grpSpPr bwMode="auto">
            <a:xfrm>
              <a:off x="12604" y="13599"/>
              <a:ext cx="2467" cy="6122"/>
              <a:chOff x="0" y="0"/>
              <a:chExt cx="20000" cy="20000"/>
            </a:xfrm>
          </p:grpSpPr>
          <p:sp>
            <p:nvSpPr>
              <p:cNvPr id="17477" name="Freeform 91"/>
              <p:cNvSpPr>
                <a:spLocks/>
              </p:cNvSpPr>
              <p:nvPr/>
            </p:nvSpPr>
            <p:spPr bwMode="auto">
              <a:xfrm>
                <a:off x="81" y="170"/>
                <a:ext cx="19919" cy="19752"/>
              </a:xfrm>
              <a:custGeom>
                <a:avLst/>
                <a:gdLst>
                  <a:gd name="T0" fmla="*/ 0 w 20000"/>
                  <a:gd name="T1" fmla="*/ 15945 h 20000"/>
                  <a:gd name="T2" fmla="*/ 0 w 20000"/>
                  <a:gd name="T3" fmla="*/ 368 h 20000"/>
                  <a:gd name="T4" fmla="*/ 18574 w 20000"/>
                  <a:gd name="T5" fmla="*/ 0 h 20000"/>
                  <a:gd name="T6" fmla="*/ 18574 w 20000"/>
                  <a:gd name="T7" fmla="*/ 15945 h 20000"/>
                  <a:gd name="T8" fmla="*/ 0 w 20000"/>
                  <a:gd name="T9" fmla="*/ 15945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0" y="19958"/>
                    </a:moveTo>
                    <a:lnTo>
                      <a:pt x="0" y="461"/>
                    </a:lnTo>
                    <a:lnTo>
                      <a:pt x="19982" y="0"/>
                    </a:lnTo>
                    <a:lnTo>
                      <a:pt x="19982" y="19958"/>
                    </a:lnTo>
                    <a:lnTo>
                      <a:pt x="0" y="19958"/>
                    </a:lnTo>
                    <a:close/>
                  </a:path>
                </a:pathLst>
              </a:custGeom>
              <a:pattFill prst="ltUpDiag">
                <a:fgClr>
                  <a:srgbClr val="000080"/>
                </a:fgClr>
                <a:bgClr>
                  <a:srgbClr val="FFFFFF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 type="none" w="sm" len="lg"/>
                    <a:tailEnd type="none" w="sm" len="lg"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478" name="Line 92"/>
              <p:cNvSpPr>
                <a:spLocks noChangeShapeType="1"/>
              </p:cNvSpPr>
              <p:nvPr/>
            </p:nvSpPr>
            <p:spPr bwMode="auto">
              <a:xfrm>
                <a:off x="65" y="0"/>
                <a:ext cx="19797" cy="39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lg"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479" name="Line 93"/>
              <p:cNvSpPr>
                <a:spLocks noChangeShapeType="1"/>
              </p:cNvSpPr>
              <p:nvPr/>
            </p:nvSpPr>
            <p:spPr bwMode="auto">
              <a:xfrm flipH="1">
                <a:off x="0" y="170"/>
                <a:ext cx="97" cy="1983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lg"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480" name="Line 94"/>
              <p:cNvSpPr>
                <a:spLocks noChangeShapeType="1"/>
              </p:cNvSpPr>
              <p:nvPr/>
            </p:nvSpPr>
            <p:spPr bwMode="auto">
              <a:xfrm>
                <a:off x="19984" y="170"/>
                <a:ext cx="16" cy="19539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lg"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363616" name="Rectangle 96"/>
          <p:cNvSpPr>
            <a:spLocks noChangeArrowheads="1"/>
          </p:cNvSpPr>
          <p:nvPr/>
        </p:nvSpPr>
        <p:spPr bwMode="auto">
          <a:xfrm>
            <a:off x="990600" y="4953000"/>
            <a:ext cx="7239000" cy="457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lnSpc>
                <a:spcPct val="100000"/>
              </a:lnSpc>
              <a:buFontTx/>
              <a:buChar char="•"/>
            </a:pPr>
            <a:r>
              <a:rPr lang="de-DE" altLang="en-US" sz="1800">
                <a:solidFill>
                  <a:srgbClr val="000099"/>
                </a:solidFill>
              </a:rPr>
              <a:t>Strahlstruktur: gepulst, Energie variabel, Intensität variabel</a:t>
            </a:r>
          </a:p>
          <a:p>
            <a:pPr algn="l">
              <a:lnSpc>
                <a:spcPct val="100000"/>
              </a:lnSpc>
              <a:buFontTx/>
              <a:buChar char="•"/>
            </a:pPr>
            <a:endParaRPr lang="en-US" altLang="en-US" sz="1800">
              <a:solidFill>
                <a:srgbClr val="000099"/>
              </a:solidFill>
            </a:endParaRPr>
          </a:p>
          <a:p>
            <a:pPr algn="l">
              <a:lnSpc>
                <a:spcPct val="100000"/>
              </a:lnSpc>
              <a:buFontTx/>
              <a:buChar char="•"/>
            </a:pPr>
            <a:r>
              <a:rPr lang="en-US" altLang="en-US" sz="1800">
                <a:solidFill>
                  <a:srgbClr val="000099"/>
                </a:solidFill>
              </a:rPr>
              <a:t>Änderung der Extraktionsenergie von Zyklus zu Zyklus um so “aktiv” verschiedene Bragg Spitzen zu überlagern.</a:t>
            </a:r>
            <a:endParaRPr lang="en-US" altLang="en-US" sz="1800" b="0" baseline="-25000">
              <a:solidFill>
                <a:schemeClr val="tx1"/>
              </a:solidFill>
            </a:endParaRPr>
          </a:p>
        </p:txBody>
      </p:sp>
      <p:sp>
        <p:nvSpPr>
          <p:cNvPr id="17465" name="Date Placeholder 7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63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3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36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2C322F-5DF8-41B9-A936-6F59FAB73C1B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2800" b="1" smtClean="0">
                <a:solidFill>
                  <a:srgbClr val="FFFF00"/>
                </a:solidFill>
                <a:latin typeface="Arial" charset="0"/>
              </a:rPr>
              <a:t>Aktive Strahlaufbereitung</a:t>
            </a:r>
          </a:p>
        </p:txBody>
      </p:sp>
      <p:sp>
        <p:nvSpPr>
          <p:cNvPr id="18437" name="Rectangle 3"/>
          <p:cNvSpPr>
            <a:spLocks noChangeArrowheads="1"/>
          </p:cNvSpPr>
          <p:nvPr/>
        </p:nvSpPr>
        <p:spPr bwMode="auto">
          <a:xfrm>
            <a:off x="1690688" y="16525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8438" name="Rectangle 4"/>
          <p:cNvSpPr>
            <a:spLocks noChangeArrowheads="1"/>
          </p:cNvSpPr>
          <p:nvPr/>
        </p:nvSpPr>
        <p:spPr bwMode="auto">
          <a:xfrm>
            <a:off x="2124075" y="16859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pic>
        <p:nvPicPr>
          <p:cNvPr id="18439" name="Picture 84" descr="RasterScanDt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939800"/>
            <a:ext cx="7467600" cy="5456238"/>
          </a:xfrm>
          <a:noFill/>
        </p:spPr>
      </p:pic>
      <p:sp>
        <p:nvSpPr>
          <p:cNvPr id="18440" name="Text Box 82"/>
          <p:cNvSpPr txBox="1">
            <a:spLocks noChangeArrowheads="1"/>
          </p:cNvSpPr>
          <p:nvPr/>
        </p:nvSpPr>
        <p:spPr bwMode="auto">
          <a:xfrm>
            <a:off x="1130300" y="990600"/>
            <a:ext cx="5715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de-AT" altLang="en-US" sz="1800" b="0">
                <a:solidFill>
                  <a:srgbClr val="FFFF00"/>
                </a:solidFill>
                <a:latin typeface="Arial Unicode MS" pitchFamily="34" charset="-128"/>
              </a:rPr>
              <a:t>Principle of GSI raster scanning system.</a:t>
            </a:r>
          </a:p>
        </p:txBody>
      </p:sp>
      <p:sp>
        <p:nvSpPr>
          <p:cNvPr id="18441" name="Text Box 85"/>
          <p:cNvSpPr txBox="1">
            <a:spLocks noChangeArrowheads="1"/>
          </p:cNvSpPr>
          <p:nvPr/>
        </p:nvSpPr>
        <p:spPr bwMode="auto">
          <a:xfrm>
            <a:off x="6680200" y="6070600"/>
            <a:ext cx="168910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de-AT" altLang="en-US" sz="1400" b="0">
                <a:solidFill>
                  <a:schemeClr val="tx1"/>
                </a:solidFill>
                <a:latin typeface="Arial Unicode MS" pitchFamily="34" charset="-128"/>
              </a:rPr>
              <a:t>Courtesy of GSI</a:t>
            </a:r>
          </a:p>
        </p:txBody>
      </p:sp>
      <p:sp>
        <p:nvSpPr>
          <p:cNvPr id="18442" name="Date Placeholder 10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9414-B904-4F0F-A0AF-74F6384EA108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1128713" y="104775"/>
            <a:ext cx="7329487" cy="762000"/>
          </a:xfrm>
        </p:spPr>
        <p:txBody>
          <a:bodyPr/>
          <a:lstStyle/>
          <a:p>
            <a:r>
              <a:rPr lang="en-GB" altLang="en-US" b="1" smtClean="0">
                <a:solidFill>
                  <a:srgbClr val="FFFF00"/>
                </a:solidFill>
              </a:rPr>
              <a:t>Vergleichende Bestrahlungsplanung</a:t>
            </a:r>
          </a:p>
        </p:txBody>
      </p:sp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1690688" y="16525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9462" name="Rectangle 4"/>
          <p:cNvSpPr>
            <a:spLocks noChangeArrowheads="1"/>
          </p:cNvSpPr>
          <p:nvPr/>
        </p:nvSpPr>
        <p:spPr bwMode="auto">
          <a:xfrm>
            <a:off x="2124075" y="16859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9463" name="Rectangle 5"/>
          <p:cNvSpPr>
            <a:spLocks noChangeArrowheads="1"/>
          </p:cNvSpPr>
          <p:nvPr/>
        </p:nvSpPr>
        <p:spPr bwMode="auto">
          <a:xfrm>
            <a:off x="0" y="29194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grpSp>
        <p:nvGrpSpPr>
          <p:cNvPr id="19464" name="Group 23"/>
          <p:cNvGrpSpPr>
            <a:grpSpLocks noChangeAspect="1"/>
          </p:cNvGrpSpPr>
          <p:nvPr/>
        </p:nvGrpSpPr>
        <p:grpSpPr bwMode="auto">
          <a:xfrm>
            <a:off x="152400" y="1066800"/>
            <a:ext cx="9067800" cy="4837113"/>
            <a:chOff x="768" y="1056"/>
            <a:chExt cx="4512" cy="2407"/>
          </a:xfrm>
        </p:grpSpPr>
        <p:pic>
          <p:nvPicPr>
            <p:cNvPr id="19466" name="Picture 24" descr="frantz_2phot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1712"/>
              <a:ext cx="1199" cy="1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7" name="Picture 25" descr="frantz_5phot_BP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3" y="1712"/>
              <a:ext cx="1199" cy="1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8" name="Picture 26" descr="frantz_3prot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7" y="1712"/>
              <a:ext cx="1199" cy="1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9" name="Picture 2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2" y="1942"/>
              <a:ext cx="480" cy="1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0" name="Text Box 28"/>
            <p:cNvSpPr txBox="1">
              <a:spLocks noChangeAspect="1" noChangeArrowheads="1"/>
            </p:cNvSpPr>
            <p:nvPr/>
          </p:nvSpPr>
          <p:spPr bwMode="auto">
            <a:xfrm>
              <a:off x="768" y="1438"/>
              <a:ext cx="1056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50000"/>
                </a:spcBef>
              </a:pPr>
              <a:r>
                <a:rPr lang="de-DE" altLang="en-US" sz="1400" b="0">
                  <a:solidFill>
                    <a:schemeClr val="tx1"/>
                  </a:solidFill>
                </a:rPr>
                <a:t>Photons 2 fields</a:t>
              </a:r>
              <a:endParaRPr lang="de-AT" altLang="en-US" sz="1400" b="0">
                <a:solidFill>
                  <a:schemeClr val="tx1"/>
                </a:solidFill>
              </a:endParaRPr>
            </a:p>
          </p:txBody>
        </p:sp>
        <p:sp>
          <p:nvSpPr>
            <p:cNvPr id="19471" name="Text Box 29"/>
            <p:cNvSpPr txBox="1">
              <a:spLocks noChangeAspect="1" noChangeArrowheads="1"/>
            </p:cNvSpPr>
            <p:nvPr/>
          </p:nvSpPr>
          <p:spPr bwMode="auto">
            <a:xfrm>
              <a:off x="2112" y="1438"/>
              <a:ext cx="1056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50000"/>
                </a:spcBef>
              </a:pPr>
              <a:r>
                <a:rPr lang="de-DE" altLang="en-US" sz="1400" b="0">
                  <a:solidFill>
                    <a:schemeClr val="tx1"/>
                  </a:solidFill>
                </a:rPr>
                <a:t>Photons 5 fields</a:t>
              </a:r>
              <a:endParaRPr lang="de-AT" altLang="en-US" sz="1400" b="0">
                <a:solidFill>
                  <a:schemeClr val="tx1"/>
                </a:solidFill>
              </a:endParaRPr>
            </a:p>
          </p:txBody>
        </p:sp>
        <p:sp>
          <p:nvSpPr>
            <p:cNvPr id="19472" name="Text Box 30"/>
            <p:cNvSpPr txBox="1">
              <a:spLocks noChangeAspect="1" noChangeArrowheads="1"/>
            </p:cNvSpPr>
            <p:nvPr/>
          </p:nvSpPr>
          <p:spPr bwMode="auto">
            <a:xfrm>
              <a:off x="3456" y="1438"/>
              <a:ext cx="1056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50000"/>
                </a:spcBef>
              </a:pPr>
              <a:r>
                <a:rPr lang="de-DE" altLang="en-US" sz="1400" b="0">
                  <a:solidFill>
                    <a:schemeClr val="tx1"/>
                  </a:solidFill>
                </a:rPr>
                <a:t>Protons 3 fields</a:t>
              </a:r>
              <a:endParaRPr lang="de-AT" altLang="en-US" sz="1400" b="0">
                <a:solidFill>
                  <a:schemeClr val="tx1"/>
                </a:solidFill>
              </a:endParaRPr>
            </a:p>
          </p:txBody>
        </p:sp>
        <p:sp>
          <p:nvSpPr>
            <p:cNvPr id="19473" name="Text Box 31"/>
            <p:cNvSpPr txBox="1">
              <a:spLocks noChangeAspect="1" noChangeArrowheads="1"/>
            </p:cNvSpPr>
            <p:nvPr/>
          </p:nvSpPr>
          <p:spPr bwMode="auto">
            <a:xfrm>
              <a:off x="816" y="3312"/>
              <a:ext cx="4464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50000"/>
                </a:spcBef>
              </a:pPr>
              <a:r>
                <a:rPr lang="de-DE" altLang="en-US" sz="1400" b="0">
                  <a:solidFill>
                    <a:schemeClr val="tx1"/>
                  </a:solidFill>
                </a:rPr>
                <a:t>Universitätsklinik für Strahlentherapie und Strahlenbiologie, AKH, Wien</a:t>
              </a:r>
              <a:endParaRPr lang="de-AT" altLang="en-US" sz="1400" b="0">
                <a:solidFill>
                  <a:schemeClr val="tx1"/>
                </a:solidFill>
              </a:endParaRPr>
            </a:p>
          </p:txBody>
        </p:sp>
        <p:sp>
          <p:nvSpPr>
            <p:cNvPr id="19474" name="Text Box 32"/>
            <p:cNvSpPr txBox="1">
              <a:spLocks noChangeAspect="1" noChangeArrowheads="1"/>
            </p:cNvSpPr>
            <p:nvPr/>
          </p:nvSpPr>
          <p:spPr bwMode="auto">
            <a:xfrm>
              <a:off x="768" y="1056"/>
              <a:ext cx="3600" cy="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</a:pPr>
              <a:r>
                <a:rPr lang="de-DE" altLang="en-US" b="0">
                  <a:solidFill>
                    <a:srgbClr val="000099"/>
                  </a:solidFill>
                </a:rPr>
                <a:t>Glandula parotid cancer</a:t>
              </a:r>
            </a:p>
            <a:p>
              <a:pPr eaLnBrk="1" hangingPunct="1">
                <a:lnSpc>
                  <a:spcPct val="100000"/>
                </a:lnSpc>
                <a:spcBef>
                  <a:spcPct val="50000"/>
                </a:spcBef>
              </a:pPr>
              <a:r>
                <a:rPr lang="de-DE" altLang="en-US" sz="1600" b="0">
                  <a:solidFill>
                    <a:srgbClr val="000099"/>
                  </a:solidFill>
                </a:rPr>
                <a:t>(Ohrspeicheldrüsenkarzinom)</a:t>
              </a:r>
            </a:p>
            <a:p>
              <a:pPr eaLnBrk="1" hangingPunct="1">
                <a:lnSpc>
                  <a:spcPct val="100000"/>
                </a:lnSpc>
                <a:spcBef>
                  <a:spcPct val="50000"/>
                </a:spcBef>
              </a:pPr>
              <a:endParaRPr lang="de-DE" altLang="en-US" sz="1600" b="0">
                <a:solidFill>
                  <a:srgbClr val="000099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50000"/>
                </a:spcBef>
              </a:pPr>
              <a:endParaRPr lang="de-AT" altLang="en-US" b="0">
                <a:solidFill>
                  <a:schemeClr val="tx1"/>
                </a:solidFill>
              </a:endParaRPr>
            </a:p>
          </p:txBody>
        </p:sp>
      </p:grpSp>
      <p:sp>
        <p:nvSpPr>
          <p:cNvPr id="19465" name="Date Placeholder 18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0EE2FC-532A-49A9-909C-44FB6BF1076E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1128713" y="104775"/>
            <a:ext cx="7329487" cy="762000"/>
          </a:xfrm>
        </p:spPr>
        <p:txBody>
          <a:bodyPr/>
          <a:lstStyle/>
          <a:p>
            <a:r>
              <a:rPr lang="en-GB" altLang="en-US" b="1" smtClean="0">
                <a:solidFill>
                  <a:srgbClr val="FFFF00"/>
                </a:solidFill>
              </a:rPr>
              <a:t>Vergleichende Bestrahlungsplanung</a:t>
            </a:r>
          </a:p>
        </p:txBody>
      </p:sp>
      <p:sp>
        <p:nvSpPr>
          <p:cNvPr id="20485" name="Rectangle 3"/>
          <p:cNvSpPr>
            <a:spLocks noChangeArrowheads="1"/>
          </p:cNvSpPr>
          <p:nvPr/>
        </p:nvSpPr>
        <p:spPr bwMode="auto">
          <a:xfrm>
            <a:off x="1690688" y="16525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20486" name="Rectangle 4"/>
          <p:cNvSpPr>
            <a:spLocks noChangeArrowheads="1"/>
          </p:cNvSpPr>
          <p:nvPr/>
        </p:nvSpPr>
        <p:spPr bwMode="auto">
          <a:xfrm>
            <a:off x="2124075" y="16859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20487" name="Rectangle 5"/>
          <p:cNvSpPr>
            <a:spLocks noChangeArrowheads="1"/>
          </p:cNvSpPr>
          <p:nvPr/>
        </p:nvSpPr>
        <p:spPr bwMode="auto">
          <a:xfrm>
            <a:off x="0" y="29194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grpSp>
        <p:nvGrpSpPr>
          <p:cNvPr id="20488" name="Group 6"/>
          <p:cNvGrpSpPr>
            <a:grpSpLocks noChangeAspect="1"/>
          </p:cNvGrpSpPr>
          <p:nvPr/>
        </p:nvGrpSpPr>
        <p:grpSpPr bwMode="auto">
          <a:xfrm>
            <a:off x="1676400" y="1433513"/>
            <a:ext cx="5867400" cy="5026025"/>
            <a:chOff x="1065" y="864"/>
            <a:chExt cx="3639" cy="3117"/>
          </a:xfrm>
        </p:grpSpPr>
        <p:sp>
          <p:nvSpPr>
            <p:cNvPr id="20491" name="AutoShape 7"/>
            <p:cNvSpPr>
              <a:spLocks noChangeAspect="1" noChangeArrowheads="1" noTextEdit="1"/>
            </p:cNvSpPr>
            <p:nvPr/>
          </p:nvSpPr>
          <p:spPr bwMode="auto">
            <a:xfrm>
              <a:off x="1065" y="864"/>
              <a:ext cx="3447" cy="2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pic>
          <p:nvPicPr>
            <p:cNvPr id="20492" name="Picture 8" descr="bild2-ax"/>
            <p:cNvPicPr preferRelativeResize="0"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62" t="10374" r="18034" b="8958"/>
            <a:stretch>
              <a:fillRect/>
            </a:stretch>
          </p:blipFill>
          <p:spPr bwMode="auto">
            <a:xfrm>
              <a:off x="1076" y="871"/>
              <a:ext cx="3408" cy="28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3" name="Text Box 9"/>
            <p:cNvSpPr txBox="1">
              <a:spLocks noChangeAspect="1" noChangeArrowheads="1"/>
            </p:cNvSpPr>
            <p:nvPr/>
          </p:nvSpPr>
          <p:spPr bwMode="auto">
            <a:xfrm>
              <a:off x="1065" y="2246"/>
              <a:ext cx="3447" cy="1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9494" tIns="34747" rIns="69494" bIns="34747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de-DE" altLang="en-US" sz="1400" b="0">
                  <a:solidFill>
                    <a:srgbClr val="000000"/>
                  </a:solidFill>
                  <a:cs typeface="Arial" charset="0"/>
                </a:rPr>
                <a:t>IMRT  7 fields</a:t>
              </a:r>
              <a:r>
                <a:rPr lang="de-DE" altLang="en-US" sz="1400" b="0" i="1">
                  <a:solidFill>
                    <a:srgbClr val="000000"/>
                  </a:solidFill>
                  <a:cs typeface="Arial" charset="0"/>
                </a:rPr>
                <a:t>                                </a:t>
              </a:r>
              <a:r>
                <a:rPr lang="de-DE" altLang="en-US" sz="1400" b="0">
                  <a:solidFill>
                    <a:srgbClr val="000000"/>
                  </a:solidFill>
                  <a:cs typeface="Arial" charset="0"/>
                </a:rPr>
                <a:t>Protons  2 fields</a:t>
              </a:r>
              <a:endParaRPr lang="de-DE" altLang="en-US" sz="14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l">
                <a:lnSpc>
                  <a:spcPct val="100000"/>
                </a:lnSpc>
                <a:spcBef>
                  <a:spcPct val="0"/>
                </a:spcBef>
              </a:pPr>
              <a:endParaRPr lang="de-DE" altLang="en-US" sz="1400" b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0494" name="Line 10"/>
            <p:cNvSpPr>
              <a:spLocks noChangeAspect="1" noChangeShapeType="1"/>
            </p:cNvSpPr>
            <p:nvPr/>
          </p:nvSpPr>
          <p:spPr bwMode="auto">
            <a:xfrm rot="5400000" flipH="1" flipV="1">
              <a:off x="2116" y="3060"/>
              <a:ext cx="1340" cy="3"/>
            </a:xfrm>
            <a:prstGeom prst="line">
              <a:avLst/>
            </a:prstGeom>
            <a:noFill/>
            <a:ln w="762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0495" name="Text Box 11"/>
            <p:cNvSpPr txBox="1">
              <a:spLocks noChangeAspect="1" noChangeArrowheads="1"/>
            </p:cNvSpPr>
            <p:nvPr/>
          </p:nvSpPr>
          <p:spPr bwMode="auto">
            <a:xfrm>
              <a:off x="1069" y="871"/>
              <a:ext cx="1729" cy="1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9494" tIns="34747" rIns="69494" bIns="34747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de-DE" altLang="en-US" sz="1400" b="0">
                  <a:solidFill>
                    <a:srgbClr val="000000"/>
                  </a:solidFill>
                  <a:cs typeface="Arial" charset="0"/>
                </a:rPr>
                <a:t>Conformal</a:t>
              </a:r>
              <a:r>
                <a:rPr lang="de-DE" altLang="en-US" sz="1400" b="0" i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de-DE" altLang="en-US" sz="1400" b="0">
                  <a:solidFill>
                    <a:srgbClr val="000000"/>
                  </a:solidFill>
                  <a:cs typeface="Arial" charset="0"/>
                </a:rPr>
                <a:t>RT  4</a:t>
              </a:r>
              <a:r>
                <a:rPr lang="de-DE" altLang="en-US" sz="1400" b="0" i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de-DE" altLang="en-US" sz="1400" b="0">
                  <a:solidFill>
                    <a:srgbClr val="000000"/>
                  </a:solidFill>
                  <a:cs typeface="Arial" charset="0"/>
                </a:rPr>
                <a:t>fields</a:t>
              </a:r>
              <a:endParaRPr lang="de-DE" altLang="en-US" sz="14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l">
                <a:lnSpc>
                  <a:spcPct val="100000"/>
                </a:lnSpc>
                <a:spcBef>
                  <a:spcPct val="0"/>
                </a:spcBef>
              </a:pPr>
              <a:endParaRPr lang="de-DE" altLang="en-US" sz="1400" b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0496" name="Freeform 12"/>
            <p:cNvSpPr>
              <a:spLocks noChangeAspect="1"/>
            </p:cNvSpPr>
            <p:nvPr/>
          </p:nvSpPr>
          <p:spPr bwMode="auto">
            <a:xfrm>
              <a:off x="1619" y="1420"/>
              <a:ext cx="563" cy="414"/>
            </a:xfrm>
            <a:custGeom>
              <a:avLst/>
              <a:gdLst>
                <a:gd name="T0" fmla="*/ 1 w 780"/>
                <a:gd name="T1" fmla="*/ 0 h 616"/>
                <a:gd name="T2" fmla="*/ 1 w 780"/>
                <a:gd name="T3" fmla="*/ 1 h 616"/>
                <a:gd name="T4" fmla="*/ 1 w 780"/>
                <a:gd name="T5" fmla="*/ 1 h 616"/>
                <a:gd name="T6" fmla="*/ 1 w 780"/>
                <a:gd name="T7" fmla="*/ 1 h 616"/>
                <a:gd name="T8" fmla="*/ 1 w 780"/>
                <a:gd name="T9" fmla="*/ 1 h 616"/>
                <a:gd name="T10" fmla="*/ 1 w 780"/>
                <a:gd name="T11" fmla="*/ 1 h 616"/>
                <a:gd name="T12" fmla="*/ 1 w 780"/>
                <a:gd name="T13" fmla="*/ 1 h 616"/>
                <a:gd name="T14" fmla="*/ 1 w 780"/>
                <a:gd name="T15" fmla="*/ 1 h 616"/>
                <a:gd name="T16" fmla="*/ 1 w 780"/>
                <a:gd name="T17" fmla="*/ 1 h 616"/>
                <a:gd name="T18" fmla="*/ 1 w 780"/>
                <a:gd name="T19" fmla="*/ 1 h 616"/>
                <a:gd name="T20" fmla="*/ 1 w 780"/>
                <a:gd name="T21" fmla="*/ 1 h 616"/>
                <a:gd name="T22" fmla="*/ 1 w 780"/>
                <a:gd name="T23" fmla="*/ 1 h 616"/>
                <a:gd name="T24" fmla="*/ 2 w 780"/>
                <a:gd name="T25" fmla="*/ 1 h 616"/>
                <a:gd name="T26" fmla="*/ 2 w 780"/>
                <a:gd name="T27" fmla="*/ 1 h 616"/>
                <a:gd name="T28" fmla="*/ 3 w 780"/>
                <a:gd name="T29" fmla="*/ 1 h 616"/>
                <a:gd name="T30" fmla="*/ 2 w 780"/>
                <a:gd name="T31" fmla="*/ 1 h 616"/>
                <a:gd name="T32" fmla="*/ 3 w 780"/>
                <a:gd name="T33" fmla="*/ 1 h 616"/>
                <a:gd name="T34" fmla="*/ 3 w 780"/>
                <a:gd name="T35" fmla="*/ 1 h 616"/>
                <a:gd name="T36" fmla="*/ 3 w 780"/>
                <a:gd name="T37" fmla="*/ 1 h 616"/>
                <a:gd name="T38" fmla="*/ 3 w 780"/>
                <a:gd name="T39" fmla="*/ 1 h 616"/>
                <a:gd name="T40" fmla="*/ 3 w 780"/>
                <a:gd name="T41" fmla="*/ 1 h 616"/>
                <a:gd name="T42" fmla="*/ 3 w 780"/>
                <a:gd name="T43" fmla="*/ 1 h 616"/>
                <a:gd name="T44" fmla="*/ 3 w 780"/>
                <a:gd name="T45" fmla="*/ 1 h 616"/>
                <a:gd name="T46" fmla="*/ 2 w 780"/>
                <a:gd name="T47" fmla="*/ 1 h 616"/>
                <a:gd name="T48" fmla="*/ 2 w 780"/>
                <a:gd name="T49" fmla="*/ 1 h 616"/>
                <a:gd name="T50" fmla="*/ 2 w 780"/>
                <a:gd name="T51" fmla="*/ 1 h 616"/>
                <a:gd name="T52" fmla="*/ 1 w 780"/>
                <a:gd name="T53" fmla="*/ 1 h 616"/>
                <a:gd name="T54" fmla="*/ 1 w 780"/>
                <a:gd name="T55" fmla="*/ 1 h 616"/>
                <a:gd name="T56" fmla="*/ 1 w 780"/>
                <a:gd name="T57" fmla="*/ 1 h 616"/>
                <a:gd name="T58" fmla="*/ 1 w 780"/>
                <a:gd name="T59" fmla="*/ 1 h 616"/>
                <a:gd name="T60" fmla="*/ 1 w 780"/>
                <a:gd name="T61" fmla="*/ 1 h 616"/>
                <a:gd name="T62" fmla="*/ 1 w 780"/>
                <a:gd name="T63" fmla="*/ 1 h 616"/>
                <a:gd name="T64" fmla="*/ 1 w 780"/>
                <a:gd name="T65" fmla="*/ 1 h 616"/>
                <a:gd name="T66" fmla="*/ 1 w 780"/>
                <a:gd name="T67" fmla="*/ 1 h 616"/>
                <a:gd name="T68" fmla="*/ 0 w 780"/>
                <a:gd name="T69" fmla="*/ 1 h 616"/>
                <a:gd name="T70" fmla="*/ 1 w 780"/>
                <a:gd name="T71" fmla="*/ 1 h 616"/>
                <a:gd name="T72" fmla="*/ 1 w 780"/>
                <a:gd name="T73" fmla="*/ 1 h 616"/>
                <a:gd name="T74" fmla="*/ 1 w 780"/>
                <a:gd name="T75" fmla="*/ 1 h 616"/>
                <a:gd name="T76" fmla="*/ 1 w 780"/>
                <a:gd name="T77" fmla="*/ 0 h 61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80"/>
                <a:gd name="T118" fmla="*/ 0 h 616"/>
                <a:gd name="T119" fmla="*/ 780 w 780"/>
                <a:gd name="T120" fmla="*/ 616 h 61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80" h="616">
                  <a:moveTo>
                    <a:pt x="80" y="0"/>
                  </a:moveTo>
                  <a:lnTo>
                    <a:pt x="128" y="20"/>
                  </a:lnTo>
                  <a:lnTo>
                    <a:pt x="132" y="108"/>
                  </a:lnTo>
                  <a:lnTo>
                    <a:pt x="132" y="176"/>
                  </a:lnTo>
                  <a:lnTo>
                    <a:pt x="112" y="240"/>
                  </a:lnTo>
                  <a:lnTo>
                    <a:pt x="124" y="300"/>
                  </a:lnTo>
                  <a:lnTo>
                    <a:pt x="120" y="320"/>
                  </a:lnTo>
                  <a:lnTo>
                    <a:pt x="152" y="340"/>
                  </a:lnTo>
                  <a:lnTo>
                    <a:pt x="192" y="344"/>
                  </a:lnTo>
                  <a:lnTo>
                    <a:pt x="232" y="352"/>
                  </a:lnTo>
                  <a:lnTo>
                    <a:pt x="332" y="288"/>
                  </a:lnTo>
                  <a:lnTo>
                    <a:pt x="404" y="244"/>
                  </a:lnTo>
                  <a:lnTo>
                    <a:pt x="520" y="236"/>
                  </a:lnTo>
                  <a:lnTo>
                    <a:pt x="624" y="240"/>
                  </a:lnTo>
                  <a:lnTo>
                    <a:pt x="668" y="200"/>
                  </a:lnTo>
                  <a:lnTo>
                    <a:pt x="664" y="92"/>
                  </a:lnTo>
                  <a:lnTo>
                    <a:pt x="668" y="56"/>
                  </a:lnTo>
                  <a:lnTo>
                    <a:pt x="724" y="20"/>
                  </a:lnTo>
                  <a:lnTo>
                    <a:pt x="772" y="32"/>
                  </a:lnTo>
                  <a:lnTo>
                    <a:pt x="780" y="68"/>
                  </a:lnTo>
                  <a:lnTo>
                    <a:pt x="776" y="368"/>
                  </a:lnTo>
                  <a:lnTo>
                    <a:pt x="760" y="488"/>
                  </a:lnTo>
                  <a:lnTo>
                    <a:pt x="728" y="552"/>
                  </a:lnTo>
                  <a:lnTo>
                    <a:pt x="636" y="616"/>
                  </a:lnTo>
                  <a:lnTo>
                    <a:pt x="564" y="600"/>
                  </a:lnTo>
                  <a:lnTo>
                    <a:pt x="508" y="544"/>
                  </a:lnTo>
                  <a:lnTo>
                    <a:pt x="452" y="568"/>
                  </a:lnTo>
                  <a:lnTo>
                    <a:pt x="368" y="564"/>
                  </a:lnTo>
                  <a:lnTo>
                    <a:pt x="292" y="536"/>
                  </a:lnTo>
                  <a:lnTo>
                    <a:pt x="232" y="552"/>
                  </a:lnTo>
                  <a:lnTo>
                    <a:pt x="208" y="572"/>
                  </a:lnTo>
                  <a:lnTo>
                    <a:pt x="108" y="568"/>
                  </a:lnTo>
                  <a:lnTo>
                    <a:pt x="40" y="500"/>
                  </a:lnTo>
                  <a:lnTo>
                    <a:pt x="12" y="420"/>
                  </a:lnTo>
                  <a:lnTo>
                    <a:pt x="0" y="280"/>
                  </a:lnTo>
                  <a:lnTo>
                    <a:pt x="8" y="184"/>
                  </a:lnTo>
                  <a:lnTo>
                    <a:pt x="28" y="108"/>
                  </a:lnTo>
                  <a:lnTo>
                    <a:pt x="24" y="32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0000">
                <a:alpha val="30196"/>
              </a:srgbClr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0497" name="Freeform 13"/>
            <p:cNvSpPr>
              <a:spLocks noChangeAspect="1"/>
            </p:cNvSpPr>
            <p:nvPr/>
          </p:nvSpPr>
          <p:spPr bwMode="auto">
            <a:xfrm>
              <a:off x="1622" y="2924"/>
              <a:ext cx="562" cy="413"/>
            </a:xfrm>
            <a:custGeom>
              <a:avLst/>
              <a:gdLst>
                <a:gd name="T0" fmla="*/ 1 w 780"/>
                <a:gd name="T1" fmla="*/ 0 h 616"/>
                <a:gd name="T2" fmla="*/ 1 w 780"/>
                <a:gd name="T3" fmla="*/ 1 h 616"/>
                <a:gd name="T4" fmla="*/ 1 w 780"/>
                <a:gd name="T5" fmla="*/ 1 h 616"/>
                <a:gd name="T6" fmla="*/ 1 w 780"/>
                <a:gd name="T7" fmla="*/ 1 h 616"/>
                <a:gd name="T8" fmla="*/ 1 w 780"/>
                <a:gd name="T9" fmla="*/ 1 h 616"/>
                <a:gd name="T10" fmla="*/ 1 w 780"/>
                <a:gd name="T11" fmla="*/ 1 h 616"/>
                <a:gd name="T12" fmla="*/ 1 w 780"/>
                <a:gd name="T13" fmla="*/ 1 h 616"/>
                <a:gd name="T14" fmla="*/ 1 w 780"/>
                <a:gd name="T15" fmla="*/ 1 h 616"/>
                <a:gd name="T16" fmla="*/ 1 w 780"/>
                <a:gd name="T17" fmla="*/ 1 h 616"/>
                <a:gd name="T18" fmla="*/ 1 w 780"/>
                <a:gd name="T19" fmla="*/ 1 h 616"/>
                <a:gd name="T20" fmla="*/ 1 w 780"/>
                <a:gd name="T21" fmla="*/ 1 h 616"/>
                <a:gd name="T22" fmla="*/ 1 w 780"/>
                <a:gd name="T23" fmla="*/ 1 h 616"/>
                <a:gd name="T24" fmla="*/ 2 w 780"/>
                <a:gd name="T25" fmla="*/ 1 h 616"/>
                <a:gd name="T26" fmla="*/ 2 w 780"/>
                <a:gd name="T27" fmla="*/ 1 h 616"/>
                <a:gd name="T28" fmla="*/ 2 w 780"/>
                <a:gd name="T29" fmla="*/ 1 h 616"/>
                <a:gd name="T30" fmla="*/ 2 w 780"/>
                <a:gd name="T31" fmla="*/ 1 h 616"/>
                <a:gd name="T32" fmla="*/ 2 w 780"/>
                <a:gd name="T33" fmla="*/ 1 h 616"/>
                <a:gd name="T34" fmla="*/ 3 w 780"/>
                <a:gd name="T35" fmla="*/ 1 h 616"/>
                <a:gd name="T36" fmla="*/ 3 w 780"/>
                <a:gd name="T37" fmla="*/ 1 h 616"/>
                <a:gd name="T38" fmla="*/ 3 w 780"/>
                <a:gd name="T39" fmla="*/ 1 h 616"/>
                <a:gd name="T40" fmla="*/ 3 w 780"/>
                <a:gd name="T41" fmla="*/ 1 h 616"/>
                <a:gd name="T42" fmla="*/ 3 w 780"/>
                <a:gd name="T43" fmla="*/ 1 h 616"/>
                <a:gd name="T44" fmla="*/ 3 w 780"/>
                <a:gd name="T45" fmla="*/ 1 h 616"/>
                <a:gd name="T46" fmla="*/ 2 w 780"/>
                <a:gd name="T47" fmla="*/ 1 h 616"/>
                <a:gd name="T48" fmla="*/ 2 w 780"/>
                <a:gd name="T49" fmla="*/ 1 h 616"/>
                <a:gd name="T50" fmla="*/ 2 w 780"/>
                <a:gd name="T51" fmla="*/ 1 h 616"/>
                <a:gd name="T52" fmla="*/ 1 w 780"/>
                <a:gd name="T53" fmla="*/ 1 h 616"/>
                <a:gd name="T54" fmla="*/ 1 w 780"/>
                <a:gd name="T55" fmla="*/ 1 h 616"/>
                <a:gd name="T56" fmla="*/ 1 w 780"/>
                <a:gd name="T57" fmla="*/ 1 h 616"/>
                <a:gd name="T58" fmla="*/ 1 w 780"/>
                <a:gd name="T59" fmla="*/ 1 h 616"/>
                <a:gd name="T60" fmla="*/ 1 w 780"/>
                <a:gd name="T61" fmla="*/ 1 h 616"/>
                <a:gd name="T62" fmla="*/ 1 w 780"/>
                <a:gd name="T63" fmla="*/ 1 h 616"/>
                <a:gd name="T64" fmla="*/ 1 w 780"/>
                <a:gd name="T65" fmla="*/ 1 h 616"/>
                <a:gd name="T66" fmla="*/ 1 w 780"/>
                <a:gd name="T67" fmla="*/ 1 h 616"/>
                <a:gd name="T68" fmla="*/ 0 w 780"/>
                <a:gd name="T69" fmla="*/ 1 h 616"/>
                <a:gd name="T70" fmla="*/ 1 w 780"/>
                <a:gd name="T71" fmla="*/ 1 h 616"/>
                <a:gd name="T72" fmla="*/ 1 w 780"/>
                <a:gd name="T73" fmla="*/ 1 h 616"/>
                <a:gd name="T74" fmla="*/ 1 w 780"/>
                <a:gd name="T75" fmla="*/ 1 h 616"/>
                <a:gd name="T76" fmla="*/ 1 w 780"/>
                <a:gd name="T77" fmla="*/ 0 h 61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80"/>
                <a:gd name="T118" fmla="*/ 0 h 616"/>
                <a:gd name="T119" fmla="*/ 780 w 780"/>
                <a:gd name="T120" fmla="*/ 616 h 61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80" h="616">
                  <a:moveTo>
                    <a:pt x="80" y="0"/>
                  </a:moveTo>
                  <a:lnTo>
                    <a:pt x="128" y="20"/>
                  </a:lnTo>
                  <a:lnTo>
                    <a:pt x="132" y="108"/>
                  </a:lnTo>
                  <a:lnTo>
                    <a:pt x="132" y="176"/>
                  </a:lnTo>
                  <a:lnTo>
                    <a:pt x="112" y="240"/>
                  </a:lnTo>
                  <a:lnTo>
                    <a:pt x="124" y="300"/>
                  </a:lnTo>
                  <a:lnTo>
                    <a:pt x="120" y="320"/>
                  </a:lnTo>
                  <a:lnTo>
                    <a:pt x="152" y="340"/>
                  </a:lnTo>
                  <a:lnTo>
                    <a:pt x="192" y="344"/>
                  </a:lnTo>
                  <a:lnTo>
                    <a:pt x="232" y="352"/>
                  </a:lnTo>
                  <a:lnTo>
                    <a:pt x="332" y="288"/>
                  </a:lnTo>
                  <a:lnTo>
                    <a:pt x="404" y="244"/>
                  </a:lnTo>
                  <a:lnTo>
                    <a:pt x="520" y="236"/>
                  </a:lnTo>
                  <a:lnTo>
                    <a:pt x="624" y="240"/>
                  </a:lnTo>
                  <a:lnTo>
                    <a:pt x="668" y="200"/>
                  </a:lnTo>
                  <a:lnTo>
                    <a:pt x="664" y="92"/>
                  </a:lnTo>
                  <a:lnTo>
                    <a:pt x="668" y="56"/>
                  </a:lnTo>
                  <a:lnTo>
                    <a:pt x="724" y="20"/>
                  </a:lnTo>
                  <a:lnTo>
                    <a:pt x="772" y="32"/>
                  </a:lnTo>
                  <a:lnTo>
                    <a:pt x="780" y="68"/>
                  </a:lnTo>
                  <a:lnTo>
                    <a:pt x="776" y="368"/>
                  </a:lnTo>
                  <a:lnTo>
                    <a:pt x="760" y="488"/>
                  </a:lnTo>
                  <a:lnTo>
                    <a:pt x="728" y="552"/>
                  </a:lnTo>
                  <a:lnTo>
                    <a:pt x="636" y="616"/>
                  </a:lnTo>
                  <a:lnTo>
                    <a:pt x="564" y="600"/>
                  </a:lnTo>
                  <a:lnTo>
                    <a:pt x="508" y="544"/>
                  </a:lnTo>
                  <a:lnTo>
                    <a:pt x="452" y="568"/>
                  </a:lnTo>
                  <a:lnTo>
                    <a:pt x="368" y="564"/>
                  </a:lnTo>
                  <a:lnTo>
                    <a:pt x="292" y="536"/>
                  </a:lnTo>
                  <a:lnTo>
                    <a:pt x="232" y="552"/>
                  </a:lnTo>
                  <a:lnTo>
                    <a:pt x="208" y="572"/>
                  </a:lnTo>
                  <a:lnTo>
                    <a:pt x="108" y="568"/>
                  </a:lnTo>
                  <a:lnTo>
                    <a:pt x="40" y="500"/>
                  </a:lnTo>
                  <a:lnTo>
                    <a:pt x="12" y="420"/>
                  </a:lnTo>
                  <a:lnTo>
                    <a:pt x="0" y="280"/>
                  </a:lnTo>
                  <a:lnTo>
                    <a:pt x="8" y="184"/>
                  </a:lnTo>
                  <a:lnTo>
                    <a:pt x="28" y="108"/>
                  </a:lnTo>
                  <a:lnTo>
                    <a:pt x="24" y="32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0000">
                <a:alpha val="30196"/>
              </a:srgbClr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0498" name="Freeform 14"/>
            <p:cNvSpPr>
              <a:spLocks noChangeAspect="1"/>
            </p:cNvSpPr>
            <p:nvPr/>
          </p:nvSpPr>
          <p:spPr bwMode="auto">
            <a:xfrm>
              <a:off x="3351" y="2924"/>
              <a:ext cx="563" cy="414"/>
            </a:xfrm>
            <a:custGeom>
              <a:avLst/>
              <a:gdLst>
                <a:gd name="T0" fmla="*/ 1 w 780"/>
                <a:gd name="T1" fmla="*/ 0 h 616"/>
                <a:gd name="T2" fmla="*/ 1 w 780"/>
                <a:gd name="T3" fmla="*/ 1 h 616"/>
                <a:gd name="T4" fmla="*/ 1 w 780"/>
                <a:gd name="T5" fmla="*/ 1 h 616"/>
                <a:gd name="T6" fmla="*/ 1 w 780"/>
                <a:gd name="T7" fmla="*/ 1 h 616"/>
                <a:gd name="T8" fmla="*/ 1 w 780"/>
                <a:gd name="T9" fmla="*/ 1 h 616"/>
                <a:gd name="T10" fmla="*/ 1 w 780"/>
                <a:gd name="T11" fmla="*/ 1 h 616"/>
                <a:gd name="T12" fmla="*/ 1 w 780"/>
                <a:gd name="T13" fmla="*/ 1 h 616"/>
                <a:gd name="T14" fmla="*/ 1 w 780"/>
                <a:gd name="T15" fmla="*/ 1 h 616"/>
                <a:gd name="T16" fmla="*/ 1 w 780"/>
                <a:gd name="T17" fmla="*/ 1 h 616"/>
                <a:gd name="T18" fmla="*/ 1 w 780"/>
                <a:gd name="T19" fmla="*/ 1 h 616"/>
                <a:gd name="T20" fmla="*/ 1 w 780"/>
                <a:gd name="T21" fmla="*/ 1 h 616"/>
                <a:gd name="T22" fmla="*/ 1 w 780"/>
                <a:gd name="T23" fmla="*/ 1 h 616"/>
                <a:gd name="T24" fmla="*/ 2 w 780"/>
                <a:gd name="T25" fmla="*/ 1 h 616"/>
                <a:gd name="T26" fmla="*/ 2 w 780"/>
                <a:gd name="T27" fmla="*/ 1 h 616"/>
                <a:gd name="T28" fmla="*/ 3 w 780"/>
                <a:gd name="T29" fmla="*/ 1 h 616"/>
                <a:gd name="T30" fmla="*/ 2 w 780"/>
                <a:gd name="T31" fmla="*/ 1 h 616"/>
                <a:gd name="T32" fmla="*/ 3 w 780"/>
                <a:gd name="T33" fmla="*/ 1 h 616"/>
                <a:gd name="T34" fmla="*/ 3 w 780"/>
                <a:gd name="T35" fmla="*/ 1 h 616"/>
                <a:gd name="T36" fmla="*/ 3 w 780"/>
                <a:gd name="T37" fmla="*/ 1 h 616"/>
                <a:gd name="T38" fmla="*/ 3 w 780"/>
                <a:gd name="T39" fmla="*/ 1 h 616"/>
                <a:gd name="T40" fmla="*/ 3 w 780"/>
                <a:gd name="T41" fmla="*/ 1 h 616"/>
                <a:gd name="T42" fmla="*/ 3 w 780"/>
                <a:gd name="T43" fmla="*/ 1 h 616"/>
                <a:gd name="T44" fmla="*/ 3 w 780"/>
                <a:gd name="T45" fmla="*/ 1 h 616"/>
                <a:gd name="T46" fmla="*/ 2 w 780"/>
                <a:gd name="T47" fmla="*/ 1 h 616"/>
                <a:gd name="T48" fmla="*/ 2 w 780"/>
                <a:gd name="T49" fmla="*/ 1 h 616"/>
                <a:gd name="T50" fmla="*/ 2 w 780"/>
                <a:gd name="T51" fmla="*/ 1 h 616"/>
                <a:gd name="T52" fmla="*/ 1 w 780"/>
                <a:gd name="T53" fmla="*/ 1 h 616"/>
                <a:gd name="T54" fmla="*/ 1 w 780"/>
                <a:gd name="T55" fmla="*/ 1 h 616"/>
                <a:gd name="T56" fmla="*/ 1 w 780"/>
                <a:gd name="T57" fmla="*/ 1 h 616"/>
                <a:gd name="T58" fmla="*/ 1 w 780"/>
                <a:gd name="T59" fmla="*/ 1 h 616"/>
                <a:gd name="T60" fmla="*/ 1 w 780"/>
                <a:gd name="T61" fmla="*/ 1 h 616"/>
                <a:gd name="T62" fmla="*/ 1 w 780"/>
                <a:gd name="T63" fmla="*/ 1 h 616"/>
                <a:gd name="T64" fmla="*/ 1 w 780"/>
                <a:gd name="T65" fmla="*/ 1 h 616"/>
                <a:gd name="T66" fmla="*/ 1 w 780"/>
                <a:gd name="T67" fmla="*/ 1 h 616"/>
                <a:gd name="T68" fmla="*/ 0 w 780"/>
                <a:gd name="T69" fmla="*/ 1 h 616"/>
                <a:gd name="T70" fmla="*/ 1 w 780"/>
                <a:gd name="T71" fmla="*/ 1 h 616"/>
                <a:gd name="T72" fmla="*/ 1 w 780"/>
                <a:gd name="T73" fmla="*/ 1 h 616"/>
                <a:gd name="T74" fmla="*/ 1 w 780"/>
                <a:gd name="T75" fmla="*/ 1 h 616"/>
                <a:gd name="T76" fmla="*/ 1 w 780"/>
                <a:gd name="T77" fmla="*/ 0 h 61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80"/>
                <a:gd name="T118" fmla="*/ 0 h 616"/>
                <a:gd name="T119" fmla="*/ 780 w 780"/>
                <a:gd name="T120" fmla="*/ 616 h 61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80" h="616">
                  <a:moveTo>
                    <a:pt x="80" y="0"/>
                  </a:moveTo>
                  <a:lnTo>
                    <a:pt x="128" y="20"/>
                  </a:lnTo>
                  <a:lnTo>
                    <a:pt x="132" y="108"/>
                  </a:lnTo>
                  <a:lnTo>
                    <a:pt x="132" y="176"/>
                  </a:lnTo>
                  <a:lnTo>
                    <a:pt x="112" y="240"/>
                  </a:lnTo>
                  <a:lnTo>
                    <a:pt x="124" y="300"/>
                  </a:lnTo>
                  <a:lnTo>
                    <a:pt x="120" y="320"/>
                  </a:lnTo>
                  <a:lnTo>
                    <a:pt x="152" y="340"/>
                  </a:lnTo>
                  <a:lnTo>
                    <a:pt x="192" y="344"/>
                  </a:lnTo>
                  <a:lnTo>
                    <a:pt x="232" y="352"/>
                  </a:lnTo>
                  <a:lnTo>
                    <a:pt x="332" y="288"/>
                  </a:lnTo>
                  <a:lnTo>
                    <a:pt x="404" y="244"/>
                  </a:lnTo>
                  <a:lnTo>
                    <a:pt x="520" y="236"/>
                  </a:lnTo>
                  <a:lnTo>
                    <a:pt x="624" y="240"/>
                  </a:lnTo>
                  <a:lnTo>
                    <a:pt x="668" y="200"/>
                  </a:lnTo>
                  <a:lnTo>
                    <a:pt x="664" y="92"/>
                  </a:lnTo>
                  <a:lnTo>
                    <a:pt x="668" y="56"/>
                  </a:lnTo>
                  <a:lnTo>
                    <a:pt x="724" y="20"/>
                  </a:lnTo>
                  <a:lnTo>
                    <a:pt x="772" y="32"/>
                  </a:lnTo>
                  <a:lnTo>
                    <a:pt x="780" y="68"/>
                  </a:lnTo>
                  <a:lnTo>
                    <a:pt x="776" y="368"/>
                  </a:lnTo>
                  <a:lnTo>
                    <a:pt x="760" y="488"/>
                  </a:lnTo>
                  <a:lnTo>
                    <a:pt x="728" y="552"/>
                  </a:lnTo>
                  <a:lnTo>
                    <a:pt x="636" y="616"/>
                  </a:lnTo>
                  <a:lnTo>
                    <a:pt x="564" y="600"/>
                  </a:lnTo>
                  <a:lnTo>
                    <a:pt x="508" y="544"/>
                  </a:lnTo>
                  <a:lnTo>
                    <a:pt x="452" y="568"/>
                  </a:lnTo>
                  <a:lnTo>
                    <a:pt x="368" y="564"/>
                  </a:lnTo>
                  <a:lnTo>
                    <a:pt x="292" y="536"/>
                  </a:lnTo>
                  <a:lnTo>
                    <a:pt x="232" y="552"/>
                  </a:lnTo>
                  <a:lnTo>
                    <a:pt x="208" y="572"/>
                  </a:lnTo>
                  <a:lnTo>
                    <a:pt x="108" y="568"/>
                  </a:lnTo>
                  <a:lnTo>
                    <a:pt x="40" y="500"/>
                  </a:lnTo>
                  <a:lnTo>
                    <a:pt x="12" y="420"/>
                  </a:lnTo>
                  <a:lnTo>
                    <a:pt x="0" y="280"/>
                  </a:lnTo>
                  <a:lnTo>
                    <a:pt x="8" y="184"/>
                  </a:lnTo>
                  <a:lnTo>
                    <a:pt x="28" y="108"/>
                  </a:lnTo>
                  <a:lnTo>
                    <a:pt x="24" y="32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0000">
                <a:alpha val="30980"/>
              </a:srgbClr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0499" name="Freeform 15"/>
            <p:cNvSpPr>
              <a:spLocks noChangeAspect="1"/>
            </p:cNvSpPr>
            <p:nvPr/>
          </p:nvSpPr>
          <p:spPr bwMode="auto">
            <a:xfrm>
              <a:off x="1758" y="1759"/>
              <a:ext cx="260" cy="101"/>
            </a:xfrm>
            <a:custGeom>
              <a:avLst/>
              <a:gdLst>
                <a:gd name="T0" fmla="*/ 1 w 384"/>
                <a:gd name="T1" fmla="*/ 1 h 168"/>
                <a:gd name="T2" fmla="*/ 1 w 384"/>
                <a:gd name="T3" fmla="*/ 1 h 168"/>
                <a:gd name="T4" fmla="*/ 1 w 384"/>
                <a:gd name="T5" fmla="*/ 1 h 168"/>
                <a:gd name="T6" fmla="*/ 1 w 384"/>
                <a:gd name="T7" fmla="*/ 1 h 168"/>
                <a:gd name="T8" fmla="*/ 1 w 384"/>
                <a:gd name="T9" fmla="*/ 1 h 168"/>
                <a:gd name="T10" fmla="*/ 1 w 384"/>
                <a:gd name="T11" fmla="*/ 1 h 168"/>
                <a:gd name="T12" fmla="*/ 1 w 384"/>
                <a:gd name="T13" fmla="*/ 1 h 168"/>
                <a:gd name="T14" fmla="*/ 1 w 384"/>
                <a:gd name="T15" fmla="*/ 1 h 168"/>
                <a:gd name="T16" fmla="*/ 1 w 384"/>
                <a:gd name="T17" fmla="*/ 1 h 168"/>
                <a:gd name="T18" fmla="*/ 1 w 384"/>
                <a:gd name="T19" fmla="*/ 1 h 168"/>
                <a:gd name="T20" fmla="*/ 1 w 384"/>
                <a:gd name="T21" fmla="*/ 1 h 168"/>
                <a:gd name="T22" fmla="*/ 1 w 384"/>
                <a:gd name="T23" fmla="*/ 1 h 168"/>
                <a:gd name="T24" fmla="*/ 1 w 384"/>
                <a:gd name="T25" fmla="*/ 1 h 168"/>
                <a:gd name="T26" fmla="*/ 0 w 384"/>
                <a:gd name="T27" fmla="*/ 1 h 168"/>
                <a:gd name="T28" fmla="*/ 1 w 384"/>
                <a:gd name="T29" fmla="*/ 1 h 168"/>
                <a:gd name="T30" fmla="*/ 1 w 384"/>
                <a:gd name="T31" fmla="*/ 0 h 168"/>
                <a:gd name="T32" fmla="*/ 1 w 384"/>
                <a:gd name="T33" fmla="*/ 1 h 168"/>
                <a:gd name="T34" fmla="*/ 1 w 384"/>
                <a:gd name="T35" fmla="*/ 1 h 1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84"/>
                <a:gd name="T55" fmla="*/ 0 h 168"/>
                <a:gd name="T56" fmla="*/ 384 w 384"/>
                <a:gd name="T57" fmla="*/ 168 h 1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84" h="168">
                  <a:moveTo>
                    <a:pt x="195" y="30"/>
                  </a:moveTo>
                  <a:lnTo>
                    <a:pt x="270" y="12"/>
                  </a:lnTo>
                  <a:lnTo>
                    <a:pt x="324" y="15"/>
                  </a:lnTo>
                  <a:lnTo>
                    <a:pt x="372" y="30"/>
                  </a:lnTo>
                  <a:lnTo>
                    <a:pt x="384" y="66"/>
                  </a:lnTo>
                  <a:lnTo>
                    <a:pt x="369" y="111"/>
                  </a:lnTo>
                  <a:lnTo>
                    <a:pt x="324" y="162"/>
                  </a:lnTo>
                  <a:lnTo>
                    <a:pt x="264" y="168"/>
                  </a:lnTo>
                  <a:lnTo>
                    <a:pt x="225" y="144"/>
                  </a:lnTo>
                  <a:lnTo>
                    <a:pt x="168" y="138"/>
                  </a:lnTo>
                  <a:lnTo>
                    <a:pt x="99" y="132"/>
                  </a:lnTo>
                  <a:lnTo>
                    <a:pt x="63" y="108"/>
                  </a:lnTo>
                  <a:lnTo>
                    <a:pt x="6" y="84"/>
                  </a:lnTo>
                  <a:lnTo>
                    <a:pt x="0" y="51"/>
                  </a:lnTo>
                  <a:lnTo>
                    <a:pt x="27" y="3"/>
                  </a:lnTo>
                  <a:lnTo>
                    <a:pt x="72" y="0"/>
                  </a:lnTo>
                  <a:lnTo>
                    <a:pt x="129" y="18"/>
                  </a:lnTo>
                  <a:lnTo>
                    <a:pt x="195" y="30"/>
                  </a:lnTo>
                  <a:close/>
                </a:path>
              </a:pathLst>
            </a:custGeom>
            <a:noFill/>
            <a:ln w="57150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0500" name="Freeform 16"/>
            <p:cNvSpPr>
              <a:spLocks noChangeAspect="1"/>
            </p:cNvSpPr>
            <p:nvPr/>
          </p:nvSpPr>
          <p:spPr bwMode="auto">
            <a:xfrm>
              <a:off x="3487" y="3263"/>
              <a:ext cx="260" cy="101"/>
            </a:xfrm>
            <a:custGeom>
              <a:avLst/>
              <a:gdLst>
                <a:gd name="T0" fmla="*/ 1 w 384"/>
                <a:gd name="T1" fmla="*/ 1 h 168"/>
                <a:gd name="T2" fmla="*/ 1 w 384"/>
                <a:gd name="T3" fmla="*/ 1 h 168"/>
                <a:gd name="T4" fmla="*/ 1 w 384"/>
                <a:gd name="T5" fmla="*/ 1 h 168"/>
                <a:gd name="T6" fmla="*/ 1 w 384"/>
                <a:gd name="T7" fmla="*/ 1 h 168"/>
                <a:gd name="T8" fmla="*/ 1 w 384"/>
                <a:gd name="T9" fmla="*/ 1 h 168"/>
                <a:gd name="T10" fmla="*/ 1 w 384"/>
                <a:gd name="T11" fmla="*/ 1 h 168"/>
                <a:gd name="T12" fmla="*/ 1 w 384"/>
                <a:gd name="T13" fmla="*/ 1 h 168"/>
                <a:gd name="T14" fmla="*/ 1 w 384"/>
                <a:gd name="T15" fmla="*/ 1 h 168"/>
                <a:gd name="T16" fmla="*/ 1 w 384"/>
                <a:gd name="T17" fmla="*/ 1 h 168"/>
                <a:gd name="T18" fmla="*/ 1 w 384"/>
                <a:gd name="T19" fmla="*/ 1 h 168"/>
                <a:gd name="T20" fmla="*/ 1 w 384"/>
                <a:gd name="T21" fmla="*/ 1 h 168"/>
                <a:gd name="T22" fmla="*/ 1 w 384"/>
                <a:gd name="T23" fmla="*/ 1 h 168"/>
                <a:gd name="T24" fmla="*/ 1 w 384"/>
                <a:gd name="T25" fmla="*/ 1 h 168"/>
                <a:gd name="T26" fmla="*/ 0 w 384"/>
                <a:gd name="T27" fmla="*/ 1 h 168"/>
                <a:gd name="T28" fmla="*/ 1 w 384"/>
                <a:gd name="T29" fmla="*/ 1 h 168"/>
                <a:gd name="T30" fmla="*/ 1 w 384"/>
                <a:gd name="T31" fmla="*/ 0 h 168"/>
                <a:gd name="T32" fmla="*/ 1 w 384"/>
                <a:gd name="T33" fmla="*/ 1 h 168"/>
                <a:gd name="T34" fmla="*/ 1 w 384"/>
                <a:gd name="T35" fmla="*/ 1 h 1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84"/>
                <a:gd name="T55" fmla="*/ 0 h 168"/>
                <a:gd name="T56" fmla="*/ 384 w 384"/>
                <a:gd name="T57" fmla="*/ 168 h 1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84" h="168">
                  <a:moveTo>
                    <a:pt x="195" y="30"/>
                  </a:moveTo>
                  <a:lnTo>
                    <a:pt x="270" y="12"/>
                  </a:lnTo>
                  <a:lnTo>
                    <a:pt x="324" y="15"/>
                  </a:lnTo>
                  <a:lnTo>
                    <a:pt x="372" y="30"/>
                  </a:lnTo>
                  <a:lnTo>
                    <a:pt x="384" y="66"/>
                  </a:lnTo>
                  <a:lnTo>
                    <a:pt x="369" y="111"/>
                  </a:lnTo>
                  <a:lnTo>
                    <a:pt x="324" y="162"/>
                  </a:lnTo>
                  <a:lnTo>
                    <a:pt x="264" y="168"/>
                  </a:lnTo>
                  <a:lnTo>
                    <a:pt x="225" y="144"/>
                  </a:lnTo>
                  <a:lnTo>
                    <a:pt x="168" y="138"/>
                  </a:lnTo>
                  <a:lnTo>
                    <a:pt x="99" y="132"/>
                  </a:lnTo>
                  <a:lnTo>
                    <a:pt x="63" y="108"/>
                  </a:lnTo>
                  <a:lnTo>
                    <a:pt x="6" y="84"/>
                  </a:lnTo>
                  <a:lnTo>
                    <a:pt x="0" y="51"/>
                  </a:lnTo>
                  <a:lnTo>
                    <a:pt x="27" y="3"/>
                  </a:lnTo>
                  <a:lnTo>
                    <a:pt x="72" y="0"/>
                  </a:lnTo>
                  <a:lnTo>
                    <a:pt x="129" y="18"/>
                  </a:lnTo>
                  <a:lnTo>
                    <a:pt x="195" y="30"/>
                  </a:lnTo>
                  <a:close/>
                </a:path>
              </a:pathLst>
            </a:custGeom>
            <a:noFill/>
            <a:ln w="57150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0501" name="Freeform 17"/>
            <p:cNvSpPr>
              <a:spLocks noChangeAspect="1"/>
            </p:cNvSpPr>
            <p:nvPr/>
          </p:nvSpPr>
          <p:spPr bwMode="auto">
            <a:xfrm>
              <a:off x="1766" y="3258"/>
              <a:ext cx="260" cy="100"/>
            </a:xfrm>
            <a:custGeom>
              <a:avLst/>
              <a:gdLst>
                <a:gd name="T0" fmla="*/ 1 w 384"/>
                <a:gd name="T1" fmla="*/ 1 h 168"/>
                <a:gd name="T2" fmla="*/ 1 w 384"/>
                <a:gd name="T3" fmla="*/ 1 h 168"/>
                <a:gd name="T4" fmla="*/ 1 w 384"/>
                <a:gd name="T5" fmla="*/ 1 h 168"/>
                <a:gd name="T6" fmla="*/ 1 w 384"/>
                <a:gd name="T7" fmla="*/ 1 h 168"/>
                <a:gd name="T8" fmla="*/ 1 w 384"/>
                <a:gd name="T9" fmla="*/ 1 h 168"/>
                <a:gd name="T10" fmla="*/ 1 w 384"/>
                <a:gd name="T11" fmla="*/ 1 h 168"/>
                <a:gd name="T12" fmla="*/ 1 w 384"/>
                <a:gd name="T13" fmla="*/ 1 h 168"/>
                <a:gd name="T14" fmla="*/ 1 w 384"/>
                <a:gd name="T15" fmla="*/ 1 h 168"/>
                <a:gd name="T16" fmla="*/ 1 w 384"/>
                <a:gd name="T17" fmla="*/ 1 h 168"/>
                <a:gd name="T18" fmla="*/ 1 w 384"/>
                <a:gd name="T19" fmla="*/ 1 h 168"/>
                <a:gd name="T20" fmla="*/ 1 w 384"/>
                <a:gd name="T21" fmla="*/ 1 h 168"/>
                <a:gd name="T22" fmla="*/ 1 w 384"/>
                <a:gd name="T23" fmla="*/ 1 h 168"/>
                <a:gd name="T24" fmla="*/ 1 w 384"/>
                <a:gd name="T25" fmla="*/ 1 h 168"/>
                <a:gd name="T26" fmla="*/ 0 w 384"/>
                <a:gd name="T27" fmla="*/ 1 h 168"/>
                <a:gd name="T28" fmla="*/ 1 w 384"/>
                <a:gd name="T29" fmla="*/ 1 h 168"/>
                <a:gd name="T30" fmla="*/ 1 w 384"/>
                <a:gd name="T31" fmla="*/ 0 h 168"/>
                <a:gd name="T32" fmla="*/ 1 w 384"/>
                <a:gd name="T33" fmla="*/ 1 h 168"/>
                <a:gd name="T34" fmla="*/ 1 w 384"/>
                <a:gd name="T35" fmla="*/ 1 h 1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84"/>
                <a:gd name="T55" fmla="*/ 0 h 168"/>
                <a:gd name="T56" fmla="*/ 384 w 384"/>
                <a:gd name="T57" fmla="*/ 168 h 1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84" h="168">
                  <a:moveTo>
                    <a:pt x="195" y="30"/>
                  </a:moveTo>
                  <a:lnTo>
                    <a:pt x="270" y="12"/>
                  </a:lnTo>
                  <a:lnTo>
                    <a:pt x="324" y="15"/>
                  </a:lnTo>
                  <a:lnTo>
                    <a:pt x="372" y="30"/>
                  </a:lnTo>
                  <a:lnTo>
                    <a:pt x="384" y="66"/>
                  </a:lnTo>
                  <a:lnTo>
                    <a:pt x="369" y="111"/>
                  </a:lnTo>
                  <a:lnTo>
                    <a:pt x="324" y="162"/>
                  </a:lnTo>
                  <a:lnTo>
                    <a:pt x="264" y="168"/>
                  </a:lnTo>
                  <a:lnTo>
                    <a:pt x="225" y="144"/>
                  </a:lnTo>
                  <a:lnTo>
                    <a:pt x="168" y="138"/>
                  </a:lnTo>
                  <a:lnTo>
                    <a:pt x="99" y="132"/>
                  </a:lnTo>
                  <a:lnTo>
                    <a:pt x="63" y="108"/>
                  </a:lnTo>
                  <a:lnTo>
                    <a:pt x="6" y="84"/>
                  </a:lnTo>
                  <a:lnTo>
                    <a:pt x="0" y="51"/>
                  </a:lnTo>
                  <a:lnTo>
                    <a:pt x="27" y="3"/>
                  </a:lnTo>
                  <a:lnTo>
                    <a:pt x="72" y="0"/>
                  </a:lnTo>
                  <a:lnTo>
                    <a:pt x="129" y="18"/>
                  </a:lnTo>
                  <a:lnTo>
                    <a:pt x="195" y="30"/>
                  </a:lnTo>
                  <a:close/>
                </a:path>
              </a:pathLst>
            </a:custGeom>
            <a:noFill/>
            <a:ln w="57150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0502" name="Rectangle 18"/>
            <p:cNvSpPr>
              <a:spLocks noChangeAspect="1" noChangeArrowheads="1"/>
            </p:cNvSpPr>
            <p:nvPr/>
          </p:nvSpPr>
          <p:spPr bwMode="auto">
            <a:xfrm>
              <a:off x="2770" y="864"/>
              <a:ext cx="1710" cy="138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pic>
          <p:nvPicPr>
            <p:cNvPr id="20503" name="Picture 19" descr="bild2-ax"/>
            <p:cNvPicPr preferRelativeResize="0"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563" t="30716" r="9094" b="48196"/>
            <a:stretch>
              <a:fillRect/>
            </a:stretch>
          </p:blipFill>
          <p:spPr bwMode="auto">
            <a:xfrm>
              <a:off x="2928" y="1104"/>
              <a:ext cx="573" cy="11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04" name="Text Box 20"/>
            <p:cNvSpPr txBox="1">
              <a:spLocks noChangeAspect="1" noChangeArrowheads="1"/>
            </p:cNvSpPr>
            <p:nvPr/>
          </p:nvSpPr>
          <p:spPr bwMode="auto">
            <a:xfrm>
              <a:off x="1152" y="3792"/>
              <a:ext cx="3552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50000"/>
                </a:spcBef>
              </a:pPr>
              <a:r>
                <a:rPr lang="de-DE" altLang="en-US" sz="1400" b="0">
                  <a:solidFill>
                    <a:schemeClr val="tx1"/>
                  </a:solidFill>
                </a:rPr>
                <a:t>Universitätsklinik für Strahlentherapie-Radioonkologie, Innsbruck</a:t>
              </a:r>
              <a:endParaRPr lang="de-AT" altLang="en-US" sz="1400" b="0">
                <a:solidFill>
                  <a:schemeClr val="tx1"/>
                </a:solidFill>
              </a:endParaRPr>
            </a:p>
          </p:txBody>
        </p:sp>
      </p:grpSp>
      <p:sp>
        <p:nvSpPr>
          <p:cNvPr id="20489" name="Text Box 21"/>
          <p:cNvSpPr txBox="1">
            <a:spLocks noChangeArrowheads="1"/>
          </p:cNvSpPr>
          <p:nvPr/>
        </p:nvSpPr>
        <p:spPr bwMode="auto">
          <a:xfrm>
            <a:off x="1701800" y="1050925"/>
            <a:ext cx="5410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</a:pPr>
            <a:r>
              <a:rPr lang="de-DE" altLang="en-US" b="0">
                <a:solidFill>
                  <a:srgbClr val="000099"/>
                </a:solidFill>
              </a:rPr>
              <a:t>Cervical carcinoma</a:t>
            </a:r>
            <a:endParaRPr lang="de-AT" altLang="en-US" b="0">
              <a:solidFill>
                <a:srgbClr val="000099"/>
              </a:solidFill>
            </a:endParaRPr>
          </a:p>
        </p:txBody>
      </p:sp>
      <p:sp>
        <p:nvSpPr>
          <p:cNvPr id="20490" name="Date Placeholder 2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5" r="1756"/>
          <a:stretch>
            <a:fillRect/>
          </a:stretch>
        </p:blipFill>
        <p:spPr bwMode="auto">
          <a:xfrm>
            <a:off x="5295900" y="1371600"/>
            <a:ext cx="3852863" cy="305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D273FB-43E2-4C6A-8A72-68E44951823F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1782763" y="109538"/>
            <a:ext cx="5913437" cy="752475"/>
          </a:xfrm>
        </p:spPr>
        <p:txBody>
          <a:bodyPr/>
          <a:lstStyle/>
          <a:p>
            <a:r>
              <a:rPr lang="en-GB" altLang="en-US" b="1" smtClean="0">
                <a:solidFill>
                  <a:srgbClr val="FFFF00"/>
                </a:solidFill>
                <a:latin typeface="Arial" charset="0"/>
              </a:rPr>
              <a:t>Projektziele - MedAustron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6705600" cy="42672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</a:pPr>
            <a:r>
              <a:rPr lang="de-DE" altLang="en-US" sz="2000" b="1" smtClean="0">
                <a:solidFill>
                  <a:srgbClr val="000099"/>
                </a:solidFill>
                <a:latin typeface="Calibri" pitchFamily="34" charset="0"/>
              </a:rPr>
              <a:t>Projekt zur Errichtung eines Ionentherapie- 	           und Forschungszentrums in Wiener Neustadt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</a:pPr>
            <a:r>
              <a:rPr lang="de-DE" altLang="en-US" sz="1800" smtClean="0">
                <a:latin typeface="Calibri" pitchFamily="34" charset="0"/>
              </a:rPr>
              <a:t>Protonen- und Kohlenstoffionentherapie,        	                klinische Forschung 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</a:pPr>
            <a:r>
              <a:rPr lang="de-DE" altLang="en-US" sz="1800" smtClean="0">
                <a:latin typeface="Calibri" pitchFamily="34" charset="0"/>
              </a:rPr>
              <a:t>Nicht-klinische Forschung (NKF)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</a:pPr>
            <a:r>
              <a:rPr lang="de-DE" altLang="en-US" sz="1800" smtClean="0">
                <a:latin typeface="Calibri" pitchFamily="34" charset="0"/>
              </a:rPr>
              <a:t>Strahlbetrieb 7Tage/24Stunden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  <a:buClr>
                <a:srgbClr val="003063"/>
              </a:buClr>
            </a:pPr>
            <a:r>
              <a:rPr lang="de-DE" altLang="en-US" sz="1800" smtClean="0">
                <a:latin typeface="Calibri" pitchFamily="34" charset="0"/>
              </a:rPr>
              <a:t>Etwa gleiche jährliche Strahlzeiten für          	    klinischen Betrieb und NKF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</a:pPr>
            <a:endParaRPr lang="de-DE" altLang="en-US" sz="2000" smtClean="0">
              <a:solidFill>
                <a:srgbClr val="000099"/>
              </a:solidFill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</a:pPr>
            <a:endParaRPr lang="de-DE" altLang="en-US" sz="2000" smtClean="0">
              <a:solidFill>
                <a:srgbClr val="000099"/>
              </a:solidFill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</a:pPr>
            <a:r>
              <a:rPr lang="de-DE" altLang="en-US" sz="2000" b="1" smtClean="0">
                <a:solidFill>
                  <a:srgbClr val="000099"/>
                </a:solidFill>
                <a:latin typeface="Calibri" pitchFamily="34" charset="0"/>
              </a:rPr>
              <a:t>Synchrotron Beschleunigeranlage zur Erzeugung von Protonen- und Ionenstrahlen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</a:pPr>
            <a:r>
              <a:rPr lang="de-DE" altLang="en-US" sz="1800" smtClean="0">
                <a:latin typeface="Calibri" pitchFamily="34" charset="0"/>
              </a:rPr>
              <a:t>Betriebsphase 1: Protonen und Kohlenstoffionen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  <a:buClr>
                <a:srgbClr val="003063"/>
              </a:buClr>
            </a:pPr>
            <a:r>
              <a:rPr lang="de-DE" altLang="en-US" sz="1800" smtClean="0">
                <a:latin typeface="Calibri" pitchFamily="34" charset="0"/>
              </a:rPr>
              <a:t>Später erweiterbar auf andere leichte Ionen (He, O,..)            mit Ladung/Masse &gt; 1/3.</a:t>
            </a:r>
          </a:p>
          <a:p>
            <a:pPr eaLnBrk="1" hangingPunct="1">
              <a:spcBef>
                <a:spcPct val="0"/>
              </a:spcBef>
              <a:spcAft>
                <a:spcPts val="3000"/>
              </a:spcAft>
              <a:buClr>
                <a:srgbClr val="003063"/>
              </a:buClr>
              <a:buFontTx/>
              <a:buNone/>
            </a:pPr>
            <a:endParaRPr lang="en-GB" altLang="en-US" sz="1600" smtClean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22534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  <p:sp>
        <p:nvSpPr>
          <p:cNvPr id="2253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FF774D-E9DA-4640-BDE6-3E82D1B9372E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109538"/>
            <a:ext cx="6629400" cy="752475"/>
          </a:xfrm>
        </p:spPr>
        <p:txBody>
          <a:bodyPr/>
          <a:lstStyle/>
          <a:p>
            <a:r>
              <a:rPr lang="en-GB" altLang="en-US" b="1" smtClean="0">
                <a:solidFill>
                  <a:srgbClr val="FFFF00"/>
                </a:solidFill>
                <a:latin typeface="Arial" charset="0"/>
              </a:rPr>
              <a:t>Bestrahlungsräume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924800" cy="54102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</a:pPr>
            <a:r>
              <a:rPr lang="de-DE" altLang="en-US" sz="2000" b="1" smtClean="0">
                <a:solidFill>
                  <a:srgbClr val="000099"/>
                </a:solidFill>
                <a:latin typeface="Calibri" pitchFamily="34" charset="0"/>
              </a:rPr>
              <a:t>Medizinische Bestrahlungsräume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  <a:buClr>
                <a:srgbClr val="003063"/>
              </a:buClr>
            </a:pPr>
            <a:r>
              <a:rPr lang="de-DE" altLang="en-US" sz="1800" smtClean="0">
                <a:latin typeface="Calibri" pitchFamily="34" charset="0"/>
              </a:rPr>
              <a:t>IR2: Horizontalstrahl, Protonen und Kohlenstoffionen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  <a:buClr>
                <a:srgbClr val="003063"/>
              </a:buClr>
            </a:pPr>
            <a:r>
              <a:rPr lang="de-DE" altLang="en-US" sz="1800" smtClean="0">
                <a:latin typeface="Calibri" pitchFamily="34" charset="0"/>
              </a:rPr>
              <a:t>IR3: Horizontal- und Vertikalstrahl, identisches Isozentrum, p, C 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  <a:buClr>
                <a:srgbClr val="003063"/>
              </a:buClr>
            </a:pPr>
            <a:r>
              <a:rPr lang="de-DE" altLang="en-US" sz="1800" smtClean="0">
                <a:latin typeface="Calibri" pitchFamily="34" charset="0"/>
              </a:rPr>
              <a:t>IR4: Gantry (-30/+180), nur Protonen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  <a:buClr>
                <a:srgbClr val="003063"/>
              </a:buClr>
            </a:pPr>
            <a:endParaRPr lang="de-DE" altLang="en-US" sz="1800" smtClean="0"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</a:pPr>
            <a:endParaRPr lang="de-DE" altLang="en-US" sz="2000" b="1" smtClean="0">
              <a:solidFill>
                <a:srgbClr val="000099"/>
              </a:solidFill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</a:pPr>
            <a:endParaRPr lang="de-DE" altLang="en-US" sz="2000" b="1" smtClean="0">
              <a:solidFill>
                <a:srgbClr val="000099"/>
              </a:solidFill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</a:pPr>
            <a:endParaRPr lang="de-DE" altLang="en-US" sz="2000" b="1" smtClean="0">
              <a:solidFill>
                <a:srgbClr val="000099"/>
              </a:solidFill>
              <a:latin typeface="Calibri" pitchFamily="34" charset="0"/>
            </a:endParaRP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</a:pPr>
            <a:endParaRPr lang="de-DE" altLang="en-US" sz="1600" b="1" smtClean="0">
              <a:solidFill>
                <a:srgbClr val="000099"/>
              </a:solidFill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</a:pPr>
            <a:endParaRPr lang="de-DE" altLang="en-US" sz="2000" b="1" smtClean="0">
              <a:solidFill>
                <a:srgbClr val="000099"/>
              </a:solidFill>
              <a:latin typeface="Calibri" pitchFamily="34" charset="0"/>
            </a:endParaRPr>
          </a:p>
          <a:p>
            <a:pPr lvl="2" eaLnBrk="1" hangingPunct="1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</a:pPr>
            <a:endParaRPr lang="de-DE" altLang="en-US" sz="1200" b="1" smtClean="0">
              <a:solidFill>
                <a:srgbClr val="000099"/>
              </a:solidFill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</a:pPr>
            <a:r>
              <a:rPr lang="de-DE" altLang="en-US" sz="2000" b="1" smtClean="0">
                <a:solidFill>
                  <a:srgbClr val="000099"/>
                </a:solidFill>
                <a:latin typeface="Calibri" pitchFamily="34" charset="0"/>
              </a:rPr>
              <a:t>NKF Bestrahlungsraum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  <a:buClr>
                <a:srgbClr val="003063"/>
              </a:buClr>
            </a:pPr>
            <a:r>
              <a:rPr lang="de-DE" altLang="en-US" sz="1800" smtClean="0">
                <a:latin typeface="Calibri" pitchFamily="34" charset="0"/>
              </a:rPr>
              <a:t>IR1: Horizontalstrahl, p (bis 800 MeV)</a:t>
            </a:r>
          </a:p>
          <a:p>
            <a:pPr lvl="2" eaLnBrk="1" hangingPunct="1">
              <a:spcBef>
                <a:spcPct val="0"/>
              </a:spcBef>
              <a:spcAft>
                <a:spcPts val="1200"/>
              </a:spcAft>
              <a:buClr>
                <a:srgbClr val="003063"/>
              </a:buClr>
            </a:pPr>
            <a:r>
              <a:rPr lang="de-DE" altLang="en-US" sz="1600" smtClean="0">
                <a:latin typeface="Calibri" pitchFamily="34" charset="0"/>
              </a:rPr>
              <a:t>Variables Isozentrum 5 m verschiebbar, Versorgung mehrere Experimente </a:t>
            </a:r>
          </a:p>
        </p:txBody>
      </p:sp>
      <p:sp>
        <p:nvSpPr>
          <p:cNvPr id="26629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  <p:sp>
        <p:nvSpPr>
          <p:cNvPr id="26630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pic>
        <p:nvPicPr>
          <p:cNvPr id="266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288" y="2582863"/>
            <a:ext cx="5345112" cy="263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97625"/>
            <a:ext cx="838200" cy="457200"/>
          </a:xfrm>
        </p:spPr>
        <p:txBody>
          <a:bodyPr/>
          <a:lstStyle/>
          <a:p>
            <a:pPr>
              <a:defRPr/>
            </a:pPr>
            <a:fld id="{C7E1F377-7832-470A-96FD-788D879D15E7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" y="0"/>
            <a:ext cx="9115425" cy="914400"/>
          </a:xfrm>
        </p:spPr>
        <p:txBody>
          <a:bodyPr/>
          <a:lstStyle/>
          <a:p>
            <a:r>
              <a:rPr lang="en-GB" altLang="en-US" sz="2800" b="1" smtClean="0">
                <a:solidFill>
                  <a:srgbClr val="FFFF00"/>
                </a:solidFill>
                <a:latin typeface="Arial" charset="0"/>
              </a:rPr>
              <a:t>Erdgeschoss – Strahlebene:    Funktionsbereiche</a:t>
            </a:r>
          </a:p>
        </p:txBody>
      </p:sp>
      <p:sp>
        <p:nvSpPr>
          <p:cNvPr id="28676" name="Rectangle 3"/>
          <p:cNvSpPr>
            <a:spLocks noChangeArrowheads="1"/>
          </p:cNvSpPr>
          <p:nvPr/>
        </p:nvSpPr>
        <p:spPr bwMode="auto">
          <a:xfrm>
            <a:off x="1690688" y="16525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2124075" y="16859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28678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200400" y="6397625"/>
            <a:ext cx="32004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grpSp>
        <p:nvGrpSpPr>
          <p:cNvPr id="28679" name="Group 27"/>
          <p:cNvGrpSpPr>
            <a:grpSpLocks/>
          </p:cNvGrpSpPr>
          <p:nvPr/>
        </p:nvGrpSpPr>
        <p:grpSpPr bwMode="auto">
          <a:xfrm>
            <a:off x="0" y="911225"/>
            <a:ext cx="9144000" cy="5946775"/>
            <a:chOff x="-304800" y="923920"/>
            <a:chExt cx="9144000" cy="5946098"/>
          </a:xfrm>
        </p:grpSpPr>
        <p:pic>
          <p:nvPicPr>
            <p:cNvPr id="28691" name="Picture 1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04800" y="923920"/>
              <a:ext cx="9144000" cy="5946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8692" name="Group 15"/>
            <p:cNvGrpSpPr>
              <a:grpSpLocks/>
            </p:cNvGrpSpPr>
            <p:nvPr/>
          </p:nvGrpSpPr>
          <p:grpSpPr bwMode="auto">
            <a:xfrm>
              <a:off x="152400" y="1295400"/>
              <a:ext cx="8001000" cy="4395784"/>
              <a:chOff x="152400" y="1295400"/>
              <a:chExt cx="8001000" cy="4395784"/>
            </a:xfrm>
          </p:grpSpPr>
          <p:sp>
            <p:nvSpPr>
              <p:cNvPr id="31" name="Rectangle 30"/>
              <p:cNvSpPr/>
              <p:nvPr/>
            </p:nvSpPr>
            <p:spPr bwMode="auto">
              <a:xfrm>
                <a:off x="152400" y="1295353"/>
                <a:ext cx="2209800" cy="2600029"/>
              </a:xfrm>
              <a:prstGeom prst="rect">
                <a:avLst/>
              </a:prstGeom>
              <a:solidFill>
                <a:srgbClr val="FFFF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32" name="Rectangle 31"/>
              <p:cNvSpPr/>
              <p:nvPr/>
            </p:nvSpPr>
            <p:spPr bwMode="auto">
              <a:xfrm>
                <a:off x="4191000" y="1304877"/>
                <a:ext cx="3962400" cy="2590505"/>
              </a:xfrm>
              <a:prstGeom prst="rect">
                <a:avLst/>
              </a:prstGeom>
              <a:solidFill>
                <a:schemeClr val="accent2">
                  <a:alpha val="3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33" name="Rectangle 32"/>
              <p:cNvSpPr/>
              <p:nvPr/>
            </p:nvSpPr>
            <p:spPr bwMode="auto">
              <a:xfrm>
                <a:off x="4191000" y="3895382"/>
                <a:ext cx="3962400" cy="457148"/>
              </a:xfrm>
              <a:prstGeom prst="rect">
                <a:avLst/>
              </a:prstGeom>
              <a:solidFill>
                <a:schemeClr val="accent2">
                  <a:alpha val="3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8696" name="Oval 17"/>
              <p:cNvSpPr>
                <a:spLocks noChangeArrowheads="1"/>
              </p:cNvSpPr>
              <p:nvPr/>
            </p:nvSpPr>
            <p:spPr bwMode="auto">
              <a:xfrm>
                <a:off x="5314948" y="4643436"/>
                <a:ext cx="457200" cy="457200"/>
              </a:xfrm>
              <a:prstGeom prst="ellipse">
                <a:avLst/>
              </a:prstGeom>
              <a:solidFill>
                <a:schemeClr val="accent2">
                  <a:alpha val="49019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28697" name="Oval 18"/>
              <p:cNvSpPr>
                <a:spLocks noChangeArrowheads="1"/>
              </p:cNvSpPr>
              <p:nvPr/>
            </p:nvSpPr>
            <p:spPr bwMode="auto">
              <a:xfrm>
                <a:off x="5619748" y="5233984"/>
                <a:ext cx="457200" cy="457200"/>
              </a:xfrm>
              <a:prstGeom prst="ellipse">
                <a:avLst/>
              </a:prstGeom>
              <a:solidFill>
                <a:schemeClr val="accent2">
                  <a:alpha val="49019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28698" name="Oval 19"/>
              <p:cNvSpPr>
                <a:spLocks noChangeArrowheads="1"/>
              </p:cNvSpPr>
              <p:nvPr/>
            </p:nvSpPr>
            <p:spPr bwMode="auto">
              <a:xfrm>
                <a:off x="7253289" y="5029199"/>
                <a:ext cx="533400" cy="533400"/>
              </a:xfrm>
              <a:prstGeom prst="ellipse">
                <a:avLst/>
              </a:prstGeom>
              <a:solidFill>
                <a:schemeClr val="accent2">
                  <a:alpha val="49019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28699" name="Oval 20"/>
              <p:cNvSpPr>
                <a:spLocks noChangeArrowheads="1"/>
              </p:cNvSpPr>
              <p:nvPr/>
            </p:nvSpPr>
            <p:spPr bwMode="auto">
              <a:xfrm>
                <a:off x="4105274" y="5067303"/>
                <a:ext cx="381000" cy="381000"/>
              </a:xfrm>
              <a:prstGeom prst="ellipse">
                <a:avLst/>
              </a:prstGeom>
              <a:solidFill>
                <a:srgbClr val="FFFF00">
                  <a:alpha val="50195"/>
                </a:srgb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28700" name="Oval 21"/>
              <p:cNvSpPr>
                <a:spLocks noChangeArrowheads="1"/>
              </p:cNvSpPr>
              <p:nvPr/>
            </p:nvSpPr>
            <p:spPr bwMode="auto">
              <a:xfrm>
                <a:off x="3886200" y="5267325"/>
                <a:ext cx="381000" cy="381000"/>
              </a:xfrm>
              <a:prstGeom prst="ellipse">
                <a:avLst/>
              </a:prstGeom>
              <a:solidFill>
                <a:srgbClr val="FFFF00">
                  <a:alpha val="50195"/>
                </a:srgb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</p:grpSp>
      </p:grpSp>
      <p:sp>
        <p:nvSpPr>
          <p:cNvPr id="39" name="Rectangle 38"/>
          <p:cNvSpPr/>
          <p:nvPr/>
        </p:nvSpPr>
        <p:spPr bwMode="auto">
          <a:xfrm>
            <a:off x="2667000" y="1292225"/>
            <a:ext cx="1828800" cy="1752600"/>
          </a:xfrm>
          <a:prstGeom prst="rect">
            <a:avLst/>
          </a:prstGeom>
          <a:solidFill>
            <a:schemeClr val="accent2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40" name="Rectangle 39"/>
          <p:cNvSpPr/>
          <p:nvPr/>
        </p:nvSpPr>
        <p:spPr bwMode="auto">
          <a:xfrm>
            <a:off x="2667000" y="3044825"/>
            <a:ext cx="1828800" cy="838200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41" name="Rectangle 40"/>
          <p:cNvSpPr/>
          <p:nvPr/>
        </p:nvSpPr>
        <p:spPr bwMode="auto">
          <a:xfrm>
            <a:off x="4038600" y="3883025"/>
            <a:ext cx="457200" cy="304800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42" name="Inhaltsplatzhalter 2"/>
          <p:cNvSpPr txBox="1">
            <a:spLocks/>
          </p:cNvSpPr>
          <p:nvPr/>
        </p:nvSpPr>
        <p:spPr bwMode="auto">
          <a:xfrm>
            <a:off x="533400" y="936625"/>
            <a:ext cx="518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defRPr/>
            </a:pPr>
            <a:r>
              <a:rPr lang="de-AT" sz="1400" kern="0" dirty="0">
                <a:solidFill>
                  <a:srgbClr val="000099"/>
                </a:solidFill>
                <a:latin typeface="Verdana"/>
              </a:rPr>
              <a:t>Personaleingang   (Medizin, Forschung, Technik)</a:t>
            </a:r>
            <a:endParaRPr lang="de-AT" sz="1400" kern="0" baseline="30000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43" name="Inhaltsplatzhalter 2"/>
          <p:cNvSpPr txBox="1">
            <a:spLocks/>
          </p:cNvSpPr>
          <p:nvPr/>
        </p:nvSpPr>
        <p:spPr bwMode="auto">
          <a:xfrm rot="5400000">
            <a:off x="8534400" y="1520825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defRPr/>
            </a:pPr>
            <a:r>
              <a:rPr lang="de-AT" sz="1400" kern="0" dirty="0">
                <a:solidFill>
                  <a:srgbClr val="000099"/>
                </a:solidFill>
                <a:latin typeface="Verdana"/>
              </a:rPr>
              <a:t>Rettung</a:t>
            </a:r>
            <a:endParaRPr lang="de-AT" sz="1600" kern="0" baseline="30000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44" name="Inhaltsplatzhalter 2"/>
          <p:cNvSpPr txBox="1">
            <a:spLocks/>
          </p:cNvSpPr>
          <p:nvPr/>
        </p:nvSpPr>
        <p:spPr bwMode="auto">
          <a:xfrm rot="5400000">
            <a:off x="8496300" y="3235325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defRPr/>
            </a:pPr>
            <a:r>
              <a:rPr lang="de-AT" sz="1400" kern="0" dirty="0">
                <a:solidFill>
                  <a:srgbClr val="000099"/>
                </a:solidFill>
                <a:latin typeface="Verdana"/>
              </a:rPr>
              <a:t>Patienten</a:t>
            </a:r>
            <a:endParaRPr lang="de-AT" sz="1600" kern="0" baseline="30000" dirty="0">
              <a:solidFill>
                <a:srgbClr val="000099"/>
              </a:solidFill>
              <a:latin typeface="Verdana"/>
            </a:endParaRPr>
          </a:p>
        </p:txBody>
      </p:sp>
      <p:cxnSp>
        <p:nvCxnSpPr>
          <p:cNvPr id="28686" name="Straight Arrow Connector 45"/>
          <p:cNvCxnSpPr>
            <a:cxnSpLocks noChangeShapeType="1"/>
          </p:cNvCxnSpPr>
          <p:nvPr/>
        </p:nvCxnSpPr>
        <p:spPr bwMode="auto">
          <a:xfrm>
            <a:off x="457200" y="6781800"/>
            <a:ext cx="8077200" cy="158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7" name="Straight Arrow Connector 46"/>
          <p:cNvCxnSpPr>
            <a:cxnSpLocks noChangeShapeType="1"/>
          </p:cNvCxnSpPr>
          <p:nvPr/>
        </p:nvCxnSpPr>
        <p:spPr bwMode="auto">
          <a:xfrm rot="5400000" flipH="1" flipV="1">
            <a:off x="-2471737" y="3941763"/>
            <a:ext cx="541020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Inhaltsplatzhalter 2"/>
          <p:cNvSpPr txBox="1">
            <a:spLocks/>
          </p:cNvSpPr>
          <p:nvPr/>
        </p:nvSpPr>
        <p:spPr bwMode="auto">
          <a:xfrm>
            <a:off x="4451350" y="6669088"/>
            <a:ext cx="685800" cy="1889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defRPr/>
            </a:pPr>
            <a:r>
              <a:rPr lang="de-AT" sz="1400" kern="0" dirty="0">
                <a:solidFill>
                  <a:srgbClr val="000099"/>
                </a:solidFill>
                <a:latin typeface="Verdana"/>
              </a:rPr>
              <a:t>137 m</a:t>
            </a:r>
            <a:endParaRPr lang="de-AT" sz="1400" kern="0" baseline="30000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51" name="Inhaltsplatzhalter 2"/>
          <p:cNvSpPr txBox="1">
            <a:spLocks/>
          </p:cNvSpPr>
          <p:nvPr/>
        </p:nvSpPr>
        <p:spPr bwMode="auto">
          <a:xfrm rot="16200000">
            <a:off x="-51593" y="3906043"/>
            <a:ext cx="533400" cy="1889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defRPr/>
            </a:pPr>
            <a:r>
              <a:rPr lang="de-AT" sz="1400" kern="0" dirty="0">
                <a:solidFill>
                  <a:srgbClr val="000099"/>
                </a:solidFill>
                <a:latin typeface="Verdana"/>
              </a:rPr>
              <a:t>90 m</a:t>
            </a:r>
            <a:endParaRPr lang="de-AT" sz="1400" kern="0" baseline="30000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28690" name="Date Placeholder 27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97625"/>
            <a:ext cx="838200" cy="457200"/>
          </a:xfrm>
        </p:spPr>
        <p:txBody>
          <a:bodyPr/>
          <a:lstStyle/>
          <a:p>
            <a:pPr>
              <a:defRPr/>
            </a:pPr>
            <a:fld id="{1E0ECCD7-F0D1-4662-B28C-A3B201D7BFB9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6858000" cy="914400"/>
          </a:xfrm>
        </p:spPr>
        <p:txBody>
          <a:bodyPr/>
          <a:lstStyle/>
          <a:p>
            <a:r>
              <a:rPr lang="en-GB" altLang="en-US" sz="2800" b="1" smtClean="0">
                <a:solidFill>
                  <a:srgbClr val="FFFF00"/>
                </a:solidFill>
                <a:latin typeface="Arial" charset="0"/>
              </a:rPr>
              <a:t>Beschleunigeranlage - Überblick</a:t>
            </a:r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1690688" y="16525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2124075" y="16859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29702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200400" y="6397625"/>
            <a:ext cx="32004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grpSp>
        <p:nvGrpSpPr>
          <p:cNvPr id="29703" name="Group 27"/>
          <p:cNvGrpSpPr>
            <a:grpSpLocks/>
          </p:cNvGrpSpPr>
          <p:nvPr/>
        </p:nvGrpSpPr>
        <p:grpSpPr bwMode="auto">
          <a:xfrm>
            <a:off x="0" y="911225"/>
            <a:ext cx="9144000" cy="5946775"/>
            <a:chOff x="-304800" y="923920"/>
            <a:chExt cx="9144000" cy="5946098"/>
          </a:xfrm>
        </p:grpSpPr>
        <p:pic>
          <p:nvPicPr>
            <p:cNvPr id="29709" name="Picture 1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04800" y="923920"/>
              <a:ext cx="9144000" cy="5946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Rectangle 30"/>
            <p:cNvSpPr/>
            <p:nvPr/>
          </p:nvSpPr>
          <p:spPr bwMode="auto">
            <a:xfrm>
              <a:off x="152400" y="1231860"/>
              <a:ext cx="8077200" cy="2209548"/>
            </a:xfrm>
            <a:prstGeom prst="rect">
              <a:avLst/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40" name="Rectangle 39"/>
          <p:cNvSpPr/>
          <p:nvPr/>
        </p:nvSpPr>
        <p:spPr bwMode="auto">
          <a:xfrm>
            <a:off x="4114800" y="3429000"/>
            <a:ext cx="4419600" cy="80010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21" name="Rectangle 20"/>
          <p:cNvSpPr/>
          <p:nvPr/>
        </p:nvSpPr>
        <p:spPr bwMode="auto">
          <a:xfrm>
            <a:off x="6705600" y="4191000"/>
            <a:ext cx="762000" cy="76200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 bwMode="auto">
          <a:xfrm>
            <a:off x="609600" y="1295400"/>
            <a:ext cx="5410200" cy="2057400"/>
          </a:xfrm>
          <a:prstGeom prst="rect">
            <a:avLst/>
          </a:prstGeom>
          <a:solidFill>
            <a:srgbClr val="FFFFFF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>
                <a:srgbClr val="003063"/>
              </a:buClr>
              <a:buFontTx/>
              <a:buChar char="•"/>
              <a:defRPr/>
            </a:pPr>
            <a:r>
              <a:rPr lang="de-DE" sz="1600" b="0" kern="0" dirty="0">
                <a:solidFill>
                  <a:schemeClr val="tx1"/>
                </a:solidFill>
                <a:latin typeface="Calibri" pitchFamily="34" charset="0"/>
              </a:rPr>
              <a:t>3 Ionenquellen (Phase1)</a:t>
            </a:r>
          </a:p>
          <a:p>
            <a:pPr marL="342900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>
                <a:srgbClr val="003063"/>
              </a:buClr>
              <a:buFontTx/>
              <a:buChar char="•"/>
              <a:defRPr/>
            </a:pPr>
            <a:r>
              <a:rPr lang="de-DE" sz="1600" b="0" kern="0" dirty="0" err="1">
                <a:solidFill>
                  <a:schemeClr val="tx1"/>
                </a:solidFill>
                <a:latin typeface="Calibri" pitchFamily="34" charset="0"/>
              </a:rPr>
              <a:t>Injektorbeschleuniger</a:t>
            </a:r>
            <a:r>
              <a:rPr lang="de-DE" sz="1600" b="0" kern="0" dirty="0">
                <a:solidFill>
                  <a:schemeClr val="tx1"/>
                </a:solidFill>
                <a:latin typeface="Calibri" pitchFamily="34" charset="0"/>
              </a:rPr>
              <a:t> - Vorbeschleuniger</a:t>
            </a:r>
          </a:p>
          <a:p>
            <a:pPr marL="342900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>
                <a:srgbClr val="003063"/>
              </a:buClr>
              <a:buFontTx/>
              <a:buChar char="•"/>
              <a:defRPr/>
            </a:pPr>
            <a:r>
              <a:rPr lang="de-DE" sz="1600" b="0" kern="0" dirty="0">
                <a:solidFill>
                  <a:schemeClr val="tx1"/>
                </a:solidFill>
                <a:latin typeface="Calibri" pitchFamily="34" charset="0"/>
              </a:rPr>
              <a:t>Synchrotron – Hauptbeschleuniger (80 m Umfang) </a:t>
            </a:r>
          </a:p>
          <a:p>
            <a:pPr marL="342900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>
                <a:srgbClr val="003063"/>
              </a:buClr>
              <a:buFontTx/>
              <a:buChar char="•"/>
              <a:defRPr/>
            </a:pPr>
            <a:r>
              <a:rPr lang="de-DE" sz="1600" b="0" kern="0" dirty="0">
                <a:solidFill>
                  <a:schemeClr val="tx1"/>
                </a:solidFill>
                <a:latin typeface="Calibri" pitchFamily="34" charset="0"/>
              </a:rPr>
              <a:t>Extraktionslinie</a:t>
            </a:r>
          </a:p>
          <a:p>
            <a:pPr marL="342900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>
                <a:srgbClr val="003063"/>
              </a:buClr>
              <a:buFontTx/>
              <a:buChar char="•"/>
              <a:defRPr/>
            </a:pPr>
            <a:r>
              <a:rPr lang="de-DE" sz="1600" b="0" kern="0" dirty="0">
                <a:solidFill>
                  <a:schemeClr val="tx1"/>
                </a:solidFill>
                <a:latin typeface="Calibri" pitchFamily="34" charset="0"/>
              </a:rPr>
              <a:t>Bestrahlungsräume: Forschung: horizontal,                    Medizin: horizontal &amp; vertikal, horizontal, Protonen-</a:t>
            </a:r>
            <a:r>
              <a:rPr lang="de-DE" sz="1600" b="0" kern="0" dirty="0" err="1">
                <a:solidFill>
                  <a:schemeClr val="tx1"/>
                </a:solidFill>
                <a:latin typeface="Calibri" pitchFamily="34" charset="0"/>
              </a:rPr>
              <a:t>Gantry</a:t>
            </a:r>
            <a:endParaRPr lang="de-DE" sz="1600" b="0" kern="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9707" name="Date Placeholder 1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  <p:sp>
        <p:nvSpPr>
          <p:cNvPr id="14" name="Inhaltsplatzhalter 2"/>
          <p:cNvSpPr txBox="1">
            <a:spLocks/>
          </p:cNvSpPr>
          <p:nvPr/>
        </p:nvSpPr>
        <p:spPr bwMode="auto">
          <a:xfrm>
            <a:off x="533400" y="936625"/>
            <a:ext cx="518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defRPr/>
            </a:pPr>
            <a:r>
              <a:rPr lang="de-AT" sz="1400" kern="0" dirty="0">
                <a:solidFill>
                  <a:srgbClr val="000099"/>
                </a:solidFill>
                <a:latin typeface="Verdana"/>
              </a:rPr>
              <a:t>Personaleingang</a:t>
            </a:r>
            <a:endParaRPr lang="de-AT" sz="1400" kern="0" baseline="30000" dirty="0">
              <a:solidFill>
                <a:srgbClr val="000099"/>
              </a:solidFill>
              <a:latin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09538"/>
            <a:ext cx="7772400" cy="752475"/>
          </a:xfrm>
        </p:spPr>
        <p:txBody>
          <a:bodyPr/>
          <a:lstStyle/>
          <a:p>
            <a:r>
              <a:rPr lang="en-GB" altLang="en-US" sz="2800" b="1" smtClean="0">
                <a:solidFill>
                  <a:srgbClr val="FFFF00"/>
                </a:solidFill>
                <a:latin typeface="Arial" charset="0"/>
              </a:rPr>
              <a:t>MedAustron Beschleunigeranlage</a:t>
            </a: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9" r="-2"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  <p:sp>
        <p:nvSpPr>
          <p:cNvPr id="3072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C63D93-EF61-433B-8D5F-0F30A25A66F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2D0DF3-2B21-431B-BC03-A950744B4D93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1782763" y="109538"/>
            <a:ext cx="5151437" cy="752475"/>
          </a:xfrm>
        </p:spPr>
        <p:txBody>
          <a:bodyPr/>
          <a:lstStyle/>
          <a:p>
            <a:r>
              <a:rPr lang="en-GB" altLang="en-US" sz="2800" b="1" smtClean="0">
                <a:solidFill>
                  <a:srgbClr val="FFFF00"/>
                </a:solidFill>
                <a:latin typeface="Arial" charset="0"/>
              </a:rPr>
              <a:t>Inhalt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534400" cy="32004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GB" altLang="en-US" sz="2000" dirty="0" smtClean="0">
              <a:latin typeface="Arial" charset="0"/>
            </a:endParaRPr>
          </a:p>
          <a:p>
            <a:pPr lvl="4">
              <a:lnSpc>
                <a:spcPct val="80000"/>
              </a:lnSpc>
            </a:pPr>
            <a:endParaRPr lang="en-GB" altLang="en-US" sz="1600" b="1" dirty="0" smtClean="0">
              <a:solidFill>
                <a:srgbClr val="000099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GB" altLang="en-US" sz="2400" b="1" dirty="0" err="1" smtClean="0">
                <a:solidFill>
                  <a:srgbClr val="000099"/>
                </a:solidFill>
                <a:latin typeface="Arial" charset="0"/>
              </a:rPr>
              <a:t>Radiotherapie</a:t>
            </a:r>
            <a:r>
              <a:rPr lang="en-GB" altLang="en-US" sz="2400" b="1" dirty="0" smtClean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GB" altLang="en-US" sz="2400" b="1" dirty="0" err="1" smtClean="0">
                <a:solidFill>
                  <a:srgbClr val="000099"/>
                </a:solidFill>
                <a:latin typeface="Arial" charset="0"/>
              </a:rPr>
              <a:t>mit</a:t>
            </a:r>
            <a:r>
              <a:rPr lang="en-GB" altLang="en-US" sz="2400" b="1" dirty="0" smtClean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GB" altLang="en-US" sz="2400" b="1" dirty="0" err="1" smtClean="0">
                <a:solidFill>
                  <a:srgbClr val="000099"/>
                </a:solidFill>
                <a:latin typeface="Arial" charset="0"/>
              </a:rPr>
              <a:t>Protonen</a:t>
            </a:r>
            <a:r>
              <a:rPr lang="en-GB" altLang="en-US" sz="2400" b="1" dirty="0" smtClean="0">
                <a:solidFill>
                  <a:srgbClr val="000099"/>
                </a:solidFill>
                <a:latin typeface="Arial" charset="0"/>
              </a:rPr>
              <a:t> und </a:t>
            </a:r>
            <a:r>
              <a:rPr lang="en-GB" altLang="en-US" sz="2400" b="1" dirty="0" err="1" smtClean="0">
                <a:solidFill>
                  <a:srgbClr val="000099"/>
                </a:solidFill>
                <a:latin typeface="Arial" charset="0"/>
              </a:rPr>
              <a:t>Ionen</a:t>
            </a:r>
            <a:endParaRPr lang="en-GB" altLang="en-US" sz="2400" b="1" dirty="0" smtClean="0">
              <a:solidFill>
                <a:srgbClr val="000099"/>
              </a:solidFill>
              <a:latin typeface="Arial" charset="0"/>
            </a:endParaRPr>
          </a:p>
          <a:p>
            <a:pPr lvl="4">
              <a:lnSpc>
                <a:spcPct val="80000"/>
              </a:lnSpc>
            </a:pPr>
            <a:endParaRPr lang="en-GB" altLang="en-US" sz="1600" b="1" dirty="0" smtClean="0">
              <a:solidFill>
                <a:srgbClr val="000099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GB" altLang="en-US" sz="2400" b="1" dirty="0" smtClean="0">
                <a:solidFill>
                  <a:srgbClr val="000099"/>
                </a:solidFill>
                <a:latin typeface="Arial" charset="0"/>
              </a:rPr>
              <a:t>MedAustron </a:t>
            </a:r>
            <a:r>
              <a:rPr lang="en-GB" altLang="en-US" sz="2400" b="1" dirty="0" err="1" smtClean="0">
                <a:solidFill>
                  <a:srgbClr val="000099"/>
                </a:solidFill>
                <a:latin typeface="Arial" charset="0"/>
              </a:rPr>
              <a:t>Hauptparameter</a:t>
            </a:r>
            <a:r>
              <a:rPr lang="en-GB" altLang="en-US" sz="2400" b="1" dirty="0" smtClean="0">
                <a:solidFill>
                  <a:srgbClr val="000099"/>
                </a:solidFill>
                <a:latin typeface="Arial" charset="0"/>
              </a:rPr>
              <a:t> und </a:t>
            </a:r>
            <a:r>
              <a:rPr lang="en-GB" altLang="en-US" sz="2400" b="1" dirty="0" err="1" smtClean="0">
                <a:solidFill>
                  <a:srgbClr val="000099"/>
                </a:solidFill>
                <a:latin typeface="Arial" charset="0"/>
              </a:rPr>
              <a:t>Anlagenueberblick</a:t>
            </a:r>
            <a:endParaRPr lang="en-GB" altLang="en-US" sz="2400" b="1" dirty="0" smtClean="0">
              <a:solidFill>
                <a:srgbClr val="000099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endParaRPr lang="en-GB" altLang="en-US" sz="2400" b="1" dirty="0" smtClean="0">
              <a:solidFill>
                <a:srgbClr val="000099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GB" altLang="en-US" sz="2400" b="1" dirty="0" err="1" smtClean="0">
                <a:solidFill>
                  <a:srgbClr val="000099"/>
                </a:solidFill>
                <a:latin typeface="Arial" charset="0"/>
              </a:rPr>
              <a:t>Projektstatus</a:t>
            </a:r>
            <a:endParaRPr lang="en-GB" altLang="en-US" sz="2400" b="1" dirty="0" smtClean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8198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17963C-4073-41F0-B149-380139EE847C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1003300" y="88900"/>
            <a:ext cx="7607300" cy="738188"/>
          </a:xfrm>
        </p:spPr>
        <p:txBody>
          <a:bodyPr/>
          <a:lstStyle/>
          <a:p>
            <a:r>
              <a:rPr lang="en-GB" altLang="en-US" sz="2800" b="1" smtClean="0">
                <a:solidFill>
                  <a:srgbClr val="FFFF00"/>
                </a:solidFill>
                <a:latin typeface="Arial" charset="0"/>
              </a:rPr>
              <a:t>CNAO Synchrotronanlage </a:t>
            </a:r>
          </a:p>
        </p:txBody>
      </p:sp>
      <p:sp>
        <p:nvSpPr>
          <p:cNvPr id="31748" name="Rectangle 3"/>
          <p:cNvSpPr>
            <a:spLocks noChangeArrowheads="1"/>
          </p:cNvSpPr>
          <p:nvPr/>
        </p:nvSpPr>
        <p:spPr bwMode="auto">
          <a:xfrm>
            <a:off x="1690688" y="16525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2124075" y="16859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31750" name="Rectangle 5"/>
          <p:cNvSpPr>
            <a:spLocks noChangeArrowheads="1"/>
          </p:cNvSpPr>
          <p:nvPr/>
        </p:nvSpPr>
        <p:spPr bwMode="auto">
          <a:xfrm>
            <a:off x="1809750" y="1690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31751" name="Rectangle 6"/>
          <p:cNvSpPr>
            <a:spLocks noChangeArrowheads="1"/>
          </p:cNvSpPr>
          <p:nvPr/>
        </p:nvSpPr>
        <p:spPr bwMode="auto">
          <a:xfrm>
            <a:off x="1057275" y="13811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31752" name="Rectangle 7"/>
          <p:cNvSpPr>
            <a:spLocks noChangeArrowheads="1"/>
          </p:cNvSpPr>
          <p:nvPr/>
        </p:nvSpPr>
        <p:spPr bwMode="auto">
          <a:xfrm>
            <a:off x="1147763" y="11715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31753" name="Date Placeholder 1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  <p:pic>
        <p:nvPicPr>
          <p:cNvPr id="3175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21"/>
          <a:stretch>
            <a:fillRect/>
          </a:stretch>
        </p:blipFill>
        <p:spPr bwMode="auto">
          <a:xfrm>
            <a:off x="0" y="914400"/>
            <a:ext cx="9144000" cy="548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5" name="Footer Placeholder 1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622E6-BB4B-4322-9B49-883073CC0474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109538"/>
            <a:ext cx="6705600" cy="752475"/>
          </a:xfrm>
        </p:spPr>
        <p:txBody>
          <a:bodyPr/>
          <a:lstStyle/>
          <a:p>
            <a:r>
              <a:rPr lang="en-GB" altLang="en-US" sz="2800" b="1" smtClean="0">
                <a:solidFill>
                  <a:srgbClr val="FFFF00"/>
                </a:solidFill>
                <a:latin typeface="Arial" charset="0"/>
              </a:rPr>
              <a:t>Beschleunigerentwicklung mit CERN</a:t>
            </a:r>
          </a:p>
        </p:txBody>
      </p:sp>
      <p:sp>
        <p:nvSpPr>
          <p:cNvPr id="10" name="Inhaltsplatzhalter 2"/>
          <p:cNvSpPr txBox="1">
            <a:spLocks/>
          </p:cNvSpPr>
          <p:nvPr/>
        </p:nvSpPr>
        <p:spPr bwMode="auto">
          <a:xfrm>
            <a:off x="109538" y="1025525"/>
            <a:ext cx="8958262" cy="507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FontTx/>
              <a:buChar char="•"/>
              <a:defRPr/>
            </a:pPr>
            <a:r>
              <a:rPr lang="de-DE" kern="0" dirty="0">
                <a:solidFill>
                  <a:srgbClr val="000099"/>
                </a:solidFill>
                <a:latin typeface="Calibri" pitchFamily="34" charset="0"/>
                <a:cs typeface="Calibri" pitchFamily="34" charset="0"/>
              </a:rPr>
              <a:t>CERN ist „das österreichische Beschleunigerzentrum“.</a:t>
            </a:r>
          </a:p>
          <a:p>
            <a:pPr marL="800100" lvl="1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3063"/>
              </a:buClr>
              <a:buFont typeface="Verdana" pitchFamily="34" charset="0"/>
              <a:buChar char="–"/>
              <a:defRPr/>
            </a:pPr>
            <a:r>
              <a:rPr lang="de-DE" sz="1800" b="0" kern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Keine Institutionen und </a:t>
            </a:r>
            <a:r>
              <a:rPr lang="de-DE" sz="1800" b="0" kern="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Know-How</a:t>
            </a:r>
            <a:r>
              <a:rPr lang="de-DE" sz="1800" b="0" kern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in diesem Bereich in Österreich</a:t>
            </a:r>
          </a:p>
          <a:p>
            <a:pPr marL="342900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FontTx/>
              <a:buChar char="•"/>
              <a:defRPr/>
            </a:pPr>
            <a:r>
              <a:rPr lang="de-DE" kern="0" dirty="0">
                <a:solidFill>
                  <a:srgbClr val="000099"/>
                </a:solidFill>
                <a:latin typeface="Calibri" pitchFamily="34" charset="0"/>
                <a:cs typeface="Calibri" pitchFamily="34" charset="0"/>
              </a:rPr>
              <a:t>NOE - EBG MedAustron - CERN </a:t>
            </a:r>
            <a:r>
              <a:rPr lang="de-DE" kern="0" dirty="0" err="1">
                <a:solidFill>
                  <a:srgbClr val="000099"/>
                </a:solidFill>
                <a:latin typeface="Calibri" pitchFamily="34" charset="0"/>
                <a:cs typeface="Calibri" pitchFamily="34" charset="0"/>
              </a:rPr>
              <a:t>Partnership</a:t>
            </a:r>
            <a:r>
              <a:rPr lang="de-DE" kern="0" dirty="0">
                <a:solidFill>
                  <a:srgbClr val="000099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kern="0" dirty="0" err="1">
                <a:solidFill>
                  <a:srgbClr val="000099"/>
                </a:solidFill>
                <a:latin typeface="Calibri" pitchFamily="34" charset="0"/>
                <a:cs typeface="Calibri" pitchFamily="34" charset="0"/>
              </a:rPr>
              <a:t>agreement</a:t>
            </a:r>
            <a:r>
              <a:rPr lang="de-DE" kern="0" dirty="0">
                <a:solidFill>
                  <a:srgbClr val="000099"/>
                </a:solidFill>
                <a:latin typeface="Calibri" pitchFamily="34" charset="0"/>
                <a:cs typeface="Calibri" pitchFamily="34" charset="0"/>
              </a:rPr>
              <a:t> (2008-2013):</a:t>
            </a:r>
          </a:p>
          <a:p>
            <a:pPr marL="800100" lvl="1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Font typeface="Verdana" pitchFamily="34" charset="0"/>
              <a:buChar char="–"/>
              <a:defRPr/>
            </a:pPr>
            <a:r>
              <a:rPr lang="de-DE" sz="1800" b="0" kern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Aufbau eines MedAustron Beschleunigerteams am CERN und Integration in die technischen Gruppen bei CERN zur Ausbildung</a:t>
            </a:r>
          </a:p>
          <a:p>
            <a:pPr marL="1257300" lvl="2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Font typeface="Verdana" pitchFamily="34" charset="0"/>
              <a:buChar char="•"/>
              <a:defRPr/>
            </a:pPr>
            <a:r>
              <a:rPr lang="de-DE" sz="1400" b="0" kern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50 </a:t>
            </a:r>
            <a:r>
              <a:rPr lang="de-DE" sz="1400" b="0" kern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EBG Mitarbeiter bei </a:t>
            </a:r>
            <a:r>
              <a:rPr lang="de-DE" sz="1400" b="0" kern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CERN, </a:t>
            </a:r>
            <a:r>
              <a:rPr lang="de-DE" sz="1400" b="0" kern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unterstützt von </a:t>
            </a:r>
            <a:r>
              <a:rPr lang="de-DE" sz="1400" b="0" kern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7 (FTE) CERN </a:t>
            </a:r>
            <a:r>
              <a:rPr lang="de-DE" sz="1400" b="0" kern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Staff u. </a:t>
            </a:r>
            <a:r>
              <a:rPr lang="de-DE" sz="1400" b="0" kern="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Konsulenten</a:t>
            </a:r>
            <a:r>
              <a:rPr lang="de-DE" sz="1400" b="0" kern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 </a:t>
            </a:r>
            <a:endParaRPr lang="de-DE" sz="1600" b="0" kern="0" dirty="0">
              <a:solidFill>
                <a:schemeClr val="tx1"/>
              </a:solidFill>
              <a:latin typeface="Calibri" pitchFamily="34" charset="0"/>
              <a:cs typeface="Calibri" pitchFamily="34" charset="0"/>
              <a:sym typeface="Wingdings" pitchFamily="2" charset="2"/>
            </a:endParaRPr>
          </a:p>
          <a:p>
            <a:pPr marL="800100" lvl="1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Font typeface="Verdana" pitchFamily="34" charset="0"/>
              <a:buChar char="–"/>
              <a:defRPr/>
            </a:pPr>
            <a:r>
              <a:rPr lang="de-DE" sz="1800" b="0" kern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Design, Beschaffung, Errichtung und Inbetriebnahme in WN mit Hilfe und Mitarbeit   von CERN Experten in allen Bereichen der Beschleunigertechnik.</a:t>
            </a:r>
          </a:p>
          <a:p>
            <a:pPr marL="800100" lvl="1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3063"/>
              </a:buClr>
              <a:buFont typeface="Verdana" pitchFamily="34" charset="0"/>
              <a:buChar char="–"/>
              <a:defRPr/>
            </a:pPr>
            <a:r>
              <a:rPr lang="de-DE" sz="1800" b="0" kern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Betrieb in Wiener Neustadt durch das MedAustron Beschleunigerteam.</a:t>
            </a:r>
          </a:p>
          <a:p>
            <a:pPr marL="342900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FontTx/>
              <a:buChar char="•"/>
              <a:defRPr/>
            </a:pPr>
            <a:r>
              <a:rPr lang="de-DE" kern="0" dirty="0">
                <a:solidFill>
                  <a:srgbClr val="000099"/>
                </a:solidFill>
                <a:latin typeface="Calibri" pitchFamily="34" charset="0"/>
                <a:cs typeface="Calibri" pitchFamily="34" charset="0"/>
              </a:rPr>
              <a:t>Forschungs-  und Wissenschaftsaspekte</a:t>
            </a:r>
          </a:p>
          <a:p>
            <a:pPr marL="800100" lvl="1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3063"/>
              </a:buClr>
              <a:buFont typeface="Verdana" pitchFamily="34" charset="0"/>
              <a:buChar char="–"/>
              <a:defRPr/>
            </a:pPr>
            <a:r>
              <a:rPr lang="de-AT" sz="1800" b="0" kern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Bisher 4 Dissertationen, 5 Diplomarbeiten und 30 wissenschaftliche Publikationen im Rahmen des Beschleunigerprojekts </a:t>
            </a:r>
            <a:r>
              <a:rPr lang="de-AT" sz="1800" b="0" kern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 Bereits heute nicht-klinische Forschung bei MA!</a:t>
            </a:r>
            <a:endParaRPr lang="de-AT" sz="1800" b="0" kern="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3063"/>
              </a:buClr>
              <a:buFont typeface="Verdana" pitchFamily="34" charset="0"/>
              <a:buChar char="–"/>
              <a:defRPr/>
            </a:pPr>
            <a:r>
              <a:rPr lang="de-AT" sz="1800" b="0" kern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12 EBG Mitarbeiter (Führungspositionen Beschleuniger) sind Absolventen des vom BMWF finanzierten Technologiedissertationsprogramms am CERN! </a:t>
            </a:r>
          </a:p>
          <a:p>
            <a:pPr marL="342900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FontTx/>
              <a:buChar char="•"/>
              <a:defRPr/>
            </a:pPr>
            <a:r>
              <a:rPr lang="de-DE" kern="0" dirty="0">
                <a:solidFill>
                  <a:srgbClr val="000099"/>
                </a:solidFill>
                <a:latin typeface="Calibri" pitchFamily="34" charset="0"/>
                <a:cs typeface="Calibri" pitchFamily="34" charset="0"/>
              </a:rPr>
              <a:t>Musterbeispiel für CERN Nutzung und Technologietransfer</a:t>
            </a:r>
          </a:p>
          <a:p>
            <a:pPr marL="800100" lvl="1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defRPr/>
            </a:pPr>
            <a:endParaRPr lang="de-DE" kern="0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32773" name="Date Placeholder 7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  <p:sp>
        <p:nvSpPr>
          <p:cNvPr id="32774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A0FD38-5841-46A6-83F0-879F621C4971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09538"/>
            <a:ext cx="7772400" cy="752475"/>
          </a:xfrm>
        </p:spPr>
        <p:txBody>
          <a:bodyPr/>
          <a:lstStyle/>
          <a:p>
            <a:r>
              <a:rPr lang="en-GB" altLang="en-US" sz="2800" b="1" smtClean="0">
                <a:solidFill>
                  <a:srgbClr val="FFFF00"/>
                </a:solidFill>
                <a:latin typeface="Arial" charset="0"/>
              </a:rPr>
              <a:t>Hochbau Projektverlauf</a:t>
            </a:r>
          </a:p>
        </p:txBody>
      </p:sp>
      <p:sp>
        <p:nvSpPr>
          <p:cNvPr id="10" name="Inhaltsplatzhalter 2"/>
          <p:cNvSpPr txBox="1">
            <a:spLocks/>
          </p:cNvSpPr>
          <p:nvPr/>
        </p:nvSpPr>
        <p:spPr bwMode="auto">
          <a:xfrm>
            <a:off x="685800" y="1101725"/>
            <a:ext cx="7848600" cy="507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FontTx/>
              <a:buChar char="•"/>
              <a:defRPr/>
            </a:pPr>
            <a:r>
              <a:rPr lang="en-US" kern="0" dirty="0" err="1">
                <a:solidFill>
                  <a:srgbClr val="000099"/>
                </a:solidFill>
                <a:latin typeface="Calibri" pitchFamily="34" charset="0"/>
              </a:rPr>
              <a:t>Ziele</a:t>
            </a:r>
            <a:r>
              <a:rPr lang="en-US" kern="0" dirty="0">
                <a:solidFill>
                  <a:srgbClr val="000099"/>
                </a:solidFill>
                <a:latin typeface="Calibri" pitchFamily="34" charset="0"/>
              </a:rPr>
              <a:t> und </a:t>
            </a:r>
            <a:r>
              <a:rPr lang="en-US" kern="0" dirty="0" err="1">
                <a:solidFill>
                  <a:srgbClr val="000099"/>
                </a:solidFill>
                <a:latin typeface="Calibri" pitchFamily="34" charset="0"/>
              </a:rPr>
              <a:t>Planung</a:t>
            </a:r>
            <a:r>
              <a:rPr lang="en-US" kern="0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n-US" kern="0" dirty="0" err="1">
                <a:solidFill>
                  <a:srgbClr val="000099"/>
                </a:solidFill>
                <a:latin typeface="Calibri" pitchFamily="34" charset="0"/>
              </a:rPr>
              <a:t>für</a:t>
            </a:r>
            <a:r>
              <a:rPr lang="en-US" kern="0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n-US" kern="0" dirty="0" err="1">
                <a:solidFill>
                  <a:srgbClr val="000099"/>
                </a:solidFill>
                <a:latin typeface="Calibri" pitchFamily="34" charset="0"/>
              </a:rPr>
              <a:t>Errichtung</a:t>
            </a:r>
            <a:endParaRPr lang="en-US" kern="0" dirty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Font typeface="Verdana" pitchFamily="34" charset="0"/>
              <a:buChar char="–"/>
              <a:defRPr/>
            </a:pPr>
            <a:r>
              <a:rPr lang="en-US" sz="1800" b="0" kern="0" dirty="0" err="1">
                <a:solidFill>
                  <a:schemeClr val="tx1"/>
                </a:solidFill>
                <a:latin typeface="Calibri" pitchFamily="34" charset="0"/>
              </a:rPr>
              <a:t>Umweltverträglichkeitsprüfung</a:t>
            </a:r>
            <a:r>
              <a:rPr lang="en-US" sz="1800" b="0" kern="0" dirty="0">
                <a:solidFill>
                  <a:schemeClr val="tx1"/>
                </a:solidFill>
                <a:latin typeface="Calibri" pitchFamily="34" charset="0"/>
              </a:rPr>
              <a:t> Nov. 2009 – </a:t>
            </a:r>
            <a:r>
              <a:rPr lang="en-US" sz="1800" b="0" kern="0" dirty="0" err="1">
                <a:solidFill>
                  <a:schemeClr val="tx1"/>
                </a:solidFill>
                <a:latin typeface="Calibri" pitchFamily="34" charset="0"/>
              </a:rPr>
              <a:t>Dez</a:t>
            </a:r>
            <a:r>
              <a:rPr lang="en-US" sz="1800" b="0" kern="0" dirty="0">
                <a:solidFill>
                  <a:schemeClr val="tx1"/>
                </a:solidFill>
                <a:latin typeface="Calibri" pitchFamily="34" charset="0"/>
              </a:rPr>
              <a:t>. 2010 </a:t>
            </a:r>
            <a:r>
              <a:rPr lang="en-US" sz="1800" b="0" kern="0" dirty="0" err="1">
                <a:solidFill>
                  <a:schemeClr val="tx1"/>
                </a:solidFill>
                <a:latin typeface="Calibri" pitchFamily="34" charset="0"/>
              </a:rPr>
              <a:t>Genehmigung</a:t>
            </a:r>
            <a:endParaRPr lang="en-US" sz="1800" b="0" kern="0" dirty="0">
              <a:solidFill>
                <a:schemeClr val="tx1"/>
              </a:solidFill>
              <a:latin typeface="Calibri" pitchFamily="34" charset="0"/>
            </a:endParaRPr>
          </a:p>
          <a:p>
            <a:pPr marL="800100" lvl="1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Font typeface="Verdana" pitchFamily="34" charset="0"/>
              <a:buChar char="–"/>
              <a:defRPr/>
            </a:pPr>
            <a:r>
              <a:rPr lang="en-US" sz="1800" b="0" kern="0" dirty="0" err="1">
                <a:solidFill>
                  <a:schemeClr val="tx1"/>
                </a:solidFill>
                <a:latin typeface="Calibri" pitchFamily="34" charset="0"/>
              </a:rPr>
              <a:t>Spatenstich</a:t>
            </a:r>
            <a:r>
              <a:rPr lang="en-US" sz="1800" b="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800" b="0" kern="0" dirty="0" err="1">
                <a:solidFill>
                  <a:schemeClr val="tx1"/>
                </a:solidFill>
                <a:latin typeface="Calibri" pitchFamily="34" charset="0"/>
              </a:rPr>
              <a:t>März</a:t>
            </a:r>
            <a:r>
              <a:rPr lang="en-US" sz="1800" b="0" kern="0" dirty="0">
                <a:solidFill>
                  <a:schemeClr val="tx1"/>
                </a:solidFill>
                <a:latin typeface="Calibri" pitchFamily="34" charset="0"/>
              </a:rPr>
              <a:t> 2011</a:t>
            </a:r>
          </a:p>
          <a:p>
            <a:pPr marL="800100" lvl="1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Font typeface="Verdana" pitchFamily="34" charset="0"/>
              <a:buChar char="–"/>
              <a:defRPr/>
            </a:pPr>
            <a:r>
              <a:rPr lang="en-US" sz="1800" b="0" kern="0" dirty="0" err="1">
                <a:solidFill>
                  <a:schemeClr val="tx1"/>
                </a:solidFill>
                <a:latin typeface="Calibri" pitchFamily="34" charset="0"/>
              </a:rPr>
              <a:t>Beginn</a:t>
            </a:r>
            <a:r>
              <a:rPr lang="en-US" sz="1800" b="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800" b="0" kern="0" dirty="0" err="1">
                <a:solidFill>
                  <a:schemeClr val="tx1"/>
                </a:solidFill>
                <a:latin typeface="Calibri" pitchFamily="34" charset="0"/>
              </a:rPr>
              <a:t>Hochbau</a:t>
            </a:r>
            <a:r>
              <a:rPr lang="en-US" sz="1800" b="0" kern="0" dirty="0">
                <a:solidFill>
                  <a:schemeClr val="tx1"/>
                </a:solidFill>
                <a:latin typeface="Calibri" pitchFamily="34" charset="0"/>
              </a:rPr>
              <a:t> Mai 2011</a:t>
            </a:r>
          </a:p>
          <a:p>
            <a:pPr marL="800100" lvl="1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Font typeface="Verdana" pitchFamily="34" charset="0"/>
              <a:buChar char="–"/>
              <a:defRPr/>
            </a:pPr>
            <a:r>
              <a:rPr lang="en-US" sz="1800" b="0" kern="0" dirty="0" err="1">
                <a:solidFill>
                  <a:schemeClr val="tx1"/>
                </a:solidFill>
                <a:latin typeface="Calibri" pitchFamily="34" charset="0"/>
              </a:rPr>
              <a:t>Fertigstellung</a:t>
            </a:r>
            <a:r>
              <a:rPr lang="en-US" sz="1800" b="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800" b="0" kern="0" dirty="0" err="1">
                <a:solidFill>
                  <a:schemeClr val="tx1"/>
                </a:solidFill>
                <a:latin typeface="Calibri" pitchFamily="34" charset="0"/>
              </a:rPr>
              <a:t>Hochbau</a:t>
            </a:r>
            <a:r>
              <a:rPr lang="en-US" sz="1800" b="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800" b="0" kern="0" dirty="0" err="1">
                <a:solidFill>
                  <a:schemeClr val="tx1"/>
                </a:solidFill>
                <a:latin typeface="Calibri" pitchFamily="34" charset="0"/>
              </a:rPr>
              <a:t>Mitte</a:t>
            </a:r>
            <a:r>
              <a:rPr lang="en-US" sz="1800" b="0" kern="0" dirty="0">
                <a:solidFill>
                  <a:schemeClr val="tx1"/>
                </a:solidFill>
                <a:latin typeface="Calibri" pitchFamily="34" charset="0"/>
              </a:rPr>
              <a:t> 2012</a:t>
            </a:r>
          </a:p>
        </p:txBody>
      </p:sp>
      <p:sp>
        <p:nvSpPr>
          <p:cNvPr id="33797" name="Date Placeholder 7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  <p:sp>
        <p:nvSpPr>
          <p:cNvPr id="33798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pic>
        <p:nvPicPr>
          <p:cNvPr id="33799" name="Picture 7" descr="2011-05-31_3D-ModellMedAustr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24" b="6680"/>
          <a:stretch>
            <a:fillRect/>
          </a:stretch>
        </p:blipFill>
        <p:spPr bwMode="auto">
          <a:xfrm>
            <a:off x="0" y="2971800"/>
            <a:ext cx="9144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1066800" y="41275"/>
            <a:ext cx="7924800" cy="838200"/>
          </a:xfrm>
        </p:spPr>
        <p:txBody>
          <a:bodyPr/>
          <a:lstStyle/>
          <a:p>
            <a:r>
              <a:rPr lang="de-AT" altLang="en-US" sz="2800" b="1" smtClean="0">
                <a:solidFill>
                  <a:srgbClr val="FFFF00"/>
                </a:solidFill>
              </a:rPr>
              <a:t>Jährliche Strahlengesamtdosis (Maximalbetrieb)</a:t>
            </a:r>
          </a:p>
        </p:txBody>
      </p:sp>
      <p:sp>
        <p:nvSpPr>
          <p:cNvPr id="3481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de-AT" altLang="en-US" sz="1400" b="0">
              <a:solidFill>
                <a:schemeClr val="bg1"/>
              </a:solidFill>
            </a:endParaRPr>
          </a:p>
        </p:txBody>
      </p:sp>
      <p:sp>
        <p:nvSpPr>
          <p:cNvPr id="3482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DDEE96-AE25-413E-9E8B-3BD045BF24EF}" type="slidenum">
              <a:rPr lang="de-AT" smtClean="0"/>
              <a:pPr>
                <a:defRPr/>
              </a:pPr>
              <a:t>23</a:t>
            </a:fld>
            <a:endParaRPr lang="de-AT"/>
          </a:p>
        </p:txBody>
      </p:sp>
      <p:sp>
        <p:nvSpPr>
          <p:cNvPr id="34822" name="Rectangle 4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de-AT" altLang="en-US"/>
          </a:p>
        </p:txBody>
      </p:sp>
      <p:sp>
        <p:nvSpPr>
          <p:cNvPr id="34823" name="Rectangle 10"/>
          <p:cNvSpPr>
            <a:spLocks noChangeArrowheads="1"/>
          </p:cNvSpPr>
          <p:nvPr/>
        </p:nvSpPr>
        <p:spPr bwMode="auto">
          <a:xfrm>
            <a:off x="325438" y="5413375"/>
            <a:ext cx="8742362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>
                <a:solidFill>
                  <a:schemeClr val="tx1"/>
                </a:solidFill>
              </a:rPr>
              <a:t>Entsprechende Abschirmwände, um im Außenbereich der Teilchenbeschleunigeranlage die gesetzlichen Grenzwerte für ionisierende Strahlung einzuhalten. </a:t>
            </a:r>
          </a:p>
          <a:p>
            <a:r>
              <a:rPr lang="de-AT" altLang="en-US" sz="700">
                <a:solidFill>
                  <a:schemeClr val="tx1"/>
                </a:solidFill>
              </a:rPr>
              <a:t>	</a:t>
            </a:r>
          </a:p>
          <a:p>
            <a:r>
              <a:rPr lang="de-AT" altLang="en-US" sz="1400">
                <a:solidFill>
                  <a:schemeClr val="tx1"/>
                </a:solidFill>
              </a:rPr>
              <a:t>(Violette Linie markiert die angestrebte Dosisgrenze von 0.1 mSv (Faktor 10 unter gesetzlichen Limit)</a:t>
            </a:r>
            <a:endParaRPr lang="de-AT" altLang="en-US" sz="1600">
              <a:solidFill>
                <a:schemeClr val="tx1"/>
              </a:solidFill>
            </a:endParaRPr>
          </a:p>
        </p:txBody>
      </p:sp>
      <p:pic>
        <p:nvPicPr>
          <p:cNvPr id="34824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919163"/>
            <a:ext cx="904557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5" name="Picture 2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762500"/>
            <a:ext cx="41640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41B55B-F698-4109-9AD5-513E78C850CC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09538"/>
            <a:ext cx="7772400" cy="752475"/>
          </a:xfrm>
        </p:spPr>
        <p:txBody>
          <a:bodyPr/>
          <a:lstStyle/>
          <a:p>
            <a:r>
              <a:rPr lang="en-GB" altLang="en-US" sz="2800" b="1" smtClean="0">
                <a:solidFill>
                  <a:srgbClr val="FFFF00"/>
                </a:solidFill>
                <a:latin typeface="Arial" charset="0"/>
              </a:rPr>
              <a:t>Sandwichkonstruktion</a:t>
            </a:r>
          </a:p>
        </p:txBody>
      </p:sp>
      <p:sp>
        <p:nvSpPr>
          <p:cNvPr id="10" name="Inhaltsplatzhalter 2"/>
          <p:cNvSpPr txBox="1">
            <a:spLocks/>
          </p:cNvSpPr>
          <p:nvPr/>
        </p:nvSpPr>
        <p:spPr bwMode="auto">
          <a:xfrm>
            <a:off x="76200" y="990600"/>
            <a:ext cx="8991600" cy="507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FontTx/>
              <a:buChar char="•"/>
              <a:defRPr/>
            </a:pPr>
            <a:r>
              <a:rPr lang="de-AT" kern="0" dirty="0" smtClean="0">
                <a:solidFill>
                  <a:srgbClr val="000099"/>
                </a:solidFill>
                <a:latin typeface="Calibri" pitchFamily="34" charset="0"/>
              </a:rPr>
              <a:t>Ersatz der Vollbetonabschirmwände durch Sandwichbauweise</a:t>
            </a:r>
          </a:p>
          <a:p>
            <a:pPr marL="800100" lvl="1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Font typeface="Verdana" pitchFamily="34" charset="0"/>
              <a:buChar char="–"/>
              <a:defRPr/>
            </a:pPr>
            <a:r>
              <a:rPr lang="en-US" sz="1800" b="0" kern="0" dirty="0" err="1" smtClean="0">
                <a:solidFill>
                  <a:schemeClr val="tx1"/>
                </a:solidFill>
                <a:latin typeface="Calibri" pitchFamily="34" charset="0"/>
              </a:rPr>
              <a:t>Ersparnis</a:t>
            </a:r>
            <a:r>
              <a:rPr lang="en-US" sz="1800" b="0" kern="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800" b="0" kern="0" dirty="0">
                <a:solidFill>
                  <a:schemeClr val="tx1"/>
                </a:solidFill>
                <a:latin typeface="Calibri" pitchFamily="34" charset="0"/>
              </a:rPr>
              <a:t>25.000 m3 </a:t>
            </a:r>
            <a:r>
              <a:rPr lang="en-US" sz="1800" b="0" kern="0" dirty="0" err="1">
                <a:solidFill>
                  <a:schemeClr val="tx1"/>
                </a:solidFill>
                <a:latin typeface="Calibri" pitchFamily="34" charset="0"/>
              </a:rPr>
              <a:t>Beton</a:t>
            </a:r>
            <a:r>
              <a:rPr lang="en-US" sz="1800" b="0" kern="0" dirty="0">
                <a:solidFill>
                  <a:schemeClr val="tx1"/>
                </a:solidFill>
                <a:latin typeface="Calibri" pitchFamily="34" charset="0"/>
              </a:rPr>
              <a:t>, </a:t>
            </a:r>
            <a:r>
              <a:rPr lang="en-US" sz="1800" b="0" kern="0" dirty="0" err="1">
                <a:solidFill>
                  <a:schemeClr val="tx1"/>
                </a:solidFill>
                <a:latin typeface="Calibri" pitchFamily="34" charset="0"/>
              </a:rPr>
              <a:t>Anlieferung</a:t>
            </a:r>
            <a:r>
              <a:rPr lang="en-US" sz="1800" b="0" kern="0" dirty="0">
                <a:solidFill>
                  <a:schemeClr val="tx1"/>
                </a:solidFill>
                <a:latin typeface="Calibri" pitchFamily="34" charset="0"/>
              </a:rPr>
              <a:t>, etc,...</a:t>
            </a:r>
            <a:endParaRPr lang="en-US" sz="1800" b="0" kern="0" dirty="0">
              <a:solidFill>
                <a:srgbClr val="000000"/>
              </a:solidFill>
              <a:latin typeface="Calibri" pitchFamily="34" charset="0"/>
            </a:endParaRPr>
          </a:p>
          <a:p>
            <a:pPr marL="1257300" lvl="2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FontTx/>
              <a:buChar char="•"/>
              <a:defRPr/>
            </a:pPr>
            <a:endParaRPr lang="en-US" sz="800" kern="0" dirty="0">
              <a:solidFill>
                <a:srgbClr val="000099"/>
              </a:solidFill>
              <a:latin typeface="Verdana"/>
            </a:endParaRPr>
          </a:p>
          <a:p>
            <a:pPr marL="1257300" lvl="2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FontTx/>
              <a:buChar char="•"/>
              <a:defRPr/>
            </a:pPr>
            <a:endParaRPr lang="en-US" sz="800" kern="0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35845" name="Date Placeholder 7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  <p:sp>
        <p:nvSpPr>
          <p:cNvPr id="35846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35847" name="Rectangle 8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grpSp>
        <p:nvGrpSpPr>
          <p:cNvPr id="35848" name="Canvas 110"/>
          <p:cNvGrpSpPr>
            <a:grpSpLocks/>
          </p:cNvGrpSpPr>
          <p:nvPr/>
        </p:nvGrpSpPr>
        <p:grpSpPr bwMode="auto">
          <a:xfrm>
            <a:off x="-76200" y="1828800"/>
            <a:ext cx="4648200" cy="4572000"/>
            <a:chOff x="0" y="0"/>
            <a:chExt cx="48183" cy="49784"/>
          </a:xfrm>
        </p:grpSpPr>
        <p:sp>
          <p:nvSpPr>
            <p:cNvPr id="35851" name="AutoShape 80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48183" cy="49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 sz="1800"/>
            </a:p>
          </p:txBody>
        </p:sp>
        <p:grpSp>
          <p:nvGrpSpPr>
            <p:cNvPr id="35852" name="Group 17"/>
            <p:cNvGrpSpPr>
              <a:grpSpLocks/>
            </p:cNvGrpSpPr>
            <p:nvPr/>
          </p:nvGrpSpPr>
          <p:grpSpPr bwMode="auto">
            <a:xfrm>
              <a:off x="7575" y="3111"/>
              <a:ext cx="14751" cy="16618"/>
              <a:chOff x="0" y="3206"/>
              <a:chExt cx="18000" cy="19800"/>
            </a:xfrm>
          </p:grpSpPr>
          <p:sp>
            <p:nvSpPr>
              <p:cNvPr id="35928" name="Rectangle 18"/>
              <p:cNvSpPr>
                <a:spLocks noChangeArrowheads="1"/>
              </p:cNvSpPr>
              <p:nvPr/>
            </p:nvSpPr>
            <p:spPr bwMode="auto">
              <a:xfrm>
                <a:off x="0" y="21212"/>
                <a:ext cx="18000" cy="1794"/>
              </a:xfrm>
              <a:prstGeom prst="rect">
                <a:avLst/>
              </a:prstGeom>
              <a:pattFill prst="ltDnDiag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6810" tIns="38405" rIns="76810" bIns="38405" anchor="ctr"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US" altLang="en-US" sz="1800"/>
              </a:p>
            </p:txBody>
          </p:sp>
          <p:sp>
            <p:nvSpPr>
              <p:cNvPr id="35929" name="Rectangle 19"/>
              <p:cNvSpPr>
                <a:spLocks noChangeArrowheads="1"/>
              </p:cNvSpPr>
              <p:nvPr/>
            </p:nvSpPr>
            <p:spPr bwMode="auto">
              <a:xfrm>
                <a:off x="3603" y="3206"/>
                <a:ext cx="10793" cy="18006"/>
              </a:xfrm>
              <a:prstGeom prst="rect">
                <a:avLst/>
              </a:prstGeom>
              <a:solidFill>
                <a:srgbClr val="D9D9D9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6810" tIns="38405" rIns="76810" bIns="38405" anchor="ctr"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US" altLang="en-US" sz="1800"/>
              </a:p>
            </p:txBody>
          </p:sp>
        </p:grpSp>
        <p:grpSp>
          <p:nvGrpSpPr>
            <p:cNvPr id="35853" name="Group 20"/>
            <p:cNvGrpSpPr>
              <a:grpSpLocks/>
            </p:cNvGrpSpPr>
            <p:nvPr/>
          </p:nvGrpSpPr>
          <p:grpSpPr bwMode="auto">
            <a:xfrm>
              <a:off x="25374" y="3111"/>
              <a:ext cx="14751" cy="16618"/>
              <a:chOff x="22320" y="3206"/>
              <a:chExt cx="18000" cy="19800"/>
            </a:xfrm>
          </p:grpSpPr>
          <p:sp>
            <p:nvSpPr>
              <p:cNvPr id="35922" name="Rectangle 21"/>
              <p:cNvSpPr>
                <a:spLocks noChangeArrowheads="1"/>
              </p:cNvSpPr>
              <p:nvPr/>
            </p:nvSpPr>
            <p:spPr bwMode="auto">
              <a:xfrm>
                <a:off x="22320" y="21212"/>
                <a:ext cx="18000" cy="1794"/>
              </a:xfrm>
              <a:prstGeom prst="rect">
                <a:avLst/>
              </a:prstGeom>
              <a:pattFill prst="ltDnDiag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6810" tIns="38405" rIns="76810" bIns="38405" anchor="ctr"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US" altLang="en-US" sz="1800"/>
              </a:p>
            </p:txBody>
          </p:sp>
          <p:sp>
            <p:nvSpPr>
              <p:cNvPr id="35923" name="Rectangle 22"/>
              <p:cNvSpPr>
                <a:spLocks noChangeArrowheads="1"/>
              </p:cNvSpPr>
              <p:nvPr/>
            </p:nvSpPr>
            <p:spPr bwMode="auto">
              <a:xfrm>
                <a:off x="25923" y="3206"/>
                <a:ext cx="1079" cy="18006"/>
              </a:xfrm>
              <a:prstGeom prst="rect">
                <a:avLst/>
              </a:prstGeom>
              <a:solidFill>
                <a:srgbClr val="D9D9D9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6810" tIns="38405" rIns="76810" bIns="38405" anchor="ctr"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US" altLang="en-US" sz="1800"/>
              </a:p>
            </p:txBody>
          </p:sp>
          <p:sp>
            <p:nvSpPr>
              <p:cNvPr id="35924" name="Rectangle 23"/>
              <p:cNvSpPr>
                <a:spLocks noChangeArrowheads="1"/>
              </p:cNvSpPr>
              <p:nvPr/>
            </p:nvSpPr>
            <p:spPr bwMode="auto">
              <a:xfrm>
                <a:off x="27018" y="3206"/>
                <a:ext cx="8635" cy="18006"/>
              </a:xfrm>
              <a:prstGeom prst="rect">
                <a:avLst/>
              </a:prstGeom>
              <a:pattFill prst="smConfetti">
                <a:fgClr>
                  <a:srgbClr val="984807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6810" tIns="38405" rIns="76810" bIns="38405" anchor="ctr"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US" altLang="en-US" sz="1800"/>
              </a:p>
            </p:txBody>
          </p:sp>
          <p:sp>
            <p:nvSpPr>
              <p:cNvPr id="35925" name="Rectangle 24"/>
              <p:cNvSpPr>
                <a:spLocks noChangeArrowheads="1"/>
              </p:cNvSpPr>
              <p:nvPr/>
            </p:nvSpPr>
            <p:spPr bwMode="auto">
              <a:xfrm>
                <a:off x="35653" y="3206"/>
                <a:ext cx="1079" cy="18006"/>
              </a:xfrm>
              <a:prstGeom prst="rect">
                <a:avLst/>
              </a:prstGeom>
              <a:solidFill>
                <a:srgbClr val="D9D9D9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6810" tIns="38405" rIns="76810" bIns="38405" anchor="ctr"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US" altLang="en-US" sz="1800"/>
              </a:p>
            </p:txBody>
          </p:sp>
          <p:sp>
            <p:nvSpPr>
              <p:cNvPr id="35926" name="Rectangle 25"/>
              <p:cNvSpPr>
                <a:spLocks noChangeArrowheads="1"/>
              </p:cNvSpPr>
              <p:nvPr/>
            </p:nvSpPr>
            <p:spPr bwMode="auto">
              <a:xfrm>
                <a:off x="27002" y="3206"/>
                <a:ext cx="8635" cy="1080"/>
              </a:xfrm>
              <a:prstGeom prst="rect">
                <a:avLst/>
              </a:prstGeom>
              <a:solidFill>
                <a:srgbClr val="D9D9D9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6810" tIns="38405" rIns="76810" bIns="38405" anchor="ctr"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US" altLang="en-US" sz="1800"/>
              </a:p>
            </p:txBody>
          </p:sp>
          <p:sp>
            <p:nvSpPr>
              <p:cNvPr id="35927" name="Rectangle 26"/>
              <p:cNvSpPr>
                <a:spLocks noChangeArrowheads="1"/>
              </p:cNvSpPr>
              <p:nvPr/>
            </p:nvSpPr>
            <p:spPr bwMode="auto">
              <a:xfrm>
                <a:off x="27018" y="11669"/>
                <a:ext cx="8635" cy="1080"/>
              </a:xfrm>
              <a:prstGeom prst="rect">
                <a:avLst/>
              </a:prstGeom>
              <a:solidFill>
                <a:srgbClr val="D9D9D9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6810" tIns="38405" rIns="76810" bIns="38405" anchor="ctr"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US" altLang="en-US" sz="1800"/>
              </a:p>
            </p:txBody>
          </p:sp>
        </p:grpSp>
        <p:sp>
          <p:nvSpPr>
            <p:cNvPr id="35854" name="Straight Connector 93"/>
            <p:cNvSpPr>
              <a:spLocks noChangeShapeType="1"/>
            </p:cNvSpPr>
            <p:nvPr/>
          </p:nvSpPr>
          <p:spPr bwMode="auto">
            <a:xfrm>
              <a:off x="9982" y="2381"/>
              <a:ext cx="1003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855" name="Straight Connector 94"/>
            <p:cNvSpPr>
              <a:spLocks noChangeShapeType="1"/>
            </p:cNvSpPr>
            <p:nvPr/>
          </p:nvSpPr>
          <p:spPr bwMode="auto">
            <a:xfrm flipH="1">
              <a:off x="10267" y="2076"/>
              <a:ext cx="585" cy="6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856" name="Straight Connector 95"/>
            <p:cNvSpPr>
              <a:spLocks noChangeShapeType="1"/>
            </p:cNvSpPr>
            <p:nvPr/>
          </p:nvSpPr>
          <p:spPr bwMode="auto">
            <a:xfrm flipH="1">
              <a:off x="19183" y="2063"/>
              <a:ext cx="584" cy="5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857" name="TextBox 66"/>
            <p:cNvSpPr txBox="1">
              <a:spLocks noChangeArrowheads="1"/>
            </p:cNvSpPr>
            <p:nvPr/>
          </p:nvSpPr>
          <p:spPr bwMode="auto">
            <a:xfrm>
              <a:off x="13341" y="304"/>
              <a:ext cx="3918" cy="2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810" tIns="38405" rIns="76810" bIns="38405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en-US" altLang="en-US" sz="800">
                  <a:solidFill>
                    <a:srgbClr val="000000"/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300</a:t>
              </a:r>
              <a:endParaRPr lang="en-US" altLang="en-US" sz="1800"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35858" name="Straight Connector 4097"/>
            <p:cNvSpPr>
              <a:spLocks noChangeShapeType="1"/>
            </p:cNvSpPr>
            <p:nvPr/>
          </p:nvSpPr>
          <p:spPr bwMode="auto">
            <a:xfrm>
              <a:off x="27743" y="2381"/>
              <a:ext cx="1003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859" name="Straight Connector 4099"/>
            <p:cNvSpPr>
              <a:spLocks noChangeShapeType="1"/>
            </p:cNvSpPr>
            <p:nvPr/>
          </p:nvSpPr>
          <p:spPr bwMode="auto">
            <a:xfrm flipH="1">
              <a:off x="28016" y="2076"/>
              <a:ext cx="584" cy="6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860" name="Straight Connector 4100"/>
            <p:cNvSpPr>
              <a:spLocks noChangeShapeType="1"/>
            </p:cNvSpPr>
            <p:nvPr/>
          </p:nvSpPr>
          <p:spPr bwMode="auto">
            <a:xfrm flipH="1">
              <a:off x="36925" y="2063"/>
              <a:ext cx="590" cy="5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861" name="TextBox 70"/>
            <p:cNvSpPr txBox="1">
              <a:spLocks noChangeArrowheads="1"/>
            </p:cNvSpPr>
            <p:nvPr/>
          </p:nvSpPr>
          <p:spPr bwMode="auto">
            <a:xfrm>
              <a:off x="31032" y="304"/>
              <a:ext cx="4121" cy="2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810" tIns="38405" rIns="76810" bIns="38405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en-US" altLang="en-US" sz="800">
                  <a:solidFill>
                    <a:srgbClr val="000000"/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240</a:t>
              </a:r>
              <a:endParaRPr lang="en-US" altLang="en-US" sz="1800"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35862" name="TextBox 71"/>
            <p:cNvSpPr txBox="1">
              <a:spLocks noChangeArrowheads="1"/>
            </p:cNvSpPr>
            <p:nvPr/>
          </p:nvSpPr>
          <p:spPr bwMode="auto">
            <a:xfrm>
              <a:off x="27743" y="304"/>
              <a:ext cx="3016" cy="2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810" tIns="38405" rIns="76810" bIns="38405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en-US" altLang="en-US" sz="800">
                  <a:solidFill>
                    <a:srgbClr val="000000"/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30</a:t>
              </a:r>
              <a:endParaRPr lang="en-US" altLang="en-US" sz="1800"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35863" name="TextBox 72"/>
            <p:cNvSpPr txBox="1">
              <a:spLocks noChangeArrowheads="1"/>
            </p:cNvSpPr>
            <p:nvPr/>
          </p:nvSpPr>
          <p:spPr bwMode="auto">
            <a:xfrm>
              <a:off x="35407" y="304"/>
              <a:ext cx="3480" cy="1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810" tIns="38405" rIns="76810" bIns="38405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en-US" altLang="en-US" sz="800">
                  <a:solidFill>
                    <a:srgbClr val="000000"/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30</a:t>
              </a:r>
              <a:endParaRPr lang="en-US" altLang="en-US" sz="1800"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35864" name="Straight Connector 4104"/>
            <p:cNvSpPr>
              <a:spLocks noChangeShapeType="1"/>
            </p:cNvSpPr>
            <p:nvPr/>
          </p:nvSpPr>
          <p:spPr bwMode="auto">
            <a:xfrm flipH="1">
              <a:off x="28886" y="2076"/>
              <a:ext cx="597" cy="6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865" name="Straight Connector 4105"/>
            <p:cNvSpPr>
              <a:spLocks noChangeShapeType="1"/>
            </p:cNvSpPr>
            <p:nvPr/>
          </p:nvSpPr>
          <p:spPr bwMode="auto">
            <a:xfrm flipH="1">
              <a:off x="36042" y="2063"/>
              <a:ext cx="584" cy="5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866" name="Right Arrow 4106"/>
            <p:cNvSpPr>
              <a:spLocks noChangeArrowheads="1"/>
            </p:cNvSpPr>
            <p:nvPr/>
          </p:nvSpPr>
          <p:spPr bwMode="auto">
            <a:xfrm>
              <a:off x="21869" y="9493"/>
              <a:ext cx="4705" cy="2095"/>
            </a:xfrm>
            <a:prstGeom prst="rightArrow">
              <a:avLst>
                <a:gd name="adj1" fmla="val 50000"/>
                <a:gd name="adj2" fmla="val 48701"/>
              </a:avLst>
            </a:prstGeom>
            <a:solidFill>
              <a:srgbClr val="4F81BD"/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lIns="76810" tIns="38405" rIns="76810" bIns="38405" anchor="ctr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US" altLang="en-US" sz="1800"/>
            </a:p>
          </p:txBody>
        </p:sp>
        <p:grpSp>
          <p:nvGrpSpPr>
            <p:cNvPr id="35867" name="Group 4107"/>
            <p:cNvGrpSpPr>
              <a:grpSpLocks/>
            </p:cNvGrpSpPr>
            <p:nvPr/>
          </p:nvGrpSpPr>
          <p:grpSpPr bwMode="auto">
            <a:xfrm>
              <a:off x="7480" y="27724"/>
              <a:ext cx="14757" cy="16611"/>
              <a:chOff x="0" y="3222"/>
              <a:chExt cx="18002" cy="19796"/>
            </a:xfrm>
          </p:grpSpPr>
          <p:grpSp>
            <p:nvGrpSpPr>
              <p:cNvPr id="35918" name="Group 4108"/>
              <p:cNvGrpSpPr>
                <a:grpSpLocks/>
              </p:cNvGrpSpPr>
              <p:nvPr/>
            </p:nvGrpSpPr>
            <p:grpSpPr bwMode="auto">
              <a:xfrm>
                <a:off x="0" y="3222"/>
                <a:ext cx="18002" cy="19796"/>
                <a:chOff x="0" y="3222"/>
                <a:chExt cx="18000" cy="19800"/>
              </a:xfrm>
            </p:grpSpPr>
            <p:sp>
              <p:nvSpPr>
                <p:cNvPr id="35920" name="Rectangle 4109"/>
                <p:cNvSpPr>
                  <a:spLocks noChangeArrowheads="1"/>
                </p:cNvSpPr>
                <p:nvPr/>
              </p:nvSpPr>
              <p:spPr bwMode="auto">
                <a:xfrm>
                  <a:off x="0" y="21228"/>
                  <a:ext cx="18000" cy="1794"/>
                </a:xfrm>
                <a:prstGeom prst="rect">
                  <a:avLst/>
                </a:prstGeom>
                <a:pattFill prst="ltDnDiag">
                  <a:fgClr>
                    <a:srgbClr val="000000"/>
                  </a:fgClr>
                  <a:bgClr>
                    <a:srgbClr val="FFFFFF"/>
                  </a:bgClr>
                </a:patt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76810" tIns="38405" rIns="76810" bIns="38405" anchor="ctr"/>
                <a:lstStyle>
                  <a:lvl1pPr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1pPr>
                  <a:lvl2pPr marL="742950" indent="-28575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2pPr>
                  <a:lvl3pPr marL="11430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3pPr>
                  <a:lvl4pPr marL="16002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4pPr>
                  <a:lvl5pPr marL="20574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9pPr>
                </a:lstStyle>
                <a:p>
                  <a:endParaRPr lang="en-US" altLang="en-US" sz="1800"/>
                </a:p>
              </p:txBody>
            </p:sp>
            <p:sp>
              <p:nvSpPr>
                <p:cNvPr id="35921" name="Rectangle 4110"/>
                <p:cNvSpPr>
                  <a:spLocks noChangeArrowheads="1"/>
                </p:cNvSpPr>
                <p:nvPr/>
              </p:nvSpPr>
              <p:spPr bwMode="auto">
                <a:xfrm>
                  <a:off x="3603" y="3222"/>
                  <a:ext cx="3603" cy="18006"/>
                </a:xfrm>
                <a:prstGeom prst="rect">
                  <a:avLst/>
                </a:prstGeom>
                <a:solidFill>
                  <a:srgbClr val="D9D9D9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76810" tIns="38405" rIns="76810" bIns="38405" anchor="ctr"/>
                <a:lstStyle>
                  <a:lvl1pPr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1pPr>
                  <a:lvl2pPr marL="742950" indent="-28575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2pPr>
                  <a:lvl3pPr marL="11430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3pPr>
                  <a:lvl4pPr marL="16002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4pPr>
                  <a:lvl5pPr marL="20574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9pPr>
                </a:lstStyle>
                <a:p>
                  <a:endParaRPr lang="en-US" altLang="en-US" sz="1800"/>
                </a:p>
              </p:txBody>
            </p:sp>
          </p:grpSp>
          <p:sp>
            <p:nvSpPr>
              <p:cNvPr id="35919" name="Rectangle 4112"/>
              <p:cNvSpPr>
                <a:spLocks noChangeArrowheads="1"/>
              </p:cNvSpPr>
              <p:nvPr/>
            </p:nvSpPr>
            <p:spPr bwMode="auto">
              <a:xfrm>
                <a:off x="7207" y="3222"/>
                <a:ext cx="7191" cy="18002"/>
              </a:xfrm>
              <a:prstGeom prst="rect">
                <a:avLst/>
              </a:prstGeom>
              <a:solidFill>
                <a:srgbClr val="7F7F7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6810" tIns="38405" rIns="76810" bIns="38405" anchor="ctr"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US" altLang="en-US" sz="1800"/>
              </a:p>
            </p:txBody>
          </p:sp>
        </p:grpSp>
        <p:grpSp>
          <p:nvGrpSpPr>
            <p:cNvPr id="35868" name="Group 4113"/>
            <p:cNvGrpSpPr>
              <a:grpSpLocks/>
            </p:cNvGrpSpPr>
            <p:nvPr/>
          </p:nvGrpSpPr>
          <p:grpSpPr bwMode="auto">
            <a:xfrm>
              <a:off x="25654" y="27724"/>
              <a:ext cx="14757" cy="16611"/>
              <a:chOff x="22320" y="3222"/>
              <a:chExt cx="18002" cy="19796"/>
            </a:xfrm>
          </p:grpSpPr>
          <p:grpSp>
            <p:nvGrpSpPr>
              <p:cNvPr id="35908" name="Group 4114"/>
              <p:cNvGrpSpPr>
                <a:grpSpLocks/>
              </p:cNvGrpSpPr>
              <p:nvPr/>
            </p:nvGrpSpPr>
            <p:grpSpPr bwMode="auto">
              <a:xfrm>
                <a:off x="22320" y="3222"/>
                <a:ext cx="18002" cy="19796"/>
                <a:chOff x="22320" y="3222"/>
                <a:chExt cx="18000" cy="19800"/>
              </a:xfrm>
            </p:grpSpPr>
            <p:sp>
              <p:nvSpPr>
                <p:cNvPr id="35912" name="Rectangle 4118"/>
                <p:cNvSpPr>
                  <a:spLocks noChangeArrowheads="1"/>
                </p:cNvSpPr>
                <p:nvPr/>
              </p:nvSpPr>
              <p:spPr bwMode="auto">
                <a:xfrm>
                  <a:off x="35653" y="3222"/>
                  <a:ext cx="1079" cy="18006"/>
                </a:xfrm>
                <a:prstGeom prst="rect">
                  <a:avLst/>
                </a:prstGeom>
                <a:solidFill>
                  <a:srgbClr val="D9D9D9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76810" tIns="38405" rIns="76810" bIns="38405" anchor="ctr"/>
                <a:lstStyle>
                  <a:lvl1pPr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1pPr>
                  <a:lvl2pPr marL="742950" indent="-28575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2pPr>
                  <a:lvl3pPr marL="11430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3pPr>
                  <a:lvl4pPr marL="16002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4pPr>
                  <a:lvl5pPr marL="20574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9pPr>
                </a:lstStyle>
                <a:p>
                  <a:endParaRPr lang="en-US" altLang="en-US" sz="1800"/>
                </a:p>
              </p:txBody>
            </p:sp>
            <p:sp>
              <p:nvSpPr>
                <p:cNvPr id="35913" name="Rectangle 4115"/>
                <p:cNvSpPr>
                  <a:spLocks noChangeArrowheads="1"/>
                </p:cNvSpPr>
                <p:nvPr/>
              </p:nvSpPr>
              <p:spPr bwMode="auto">
                <a:xfrm>
                  <a:off x="22320" y="21228"/>
                  <a:ext cx="18000" cy="1794"/>
                </a:xfrm>
                <a:prstGeom prst="rect">
                  <a:avLst/>
                </a:prstGeom>
                <a:pattFill prst="ltDnDiag">
                  <a:fgClr>
                    <a:srgbClr val="000000"/>
                  </a:fgClr>
                  <a:bgClr>
                    <a:srgbClr val="FFFFFF"/>
                  </a:bgClr>
                </a:patt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76810" tIns="38405" rIns="76810" bIns="38405" anchor="ctr"/>
                <a:lstStyle>
                  <a:lvl1pPr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1pPr>
                  <a:lvl2pPr marL="742950" indent="-28575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2pPr>
                  <a:lvl3pPr marL="11430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3pPr>
                  <a:lvl4pPr marL="16002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4pPr>
                  <a:lvl5pPr marL="20574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9pPr>
                </a:lstStyle>
                <a:p>
                  <a:endParaRPr lang="en-US" altLang="en-US" sz="1800"/>
                </a:p>
              </p:txBody>
            </p:sp>
            <p:sp>
              <p:nvSpPr>
                <p:cNvPr id="35914" name="Rectangle 4116"/>
                <p:cNvSpPr>
                  <a:spLocks noChangeArrowheads="1"/>
                </p:cNvSpPr>
                <p:nvPr/>
              </p:nvSpPr>
              <p:spPr bwMode="auto">
                <a:xfrm>
                  <a:off x="25923" y="3222"/>
                  <a:ext cx="1079" cy="18006"/>
                </a:xfrm>
                <a:prstGeom prst="rect">
                  <a:avLst/>
                </a:prstGeom>
                <a:solidFill>
                  <a:srgbClr val="D9D9D9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76810" tIns="38405" rIns="76810" bIns="38405" anchor="ctr"/>
                <a:lstStyle>
                  <a:lvl1pPr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1pPr>
                  <a:lvl2pPr marL="742950" indent="-28575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2pPr>
                  <a:lvl3pPr marL="11430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3pPr>
                  <a:lvl4pPr marL="16002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4pPr>
                  <a:lvl5pPr marL="20574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9pPr>
                </a:lstStyle>
                <a:p>
                  <a:endParaRPr lang="en-US" altLang="en-US" sz="1800"/>
                </a:p>
              </p:txBody>
            </p:sp>
            <p:sp>
              <p:nvSpPr>
                <p:cNvPr id="35915" name="Rectangle 4117"/>
                <p:cNvSpPr>
                  <a:spLocks noChangeArrowheads="1"/>
                </p:cNvSpPr>
                <p:nvPr/>
              </p:nvSpPr>
              <p:spPr bwMode="auto">
                <a:xfrm>
                  <a:off x="27018" y="3222"/>
                  <a:ext cx="1445" cy="18006"/>
                </a:xfrm>
                <a:prstGeom prst="rect">
                  <a:avLst/>
                </a:prstGeom>
                <a:pattFill prst="smConfetti">
                  <a:fgClr>
                    <a:srgbClr val="984807"/>
                  </a:fgClr>
                  <a:bgClr>
                    <a:srgbClr val="FFFFFF"/>
                  </a:bgClr>
                </a:patt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76810" tIns="38405" rIns="76810" bIns="38405" anchor="ctr"/>
                <a:lstStyle>
                  <a:lvl1pPr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1pPr>
                  <a:lvl2pPr marL="742950" indent="-28575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2pPr>
                  <a:lvl3pPr marL="11430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3pPr>
                  <a:lvl4pPr marL="16002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4pPr>
                  <a:lvl5pPr marL="20574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9pPr>
                </a:lstStyle>
                <a:p>
                  <a:endParaRPr lang="en-US" altLang="en-US" sz="1800"/>
                </a:p>
              </p:txBody>
            </p:sp>
            <p:sp>
              <p:nvSpPr>
                <p:cNvPr id="35916" name="Rectangle 4119"/>
                <p:cNvSpPr>
                  <a:spLocks noChangeArrowheads="1"/>
                </p:cNvSpPr>
                <p:nvPr/>
              </p:nvSpPr>
              <p:spPr bwMode="auto">
                <a:xfrm>
                  <a:off x="27002" y="3222"/>
                  <a:ext cx="1445" cy="1080"/>
                </a:xfrm>
                <a:prstGeom prst="rect">
                  <a:avLst/>
                </a:prstGeom>
                <a:solidFill>
                  <a:srgbClr val="D9D9D9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76810" tIns="38405" rIns="76810" bIns="38405" anchor="ctr"/>
                <a:lstStyle>
                  <a:lvl1pPr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1pPr>
                  <a:lvl2pPr marL="742950" indent="-28575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2pPr>
                  <a:lvl3pPr marL="11430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3pPr>
                  <a:lvl4pPr marL="16002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4pPr>
                  <a:lvl5pPr marL="20574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9pPr>
                </a:lstStyle>
                <a:p>
                  <a:endParaRPr lang="en-US" altLang="en-US" sz="1800"/>
                </a:p>
              </p:txBody>
            </p:sp>
            <p:sp>
              <p:nvSpPr>
                <p:cNvPr id="35917" name="Rectangle 4120"/>
                <p:cNvSpPr>
                  <a:spLocks noChangeArrowheads="1"/>
                </p:cNvSpPr>
                <p:nvPr/>
              </p:nvSpPr>
              <p:spPr bwMode="auto">
                <a:xfrm>
                  <a:off x="27018" y="11685"/>
                  <a:ext cx="1445" cy="1080"/>
                </a:xfrm>
                <a:prstGeom prst="rect">
                  <a:avLst/>
                </a:prstGeom>
                <a:solidFill>
                  <a:srgbClr val="D9D9D9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76810" tIns="38405" rIns="76810" bIns="38405" anchor="ctr"/>
                <a:lstStyle>
                  <a:lvl1pPr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1pPr>
                  <a:lvl2pPr marL="742950" indent="-28575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2pPr>
                  <a:lvl3pPr marL="11430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3pPr>
                  <a:lvl4pPr marL="16002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4pPr>
                  <a:lvl5pPr marL="2057400" indent="-228600"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defRPr sz="2000" b="1">
                      <a:solidFill>
                        <a:schemeClr val="accent2"/>
                      </a:solidFill>
                      <a:latin typeface="Arial" charset="0"/>
                    </a:defRPr>
                  </a:lvl9pPr>
                </a:lstStyle>
                <a:p>
                  <a:endParaRPr lang="en-US" altLang="en-US" sz="1800"/>
                </a:p>
              </p:txBody>
            </p:sp>
          </p:grpSp>
          <p:sp>
            <p:nvSpPr>
              <p:cNvPr id="35909" name="Rectangle 4121"/>
              <p:cNvSpPr>
                <a:spLocks noChangeArrowheads="1"/>
              </p:cNvSpPr>
              <p:nvPr/>
            </p:nvSpPr>
            <p:spPr bwMode="auto">
              <a:xfrm>
                <a:off x="28543" y="3222"/>
                <a:ext cx="7207" cy="18002"/>
              </a:xfrm>
              <a:prstGeom prst="rect">
                <a:avLst/>
              </a:prstGeom>
              <a:pattFill prst="lgConfetti">
                <a:fgClr>
                  <a:srgbClr val="984807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6810" tIns="38405" rIns="76810" bIns="38405" anchor="ctr"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US" altLang="en-US" sz="1800"/>
              </a:p>
            </p:txBody>
          </p:sp>
          <p:sp>
            <p:nvSpPr>
              <p:cNvPr id="35910" name="Rectangle 4122"/>
              <p:cNvSpPr>
                <a:spLocks noChangeArrowheads="1"/>
              </p:cNvSpPr>
              <p:nvPr/>
            </p:nvSpPr>
            <p:spPr bwMode="auto">
              <a:xfrm>
                <a:off x="28527" y="3222"/>
                <a:ext cx="7191" cy="1080"/>
              </a:xfrm>
              <a:prstGeom prst="rect">
                <a:avLst/>
              </a:prstGeom>
              <a:solidFill>
                <a:srgbClr val="7F7F7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6810" tIns="38405" rIns="76810" bIns="38405" anchor="ctr"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US" altLang="en-US" sz="1800"/>
              </a:p>
            </p:txBody>
          </p:sp>
          <p:sp>
            <p:nvSpPr>
              <p:cNvPr id="35911" name="Rectangle 4123"/>
              <p:cNvSpPr>
                <a:spLocks noChangeArrowheads="1"/>
              </p:cNvSpPr>
              <p:nvPr/>
            </p:nvSpPr>
            <p:spPr bwMode="auto">
              <a:xfrm>
                <a:off x="28543" y="11684"/>
                <a:ext cx="7207" cy="1079"/>
              </a:xfrm>
              <a:prstGeom prst="rect">
                <a:avLst/>
              </a:prstGeom>
              <a:solidFill>
                <a:srgbClr val="7F7F7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6810" tIns="38405" rIns="76810" bIns="38405" anchor="ctr"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US" altLang="en-US" sz="1800"/>
              </a:p>
            </p:txBody>
          </p:sp>
        </p:grpSp>
        <p:sp>
          <p:nvSpPr>
            <p:cNvPr id="35869" name="Straight Connector 4124"/>
            <p:cNvSpPr>
              <a:spLocks noChangeShapeType="1"/>
            </p:cNvSpPr>
            <p:nvPr/>
          </p:nvSpPr>
          <p:spPr bwMode="auto">
            <a:xfrm>
              <a:off x="9810" y="27146"/>
              <a:ext cx="1003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870" name="Straight Connector 4125"/>
            <p:cNvSpPr>
              <a:spLocks noChangeShapeType="1"/>
            </p:cNvSpPr>
            <p:nvPr/>
          </p:nvSpPr>
          <p:spPr bwMode="auto">
            <a:xfrm flipH="1">
              <a:off x="10083" y="26841"/>
              <a:ext cx="591" cy="6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871" name="Straight Connector 4126"/>
            <p:cNvSpPr>
              <a:spLocks noChangeShapeType="1"/>
            </p:cNvSpPr>
            <p:nvPr/>
          </p:nvSpPr>
          <p:spPr bwMode="auto">
            <a:xfrm flipH="1">
              <a:off x="18999" y="26828"/>
              <a:ext cx="584" cy="5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872" name="TextBox 78"/>
            <p:cNvSpPr txBox="1">
              <a:spLocks noChangeArrowheads="1"/>
            </p:cNvSpPr>
            <p:nvPr/>
          </p:nvSpPr>
          <p:spPr bwMode="auto">
            <a:xfrm>
              <a:off x="14808" y="25069"/>
              <a:ext cx="4191" cy="1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810" tIns="38405" rIns="76810" bIns="38405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en-US" altLang="en-US" sz="800">
                  <a:solidFill>
                    <a:srgbClr val="000000"/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200</a:t>
              </a:r>
              <a:endParaRPr lang="en-US" altLang="en-US" sz="1800"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35873" name="TextBox 79"/>
            <p:cNvSpPr txBox="1">
              <a:spLocks noChangeArrowheads="1"/>
            </p:cNvSpPr>
            <p:nvPr/>
          </p:nvSpPr>
          <p:spPr bwMode="auto">
            <a:xfrm>
              <a:off x="10388" y="25069"/>
              <a:ext cx="3721" cy="2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810" tIns="38405" rIns="76810" bIns="38405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en-US" altLang="en-US" sz="800">
                  <a:solidFill>
                    <a:srgbClr val="000000"/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100</a:t>
              </a:r>
              <a:endParaRPr lang="en-US" altLang="en-US" sz="1800"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35874" name="Straight Connector 97"/>
            <p:cNvSpPr>
              <a:spLocks noChangeShapeType="1"/>
            </p:cNvSpPr>
            <p:nvPr/>
          </p:nvSpPr>
          <p:spPr bwMode="auto">
            <a:xfrm flipH="1">
              <a:off x="13042" y="26841"/>
              <a:ext cx="585" cy="5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875" name="Straight Connector 98"/>
            <p:cNvSpPr>
              <a:spLocks noChangeShapeType="1"/>
            </p:cNvSpPr>
            <p:nvPr/>
          </p:nvSpPr>
          <p:spPr bwMode="auto">
            <a:xfrm>
              <a:off x="28092" y="27133"/>
              <a:ext cx="1003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876" name="Straight Connector 99"/>
            <p:cNvSpPr>
              <a:spLocks noChangeShapeType="1"/>
            </p:cNvSpPr>
            <p:nvPr/>
          </p:nvSpPr>
          <p:spPr bwMode="auto">
            <a:xfrm flipH="1">
              <a:off x="28365" y="26828"/>
              <a:ext cx="584" cy="5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877" name="Straight Connector 100"/>
            <p:cNvSpPr>
              <a:spLocks noChangeShapeType="1"/>
            </p:cNvSpPr>
            <p:nvPr/>
          </p:nvSpPr>
          <p:spPr bwMode="auto">
            <a:xfrm flipH="1">
              <a:off x="37280" y="26797"/>
              <a:ext cx="585" cy="6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878" name="TextBox 98"/>
            <p:cNvSpPr txBox="1">
              <a:spLocks noChangeArrowheads="1"/>
            </p:cNvSpPr>
            <p:nvPr/>
          </p:nvSpPr>
          <p:spPr bwMode="auto">
            <a:xfrm>
              <a:off x="31915" y="25044"/>
              <a:ext cx="3486" cy="1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810" tIns="38405" rIns="76810" bIns="38405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en-US" altLang="en-US" sz="800">
                  <a:solidFill>
                    <a:srgbClr val="000000"/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200</a:t>
              </a:r>
              <a:endParaRPr lang="en-US" altLang="en-US" sz="1800"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35879" name="TextBox 99"/>
            <p:cNvSpPr txBox="1">
              <a:spLocks noChangeArrowheads="1"/>
            </p:cNvSpPr>
            <p:nvPr/>
          </p:nvSpPr>
          <p:spPr bwMode="auto">
            <a:xfrm>
              <a:off x="27495" y="25044"/>
              <a:ext cx="2991" cy="1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810" tIns="38405" rIns="76810" bIns="38405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en-US" altLang="en-US" sz="800">
                  <a:solidFill>
                    <a:srgbClr val="000000"/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30</a:t>
              </a:r>
              <a:endParaRPr lang="en-US" altLang="en-US" sz="1800"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35880" name="TextBox 100"/>
            <p:cNvSpPr txBox="1">
              <a:spLocks noChangeArrowheads="1"/>
            </p:cNvSpPr>
            <p:nvPr/>
          </p:nvSpPr>
          <p:spPr bwMode="auto">
            <a:xfrm>
              <a:off x="35756" y="25044"/>
              <a:ext cx="2788" cy="2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810" tIns="38405" rIns="76810" bIns="38405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en-US" altLang="en-US" sz="800">
                  <a:solidFill>
                    <a:srgbClr val="000000"/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30</a:t>
              </a:r>
              <a:endParaRPr lang="en-US" altLang="en-US" sz="1800"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35881" name="Straight Connector 104"/>
            <p:cNvSpPr>
              <a:spLocks noChangeShapeType="1"/>
            </p:cNvSpPr>
            <p:nvPr/>
          </p:nvSpPr>
          <p:spPr bwMode="auto">
            <a:xfrm flipH="1">
              <a:off x="29241" y="26828"/>
              <a:ext cx="597" cy="5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882" name="Straight Connector 105"/>
            <p:cNvSpPr>
              <a:spLocks noChangeShapeType="1"/>
            </p:cNvSpPr>
            <p:nvPr/>
          </p:nvSpPr>
          <p:spPr bwMode="auto">
            <a:xfrm flipH="1">
              <a:off x="36391" y="26797"/>
              <a:ext cx="591" cy="6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883" name="Straight Connector 107"/>
            <p:cNvSpPr>
              <a:spLocks noChangeShapeType="1"/>
            </p:cNvSpPr>
            <p:nvPr/>
          </p:nvSpPr>
          <p:spPr bwMode="auto">
            <a:xfrm flipH="1">
              <a:off x="30486" y="26828"/>
              <a:ext cx="597" cy="5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884" name="TextBox 104"/>
            <p:cNvSpPr txBox="1">
              <a:spLocks noChangeArrowheads="1"/>
            </p:cNvSpPr>
            <p:nvPr/>
          </p:nvSpPr>
          <p:spPr bwMode="auto">
            <a:xfrm>
              <a:off x="29235" y="25044"/>
              <a:ext cx="3169" cy="2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810" tIns="38405" rIns="76810" bIns="38405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en-US" altLang="en-US" sz="800">
                  <a:solidFill>
                    <a:srgbClr val="000000"/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40</a:t>
              </a:r>
              <a:endParaRPr lang="en-US" altLang="en-US" sz="1800"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35885" name="Right Arrow 109"/>
            <p:cNvSpPr>
              <a:spLocks noChangeArrowheads="1"/>
            </p:cNvSpPr>
            <p:nvPr/>
          </p:nvSpPr>
          <p:spPr bwMode="auto">
            <a:xfrm>
              <a:off x="22218" y="34245"/>
              <a:ext cx="4712" cy="2108"/>
            </a:xfrm>
            <a:prstGeom prst="rightArrow">
              <a:avLst>
                <a:gd name="adj1" fmla="val 50000"/>
                <a:gd name="adj2" fmla="val 48783"/>
              </a:avLst>
            </a:prstGeom>
            <a:solidFill>
              <a:srgbClr val="4F81BD"/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lIns="76810" tIns="38405" rIns="76810" bIns="38405" anchor="ctr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US" altLang="en-US" sz="1800"/>
            </a:p>
          </p:txBody>
        </p:sp>
        <p:sp>
          <p:nvSpPr>
            <p:cNvPr id="35886" name="Text Box 111"/>
            <p:cNvSpPr txBox="1">
              <a:spLocks noChangeArrowheads="1"/>
            </p:cNvSpPr>
            <p:nvPr/>
          </p:nvSpPr>
          <p:spPr bwMode="auto">
            <a:xfrm>
              <a:off x="3816" y="28632"/>
              <a:ext cx="5270" cy="2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810" tIns="38405" rIns="76810" bIns="38405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de-AT" altLang="en-US" sz="900">
                  <a:solidFill>
                    <a:srgbClr val="C00000"/>
                  </a:solidFill>
                  <a:ea typeface="Times New Roman" pitchFamily="18" charset="0"/>
                  <a:cs typeface="Arial" charset="0"/>
                </a:rPr>
                <a:t>Beton</a:t>
              </a:r>
              <a:endParaRPr lang="de-AT" altLang="en-US" sz="1800">
                <a:ea typeface="Times New Roman" pitchFamily="18" charset="0"/>
                <a:cs typeface="Arial" charset="0"/>
              </a:endParaRPr>
            </a:p>
          </p:txBody>
        </p:sp>
        <p:cxnSp>
          <p:nvCxnSpPr>
            <p:cNvPr id="35887" name="Straight Arrow Connector 161"/>
            <p:cNvCxnSpPr>
              <a:cxnSpLocks noChangeShapeType="1"/>
            </p:cNvCxnSpPr>
            <p:nvPr/>
          </p:nvCxnSpPr>
          <p:spPr bwMode="auto">
            <a:xfrm flipV="1">
              <a:off x="9086" y="29819"/>
              <a:ext cx="2883" cy="6"/>
            </a:xfrm>
            <a:prstGeom prst="straightConnector1">
              <a:avLst/>
            </a:prstGeom>
            <a:noFill/>
            <a:ln w="12700">
              <a:solidFill>
                <a:srgbClr val="C00000"/>
              </a:solidFill>
              <a:round/>
              <a:headEnd/>
              <a:tailEnd type="arrow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888" name="Text Box 111"/>
            <p:cNvSpPr txBox="1">
              <a:spLocks noChangeArrowheads="1"/>
            </p:cNvSpPr>
            <p:nvPr/>
          </p:nvSpPr>
          <p:spPr bwMode="auto">
            <a:xfrm>
              <a:off x="0" y="34823"/>
              <a:ext cx="9086" cy="2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810" tIns="38405" rIns="76810" bIns="38405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de-AT" altLang="en-US" sz="900">
                  <a:solidFill>
                    <a:srgbClr val="C00000"/>
                  </a:solidFill>
                  <a:ea typeface="Times New Roman" pitchFamily="18" charset="0"/>
                  <a:cs typeface="Arial" charset="0"/>
                </a:rPr>
                <a:t>Schwerbeton</a:t>
              </a:r>
              <a:endParaRPr lang="de-AT" altLang="en-US" sz="1800">
                <a:ea typeface="Times New Roman" pitchFamily="18" charset="0"/>
                <a:cs typeface="Arial" charset="0"/>
              </a:endParaRPr>
            </a:p>
          </p:txBody>
        </p:sp>
        <p:cxnSp>
          <p:nvCxnSpPr>
            <p:cNvPr id="35889" name="Straight Arrow Connector 163"/>
            <p:cNvCxnSpPr>
              <a:cxnSpLocks noChangeShapeType="1"/>
            </p:cNvCxnSpPr>
            <p:nvPr/>
          </p:nvCxnSpPr>
          <p:spPr bwMode="auto">
            <a:xfrm>
              <a:off x="9201" y="36061"/>
              <a:ext cx="5854" cy="7"/>
            </a:xfrm>
            <a:prstGeom prst="straightConnector1">
              <a:avLst/>
            </a:prstGeom>
            <a:noFill/>
            <a:ln w="12700">
              <a:solidFill>
                <a:srgbClr val="C00000"/>
              </a:solidFill>
              <a:round/>
              <a:headEnd/>
              <a:tailEnd type="arrow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890" name="Text Box 111"/>
            <p:cNvSpPr txBox="1">
              <a:spLocks noChangeArrowheads="1"/>
            </p:cNvSpPr>
            <p:nvPr/>
          </p:nvSpPr>
          <p:spPr bwMode="auto">
            <a:xfrm>
              <a:off x="38817" y="34067"/>
              <a:ext cx="9093" cy="2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810" tIns="38405" rIns="76810" bIns="38405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de-AT" altLang="en-US" sz="900" b="0">
                  <a:solidFill>
                    <a:srgbClr val="C00000"/>
                  </a:solidFill>
                  <a:ea typeface="Times New Roman" pitchFamily="18" charset="0"/>
                  <a:cs typeface="Arial" charset="0"/>
                </a:rPr>
                <a:t>Schwerbeton</a:t>
              </a:r>
              <a:endParaRPr lang="de-AT" altLang="en-US" sz="1800" b="0">
                <a:ea typeface="Times New Roman" pitchFamily="18" charset="0"/>
                <a:cs typeface="Arial" charset="0"/>
              </a:endParaRPr>
            </a:p>
          </p:txBody>
        </p:sp>
        <p:cxnSp>
          <p:nvCxnSpPr>
            <p:cNvPr id="35891" name="Straight Arrow Connector 165"/>
            <p:cNvCxnSpPr>
              <a:cxnSpLocks noChangeShapeType="1"/>
            </p:cNvCxnSpPr>
            <p:nvPr/>
          </p:nvCxnSpPr>
          <p:spPr bwMode="auto">
            <a:xfrm flipH="1">
              <a:off x="36233" y="35325"/>
              <a:ext cx="2654" cy="0"/>
            </a:xfrm>
            <a:prstGeom prst="straightConnector1">
              <a:avLst/>
            </a:prstGeom>
            <a:noFill/>
            <a:ln w="12700">
              <a:solidFill>
                <a:srgbClr val="C00000"/>
              </a:solidFill>
              <a:round/>
              <a:headEnd/>
              <a:tailEnd type="arrow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92" name="Straight Arrow Connector 166"/>
            <p:cNvCxnSpPr>
              <a:cxnSpLocks noChangeShapeType="1"/>
            </p:cNvCxnSpPr>
            <p:nvPr/>
          </p:nvCxnSpPr>
          <p:spPr bwMode="auto">
            <a:xfrm flipH="1">
              <a:off x="35217" y="40005"/>
              <a:ext cx="3657" cy="6"/>
            </a:xfrm>
            <a:prstGeom prst="straightConnector1">
              <a:avLst/>
            </a:prstGeom>
            <a:noFill/>
            <a:ln w="12700">
              <a:solidFill>
                <a:srgbClr val="C00000"/>
              </a:solidFill>
              <a:round/>
              <a:headEnd/>
              <a:tailEnd type="arrow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893" name="Text Box 111"/>
            <p:cNvSpPr txBox="1">
              <a:spLocks noChangeArrowheads="1"/>
            </p:cNvSpPr>
            <p:nvPr/>
          </p:nvSpPr>
          <p:spPr bwMode="auto">
            <a:xfrm>
              <a:off x="38817" y="38131"/>
              <a:ext cx="9366" cy="4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810" tIns="38405" rIns="76810" bIns="38405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de-AT" altLang="en-US" sz="900">
                  <a:solidFill>
                    <a:srgbClr val="C00000"/>
                  </a:solidFill>
                  <a:ea typeface="Times New Roman" pitchFamily="18" charset="0"/>
                  <a:cs typeface="Arial" charset="0"/>
                </a:rPr>
                <a:t>Schweres Füllmaterial</a:t>
              </a:r>
              <a:endParaRPr lang="en-US" altLang="en-US" sz="1100">
                <a:ea typeface="Times New Roman" pitchFamily="18" charset="0"/>
                <a:cs typeface="Arial" charset="0"/>
              </a:endParaRPr>
            </a:p>
            <a:p>
              <a:pPr algn="l">
                <a:lnSpc>
                  <a:spcPct val="100000"/>
                </a:lnSpc>
                <a:spcBef>
                  <a:spcPct val="0"/>
                </a:spcBef>
              </a:pPr>
              <a:endParaRPr lang="en-US" altLang="en-US" sz="1800">
                <a:ea typeface="Times New Roman" pitchFamily="18" charset="0"/>
                <a:cs typeface="Arial" charset="0"/>
              </a:endParaRPr>
            </a:p>
          </p:txBody>
        </p:sp>
        <p:cxnSp>
          <p:nvCxnSpPr>
            <p:cNvPr id="35894" name="Straight Arrow Connector 170"/>
            <p:cNvCxnSpPr>
              <a:cxnSpLocks noChangeShapeType="1"/>
            </p:cNvCxnSpPr>
            <p:nvPr/>
          </p:nvCxnSpPr>
          <p:spPr bwMode="auto">
            <a:xfrm flipH="1">
              <a:off x="30149" y="31610"/>
              <a:ext cx="9017" cy="6"/>
            </a:xfrm>
            <a:prstGeom prst="straightConnector1">
              <a:avLst/>
            </a:prstGeom>
            <a:noFill/>
            <a:ln w="12700">
              <a:solidFill>
                <a:srgbClr val="C00000"/>
              </a:solidFill>
              <a:round/>
              <a:headEnd/>
              <a:tailEnd type="arrow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895" name="Text Box 111"/>
            <p:cNvSpPr txBox="1">
              <a:spLocks noChangeArrowheads="1"/>
            </p:cNvSpPr>
            <p:nvPr/>
          </p:nvSpPr>
          <p:spPr bwMode="auto">
            <a:xfrm>
              <a:off x="38817" y="30219"/>
              <a:ext cx="8973" cy="2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810" tIns="38405" rIns="76810" bIns="38405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de-AT" altLang="en-US" sz="900">
                  <a:solidFill>
                    <a:srgbClr val="C00000"/>
                  </a:solidFill>
                  <a:ea typeface="Times New Roman" pitchFamily="18" charset="0"/>
                  <a:cs typeface="Arial" charset="0"/>
                </a:rPr>
                <a:t>Füllmaterial</a:t>
              </a:r>
              <a:endParaRPr lang="en-US" altLang="en-US" sz="1100">
                <a:ea typeface="Times New Roman" pitchFamily="18" charset="0"/>
                <a:cs typeface="Arial" charset="0"/>
              </a:endParaRPr>
            </a:p>
            <a:p>
              <a:pPr algn="l">
                <a:lnSpc>
                  <a:spcPct val="100000"/>
                </a:lnSpc>
                <a:spcBef>
                  <a:spcPct val="0"/>
                </a:spcBef>
              </a:pPr>
              <a:endParaRPr lang="en-US" altLang="en-US" sz="18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35896" name="Text Box 122"/>
            <p:cNvSpPr txBox="1">
              <a:spLocks noChangeArrowheads="1"/>
            </p:cNvSpPr>
            <p:nvPr/>
          </p:nvSpPr>
          <p:spPr bwMode="auto">
            <a:xfrm>
              <a:off x="38817" y="27063"/>
              <a:ext cx="9042" cy="30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810" tIns="38405" rIns="76810" bIns="38405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de-AT" altLang="en-US" sz="900">
                  <a:solidFill>
                    <a:srgbClr val="C00000"/>
                  </a:solidFill>
                  <a:ea typeface="Times New Roman" pitchFamily="18" charset="0"/>
                  <a:cs typeface="Arial" charset="0"/>
                </a:rPr>
                <a:t>Fertigbeton</a:t>
              </a:r>
              <a:endParaRPr lang="de-AT" altLang="en-US" sz="1800">
                <a:ea typeface="Times New Roman" pitchFamily="18" charset="0"/>
                <a:cs typeface="Arial" charset="0"/>
              </a:endParaRPr>
            </a:p>
          </p:txBody>
        </p:sp>
        <p:cxnSp>
          <p:nvCxnSpPr>
            <p:cNvPr id="35897" name="Straight Arrow Connector 173"/>
            <p:cNvCxnSpPr>
              <a:cxnSpLocks noChangeShapeType="1"/>
            </p:cNvCxnSpPr>
            <p:nvPr/>
          </p:nvCxnSpPr>
          <p:spPr bwMode="auto">
            <a:xfrm flipH="1">
              <a:off x="37153" y="28359"/>
              <a:ext cx="1861" cy="0"/>
            </a:xfrm>
            <a:prstGeom prst="straightConnector1">
              <a:avLst/>
            </a:prstGeom>
            <a:noFill/>
            <a:ln w="12700">
              <a:solidFill>
                <a:srgbClr val="C00000"/>
              </a:solidFill>
              <a:round/>
              <a:headEnd/>
              <a:tailEnd type="arrow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898" name="Text Box 112"/>
            <p:cNvSpPr txBox="1">
              <a:spLocks noChangeArrowheads="1"/>
            </p:cNvSpPr>
            <p:nvPr/>
          </p:nvSpPr>
          <p:spPr bwMode="auto">
            <a:xfrm>
              <a:off x="38544" y="11588"/>
              <a:ext cx="9068" cy="2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810" tIns="38405" rIns="76810" bIns="38405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de-AT" altLang="en-US" sz="900">
                  <a:solidFill>
                    <a:srgbClr val="C00000"/>
                  </a:solidFill>
                  <a:ea typeface="Times New Roman" pitchFamily="18" charset="0"/>
                  <a:cs typeface="Arial" charset="0"/>
                </a:rPr>
                <a:t>Fertigbeton</a:t>
              </a:r>
              <a:endParaRPr lang="de-AT" altLang="en-US" sz="18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35899" name="Text Box 113"/>
            <p:cNvSpPr txBox="1">
              <a:spLocks noChangeArrowheads="1"/>
            </p:cNvSpPr>
            <p:nvPr/>
          </p:nvSpPr>
          <p:spPr bwMode="auto">
            <a:xfrm>
              <a:off x="38544" y="5086"/>
              <a:ext cx="9366" cy="2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810" tIns="38405" rIns="76810" bIns="38405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de-AT" altLang="en-US" sz="900">
                  <a:solidFill>
                    <a:srgbClr val="C00000"/>
                  </a:solidFill>
                  <a:ea typeface="Times New Roman" pitchFamily="18" charset="0"/>
                  <a:cs typeface="Arial" charset="0"/>
                </a:rPr>
                <a:t>Füllmaterial</a:t>
              </a:r>
              <a:endParaRPr lang="de-AT" altLang="en-US" sz="1800">
                <a:ea typeface="Times New Roman" pitchFamily="18" charset="0"/>
                <a:cs typeface="Arial" charset="0"/>
              </a:endParaRPr>
            </a:p>
          </p:txBody>
        </p:sp>
        <p:cxnSp>
          <p:nvCxnSpPr>
            <p:cNvPr id="35900" name="Straight Arrow Connector 176"/>
            <p:cNvCxnSpPr>
              <a:cxnSpLocks noChangeShapeType="1"/>
            </p:cNvCxnSpPr>
            <p:nvPr/>
          </p:nvCxnSpPr>
          <p:spPr bwMode="auto">
            <a:xfrm flipH="1">
              <a:off x="34328" y="6877"/>
              <a:ext cx="4216" cy="0"/>
            </a:xfrm>
            <a:prstGeom prst="straightConnector1">
              <a:avLst/>
            </a:prstGeom>
            <a:noFill/>
            <a:ln w="12700">
              <a:solidFill>
                <a:srgbClr val="C00000"/>
              </a:solidFill>
              <a:round/>
              <a:headEnd/>
              <a:tailEnd type="arrow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901" name="Straight Arrow Connector 177"/>
            <p:cNvCxnSpPr>
              <a:cxnSpLocks noChangeShapeType="1"/>
            </p:cNvCxnSpPr>
            <p:nvPr/>
          </p:nvCxnSpPr>
          <p:spPr bwMode="auto">
            <a:xfrm flipH="1">
              <a:off x="36683" y="12922"/>
              <a:ext cx="2159" cy="6"/>
            </a:xfrm>
            <a:prstGeom prst="straightConnector1">
              <a:avLst/>
            </a:prstGeom>
            <a:noFill/>
            <a:ln w="12700">
              <a:solidFill>
                <a:srgbClr val="C00000"/>
              </a:solidFill>
              <a:round/>
              <a:headEnd/>
              <a:tailEnd type="arrow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902" name="Straight Arrow Connector 179"/>
            <p:cNvCxnSpPr>
              <a:cxnSpLocks noChangeShapeType="1"/>
            </p:cNvCxnSpPr>
            <p:nvPr/>
          </p:nvCxnSpPr>
          <p:spPr bwMode="auto">
            <a:xfrm>
              <a:off x="9302" y="9017"/>
              <a:ext cx="3969" cy="6"/>
            </a:xfrm>
            <a:prstGeom prst="straightConnector1">
              <a:avLst/>
            </a:prstGeom>
            <a:noFill/>
            <a:ln w="12700">
              <a:solidFill>
                <a:srgbClr val="C00000"/>
              </a:solidFill>
              <a:round/>
              <a:headEnd/>
              <a:tailEnd type="arrow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903" name="Straight Arrow Connector 180"/>
            <p:cNvCxnSpPr>
              <a:cxnSpLocks noChangeShapeType="1"/>
            </p:cNvCxnSpPr>
            <p:nvPr/>
          </p:nvCxnSpPr>
          <p:spPr bwMode="auto">
            <a:xfrm flipV="1">
              <a:off x="30759" y="42843"/>
              <a:ext cx="0" cy="2953"/>
            </a:xfrm>
            <a:prstGeom prst="straightConnector1">
              <a:avLst/>
            </a:prstGeom>
            <a:noFill/>
            <a:ln w="12700">
              <a:solidFill>
                <a:srgbClr val="C00000"/>
              </a:solidFill>
              <a:round/>
              <a:headEnd/>
              <a:tailEnd type="arrow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904" name="Text Box 111"/>
            <p:cNvSpPr txBox="1">
              <a:spLocks noChangeArrowheads="1"/>
            </p:cNvSpPr>
            <p:nvPr/>
          </p:nvSpPr>
          <p:spPr bwMode="auto">
            <a:xfrm>
              <a:off x="26930" y="45707"/>
              <a:ext cx="8471" cy="2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810" tIns="38405" rIns="76810" bIns="38405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de-AT" altLang="en-US" sz="900">
                  <a:solidFill>
                    <a:srgbClr val="C00000"/>
                  </a:solidFill>
                  <a:ea typeface="Times New Roman" pitchFamily="18" charset="0"/>
                  <a:cs typeface="Arial" charset="0"/>
                </a:rPr>
                <a:t>Blechplatte</a:t>
              </a:r>
              <a:endParaRPr lang="de-AT" altLang="en-US" sz="18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35905" name="Text Box 111"/>
            <p:cNvSpPr txBox="1">
              <a:spLocks noChangeArrowheads="1"/>
            </p:cNvSpPr>
            <p:nvPr/>
          </p:nvSpPr>
          <p:spPr bwMode="auto">
            <a:xfrm>
              <a:off x="22491" y="21412"/>
              <a:ext cx="3417" cy="2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810" tIns="38405" rIns="76810" bIns="38405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en-US" altLang="en-US" sz="900">
                  <a:cs typeface="Times New Roman" pitchFamily="18" charset="0"/>
                </a:rPr>
                <a:t>(a)</a:t>
              </a:r>
              <a:endParaRPr lang="en-US" altLang="en-US" sz="1800"/>
            </a:p>
          </p:txBody>
        </p:sp>
        <p:sp>
          <p:nvSpPr>
            <p:cNvPr id="35906" name="Text Box 111"/>
            <p:cNvSpPr txBox="1">
              <a:spLocks noChangeArrowheads="1"/>
            </p:cNvSpPr>
            <p:nvPr/>
          </p:nvSpPr>
          <p:spPr bwMode="auto">
            <a:xfrm>
              <a:off x="22510" y="47396"/>
              <a:ext cx="3385" cy="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810" tIns="38405" rIns="76810" bIns="38405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en-US" altLang="en-US" sz="900">
                  <a:cs typeface="Times New Roman" pitchFamily="18" charset="0"/>
                </a:rPr>
                <a:t>(b)</a:t>
              </a:r>
              <a:endParaRPr lang="en-US" altLang="en-US" sz="1800"/>
            </a:p>
          </p:txBody>
        </p:sp>
        <p:sp>
          <p:nvSpPr>
            <p:cNvPr id="35907" name="Text Box 111"/>
            <p:cNvSpPr txBox="1">
              <a:spLocks noChangeArrowheads="1"/>
            </p:cNvSpPr>
            <p:nvPr/>
          </p:nvSpPr>
          <p:spPr bwMode="auto">
            <a:xfrm>
              <a:off x="3816" y="7829"/>
              <a:ext cx="5270" cy="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810" tIns="38405" rIns="76810" bIns="38405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de-AT" altLang="en-US" sz="900">
                  <a:solidFill>
                    <a:srgbClr val="C00000"/>
                  </a:solidFill>
                  <a:ea typeface="Times New Roman" pitchFamily="18" charset="0"/>
                  <a:cs typeface="Arial" charset="0"/>
                </a:rPr>
                <a:t>Beton</a:t>
              </a:r>
              <a:endParaRPr lang="de-AT" altLang="en-US" sz="1800">
                <a:ea typeface="Times New Roman" pitchFamily="18" charset="0"/>
                <a:cs typeface="Arial" charset="0"/>
              </a:endParaRPr>
            </a:p>
          </p:txBody>
        </p:sp>
      </p:grpSp>
      <p:pic>
        <p:nvPicPr>
          <p:cNvPr id="35849" name="Picture 106" descr="MedAustron_Sandwich_framework_schem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07" r="1701" b="6404"/>
          <a:stretch>
            <a:fillRect/>
          </a:stretch>
        </p:blipFill>
        <p:spPr bwMode="auto">
          <a:xfrm>
            <a:off x="4419600" y="1600200"/>
            <a:ext cx="472440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0" name="Picture 3" descr="\\cern.ch\dfs\Users\b\benedikt\Public\MAMBO\61\2011-06-24_104_2011_MedAustr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663950"/>
            <a:ext cx="3987800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2AF701-E6FB-477B-BE2C-8C39FD8BDE8A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09538"/>
            <a:ext cx="7772400" cy="752475"/>
          </a:xfrm>
        </p:spPr>
        <p:txBody>
          <a:bodyPr/>
          <a:lstStyle/>
          <a:p>
            <a:r>
              <a:rPr lang="en-GB" altLang="en-US" sz="2800" b="1" smtClean="0">
                <a:solidFill>
                  <a:srgbClr val="FFFF00"/>
                </a:solidFill>
                <a:latin typeface="Arial" charset="0"/>
              </a:rPr>
              <a:t>Status –August 2011 November 2011</a:t>
            </a:r>
          </a:p>
        </p:txBody>
      </p:sp>
      <p:sp>
        <p:nvSpPr>
          <p:cNvPr id="36868" name="Date Placeholder 7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  <p:sp>
        <p:nvSpPr>
          <p:cNvPr id="36869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pic>
        <p:nvPicPr>
          <p:cNvPr id="36870" name="Picture 8" descr="\\cern.ch\dfs\Users\b\benedikt\Public\MAMBO\69\Luftansicht_MedAustron.tif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65"/>
          <a:stretch>
            <a:fillRect/>
          </a:stretch>
        </p:blipFill>
        <p:spPr bwMode="auto">
          <a:xfrm>
            <a:off x="0" y="914400"/>
            <a:ext cx="9144000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" t="4311" b="16383"/>
          <a:stretch>
            <a:fillRect/>
          </a:stretch>
        </p:blipFill>
        <p:spPr bwMode="auto">
          <a:xfrm>
            <a:off x="0" y="3684588"/>
            <a:ext cx="9151938" cy="279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3DFEB-9085-4B57-9F03-82D70FE75251}" type="slidenum">
              <a:rPr lang="en-US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09538"/>
            <a:ext cx="7772400" cy="752475"/>
          </a:xfrm>
        </p:spPr>
        <p:txBody>
          <a:bodyPr/>
          <a:lstStyle/>
          <a:p>
            <a:r>
              <a:rPr lang="en-GB" altLang="en-US" sz="2800" b="1" smtClean="0">
                <a:solidFill>
                  <a:srgbClr val="FFFF00"/>
                </a:solidFill>
                <a:latin typeface="Arial" charset="0"/>
              </a:rPr>
              <a:t>Ausführung Sandwichbauweise März 2012</a:t>
            </a:r>
          </a:p>
        </p:txBody>
      </p:sp>
      <p:sp>
        <p:nvSpPr>
          <p:cNvPr id="37892" name="Date Placeholder 7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  <p:sp>
        <p:nvSpPr>
          <p:cNvPr id="37893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pic>
        <p:nvPicPr>
          <p:cNvPr id="37894" name="Picture 9" descr="\\cern.ch\dfs\Users\b\benedikt\Documents\MyDocs\MedAUSTRON\Fotodokumentation\Building\120312\ER20120223_55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5513"/>
            <a:ext cx="9144000" cy="546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de-AT" altLang="en-US" sz="1400" b="0">
              <a:solidFill>
                <a:schemeClr val="bg1"/>
              </a:solidFill>
            </a:endParaRPr>
          </a:p>
        </p:txBody>
      </p:sp>
      <p:sp>
        <p:nvSpPr>
          <p:cNvPr id="3993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F6979-1018-4D77-85D5-68C5EBB93782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39941" name="Title 1"/>
          <p:cNvSpPr>
            <a:spLocks noGrp="1"/>
          </p:cNvSpPr>
          <p:nvPr>
            <p:ph type="title"/>
          </p:nvPr>
        </p:nvSpPr>
        <p:spPr>
          <a:xfrm>
            <a:off x="1128713" y="457200"/>
            <a:ext cx="7786687" cy="457200"/>
          </a:xfrm>
        </p:spPr>
        <p:txBody>
          <a:bodyPr/>
          <a:lstStyle/>
          <a:p>
            <a:r>
              <a:rPr lang="en-GB" altLang="en-US" b="1" smtClean="0">
                <a:solidFill>
                  <a:srgbClr val="FFFF00"/>
                </a:solidFill>
                <a:latin typeface="Arial" charset="0"/>
              </a:rPr>
              <a:t>MedAustron Injektor Test Stand CERN </a:t>
            </a:r>
            <a:r>
              <a:rPr lang="en-GB" altLang="en-US" b="1" smtClean="0">
                <a:solidFill>
                  <a:srgbClr val="FF0000"/>
                </a:solidFill>
                <a:latin typeface="Arial" charset="0"/>
              </a:rPr>
              <a:t/>
            </a:r>
            <a:br>
              <a:rPr lang="en-GB" altLang="en-US" b="1" smtClean="0">
                <a:solidFill>
                  <a:srgbClr val="FF0000"/>
                </a:solidFill>
                <a:latin typeface="Arial" charset="0"/>
              </a:rPr>
            </a:br>
            <a:endParaRPr lang="en-GB" altLang="en-US" smtClean="0"/>
          </a:p>
        </p:txBody>
      </p:sp>
      <p:pic>
        <p:nvPicPr>
          <p:cNvPr id="39942" name="Picture 2" descr="\\cern.ch\dfs\Users\b\benedikt\Documents\MyDocs\MedAUSTRON\Fotodokumentation\ITS\ITS_01.11.12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33" b="2232"/>
          <a:stretch>
            <a:fillRect/>
          </a:stretch>
        </p:blipFill>
        <p:spPr bwMode="auto">
          <a:xfrm>
            <a:off x="0" y="871538"/>
            <a:ext cx="9144000" cy="552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15200" y="1175266"/>
            <a:ext cx="139679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2011-2012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de-AT" altLang="en-US" sz="1400" b="0">
              <a:solidFill>
                <a:schemeClr val="bg1"/>
              </a:solidFill>
            </a:endParaRPr>
          </a:p>
        </p:txBody>
      </p:sp>
      <p:sp>
        <p:nvSpPr>
          <p:cNvPr id="4096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40964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8229600" cy="762000"/>
          </a:xfrm>
        </p:spPr>
        <p:txBody>
          <a:bodyPr/>
          <a:lstStyle/>
          <a:p>
            <a:r>
              <a:rPr lang="en-GB" altLang="en-US" b="1" smtClean="0">
                <a:solidFill>
                  <a:srgbClr val="FFFF00"/>
                </a:solidFill>
              </a:rPr>
              <a:t>RadioFrequenzQuadrupol - Neuproduktion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F1BE13-5A2A-4A15-B981-E46DFB723C79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40966" name="Picture 3" descr="\\cern.ch\dfs\Users\b\benedikt\Documents\MyDocs\MedAUSTRON\Fotodokumentation\RFQ\PICT00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19975"/>
          <a:stretch>
            <a:fillRect/>
          </a:stretch>
        </p:blipFill>
        <p:spPr bwMode="auto">
          <a:xfrm>
            <a:off x="0" y="912813"/>
            <a:ext cx="9144000" cy="548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7" name="Picture 3" descr="F:\MA\ITS\Pictures\21.09.2012\Photo 21-09-12 16 50 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98" b="13219"/>
          <a:stretch>
            <a:fillRect/>
          </a:stretch>
        </p:blipFill>
        <p:spPr bwMode="auto">
          <a:xfrm>
            <a:off x="4770438" y="3359150"/>
            <a:ext cx="4365625" cy="301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de-AT" altLang="en-US" sz="1400" b="0">
              <a:solidFill>
                <a:schemeClr val="bg1"/>
              </a:solidFill>
            </a:endParaRPr>
          </a:p>
        </p:txBody>
      </p:sp>
      <p:sp>
        <p:nvSpPr>
          <p:cNvPr id="4198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GB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D7F66-1293-4014-8046-F5D7E9F2FAFA}" type="slidenum">
              <a:rPr lang="de-AT" smtClean="0"/>
              <a:pPr>
                <a:defRPr/>
              </a:pPr>
              <a:t>29</a:t>
            </a:fld>
            <a:endParaRPr lang="de-AT" dirty="0"/>
          </a:p>
        </p:txBody>
      </p:sp>
      <p:sp>
        <p:nvSpPr>
          <p:cNvPr id="41989" name="Title 2"/>
          <p:cNvSpPr>
            <a:spLocks noGrp="1"/>
          </p:cNvSpPr>
          <p:nvPr>
            <p:ph type="title"/>
          </p:nvPr>
        </p:nvSpPr>
        <p:spPr>
          <a:xfrm>
            <a:off x="1128713" y="104775"/>
            <a:ext cx="7558087" cy="762000"/>
          </a:xfrm>
        </p:spPr>
        <p:txBody>
          <a:bodyPr/>
          <a:lstStyle/>
          <a:p>
            <a:r>
              <a:rPr lang="en-GB" altLang="en-US" b="1" smtClean="0">
                <a:solidFill>
                  <a:srgbClr val="FFFF00"/>
                </a:solidFill>
              </a:rPr>
              <a:t>MedAustron Status in Wiener Neustadt</a:t>
            </a:r>
          </a:p>
        </p:txBody>
      </p:sp>
      <p:pic>
        <p:nvPicPr>
          <p:cNvPr id="41990" name="Picture 2" descr="\\cern.ch\dfs\Users\b\benedikt\Public\MAMBO_12\103\2012-09-13_Med_02_S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47" b="5865"/>
          <a:stretch>
            <a:fillRect/>
          </a:stretch>
        </p:blipFill>
        <p:spPr bwMode="auto">
          <a:xfrm>
            <a:off x="0" y="9144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5DB2B-5EAD-4F34-9314-966D7F10A1D6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1585913" y="111125"/>
            <a:ext cx="5943600" cy="738188"/>
          </a:xfrm>
        </p:spPr>
        <p:txBody>
          <a:bodyPr/>
          <a:lstStyle/>
          <a:p>
            <a:r>
              <a:rPr lang="en-GB" altLang="en-US" sz="2800" b="1" smtClean="0">
                <a:solidFill>
                  <a:srgbClr val="FFFF00"/>
                </a:solidFill>
                <a:latin typeface="Arial" charset="0"/>
              </a:rPr>
              <a:t>Radiotherapie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3748088" cy="44958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altLang="en-US" sz="2000" b="1" smtClean="0">
                <a:solidFill>
                  <a:srgbClr val="000099"/>
                </a:solidFill>
                <a:latin typeface="Calibri" pitchFamily="34" charset="0"/>
              </a:rPr>
              <a:t>Ziel</a:t>
            </a:r>
            <a:endParaRPr lang="en-GB" altLang="en-US" sz="1800" b="1" smtClean="0">
              <a:solidFill>
                <a:srgbClr val="000099"/>
              </a:solidFill>
              <a:latin typeface="Calibri" pitchFamily="34" charset="0"/>
            </a:endParaRPr>
          </a:p>
          <a:p>
            <a:pPr lvl="1">
              <a:spcBef>
                <a:spcPts val="600"/>
              </a:spcBef>
            </a:pPr>
            <a:r>
              <a:rPr lang="en-GB" altLang="en-US" sz="1600" smtClean="0">
                <a:latin typeface="Calibri" pitchFamily="34" charset="0"/>
              </a:rPr>
              <a:t>Abgabe einer hohen Strahlendosis ans Zielvolumen, um Tumorzellen abzutöten. </a:t>
            </a:r>
          </a:p>
          <a:p>
            <a:pPr lvl="1">
              <a:spcBef>
                <a:spcPts val="600"/>
              </a:spcBef>
            </a:pPr>
            <a:r>
              <a:rPr lang="en-GB" altLang="en-US" sz="1600" smtClean="0">
                <a:latin typeface="Calibri" pitchFamily="34" charset="0"/>
              </a:rPr>
              <a:t>Schonung des gesunden Gewebes und kritischer Organe. </a:t>
            </a:r>
          </a:p>
          <a:p>
            <a:pPr lvl="1">
              <a:spcBef>
                <a:spcPts val="600"/>
              </a:spcBef>
            </a:pPr>
            <a:r>
              <a:rPr lang="en-GB" altLang="en-US" sz="1600" smtClean="0">
                <a:latin typeface="Calibri" pitchFamily="34" charset="0"/>
              </a:rPr>
              <a:t>Dosisverteilung an den Tumor angepa</a:t>
            </a:r>
            <a:r>
              <a:rPr lang="en-US" altLang="en-US" sz="1600" smtClean="0">
                <a:latin typeface="Calibri" pitchFamily="34" charset="0"/>
                <a:cs typeface="Arial" charset="0"/>
              </a:rPr>
              <a:t>ßt</a:t>
            </a:r>
            <a:r>
              <a:rPr lang="en-GB" altLang="en-US" sz="1600" smtClean="0">
                <a:latin typeface="Calibri" pitchFamily="34" charset="0"/>
              </a:rPr>
              <a:t>.</a:t>
            </a:r>
          </a:p>
          <a:p>
            <a:pPr lvl="1">
              <a:spcBef>
                <a:spcPts val="600"/>
              </a:spcBef>
            </a:pPr>
            <a:endParaRPr lang="en-GB" altLang="en-US" sz="1600" smtClean="0">
              <a:latin typeface="Calibri" pitchFamily="34" charset="0"/>
            </a:endParaRPr>
          </a:p>
          <a:p>
            <a:pPr>
              <a:spcBef>
                <a:spcPts val="600"/>
              </a:spcBef>
            </a:pPr>
            <a:r>
              <a:rPr lang="en-GB" altLang="en-US" sz="2000" b="1" smtClean="0">
                <a:solidFill>
                  <a:srgbClr val="000099"/>
                </a:solidFill>
                <a:latin typeface="Calibri" pitchFamily="34" charset="0"/>
              </a:rPr>
              <a:t>Strahlenarten</a:t>
            </a:r>
            <a:endParaRPr lang="en-GB" altLang="en-US" sz="1800" b="1" smtClean="0">
              <a:solidFill>
                <a:srgbClr val="000099"/>
              </a:solidFill>
              <a:latin typeface="Calibri" pitchFamily="34" charset="0"/>
            </a:endParaRPr>
          </a:p>
          <a:p>
            <a:pPr lvl="1">
              <a:spcBef>
                <a:spcPts val="600"/>
              </a:spcBef>
            </a:pPr>
            <a:r>
              <a:rPr lang="en-GB" altLang="en-US" sz="1600" smtClean="0">
                <a:latin typeface="Calibri" pitchFamily="34" charset="0"/>
              </a:rPr>
              <a:t>Konventionelle Therapie: Photonen, Elektronen</a:t>
            </a:r>
          </a:p>
          <a:p>
            <a:pPr lvl="1">
              <a:spcBef>
                <a:spcPts val="600"/>
              </a:spcBef>
            </a:pPr>
            <a:r>
              <a:rPr lang="en-GB" altLang="en-US" sz="1600" smtClean="0">
                <a:latin typeface="Calibri" pitchFamily="34" charset="0"/>
              </a:rPr>
              <a:t>Hadrontherapie:  Protonen, leichte Ionen</a:t>
            </a:r>
          </a:p>
          <a:p>
            <a:pPr lvl="1">
              <a:lnSpc>
                <a:spcPct val="80000"/>
              </a:lnSpc>
            </a:pPr>
            <a:endParaRPr lang="en-GB" altLang="en-US" sz="1800" smtClean="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en-GB" altLang="en-US" sz="2000" b="1" smtClean="0">
              <a:latin typeface="Arial" charset="0"/>
            </a:endParaRPr>
          </a:p>
        </p:txBody>
      </p:sp>
      <p:pic>
        <p:nvPicPr>
          <p:cNvPr id="9222" name="Picture 4" descr="baen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8" t="8197" r="6198" b="8197"/>
          <a:stretch>
            <a:fillRect/>
          </a:stretch>
        </p:blipFill>
        <p:spPr bwMode="auto">
          <a:xfrm>
            <a:off x="4748213" y="968375"/>
            <a:ext cx="3452812" cy="249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5" descr="cjp061_sv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238" y="3319463"/>
            <a:ext cx="2519362" cy="269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6" descr="cjp061_tv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288" y="3319463"/>
            <a:ext cx="2454275" cy="270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5" name="Text Box 7"/>
          <p:cNvSpPr txBox="1">
            <a:spLocks noChangeArrowheads="1"/>
          </p:cNvSpPr>
          <p:nvPr/>
        </p:nvSpPr>
        <p:spPr bwMode="auto">
          <a:xfrm>
            <a:off x="7321550" y="1298575"/>
            <a:ext cx="17970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de-DE" altLang="en-US" sz="1400">
                <a:solidFill>
                  <a:srgbClr val="33CC33"/>
                </a:solidFill>
              </a:rPr>
              <a:t>Kritisches Organ: Hirnstamm</a:t>
            </a:r>
          </a:p>
        </p:txBody>
      </p:sp>
      <p:sp>
        <p:nvSpPr>
          <p:cNvPr id="9226" name="Text Box 8"/>
          <p:cNvSpPr txBox="1">
            <a:spLocks noChangeArrowheads="1"/>
          </p:cNvSpPr>
          <p:nvPr/>
        </p:nvSpPr>
        <p:spPr bwMode="auto">
          <a:xfrm>
            <a:off x="6629400" y="2819400"/>
            <a:ext cx="14922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de-DE" altLang="en-US" sz="1400">
                <a:solidFill>
                  <a:srgbClr val="CC0000"/>
                </a:solidFill>
              </a:rPr>
              <a:t>Tumor</a:t>
            </a:r>
          </a:p>
        </p:txBody>
      </p:sp>
      <p:sp>
        <p:nvSpPr>
          <p:cNvPr id="9227" name="Text Box 9"/>
          <p:cNvSpPr txBox="1">
            <a:spLocks noChangeArrowheads="1"/>
          </p:cNvSpPr>
          <p:nvPr/>
        </p:nvSpPr>
        <p:spPr bwMode="auto">
          <a:xfrm>
            <a:off x="4419600" y="1600200"/>
            <a:ext cx="18161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de-DE" altLang="en-US" sz="1400">
                <a:solidFill>
                  <a:srgbClr val="CC0099"/>
                </a:solidFill>
              </a:rPr>
              <a:t>Kritisches Organ: (Optischer Nerv)</a:t>
            </a:r>
          </a:p>
        </p:txBody>
      </p:sp>
      <p:sp>
        <p:nvSpPr>
          <p:cNvPr id="9228" name="Text Box 1029"/>
          <p:cNvSpPr txBox="1">
            <a:spLocks noChangeArrowheads="1"/>
          </p:cNvSpPr>
          <p:nvPr/>
        </p:nvSpPr>
        <p:spPr bwMode="auto">
          <a:xfrm>
            <a:off x="5791200" y="6096000"/>
            <a:ext cx="14922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de-DE" altLang="en-US" sz="1400" b="0">
                <a:solidFill>
                  <a:schemeClr val="tx1"/>
                </a:solidFill>
              </a:rPr>
              <a:t>Courtesy GSI</a:t>
            </a:r>
          </a:p>
        </p:txBody>
      </p:sp>
      <p:sp>
        <p:nvSpPr>
          <p:cNvPr id="9229" name="Date Placeholder 1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Injektorhalle</a:t>
            </a:r>
            <a:r>
              <a:rPr lang="en-GB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GB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Ionenquellen</a:t>
            </a:r>
            <a:endParaRPr lang="en-GB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011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de-AT" altLang="en-US" sz="1400" b="0">
              <a:solidFill>
                <a:schemeClr val="bg1"/>
              </a:solidFill>
            </a:endParaRPr>
          </a:p>
        </p:txBody>
      </p:sp>
      <p:sp>
        <p:nvSpPr>
          <p:cNvPr id="4301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GB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1C310-2BDF-4A94-9E93-09C519F98136}" type="slidenum">
              <a:rPr lang="de-AT" smtClean="0"/>
              <a:pPr>
                <a:defRPr/>
              </a:pPr>
              <a:t>30</a:t>
            </a:fld>
            <a:endParaRPr lang="de-AT" dirty="0"/>
          </a:p>
        </p:txBody>
      </p:sp>
      <p:pic>
        <p:nvPicPr>
          <p:cNvPr id="4301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Injektorbunker</a:t>
            </a:r>
            <a:r>
              <a:rPr lang="en-GB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RFQ, IH-DTL</a:t>
            </a:r>
            <a:endParaRPr lang="en-GB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035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de-AT" altLang="en-US" sz="1400" b="0">
              <a:solidFill>
                <a:schemeClr val="bg1"/>
              </a:solidFill>
            </a:endParaRPr>
          </a:p>
        </p:txBody>
      </p:sp>
      <p:sp>
        <p:nvSpPr>
          <p:cNvPr id="4403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GB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E1804-A973-4412-BCE3-919E4B8024EA}" type="slidenum">
              <a:rPr lang="de-AT" smtClean="0"/>
              <a:pPr>
                <a:defRPr/>
              </a:pPr>
              <a:t>31</a:t>
            </a:fld>
            <a:endParaRPr lang="de-AT" dirty="0"/>
          </a:p>
        </p:txBody>
      </p:sp>
      <p:pic>
        <p:nvPicPr>
          <p:cNvPr id="4403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4" y="914400"/>
            <a:ext cx="9155114" cy="5932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de-AT" altLang="en-US" sz="1400" b="0">
              <a:solidFill>
                <a:schemeClr val="bg1"/>
              </a:solidFill>
            </a:endParaRPr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45060" name="Title 1"/>
          <p:cNvSpPr>
            <a:spLocks noGrp="1"/>
          </p:cNvSpPr>
          <p:nvPr>
            <p:ph type="title"/>
          </p:nvPr>
        </p:nvSpPr>
        <p:spPr>
          <a:xfrm>
            <a:off x="1295400" y="104775"/>
            <a:ext cx="6858000" cy="762000"/>
          </a:xfrm>
        </p:spPr>
        <p:txBody>
          <a:bodyPr/>
          <a:lstStyle/>
          <a:p>
            <a:r>
              <a:rPr lang="en-GB" altLang="en-US" b="1" dirty="0" smtClean="0">
                <a:solidFill>
                  <a:srgbClr val="FFFF00"/>
                </a:solidFill>
              </a:rPr>
              <a:t>Synchrotron, </a:t>
            </a:r>
            <a:r>
              <a:rPr lang="en-GB" altLang="en-US" b="1" dirty="0" err="1" smtClean="0">
                <a:solidFill>
                  <a:srgbClr val="FFFF00"/>
                </a:solidFill>
              </a:rPr>
              <a:t>Magnete</a:t>
            </a:r>
            <a:r>
              <a:rPr lang="en-GB" altLang="en-US" b="1" dirty="0" smtClean="0">
                <a:solidFill>
                  <a:srgbClr val="FFFF00"/>
                </a:solidFill>
              </a:rPr>
              <a:t>, </a:t>
            </a:r>
            <a:r>
              <a:rPr lang="en-GB" altLang="en-US" b="1" dirty="0" err="1" smtClean="0">
                <a:solidFill>
                  <a:srgbClr val="FFFF00"/>
                </a:solidFill>
              </a:rPr>
              <a:t>Kontrollraum</a:t>
            </a:r>
            <a:endParaRPr lang="en-GB" altLang="en-US" b="1" dirty="0" smtClean="0">
              <a:solidFill>
                <a:srgbClr val="FFFF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D65A7-6545-4D81-80E1-6B9EEFDD65AB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pic>
        <p:nvPicPr>
          <p:cNvPr id="45062" name="Picture 2" descr="\\cern.ch\dfs\Users\b\benedikt\Public\MAMBO_12\95\DSC00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289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3" name="Picture 3" descr="\\cern.ch\dfs\Users\b\benedikt\Public\MAMBO_12\95\IMG_08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4750"/>
            <a:ext cx="41910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540" y="3714751"/>
            <a:ext cx="5345465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de-AT" altLang="en-US" sz="1400" b="0">
              <a:solidFill>
                <a:schemeClr val="bg1"/>
              </a:solidFill>
            </a:endParaRPr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45060" name="Title 1"/>
          <p:cNvSpPr>
            <a:spLocks noGrp="1"/>
          </p:cNvSpPr>
          <p:nvPr>
            <p:ph type="title"/>
          </p:nvPr>
        </p:nvSpPr>
        <p:spPr>
          <a:xfrm>
            <a:off x="1295400" y="104775"/>
            <a:ext cx="6858000" cy="762000"/>
          </a:xfrm>
        </p:spPr>
        <p:txBody>
          <a:bodyPr/>
          <a:lstStyle/>
          <a:p>
            <a:r>
              <a:rPr lang="en-GB" altLang="en-US" b="1" dirty="0" smtClean="0">
                <a:solidFill>
                  <a:srgbClr val="FFFF00"/>
                </a:solidFill>
              </a:rPr>
              <a:t>			 (Nov. 2013)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D65A7-6545-4D81-80E1-6B9EEFDD65AB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280"/>
            <a:ext cx="4191000" cy="4406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332" y="990600"/>
            <a:ext cx="4672013" cy="3011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pic>
        <p:nvPicPr>
          <p:cNvPr id="1576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32" y="4569056"/>
            <a:ext cx="3757968" cy="2288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pic>
        <p:nvPicPr>
          <p:cNvPr id="1576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100111"/>
            <a:ext cx="4343400" cy="2742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531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8001000" cy="620713"/>
          </a:xfrm>
        </p:spPr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Converter Halle, IH HF </a:t>
            </a:r>
            <a:r>
              <a:rPr lang="en-GB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Verstaerker</a:t>
            </a:r>
            <a:r>
              <a:rPr lang="en-GB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GB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08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de-AT" altLang="en-US" sz="1400" b="0">
              <a:solidFill>
                <a:schemeClr val="bg1"/>
              </a:solidFill>
            </a:endParaRPr>
          </a:p>
        </p:txBody>
      </p:sp>
      <p:sp>
        <p:nvSpPr>
          <p:cNvPr id="4608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GB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893471-238B-4089-8F62-99F48DD56C17}" type="slidenum">
              <a:rPr lang="de-AT" smtClean="0"/>
              <a:pPr>
                <a:defRPr/>
              </a:pPr>
              <a:t>34</a:t>
            </a:fld>
            <a:endParaRPr lang="de-AT" dirty="0"/>
          </a:p>
        </p:txBody>
      </p:sp>
      <p:pic>
        <p:nvPicPr>
          <p:cNvPr id="460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12"/>
          <a:stretch>
            <a:fillRect/>
          </a:stretch>
        </p:blipFill>
        <p:spPr bwMode="auto">
          <a:xfrm>
            <a:off x="3175" y="904875"/>
            <a:ext cx="9145588" cy="557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094767"/>
            <a:ext cx="5658998" cy="3763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8001000" cy="620713"/>
          </a:xfrm>
        </p:spPr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Gantry</a:t>
            </a:r>
            <a:endParaRPr lang="en-GB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08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de-AT" altLang="en-US" sz="1400" b="0">
              <a:solidFill>
                <a:schemeClr val="bg1"/>
              </a:solidFill>
            </a:endParaRPr>
          </a:p>
        </p:txBody>
      </p:sp>
      <p:sp>
        <p:nvSpPr>
          <p:cNvPr id="4608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GB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893471-238B-4089-8F62-99F48DD56C17}" type="slidenum">
              <a:rPr lang="de-AT" smtClean="0"/>
              <a:pPr>
                <a:defRPr/>
              </a:pPr>
              <a:t>35</a:t>
            </a:fld>
            <a:endParaRPr lang="de-AT" dirty="0"/>
          </a:p>
        </p:txBody>
      </p:sp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070148"/>
            <a:ext cx="2596728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pic>
        <p:nvPicPr>
          <p:cNvPr id="158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86200" cy="6868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pic>
        <p:nvPicPr>
          <p:cNvPr id="1587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399" y="762000"/>
            <a:ext cx="2756401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1700163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8001000" cy="620713"/>
          </a:xfrm>
        </p:spPr>
        <p:txBody>
          <a:bodyPr/>
          <a:lstStyle/>
          <a:p>
            <a:pPr>
              <a:defRPr/>
            </a:pPr>
            <a:r>
              <a:rPr lang="en-GB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Behandlungsraum</a:t>
            </a:r>
            <a:endParaRPr lang="en-GB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08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de-AT" altLang="en-US" sz="1400" b="0">
              <a:solidFill>
                <a:schemeClr val="bg1"/>
              </a:solidFill>
            </a:endParaRPr>
          </a:p>
        </p:txBody>
      </p:sp>
      <p:sp>
        <p:nvSpPr>
          <p:cNvPr id="4608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GB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893471-238B-4089-8F62-99F48DD56C17}" type="slidenum">
              <a:rPr lang="de-AT" smtClean="0"/>
              <a:pPr>
                <a:defRPr/>
              </a:pPr>
              <a:t>36</a:t>
            </a:fld>
            <a:endParaRPr lang="de-AT" dirty="0"/>
          </a:p>
        </p:txBody>
      </p:sp>
      <p:pic>
        <p:nvPicPr>
          <p:cNvPr id="159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990599"/>
            <a:ext cx="4724400" cy="5840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5363486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197850" y="6492875"/>
            <a:ext cx="946150" cy="365125"/>
          </a:xfrm>
        </p:spPr>
        <p:txBody>
          <a:bodyPr/>
          <a:lstStyle/>
          <a:p>
            <a:pPr>
              <a:defRPr/>
            </a:pPr>
            <a:fld id="{F058310E-C6EC-4DBB-BF09-290762B63CAC}" type="slidenum">
              <a:rPr lang="de-AT" smtClean="0"/>
              <a:pPr>
                <a:defRPr/>
              </a:pPr>
              <a:t>37</a:t>
            </a:fld>
            <a:endParaRPr lang="de-AT" dirty="0"/>
          </a:p>
        </p:txBody>
      </p:sp>
      <p:sp>
        <p:nvSpPr>
          <p:cNvPr id="10" name="Textfeld 48"/>
          <p:cNvSpPr txBox="1"/>
          <p:nvPr/>
        </p:nvSpPr>
        <p:spPr>
          <a:xfrm>
            <a:off x="107504" y="177225"/>
            <a:ext cx="8869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3200" b="1" dirty="0" smtClean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Synchrotron </a:t>
            </a:r>
            <a:r>
              <a:rPr lang="de-DE" sz="3200" b="1" dirty="0" err="1" smtClean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installed</a:t>
            </a:r>
            <a:r>
              <a:rPr lang="de-DE" sz="3200" dirty="0" smtClean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33995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M. Benedikt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16.11.2015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280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197850" y="6492875"/>
            <a:ext cx="946150" cy="365125"/>
          </a:xfrm>
        </p:spPr>
        <p:txBody>
          <a:bodyPr/>
          <a:lstStyle/>
          <a:p>
            <a:pPr>
              <a:defRPr/>
            </a:pPr>
            <a:fld id="{F058310E-C6EC-4DBB-BF09-290762B63CAC}" type="slidenum">
              <a:rPr lang="de-AT" smtClean="0"/>
              <a:pPr>
                <a:defRPr/>
              </a:pPr>
              <a:t>38</a:t>
            </a:fld>
            <a:endParaRPr lang="de-AT" dirty="0"/>
          </a:p>
        </p:txBody>
      </p:sp>
      <p:sp>
        <p:nvSpPr>
          <p:cNvPr id="10" name="Textfeld 48"/>
          <p:cNvSpPr txBox="1"/>
          <p:nvPr/>
        </p:nvSpPr>
        <p:spPr>
          <a:xfrm>
            <a:off x="107504" y="177225"/>
            <a:ext cx="8869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3200" b="1" dirty="0" err="1" smtClean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Linac</a:t>
            </a:r>
            <a:r>
              <a:rPr lang="de-DE" sz="3200" b="1" dirty="0" smtClean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3200" b="1" dirty="0" err="1" smtClean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commissoned</a:t>
            </a:r>
            <a:r>
              <a:rPr lang="de-DE" sz="3200" b="1" dirty="0" smtClean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3200" b="1" dirty="0" err="1" smtClean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</a:t>
            </a:r>
            <a:r>
              <a:rPr lang="de-DE" sz="3200" b="1" dirty="0" smtClean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p+</a:t>
            </a:r>
            <a:r>
              <a:rPr lang="de-DE" sz="3200" dirty="0" smtClean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9518"/>
            <a:ext cx="9144000" cy="543128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M. Benedikt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16.11.2015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5143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197850" y="6492875"/>
            <a:ext cx="946150" cy="365125"/>
          </a:xfrm>
        </p:spPr>
        <p:txBody>
          <a:bodyPr/>
          <a:lstStyle/>
          <a:p>
            <a:pPr>
              <a:defRPr/>
            </a:pPr>
            <a:fld id="{F058310E-C6EC-4DBB-BF09-290762B63CAC}" type="slidenum">
              <a:rPr lang="de-AT" smtClean="0"/>
              <a:pPr>
                <a:defRPr/>
              </a:pPr>
              <a:t>39</a:t>
            </a:fld>
            <a:endParaRPr lang="de-AT" dirty="0"/>
          </a:p>
        </p:txBody>
      </p:sp>
      <p:sp>
        <p:nvSpPr>
          <p:cNvPr id="10" name="Textfeld 48"/>
          <p:cNvSpPr txBox="1"/>
          <p:nvPr/>
        </p:nvSpPr>
        <p:spPr>
          <a:xfrm>
            <a:off x="106969" y="152400"/>
            <a:ext cx="886941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3200" b="1" dirty="0" smtClean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First turn achieved Apr 7th 2014 </a:t>
            </a:r>
            <a:endParaRPr lang="de-DE" sz="3200" dirty="0" smtClean="0">
              <a:solidFill>
                <a:schemeClr val="accent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58" y="992069"/>
            <a:ext cx="8066238" cy="5389259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M. Benedikt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16.11.2015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7415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32"/>
          <p:cNvSpPr>
            <a:spLocks noChangeArrowheads="1"/>
          </p:cNvSpPr>
          <p:nvPr/>
        </p:nvSpPr>
        <p:spPr bwMode="auto">
          <a:xfrm>
            <a:off x="1690688" y="16525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0243" name="Rectangle 1042"/>
          <p:cNvSpPr>
            <a:spLocks noGrp="1" noChangeArrowheads="1"/>
          </p:cNvSpPr>
          <p:nvPr>
            <p:ph type="body" idx="1"/>
          </p:nvPr>
        </p:nvSpPr>
        <p:spPr>
          <a:xfrm>
            <a:off x="25400" y="1143000"/>
            <a:ext cx="8610600" cy="533400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altLang="en-US" sz="2000" b="1" smtClean="0">
                <a:solidFill>
                  <a:srgbClr val="000099"/>
                </a:solidFill>
                <a:latin typeface="Calibri" pitchFamily="34" charset="0"/>
              </a:rPr>
              <a:t>18% lokal-regional		                                                                                aber nicht heilbar</a:t>
            </a:r>
          </a:p>
          <a:p>
            <a:pPr lvl="4">
              <a:lnSpc>
                <a:spcPct val="80000"/>
              </a:lnSpc>
            </a:pPr>
            <a:endParaRPr lang="en-GB" altLang="en-US" sz="1400" b="1" smtClean="0">
              <a:solidFill>
                <a:srgbClr val="000099"/>
              </a:solidFill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n-GB" altLang="en-US" sz="2000" b="1" smtClean="0">
                <a:solidFill>
                  <a:srgbClr val="000099"/>
                </a:solidFill>
                <a:latin typeface="Calibri" pitchFamily="34" charset="0"/>
              </a:rPr>
              <a:t>Verbesserungen:</a:t>
            </a:r>
          </a:p>
          <a:p>
            <a:pPr lvl="1">
              <a:lnSpc>
                <a:spcPct val="80000"/>
              </a:lnSpc>
            </a:pPr>
            <a:r>
              <a:rPr lang="en-GB" altLang="en-US" sz="1800" smtClean="0">
                <a:latin typeface="Calibri" pitchFamily="34" charset="0"/>
              </a:rPr>
              <a:t>Bessere Ergebnisse bei		                                                                               lokal-regionaler Erkrankung, 					                        um Heilungsrate zu erhöhen.</a:t>
            </a:r>
          </a:p>
          <a:p>
            <a:pPr>
              <a:lnSpc>
                <a:spcPct val="80000"/>
              </a:lnSpc>
            </a:pPr>
            <a:endParaRPr lang="en-GB" altLang="en-US" sz="2000" b="1" smtClean="0">
              <a:solidFill>
                <a:srgbClr val="000099"/>
              </a:solidFill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n-GB" altLang="en-US" sz="2000" b="1" smtClean="0">
                <a:solidFill>
                  <a:srgbClr val="000099"/>
                </a:solidFill>
                <a:latin typeface="Calibri" pitchFamily="34" charset="0"/>
              </a:rPr>
              <a:t>60-65% Heilungsrate </a:t>
            </a:r>
          </a:p>
          <a:p>
            <a:pPr lvl="1">
              <a:lnSpc>
                <a:spcPct val="80000"/>
              </a:lnSpc>
            </a:pPr>
            <a:r>
              <a:rPr lang="en-GB" altLang="en-US" sz="1800" smtClean="0">
                <a:latin typeface="Calibri" pitchFamily="34" charset="0"/>
              </a:rPr>
              <a:t>Bei 100% Erfolg bei  		                                                                                    lokal regionalen Fällen.</a:t>
            </a:r>
          </a:p>
          <a:p>
            <a:pPr>
              <a:lnSpc>
                <a:spcPct val="80000"/>
              </a:lnSpc>
            </a:pPr>
            <a:endParaRPr lang="en-GB" altLang="en-US" sz="1400" smtClean="0">
              <a:solidFill>
                <a:srgbClr val="000099"/>
              </a:solidFill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endParaRPr lang="en-GB" altLang="en-US" sz="1400" smtClean="0">
              <a:solidFill>
                <a:srgbClr val="000099"/>
              </a:solidFill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n-GB" altLang="en-US" sz="2000" b="1" smtClean="0">
                <a:solidFill>
                  <a:srgbClr val="000099"/>
                </a:solidFill>
                <a:latin typeface="Calibri" pitchFamily="34" charset="0"/>
              </a:rPr>
              <a:t>Hauptprobleme:</a:t>
            </a:r>
          </a:p>
          <a:p>
            <a:pPr lvl="1">
              <a:lnSpc>
                <a:spcPct val="80000"/>
              </a:lnSpc>
            </a:pPr>
            <a:r>
              <a:rPr lang="en-GB" altLang="en-US" sz="1800" smtClean="0">
                <a:latin typeface="Calibri" pitchFamily="34" charset="0"/>
              </a:rPr>
              <a:t>Operation: anatomische Verhältnisse (nicht operabel).</a:t>
            </a:r>
          </a:p>
          <a:p>
            <a:pPr lvl="1">
              <a:lnSpc>
                <a:spcPct val="80000"/>
              </a:lnSpc>
            </a:pPr>
            <a:r>
              <a:rPr lang="en-GB" altLang="en-US" sz="1800" smtClean="0">
                <a:latin typeface="Calibri" pitchFamily="34" charset="0"/>
              </a:rPr>
              <a:t>Strahlentherapie: Strahlenresistenz, Nähe zu kritischen Organen.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GB" altLang="en-US" sz="1400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n-GB" altLang="en-US" sz="2000" b="1" smtClean="0">
                <a:solidFill>
                  <a:srgbClr val="000099"/>
                </a:solidFill>
                <a:latin typeface="Calibri" pitchFamily="34" charset="0"/>
              </a:rPr>
              <a:t>Therapie mit Protonen und Ionen als möglicher Lösungsansatz</a:t>
            </a:r>
          </a:p>
          <a:p>
            <a:pPr lvl="1">
              <a:lnSpc>
                <a:spcPct val="80000"/>
              </a:lnSpc>
            </a:pPr>
            <a:r>
              <a:rPr lang="en-GB" altLang="en-US" sz="1800" smtClean="0">
                <a:latin typeface="Calibri" pitchFamily="34" charset="0"/>
              </a:rPr>
              <a:t>Ermöglicht präzisere und besser lokalisierte Dosisverteilungen.</a:t>
            </a:r>
          </a:p>
        </p:txBody>
      </p:sp>
      <p:sp>
        <p:nvSpPr>
          <p:cNvPr id="10244" name="Rectangle 104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2800" b="1" smtClean="0">
                <a:solidFill>
                  <a:srgbClr val="FFFF00"/>
                </a:solidFill>
                <a:latin typeface="Arial" charset="0"/>
              </a:rPr>
              <a:t>EU Studie – Tumorbehandlung</a:t>
            </a:r>
          </a:p>
        </p:txBody>
      </p:sp>
      <p:grpSp>
        <p:nvGrpSpPr>
          <p:cNvPr id="10245" name="Group 1033"/>
          <p:cNvGrpSpPr>
            <a:grpSpLocks noChangeAspect="1"/>
          </p:cNvGrpSpPr>
          <p:nvPr/>
        </p:nvGrpSpPr>
        <p:grpSpPr bwMode="auto">
          <a:xfrm>
            <a:off x="3111500" y="963613"/>
            <a:ext cx="6081713" cy="3773487"/>
            <a:chOff x="1521" y="6304"/>
            <a:chExt cx="9080" cy="5600"/>
          </a:xfrm>
        </p:grpSpPr>
        <p:graphicFrame>
          <p:nvGraphicFramePr>
            <p:cNvPr id="10249" name="Object 1034"/>
            <p:cNvGraphicFramePr>
              <a:graphicFrameLocks noChangeAspect="1"/>
            </p:cNvGraphicFramePr>
            <p:nvPr/>
          </p:nvGraphicFramePr>
          <p:xfrm>
            <a:off x="1521" y="6304"/>
            <a:ext cx="9080" cy="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71" name="Chart" r:id="rId4" imgW="5763006" imgH="3553155" progId="MSGraph.Chart.8">
                    <p:embed/>
                  </p:oleObj>
                </mc:Choice>
                <mc:Fallback>
                  <p:oleObj name="Chart" r:id="rId4" imgW="5763006" imgH="3553155" progId="MSGraph.Chart.8">
                    <p:embed/>
                    <p:pic>
                      <p:nvPicPr>
                        <p:cNvPr id="0" name="Object 10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1" y="6304"/>
                          <a:ext cx="9080" cy="5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0250" name="Group 1035"/>
            <p:cNvGrpSpPr>
              <a:grpSpLocks noChangeAspect="1"/>
            </p:cNvGrpSpPr>
            <p:nvPr/>
          </p:nvGrpSpPr>
          <p:grpSpPr bwMode="auto">
            <a:xfrm>
              <a:off x="2821" y="7624"/>
              <a:ext cx="3817" cy="3301"/>
              <a:chOff x="2785" y="4201"/>
              <a:chExt cx="3817" cy="3301"/>
            </a:xfrm>
          </p:grpSpPr>
          <p:sp>
            <p:nvSpPr>
              <p:cNvPr id="10251" name="Rectangle 1036"/>
              <p:cNvSpPr>
                <a:spLocks noChangeAspect="1" noChangeArrowheads="1"/>
              </p:cNvSpPr>
              <p:nvPr/>
            </p:nvSpPr>
            <p:spPr bwMode="auto">
              <a:xfrm>
                <a:off x="5200" y="4201"/>
                <a:ext cx="761" cy="5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700" tIns="12700" rIns="12700" bIns="12700"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pPr algn="l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en-US" sz="1600">
                    <a:solidFill>
                      <a:srgbClr val="000000"/>
                    </a:solidFill>
                  </a:rPr>
                  <a:t>22%</a:t>
                </a:r>
              </a:p>
            </p:txBody>
          </p:sp>
          <p:sp>
            <p:nvSpPr>
              <p:cNvPr id="10252" name="Rectangle 1037"/>
              <p:cNvSpPr>
                <a:spLocks noChangeAspect="1" noChangeArrowheads="1"/>
              </p:cNvSpPr>
              <p:nvPr/>
            </p:nvSpPr>
            <p:spPr bwMode="auto">
              <a:xfrm>
                <a:off x="5841" y="5764"/>
                <a:ext cx="761" cy="5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700" tIns="12700" rIns="12700" bIns="12700"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pPr algn="l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en-US" sz="1600">
                    <a:solidFill>
                      <a:srgbClr val="000000"/>
                    </a:solidFill>
                  </a:rPr>
                  <a:t>12%</a:t>
                </a:r>
              </a:p>
            </p:txBody>
          </p:sp>
          <p:sp>
            <p:nvSpPr>
              <p:cNvPr id="10253" name="Rectangle 1038"/>
              <p:cNvSpPr>
                <a:spLocks noChangeAspect="1" noChangeArrowheads="1"/>
              </p:cNvSpPr>
              <p:nvPr/>
            </p:nvSpPr>
            <p:spPr bwMode="auto">
              <a:xfrm>
                <a:off x="5481" y="6484"/>
                <a:ext cx="761" cy="5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700" tIns="12700" rIns="12700" bIns="12700"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pPr algn="l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en-US" sz="1600">
                    <a:solidFill>
                      <a:srgbClr val="000000"/>
                    </a:solidFill>
                  </a:rPr>
                  <a:t>6%</a:t>
                </a:r>
              </a:p>
            </p:txBody>
          </p:sp>
          <p:sp>
            <p:nvSpPr>
              <p:cNvPr id="10254" name="Rectangle 1039"/>
              <p:cNvSpPr>
                <a:spLocks noChangeAspect="1" noChangeArrowheads="1"/>
              </p:cNvSpPr>
              <p:nvPr/>
            </p:nvSpPr>
            <p:spPr bwMode="auto">
              <a:xfrm>
                <a:off x="5021" y="6844"/>
                <a:ext cx="761" cy="5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700" tIns="12700" rIns="12700" bIns="12700"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pPr algn="l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en-US" sz="1600">
                    <a:solidFill>
                      <a:srgbClr val="000000"/>
                    </a:solidFill>
                  </a:rPr>
                  <a:t>5%</a:t>
                </a:r>
              </a:p>
            </p:txBody>
          </p:sp>
          <p:sp>
            <p:nvSpPr>
              <p:cNvPr id="10255" name="Rectangle 1040"/>
              <p:cNvSpPr>
                <a:spLocks noChangeAspect="1" noChangeArrowheads="1"/>
              </p:cNvSpPr>
              <p:nvPr/>
            </p:nvSpPr>
            <p:spPr bwMode="auto">
              <a:xfrm>
                <a:off x="2785" y="4840"/>
                <a:ext cx="761" cy="5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700" tIns="12700" rIns="12700" bIns="12700"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pPr algn="l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en-US" sz="1600">
                    <a:solidFill>
                      <a:srgbClr val="000000"/>
                    </a:solidFill>
                  </a:rPr>
                  <a:t>37%</a:t>
                </a:r>
              </a:p>
            </p:txBody>
          </p:sp>
          <p:sp>
            <p:nvSpPr>
              <p:cNvPr id="10256" name="Rectangle 1041"/>
              <p:cNvSpPr>
                <a:spLocks noChangeAspect="1" noChangeArrowheads="1"/>
              </p:cNvSpPr>
              <p:nvPr/>
            </p:nvSpPr>
            <p:spPr bwMode="auto">
              <a:xfrm>
                <a:off x="3860" y="6981"/>
                <a:ext cx="761" cy="5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700" tIns="12700" rIns="12700" bIns="12700"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pPr algn="l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en-US" sz="1600">
                    <a:solidFill>
                      <a:srgbClr val="000000"/>
                    </a:solidFill>
                  </a:rPr>
                  <a:t>18%</a:t>
                </a:r>
              </a:p>
            </p:txBody>
          </p:sp>
        </p:grpSp>
      </p:grp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A3840-161F-428F-ACF1-667CED37EE1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0247" name="Footer Placeholder 1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10248" name="Date Placeholder 18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28671"/>
            <a:ext cx="9144000" cy="2500330"/>
          </a:xfrm>
          <a:gradFill flip="none" rotWithShape="1">
            <a:gsLst>
              <a:gs pos="0">
                <a:srgbClr val="9AA6BC">
                  <a:tint val="66000"/>
                  <a:satMod val="160000"/>
                </a:srgbClr>
              </a:gs>
              <a:gs pos="50000">
                <a:srgbClr val="9AA6BC">
                  <a:tint val="44500"/>
                  <a:satMod val="160000"/>
                </a:srgbClr>
              </a:gs>
              <a:gs pos="100000">
                <a:srgbClr val="9AA6BC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miter lim="800000"/>
            <a:headEnd/>
            <a:tailEnd/>
          </a:ln>
          <a:extLst/>
        </p:spPr>
        <p:txBody>
          <a:bodyPr/>
          <a:lstStyle/>
          <a:p>
            <a:pPr marL="400050" indent="-400050">
              <a:lnSpc>
                <a:spcPct val="110000"/>
              </a:lnSpc>
              <a:buFontTx/>
              <a:buNone/>
              <a:defRPr/>
            </a:pPr>
            <a:r>
              <a:rPr lang="de-DE" sz="2400" dirty="0" smtClean="0">
                <a:solidFill>
                  <a:srgbClr val="000066"/>
                </a:solidFill>
              </a:rPr>
              <a:t>	</a:t>
            </a:r>
            <a:r>
              <a:rPr lang="de-DE" sz="1800" b="1" dirty="0" smtClean="0">
                <a:solidFill>
                  <a:srgbClr val="000066"/>
                </a:solidFill>
                <a:latin typeface="Verdana" pitchFamily="34" charset="0"/>
              </a:rPr>
              <a:t>Sommer 2008   	Planungsbeginn</a:t>
            </a:r>
          </a:p>
          <a:p>
            <a:pPr marL="400050" indent="-400050">
              <a:lnSpc>
                <a:spcPct val="110000"/>
              </a:lnSpc>
              <a:buFontTx/>
              <a:buNone/>
              <a:defRPr/>
            </a:pPr>
            <a:r>
              <a:rPr lang="de-DE" sz="1800" b="1" dirty="0" smtClean="0">
                <a:solidFill>
                  <a:srgbClr val="000066"/>
                </a:solidFill>
                <a:latin typeface="Verdana" pitchFamily="34" charset="0"/>
              </a:rPr>
              <a:t>	Herbst 2009  	Einreichung Umweltverträglichkeitsprüfung</a:t>
            </a:r>
          </a:p>
          <a:p>
            <a:pPr marL="400050" indent="-400050">
              <a:lnSpc>
                <a:spcPct val="110000"/>
              </a:lnSpc>
              <a:buFontTx/>
              <a:buNone/>
              <a:defRPr/>
            </a:pPr>
            <a:r>
              <a:rPr lang="de-DE" sz="1800" b="1" dirty="0" smtClean="0">
                <a:solidFill>
                  <a:srgbClr val="000066"/>
                </a:solidFill>
                <a:latin typeface="Verdana" pitchFamily="34" charset="0"/>
              </a:rPr>
              <a:t>	März 2011  	Baubeginn</a:t>
            </a:r>
          </a:p>
          <a:p>
            <a:pPr marL="400050" indent="-400050">
              <a:lnSpc>
                <a:spcPct val="110000"/>
              </a:lnSpc>
              <a:buFontTx/>
              <a:buNone/>
              <a:defRPr/>
            </a:pPr>
            <a:r>
              <a:rPr lang="de-DE" sz="1800" b="1" dirty="0" smtClean="0">
                <a:solidFill>
                  <a:srgbClr val="000066"/>
                </a:solidFill>
                <a:latin typeface="Verdana" pitchFamily="34" charset="0"/>
              </a:rPr>
              <a:t>	Oktober 2012	Beginn Beschleuniger- und Medizininstallation</a:t>
            </a:r>
          </a:p>
          <a:p>
            <a:pPr marL="400050" indent="-400050">
              <a:lnSpc>
                <a:spcPct val="110000"/>
              </a:lnSpc>
              <a:buFontTx/>
              <a:buNone/>
              <a:defRPr/>
            </a:pPr>
            <a:r>
              <a:rPr lang="de-DE" sz="1800" b="1" dirty="0" smtClean="0">
                <a:solidFill>
                  <a:srgbClr val="000066"/>
                </a:solidFill>
                <a:latin typeface="Verdana" pitchFamily="34" charset="0"/>
              </a:rPr>
              <a:t>	M</a:t>
            </a:r>
            <a:r>
              <a:rPr lang="de-DE" sz="1800" b="1" dirty="0">
                <a:solidFill>
                  <a:srgbClr val="000066"/>
                </a:solidFill>
                <a:latin typeface="Verdana" pitchFamily="34" charset="0"/>
              </a:rPr>
              <a:t>ä</a:t>
            </a:r>
            <a:r>
              <a:rPr lang="de-DE" sz="1800" b="1" dirty="0" smtClean="0">
                <a:solidFill>
                  <a:srgbClr val="000066"/>
                </a:solidFill>
                <a:latin typeface="Verdana" pitchFamily="34" charset="0"/>
              </a:rPr>
              <a:t>rz </a:t>
            </a:r>
            <a:r>
              <a:rPr lang="de-AT" sz="1800" b="1" dirty="0" smtClean="0">
                <a:solidFill>
                  <a:srgbClr val="000066"/>
                </a:solidFill>
                <a:latin typeface="Verdana" pitchFamily="34" charset="0"/>
              </a:rPr>
              <a:t>2013          	Beginn Probebetrieb Beschleuniger, sequentiell</a:t>
            </a:r>
          </a:p>
          <a:p>
            <a:pPr marL="400050" indent="-400050">
              <a:lnSpc>
                <a:spcPct val="110000"/>
              </a:lnSpc>
              <a:buFontTx/>
              <a:buNone/>
              <a:defRPr/>
            </a:pPr>
            <a:r>
              <a:rPr lang="de-AT" sz="1800" b="1" dirty="0" smtClean="0">
                <a:solidFill>
                  <a:srgbClr val="000066"/>
                </a:solidFill>
                <a:latin typeface="Verdana" pitchFamily="34" charset="0"/>
              </a:rPr>
              <a:t>	2015		Beginn Patientenbetrieb 1. Medizinraum</a:t>
            </a:r>
            <a:endParaRPr lang="de-AT" sz="2000" b="1" dirty="0" smtClean="0">
              <a:latin typeface="Verdana" pitchFamily="34" charset="0"/>
            </a:endParaRPr>
          </a:p>
        </p:txBody>
      </p:sp>
      <p:sp>
        <p:nvSpPr>
          <p:cNvPr id="471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16000" y="104775"/>
            <a:ext cx="7213600" cy="762000"/>
          </a:xfrm>
        </p:spPr>
        <p:txBody>
          <a:bodyPr/>
          <a:lstStyle/>
          <a:p>
            <a:r>
              <a:rPr lang="en-GB" altLang="en-US" sz="2800" b="1" smtClean="0">
                <a:solidFill>
                  <a:srgbClr val="FFFF00"/>
                </a:solidFill>
                <a:latin typeface="Arial" charset="0"/>
              </a:rPr>
              <a:t>Projektzeitplan</a:t>
            </a: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 bwMode="auto">
          <a:xfrm>
            <a:off x="8153400" y="64770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55A6BEC0-ED6D-40E3-812F-927F2171BDA9}" type="slidenum">
              <a:rPr lang="en-US" sz="1400" b="0">
                <a:solidFill>
                  <a:schemeClr val="bg1"/>
                </a:solidFill>
                <a:latin typeface="+mn-lt"/>
              </a:rPr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40</a:t>
            </a:fld>
            <a:endParaRPr lang="en-US" sz="1400" b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7112" name="Date Placeholder 1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  <p:pic>
        <p:nvPicPr>
          <p:cNvPr id="471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00400"/>
            <a:ext cx="9139238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4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4DEE2-D357-4889-966D-FAF63DE56393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9A7007-02FC-43C4-A60B-170990DFCA3B}" type="slidenum">
              <a:rPr lang="en-US"/>
              <a:pPr>
                <a:defRPr/>
              </a:pPr>
              <a:t>41</a:t>
            </a:fld>
            <a:endParaRPr lang="en-US" dirty="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09538"/>
            <a:ext cx="6324600" cy="752475"/>
          </a:xfrm>
        </p:spPr>
        <p:txBody>
          <a:bodyPr/>
          <a:lstStyle/>
          <a:p>
            <a:r>
              <a:rPr lang="en-GB" altLang="en-US" sz="2800" b="1" smtClean="0">
                <a:solidFill>
                  <a:srgbClr val="FFFF00"/>
                </a:solidFill>
                <a:latin typeface="Arial" charset="0"/>
              </a:rPr>
              <a:t>Zusammenfassung</a:t>
            </a:r>
          </a:p>
        </p:txBody>
      </p:sp>
      <p:sp>
        <p:nvSpPr>
          <p:cNvPr id="48132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  <p:sp>
        <p:nvSpPr>
          <p:cNvPr id="48133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1246188"/>
            <a:ext cx="8610600" cy="44783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3063"/>
              </a:buClr>
              <a:buFontTx/>
              <a:buChar char="•"/>
              <a:defRPr/>
            </a:pPr>
            <a:r>
              <a:rPr lang="de-DE" sz="2400" b="0" kern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Mit MedAustron wird ein „</a:t>
            </a:r>
            <a:r>
              <a:rPr lang="de-DE" sz="2400" b="0" kern="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state</a:t>
            </a:r>
            <a:r>
              <a:rPr lang="de-DE" sz="2400" b="0" kern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b="0" kern="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of</a:t>
            </a:r>
            <a:r>
              <a:rPr lang="de-DE" sz="2400" b="0" kern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b="0" kern="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the</a:t>
            </a:r>
            <a:r>
              <a:rPr lang="de-DE" sz="2400" b="0" kern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b="0" kern="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art</a:t>
            </a:r>
            <a:r>
              <a:rPr lang="de-DE" sz="2400" b="0" kern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“ Ionentherapie- und Forschungszentrum in Österreich errichtet.</a:t>
            </a:r>
          </a:p>
          <a:p>
            <a:pPr marL="342900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3063"/>
              </a:buClr>
              <a:buFontTx/>
              <a:buChar char="•"/>
              <a:defRPr/>
            </a:pPr>
            <a:r>
              <a:rPr lang="de-DE" sz="2400" b="0" kern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MedAustron hat das Potential, mit Anbindung an Universitäten und optimierter Organisationsstruktur, sich als multidisziplinäres Forschungszentrum im internationalen Spitzenfeld zu etablieren</a:t>
            </a:r>
          </a:p>
          <a:p>
            <a:pPr marL="342900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3063"/>
              </a:buClr>
              <a:buFontTx/>
              <a:buChar char="•"/>
              <a:defRPr/>
            </a:pPr>
            <a:r>
              <a:rPr lang="de-DE" sz="2400" b="0" kern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MedAustron ist eine exzellente Infrastruktur für Lehre und Ausbildung in medizinischen und technischen Disziplinen</a:t>
            </a:r>
          </a:p>
          <a:p>
            <a:pPr marL="342900" indent="-342900" algn="l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3063"/>
              </a:buClr>
              <a:buFontTx/>
              <a:buChar char="•"/>
              <a:defRPr/>
            </a:pPr>
            <a:r>
              <a:rPr lang="de-DE" sz="2400" b="0" kern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Die Umsetzungsstrategie und Zusammenarbeit mit CERN ist ein Musterbeispiel für Technologietransfer und effiziente CERN Nutzung.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7DD4AA-87BB-4672-B0E1-20313DC7E128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126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54100" y="87313"/>
            <a:ext cx="8001000" cy="738187"/>
          </a:xfrm>
        </p:spPr>
        <p:txBody>
          <a:bodyPr/>
          <a:lstStyle/>
          <a:p>
            <a:r>
              <a:rPr lang="en-GB" altLang="en-US" sz="2800" b="1" smtClean="0">
                <a:solidFill>
                  <a:srgbClr val="FFFF00"/>
                </a:solidFill>
                <a:latin typeface="Arial" charset="0"/>
              </a:rPr>
              <a:t>Tiefendosiskurven – “Bragg-Spitze”</a:t>
            </a:r>
          </a:p>
        </p:txBody>
      </p:sp>
      <p:sp>
        <p:nvSpPr>
          <p:cNvPr id="11269" name="Rectangle 1027"/>
          <p:cNvSpPr>
            <a:spLocks noChangeArrowheads="1"/>
          </p:cNvSpPr>
          <p:nvPr/>
        </p:nvSpPr>
        <p:spPr bwMode="auto">
          <a:xfrm>
            <a:off x="1690688" y="16525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1270" name="Text Box 1032"/>
          <p:cNvSpPr txBox="1">
            <a:spLocks noChangeArrowheads="1"/>
          </p:cNvSpPr>
          <p:nvPr/>
        </p:nvSpPr>
        <p:spPr bwMode="auto">
          <a:xfrm>
            <a:off x="2209800" y="5718175"/>
            <a:ext cx="3505200" cy="339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GB" altLang="en-US" sz="1800" b="0">
                <a:solidFill>
                  <a:schemeClr val="tx1"/>
                </a:solidFill>
                <a:latin typeface="Arial Unicode MS" pitchFamily="34" charset="-128"/>
              </a:rPr>
              <a:t>Penetration depth in water [cm]</a:t>
            </a:r>
          </a:p>
        </p:txBody>
      </p:sp>
      <p:sp>
        <p:nvSpPr>
          <p:cNvPr id="11271" name="Rectangle 1033"/>
          <p:cNvSpPr>
            <a:spLocks noGrp="1" noChangeArrowheads="1"/>
          </p:cNvSpPr>
          <p:nvPr>
            <p:ph type="body" idx="1"/>
          </p:nvPr>
        </p:nvSpPr>
        <p:spPr>
          <a:xfrm>
            <a:off x="762000" y="990600"/>
            <a:ext cx="8534400" cy="1981200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altLang="en-US" sz="2000" b="1" smtClean="0">
                <a:solidFill>
                  <a:srgbClr val="000099"/>
                </a:solidFill>
                <a:latin typeface="Arial" charset="0"/>
              </a:rPr>
              <a:t>Messungen im Wasserphantom (~gewebeäquivalent)</a:t>
            </a:r>
          </a:p>
        </p:txBody>
      </p:sp>
      <p:pic>
        <p:nvPicPr>
          <p:cNvPr id="11272" name="Picture 1029" descr="reichweite_ne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90663"/>
            <a:ext cx="8572500" cy="468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3" name="Text Box 1031"/>
          <p:cNvSpPr txBox="1">
            <a:spLocks noChangeArrowheads="1"/>
          </p:cNvSpPr>
          <p:nvPr/>
        </p:nvSpPr>
        <p:spPr bwMode="auto">
          <a:xfrm>
            <a:off x="6400800" y="1947863"/>
            <a:ext cx="2667000" cy="1882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GB" altLang="en-US" sz="1800" b="0">
                <a:solidFill>
                  <a:srgbClr val="33CC33"/>
                </a:solidFill>
                <a:latin typeface="Arial Unicode MS" pitchFamily="34" charset="-128"/>
              </a:rPr>
              <a:t>Cobalt 60 (</a:t>
            </a:r>
            <a:r>
              <a:rPr lang="en-GB" altLang="en-US" sz="1800" b="0">
                <a:solidFill>
                  <a:srgbClr val="33CC33"/>
                </a:solidFill>
                <a:latin typeface="Symbol" pitchFamily="18" charset="2"/>
              </a:rPr>
              <a:t>g</a:t>
            </a:r>
            <a:r>
              <a:rPr lang="en-GB" altLang="en-US" sz="1800" b="0">
                <a:solidFill>
                  <a:srgbClr val="33CC33"/>
                </a:solidFill>
                <a:latin typeface="Arial Unicode MS" pitchFamily="34" charset="-128"/>
              </a:rPr>
              <a:t>, ~1.2 MeV)</a:t>
            </a:r>
          </a:p>
          <a:p>
            <a:pPr algn="l">
              <a:spcBef>
                <a:spcPct val="50000"/>
              </a:spcBef>
            </a:pPr>
            <a:r>
              <a:rPr lang="en-GB" altLang="en-US" sz="1800" b="0">
                <a:solidFill>
                  <a:srgbClr val="FF00FF"/>
                </a:solidFill>
                <a:latin typeface="Arial Unicode MS" pitchFamily="34" charset="-128"/>
              </a:rPr>
              <a:t>Electrons 21 MeV</a:t>
            </a:r>
          </a:p>
          <a:p>
            <a:pPr algn="l">
              <a:spcBef>
                <a:spcPct val="50000"/>
              </a:spcBef>
            </a:pPr>
            <a:r>
              <a:rPr lang="en-GB" altLang="en-US" sz="1800" b="0">
                <a:solidFill>
                  <a:srgbClr val="FF0000"/>
                </a:solidFill>
                <a:latin typeface="Arial Unicode MS" pitchFamily="34" charset="-128"/>
              </a:rPr>
              <a:t>Photons 25 MeV</a:t>
            </a:r>
          </a:p>
          <a:p>
            <a:pPr algn="l">
              <a:spcBef>
                <a:spcPct val="50000"/>
              </a:spcBef>
            </a:pPr>
            <a:r>
              <a:rPr lang="en-GB" altLang="en-US" sz="1800" b="0">
                <a:solidFill>
                  <a:srgbClr val="0000FF"/>
                </a:solidFill>
                <a:latin typeface="Arial Unicode MS" pitchFamily="34" charset="-128"/>
              </a:rPr>
              <a:t>C-ions 330 MeV/u</a:t>
            </a:r>
          </a:p>
          <a:p>
            <a:pPr algn="l">
              <a:spcBef>
                <a:spcPct val="50000"/>
              </a:spcBef>
            </a:pPr>
            <a:endParaRPr lang="en-GB" altLang="en-US" sz="1800" b="0">
              <a:solidFill>
                <a:srgbClr val="0000FF"/>
              </a:solidFill>
              <a:latin typeface="Arial Unicode MS" pitchFamily="34" charset="-128"/>
            </a:endParaRPr>
          </a:p>
        </p:txBody>
      </p:sp>
      <p:sp>
        <p:nvSpPr>
          <p:cNvPr id="11274" name="Text Box 1034"/>
          <p:cNvSpPr txBox="1">
            <a:spLocks noChangeArrowheads="1"/>
          </p:cNvSpPr>
          <p:nvPr/>
        </p:nvSpPr>
        <p:spPr bwMode="auto">
          <a:xfrm>
            <a:off x="6400800" y="4003675"/>
            <a:ext cx="2717800" cy="14874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GB" altLang="en-US" sz="1600" b="0">
                <a:solidFill>
                  <a:schemeClr val="tx1"/>
                </a:solidFill>
                <a:latin typeface="Arial Unicode MS" pitchFamily="34" charset="-128"/>
              </a:rPr>
              <a:t>Messungen:</a:t>
            </a:r>
          </a:p>
          <a:p>
            <a:pPr algn="l">
              <a:spcBef>
                <a:spcPct val="50000"/>
              </a:spcBef>
            </a:pPr>
            <a:r>
              <a:rPr lang="en-GB" altLang="en-US" sz="1600" b="0">
                <a:solidFill>
                  <a:schemeClr val="tx1"/>
                </a:solidFill>
                <a:latin typeface="Arial Unicode MS" pitchFamily="34" charset="-128"/>
              </a:rPr>
              <a:t>Photonen und Elektronen:</a:t>
            </a:r>
          </a:p>
          <a:p>
            <a:pPr algn="l">
              <a:spcBef>
                <a:spcPct val="10000"/>
              </a:spcBef>
            </a:pPr>
            <a:r>
              <a:rPr lang="en-GB" altLang="en-US" sz="1600" b="0">
                <a:solidFill>
                  <a:schemeClr val="tx1"/>
                </a:solidFill>
                <a:latin typeface="Arial Unicode MS" pitchFamily="34" charset="-128"/>
              </a:rPr>
              <a:t>University Clinics Vienna</a:t>
            </a:r>
          </a:p>
          <a:p>
            <a:pPr algn="l">
              <a:spcBef>
                <a:spcPct val="50000"/>
              </a:spcBef>
            </a:pPr>
            <a:r>
              <a:rPr lang="en-GB" altLang="en-US" sz="1600" b="0">
                <a:solidFill>
                  <a:schemeClr val="tx1"/>
                </a:solidFill>
                <a:latin typeface="Arial Unicode MS" pitchFamily="34" charset="-128"/>
              </a:rPr>
              <a:t>C-Ionen:</a:t>
            </a:r>
          </a:p>
          <a:p>
            <a:pPr algn="l">
              <a:spcBef>
                <a:spcPct val="10000"/>
              </a:spcBef>
            </a:pPr>
            <a:r>
              <a:rPr lang="en-GB" altLang="en-US" sz="1600" b="0">
                <a:solidFill>
                  <a:schemeClr val="tx1"/>
                </a:solidFill>
                <a:latin typeface="Arial Unicode MS" pitchFamily="34" charset="-128"/>
              </a:rPr>
              <a:t>GSI Darmstadt</a:t>
            </a:r>
          </a:p>
        </p:txBody>
      </p:sp>
      <p:sp>
        <p:nvSpPr>
          <p:cNvPr id="11275" name="Text Box 1036"/>
          <p:cNvSpPr txBox="1">
            <a:spLocks noChangeArrowheads="1"/>
          </p:cNvSpPr>
          <p:nvPr/>
        </p:nvSpPr>
        <p:spPr bwMode="auto">
          <a:xfrm rot="-5400000">
            <a:off x="-715962" y="3373437"/>
            <a:ext cx="2514600" cy="339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GB" altLang="en-US" sz="1800" b="0">
                <a:solidFill>
                  <a:schemeClr val="tx1"/>
                </a:solidFill>
                <a:latin typeface="Arial Unicode MS" pitchFamily="34" charset="-128"/>
              </a:rPr>
              <a:t>Relative dose [%]</a:t>
            </a:r>
          </a:p>
        </p:txBody>
      </p:sp>
      <p:sp>
        <p:nvSpPr>
          <p:cNvPr id="11276" name="Text Box 1038"/>
          <p:cNvSpPr txBox="1">
            <a:spLocks noChangeArrowheads="1"/>
          </p:cNvSpPr>
          <p:nvPr/>
        </p:nvSpPr>
        <p:spPr bwMode="auto">
          <a:xfrm>
            <a:off x="2374900" y="5694363"/>
            <a:ext cx="2906713" cy="339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GB" altLang="en-US" sz="1800" b="0">
                <a:solidFill>
                  <a:schemeClr val="tx1"/>
                </a:solidFill>
                <a:latin typeface="Arial Unicode MS" pitchFamily="34" charset="-128"/>
              </a:rPr>
              <a:t>Depth-range in water [cm]</a:t>
            </a:r>
          </a:p>
        </p:txBody>
      </p:sp>
      <p:sp>
        <p:nvSpPr>
          <p:cNvPr id="11277" name="Date Placeholder 1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EF8062-AA49-4870-A020-2102E22A2366}" type="slidenum">
              <a:rPr lang="en-US"/>
              <a:pPr>
                <a:defRPr/>
              </a:pPr>
              <a:t>6</a:t>
            </a:fld>
            <a:endParaRPr lang="en-US"/>
          </a:p>
        </p:txBody>
      </p:sp>
      <p:pic>
        <p:nvPicPr>
          <p:cNvPr id="12292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1" r="11787"/>
          <a:stretch>
            <a:fillRect/>
          </a:stretch>
        </p:blipFill>
        <p:spPr bwMode="auto">
          <a:xfrm>
            <a:off x="228600" y="838200"/>
            <a:ext cx="8505825" cy="561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88900"/>
            <a:ext cx="6629400" cy="738188"/>
          </a:xfrm>
        </p:spPr>
        <p:txBody>
          <a:bodyPr/>
          <a:lstStyle/>
          <a:p>
            <a:r>
              <a:rPr lang="en-GB" altLang="en-US" sz="2800" b="1" smtClean="0">
                <a:solidFill>
                  <a:srgbClr val="FFFF00"/>
                </a:solidFill>
                <a:latin typeface="Arial" charset="0"/>
              </a:rPr>
              <a:t>“Bragg-Spitze” - Energieabhängigkeit</a:t>
            </a:r>
          </a:p>
        </p:txBody>
      </p:sp>
      <p:sp>
        <p:nvSpPr>
          <p:cNvPr id="1229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667000" y="1219200"/>
            <a:ext cx="6248400" cy="533400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altLang="en-US" sz="2000" b="1" smtClean="0">
                <a:solidFill>
                  <a:srgbClr val="000099"/>
                </a:solidFill>
                <a:latin typeface="Arial" charset="0"/>
              </a:rPr>
              <a:t>Tiefendosis für mono-energetische C-Strahlen</a:t>
            </a:r>
          </a:p>
          <a:p>
            <a:pPr>
              <a:buFontTx/>
              <a:buNone/>
            </a:pPr>
            <a:r>
              <a:rPr lang="en-US" altLang="en-US" sz="2000" b="1" smtClean="0">
                <a:solidFill>
                  <a:srgbClr val="000099"/>
                </a:solidFill>
                <a:latin typeface="Arial" charset="0"/>
              </a:rPr>
              <a:t>mit verschiedener Ausgangsenergie</a:t>
            </a:r>
            <a:r>
              <a:rPr lang="en-US" altLang="en-US" sz="2400" b="1" smtClean="0">
                <a:latin typeface="Arial" charset="0"/>
              </a:rPr>
              <a:t>  </a:t>
            </a:r>
            <a:r>
              <a:rPr lang="en-US" altLang="en-US" sz="1400" smtClean="0">
                <a:solidFill>
                  <a:schemeClr val="tx1"/>
                </a:solidFill>
                <a:latin typeface="Arial" charset="0"/>
              </a:rPr>
              <a:t>(Courtesy of GSI)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1809750" y="1690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2296" name="Date Placeholder 8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7DE445-722F-4F4E-85BD-3190D614237D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331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447800" y="76200"/>
            <a:ext cx="6629400" cy="738188"/>
          </a:xfrm>
        </p:spPr>
        <p:txBody>
          <a:bodyPr/>
          <a:lstStyle/>
          <a:p>
            <a:r>
              <a:rPr lang="en-GB" altLang="en-US" sz="2800" b="1" smtClean="0">
                <a:solidFill>
                  <a:srgbClr val="FFFF00"/>
                </a:solidFill>
                <a:latin typeface="Arial" charset="0"/>
              </a:rPr>
              <a:t> Aufgeweitete “Bragg-Spitze”</a:t>
            </a:r>
          </a:p>
        </p:txBody>
      </p:sp>
      <p:sp>
        <p:nvSpPr>
          <p:cNvPr id="13317" name="Rectangle 1027"/>
          <p:cNvSpPr>
            <a:spLocks noChangeArrowheads="1"/>
          </p:cNvSpPr>
          <p:nvPr/>
        </p:nvSpPr>
        <p:spPr bwMode="auto">
          <a:xfrm>
            <a:off x="1690688" y="16525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3318" name="Rectangle 1031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991600" cy="533400"/>
          </a:xfrm>
          <a:noFill/>
        </p:spPr>
        <p:txBody>
          <a:bodyPr/>
          <a:lstStyle/>
          <a:p>
            <a:r>
              <a:rPr lang="en-GB" altLang="en-US" sz="2000" b="1" smtClean="0">
                <a:solidFill>
                  <a:srgbClr val="000099"/>
                </a:solidFill>
                <a:latin typeface="Arial" charset="0"/>
              </a:rPr>
              <a:t>“Bragg-Spitze” muss “aufgeweitet” werden auf gesamte Tumordicke.</a:t>
            </a:r>
          </a:p>
          <a:p>
            <a:pPr lvl="1"/>
            <a:r>
              <a:rPr lang="en-GB" altLang="en-US" sz="1800" smtClean="0">
                <a:latin typeface="Arial" charset="0"/>
              </a:rPr>
              <a:t>Überlappung von Strahlen mit verschiedener Energie.</a:t>
            </a:r>
          </a:p>
          <a:p>
            <a:pPr lvl="1"/>
            <a:r>
              <a:rPr lang="en-GB" altLang="en-US" sz="1800" smtClean="0">
                <a:latin typeface="Arial" charset="0"/>
              </a:rPr>
              <a:t>Aktive Energievariation (Synchrotron) oder passive (Zyklotron). </a:t>
            </a:r>
          </a:p>
          <a:p>
            <a:pPr lvl="4"/>
            <a:endParaRPr lang="en-GB" altLang="en-US" sz="1400" smtClean="0">
              <a:latin typeface="Arial" charset="0"/>
            </a:endParaRPr>
          </a:p>
          <a:p>
            <a:pPr lvl="4"/>
            <a:endParaRPr lang="en-GB" altLang="en-US" sz="1400" smtClean="0">
              <a:latin typeface="Arial" charset="0"/>
            </a:endParaRPr>
          </a:p>
          <a:p>
            <a:pPr lvl="1"/>
            <a:endParaRPr lang="en-GB" altLang="en-US" sz="1800" smtClean="0">
              <a:latin typeface="Arial" charset="0"/>
            </a:endParaRPr>
          </a:p>
          <a:p>
            <a:pPr lvl="1"/>
            <a:endParaRPr lang="en-GB" altLang="en-US" sz="1800" smtClean="0">
              <a:latin typeface="Arial" charset="0"/>
            </a:endParaRPr>
          </a:p>
          <a:p>
            <a:pPr lvl="1"/>
            <a:endParaRPr lang="en-GB" altLang="en-US" sz="1800" smtClean="0">
              <a:latin typeface="Arial" charset="0"/>
            </a:endParaRPr>
          </a:p>
          <a:p>
            <a:pPr lvl="1"/>
            <a:endParaRPr lang="en-GB" altLang="en-US" sz="1800" smtClean="0">
              <a:latin typeface="Arial" charset="0"/>
            </a:endParaRPr>
          </a:p>
          <a:p>
            <a:pPr lvl="1"/>
            <a:endParaRPr lang="en-GB" altLang="en-US" sz="1800" smtClean="0">
              <a:latin typeface="Arial" charset="0"/>
            </a:endParaRPr>
          </a:p>
          <a:p>
            <a:pPr lvl="1"/>
            <a:endParaRPr lang="en-GB" altLang="en-US" sz="1800" smtClean="0">
              <a:latin typeface="Arial" charset="0"/>
            </a:endParaRPr>
          </a:p>
          <a:p>
            <a:pPr lvl="1"/>
            <a:endParaRPr lang="en-GB" altLang="en-US" sz="1800" smtClean="0">
              <a:latin typeface="Arial" charset="0"/>
            </a:endParaRPr>
          </a:p>
          <a:p>
            <a:pPr lvl="1"/>
            <a:endParaRPr lang="en-GB" altLang="en-US" sz="1800" smtClean="0">
              <a:latin typeface="Arial" charset="0"/>
            </a:endParaRPr>
          </a:p>
          <a:p>
            <a:pPr lvl="1"/>
            <a:endParaRPr lang="en-GB" altLang="en-US" sz="1800" smtClean="0">
              <a:latin typeface="Arial" charset="0"/>
            </a:endParaRPr>
          </a:p>
          <a:p>
            <a:r>
              <a:rPr lang="en-GB" altLang="en-US" sz="2000" b="1" smtClean="0">
                <a:solidFill>
                  <a:srgbClr val="000099"/>
                </a:solidFill>
                <a:latin typeface="Arial" charset="0"/>
              </a:rPr>
              <a:t>Strahl muss auch gesamten Tumorquerschnitt abdecken</a:t>
            </a:r>
          </a:p>
          <a:p>
            <a:pPr lvl="1"/>
            <a:r>
              <a:rPr lang="en-GB" altLang="en-US" sz="1800" smtClean="0">
                <a:latin typeface="Arial" charset="0"/>
              </a:rPr>
              <a:t>Transversales Abtasten mit kleinem Strahl oder Aufstreuung auf gro</a:t>
            </a:r>
            <a:r>
              <a:rPr lang="en-US" altLang="en-US" sz="180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ßes Feld.</a:t>
            </a:r>
            <a:endParaRPr lang="en-GB" altLang="en-US" sz="1800" smtClean="0">
              <a:latin typeface="Arial" charset="0"/>
            </a:endParaRPr>
          </a:p>
        </p:txBody>
      </p:sp>
      <p:sp>
        <p:nvSpPr>
          <p:cNvPr id="13319" name="Rectangle 1035"/>
          <p:cNvSpPr>
            <a:spLocks noChangeArrowheads="1"/>
          </p:cNvSpPr>
          <p:nvPr/>
        </p:nvSpPr>
        <p:spPr bwMode="auto">
          <a:xfrm>
            <a:off x="2124075" y="16859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pic>
        <p:nvPicPr>
          <p:cNvPr id="13320" name="Picture 10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352675"/>
            <a:ext cx="4191000" cy="298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1" name="Rectangle 1037"/>
          <p:cNvSpPr>
            <a:spLocks noChangeArrowheads="1"/>
          </p:cNvSpPr>
          <p:nvPr/>
        </p:nvSpPr>
        <p:spPr bwMode="auto">
          <a:xfrm>
            <a:off x="1809750" y="1690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pic>
        <p:nvPicPr>
          <p:cNvPr id="13322" name="Picture 103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7" r="2376" b="1378"/>
          <a:stretch>
            <a:fillRect/>
          </a:stretch>
        </p:blipFill>
        <p:spPr bwMode="auto">
          <a:xfrm>
            <a:off x="0" y="2266950"/>
            <a:ext cx="4648200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3" name="Date Placeholder 1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8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1746B2-FBAE-43D5-8A46-A7BF754E2C3A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04775"/>
            <a:ext cx="7391400" cy="762000"/>
          </a:xfrm>
        </p:spPr>
        <p:txBody>
          <a:bodyPr/>
          <a:lstStyle/>
          <a:p>
            <a:r>
              <a:rPr lang="en-GB" altLang="en-US" sz="2800" b="1" smtClean="0">
                <a:solidFill>
                  <a:srgbClr val="FFFF00"/>
                </a:solidFill>
                <a:latin typeface="Arial" charset="0"/>
              </a:rPr>
              <a:t>Aktive Strahlaufbereitung</a:t>
            </a:r>
          </a:p>
        </p:txBody>
      </p:sp>
      <p:sp>
        <p:nvSpPr>
          <p:cNvPr id="14341" name="Rectangle 3"/>
          <p:cNvSpPr>
            <a:spLocks noChangeArrowheads="1"/>
          </p:cNvSpPr>
          <p:nvPr/>
        </p:nvSpPr>
        <p:spPr bwMode="auto">
          <a:xfrm>
            <a:off x="1690688" y="16525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4342" name="Rectangle 4"/>
          <p:cNvSpPr>
            <a:spLocks noChangeArrowheads="1"/>
          </p:cNvSpPr>
          <p:nvPr/>
        </p:nvSpPr>
        <p:spPr bwMode="auto">
          <a:xfrm>
            <a:off x="2124075" y="16859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4343" name="Rectangle 5"/>
          <p:cNvSpPr>
            <a:spLocks noChangeArrowheads="1"/>
          </p:cNvSpPr>
          <p:nvPr/>
        </p:nvSpPr>
        <p:spPr bwMode="auto">
          <a:xfrm>
            <a:off x="1809750" y="1690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4344" name="Rectangle 6"/>
          <p:cNvSpPr>
            <a:spLocks noChangeArrowheads="1"/>
          </p:cNvSpPr>
          <p:nvPr/>
        </p:nvSpPr>
        <p:spPr bwMode="auto">
          <a:xfrm>
            <a:off x="1057275" y="13811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4345" name="Rectangle 7"/>
          <p:cNvSpPr>
            <a:spLocks noChangeArrowheads="1"/>
          </p:cNvSpPr>
          <p:nvPr/>
        </p:nvSpPr>
        <p:spPr bwMode="auto">
          <a:xfrm>
            <a:off x="1147763" y="11715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4346" name="Rectangle 8"/>
          <p:cNvSpPr>
            <a:spLocks noChangeArrowheads="1"/>
          </p:cNvSpPr>
          <p:nvPr/>
        </p:nvSpPr>
        <p:spPr bwMode="auto">
          <a:xfrm>
            <a:off x="457200" y="990600"/>
            <a:ext cx="81534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lnSpc>
                <a:spcPct val="80000"/>
              </a:lnSpc>
              <a:buFontTx/>
              <a:buChar char="•"/>
            </a:pPr>
            <a:r>
              <a:rPr lang="en-US" altLang="en-US">
                <a:solidFill>
                  <a:srgbClr val="000099"/>
                </a:solidFill>
              </a:rPr>
              <a:t>Unterteilung des Tumors in Schichten unterschiedlicher Tiefe.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altLang="en-US">
                <a:solidFill>
                  <a:srgbClr val="000099"/>
                </a:solidFill>
              </a:rPr>
              <a:t>Transversales scanning, Schicht für Schicht mit entsprechender Energie.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altLang="en-US">
                <a:solidFill>
                  <a:srgbClr val="000099"/>
                </a:solidFill>
              </a:rPr>
              <a:t>Intensität und Strahlgrö</a:t>
            </a:r>
            <a:r>
              <a:rPr lang="en-US" altLang="en-US">
                <a:solidFill>
                  <a:srgbClr val="000099"/>
                </a:solidFill>
                <a:ea typeface="Arial Unicode MS" pitchFamily="34" charset="-128"/>
                <a:cs typeface="Arial Unicode MS" pitchFamily="34" charset="-128"/>
              </a:rPr>
              <a:t>ße einstellbar von Schicht zu Schicht.</a:t>
            </a:r>
            <a:endParaRPr lang="en-US" altLang="en-US">
              <a:solidFill>
                <a:srgbClr val="000099"/>
              </a:solidFill>
            </a:endParaRPr>
          </a:p>
        </p:txBody>
      </p:sp>
      <p:sp>
        <p:nvSpPr>
          <p:cNvPr id="14347" name="Rectangle 54"/>
          <p:cNvSpPr>
            <a:spLocks noChangeArrowheads="1"/>
          </p:cNvSpPr>
          <p:nvPr/>
        </p:nvSpPr>
        <p:spPr bwMode="auto">
          <a:xfrm>
            <a:off x="381000" y="5638800"/>
            <a:ext cx="8763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lnSpc>
                <a:spcPct val="80000"/>
              </a:lnSpc>
              <a:buFontTx/>
              <a:buChar char="•"/>
            </a:pPr>
            <a:r>
              <a:rPr lang="en-US" altLang="en-US">
                <a:solidFill>
                  <a:srgbClr val="000099"/>
                </a:solidFill>
              </a:rPr>
              <a:t>Beste erzielbare Dosisverteilung.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altLang="en-US">
                <a:solidFill>
                  <a:srgbClr val="FF0000"/>
                </a:solidFill>
              </a:rPr>
              <a:t>Starke Zeit-Ort Korrelation (Berücksichtigung bei Tumorbewegung). </a:t>
            </a:r>
          </a:p>
        </p:txBody>
      </p:sp>
      <p:grpSp>
        <p:nvGrpSpPr>
          <p:cNvPr id="14348" name="Group 124"/>
          <p:cNvGrpSpPr>
            <a:grpSpLocks/>
          </p:cNvGrpSpPr>
          <p:nvPr/>
        </p:nvGrpSpPr>
        <p:grpSpPr bwMode="auto">
          <a:xfrm>
            <a:off x="914400" y="2514600"/>
            <a:ext cx="6629400" cy="2895600"/>
            <a:chOff x="384" y="1386"/>
            <a:chExt cx="3811" cy="1639"/>
          </a:xfrm>
        </p:grpSpPr>
        <p:sp>
          <p:nvSpPr>
            <p:cNvPr id="14350" name="Line 55"/>
            <p:cNvSpPr>
              <a:spLocks noChangeAspect="1" noChangeShapeType="1"/>
            </p:cNvSpPr>
            <p:nvPr/>
          </p:nvSpPr>
          <p:spPr bwMode="auto">
            <a:xfrm flipV="1">
              <a:off x="1265" y="2242"/>
              <a:ext cx="530" cy="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ash"/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51" name="Freeform 56"/>
            <p:cNvSpPr>
              <a:spLocks noChangeAspect="1"/>
            </p:cNvSpPr>
            <p:nvPr/>
          </p:nvSpPr>
          <p:spPr bwMode="auto">
            <a:xfrm>
              <a:off x="2866" y="1736"/>
              <a:ext cx="73" cy="376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w 20000"/>
                <a:gd name="T105" fmla="*/ 0 h 20000"/>
                <a:gd name="T106" fmla="*/ 0 w 20000"/>
                <a:gd name="T107" fmla="*/ 0 h 200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0000"/>
                <a:gd name="T163" fmla="*/ 0 h 20000"/>
                <a:gd name="T164" fmla="*/ 20000 w 20000"/>
                <a:gd name="T165" fmla="*/ 20000 h 2000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0000" h="20000">
                  <a:moveTo>
                    <a:pt x="19896" y="0"/>
                  </a:moveTo>
                  <a:lnTo>
                    <a:pt x="19896" y="19980"/>
                  </a:lnTo>
                  <a:lnTo>
                    <a:pt x="19378" y="19980"/>
                  </a:lnTo>
                  <a:lnTo>
                    <a:pt x="18031" y="19696"/>
                  </a:lnTo>
                  <a:lnTo>
                    <a:pt x="18031" y="19372"/>
                  </a:lnTo>
                  <a:lnTo>
                    <a:pt x="17409" y="19372"/>
                  </a:lnTo>
                  <a:lnTo>
                    <a:pt x="17409" y="19231"/>
                  </a:lnTo>
                  <a:lnTo>
                    <a:pt x="16891" y="19069"/>
                  </a:lnTo>
                  <a:lnTo>
                    <a:pt x="16891" y="18927"/>
                  </a:lnTo>
                  <a:lnTo>
                    <a:pt x="16166" y="18927"/>
                  </a:lnTo>
                  <a:lnTo>
                    <a:pt x="15544" y="18765"/>
                  </a:lnTo>
                  <a:lnTo>
                    <a:pt x="15544" y="18623"/>
                  </a:lnTo>
                  <a:lnTo>
                    <a:pt x="14404" y="18320"/>
                  </a:lnTo>
                  <a:lnTo>
                    <a:pt x="14404" y="18178"/>
                  </a:lnTo>
                  <a:lnTo>
                    <a:pt x="13679" y="18178"/>
                  </a:lnTo>
                  <a:lnTo>
                    <a:pt x="13057" y="18016"/>
                  </a:lnTo>
                  <a:lnTo>
                    <a:pt x="13057" y="17854"/>
                  </a:lnTo>
                  <a:lnTo>
                    <a:pt x="12435" y="17854"/>
                  </a:lnTo>
                  <a:lnTo>
                    <a:pt x="12435" y="17571"/>
                  </a:lnTo>
                  <a:lnTo>
                    <a:pt x="11192" y="17571"/>
                  </a:lnTo>
                  <a:lnTo>
                    <a:pt x="10570" y="17409"/>
                  </a:lnTo>
                  <a:lnTo>
                    <a:pt x="10570" y="17126"/>
                  </a:lnTo>
                  <a:lnTo>
                    <a:pt x="9948" y="17126"/>
                  </a:lnTo>
                  <a:lnTo>
                    <a:pt x="9948" y="16964"/>
                  </a:lnTo>
                  <a:lnTo>
                    <a:pt x="9326" y="16802"/>
                  </a:lnTo>
                  <a:lnTo>
                    <a:pt x="9326" y="16640"/>
                  </a:lnTo>
                  <a:lnTo>
                    <a:pt x="8705" y="16640"/>
                  </a:lnTo>
                  <a:lnTo>
                    <a:pt x="8083" y="16498"/>
                  </a:lnTo>
                  <a:lnTo>
                    <a:pt x="8083" y="16194"/>
                  </a:lnTo>
                  <a:lnTo>
                    <a:pt x="7461" y="16032"/>
                  </a:lnTo>
                  <a:lnTo>
                    <a:pt x="7461" y="15749"/>
                  </a:lnTo>
                  <a:lnTo>
                    <a:pt x="6839" y="15587"/>
                  </a:lnTo>
                  <a:lnTo>
                    <a:pt x="6839" y="15425"/>
                  </a:lnTo>
                  <a:lnTo>
                    <a:pt x="6218" y="15283"/>
                  </a:lnTo>
                  <a:lnTo>
                    <a:pt x="6218" y="15142"/>
                  </a:lnTo>
                  <a:lnTo>
                    <a:pt x="5596" y="15142"/>
                  </a:lnTo>
                  <a:lnTo>
                    <a:pt x="5596" y="14231"/>
                  </a:lnTo>
                  <a:lnTo>
                    <a:pt x="4974" y="14069"/>
                  </a:lnTo>
                  <a:lnTo>
                    <a:pt x="4974" y="13462"/>
                  </a:lnTo>
                  <a:lnTo>
                    <a:pt x="4352" y="13320"/>
                  </a:lnTo>
                  <a:lnTo>
                    <a:pt x="4352" y="13178"/>
                  </a:lnTo>
                  <a:lnTo>
                    <a:pt x="3731" y="13178"/>
                  </a:lnTo>
                  <a:lnTo>
                    <a:pt x="3731" y="12854"/>
                  </a:lnTo>
                  <a:lnTo>
                    <a:pt x="3109" y="12854"/>
                  </a:lnTo>
                  <a:lnTo>
                    <a:pt x="3109" y="11964"/>
                  </a:lnTo>
                  <a:lnTo>
                    <a:pt x="2487" y="11802"/>
                  </a:lnTo>
                  <a:lnTo>
                    <a:pt x="2487" y="11053"/>
                  </a:lnTo>
                  <a:lnTo>
                    <a:pt x="1865" y="11053"/>
                  </a:lnTo>
                  <a:lnTo>
                    <a:pt x="1865" y="10607"/>
                  </a:lnTo>
                  <a:lnTo>
                    <a:pt x="622" y="10304"/>
                  </a:lnTo>
                  <a:lnTo>
                    <a:pt x="622" y="9534"/>
                  </a:lnTo>
                  <a:lnTo>
                    <a:pt x="0" y="9372"/>
                  </a:lnTo>
                  <a:lnTo>
                    <a:pt x="0" y="8462"/>
                  </a:lnTo>
                  <a:lnTo>
                    <a:pt x="622" y="8320"/>
                  </a:lnTo>
                  <a:lnTo>
                    <a:pt x="622" y="7854"/>
                  </a:lnTo>
                  <a:lnTo>
                    <a:pt x="1244" y="7854"/>
                  </a:lnTo>
                  <a:lnTo>
                    <a:pt x="1865" y="7733"/>
                  </a:lnTo>
                  <a:lnTo>
                    <a:pt x="1865" y="7571"/>
                  </a:lnTo>
                  <a:lnTo>
                    <a:pt x="2487" y="7409"/>
                  </a:lnTo>
                  <a:lnTo>
                    <a:pt x="2487" y="7247"/>
                  </a:lnTo>
                  <a:lnTo>
                    <a:pt x="3109" y="7247"/>
                  </a:lnTo>
                  <a:lnTo>
                    <a:pt x="3109" y="6964"/>
                  </a:lnTo>
                  <a:lnTo>
                    <a:pt x="3731" y="6802"/>
                  </a:lnTo>
                  <a:lnTo>
                    <a:pt x="4352" y="6802"/>
                  </a:lnTo>
                  <a:lnTo>
                    <a:pt x="4352" y="6660"/>
                  </a:lnTo>
                  <a:lnTo>
                    <a:pt x="4974" y="6660"/>
                  </a:lnTo>
                  <a:lnTo>
                    <a:pt x="4974" y="6356"/>
                  </a:lnTo>
                  <a:lnTo>
                    <a:pt x="5596" y="6356"/>
                  </a:lnTo>
                  <a:lnTo>
                    <a:pt x="5596" y="5911"/>
                  </a:lnTo>
                  <a:lnTo>
                    <a:pt x="6218" y="5749"/>
                  </a:lnTo>
                  <a:lnTo>
                    <a:pt x="6839" y="5749"/>
                  </a:lnTo>
                  <a:lnTo>
                    <a:pt x="6839" y="5304"/>
                  </a:lnTo>
                  <a:lnTo>
                    <a:pt x="7461" y="5162"/>
                  </a:lnTo>
                  <a:lnTo>
                    <a:pt x="7461" y="4696"/>
                  </a:lnTo>
                  <a:lnTo>
                    <a:pt x="8083" y="4555"/>
                  </a:lnTo>
                  <a:lnTo>
                    <a:pt x="8083" y="3947"/>
                  </a:lnTo>
                  <a:lnTo>
                    <a:pt x="9326" y="3644"/>
                  </a:lnTo>
                  <a:lnTo>
                    <a:pt x="9326" y="3482"/>
                  </a:lnTo>
                  <a:lnTo>
                    <a:pt x="9948" y="3482"/>
                  </a:lnTo>
                  <a:lnTo>
                    <a:pt x="9948" y="3178"/>
                  </a:lnTo>
                  <a:lnTo>
                    <a:pt x="10570" y="3178"/>
                  </a:lnTo>
                  <a:lnTo>
                    <a:pt x="10570" y="2854"/>
                  </a:lnTo>
                  <a:lnTo>
                    <a:pt x="11192" y="2854"/>
                  </a:lnTo>
                  <a:lnTo>
                    <a:pt x="11917" y="2733"/>
                  </a:lnTo>
                  <a:lnTo>
                    <a:pt x="12435" y="2733"/>
                  </a:lnTo>
                  <a:lnTo>
                    <a:pt x="12435" y="2571"/>
                  </a:lnTo>
                  <a:lnTo>
                    <a:pt x="13057" y="2571"/>
                  </a:lnTo>
                  <a:lnTo>
                    <a:pt x="13057" y="2247"/>
                  </a:lnTo>
                  <a:lnTo>
                    <a:pt x="14404" y="2247"/>
                  </a:lnTo>
                  <a:lnTo>
                    <a:pt x="14404" y="2126"/>
                  </a:lnTo>
                  <a:lnTo>
                    <a:pt x="14922" y="2126"/>
                  </a:lnTo>
                  <a:lnTo>
                    <a:pt x="14922" y="1964"/>
                  </a:lnTo>
                  <a:lnTo>
                    <a:pt x="15544" y="1964"/>
                  </a:lnTo>
                  <a:lnTo>
                    <a:pt x="15544" y="1802"/>
                  </a:lnTo>
                  <a:lnTo>
                    <a:pt x="16166" y="1660"/>
                  </a:lnTo>
                  <a:lnTo>
                    <a:pt x="16891" y="1660"/>
                  </a:lnTo>
                  <a:lnTo>
                    <a:pt x="16891" y="1518"/>
                  </a:lnTo>
                  <a:lnTo>
                    <a:pt x="17409" y="1518"/>
                  </a:lnTo>
                  <a:lnTo>
                    <a:pt x="17409" y="1356"/>
                  </a:lnTo>
                  <a:lnTo>
                    <a:pt x="18031" y="1356"/>
                  </a:lnTo>
                  <a:lnTo>
                    <a:pt x="18031" y="1053"/>
                  </a:lnTo>
                  <a:lnTo>
                    <a:pt x="18653" y="1053"/>
                  </a:lnTo>
                  <a:lnTo>
                    <a:pt x="18653" y="911"/>
                  </a:lnTo>
                  <a:lnTo>
                    <a:pt x="19378" y="911"/>
                  </a:lnTo>
                  <a:lnTo>
                    <a:pt x="19378" y="749"/>
                  </a:lnTo>
                  <a:lnTo>
                    <a:pt x="19896" y="749"/>
                  </a:lnTo>
                  <a:lnTo>
                    <a:pt x="19896" y="445"/>
                  </a:lnTo>
                  <a:lnTo>
                    <a:pt x="19896" y="0"/>
                  </a:lnTo>
                  <a:close/>
                </a:path>
              </a:pathLst>
            </a:custGeom>
            <a:pattFill prst="dkDnDiag">
              <a:fgClr>
                <a:srgbClr val="FF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 type="none" w="sm" len="lg"/>
                  <a:tailEnd type="none" w="sm" len="lg"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52" name="Rectangle 57"/>
            <p:cNvSpPr>
              <a:spLocks noChangeAspect="1" noChangeArrowheads="1"/>
            </p:cNvSpPr>
            <p:nvPr/>
          </p:nvSpPr>
          <p:spPr bwMode="auto">
            <a:xfrm>
              <a:off x="2430" y="1386"/>
              <a:ext cx="1657" cy="1639"/>
            </a:xfrm>
            <a:prstGeom prst="rect">
              <a:avLst/>
            </a:prstGeom>
            <a:pattFill prst="pct20">
              <a:fgClr>
                <a:srgbClr val="008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grpSp>
          <p:nvGrpSpPr>
            <p:cNvPr id="14353" name="Group 58"/>
            <p:cNvGrpSpPr>
              <a:grpSpLocks noChangeAspect="1"/>
            </p:cNvGrpSpPr>
            <p:nvPr/>
          </p:nvGrpSpPr>
          <p:grpSpPr bwMode="auto">
            <a:xfrm>
              <a:off x="2865" y="1659"/>
              <a:ext cx="1120" cy="1201"/>
              <a:chOff x="1" y="8"/>
              <a:chExt cx="19999" cy="19988"/>
            </a:xfrm>
          </p:grpSpPr>
          <p:sp>
            <p:nvSpPr>
              <p:cNvPr id="14396" name="Rectangle 59"/>
              <p:cNvSpPr>
                <a:spLocks noChangeAspect="1" noChangeArrowheads="1"/>
              </p:cNvSpPr>
              <p:nvPr/>
            </p:nvSpPr>
            <p:spPr bwMode="auto">
              <a:xfrm>
                <a:off x="19172" y="12426"/>
                <a:ext cx="828" cy="3457"/>
              </a:xfrm>
              <a:prstGeom prst="rect">
                <a:avLst/>
              </a:prstGeom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14397" name="Rectangle 60"/>
              <p:cNvSpPr>
                <a:spLocks noChangeAspect="1" noChangeArrowheads="1"/>
              </p:cNvSpPr>
              <p:nvPr/>
            </p:nvSpPr>
            <p:spPr bwMode="auto">
              <a:xfrm>
                <a:off x="18290" y="11331"/>
                <a:ext cx="848" cy="5419"/>
              </a:xfrm>
              <a:prstGeom prst="rect">
                <a:avLst/>
              </a:prstGeom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14398" name="Rectangle 61"/>
              <p:cNvSpPr>
                <a:spLocks noChangeAspect="1" noChangeArrowheads="1"/>
              </p:cNvSpPr>
              <p:nvPr/>
            </p:nvSpPr>
            <p:spPr bwMode="auto">
              <a:xfrm>
                <a:off x="17421" y="10818"/>
                <a:ext cx="849" cy="6514"/>
              </a:xfrm>
              <a:prstGeom prst="rect">
                <a:avLst/>
              </a:prstGeom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14399" name="Rectangle 62"/>
              <p:cNvSpPr>
                <a:spLocks noChangeAspect="1" noChangeArrowheads="1"/>
              </p:cNvSpPr>
              <p:nvPr/>
            </p:nvSpPr>
            <p:spPr bwMode="auto">
              <a:xfrm>
                <a:off x="16552" y="10508"/>
                <a:ext cx="849" cy="7387"/>
              </a:xfrm>
              <a:prstGeom prst="rect">
                <a:avLst/>
              </a:prstGeom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14400" name="Rectangle 63"/>
              <p:cNvSpPr>
                <a:spLocks noChangeAspect="1" noChangeArrowheads="1"/>
              </p:cNvSpPr>
              <p:nvPr/>
            </p:nvSpPr>
            <p:spPr bwMode="auto">
              <a:xfrm>
                <a:off x="15676" y="10192"/>
                <a:ext cx="856" cy="8209"/>
              </a:xfrm>
              <a:prstGeom prst="rect">
                <a:avLst/>
              </a:prstGeom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14401" name="Rectangle 64"/>
              <p:cNvSpPr>
                <a:spLocks noChangeAspect="1" noChangeArrowheads="1"/>
              </p:cNvSpPr>
              <p:nvPr/>
            </p:nvSpPr>
            <p:spPr bwMode="auto">
              <a:xfrm>
                <a:off x="14800" y="10040"/>
                <a:ext cx="862" cy="8886"/>
              </a:xfrm>
              <a:prstGeom prst="rect">
                <a:avLst/>
              </a:prstGeom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14402" name="Rectangle 65"/>
              <p:cNvSpPr>
                <a:spLocks noChangeAspect="1" noChangeArrowheads="1"/>
              </p:cNvSpPr>
              <p:nvPr/>
            </p:nvSpPr>
            <p:spPr bwMode="auto">
              <a:xfrm>
                <a:off x="13931" y="9470"/>
                <a:ext cx="862" cy="9918"/>
              </a:xfrm>
              <a:prstGeom prst="rect">
                <a:avLst/>
              </a:prstGeom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14403" name="Rectangle 66"/>
              <p:cNvSpPr>
                <a:spLocks noChangeAspect="1" noChangeArrowheads="1"/>
              </p:cNvSpPr>
              <p:nvPr/>
            </p:nvSpPr>
            <p:spPr bwMode="auto">
              <a:xfrm>
                <a:off x="13062" y="9109"/>
                <a:ext cx="862" cy="10640"/>
              </a:xfrm>
              <a:prstGeom prst="rect">
                <a:avLst/>
              </a:prstGeom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14404" name="Rectangle 67"/>
              <p:cNvSpPr>
                <a:spLocks noChangeAspect="1" noChangeArrowheads="1"/>
              </p:cNvSpPr>
              <p:nvPr/>
            </p:nvSpPr>
            <p:spPr bwMode="auto">
              <a:xfrm>
                <a:off x="12193" y="8546"/>
                <a:ext cx="862" cy="11368"/>
              </a:xfrm>
              <a:prstGeom prst="rect">
                <a:avLst/>
              </a:prstGeom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14405" name="Rectangle 68"/>
              <p:cNvSpPr>
                <a:spLocks noChangeAspect="1" noChangeArrowheads="1"/>
              </p:cNvSpPr>
              <p:nvPr/>
            </p:nvSpPr>
            <p:spPr bwMode="auto">
              <a:xfrm>
                <a:off x="11270" y="7983"/>
                <a:ext cx="862" cy="11887"/>
              </a:xfrm>
              <a:prstGeom prst="rect">
                <a:avLst/>
              </a:prstGeom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14406" name="Rectangle 69"/>
              <p:cNvSpPr>
                <a:spLocks noChangeAspect="1" noChangeArrowheads="1"/>
              </p:cNvSpPr>
              <p:nvPr/>
            </p:nvSpPr>
            <p:spPr bwMode="auto">
              <a:xfrm>
                <a:off x="10401" y="7502"/>
                <a:ext cx="862" cy="12355"/>
              </a:xfrm>
              <a:prstGeom prst="rect">
                <a:avLst/>
              </a:prstGeom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14407" name="Rectangle 70"/>
              <p:cNvSpPr>
                <a:spLocks noChangeAspect="1" noChangeArrowheads="1"/>
              </p:cNvSpPr>
              <p:nvPr/>
            </p:nvSpPr>
            <p:spPr bwMode="auto">
              <a:xfrm>
                <a:off x="9532" y="6920"/>
                <a:ext cx="862" cy="13076"/>
              </a:xfrm>
              <a:prstGeom prst="rect">
                <a:avLst/>
              </a:prstGeom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14408" name="Rectangle 71"/>
              <p:cNvSpPr>
                <a:spLocks noChangeAspect="1" noChangeArrowheads="1"/>
              </p:cNvSpPr>
              <p:nvPr/>
            </p:nvSpPr>
            <p:spPr bwMode="auto">
              <a:xfrm>
                <a:off x="8663" y="5895"/>
                <a:ext cx="862" cy="14057"/>
              </a:xfrm>
              <a:prstGeom prst="rect">
                <a:avLst/>
              </a:prstGeom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14409" name="Rectangle 72"/>
              <p:cNvSpPr>
                <a:spLocks noChangeAspect="1" noChangeArrowheads="1"/>
              </p:cNvSpPr>
              <p:nvPr/>
            </p:nvSpPr>
            <p:spPr bwMode="auto">
              <a:xfrm>
                <a:off x="7794" y="3477"/>
                <a:ext cx="862" cy="16437"/>
              </a:xfrm>
              <a:prstGeom prst="rect">
                <a:avLst/>
              </a:prstGeom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14410" name="Rectangle 73"/>
              <p:cNvSpPr>
                <a:spLocks noChangeAspect="1" noChangeArrowheads="1"/>
              </p:cNvSpPr>
              <p:nvPr/>
            </p:nvSpPr>
            <p:spPr bwMode="auto">
              <a:xfrm>
                <a:off x="6925" y="1407"/>
                <a:ext cx="862" cy="18450"/>
              </a:xfrm>
              <a:prstGeom prst="rect">
                <a:avLst/>
              </a:prstGeom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14411" name="Rectangle 74"/>
              <p:cNvSpPr>
                <a:spLocks noChangeAspect="1" noChangeArrowheads="1"/>
              </p:cNvSpPr>
              <p:nvPr/>
            </p:nvSpPr>
            <p:spPr bwMode="auto">
              <a:xfrm>
                <a:off x="6056" y="888"/>
                <a:ext cx="862" cy="18969"/>
              </a:xfrm>
              <a:prstGeom prst="rect">
                <a:avLst/>
              </a:prstGeom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14412" name="Rectangle 75"/>
              <p:cNvSpPr>
                <a:spLocks noChangeAspect="1" noChangeArrowheads="1"/>
              </p:cNvSpPr>
              <p:nvPr/>
            </p:nvSpPr>
            <p:spPr bwMode="auto">
              <a:xfrm>
                <a:off x="5241" y="160"/>
                <a:ext cx="863" cy="19482"/>
              </a:xfrm>
              <a:prstGeom prst="rect">
                <a:avLst/>
              </a:prstGeom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14413" name="Rectangle 76"/>
              <p:cNvSpPr>
                <a:spLocks noChangeAspect="1" noChangeArrowheads="1"/>
              </p:cNvSpPr>
              <p:nvPr/>
            </p:nvSpPr>
            <p:spPr bwMode="auto">
              <a:xfrm>
                <a:off x="4372" y="8"/>
                <a:ext cx="862" cy="19380"/>
              </a:xfrm>
              <a:prstGeom prst="rect">
                <a:avLst/>
              </a:prstGeom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14414" name="Rectangle 77"/>
              <p:cNvSpPr>
                <a:spLocks noChangeAspect="1" noChangeArrowheads="1"/>
              </p:cNvSpPr>
              <p:nvPr/>
            </p:nvSpPr>
            <p:spPr bwMode="auto">
              <a:xfrm>
                <a:off x="3503" y="8"/>
                <a:ext cx="862" cy="19127"/>
              </a:xfrm>
              <a:prstGeom prst="rect">
                <a:avLst/>
              </a:prstGeom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14415" name="Rectangle 78"/>
              <p:cNvSpPr>
                <a:spLocks noChangeAspect="1" noChangeArrowheads="1"/>
              </p:cNvSpPr>
              <p:nvPr/>
            </p:nvSpPr>
            <p:spPr bwMode="auto">
              <a:xfrm>
                <a:off x="2634" y="109"/>
                <a:ext cx="862" cy="18349"/>
              </a:xfrm>
              <a:prstGeom prst="rect">
                <a:avLst/>
              </a:prstGeom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14416" name="Rectangle 79"/>
              <p:cNvSpPr>
                <a:spLocks noChangeAspect="1" noChangeArrowheads="1"/>
              </p:cNvSpPr>
              <p:nvPr/>
            </p:nvSpPr>
            <p:spPr bwMode="auto">
              <a:xfrm>
                <a:off x="1711" y="470"/>
                <a:ext cx="862" cy="17260"/>
              </a:xfrm>
              <a:prstGeom prst="rect">
                <a:avLst/>
              </a:prstGeom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14417" name="Rectangle 80"/>
              <p:cNvSpPr>
                <a:spLocks noChangeAspect="1" noChangeArrowheads="1"/>
              </p:cNvSpPr>
              <p:nvPr/>
            </p:nvSpPr>
            <p:spPr bwMode="auto">
              <a:xfrm>
                <a:off x="856" y="989"/>
                <a:ext cx="848" cy="6969"/>
              </a:xfrm>
              <a:prstGeom prst="rect">
                <a:avLst/>
              </a:prstGeom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14418" name="Rectangle 81"/>
              <p:cNvSpPr>
                <a:spLocks noChangeAspect="1" noChangeArrowheads="1"/>
              </p:cNvSpPr>
              <p:nvPr/>
            </p:nvSpPr>
            <p:spPr bwMode="auto">
              <a:xfrm>
                <a:off x="1" y="2128"/>
                <a:ext cx="835" cy="4545"/>
              </a:xfrm>
              <a:prstGeom prst="rect">
                <a:avLst/>
              </a:prstGeom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1pPr>
                <a:lvl2pPr marL="742950" indent="-28575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2pPr>
                <a:lvl3pPr marL="11430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3pPr>
                <a:lvl4pPr marL="16002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4pPr>
                <a:lvl5pPr marL="2057400" indent="-228600"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endParaRPr lang="en-GB" altLang="en-US"/>
              </a:p>
            </p:txBody>
          </p:sp>
        </p:grpSp>
        <p:sp>
          <p:nvSpPr>
            <p:cNvPr id="14354" name="Freeform 82"/>
            <p:cNvSpPr>
              <a:spLocks noChangeAspect="1"/>
            </p:cNvSpPr>
            <p:nvPr/>
          </p:nvSpPr>
          <p:spPr bwMode="auto">
            <a:xfrm>
              <a:off x="2861" y="1681"/>
              <a:ext cx="1114" cy="1174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w 20000"/>
                <a:gd name="T105" fmla="*/ 0 h 20000"/>
                <a:gd name="T106" fmla="*/ 0 w 20000"/>
                <a:gd name="T107" fmla="*/ 0 h 20000"/>
                <a:gd name="T108" fmla="*/ 0 w 20000"/>
                <a:gd name="T109" fmla="*/ 0 h 20000"/>
                <a:gd name="T110" fmla="*/ 0 w 20000"/>
                <a:gd name="T111" fmla="*/ 0 h 20000"/>
                <a:gd name="T112" fmla="*/ 0 w 20000"/>
                <a:gd name="T113" fmla="*/ 0 h 20000"/>
                <a:gd name="T114" fmla="*/ 0 w 20000"/>
                <a:gd name="T115" fmla="*/ 0 h 20000"/>
                <a:gd name="T116" fmla="*/ 0 w 20000"/>
                <a:gd name="T117" fmla="*/ 0 h 20000"/>
                <a:gd name="T118" fmla="*/ 0 w 20000"/>
                <a:gd name="T119" fmla="*/ 0 h 200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0000"/>
                <a:gd name="T181" fmla="*/ 0 h 20000"/>
                <a:gd name="T182" fmla="*/ 20000 w 20000"/>
                <a:gd name="T183" fmla="*/ 20000 h 2000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0000" h="20000">
                  <a:moveTo>
                    <a:pt x="403" y="2829"/>
                  </a:moveTo>
                  <a:lnTo>
                    <a:pt x="403" y="2668"/>
                  </a:lnTo>
                  <a:lnTo>
                    <a:pt x="519" y="2499"/>
                  </a:lnTo>
                  <a:lnTo>
                    <a:pt x="642" y="2415"/>
                  </a:lnTo>
                  <a:lnTo>
                    <a:pt x="642" y="2247"/>
                  </a:lnTo>
                  <a:lnTo>
                    <a:pt x="772" y="2169"/>
                  </a:lnTo>
                  <a:lnTo>
                    <a:pt x="772" y="2078"/>
                  </a:lnTo>
                  <a:lnTo>
                    <a:pt x="895" y="1994"/>
                  </a:lnTo>
                  <a:lnTo>
                    <a:pt x="895" y="1839"/>
                  </a:lnTo>
                  <a:lnTo>
                    <a:pt x="1161" y="1761"/>
                  </a:lnTo>
                  <a:lnTo>
                    <a:pt x="1263" y="1670"/>
                  </a:lnTo>
                  <a:lnTo>
                    <a:pt x="1263" y="1509"/>
                  </a:lnTo>
                  <a:lnTo>
                    <a:pt x="1407" y="1424"/>
                  </a:lnTo>
                  <a:lnTo>
                    <a:pt x="1536" y="1256"/>
                  </a:lnTo>
                  <a:lnTo>
                    <a:pt x="1919" y="991"/>
                  </a:lnTo>
                  <a:lnTo>
                    <a:pt x="1919" y="913"/>
                  </a:lnTo>
                  <a:lnTo>
                    <a:pt x="2171" y="822"/>
                  </a:lnTo>
                  <a:lnTo>
                    <a:pt x="2171" y="738"/>
                  </a:lnTo>
                  <a:lnTo>
                    <a:pt x="2697" y="421"/>
                  </a:lnTo>
                  <a:lnTo>
                    <a:pt x="2820" y="421"/>
                  </a:lnTo>
                  <a:lnTo>
                    <a:pt x="2950" y="337"/>
                  </a:lnTo>
                  <a:lnTo>
                    <a:pt x="2950" y="259"/>
                  </a:lnTo>
                  <a:lnTo>
                    <a:pt x="3196" y="259"/>
                  </a:lnTo>
                  <a:lnTo>
                    <a:pt x="3332" y="168"/>
                  </a:lnTo>
                  <a:lnTo>
                    <a:pt x="3462" y="168"/>
                  </a:lnTo>
                  <a:lnTo>
                    <a:pt x="3735" y="91"/>
                  </a:lnTo>
                  <a:lnTo>
                    <a:pt x="3974" y="91"/>
                  </a:lnTo>
                  <a:lnTo>
                    <a:pt x="3974" y="0"/>
                  </a:lnTo>
                  <a:lnTo>
                    <a:pt x="4998" y="0"/>
                  </a:lnTo>
                  <a:lnTo>
                    <a:pt x="4998" y="91"/>
                  </a:lnTo>
                  <a:lnTo>
                    <a:pt x="5401" y="91"/>
                  </a:lnTo>
                  <a:lnTo>
                    <a:pt x="6023" y="505"/>
                  </a:lnTo>
                  <a:lnTo>
                    <a:pt x="6023" y="589"/>
                  </a:lnTo>
                  <a:lnTo>
                    <a:pt x="6262" y="654"/>
                  </a:lnTo>
                  <a:lnTo>
                    <a:pt x="6664" y="913"/>
                  </a:lnTo>
                  <a:lnTo>
                    <a:pt x="6794" y="1075"/>
                  </a:lnTo>
                  <a:lnTo>
                    <a:pt x="6917" y="1075"/>
                  </a:lnTo>
                  <a:lnTo>
                    <a:pt x="7047" y="1159"/>
                  </a:lnTo>
                  <a:lnTo>
                    <a:pt x="7047" y="1256"/>
                  </a:lnTo>
                  <a:lnTo>
                    <a:pt x="7170" y="1424"/>
                  </a:lnTo>
                  <a:lnTo>
                    <a:pt x="7443" y="1580"/>
                  </a:lnTo>
                  <a:lnTo>
                    <a:pt x="7443" y="1670"/>
                  </a:lnTo>
                  <a:lnTo>
                    <a:pt x="7552" y="1839"/>
                  </a:lnTo>
                  <a:lnTo>
                    <a:pt x="7552" y="1910"/>
                  </a:lnTo>
                  <a:lnTo>
                    <a:pt x="7695" y="2078"/>
                  </a:lnTo>
                  <a:lnTo>
                    <a:pt x="7818" y="2169"/>
                  </a:lnTo>
                  <a:lnTo>
                    <a:pt x="7818" y="2247"/>
                  </a:lnTo>
                  <a:lnTo>
                    <a:pt x="7948" y="2415"/>
                  </a:lnTo>
                  <a:lnTo>
                    <a:pt x="7948" y="2752"/>
                  </a:lnTo>
                  <a:lnTo>
                    <a:pt x="8078" y="2920"/>
                  </a:lnTo>
                  <a:lnTo>
                    <a:pt x="8078" y="3419"/>
                  </a:lnTo>
                  <a:lnTo>
                    <a:pt x="8194" y="3574"/>
                  </a:lnTo>
                  <a:lnTo>
                    <a:pt x="8194" y="3742"/>
                  </a:lnTo>
                  <a:lnTo>
                    <a:pt x="8330" y="3839"/>
                  </a:lnTo>
                  <a:lnTo>
                    <a:pt x="8330" y="4493"/>
                  </a:lnTo>
                  <a:lnTo>
                    <a:pt x="8453" y="4662"/>
                  </a:lnTo>
                  <a:lnTo>
                    <a:pt x="8453" y="4998"/>
                  </a:lnTo>
                  <a:lnTo>
                    <a:pt x="8590" y="5089"/>
                  </a:lnTo>
                  <a:lnTo>
                    <a:pt x="8590" y="5257"/>
                  </a:lnTo>
                  <a:lnTo>
                    <a:pt x="8836" y="5588"/>
                  </a:lnTo>
                  <a:lnTo>
                    <a:pt x="8836" y="5736"/>
                  </a:lnTo>
                  <a:lnTo>
                    <a:pt x="8972" y="5821"/>
                  </a:lnTo>
                  <a:lnTo>
                    <a:pt x="9088" y="5989"/>
                  </a:lnTo>
                  <a:lnTo>
                    <a:pt x="9355" y="6157"/>
                  </a:lnTo>
                  <a:lnTo>
                    <a:pt x="9471" y="6669"/>
                  </a:lnTo>
                  <a:lnTo>
                    <a:pt x="9997" y="6993"/>
                  </a:lnTo>
                  <a:lnTo>
                    <a:pt x="10133" y="7167"/>
                  </a:lnTo>
                  <a:lnTo>
                    <a:pt x="10263" y="7245"/>
                  </a:lnTo>
                  <a:lnTo>
                    <a:pt x="10516" y="7329"/>
                  </a:lnTo>
                  <a:lnTo>
                    <a:pt x="10516" y="7498"/>
                  </a:lnTo>
                  <a:lnTo>
                    <a:pt x="10638" y="7582"/>
                  </a:lnTo>
                  <a:lnTo>
                    <a:pt x="10891" y="7666"/>
                  </a:lnTo>
                  <a:lnTo>
                    <a:pt x="11151" y="7828"/>
                  </a:lnTo>
                  <a:lnTo>
                    <a:pt x="11403" y="7918"/>
                  </a:lnTo>
                  <a:lnTo>
                    <a:pt x="11533" y="8087"/>
                  </a:lnTo>
                  <a:lnTo>
                    <a:pt x="11792" y="8236"/>
                  </a:lnTo>
                  <a:lnTo>
                    <a:pt x="12045" y="8326"/>
                  </a:lnTo>
                  <a:lnTo>
                    <a:pt x="12168" y="8488"/>
                  </a:lnTo>
                  <a:lnTo>
                    <a:pt x="12298" y="8572"/>
                  </a:lnTo>
                  <a:lnTo>
                    <a:pt x="12550" y="8657"/>
                  </a:lnTo>
                  <a:lnTo>
                    <a:pt x="12694" y="8838"/>
                  </a:lnTo>
                  <a:lnTo>
                    <a:pt x="12946" y="8922"/>
                  </a:lnTo>
                  <a:lnTo>
                    <a:pt x="13192" y="9084"/>
                  </a:lnTo>
                  <a:lnTo>
                    <a:pt x="13329" y="9259"/>
                  </a:lnTo>
                  <a:lnTo>
                    <a:pt x="14087" y="9492"/>
                  </a:lnTo>
                  <a:lnTo>
                    <a:pt x="14353" y="9660"/>
                  </a:lnTo>
                  <a:lnTo>
                    <a:pt x="14592" y="9738"/>
                  </a:lnTo>
                  <a:lnTo>
                    <a:pt x="14722" y="9906"/>
                  </a:lnTo>
                  <a:lnTo>
                    <a:pt x="14995" y="9997"/>
                  </a:lnTo>
                  <a:lnTo>
                    <a:pt x="15261" y="10165"/>
                  </a:lnTo>
                  <a:lnTo>
                    <a:pt x="16019" y="10333"/>
                  </a:lnTo>
                  <a:lnTo>
                    <a:pt x="16149" y="10418"/>
                  </a:lnTo>
                  <a:lnTo>
                    <a:pt x="16914" y="10586"/>
                  </a:lnTo>
                  <a:lnTo>
                    <a:pt x="17426" y="10910"/>
                  </a:lnTo>
                  <a:lnTo>
                    <a:pt x="17945" y="11072"/>
                  </a:lnTo>
                  <a:lnTo>
                    <a:pt x="17945" y="11246"/>
                  </a:lnTo>
                  <a:lnTo>
                    <a:pt x="18068" y="11246"/>
                  </a:lnTo>
                  <a:lnTo>
                    <a:pt x="18191" y="11421"/>
                  </a:lnTo>
                  <a:lnTo>
                    <a:pt x="18587" y="11667"/>
                  </a:lnTo>
                  <a:lnTo>
                    <a:pt x="18723" y="11836"/>
                  </a:lnTo>
                  <a:lnTo>
                    <a:pt x="18969" y="11907"/>
                  </a:lnTo>
                  <a:lnTo>
                    <a:pt x="18969" y="12075"/>
                  </a:lnTo>
                  <a:lnTo>
                    <a:pt x="19085" y="12243"/>
                  </a:lnTo>
                  <a:lnTo>
                    <a:pt x="19085" y="12328"/>
                  </a:lnTo>
                  <a:lnTo>
                    <a:pt x="19222" y="12412"/>
                  </a:lnTo>
                  <a:lnTo>
                    <a:pt x="19467" y="12748"/>
                  </a:lnTo>
                  <a:lnTo>
                    <a:pt x="19467" y="12917"/>
                  </a:lnTo>
                  <a:lnTo>
                    <a:pt x="19590" y="13001"/>
                  </a:lnTo>
                  <a:lnTo>
                    <a:pt x="19590" y="13085"/>
                  </a:lnTo>
                  <a:lnTo>
                    <a:pt x="19720" y="13234"/>
                  </a:lnTo>
                  <a:lnTo>
                    <a:pt x="19720" y="13415"/>
                  </a:lnTo>
                  <a:lnTo>
                    <a:pt x="19850" y="13571"/>
                  </a:lnTo>
                  <a:lnTo>
                    <a:pt x="19850" y="14082"/>
                  </a:lnTo>
                  <a:lnTo>
                    <a:pt x="19993" y="14166"/>
                  </a:lnTo>
                  <a:lnTo>
                    <a:pt x="19993" y="14406"/>
                  </a:lnTo>
                  <a:lnTo>
                    <a:pt x="19850" y="14574"/>
                  </a:lnTo>
                  <a:lnTo>
                    <a:pt x="19850" y="14904"/>
                  </a:lnTo>
                  <a:lnTo>
                    <a:pt x="19720" y="14995"/>
                  </a:lnTo>
                  <a:lnTo>
                    <a:pt x="19590" y="15163"/>
                  </a:lnTo>
                  <a:lnTo>
                    <a:pt x="19590" y="15332"/>
                  </a:lnTo>
                  <a:lnTo>
                    <a:pt x="19467" y="15817"/>
                  </a:lnTo>
                  <a:lnTo>
                    <a:pt x="19344" y="15908"/>
                  </a:lnTo>
                  <a:lnTo>
                    <a:pt x="19085" y="15986"/>
                  </a:lnTo>
                  <a:lnTo>
                    <a:pt x="18723" y="16510"/>
                  </a:lnTo>
                  <a:lnTo>
                    <a:pt x="18587" y="16575"/>
                  </a:lnTo>
                  <a:lnTo>
                    <a:pt x="18450" y="16756"/>
                  </a:lnTo>
                  <a:lnTo>
                    <a:pt x="18191" y="16834"/>
                  </a:lnTo>
                  <a:lnTo>
                    <a:pt x="17945" y="17164"/>
                  </a:lnTo>
                  <a:lnTo>
                    <a:pt x="17692" y="17235"/>
                  </a:lnTo>
                  <a:lnTo>
                    <a:pt x="17426" y="17410"/>
                  </a:lnTo>
                  <a:lnTo>
                    <a:pt x="17296" y="17579"/>
                  </a:lnTo>
                  <a:lnTo>
                    <a:pt x="17043" y="17663"/>
                  </a:lnTo>
                  <a:lnTo>
                    <a:pt x="16914" y="17825"/>
                  </a:lnTo>
                  <a:lnTo>
                    <a:pt x="16791" y="17915"/>
                  </a:lnTo>
                  <a:lnTo>
                    <a:pt x="16531" y="17999"/>
                  </a:lnTo>
                  <a:lnTo>
                    <a:pt x="16395" y="18155"/>
                  </a:lnTo>
                  <a:lnTo>
                    <a:pt x="16258" y="18232"/>
                  </a:lnTo>
                  <a:lnTo>
                    <a:pt x="16019" y="18323"/>
                  </a:lnTo>
                  <a:lnTo>
                    <a:pt x="15889" y="18485"/>
                  </a:lnTo>
                  <a:lnTo>
                    <a:pt x="15753" y="18485"/>
                  </a:lnTo>
                  <a:lnTo>
                    <a:pt x="15514" y="18569"/>
                  </a:lnTo>
                  <a:lnTo>
                    <a:pt x="15514" y="18653"/>
                  </a:lnTo>
                  <a:lnTo>
                    <a:pt x="15261" y="18835"/>
                  </a:lnTo>
                  <a:lnTo>
                    <a:pt x="14995" y="18912"/>
                  </a:lnTo>
                  <a:lnTo>
                    <a:pt x="14851" y="19003"/>
                  </a:lnTo>
                  <a:lnTo>
                    <a:pt x="14851" y="19081"/>
                  </a:lnTo>
                  <a:lnTo>
                    <a:pt x="14722" y="19165"/>
                  </a:lnTo>
                  <a:lnTo>
                    <a:pt x="14469" y="19255"/>
                  </a:lnTo>
                  <a:lnTo>
                    <a:pt x="14469" y="19340"/>
                  </a:lnTo>
                  <a:lnTo>
                    <a:pt x="14223" y="19489"/>
                  </a:lnTo>
                  <a:lnTo>
                    <a:pt x="14087" y="19489"/>
                  </a:lnTo>
                  <a:lnTo>
                    <a:pt x="13971" y="19573"/>
                  </a:lnTo>
                  <a:lnTo>
                    <a:pt x="13834" y="19573"/>
                  </a:lnTo>
                  <a:lnTo>
                    <a:pt x="13834" y="19657"/>
                  </a:lnTo>
                  <a:lnTo>
                    <a:pt x="13732" y="19657"/>
                  </a:lnTo>
                  <a:lnTo>
                    <a:pt x="13452" y="19735"/>
                  </a:lnTo>
                  <a:lnTo>
                    <a:pt x="13329" y="19825"/>
                  </a:lnTo>
                  <a:lnTo>
                    <a:pt x="12946" y="19825"/>
                  </a:lnTo>
                  <a:lnTo>
                    <a:pt x="12817" y="19903"/>
                  </a:lnTo>
                  <a:lnTo>
                    <a:pt x="12045" y="19903"/>
                  </a:lnTo>
                  <a:lnTo>
                    <a:pt x="11915" y="19994"/>
                  </a:lnTo>
                  <a:lnTo>
                    <a:pt x="10638" y="19994"/>
                  </a:lnTo>
                  <a:lnTo>
                    <a:pt x="9853" y="19903"/>
                  </a:lnTo>
                  <a:lnTo>
                    <a:pt x="7818" y="19903"/>
                  </a:lnTo>
                  <a:lnTo>
                    <a:pt x="7695" y="19825"/>
                  </a:lnTo>
                  <a:lnTo>
                    <a:pt x="7047" y="19825"/>
                  </a:lnTo>
                  <a:lnTo>
                    <a:pt x="6794" y="19735"/>
                  </a:lnTo>
                  <a:lnTo>
                    <a:pt x="6664" y="19657"/>
                  </a:lnTo>
                  <a:lnTo>
                    <a:pt x="6405" y="19657"/>
                  </a:lnTo>
                  <a:lnTo>
                    <a:pt x="6262" y="19573"/>
                  </a:lnTo>
                  <a:lnTo>
                    <a:pt x="6152" y="19573"/>
                  </a:lnTo>
                  <a:lnTo>
                    <a:pt x="5893" y="19489"/>
                  </a:lnTo>
                  <a:lnTo>
                    <a:pt x="5770" y="19404"/>
                  </a:lnTo>
                  <a:lnTo>
                    <a:pt x="5640" y="19404"/>
                  </a:lnTo>
                  <a:lnTo>
                    <a:pt x="5401" y="19340"/>
                  </a:lnTo>
                  <a:lnTo>
                    <a:pt x="5135" y="19165"/>
                  </a:lnTo>
                  <a:lnTo>
                    <a:pt x="4855" y="19165"/>
                  </a:lnTo>
                  <a:lnTo>
                    <a:pt x="4855" y="19081"/>
                  </a:lnTo>
                  <a:lnTo>
                    <a:pt x="4732" y="19003"/>
                  </a:lnTo>
                  <a:lnTo>
                    <a:pt x="4595" y="19003"/>
                  </a:lnTo>
                  <a:lnTo>
                    <a:pt x="4595" y="18912"/>
                  </a:lnTo>
                  <a:lnTo>
                    <a:pt x="4473" y="18835"/>
                  </a:lnTo>
                  <a:lnTo>
                    <a:pt x="4356" y="18835"/>
                  </a:lnTo>
                  <a:lnTo>
                    <a:pt x="4227" y="18653"/>
                  </a:lnTo>
                  <a:lnTo>
                    <a:pt x="3974" y="18569"/>
                  </a:lnTo>
                  <a:lnTo>
                    <a:pt x="3735" y="18414"/>
                  </a:lnTo>
                  <a:lnTo>
                    <a:pt x="3735" y="18323"/>
                  </a:lnTo>
                  <a:lnTo>
                    <a:pt x="3592" y="18323"/>
                  </a:lnTo>
                  <a:lnTo>
                    <a:pt x="3592" y="18232"/>
                  </a:lnTo>
                  <a:lnTo>
                    <a:pt x="3332" y="18155"/>
                  </a:lnTo>
                  <a:lnTo>
                    <a:pt x="3196" y="17999"/>
                  </a:lnTo>
                  <a:lnTo>
                    <a:pt x="3196" y="17825"/>
                  </a:lnTo>
                  <a:lnTo>
                    <a:pt x="2950" y="17663"/>
                  </a:lnTo>
                  <a:lnTo>
                    <a:pt x="2820" y="17494"/>
                  </a:lnTo>
                  <a:lnTo>
                    <a:pt x="2820" y="17326"/>
                  </a:lnTo>
                  <a:lnTo>
                    <a:pt x="2697" y="17164"/>
                  </a:lnTo>
                  <a:lnTo>
                    <a:pt x="2554" y="17073"/>
                  </a:lnTo>
                  <a:lnTo>
                    <a:pt x="2554" y="16989"/>
                  </a:lnTo>
                  <a:lnTo>
                    <a:pt x="2445" y="16834"/>
                  </a:lnTo>
                  <a:lnTo>
                    <a:pt x="2301" y="16756"/>
                  </a:lnTo>
                  <a:lnTo>
                    <a:pt x="2301" y="15908"/>
                  </a:lnTo>
                  <a:lnTo>
                    <a:pt x="2171" y="15817"/>
                  </a:lnTo>
                  <a:lnTo>
                    <a:pt x="2171" y="15507"/>
                  </a:lnTo>
                  <a:lnTo>
                    <a:pt x="2048" y="15332"/>
                  </a:lnTo>
                  <a:lnTo>
                    <a:pt x="2048" y="11907"/>
                  </a:lnTo>
                  <a:lnTo>
                    <a:pt x="2171" y="11836"/>
                  </a:lnTo>
                  <a:lnTo>
                    <a:pt x="2171" y="9660"/>
                  </a:lnTo>
                  <a:lnTo>
                    <a:pt x="2048" y="9492"/>
                  </a:lnTo>
                  <a:lnTo>
                    <a:pt x="2048" y="9259"/>
                  </a:lnTo>
                  <a:lnTo>
                    <a:pt x="1803" y="8236"/>
                  </a:lnTo>
                  <a:lnTo>
                    <a:pt x="1803" y="7918"/>
                  </a:lnTo>
                  <a:lnTo>
                    <a:pt x="1666" y="7828"/>
                  </a:lnTo>
                  <a:lnTo>
                    <a:pt x="1666" y="7750"/>
                  </a:lnTo>
                  <a:lnTo>
                    <a:pt x="1536" y="7582"/>
                  </a:lnTo>
                  <a:lnTo>
                    <a:pt x="1536" y="7498"/>
                  </a:lnTo>
                  <a:lnTo>
                    <a:pt x="1263" y="7329"/>
                  </a:lnTo>
                  <a:lnTo>
                    <a:pt x="1263" y="7167"/>
                  </a:lnTo>
                  <a:lnTo>
                    <a:pt x="1161" y="7077"/>
                  </a:lnTo>
                  <a:lnTo>
                    <a:pt x="1161" y="6908"/>
                  </a:lnTo>
                  <a:lnTo>
                    <a:pt x="1024" y="6759"/>
                  </a:lnTo>
                  <a:lnTo>
                    <a:pt x="895" y="6759"/>
                  </a:lnTo>
                  <a:lnTo>
                    <a:pt x="772" y="6669"/>
                  </a:lnTo>
                  <a:lnTo>
                    <a:pt x="772" y="6423"/>
                  </a:lnTo>
                  <a:lnTo>
                    <a:pt x="642" y="6339"/>
                  </a:lnTo>
                  <a:lnTo>
                    <a:pt x="642" y="6157"/>
                  </a:lnTo>
                  <a:lnTo>
                    <a:pt x="519" y="6073"/>
                  </a:lnTo>
                  <a:lnTo>
                    <a:pt x="519" y="5911"/>
                  </a:lnTo>
                  <a:lnTo>
                    <a:pt x="266" y="5736"/>
                  </a:lnTo>
                  <a:lnTo>
                    <a:pt x="266" y="5419"/>
                  </a:lnTo>
                  <a:lnTo>
                    <a:pt x="143" y="5335"/>
                  </a:lnTo>
                  <a:lnTo>
                    <a:pt x="143" y="4739"/>
                  </a:lnTo>
                  <a:lnTo>
                    <a:pt x="0" y="4662"/>
                  </a:lnTo>
                  <a:lnTo>
                    <a:pt x="0" y="4085"/>
                  </a:lnTo>
                  <a:lnTo>
                    <a:pt x="143" y="4085"/>
                  </a:lnTo>
                  <a:lnTo>
                    <a:pt x="143" y="3490"/>
                  </a:lnTo>
                  <a:lnTo>
                    <a:pt x="266" y="3490"/>
                  </a:lnTo>
                  <a:lnTo>
                    <a:pt x="266" y="2920"/>
                  </a:lnTo>
                  <a:lnTo>
                    <a:pt x="403" y="2920"/>
                  </a:lnTo>
                  <a:lnTo>
                    <a:pt x="403" y="2829"/>
                  </a:lnTo>
                  <a:close/>
                </a:path>
              </a:pathLst>
            </a:custGeom>
            <a:pattFill prst="ltUpDiag">
              <a:fgClr>
                <a:srgbClr val="FF0000"/>
              </a:fgClr>
              <a:bgClr>
                <a:srgbClr val="FFFFFF"/>
              </a:bgClr>
            </a:pattFill>
            <a:ln w="19050">
              <a:solidFill>
                <a:srgbClr val="FF0000"/>
              </a:solidFill>
              <a:round/>
              <a:headEnd type="none" w="sm" len="lg"/>
              <a:tailEnd type="none" w="sm" len="lg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355" name="Rectangle 83"/>
            <p:cNvSpPr>
              <a:spLocks noChangeAspect="1" noChangeArrowheads="1"/>
            </p:cNvSpPr>
            <p:nvPr/>
          </p:nvSpPr>
          <p:spPr bwMode="auto">
            <a:xfrm>
              <a:off x="384" y="2038"/>
              <a:ext cx="1050" cy="5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700" tIns="12700" rIns="12700" bIns="12700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en-US" altLang="en-US" sz="1600">
                  <a:solidFill>
                    <a:srgbClr val="000000"/>
                  </a:solidFill>
                  <a:latin typeface="Arial Unicode MS" pitchFamily="34" charset="-128"/>
                </a:rPr>
                <a:t>active energy variation in synchrotron</a:t>
              </a:r>
              <a:endParaRPr lang="de-AT" altLang="en-US" sz="1600">
                <a:latin typeface="Arial Unicode MS" pitchFamily="34" charset="-128"/>
              </a:endParaRPr>
            </a:p>
          </p:txBody>
        </p:sp>
        <p:sp>
          <p:nvSpPr>
            <p:cNvPr id="14356" name="Rectangle 84"/>
            <p:cNvSpPr>
              <a:spLocks noChangeAspect="1" noChangeArrowheads="1"/>
            </p:cNvSpPr>
            <p:nvPr/>
          </p:nvSpPr>
          <p:spPr bwMode="auto">
            <a:xfrm>
              <a:off x="3016" y="1396"/>
              <a:ext cx="426" cy="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700" tIns="12700" rIns="12700" bIns="12700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altLang="en-US" sz="1600">
                  <a:solidFill>
                    <a:srgbClr val="000000"/>
                  </a:solidFill>
                  <a:latin typeface="Arial Unicode MS" pitchFamily="34" charset="-128"/>
                </a:rPr>
                <a:t>patient</a:t>
              </a:r>
            </a:p>
            <a:p>
              <a:pPr algn="l"/>
              <a:endParaRPr lang="de-AT" altLang="en-US" sz="1600">
                <a:latin typeface="Arial Unicode MS" pitchFamily="34" charset="-128"/>
              </a:endParaRPr>
            </a:p>
          </p:txBody>
        </p:sp>
        <p:sp>
          <p:nvSpPr>
            <p:cNvPr id="14357" name="Rectangle 85"/>
            <p:cNvSpPr>
              <a:spLocks noChangeAspect="1" noChangeArrowheads="1"/>
            </p:cNvSpPr>
            <p:nvPr/>
          </p:nvSpPr>
          <p:spPr bwMode="auto">
            <a:xfrm>
              <a:off x="1086" y="1634"/>
              <a:ext cx="882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700" tIns="12700" rIns="12700" bIns="12700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en-US" altLang="en-US" sz="1600">
                  <a:solidFill>
                    <a:srgbClr val="000000"/>
                  </a:solidFill>
                  <a:latin typeface="Arial Unicode MS" pitchFamily="34" charset="-128"/>
                </a:rPr>
                <a:t>scanning </a:t>
              </a:r>
            </a:p>
            <a:p>
              <a:r>
                <a:rPr lang="en-US" altLang="en-US" sz="1600">
                  <a:solidFill>
                    <a:srgbClr val="000000"/>
                  </a:solidFill>
                  <a:latin typeface="Arial Unicode MS" pitchFamily="34" charset="-128"/>
                </a:rPr>
                <a:t>system</a:t>
              </a:r>
              <a:endParaRPr lang="de-AT" altLang="en-US" sz="1600">
                <a:latin typeface="Arial Unicode MS" pitchFamily="34" charset="-128"/>
              </a:endParaRPr>
            </a:p>
          </p:txBody>
        </p:sp>
        <p:sp>
          <p:nvSpPr>
            <p:cNvPr id="14358" name="Freeform 86"/>
            <p:cNvSpPr>
              <a:spLocks noChangeAspect="1"/>
            </p:cNvSpPr>
            <p:nvPr/>
          </p:nvSpPr>
          <p:spPr bwMode="auto">
            <a:xfrm>
              <a:off x="1703" y="1846"/>
              <a:ext cx="92" cy="836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0000"/>
                <a:gd name="T145" fmla="*/ 0 h 20000"/>
                <a:gd name="T146" fmla="*/ 20000 w 20000"/>
                <a:gd name="T147" fmla="*/ 20000 h 2000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0000" h="20000">
                  <a:moveTo>
                    <a:pt x="13278" y="0"/>
                  </a:moveTo>
                  <a:lnTo>
                    <a:pt x="13278" y="437"/>
                  </a:lnTo>
                  <a:lnTo>
                    <a:pt x="11950" y="582"/>
                  </a:lnTo>
                  <a:lnTo>
                    <a:pt x="11950" y="873"/>
                  </a:lnTo>
                  <a:lnTo>
                    <a:pt x="10622" y="873"/>
                  </a:lnTo>
                  <a:lnTo>
                    <a:pt x="10622" y="3356"/>
                  </a:lnTo>
                  <a:lnTo>
                    <a:pt x="11950" y="3502"/>
                  </a:lnTo>
                  <a:lnTo>
                    <a:pt x="11950" y="3647"/>
                  </a:lnTo>
                  <a:lnTo>
                    <a:pt x="13278" y="3793"/>
                  </a:lnTo>
                  <a:lnTo>
                    <a:pt x="13278" y="4520"/>
                  </a:lnTo>
                  <a:lnTo>
                    <a:pt x="14606" y="4666"/>
                  </a:lnTo>
                  <a:lnTo>
                    <a:pt x="14606" y="4957"/>
                  </a:lnTo>
                  <a:lnTo>
                    <a:pt x="15934" y="5111"/>
                  </a:lnTo>
                  <a:lnTo>
                    <a:pt x="15934" y="6276"/>
                  </a:lnTo>
                  <a:lnTo>
                    <a:pt x="18589" y="6858"/>
                  </a:lnTo>
                  <a:lnTo>
                    <a:pt x="18589" y="7585"/>
                  </a:lnTo>
                  <a:lnTo>
                    <a:pt x="19917" y="7876"/>
                  </a:lnTo>
                  <a:lnTo>
                    <a:pt x="19917" y="9050"/>
                  </a:lnTo>
                  <a:lnTo>
                    <a:pt x="18589" y="9923"/>
                  </a:lnTo>
                  <a:lnTo>
                    <a:pt x="18589" y="10505"/>
                  </a:lnTo>
                  <a:lnTo>
                    <a:pt x="15934" y="10796"/>
                  </a:lnTo>
                  <a:lnTo>
                    <a:pt x="15934" y="11378"/>
                  </a:lnTo>
                  <a:lnTo>
                    <a:pt x="14606" y="11523"/>
                  </a:lnTo>
                  <a:lnTo>
                    <a:pt x="14606" y="11678"/>
                  </a:lnTo>
                  <a:lnTo>
                    <a:pt x="13278" y="11969"/>
                  </a:lnTo>
                  <a:lnTo>
                    <a:pt x="13278" y="12115"/>
                  </a:lnTo>
                  <a:lnTo>
                    <a:pt x="10622" y="12406"/>
                  </a:lnTo>
                  <a:lnTo>
                    <a:pt x="10622" y="12988"/>
                  </a:lnTo>
                  <a:lnTo>
                    <a:pt x="9295" y="13133"/>
                  </a:lnTo>
                  <a:lnTo>
                    <a:pt x="9295" y="13570"/>
                  </a:lnTo>
                  <a:lnTo>
                    <a:pt x="7967" y="13715"/>
                  </a:lnTo>
                  <a:lnTo>
                    <a:pt x="7967" y="13861"/>
                  </a:lnTo>
                  <a:lnTo>
                    <a:pt x="5311" y="14006"/>
                  </a:lnTo>
                  <a:lnTo>
                    <a:pt x="5311" y="14588"/>
                  </a:lnTo>
                  <a:lnTo>
                    <a:pt x="3983" y="14734"/>
                  </a:lnTo>
                  <a:lnTo>
                    <a:pt x="3983" y="15180"/>
                  </a:lnTo>
                  <a:lnTo>
                    <a:pt x="2656" y="15180"/>
                  </a:lnTo>
                  <a:lnTo>
                    <a:pt x="2656" y="15762"/>
                  </a:lnTo>
                  <a:lnTo>
                    <a:pt x="1328" y="15907"/>
                  </a:lnTo>
                  <a:lnTo>
                    <a:pt x="1328" y="16053"/>
                  </a:lnTo>
                  <a:lnTo>
                    <a:pt x="0" y="16198"/>
                  </a:lnTo>
                  <a:lnTo>
                    <a:pt x="0" y="18681"/>
                  </a:lnTo>
                  <a:lnTo>
                    <a:pt x="1328" y="18681"/>
                  </a:lnTo>
                  <a:lnTo>
                    <a:pt x="2656" y="18827"/>
                  </a:lnTo>
                  <a:lnTo>
                    <a:pt x="2656" y="19554"/>
                  </a:lnTo>
                  <a:lnTo>
                    <a:pt x="3983" y="19700"/>
                  </a:lnTo>
                  <a:lnTo>
                    <a:pt x="3983" y="19991"/>
                  </a:lnTo>
                  <a:lnTo>
                    <a:pt x="3983" y="1926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59" name="Freeform 87"/>
            <p:cNvSpPr>
              <a:spLocks noChangeAspect="1"/>
            </p:cNvSpPr>
            <p:nvPr/>
          </p:nvSpPr>
          <p:spPr bwMode="auto">
            <a:xfrm>
              <a:off x="1813" y="1852"/>
              <a:ext cx="91" cy="836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0000"/>
                <a:gd name="T145" fmla="*/ 0 h 20000"/>
                <a:gd name="T146" fmla="*/ 20000 w 20000"/>
                <a:gd name="T147" fmla="*/ 20000 h 2000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0000" h="20000">
                  <a:moveTo>
                    <a:pt x="13278" y="0"/>
                  </a:moveTo>
                  <a:lnTo>
                    <a:pt x="13278" y="437"/>
                  </a:lnTo>
                  <a:lnTo>
                    <a:pt x="11950" y="582"/>
                  </a:lnTo>
                  <a:lnTo>
                    <a:pt x="11950" y="873"/>
                  </a:lnTo>
                  <a:lnTo>
                    <a:pt x="10622" y="873"/>
                  </a:lnTo>
                  <a:lnTo>
                    <a:pt x="10622" y="3356"/>
                  </a:lnTo>
                  <a:lnTo>
                    <a:pt x="11950" y="3502"/>
                  </a:lnTo>
                  <a:lnTo>
                    <a:pt x="11950" y="3647"/>
                  </a:lnTo>
                  <a:lnTo>
                    <a:pt x="13278" y="3793"/>
                  </a:lnTo>
                  <a:lnTo>
                    <a:pt x="13278" y="4520"/>
                  </a:lnTo>
                  <a:lnTo>
                    <a:pt x="14606" y="4666"/>
                  </a:lnTo>
                  <a:lnTo>
                    <a:pt x="14606" y="4957"/>
                  </a:lnTo>
                  <a:lnTo>
                    <a:pt x="15934" y="5111"/>
                  </a:lnTo>
                  <a:lnTo>
                    <a:pt x="15934" y="6276"/>
                  </a:lnTo>
                  <a:lnTo>
                    <a:pt x="18589" y="6858"/>
                  </a:lnTo>
                  <a:lnTo>
                    <a:pt x="18589" y="7585"/>
                  </a:lnTo>
                  <a:lnTo>
                    <a:pt x="19917" y="7876"/>
                  </a:lnTo>
                  <a:lnTo>
                    <a:pt x="19917" y="9050"/>
                  </a:lnTo>
                  <a:lnTo>
                    <a:pt x="18589" y="9923"/>
                  </a:lnTo>
                  <a:lnTo>
                    <a:pt x="18589" y="10505"/>
                  </a:lnTo>
                  <a:lnTo>
                    <a:pt x="15934" y="10796"/>
                  </a:lnTo>
                  <a:lnTo>
                    <a:pt x="15934" y="11378"/>
                  </a:lnTo>
                  <a:lnTo>
                    <a:pt x="14606" y="11523"/>
                  </a:lnTo>
                  <a:lnTo>
                    <a:pt x="14606" y="11678"/>
                  </a:lnTo>
                  <a:lnTo>
                    <a:pt x="13278" y="11969"/>
                  </a:lnTo>
                  <a:lnTo>
                    <a:pt x="13278" y="12115"/>
                  </a:lnTo>
                  <a:lnTo>
                    <a:pt x="10622" y="12406"/>
                  </a:lnTo>
                  <a:lnTo>
                    <a:pt x="10622" y="12988"/>
                  </a:lnTo>
                  <a:lnTo>
                    <a:pt x="9295" y="13133"/>
                  </a:lnTo>
                  <a:lnTo>
                    <a:pt x="9295" y="13570"/>
                  </a:lnTo>
                  <a:lnTo>
                    <a:pt x="7967" y="13715"/>
                  </a:lnTo>
                  <a:lnTo>
                    <a:pt x="7967" y="13861"/>
                  </a:lnTo>
                  <a:lnTo>
                    <a:pt x="5311" y="14006"/>
                  </a:lnTo>
                  <a:lnTo>
                    <a:pt x="5311" y="14588"/>
                  </a:lnTo>
                  <a:lnTo>
                    <a:pt x="3983" y="14734"/>
                  </a:lnTo>
                  <a:lnTo>
                    <a:pt x="3983" y="15180"/>
                  </a:lnTo>
                  <a:lnTo>
                    <a:pt x="2656" y="15180"/>
                  </a:lnTo>
                  <a:lnTo>
                    <a:pt x="2656" y="15762"/>
                  </a:lnTo>
                  <a:lnTo>
                    <a:pt x="1328" y="15907"/>
                  </a:lnTo>
                  <a:lnTo>
                    <a:pt x="1328" y="16053"/>
                  </a:lnTo>
                  <a:lnTo>
                    <a:pt x="0" y="16198"/>
                  </a:lnTo>
                  <a:lnTo>
                    <a:pt x="0" y="18681"/>
                  </a:lnTo>
                  <a:lnTo>
                    <a:pt x="1328" y="18681"/>
                  </a:lnTo>
                  <a:lnTo>
                    <a:pt x="2656" y="18827"/>
                  </a:lnTo>
                  <a:lnTo>
                    <a:pt x="2656" y="19554"/>
                  </a:lnTo>
                  <a:lnTo>
                    <a:pt x="3983" y="19700"/>
                  </a:lnTo>
                  <a:lnTo>
                    <a:pt x="3983" y="19991"/>
                  </a:lnTo>
                  <a:lnTo>
                    <a:pt x="3983" y="1926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60" name="Rectangle 88"/>
            <p:cNvSpPr>
              <a:spLocks noChangeAspect="1" noChangeArrowheads="1"/>
            </p:cNvSpPr>
            <p:nvPr/>
          </p:nvSpPr>
          <p:spPr bwMode="auto">
            <a:xfrm>
              <a:off x="3939" y="2398"/>
              <a:ext cx="49" cy="2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61" name="Rectangle 89"/>
            <p:cNvSpPr>
              <a:spLocks noChangeAspect="1" noChangeArrowheads="1"/>
            </p:cNvSpPr>
            <p:nvPr/>
          </p:nvSpPr>
          <p:spPr bwMode="auto">
            <a:xfrm>
              <a:off x="3891" y="2337"/>
              <a:ext cx="49" cy="33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62" name="Rectangle 90"/>
            <p:cNvSpPr>
              <a:spLocks noChangeAspect="1" noChangeArrowheads="1"/>
            </p:cNvSpPr>
            <p:nvPr/>
          </p:nvSpPr>
          <p:spPr bwMode="auto">
            <a:xfrm>
              <a:off x="3842" y="2306"/>
              <a:ext cx="49" cy="4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63" name="Rectangle 91"/>
            <p:cNvSpPr>
              <a:spLocks noChangeAspect="1" noChangeArrowheads="1"/>
            </p:cNvSpPr>
            <p:nvPr/>
          </p:nvSpPr>
          <p:spPr bwMode="auto">
            <a:xfrm>
              <a:off x="3793" y="2288"/>
              <a:ext cx="49" cy="4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64" name="Rectangle 92"/>
            <p:cNvSpPr>
              <a:spLocks noChangeAspect="1" noChangeArrowheads="1"/>
            </p:cNvSpPr>
            <p:nvPr/>
          </p:nvSpPr>
          <p:spPr bwMode="auto">
            <a:xfrm>
              <a:off x="3744" y="2269"/>
              <a:ext cx="50" cy="50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65" name="Rectangle 93"/>
            <p:cNvSpPr>
              <a:spLocks noChangeAspect="1" noChangeArrowheads="1"/>
            </p:cNvSpPr>
            <p:nvPr/>
          </p:nvSpPr>
          <p:spPr bwMode="auto">
            <a:xfrm>
              <a:off x="3693" y="2260"/>
              <a:ext cx="49" cy="5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66" name="Rectangle 94"/>
            <p:cNvSpPr>
              <a:spLocks noChangeAspect="1" noChangeArrowheads="1"/>
            </p:cNvSpPr>
            <p:nvPr/>
          </p:nvSpPr>
          <p:spPr bwMode="auto">
            <a:xfrm>
              <a:off x="3647" y="2227"/>
              <a:ext cx="49" cy="60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67" name="Rectangle 95"/>
            <p:cNvSpPr>
              <a:spLocks noChangeAspect="1" noChangeArrowheads="1"/>
            </p:cNvSpPr>
            <p:nvPr/>
          </p:nvSpPr>
          <p:spPr bwMode="auto">
            <a:xfrm>
              <a:off x="3598" y="2206"/>
              <a:ext cx="50" cy="64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68" name="Rectangle 96"/>
            <p:cNvSpPr>
              <a:spLocks noChangeAspect="1" noChangeArrowheads="1"/>
            </p:cNvSpPr>
            <p:nvPr/>
          </p:nvSpPr>
          <p:spPr bwMode="auto">
            <a:xfrm>
              <a:off x="3550" y="2172"/>
              <a:ext cx="49" cy="68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69" name="Rectangle 97"/>
            <p:cNvSpPr>
              <a:spLocks noChangeAspect="1" noChangeArrowheads="1"/>
            </p:cNvSpPr>
            <p:nvPr/>
          </p:nvSpPr>
          <p:spPr bwMode="auto">
            <a:xfrm>
              <a:off x="3501" y="2138"/>
              <a:ext cx="49" cy="71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70" name="Rectangle 98"/>
            <p:cNvSpPr>
              <a:spLocks noChangeAspect="1" noChangeArrowheads="1"/>
            </p:cNvSpPr>
            <p:nvPr/>
          </p:nvSpPr>
          <p:spPr bwMode="auto">
            <a:xfrm>
              <a:off x="3452" y="2111"/>
              <a:ext cx="50" cy="74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71" name="Rectangle 99"/>
            <p:cNvSpPr>
              <a:spLocks noChangeAspect="1" noChangeArrowheads="1"/>
            </p:cNvSpPr>
            <p:nvPr/>
          </p:nvSpPr>
          <p:spPr bwMode="auto">
            <a:xfrm>
              <a:off x="3404" y="2071"/>
              <a:ext cx="49" cy="78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72" name="Rectangle 100"/>
            <p:cNvSpPr>
              <a:spLocks noChangeAspect="1" noChangeArrowheads="1"/>
            </p:cNvSpPr>
            <p:nvPr/>
          </p:nvSpPr>
          <p:spPr bwMode="auto">
            <a:xfrm>
              <a:off x="3355" y="2010"/>
              <a:ext cx="49" cy="84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73" name="Rectangle 101"/>
            <p:cNvSpPr>
              <a:spLocks noChangeAspect="1" noChangeArrowheads="1"/>
            </p:cNvSpPr>
            <p:nvPr/>
          </p:nvSpPr>
          <p:spPr bwMode="auto">
            <a:xfrm>
              <a:off x="3306" y="1867"/>
              <a:ext cx="50" cy="98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74" name="Rectangle 102"/>
            <p:cNvSpPr>
              <a:spLocks noChangeAspect="1" noChangeArrowheads="1"/>
            </p:cNvSpPr>
            <p:nvPr/>
          </p:nvSpPr>
          <p:spPr bwMode="auto">
            <a:xfrm>
              <a:off x="3258" y="1745"/>
              <a:ext cx="49" cy="110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75" name="Rectangle 103"/>
            <p:cNvSpPr>
              <a:spLocks noChangeAspect="1" noChangeArrowheads="1"/>
            </p:cNvSpPr>
            <p:nvPr/>
          </p:nvSpPr>
          <p:spPr bwMode="auto">
            <a:xfrm>
              <a:off x="3209" y="1714"/>
              <a:ext cx="49" cy="113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76" name="Rectangle 104"/>
            <p:cNvSpPr>
              <a:spLocks noChangeAspect="1" noChangeArrowheads="1"/>
            </p:cNvSpPr>
            <p:nvPr/>
          </p:nvSpPr>
          <p:spPr bwMode="auto">
            <a:xfrm>
              <a:off x="3160" y="1672"/>
              <a:ext cx="50" cy="116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77" name="Rectangle 105"/>
            <p:cNvSpPr>
              <a:spLocks noChangeAspect="1" noChangeArrowheads="1"/>
            </p:cNvSpPr>
            <p:nvPr/>
          </p:nvSpPr>
          <p:spPr bwMode="auto">
            <a:xfrm>
              <a:off x="3112" y="1662"/>
              <a:ext cx="49" cy="116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78" name="Rectangle 106"/>
            <p:cNvSpPr>
              <a:spLocks noChangeAspect="1" noChangeArrowheads="1"/>
            </p:cNvSpPr>
            <p:nvPr/>
          </p:nvSpPr>
          <p:spPr bwMode="auto">
            <a:xfrm>
              <a:off x="3063" y="1662"/>
              <a:ext cx="49" cy="114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79" name="Rectangle 107"/>
            <p:cNvSpPr>
              <a:spLocks noChangeAspect="1" noChangeArrowheads="1"/>
            </p:cNvSpPr>
            <p:nvPr/>
          </p:nvSpPr>
          <p:spPr bwMode="auto">
            <a:xfrm>
              <a:off x="3014" y="1674"/>
              <a:ext cx="50" cy="109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80" name="Rectangle 108"/>
            <p:cNvSpPr>
              <a:spLocks noChangeAspect="1" noChangeArrowheads="1"/>
            </p:cNvSpPr>
            <p:nvPr/>
          </p:nvSpPr>
          <p:spPr bwMode="auto">
            <a:xfrm>
              <a:off x="2966" y="1686"/>
              <a:ext cx="49" cy="103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81" name="Rectangle 109"/>
            <p:cNvSpPr>
              <a:spLocks noChangeAspect="1" noChangeArrowheads="1"/>
            </p:cNvSpPr>
            <p:nvPr/>
          </p:nvSpPr>
          <p:spPr bwMode="auto">
            <a:xfrm>
              <a:off x="2917" y="1721"/>
              <a:ext cx="49" cy="42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82" name="Rectangle 110"/>
            <p:cNvSpPr>
              <a:spLocks noChangeAspect="1" noChangeArrowheads="1"/>
            </p:cNvSpPr>
            <p:nvPr/>
          </p:nvSpPr>
          <p:spPr bwMode="auto">
            <a:xfrm>
              <a:off x="2868" y="1793"/>
              <a:ext cx="50" cy="28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83" name="Rectangle 111"/>
            <p:cNvSpPr>
              <a:spLocks noChangeArrowheads="1"/>
            </p:cNvSpPr>
            <p:nvPr/>
          </p:nvSpPr>
          <p:spPr bwMode="auto">
            <a:xfrm>
              <a:off x="3144" y="2512"/>
              <a:ext cx="483" cy="155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2700" tIns="12700" rIns="12700" bIns="12700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en-US" altLang="en-US" sz="1600">
                  <a:solidFill>
                    <a:srgbClr val="000000"/>
                  </a:solidFill>
                  <a:latin typeface="Arial Unicode MS" pitchFamily="34" charset="-128"/>
                </a:rPr>
                <a:t>tumour</a:t>
              </a:r>
              <a:endParaRPr lang="en-US" altLang="en-US" sz="1600" b="0">
                <a:solidFill>
                  <a:srgbClr val="000000"/>
                </a:solidFill>
                <a:latin typeface="Arial Unicode MS" pitchFamily="34" charset="-128"/>
              </a:endParaRPr>
            </a:p>
            <a:p>
              <a:pPr algn="l"/>
              <a:endParaRPr lang="de-AT" altLang="en-US">
                <a:latin typeface="Times New Roman" pitchFamily="18" charset="0"/>
              </a:endParaRPr>
            </a:p>
          </p:txBody>
        </p:sp>
        <p:sp>
          <p:nvSpPr>
            <p:cNvPr id="14384" name="Line 112"/>
            <p:cNvSpPr>
              <a:spLocks noChangeAspect="1" noChangeShapeType="1"/>
            </p:cNvSpPr>
            <p:nvPr/>
          </p:nvSpPr>
          <p:spPr bwMode="auto">
            <a:xfrm flipV="1">
              <a:off x="1913" y="2238"/>
              <a:ext cx="2282" cy="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ash"/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85" name="Line 113"/>
            <p:cNvSpPr>
              <a:spLocks noChangeAspect="1" noChangeShapeType="1"/>
            </p:cNvSpPr>
            <p:nvPr/>
          </p:nvSpPr>
          <p:spPr bwMode="auto">
            <a:xfrm>
              <a:off x="1560" y="1940"/>
              <a:ext cx="0" cy="64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triangle" w="sm" len="lg"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86" name="Line 114"/>
            <p:cNvSpPr>
              <a:spLocks noChangeAspect="1" noChangeShapeType="1"/>
            </p:cNvSpPr>
            <p:nvPr/>
          </p:nvSpPr>
          <p:spPr bwMode="auto">
            <a:xfrm>
              <a:off x="1456" y="2044"/>
              <a:ext cx="195" cy="42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triangle" w="sm" len="lg"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87" name="Line 115"/>
            <p:cNvSpPr>
              <a:spLocks noChangeAspect="1" noChangeShapeType="1"/>
            </p:cNvSpPr>
            <p:nvPr/>
          </p:nvSpPr>
          <p:spPr bwMode="auto">
            <a:xfrm flipH="1" flipV="1">
              <a:off x="1998" y="1723"/>
              <a:ext cx="942" cy="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88" name="Line 116"/>
            <p:cNvSpPr>
              <a:spLocks noChangeAspect="1" noChangeShapeType="1"/>
            </p:cNvSpPr>
            <p:nvPr/>
          </p:nvSpPr>
          <p:spPr bwMode="auto">
            <a:xfrm flipH="1">
              <a:off x="1995" y="2147"/>
              <a:ext cx="95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89" name="Line 117"/>
            <p:cNvSpPr>
              <a:spLocks noChangeAspect="1" noChangeShapeType="1"/>
            </p:cNvSpPr>
            <p:nvPr/>
          </p:nvSpPr>
          <p:spPr bwMode="auto">
            <a:xfrm flipH="1">
              <a:off x="1998" y="2288"/>
              <a:ext cx="182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90" name="Line 118"/>
            <p:cNvSpPr>
              <a:spLocks noChangeAspect="1" noChangeShapeType="1"/>
            </p:cNvSpPr>
            <p:nvPr/>
          </p:nvSpPr>
          <p:spPr bwMode="auto">
            <a:xfrm flipH="1">
              <a:off x="2008" y="2739"/>
              <a:ext cx="183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91" name="Line 119"/>
            <p:cNvSpPr>
              <a:spLocks noChangeAspect="1" noChangeShapeType="1"/>
            </p:cNvSpPr>
            <p:nvPr/>
          </p:nvSpPr>
          <p:spPr bwMode="auto">
            <a:xfrm>
              <a:off x="2017" y="1724"/>
              <a:ext cx="0" cy="4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lg"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92" name="Line 120"/>
            <p:cNvSpPr>
              <a:spLocks noChangeAspect="1" noChangeShapeType="1"/>
            </p:cNvSpPr>
            <p:nvPr/>
          </p:nvSpPr>
          <p:spPr bwMode="auto">
            <a:xfrm>
              <a:off x="2017" y="2288"/>
              <a:ext cx="0" cy="4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lg"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93" name="Rectangle 121"/>
            <p:cNvSpPr>
              <a:spLocks noChangeAspect="1" noChangeArrowheads="1"/>
            </p:cNvSpPr>
            <p:nvPr/>
          </p:nvSpPr>
          <p:spPr bwMode="auto">
            <a:xfrm>
              <a:off x="2029" y="1810"/>
              <a:ext cx="429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700" tIns="12700" rIns="12700" bIns="12700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en-US" altLang="en-US" sz="1400">
                  <a:solidFill>
                    <a:srgbClr val="000000"/>
                  </a:solidFill>
                  <a:latin typeface="Arial Unicode MS" pitchFamily="34" charset="-128"/>
                </a:rPr>
                <a:t>field 22</a:t>
              </a:r>
            </a:p>
            <a:p>
              <a:r>
                <a:rPr lang="en-US" altLang="en-US" sz="1400">
                  <a:solidFill>
                    <a:srgbClr val="000000"/>
                  </a:solidFill>
                  <a:latin typeface="Arial Unicode MS" pitchFamily="34" charset="-128"/>
                </a:rPr>
                <a:t>E</a:t>
              </a:r>
              <a:r>
                <a:rPr lang="en-US" altLang="en-US" sz="1400" baseline="-25000">
                  <a:solidFill>
                    <a:srgbClr val="000000"/>
                  </a:solidFill>
                  <a:latin typeface="Arial Unicode MS" pitchFamily="34" charset="-128"/>
                </a:rPr>
                <a:t>22</a:t>
              </a:r>
              <a:endParaRPr lang="de-AT" altLang="en-US" sz="1400">
                <a:latin typeface="Arial Unicode MS" pitchFamily="34" charset="-128"/>
              </a:endParaRPr>
            </a:p>
          </p:txBody>
        </p:sp>
        <p:sp>
          <p:nvSpPr>
            <p:cNvPr id="14394" name="Rectangle 122"/>
            <p:cNvSpPr>
              <a:spLocks noChangeAspect="1" noChangeArrowheads="1"/>
            </p:cNvSpPr>
            <p:nvPr/>
          </p:nvSpPr>
          <p:spPr bwMode="auto">
            <a:xfrm>
              <a:off x="2004" y="2364"/>
              <a:ext cx="384" cy="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700" tIns="12700" rIns="12700" bIns="12700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en-US" altLang="en-US" sz="1400">
                  <a:solidFill>
                    <a:srgbClr val="000000"/>
                  </a:solidFill>
                  <a:latin typeface="Arial Unicode MS" pitchFamily="34" charset="-128"/>
                </a:rPr>
                <a:t>field 4</a:t>
              </a:r>
            </a:p>
            <a:p>
              <a:r>
                <a:rPr lang="en-US" altLang="en-US" sz="1400">
                  <a:solidFill>
                    <a:srgbClr val="000000"/>
                  </a:solidFill>
                  <a:latin typeface="Arial Unicode MS" pitchFamily="34" charset="-128"/>
                </a:rPr>
                <a:t>E</a:t>
              </a:r>
              <a:r>
                <a:rPr lang="en-US" altLang="en-US" sz="1400" baseline="-25000">
                  <a:solidFill>
                    <a:srgbClr val="000000"/>
                  </a:solidFill>
                  <a:latin typeface="Arial Unicode MS" pitchFamily="34" charset="-128"/>
                </a:rPr>
                <a:t>4</a:t>
              </a:r>
              <a:endParaRPr lang="de-AT" altLang="en-US" sz="1400">
                <a:latin typeface="Arial Unicode MS" pitchFamily="34" charset="-128"/>
              </a:endParaRPr>
            </a:p>
          </p:txBody>
        </p:sp>
        <p:sp>
          <p:nvSpPr>
            <p:cNvPr id="14395" name="Line 123"/>
            <p:cNvSpPr>
              <a:spLocks noChangeAspect="1" noChangeShapeType="1"/>
            </p:cNvSpPr>
            <p:nvPr/>
          </p:nvSpPr>
          <p:spPr bwMode="auto">
            <a:xfrm>
              <a:off x="2427" y="1406"/>
              <a:ext cx="1" cy="161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4349" name="Date Placeholder 8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AT" altLang="en-US" sz="1400" smtClean="0">
                <a:solidFill>
                  <a:schemeClr val="bg1"/>
                </a:solidFill>
              </a:rPr>
              <a:t>16.11.2015</a:t>
            </a:r>
            <a:endParaRPr lang="de-AT" altLang="en-US" sz="1400">
              <a:solidFill>
                <a:schemeClr val="bg1"/>
              </a:solidFill>
            </a:endParaRPr>
          </a:p>
        </p:txBody>
      </p:sp>
      <p:sp>
        <p:nvSpPr>
          <p:cNvPr id="6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88F300-277E-4D0A-8413-9172C960EEEF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04775"/>
            <a:ext cx="7467600" cy="762000"/>
          </a:xfrm>
        </p:spPr>
        <p:txBody>
          <a:bodyPr/>
          <a:lstStyle/>
          <a:p>
            <a:r>
              <a:rPr lang="en-GB" altLang="en-US" sz="2800" b="1" smtClean="0">
                <a:solidFill>
                  <a:srgbClr val="FFFF00"/>
                </a:solidFill>
                <a:latin typeface="Arial" charset="0"/>
              </a:rPr>
              <a:t>Aktives Abtasten (Scanning)</a:t>
            </a:r>
          </a:p>
        </p:txBody>
      </p:sp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1690688" y="16525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5366" name="Rectangle 4"/>
          <p:cNvSpPr>
            <a:spLocks noChangeArrowheads="1"/>
          </p:cNvSpPr>
          <p:nvPr/>
        </p:nvSpPr>
        <p:spPr bwMode="auto">
          <a:xfrm>
            <a:off x="2124075" y="16859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5367" name="Rectangle 5"/>
          <p:cNvSpPr>
            <a:spLocks noChangeArrowheads="1"/>
          </p:cNvSpPr>
          <p:nvPr/>
        </p:nvSpPr>
        <p:spPr bwMode="auto">
          <a:xfrm>
            <a:off x="1809750" y="1690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5368" name="Rectangle 6"/>
          <p:cNvSpPr>
            <a:spLocks noChangeArrowheads="1"/>
          </p:cNvSpPr>
          <p:nvPr/>
        </p:nvSpPr>
        <p:spPr bwMode="auto">
          <a:xfrm>
            <a:off x="1057275" y="13811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5369" name="Rectangle 8"/>
          <p:cNvSpPr>
            <a:spLocks noChangeArrowheads="1"/>
          </p:cNvSpPr>
          <p:nvPr/>
        </p:nvSpPr>
        <p:spPr bwMode="auto">
          <a:xfrm>
            <a:off x="1147763" y="11715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5370" name="Rectangle 9"/>
          <p:cNvSpPr>
            <a:spLocks noChangeArrowheads="1"/>
          </p:cNvSpPr>
          <p:nvPr/>
        </p:nvSpPr>
        <p:spPr bwMode="auto">
          <a:xfrm>
            <a:off x="533400" y="1066800"/>
            <a:ext cx="7315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lnSpc>
                <a:spcPct val="80000"/>
              </a:lnSpc>
              <a:buFontTx/>
              <a:buChar char="•"/>
            </a:pPr>
            <a:r>
              <a:rPr lang="en-US" altLang="en-US">
                <a:solidFill>
                  <a:srgbClr val="000099"/>
                </a:solidFill>
              </a:rPr>
              <a:t>Transversales “scanning” mit kleinem Strahl.</a:t>
            </a:r>
          </a:p>
          <a:p>
            <a:pPr lvl="1" algn="l">
              <a:lnSpc>
                <a:spcPct val="80000"/>
              </a:lnSpc>
              <a:buFontTx/>
              <a:buChar char="–"/>
            </a:pPr>
            <a:r>
              <a:rPr lang="en-US" altLang="en-US" sz="1800" b="0">
                <a:solidFill>
                  <a:schemeClr val="tx1"/>
                </a:solidFill>
              </a:rPr>
              <a:t>Strahlgrö</a:t>
            </a:r>
            <a:r>
              <a:rPr lang="en-US" altLang="en-US" sz="1800" b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ße einstellbar im Bereich</a:t>
            </a:r>
            <a:r>
              <a:rPr lang="en-US" altLang="en-US" sz="1800" b="0">
                <a:solidFill>
                  <a:schemeClr val="tx1"/>
                </a:solidFill>
              </a:rPr>
              <a:t> 4 bis 10 mm. 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altLang="en-US">
                <a:solidFill>
                  <a:srgbClr val="000099"/>
                </a:solidFill>
              </a:rPr>
              <a:t>Schnelle magnetische Ablenkung (</a:t>
            </a:r>
            <a:r>
              <a:rPr lang="en-US" altLang="en-US">
                <a:solidFill>
                  <a:srgbClr val="000099"/>
                </a:solidFill>
                <a:sym typeface="Symbol" pitchFamily="18" charset="2"/>
              </a:rPr>
              <a:t> 10m/s)</a:t>
            </a:r>
            <a:r>
              <a:rPr lang="en-US" altLang="en-US">
                <a:solidFill>
                  <a:srgbClr val="000099"/>
                </a:solidFill>
              </a:rPr>
              <a:t>.</a:t>
            </a:r>
          </a:p>
          <a:p>
            <a:pPr algn="l">
              <a:lnSpc>
                <a:spcPct val="80000"/>
              </a:lnSpc>
              <a:buFontTx/>
              <a:buChar char="•"/>
            </a:pPr>
            <a:endParaRPr lang="en-US" altLang="en-US">
              <a:solidFill>
                <a:srgbClr val="000099"/>
              </a:solidFill>
            </a:endParaRPr>
          </a:p>
          <a:p>
            <a:pPr algn="l">
              <a:lnSpc>
                <a:spcPct val="80000"/>
              </a:lnSpc>
              <a:buFontTx/>
              <a:buChar char="•"/>
            </a:pPr>
            <a:endParaRPr lang="en-US" altLang="en-US">
              <a:solidFill>
                <a:srgbClr val="000099"/>
              </a:solidFill>
            </a:endParaRPr>
          </a:p>
        </p:txBody>
      </p:sp>
      <p:grpSp>
        <p:nvGrpSpPr>
          <p:cNvPr id="15371" name="Group 162"/>
          <p:cNvGrpSpPr>
            <a:grpSpLocks noChangeAspect="1"/>
          </p:cNvGrpSpPr>
          <p:nvPr/>
        </p:nvGrpSpPr>
        <p:grpSpPr bwMode="auto">
          <a:xfrm>
            <a:off x="1143000" y="2209800"/>
            <a:ext cx="6934200" cy="2865438"/>
            <a:chOff x="1700" y="9640"/>
            <a:chExt cx="8833" cy="3650"/>
          </a:xfrm>
        </p:grpSpPr>
        <p:sp>
          <p:nvSpPr>
            <p:cNvPr id="15374" name="Freeform 163"/>
            <p:cNvSpPr>
              <a:spLocks noChangeAspect="1"/>
            </p:cNvSpPr>
            <p:nvPr/>
          </p:nvSpPr>
          <p:spPr bwMode="auto">
            <a:xfrm>
              <a:off x="8422" y="9830"/>
              <a:ext cx="2111" cy="3372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000"/>
                <a:gd name="T16" fmla="*/ 0 h 20000"/>
                <a:gd name="T17" fmla="*/ 20000 w 20000"/>
                <a:gd name="T18" fmla="*/ 20000 h 20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000" h="20000">
                  <a:moveTo>
                    <a:pt x="66" y="0"/>
                  </a:moveTo>
                  <a:lnTo>
                    <a:pt x="19924" y="4051"/>
                  </a:lnTo>
                  <a:lnTo>
                    <a:pt x="19991" y="19994"/>
                  </a:lnTo>
                  <a:lnTo>
                    <a:pt x="0" y="15931"/>
                  </a:lnTo>
                  <a:lnTo>
                    <a:pt x="66" y="0"/>
                  </a:lnTo>
                  <a:close/>
                </a:path>
              </a:pathLst>
            </a:custGeom>
            <a:pattFill prst="pct20">
              <a:fgClr>
                <a:srgbClr val="008000"/>
              </a:fgClr>
              <a:bgClr>
                <a:srgbClr val="FFFFFF"/>
              </a:bgClr>
            </a:pattFill>
            <a:ln w="12700">
              <a:solidFill>
                <a:srgbClr val="008000"/>
              </a:solidFill>
              <a:round/>
              <a:headEnd type="none" w="sm" len="lg"/>
              <a:tailEnd type="none" w="sm" len="lg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375" name="Freeform 164"/>
            <p:cNvSpPr>
              <a:spLocks noChangeAspect="1"/>
            </p:cNvSpPr>
            <p:nvPr/>
          </p:nvSpPr>
          <p:spPr bwMode="auto">
            <a:xfrm>
              <a:off x="8754" y="10775"/>
              <a:ext cx="1354" cy="1435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w 20000"/>
                <a:gd name="T105" fmla="*/ 0 h 20000"/>
                <a:gd name="T106" fmla="*/ 0 w 20000"/>
                <a:gd name="T107" fmla="*/ 0 h 20000"/>
                <a:gd name="T108" fmla="*/ 0 w 20000"/>
                <a:gd name="T109" fmla="*/ 0 h 20000"/>
                <a:gd name="T110" fmla="*/ 0 w 20000"/>
                <a:gd name="T111" fmla="*/ 0 h 20000"/>
                <a:gd name="T112" fmla="*/ 0 w 20000"/>
                <a:gd name="T113" fmla="*/ 0 h 20000"/>
                <a:gd name="T114" fmla="*/ 0 w 20000"/>
                <a:gd name="T115" fmla="*/ 0 h 20000"/>
                <a:gd name="T116" fmla="*/ 0 w 20000"/>
                <a:gd name="T117" fmla="*/ 0 h 20000"/>
                <a:gd name="T118" fmla="*/ 0 w 20000"/>
                <a:gd name="T119" fmla="*/ 0 h 20000"/>
                <a:gd name="T120" fmla="*/ 0 w 20000"/>
                <a:gd name="T121" fmla="*/ 0 h 2000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0000"/>
                <a:gd name="T184" fmla="*/ 0 h 20000"/>
                <a:gd name="T185" fmla="*/ 20000 w 20000"/>
                <a:gd name="T186" fmla="*/ 20000 h 2000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0000" h="20000">
                  <a:moveTo>
                    <a:pt x="0" y="3624"/>
                  </a:moveTo>
                  <a:lnTo>
                    <a:pt x="0" y="3512"/>
                  </a:lnTo>
                  <a:lnTo>
                    <a:pt x="192" y="3512"/>
                  </a:lnTo>
                  <a:lnTo>
                    <a:pt x="295" y="3415"/>
                  </a:lnTo>
                  <a:lnTo>
                    <a:pt x="295" y="3289"/>
                  </a:lnTo>
                  <a:lnTo>
                    <a:pt x="399" y="3289"/>
                  </a:lnTo>
                  <a:lnTo>
                    <a:pt x="399" y="3192"/>
                  </a:lnTo>
                  <a:lnTo>
                    <a:pt x="487" y="3052"/>
                  </a:lnTo>
                  <a:lnTo>
                    <a:pt x="679" y="3052"/>
                  </a:lnTo>
                  <a:lnTo>
                    <a:pt x="783" y="2955"/>
                  </a:lnTo>
                  <a:lnTo>
                    <a:pt x="783" y="2843"/>
                  </a:lnTo>
                  <a:lnTo>
                    <a:pt x="1078" y="2843"/>
                  </a:lnTo>
                  <a:lnTo>
                    <a:pt x="1078" y="2718"/>
                  </a:lnTo>
                  <a:lnTo>
                    <a:pt x="1374" y="2718"/>
                  </a:lnTo>
                  <a:lnTo>
                    <a:pt x="1374" y="2606"/>
                  </a:lnTo>
                  <a:lnTo>
                    <a:pt x="1861" y="2606"/>
                  </a:lnTo>
                  <a:lnTo>
                    <a:pt x="1965" y="2495"/>
                  </a:lnTo>
                  <a:lnTo>
                    <a:pt x="2157" y="2383"/>
                  </a:lnTo>
                  <a:lnTo>
                    <a:pt x="2260" y="2383"/>
                  </a:lnTo>
                  <a:lnTo>
                    <a:pt x="2349" y="2272"/>
                  </a:lnTo>
                  <a:lnTo>
                    <a:pt x="2452" y="2272"/>
                  </a:lnTo>
                  <a:lnTo>
                    <a:pt x="2644" y="2160"/>
                  </a:lnTo>
                  <a:lnTo>
                    <a:pt x="2747" y="2160"/>
                  </a:lnTo>
                  <a:lnTo>
                    <a:pt x="2747" y="2049"/>
                  </a:lnTo>
                  <a:lnTo>
                    <a:pt x="2836" y="1937"/>
                  </a:lnTo>
                  <a:lnTo>
                    <a:pt x="3043" y="1937"/>
                  </a:lnTo>
                  <a:lnTo>
                    <a:pt x="3043" y="1812"/>
                  </a:lnTo>
                  <a:lnTo>
                    <a:pt x="3131" y="1812"/>
                  </a:lnTo>
                  <a:lnTo>
                    <a:pt x="3323" y="1700"/>
                  </a:lnTo>
                  <a:lnTo>
                    <a:pt x="3427" y="1700"/>
                  </a:lnTo>
                  <a:lnTo>
                    <a:pt x="3619" y="1491"/>
                  </a:lnTo>
                  <a:lnTo>
                    <a:pt x="3826" y="1491"/>
                  </a:lnTo>
                  <a:lnTo>
                    <a:pt x="3826" y="1366"/>
                  </a:lnTo>
                  <a:lnTo>
                    <a:pt x="3914" y="1254"/>
                  </a:lnTo>
                  <a:lnTo>
                    <a:pt x="4121" y="1254"/>
                  </a:lnTo>
                  <a:lnTo>
                    <a:pt x="4313" y="1017"/>
                  </a:lnTo>
                  <a:lnTo>
                    <a:pt x="4402" y="1017"/>
                  </a:lnTo>
                  <a:lnTo>
                    <a:pt x="4505" y="906"/>
                  </a:lnTo>
                  <a:lnTo>
                    <a:pt x="4609" y="906"/>
                  </a:lnTo>
                  <a:lnTo>
                    <a:pt x="4609" y="794"/>
                  </a:lnTo>
                  <a:lnTo>
                    <a:pt x="4904" y="794"/>
                  </a:lnTo>
                  <a:lnTo>
                    <a:pt x="4993" y="683"/>
                  </a:lnTo>
                  <a:lnTo>
                    <a:pt x="5096" y="683"/>
                  </a:lnTo>
                  <a:lnTo>
                    <a:pt x="5096" y="557"/>
                  </a:lnTo>
                  <a:lnTo>
                    <a:pt x="5480" y="557"/>
                  </a:lnTo>
                  <a:lnTo>
                    <a:pt x="5480" y="474"/>
                  </a:lnTo>
                  <a:lnTo>
                    <a:pt x="5775" y="474"/>
                  </a:lnTo>
                  <a:lnTo>
                    <a:pt x="5879" y="334"/>
                  </a:lnTo>
                  <a:lnTo>
                    <a:pt x="6558" y="334"/>
                  </a:lnTo>
                  <a:lnTo>
                    <a:pt x="6662" y="237"/>
                  </a:lnTo>
                  <a:lnTo>
                    <a:pt x="7843" y="237"/>
                  </a:lnTo>
                  <a:lnTo>
                    <a:pt x="7843" y="98"/>
                  </a:lnTo>
                  <a:lnTo>
                    <a:pt x="9498" y="98"/>
                  </a:lnTo>
                  <a:lnTo>
                    <a:pt x="9601" y="0"/>
                  </a:lnTo>
                  <a:lnTo>
                    <a:pt x="10089" y="0"/>
                  </a:lnTo>
                  <a:lnTo>
                    <a:pt x="10281" y="98"/>
                  </a:lnTo>
                  <a:lnTo>
                    <a:pt x="11462" y="98"/>
                  </a:lnTo>
                  <a:lnTo>
                    <a:pt x="11566" y="237"/>
                  </a:lnTo>
                  <a:lnTo>
                    <a:pt x="11654" y="237"/>
                  </a:lnTo>
                  <a:lnTo>
                    <a:pt x="11758" y="334"/>
                  </a:lnTo>
                  <a:lnTo>
                    <a:pt x="12053" y="334"/>
                  </a:lnTo>
                  <a:lnTo>
                    <a:pt x="12142" y="474"/>
                  </a:lnTo>
                  <a:lnTo>
                    <a:pt x="12245" y="474"/>
                  </a:lnTo>
                  <a:lnTo>
                    <a:pt x="12349" y="557"/>
                  </a:lnTo>
                  <a:lnTo>
                    <a:pt x="12541" y="557"/>
                  </a:lnTo>
                  <a:lnTo>
                    <a:pt x="12644" y="683"/>
                  </a:lnTo>
                  <a:lnTo>
                    <a:pt x="12644" y="794"/>
                  </a:lnTo>
                  <a:lnTo>
                    <a:pt x="13028" y="794"/>
                  </a:lnTo>
                  <a:lnTo>
                    <a:pt x="13028" y="906"/>
                  </a:lnTo>
                  <a:lnTo>
                    <a:pt x="13131" y="906"/>
                  </a:lnTo>
                  <a:lnTo>
                    <a:pt x="13220" y="1017"/>
                  </a:lnTo>
                  <a:lnTo>
                    <a:pt x="13323" y="1017"/>
                  </a:lnTo>
                  <a:lnTo>
                    <a:pt x="13516" y="1254"/>
                  </a:lnTo>
                  <a:lnTo>
                    <a:pt x="13619" y="1254"/>
                  </a:lnTo>
                  <a:lnTo>
                    <a:pt x="14003" y="1700"/>
                  </a:lnTo>
                  <a:lnTo>
                    <a:pt x="14106" y="1700"/>
                  </a:lnTo>
                  <a:lnTo>
                    <a:pt x="14210" y="1812"/>
                  </a:lnTo>
                  <a:lnTo>
                    <a:pt x="14298" y="1812"/>
                  </a:lnTo>
                  <a:lnTo>
                    <a:pt x="14298" y="1937"/>
                  </a:lnTo>
                  <a:lnTo>
                    <a:pt x="14505" y="2049"/>
                  </a:lnTo>
                  <a:lnTo>
                    <a:pt x="14505" y="2160"/>
                  </a:lnTo>
                  <a:lnTo>
                    <a:pt x="14594" y="2160"/>
                  </a:lnTo>
                  <a:lnTo>
                    <a:pt x="14594" y="2272"/>
                  </a:lnTo>
                  <a:lnTo>
                    <a:pt x="14697" y="2272"/>
                  </a:lnTo>
                  <a:lnTo>
                    <a:pt x="14697" y="2383"/>
                  </a:lnTo>
                  <a:lnTo>
                    <a:pt x="14993" y="2718"/>
                  </a:lnTo>
                  <a:lnTo>
                    <a:pt x="14993" y="2843"/>
                  </a:lnTo>
                  <a:lnTo>
                    <a:pt x="15081" y="2843"/>
                  </a:lnTo>
                  <a:lnTo>
                    <a:pt x="15081" y="3052"/>
                  </a:lnTo>
                  <a:lnTo>
                    <a:pt x="15185" y="3052"/>
                  </a:lnTo>
                  <a:lnTo>
                    <a:pt x="15288" y="3192"/>
                  </a:lnTo>
                  <a:lnTo>
                    <a:pt x="15288" y="3512"/>
                  </a:lnTo>
                  <a:lnTo>
                    <a:pt x="15377" y="3512"/>
                  </a:lnTo>
                  <a:lnTo>
                    <a:pt x="15377" y="3749"/>
                  </a:lnTo>
                  <a:lnTo>
                    <a:pt x="15480" y="3847"/>
                  </a:lnTo>
                  <a:lnTo>
                    <a:pt x="15480" y="4209"/>
                  </a:lnTo>
                  <a:lnTo>
                    <a:pt x="15569" y="4209"/>
                  </a:lnTo>
                  <a:lnTo>
                    <a:pt x="15672" y="4321"/>
                  </a:lnTo>
                  <a:lnTo>
                    <a:pt x="15672" y="4530"/>
                  </a:lnTo>
                  <a:lnTo>
                    <a:pt x="15775" y="4530"/>
                  </a:lnTo>
                  <a:lnTo>
                    <a:pt x="15775" y="4767"/>
                  </a:lnTo>
                  <a:lnTo>
                    <a:pt x="15864" y="4878"/>
                  </a:lnTo>
                  <a:lnTo>
                    <a:pt x="15864" y="5003"/>
                  </a:lnTo>
                  <a:lnTo>
                    <a:pt x="15968" y="5101"/>
                  </a:lnTo>
                  <a:lnTo>
                    <a:pt x="16071" y="5101"/>
                  </a:lnTo>
                  <a:lnTo>
                    <a:pt x="16071" y="5240"/>
                  </a:lnTo>
                  <a:lnTo>
                    <a:pt x="16160" y="5338"/>
                  </a:lnTo>
                  <a:lnTo>
                    <a:pt x="16160" y="5463"/>
                  </a:lnTo>
                  <a:lnTo>
                    <a:pt x="16366" y="5659"/>
                  </a:lnTo>
                  <a:lnTo>
                    <a:pt x="16366" y="5798"/>
                  </a:lnTo>
                  <a:lnTo>
                    <a:pt x="16455" y="5798"/>
                  </a:lnTo>
                  <a:lnTo>
                    <a:pt x="16558" y="5895"/>
                  </a:lnTo>
                  <a:lnTo>
                    <a:pt x="16558" y="6021"/>
                  </a:lnTo>
                  <a:lnTo>
                    <a:pt x="16647" y="6021"/>
                  </a:lnTo>
                  <a:lnTo>
                    <a:pt x="16647" y="6244"/>
                  </a:lnTo>
                  <a:lnTo>
                    <a:pt x="16750" y="6244"/>
                  </a:lnTo>
                  <a:lnTo>
                    <a:pt x="16750" y="6369"/>
                  </a:lnTo>
                  <a:lnTo>
                    <a:pt x="16854" y="6369"/>
                  </a:lnTo>
                  <a:lnTo>
                    <a:pt x="16854" y="6481"/>
                  </a:lnTo>
                  <a:lnTo>
                    <a:pt x="16942" y="6481"/>
                  </a:lnTo>
                  <a:lnTo>
                    <a:pt x="16942" y="6690"/>
                  </a:lnTo>
                  <a:lnTo>
                    <a:pt x="17046" y="6690"/>
                  </a:lnTo>
                  <a:lnTo>
                    <a:pt x="17046" y="6927"/>
                  </a:lnTo>
                  <a:lnTo>
                    <a:pt x="17149" y="6927"/>
                  </a:lnTo>
                  <a:lnTo>
                    <a:pt x="17238" y="7038"/>
                  </a:lnTo>
                  <a:lnTo>
                    <a:pt x="17238" y="7150"/>
                  </a:lnTo>
                  <a:lnTo>
                    <a:pt x="17341" y="7275"/>
                  </a:lnTo>
                  <a:lnTo>
                    <a:pt x="17341" y="7387"/>
                  </a:lnTo>
                  <a:lnTo>
                    <a:pt x="17430" y="7498"/>
                  </a:lnTo>
                  <a:lnTo>
                    <a:pt x="17430" y="7596"/>
                  </a:lnTo>
                  <a:lnTo>
                    <a:pt x="17533" y="7596"/>
                  </a:lnTo>
                  <a:lnTo>
                    <a:pt x="17637" y="7721"/>
                  </a:lnTo>
                  <a:lnTo>
                    <a:pt x="17637" y="7833"/>
                  </a:lnTo>
                  <a:lnTo>
                    <a:pt x="17725" y="7833"/>
                  </a:lnTo>
                  <a:lnTo>
                    <a:pt x="17725" y="8056"/>
                  </a:lnTo>
                  <a:lnTo>
                    <a:pt x="17829" y="8056"/>
                  </a:lnTo>
                  <a:lnTo>
                    <a:pt x="17829" y="8293"/>
                  </a:lnTo>
                  <a:lnTo>
                    <a:pt x="18021" y="8516"/>
                  </a:lnTo>
                  <a:lnTo>
                    <a:pt x="18124" y="8516"/>
                  </a:lnTo>
                  <a:lnTo>
                    <a:pt x="18124" y="8613"/>
                  </a:lnTo>
                  <a:lnTo>
                    <a:pt x="18227" y="8753"/>
                  </a:lnTo>
                  <a:lnTo>
                    <a:pt x="18227" y="8850"/>
                  </a:lnTo>
                  <a:lnTo>
                    <a:pt x="18316" y="8962"/>
                  </a:lnTo>
                  <a:lnTo>
                    <a:pt x="18419" y="9185"/>
                  </a:lnTo>
                  <a:lnTo>
                    <a:pt x="18612" y="9422"/>
                  </a:lnTo>
                  <a:lnTo>
                    <a:pt x="18612" y="9533"/>
                  </a:lnTo>
                  <a:lnTo>
                    <a:pt x="19010" y="9979"/>
                  </a:lnTo>
                  <a:lnTo>
                    <a:pt x="19010" y="10105"/>
                  </a:lnTo>
                  <a:lnTo>
                    <a:pt x="19202" y="10341"/>
                  </a:lnTo>
                  <a:lnTo>
                    <a:pt x="19291" y="10341"/>
                  </a:lnTo>
                  <a:lnTo>
                    <a:pt x="19291" y="10439"/>
                  </a:lnTo>
                  <a:lnTo>
                    <a:pt x="19394" y="10564"/>
                  </a:lnTo>
                  <a:lnTo>
                    <a:pt x="19394" y="10662"/>
                  </a:lnTo>
                  <a:lnTo>
                    <a:pt x="19498" y="10787"/>
                  </a:lnTo>
                  <a:lnTo>
                    <a:pt x="19586" y="10787"/>
                  </a:lnTo>
                  <a:lnTo>
                    <a:pt x="19586" y="10899"/>
                  </a:lnTo>
                  <a:lnTo>
                    <a:pt x="19690" y="10997"/>
                  </a:lnTo>
                  <a:lnTo>
                    <a:pt x="19690" y="11359"/>
                  </a:lnTo>
                  <a:lnTo>
                    <a:pt x="19793" y="11470"/>
                  </a:lnTo>
                  <a:lnTo>
                    <a:pt x="19793" y="12042"/>
                  </a:lnTo>
                  <a:lnTo>
                    <a:pt x="19882" y="12139"/>
                  </a:lnTo>
                  <a:lnTo>
                    <a:pt x="19882" y="13059"/>
                  </a:lnTo>
                  <a:lnTo>
                    <a:pt x="19985" y="13282"/>
                  </a:lnTo>
                  <a:lnTo>
                    <a:pt x="19985" y="15331"/>
                  </a:lnTo>
                  <a:lnTo>
                    <a:pt x="19882" y="15540"/>
                  </a:lnTo>
                  <a:lnTo>
                    <a:pt x="19882" y="15666"/>
                  </a:lnTo>
                  <a:lnTo>
                    <a:pt x="19793" y="15889"/>
                  </a:lnTo>
                  <a:lnTo>
                    <a:pt x="19793" y="16362"/>
                  </a:lnTo>
                  <a:lnTo>
                    <a:pt x="19690" y="16474"/>
                  </a:lnTo>
                  <a:lnTo>
                    <a:pt x="19690" y="16794"/>
                  </a:lnTo>
                  <a:lnTo>
                    <a:pt x="19394" y="17143"/>
                  </a:lnTo>
                  <a:lnTo>
                    <a:pt x="19394" y="17268"/>
                  </a:lnTo>
                  <a:lnTo>
                    <a:pt x="19291" y="17380"/>
                  </a:lnTo>
                  <a:lnTo>
                    <a:pt x="19291" y="17477"/>
                  </a:lnTo>
                  <a:lnTo>
                    <a:pt x="19202" y="17477"/>
                  </a:lnTo>
                  <a:lnTo>
                    <a:pt x="19010" y="17700"/>
                  </a:lnTo>
                  <a:lnTo>
                    <a:pt x="18907" y="17700"/>
                  </a:lnTo>
                  <a:lnTo>
                    <a:pt x="18907" y="17826"/>
                  </a:lnTo>
                  <a:lnTo>
                    <a:pt x="18715" y="17937"/>
                  </a:lnTo>
                  <a:lnTo>
                    <a:pt x="18508" y="18174"/>
                  </a:lnTo>
                  <a:lnTo>
                    <a:pt x="18316" y="18272"/>
                  </a:lnTo>
                  <a:lnTo>
                    <a:pt x="18227" y="18411"/>
                  </a:lnTo>
                  <a:lnTo>
                    <a:pt x="18124" y="18411"/>
                  </a:lnTo>
                  <a:lnTo>
                    <a:pt x="17932" y="18495"/>
                  </a:lnTo>
                  <a:lnTo>
                    <a:pt x="17829" y="18495"/>
                  </a:lnTo>
                  <a:lnTo>
                    <a:pt x="17725" y="18620"/>
                  </a:lnTo>
                  <a:lnTo>
                    <a:pt x="17637" y="18620"/>
                  </a:lnTo>
                  <a:lnTo>
                    <a:pt x="17430" y="18732"/>
                  </a:lnTo>
                  <a:lnTo>
                    <a:pt x="17341" y="18732"/>
                  </a:lnTo>
                  <a:lnTo>
                    <a:pt x="17149" y="18843"/>
                  </a:lnTo>
                  <a:lnTo>
                    <a:pt x="16942" y="18843"/>
                  </a:lnTo>
                  <a:lnTo>
                    <a:pt x="16854" y="18955"/>
                  </a:lnTo>
                  <a:lnTo>
                    <a:pt x="16366" y="18955"/>
                  </a:lnTo>
                  <a:lnTo>
                    <a:pt x="16263" y="19066"/>
                  </a:lnTo>
                  <a:lnTo>
                    <a:pt x="15864" y="19066"/>
                  </a:lnTo>
                  <a:lnTo>
                    <a:pt x="15864" y="19192"/>
                  </a:lnTo>
                  <a:lnTo>
                    <a:pt x="15672" y="19192"/>
                  </a:lnTo>
                  <a:lnTo>
                    <a:pt x="15569" y="19303"/>
                  </a:lnTo>
                  <a:lnTo>
                    <a:pt x="15377" y="19303"/>
                  </a:lnTo>
                  <a:lnTo>
                    <a:pt x="15377" y="19429"/>
                  </a:lnTo>
                  <a:lnTo>
                    <a:pt x="15185" y="19429"/>
                  </a:lnTo>
                  <a:lnTo>
                    <a:pt x="14993" y="19512"/>
                  </a:lnTo>
                  <a:lnTo>
                    <a:pt x="14594" y="19512"/>
                  </a:lnTo>
                  <a:lnTo>
                    <a:pt x="14505" y="19638"/>
                  </a:lnTo>
                  <a:lnTo>
                    <a:pt x="13914" y="19638"/>
                  </a:lnTo>
                  <a:lnTo>
                    <a:pt x="13914" y="19749"/>
                  </a:lnTo>
                  <a:lnTo>
                    <a:pt x="13516" y="19749"/>
                  </a:lnTo>
                  <a:lnTo>
                    <a:pt x="13427" y="19861"/>
                  </a:lnTo>
                  <a:lnTo>
                    <a:pt x="12245" y="19861"/>
                  </a:lnTo>
                  <a:lnTo>
                    <a:pt x="11654" y="19986"/>
                  </a:lnTo>
                  <a:lnTo>
                    <a:pt x="9010" y="19986"/>
                  </a:lnTo>
                  <a:lnTo>
                    <a:pt x="8907" y="19861"/>
                  </a:lnTo>
                  <a:lnTo>
                    <a:pt x="7932" y="19861"/>
                  </a:lnTo>
                  <a:lnTo>
                    <a:pt x="7843" y="19749"/>
                  </a:lnTo>
                  <a:lnTo>
                    <a:pt x="7548" y="19749"/>
                  </a:lnTo>
                  <a:lnTo>
                    <a:pt x="7445" y="19638"/>
                  </a:lnTo>
                  <a:lnTo>
                    <a:pt x="7341" y="19638"/>
                  </a:lnTo>
                  <a:lnTo>
                    <a:pt x="7149" y="19512"/>
                  </a:lnTo>
                  <a:lnTo>
                    <a:pt x="7046" y="19512"/>
                  </a:lnTo>
                  <a:lnTo>
                    <a:pt x="6957" y="19429"/>
                  </a:lnTo>
                  <a:lnTo>
                    <a:pt x="6765" y="19429"/>
                  </a:lnTo>
                  <a:lnTo>
                    <a:pt x="6765" y="19303"/>
                  </a:lnTo>
                  <a:lnTo>
                    <a:pt x="6662" y="19303"/>
                  </a:lnTo>
                  <a:lnTo>
                    <a:pt x="6470" y="19192"/>
                  </a:lnTo>
                  <a:lnTo>
                    <a:pt x="6174" y="18843"/>
                  </a:lnTo>
                  <a:lnTo>
                    <a:pt x="5982" y="18732"/>
                  </a:lnTo>
                  <a:lnTo>
                    <a:pt x="5982" y="18620"/>
                  </a:lnTo>
                  <a:lnTo>
                    <a:pt x="5879" y="18620"/>
                  </a:lnTo>
                  <a:lnTo>
                    <a:pt x="5775" y="18495"/>
                  </a:lnTo>
                  <a:lnTo>
                    <a:pt x="5583" y="18411"/>
                  </a:lnTo>
                  <a:lnTo>
                    <a:pt x="5583" y="18272"/>
                  </a:lnTo>
                  <a:lnTo>
                    <a:pt x="5185" y="17826"/>
                  </a:lnTo>
                  <a:lnTo>
                    <a:pt x="5185" y="17700"/>
                  </a:lnTo>
                  <a:lnTo>
                    <a:pt x="4993" y="17477"/>
                  </a:lnTo>
                  <a:lnTo>
                    <a:pt x="4993" y="17380"/>
                  </a:lnTo>
                  <a:lnTo>
                    <a:pt x="4904" y="17268"/>
                  </a:lnTo>
                  <a:lnTo>
                    <a:pt x="4801" y="17268"/>
                  </a:lnTo>
                  <a:lnTo>
                    <a:pt x="4801" y="17143"/>
                  </a:lnTo>
                  <a:lnTo>
                    <a:pt x="4609" y="16920"/>
                  </a:lnTo>
                  <a:lnTo>
                    <a:pt x="4402" y="16794"/>
                  </a:lnTo>
                  <a:lnTo>
                    <a:pt x="4402" y="16683"/>
                  </a:lnTo>
                  <a:lnTo>
                    <a:pt x="4313" y="16683"/>
                  </a:lnTo>
                  <a:lnTo>
                    <a:pt x="4313" y="16557"/>
                  </a:lnTo>
                  <a:lnTo>
                    <a:pt x="4121" y="16474"/>
                  </a:lnTo>
                  <a:lnTo>
                    <a:pt x="4018" y="16474"/>
                  </a:lnTo>
                  <a:lnTo>
                    <a:pt x="4018" y="16362"/>
                  </a:lnTo>
                  <a:lnTo>
                    <a:pt x="3914" y="16362"/>
                  </a:lnTo>
                  <a:lnTo>
                    <a:pt x="3826" y="16237"/>
                  </a:lnTo>
                  <a:lnTo>
                    <a:pt x="3619" y="16125"/>
                  </a:lnTo>
                  <a:lnTo>
                    <a:pt x="3530" y="16000"/>
                  </a:lnTo>
                  <a:lnTo>
                    <a:pt x="3530" y="15889"/>
                  </a:lnTo>
                  <a:lnTo>
                    <a:pt x="3427" y="15889"/>
                  </a:lnTo>
                  <a:lnTo>
                    <a:pt x="3323" y="15777"/>
                  </a:lnTo>
                  <a:lnTo>
                    <a:pt x="3235" y="15777"/>
                  </a:lnTo>
                  <a:lnTo>
                    <a:pt x="3235" y="15666"/>
                  </a:lnTo>
                  <a:lnTo>
                    <a:pt x="3131" y="15456"/>
                  </a:lnTo>
                  <a:lnTo>
                    <a:pt x="3043" y="15331"/>
                  </a:lnTo>
                  <a:lnTo>
                    <a:pt x="2836" y="15220"/>
                  </a:lnTo>
                  <a:lnTo>
                    <a:pt x="2836" y="14983"/>
                  </a:lnTo>
                  <a:lnTo>
                    <a:pt x="2644" y="14746"/>
                  </a:lnTo>
                  <a:lnTo>
                    <a:pt x="2644" y="14648"/>
                  </a:lnTo>
                  <a:lnTo>
                    <a:pt x="2541" y="14648"/>
                  </a:lnTo>
                  <a:lnTo>
                    <a:pt x="2452" y="14509"/>
                  </a:lnTo>
                  <a:lnTo>
                    <a:pt x="2452" y="14425"/>
                  </a:lnTo>
                  <a:lnTo>
                    <a:pt x="2349" y="14328"/>
                  </a:lnTo>
                  <a:lnTo>
                    <a:pt x="2349" y="14188"/>
                  </a:lnTo>
                  <a:lnTo>
                    <a:pt x="2260" y="14188"/>
                  </a:lnTo>
                  <a:lnTo>
                    <a:pt x="2260" y="14091"/>
                  </a:lnTo>
                  <a:lnTo>
                    <a:pt x="2157" y="14091"/>
                  </a:lnTo>
                  <a:lnTo>
                    <a:pt x="2157" y="13951"/>
                  </a:lnTo>
                  <a:lnTo>
                    <a:pt x="2053" y="13951"/>
                  </a:lnTo>
                  <a:lnTo>
                    <a:pt x="2053" y="13505"/>
                  </a:lnTo>
                  <a:lnTo>
                    <a:pt x="1965" y="13505"/>
                  </a:lnTo>
                  <a:lnTo>
                    <a:pt x="1965" y="12599"/>
                  </a:lnTo>
                  <a:lnTo>
                    <a:pt x="1861" y="12488"/>
                  </a:lnTo>
                  <a:lnTo>
                    <a:pt x="1861" y="12042"/>
                  </a:lnTo>
                  <a:lnTo>
                    <a:pt x="1758" y="11805"/>
                  </a:lnTo>
                  <a:lnTo>
                    <a:pt x="1758" y="11568"/>
                  </a:lnTo>
                  <a:lnTo>
                    <a:pt x="1669" y="11470"/>
                  </a:lnTo>
                  <a:lnTo>
                    <a:pt x="1669" y="10899"/>
                  </a:lnTo>
                  <a:lnTo>
                    <a:pt x="1566" y="10787"/>
                  </a:lnTo>
                  <a:lnTo>
                    <a:pt x="1566" y="9882"/>
                  </a:lnTo>
                  <a:lnTo>
                    <a:pt x="1462" y="9770"/>
                  </a:lnTo>
                  <a:lnTo>
                    <a:pt x="1462" y="9645"/>
                  </a:lnTo>
                  <a:lnTo>
                    <a:pt x="1270" y="9185"/>
                  </a:lnTo>
                  <a:lnTo>
                    <a:pt x="1270" y="8753"/>
                  </a:lnTo>
                  <a:lnTo>
                    <a:pt x="1182" y="8753"/>
                  </a:lnTo>
                  <a:lnTo>
                    <a:pt x="1182" y="8404"/>
                  </a:lnTo>
                  <a:lnTo>
                    <a:pt x="1078" y="8293"/>
                  </a:lnTo>
                  <a:lnTo>
                    <a:pt x="1078" y="8056"/>
                  </a:lnTo>
                  <a:lnTo>
                    <a:pt x="886" y="7833"/>
                  </a:lnTo>
                  <a:lnTo>
                    <a:pt x="886" y="7721"/>
                  </a:lnTo>
                  <a:lnTo>
                    <a:pt x="783" y="7498"/>
                  </a:lnTo>
                  <a:lnTo>
                    <a:pt x="783" y="7275"/>
                  </a:lnTo>
                  <a:lnTo>
                    <a:pt x="679" y="7150"/>
                  </a:lnTo>
                  <a:lnTo>
                    <a:pt x="591" y="7150"/>
                  </a:lnTo>
                  <a:lnTo>
                    <a:pt x="591" y="7038"/>
                  </a:lnTo>
                  <a:lnTo>
                    <a:pt x="487" y="6927"/>
                  </a:lnTo>
                  <a:lnTo>
                    <a:pt x="487" y="6801"/>
                  </a:lnTo>
                  <a:lnTo>
                    <a:pt x="399" y="6578"/>
                  </a:lnTo>
                  <a:lnTo>
                    <a:pt x="399" y="5338"/>
                  </a:lnTo>
                  <a:lnTo>
                    <a:pt x="295" y="5240"/>
                  </a:lnTo>
                  <a:lnTo>
                    <a:pt x="295" y="5101"/>
                  </a:lnTo>
                  <a:lnTo>
                    <a:pt x="192" y="4878"/>
                  </a:lnTo>
                  <a:lnTo>
                    <a:pt x="192" y="3289"/>
                  </a:lnTo>
                  <a:lnTo>
                    <a:pt x="0" y="3624"/>
                  </a:lnTo>
                  <a:close/>
                </a:path>
              </a:pathLst>
            </a:custGeom>
            <a:pattFill prst="pct20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rgbClr val="800000"/>
              </a:solidFill>
              <a:round/>
              <a:headEnd type="none" w="sm" len="lg"/>
              <a:tailEnd type="none" w="sm" len="lg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376" name="Rectangle 165"/>
            <p:cNvSpPr>
              <a:spLocks noChangeAspect="1" noChangeArrowheads="1"/>
            </p:cNvSpPr>
            <p:nvPr/>
          </p:nvSpPr>
          <p:spPr bwMode="auto">
            <a:xfrm>
              <a:off x="3710" y="10717"/>
              <a:ext cx="1382" cy="1356"/>
            </a:xfrm>
            <a:prstGeom prst="rect">
              <a:avLst/>
            </a:prstGeom>
            <a:pattFill prst="ltVert">
              <a:fgClr>
                <a:srgbClr val="000000"/>
              </a:fgClr>
              <a:bgClr>
                <a:srgbClr val="E5E5E5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5377" name="Freeform 166"/>
            <p:cNvSpPr>
              <a:spLocks noChangeAspect="1"/>
            </p:cNvSpPr>
            <p:nvPr/>
          </p:nvSpPr>
          <p:spPr bwMode="auto">
            <a:xfrm>
              <a:off x="2311" y="10835"/>
              <a:ext cx="1952" cy="250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000"/>
                <a:gd name="T16" fmla="*/ 0 h 20000"/>
                <a:gd name="T17" fmla="*/ 20000 w 20000"/>
                <a:gd name="T18" fmla="*/ 20000 h 20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000" h="20000">
                  <a:moveTo>
                    <a:pt x="0" y="960"/>
                  </a:moveTo>
                  <a:lnTo>
                    <a:pt x="7398" y="19920"/>
                  </a:lnTo>
                  <a:lnTo>
                    <a:pt x="19990" y="19920"/>
                  </a:lnTo>
                  <a:lnTo>
                    <a:pt x="12234" y="0"/>
                  </a:lnTo>
                  <a:lnTo>
                    <a:pt x="0" y="960"/>
                  </a:lnTo>
                  <a:close/>
                </a:path>
              </a:pathLst>
            </a:custGeom>
            <a:pattFill prst="dkDnDiag">
              <a:fgClr>
                <a:srgbClr val="000000"/>
              </a:fgClr>
              <a:bgClr>
                <a:srgbClr val="D9D9D9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 type="none" w="sm" len="lg"/>
                  <a:tailEnd type="none" w="sm" len="lg"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378" name="Line 167"/>
            <p:cNvSpPr>
              <a:spLocks noChangeAspect="1" noChangeShapeType="1"/>
            </p:cNvSpPr>
            <p:nvPr/>
          </p:nvSpPr>
          <p:spPr bwMode="auto">
            <a:xfrm>
              <a:off x="2235" y="10835"/>
              <a:ext cx="789" cy="26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379" name="Line 168"/>
            <p:cNvSpPr>
              <a:spLocks noChangeAspect="1" noChangeShapeType="1"/>
            </p:cNvSpPr>
            <p:nvPr/>
          </p:nvSpPr>
          <p:spPr bwMode="auto">
            <a:xfrm>
              <a:off x="2279" y="10835"/>
              <a:ext cx="120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380" name="Line 169"/>
            <p:cNvSpPr>
              <a:spLocks noChangeAspect="1" noChangeShapeType="1"/>
            </p:cNvSpPr>
            <p:nvPr/>
          </p:nvSpPr>
          <p:spPr bwMode="auto">
            <a:xfrm>
              <a:off x="3046" y="11096"/>
              <a:ext cx="120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381" name="Line 170"/>
            <p:cNvSpPr>
              <a:spLocks noChangeAspect="1" noChangeShapeType="1"/>
            </p:cNvSpPr>
            <p:nvPr/>
          </p:nvSpPr>
          <p:spPr bwMode="auto">
            <a:xfrm>
              <a:off x="3495" y="10835"/>
              <a:ext cx="789" cy="26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grpSp>
          <p:nvGrpSpPr>
            <p:cNvPr id="15382" name="Group 171"/>
            <p:cNvGrpSpPr>
              <a:grpSpLocks noChangeAspect="1"/>
            </p:cNvGrpSpPr>
            <p:nvPr/>
          </p:nvGrpSpPr>
          <p:grpSpPr bwMode="auto">
            <a:xfrm>
              <a:off x="2224" y="11900"/>
              <a:ext cx="2049" cy="250"/>
              <a:chOff x="0" y="0"/>
              <a:chExt cx="20000" cy="20000"/>
            </a:xfrm>
          </p:grpSpPr>
          <p:sp>
            <p:nvSpPr>
              <p:cNvPr id="15422" name="Freeform 172"/>
              <p:cNvSpPr>
                <a:spLocks noChangeAspect="1"/>
              </p:cNvSpPr>
              <p:nvPr/>
            </p:nvSpPr>
            <p:spPr bwMode="auto">
              <a:xfrm>
                <a:off x="742" y="0"/>
                <a:ext cx="19053" cy="18880"/>
              </a:xfrm>
              <a:custGeom>
                <a:avLst/>
                <a:gdLst>
                  <a:gd name="T0" fmla="*/ 0 w 20000"/>
                  <a:gd name="T1" fmla="*/ 299 h 20000"/>
                  <a:gd name="T2" fmla="*/ 3089 w 20000"/>
                  <a:gd name="T3" fmla="*/ 7057 h 20000"/>
                  <a:gd name="T4" fmla="*/ 8347 w 20000"/>
                  <a:gd name="T5" fmla="*/ 7057 h 20000"/>
                  <a:gd name="T6" fmla="*/ 5108 w 20000"/>
                  <a:gd name="T7" fmla="*/ 0 h 20000"/>
                  <a:gd name="T8" fmla="*/ 0 w 20000"/>
                  <a:gd name="T9" fmla="*/ 299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0" y="847"/>
                    </a:moveTo>
                    <a:lnTo>
                      <a:pt x="7398" y="19915"/>
                    </a:lnTo>
                    <a:lnTo>
                      <a:pt x="19990" y="19915"/>
                    </a:lnTo>
                    <a:lnTo>
                      <a:pt x="12234" y="0"/>
                    </a:lnTo>
                    <a:lnTo>
                      <a:pt x="0" y="847"/>
                    </a:lnTo>
                    <a:close/>
                  </a:path>
                </a:pathLst>
              </a:custGeom>
              <a:pattFill prst="dkDnDiag">
                <a:fgClr>
                  <a:srgbClr val="000000"/>
                </a:fgClr>
                <a:bgClr>
                  <a:srgbClr val="D9D9D9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 type="none" w="sm" len="lg"/>
                    <a:tailEnd type="none" w="sm" len="lg"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15423" name="Group 173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20000" cy="20000"/>
                <a:chOff x="0" y="0"/>
                <a:chExt cx="20000" cy="20000"/>
              </a:xfrm>
            </p:grpSpPr>
            <p:sp>
              <p:nvSpPr>
                <p:cNvPr id="15424" name="Line 174"/>
                <p:cNvSpPr>
                  <a:spLocks noChangeAspect="1" noChangeShapeType="1"/>
                </p:cNvSpPr>
                <p:nvPr/>
              </p:nvSpPr>
              <p:spPr bwMode="auto">
                <a:xfrm>
                  <a:off x="0" y="0"/>
                  <a:ext cx="7701" cy="2000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25" name="Line 175"/>
                <p:cNvSpPr>
                  <a:spLocks noChangeAspect="1" noChangeShapeType="1"/>
                </p:cNvSpPr>
                <p:nvPr/>
              </p:nvSpPr>
              <p:spPr bwMode="auto">
                <a:xfrm>
                  <a:off x="429" y="0"/>
                  <a:ext cx="11772" cy="8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26" name="Line 176"/>
                <p:cNvSpPr>
                  <a:spLocks noChangeAspect="1" noChangeShapeType="1"/>
                </p:cNvSpPr>
                <p:nvPr/>
              </p:nvSpPr>
              <p:spPr bwMode="auto">
                <a:xfrm>
                  <a:off x="7916" y="19920"/>
                  <a:ext cx="11772" cy="8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27" name="Line 177"/>
                <p:cNvSpPr>
                  <a:spLocks noChangeAspect="1" noChangeShapeType="1"/>
                </p:cNvSpPr>
                <p:nvPr/>
              </p:nvSpPr>
              <p:spPr bwMode="auto">
                <a:xfrm>
                  <a:off x="12299" y="0"/>
                  <a:ext cx="7701" cy="2000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grpSp>
          <p:nvGrpSpPr>
            <p:cNvPr id="15383" name="Group 178"/>
            <p:cNvGrpSpPr>
              <a:grpSpLocks noChangeAspect="1"/>
            </p:cNvGrpSpPr>
            <p:nvPr/>
          </p:nvGrpSpPr>
          <p:grpSpPr bwMode="auto">
            <a:xfrm>
              <a:off x="8416" y="9825"/>
              <a:ext cx="2110" cy="3370"/>
              <a:chOff x="0" y="0"/>
              <a:chExt cx="20000" cy="19998"/>
            </a:xfrm>
          </p:grpSpPr>
          <p:sp>
            <p:nvSpPr>
              <p:cNvPr id="15418" name="Line 179"/>
              <p:cNvSpPr>
                <a:spLocks noChangeAspect="1" noChangeShapeType="1"/>
              </p:cNvSpPr>
              <p:nvPr/>
            </p:nvSpPr>
            <p:spPr bwMode="auto">
              <a:xfrm>
                <a:off x="19" y="0"/>
                <a:ext cx="19735" cy="395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lg"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419" name="Line 180"/>
              <p:cNvSpPr>
                <a:spLocks noChangeAspect="1" noChangeShapeType="1"/>
              </p:cNvSpPr>
              <p:nvPr/>
            </p:nvSpPr>
            <p:spPr bwMode="auto">
              <a:xfrm>
                <a:off x="0" y="83"/>
                <a:ext cx="10" cy="1585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lg"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420" name="Line 181"/>
              <p:cNvSpPr>
                <a:spLocks noChangeAspect="1" noChangeShapeType="1"/>
              </p:cNvSpPr>
              <p:nvPr/>
            </p:nvSpPr>
            <p:spPr bwMode="auto">
              <a:xfrm>
                <a:off x="19991" y="3952"/>
                <a:ext cx="9" cy="1585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lg"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421" name="Line 182"/>
              <p:cNvSpPr>
                <a:spLocks noChangeAspect="1" noChangeShapeType="1"/>
              </p:cNvSpPr>
              <p:nvPr/>
            </p:nvSpPr>
            <p:spPr bwMode="auto">
              <a:xfrm>
                <a:off x="19" y="16040"/>
                <a:ext cx="19735" cy="395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lg"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5384" name="Line 183"/>
            <p:cNvSpPr>
              <a:spLocks noChangeAspect="1" noChangeShapeType="1"/>
            </p:cNvSpPr>
            <p:nvPr/>
          </p:nvSpPr>
          <p:spPr bwMode="auto">
            <a:xfrm>
              <a:off x="8926" y="11338"/>
              <a:ext cx="1102" cy="35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385" name="Line 184"/>
            <p:cNvSpPr>
              <a:spLocks noChangeAspect="1" noChangeShapeType="1"/>
            </p:cNvSpPr>
            <p:nvPr/>
          </p:nvSpPr>
          <p:spPr bwMode="auto">
            <a:xfrm flipV="1">
              <a:off x="8920" y="11346"/>
              <a:ext cx="1" cy="12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grpSp>
          <p:nvGrpSpPr>
            <p:cNvPr id="15386" name="Group 185"/>
            <p:cNvGrpSpPr>
              <a:grpSpLocks noChangeAspect="1"/>
            </p:cNvGrpSpPr>
            <p:nvPr/>
          </p:nvGrpSpPr>
          <p:grpSpPr bwMode="auto">
            <a:xfrm>
              <a:off x="1808" y="10800"/>
              <a:ext cx="8227" cy="1378"/>
              <a:chOff x="0" y="0"/>
              <a:chExt cx="19999" cy="19999"/>
            </a:xfrm>
          </p:grpSpPr>
          <p:sp>
            <p:nvSpPr>
              <p:cNvPr id="15395" name="Line 186"/>
              <p:cNvSpPr>
                <a:spLocks noChangeAspect="1" noChangeShapeType="1"/>
              </p:cNvSpPr>
              <p:nvPr/>
            </p:nvSpPr>
            <p:spPr bwMode="auto">
              <a:xfrm flipV="1">
                <a:off x="4225" y="3309"/>
                <a:ext cx="12775" cy="734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lg"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15396" name="Group 187"/>
              <p:cNvGrpSpPr>
                <a:grpSpLocks noChangeAspect="1"/>
              </p:cNvGrpSpPr>
              <p:nvPr/>
            </p:nvGrpSpPr>
            <p:grpSpPr bwMode="auto">
              <a:xfrm>
                <a:off x="16948" y="0"/>
                <a:ext cx="3019" cy="12670"/>
                <a:chOff x="-8" y="0"/>
                <a:chExt cx="20002" cy="19997"/>
              </a:xfrm>
            </p:grpSpPr>
            <p:sp>
              <p:nvSpPr>
                <p:cNvPr id="15408" name="Line 188"/>
                <p:cNvSpPr>
                  <a:spLocks noChangeAspect="1" noChangeShapeType="1"/>
                </p:cNvSpPr>
                <p:nvPr/>
              </p:nvSpPr>
              <p:spPr bwMode="auto">
                <a:xfrm>
                  <a:off x="8870" y="0"/>
                  <a:ext cx="4717" cy="226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09" name="Line 189"/>
                <p:cNvSpPr>
                  <a:spLocks noChangeAspect="1" noChangeShapeType="1"/>
                </p:cNvSpPr>
                <p:nvPr/>
              </p:nvSpPr>
              <p:spPr bwMode="auto">
                <a:xfrm>
                  <a:off x="13574" y="2451"/>
                  <a:ext cx="13" cy="284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10" name="Line 190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4491" y="1488"/>
                  <a:ext cx="9096" cy="378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11" name="Line 191"/>
                <p:cNvSpPr>
                  <a:spLocks noChangeAspect="1" noChangeShapeType="1"/>
                </p:cNvSpPr>
                <p:nvPr/>
              </p:nvSpPr>
              <p:spPr bwMode="auto">
                <a:xfrm>
                  <a:off x="3954" y="1305"/>
                  <a:ext cx="20" cy="284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12" name="Line 192"/>
                <p:cNvSpPr>
                  <a:spLocks noChangeAspect="1" noChangeShapeType="1"/>
                </p:cNvSpPr>
                <p:nvPr/>
              </p:nvSpPr>
              <p:spPr bwMode="auto">
                <a:xfrm>
                  <a:off x="17840" y="9689"/>
                  <a:ext cx="14" cy="284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13" name="Line 193"/>
                <p:cNvSpPr>
                  <a:spLocks noChangeAspect="1" noChangeShapeType="1"/>
                </p:cNvSpPr>
                <p:nvPr/>
              </p:nvSpPr>
              <p:spPr bwMode="auto">
                <a:xfrm>
                  <a:off x="-8" y="5063"/>
                  <a:ext cx="20" cy="2839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14" name="Line 194"/>
                <p:cNvSpPr>
                  <a:spLocks noChangeAspect="1" noChangeShapeType="1"/>
                </p:cNvSpPr>
                <p:nvPr/>
              </p:nvSpPr>
              <p:spPr bwMode="auto">
                <a:xfrm>
                  <a:off x="19981" y="17158"/>
                  <a:ext cx="13" cy="2839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15" name="Line 195"/>
                <p:cNvSpPr>
                  <a:spLocks noChangeAspect="1" noChangeShapeType="1"/>
                </p:cNvSpPr>
                <p:nvPr/>
              </p:nvSpPr>
              <p:spPr bwMode="auto">
                <a:xfrm>
                  <a:off x="105" y="5062"/>
                  <a:ext cx="17749" cy="804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16" name="Line 196"/>
                <p:cNvSpPr>
                  <a:spLocks noChangeAspect="1" noChangeShapeType="1"/>
                </p:cNvSpPr>
                <p:nvPr/>
              </p:nvSpPr>
              <p:spPr bwMode="auto">
                <a:xfrm>
                  <a:off x="4166" y="3917"/>
                  <a:ext cx="13688" cy="6184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17" name="Line 197"/>
                <p:cNvSpPr>
                  <a:spLocks noChangeAspect="1" noChangeShapeType="1"/>
                </p:cNvSpPr>
                <p:nvPr/>
              </p:nvSpPr>
              <p:spPr bwMode="auto">
                <a:xfrm>
                  <a:off x="-8" y="8040"/>
                  <a:ext cx="20002" cy="9002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5397" name="Group 198"/>
              <p:cNvGrpSpPr>
                <a:grpSpLocks noChangeAspect="1"/>
              </p:cNvGrpSpPr>
              <p:nvPr/>
            </p:nvGrpSpPr>
            <p:grpSpPr bwMode="auto">
              <a:xfrm>
                <a:off x="17303" y="9927"/>
                <a:ext cx="2696" cy="10072"/>
                <a:chOff x="1" y="4"/>
                <a:chExt cx="19998" cy="19996"/>
              </a:xfrm>
            </p:grpSpPr>
            <p:sp>
              <p:nvSpPr>
                <p:cNvPr id="15399" name="Line 199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4800" y="17147"/>
                  <a:ext cx="5282" cy="2853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00" name="Line 20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793" y="13403"/>
                  <a:ext cx="22" cy="357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01" name="Line 201"/>
                <p:cNvSpPr>
                  <a:spLocks noChangeAspect="1" noChangeShapeType="1"/>
                </p:cNvSpPr>
                <p:nvPr/>
              </p:nvSpPr>
              <p:spPr bwMode="auto">
                <a:xfrm>
                  <a:off x="4793" y="13403"/>
                  <a:ext cx="10192" cy="4753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02" name="Line 20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564" y="14815"/>
                  <a:ext cx="14" cy="357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03" name="Line 20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" y="4239"/>
                  <a:ext cx="15" cy="3574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04" name="Line 20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9977" y="10090"/>
                  <a:ext cx="22" cy="357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05" name="Line 205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" y="3520"/>
                  <a:ext cx="19872" cy="10113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06" name="Line 206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" y="7294"/>
                  <a:ext cx="15325" cy="777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07" name="Line 207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364" y="4"/>
                  <a:ext cx="19635" cy="9883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5398" name="Line 208"/>
              <p:cNvSpPr>
                <a:spLocks noChangeAspect="1" noChangeShapeType="1"/>
              </p:cNvSpPr>
              <p:nvPr/>
            </p:nvSpPr>
            <p:spPr bwMode="auto">
              <a:xfrm>
                <a:off x="0" y="10638"/>
                <a:ext cx="4227" cy="1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lg"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5387" name="Line 209"/>
            <p:cNvSpPr>
              <a:spLocks noChangeAspect="1" noChangeShapeType="1"/>
            </p:cNvSpPr>
            <p:nvPr/>
          </p:nvSpPr>
          <p:spPr bwMode="auto">
            <a:xfrm>
              <a:off x="1861" y="11520"/>
              <a:ext cx="757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ysDashDot"/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388" name="Rectangle 210"/>
            <p:cNvSpPr>
              <a:spLocks noChangeAspect="1" noChangeArrowheads="1"/>
            </p:cNvSpPr>
            <p:nvPr/>
          </p:nvSpPr>
          <p:spPr bwMode="auto">
            <a:xfrm>
              <a:off x="4421" y="10943"/>
              <a:ext cx="1382" cy="1356"/>
            </a:xfrm>
            <a:prstGeom prst="rect">
              <a:avLst/>
            </a:prstGeom>
            <a:pattFill prst="ltVert">
              <a:fgClr>
                <a:srgbClr val="000000"/>
              </a:fgClr>
              <a:bgClr>
                <a:srgbClr val="E5E5E5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5389" name="Line 211"/>
            <p:cNvSpPr>
              <a:spLocks noChangeAspect="1" noChangeShapeType="1"/>
            </p:cNvSpPr>
            <p:nvPr/>
          </p:nvSpPr>
          <p:spPr bwMode="auto">
            <a:xfrm>
              <a:off x="1700" y="10225"/>
              <a:ext cx="1345" cy="44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triangle" w="sm" len="lg"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390" name="Rectangle 212"/>
            <p:cNvSpPr>
              <a:spLocks noChangeAspect="1" noChangeArrowheads="1"/>
            </p:cNvSpPr>
            <p:nvPr/>
          </p:nvSpPr>
          <p:spPr bwMode="auto">
            <a:xfrm>
              <a:off x="2308" y="9640"/>
              <a:ext cx="1098" cy="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700" tIns="12700" rIns="12700" bIns="12700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altLang="en-US" sz="1600">
                  <a:solidFill>
                    <a:srgbClr val="000000"/>
                  </a:solidFill>
                  <a:latin typeface="Arial Unicode MS" pitchFamily="34" charset="-128"/>
                </a:rPr>
                <a:t>fast</a:t>
              </a:r>
              <a:endParaRPr lang="de-AT" altLang="en-US" sz="1600">
                <a:latin typeface="Arial Unicode MS" pitchFamily="34" charset="-128"/>
              </a:endParaRPr>
            </a:p>
          </p:txBody>
        </p:sp>
        <p:sp>
          <p:nvSpPr>
            <p:cNvPr id="15391" name="Line 213"/>
            <p:cNvSpPr>
              <a:spLocks noChangeAspect="1" noChangeShapeType="1"/>
            </p:cNvSpPr>
            <p:nvPr/>
          </p:nvSpPr>
          <p:spPr bwMode="auto">
            <a:xfrm flipH="1">
              <a:off x="3892" y="9781"/>
              <a:ext cx="9" cy="84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triangle" w="sm" len="lg"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392" name="Rectangle 214"/>
            <p:cNvSpPr>
              <a:spLocks noChangeAspect="1" noChangeArrowheads="1"/>
            </p:cNvSpPr>
            <p:nvPr/>
          </p:nvSpPr>
          <p:spPr bwMode="auto">
            <a:xfrm>
              <a:off x="4036" y="10019"/>
              <a:ext cx="1205" cy="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700" tIns="12700" rIns="12700" bIns="12700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altLang="en-US" sz="1600">
                  <a:solidFill>
                    <a:srgbClr val="000000"/>
                  </a:solidFill>
                  <a:latin typeface="Arial Unicode MS" pitchFamily="34" charset="-128"/>
                </a:rPr>
                <a:t>slow</a:t>
              </a:r>
              <a:endParaRPr lang="de-AT" altLang="en-US" sz="1600">
                <a:latin typeface="Arial Unicode MS" pitchFamily="34" charset="-128"/>
              </a:endParaRPr>
            </a:p>
          </p:txBody>
        </p:sp>
        <p:sp>
          <p:nvSpPr>
            <p:cNvPr id="15393" name="Rectangle 215"/>
            <p:cNvSpPr>
              <a:spLocks noChangeAspect="1" noChangeArrowheads="1"/>
            </p:cNvSpPr>
            <p:nvPr/>
          </p:nvSpPr>
          <p:spPr bwMode="auto">
            <a:xfrm>
              <a:off x="2160" y="12274"/>
              <a:ext cx="1729" cy="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700" tIns="12700" rIns="12700" bIns="12700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en-US" altLang="en-US" sz="1600">
                  <a:solidFill>
                    <a:srgbClr val="000000"/>
                  </a:solidFill>
                  <a:latin typeface="Arial Unicode MS" pitchFamily="34" charset="-128"/>
                </a:rPr>
                <a:t>horizontal </a:t>
              </a:r>
            </a:p>
            <a:p>
              <a:r>
                <a:rPr lang="en-US" altLang="en-US" sz="1600">
                  <a:solidFill>
                    <a:srgbClr val="000000"/>
                  </a:solidFill>
                  <a:latin typeface="Arial Unicode MS" pitchFamily="34" charset="-128"/>
                </a:rPr>
                <a:t>deflection</a:t>
              </a:r>
              <a:endParaRPr lang="de-AT" altLang="en-US" sz="1600">
                <a:latin typeface="Arial Unicode MS" pitchFamily="34" charset="-128"/>
              </a:endParaRPr>
            </a:p>
          </p:txBody>
        </p:sp>
        <p:sp>
          <p:nvSpPr>
            <p:cNvPr id="15394" name="Rectangle 216"/>
            <p:cNvSpPr>
              <a:spLocks noChangeAspect="1" noChangeArrowheads="1"/>
            </p:cNvSpPr>
            <p:nvPr/>
          </p:nvSpPr>
          <p:spPr bwMode="auto">
            <a:xfrm>
              <a:off x="4420" y="12402"/>
              <a:ext cx="1521" cy="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700" tIns="12700" rIns="12700" bIns="12700"/>
            <a:lstStyle>
              <a:lvl1pPr>
                <a:defRPr sz="2000" b="1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>
                <a:defRPr sz="2000" b="1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>
                <a:defRPr sz="2000" b="1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2000" b="1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r>
                <a:rPr lang="en-US" altLang="en-US" sz="1600">
                  <a:solidFill>
                    <a:srgbClr val="000000"/>
                  </a:solidFill>
                  <a:latin typeface="Arial Unicode MS" pitchFamily="34" charset="-128"/>
                </a:rPr>
                <a:t>vertical  </a:t>
              </a:r>
            </a:p>
            <a:p>
              <a:r>
                <a:rPr lang="en-US" altLang="en-US" sz="1600">
                  <a:solidFill>
                    <a:srgbClr val="000000"/>
                  </a:solidFill>
                  <a:latin typeface="Arial Unicode MS" pitchFamily="34" charset="-128"/>
                </a:rPr>
                <a:t>deflection</a:t>
              </a:r>
              <a:endParaRPr lang="de-AT" altLang="en-US" sz="1600">
                <a:latin typeface="Arial Unicode MS" pitchFamily="34" charset="-128"/>
              </a:endParaRPr>
            </a:p>
          </p:txBody>
        </p:sp>
      </p:grpSp>
      <p:sp>
        <p:nvSpPr>
          <p:cNvPr id="15372" name="Rectangle 217"/>
          <p:cNvSpPr>
            <a:spLocks noChangeArrowheads="1"/>
          </p:cNvSpPr>
          <p:nvPr/>
        </p:nvSpPr>
        <p:spPr bwMode="auto">
          <a:xfrm>
            <a:off x="533400" y="5029200"/>
            <a:ext cx="8305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lnSpc>
                <a:spcPct val="80000"/>
              </a:lnSpc>
              <a:buFontTx/>
              <a:buChar char="•"/>
            </a:pPr>
            <a:r>
              <a:rPr lang="en-US" altLang="en-US">
                <a:solidFill>
                  <a:srgbClr val="000099"/>
                </a:solidFill>
              </a:rPr>
              <a:t>Keine Strahlverluste.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altLang="en-US">
                <a:solidFill>
                  <a:srgbClr val="000099"/>
                </a:solidFill>
              </a:rPr>
              <a:t>Keine patientenspezifischen Anfertigungen (Kostenfaktor).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altLang="en-US">
                <a:solidFill>
                  <a:srgbClr val="000099"/>
                </a:solidFill>
              </a:rPr>
              <a:t>Benötigt Zeit (~1s pro Schicht) für online-Dosimetrie.</a:t>
            </a:r>
          </a:p>
          <a:p>
            <a:pPr lvl="1" algn="l">
              <a:lnSpc>
                <a:spcPct val="80000"/>
              </a:lnSpc>
              <a:buFontTx/>
              <a:buChar char="–"/>
            </a:pPr>
            <a:r>
              <a:rPr lang="en-US" altLang="en-US" sz="1800" b="0">
                <a:solidFill>
                  <a:schemeClr val="tx1"/>
                </a:solidFill>
              </a:rPr>
              <a:t>Erfordert langsame Extraktion bei Verwendung eines Synchrotrons.</a:t>
            </a:r>
          </a:p>
          <a:p>
            <a:pPr algn="l">
              <a:lnSpc>
                <a:spcPct val="80000"/>
              </a:lnSpc>
              <a:buFontTx/>
              <a:buChar char="•"/>
            </a:pPr>
            <a:endParaRPr lang="en-US" altLang="en-US" b="0"/>
          </a:p>
        </p:txBody>
      </p:sp>
      <p:sp>
        <p:nvSpPr>
          <p:cNvPr id="15373" name="Date Placeholder 67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de-DE" altLang="en-US" sz="1400" b="0" smtClean="0">
                <a:solidFill>
                  <a:schemeClr val="bg1"/>
                </a:solidFill>
              </a:rPr>
              <a:t>M. Benedikt</a:t>
            </a:r>
            <a:endParaRPr lang="en-US" altLang="en-US" sz="1400" b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tabeam">
  <a:themeElements>
    <a:clrScheme name="betabea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etabeam">
      <a:majorFont>
        <a:latin typeface="Arial Unicode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tabea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tabeam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tabeam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tabeam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tabeam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tabeam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tabeam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Settings\lindroos\Application Data\Microsoft\Templates\betabeam.pot</Template>
  <TotalTime>0</TotalTime>
  <Words>1220</Words>
  <Application>Microsoft Office PowerPoint</Application>
  <PresentationFormat>On-screen Show (4:3)</PresentationFormat>
  <Paragraphs>435</Paragraphs>
  <Slides>41</Slides>
  <Notes>27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7" baseType="lpstr">
      <vt:lpstr>Arial Unicode MS</vt:lpstr>
      <vt:lpstr>Arial</vt:lpstr>
      <vt:lpstr>Calibri</vt:lpstr>
      <vt:lpstr>Comic Sans MS</vt:lpstr>
      <vt:lpstr>Symbol</vt:lpstr>
      <vt:lpstr>Times New Roman</vt:lpstr>
      <vt:lpstr>Verdana</vt:lpstr>
      <vt:lpstr>Wingdings</vt:lpstr>
      <vt:lpstr>Wingdings 3</vt:lpstr>
      <vt:lpstr>betabeam</vt:lpstr>
      <vt:lpstr>4_Custom Design</vt:lpstr>
      <vt:lpstr>3_Custom Design</vt:lpstr>
      <vt:lpstr>2_Custom Design</vt:lpstr>
      <vt:lpstr>1_Custom Design</vt:lpstr>
      <vt:lpstr>Custom Design</vt:lpstr>
      <vt:lpstr>Chart</vt:lpstr>
      <vt:lpstr>MedAustron Das Österreichische Ionentherapie- und Forschungszentrum</vt:lpstr>
      <vt:lpstr>Inhalt</vt:lpstr>
      <vt:lpstr>Radiotherapie</vt:lpstr>
      <vt:lpstr>EU Studie – Tumorbehandlung</vt:lpstr>
      <vt:lpstr>Tiefendosiskurven – “Bragg-Spitze”</vt:lpstr>
      <vt:lpstr>“Bragg-Spitze” - Energieabhängigkeit</vt:lpstr>
      <vt:lpstr> Aufgeweitete “Bragg-Spitze”</vt:lpstr>
      <vt:lpstr>Aktive Strahlaufbereitung</vt:lpstr>
      <vt:lpstr>Aktives Abtasten (Scanning)</vt:lpstr>
      <vt:lpstr>Prinzip des Synchrotrons (i) </vt:lpstr>
      <vt:lpstr>Prinzip des Synchrotrons (ii)</vt:lpstr>
      <vt:lpstr>Aktive Strahlaufbereitung</vt:lpstr>
      <vt:lpstr>Vergleichende Bestrahlungsplanung</vt:lpstr>
      <vt:lpstr>Vergleichende Bestrahlungsplanung</vt:lpstr>
      <vt:lpstr>Projektziele - MedAustron</vt:lpstr>
      <vt:lpstr>Bestrahlungsräume</vt:lpstr>
      <vt:lpstr>Erdgeschoss – Strahlebene:    Funktionsbereiche</vt:lpstr>
      <vt:lpstr>Beschleunigeranlage - Überblick</vt:lpstr>
      <vt:lpstr>MedAustron Beschleunigeranlage</vt:lpstr>
      <vt:lpstr>CNAO Synchrotronanlage </vt:lpstr>
      <vt:lpstr>Beschleunigerentwicklung mit CERN</vt:lpstr>
      <vt:lpstr>Hochbau Projektverlauf</vt:lpstr>
      <vt:lpstr>Jährliche Strahlengesamtdosis (Maximalbetrieb)</vt:lpstr>
      <vt:lpstr>Sandwichkonstruktion</vt:lpstr>
      <vt:lpstr>Status –August 2011 November 2011</vt:lpstr>
      <vt:lpstr>Ausführung Sandwichbauweise März 2012</vt:lpstr>
      <vt:lpstr>MedAustron Injektor Test Stand CERN  </vt:lpstr>
      <vt:lpstr>RadioFrequenzQuadrupol - Neuproduktion</vt:lpstr>
      <vt:lpstr>MedAustron Status in Wiener Neustadt</vt:lpstr>
      <vt:lpstr>Injektorhalle: Ionenquellen</vt:lpstr>
      <vt:lpstr>Injektorbunker: RFQ, IH-DTL</vt:lpstr>
      <vt:lpstr>Synchrotron, Magnete, Kontrollraum</vt:lpstr>
      <vt:lpstr>    (Nov. 2013)</vt:lpstr>
      <vt:lpstr>Power Converter Halle, IH HF Verstaerker </vt:lpstr>
      <vt:lpstr>Gantry</vt:lpstr>
      <vt:lpstr>Behandlungsraum</vt:lpstr>
      <vt:lpstr>PowerPoint Presentation</vt:lpstr>
      <vt:lpstr>PowerPoint Presentation</vt:lpstr>
      <vt:lpstr>PowerPoint Presentation</vt:lpstr>
      <vt:lpstr>Projektzeitplan</vt:lpstr>
      <vt:lpstr>Zusammenfassung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Hadron Therapy and MedAsutron</dc:title>
  <dc:subject>Seminar at CAS 2004</dc:subject>
  <dc:creator>Michael Benedikt</dc:creator>
  <cp:lastModifiedBy>Michael Benedikt</cp:lastModifiedBy>
  <cp:revision>446</cp:revision>
  <cp:lastPrinted>2001-02-22T08:59:03Z</cp:lastPrinted>
  <dcterms:created xsi:type="dcterms:W3CDTF">2002-06-20T12:58:39Z</dcterms:created>
  <dcterms:modified xsi:type="dcterms:W3CDTF">2015-11-16T14:06:07Z</dcterms:modified>
</cp:coreProperties>
</file>