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328" r:id="rId2"/>
    <p:sldId id="560" r:id="rId3"/>
    <p:sldId id="555" r:id="rId4"/>
    <p:sldId id="534" r:id="rId5"/>
    <p:sldId id="573" r:id="rId6"/>
    <p:sldId id="535" r:id="rId7"/>
    <p:sldId id="575" r:id="rId8"/>
    <p:sldId id="559" r:id="rId9"/>
    <p:sldId id="561" r:id="rId10"/>
    <p:sldId id="562" r:id="rId11"/>
    <p:sldId id="567" r:id="rId12"/>
    <p:sldId id="552" r:id="rId13"/>
    <p:sldId id="563" r:id="rId14"/>
    <p:sldId id="540" r:id="rId15"/>
    <p:sldId id="568" r:id="rId16"/>
    <p:sldId id="553" r:id="rId17"/>
    <p:sldId id="547" r:id="rId18"/>
    <p:sldId id="523" r:id="rId19"/>
    <p:sldId id="558" r:id="rId20"/>
    <p:sldId id="569" r:id="rId21"/>
    <p:sldId id="571" r:id="rId22"/>
    <p:sldId id="564" r:id="rId23"/>
    <p:sldId id="541" r:id="rId24"/>
    <p:sldId id="574" r:id="rId25"/>
    <p:sldId id="565" r:id="rId26"/>
    <p:sldId id="566" r:id="rId27"/>
    <p:sldId id="54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C3D91D2-B77B-4F4C-BE9A-D552FD70275B}">
          <p14:sldIdLst>
            <p14:sldId id="328"/>
            <p14:sldId id="560"/>
            <p14:sldId id="555"/>
            <p14:sldId id="534"/>
            <p14:sldId id="573"/>
            <p14:sldId id="535"/>
            <p14:sldId id="575"/>
            <p14:sldId id="559"/>
            <p14:sldId id="561"/>
            <p14:sldId id="562"/>
            <p14:sldId id="567"/>
            <p14:sldId id="552"/>
            <p14:sldId id="563"/>
            <p14:sldId id="540"/>
            <p14:sldId id="568"/>
            <p14:sldId id="553"/>
            <p14:sldId id="547"/>
            <p14:sldId id="523"/>
            <p14:sldId id="558"/>
            <p14:sldId id="569"/>
            <p14:sldId id="571"/>
            <p14:sldId id="564"/>
            <p14:sldId id="541"/>
            <p14:sldId id="574"/>
            <p14:sldId id="565"/>
            <p14:sldId id="566"/>
            <p14:sldId id="548"/>
          </p14:sldIdLst>
        </p14:section>
        <p14:section name="Untitled Section" id="{C423B2DE-D2E9-417D-98D0-062B9CA98B87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48A0"/>
    <a:srgbClr val="2E55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40" autoAdjust="0"/>
    <p:restoredTop sz="94676" autoAdjust="0"/>
  </p:normalViewPr>
  <p:slideViewPr>
    <p:cSldViewPr snapToGrid="0" snapToObjects="1">
      <p:cViewPr varScale="1">
        <p:scale>
          <a:sx n="162" d="100"/>
          <a:sy n="162" d="100"/>
        </p:scale>
        <p:origin x="-40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wmf"/><Relationship Id="rId5" Type="http://schemas.openxmlformats.org/officeDocument/2006/relationships/image" Target="../media/image41.wmf"/><Relationship Id="rId1" Type="http://schemas.openxmlformats.org/officeDocument/2006/relationships/image" Target="../media/image37.png"/><Relationship Id="rId2" Type="http://schemas.openxmlformats.org/officeDocument/2006/relationships/image" Target="../media/image38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0.wmf"/><Relationship Id="rId5" Type="http://schemas.openxmlformats.org/officeDocument/2006/relationships/image" Target="../media/image45.wmf"/><Relationship Id="rId1" Type="http://schemas.openxmlformats.org/officeDocument/2006/relationships/image" Target="../media/image42.png"/><Relationship Id="rId2" Type="http://schemas.openxmlformats.org/officeDocument/2006/relationships/image" Target="../media/image4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398C1-FB44-4A8C-A3A5-B311E79608E4}" type="datetimeFigureOut">
              <a:rPr lang="en-GB" smtClean="0"/>
              <a:t>14/10/14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1ADD3-5543-45B4-9B0F-716540E71A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6033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CEDAB-CD41-C44D-8141-46A81B12C81D}" type="datetimeFigureOut">
              <a:rPr lang="en-US" smtClean="0"/>
              <a:t>14/10/14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C0467-28EF-EC4A-A2B5-2EE74540A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890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Relationship Id="rId3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28E6D-C1E9-48AB-B9CA-F72F339B4AF4}" type="datetime1">
              <a:rPr lang="en-GB"/>
              <a:pPr>
                <a:defRPr/>
              </a:pPr>
              <a:t>14/10/14</a:t>
            </a:fld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BC55-B7D8-47F4-898B-B9128EA421BD}" type="slidenum">
              <a:rPr lang="en-US"/>
              <a:pPr>
                <a:defRPr/>
              </a:pPr>
              <a:t>‹#›</a:t>
            </a:fld>
            <a:endParaRPr lang="en-US" sz="1600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80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cap="all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50000"/>
              </a:lnSpc>
              <a:buNone/>
              <a:defRPr sz="1300" baseline="0"/>
            </a:lvl1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/>
          </a:p>
        </p:txBody>
      </p:sp>
      <p:sp>
        <p:nvSpPr>
          <p:cNvPr id="2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02482" y="6356350"/>
            <a:ext cx="5078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ALICE© | ITS-MFT Mini Week | 09.07.2014 | M. Keil</a:t>
            </a:r>
            <a:endParaRPr lang="en-US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2418" y="6356350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42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2286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Walter SNOEYS - CERN - EP - MIC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170B09F-EF89-D94F-A42F-0B7E6CACA0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38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25th February 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ESE Seminar – </a:t>
            </a:r>
            <a:r>
              <a:rPr lang="en-GB" dirty="0" err="1" smtClean="0"/>
              <a:t>X.Llopart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7AF3E2-CAF7-4F87-BDBC-CBA3D282C5F2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12" descr="medipixlogo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157" y="116704"/>
            <a:ext cx="648000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7" y="800780"/>
            <a:ext cx="648000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371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/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/>
          </a:bodyPr>
          <a:lstStyle>
            <a:lvl1pPr>
              <a:defRPr sz="40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76200" y="75900"/>
            <a:ext cx="1245910" cy="840088"/>
            <a:chOff x="76200" y="75900"/>
            <a:chExt cx="1245910" cy="840088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8" name="Picture 7" descr="CERN logo"/>
              <p:cNvPicPr>
                <a:picLocks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8" descr="medipixlogo"/>
              <p:cNvPicPr>
                <a:picLocks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" name="Picture 2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72578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1035" y="266700"/>
            <a:ext cx="7174523" cy="800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7927" y="1295400"/>
            <a:ext cx="3516923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5527" y="1295400"/>
            <a:ext cx="3516923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5527" y="3619500"/>
            <a:ext cx="3516923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703385" y="6248400"/>
            <a:ext cx="1899138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8CE9E8-89B4-8348-B8F7-ECAD37F1803F}" type="datetime1">
              <a:rPr lang="en-US" smtClean="0"/>
              <a:t>14/10/14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65231" y="6248400"/>
            <a:ext cx="2813538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A. Marchioro / CERN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41477" y="6248400"/>
            <a:ext cx="1899138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fld id="{75450176-B068-F040-B137-9644EE6529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809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599470" y="6356350"/>
            <a:ext cx="54453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75C61-F945-B742-A3FD-989CAC78D50C}" type="slidenum">
              <a:rPr lang="en-US" smtClean="0">
                <a:solidFill>
                  <a:srgbClr val="336699"/>
                </a:solidFill>
                <a:latin typeface="Bradley Hand ITC" pitchFamily="66" charset="0"/>
              </a:rPr>
              <a:t>‹#›</a:t>
            </a:fld>
            <a:endParaRPr lang="en-US" sz="1600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86190" y="6356350"/>
            <a:ext cx="835781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786190" y="6356350"/>
            <a:ext cx="7813280" cy="3651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i="1"/>
            </a:lvl1pPr>
          </a:lstStyle>
          <a:p>
            <a:pPr>
              <a:defRPr/>
            </a:pPr>
            <a:r>
              <a:rPr lang="en-US" dirty="0" smtClean="0">
                <a:solidFill>
                  <a:srgbClr val="336699"/>
                </a:solidFill>
                <a:latin typeface="Bradley Hand ITC" pitchFamily="66" charset="0"/>
              </a:rPr>
              <a:t>W. Snoeys – Wuppertal – July 4</a:t>
            </a:r>
            <a:r>
              <a:rPr lang="en-US" baseline="30000" dirty="0" smtClean="0">
                <a:solidFill>
                  <a:srgbClr val="336699"/>
                </a:solidFill>
                <a:latin typeface="Bradley Hand ITC" pitchFamily="66" charset="0"/>
              </a:rPr>
              <a:t>th</a:t>
            </a:r>
            <a:r>
              <a:rPr lang="en-US" dirty="0" smtClean="0">
                <a:solidFill>
                  <a:srgbClr val="336699"/>
                </a:solidFill>
                <a:latin typeface="Bradley Hand ITC" pitchFamily="66" charset="0"/>
              </a:rPr>
              <a:t> 2013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353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394" y="4504732"/>
            <a:ext cx="1665906" cy="1780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940" y="1532069"/>
            <a:ext cx="1221946" cy="15358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1587335"/>
            <a:ext cx="1409700" cy="150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6196051"/>
            <a:ext cx="609600" cy="651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8093"/>
            <a:ext cx="8226854" cy="465007"/>
          </a:xfrm>
        </p:spPr>
        <p:txBody>
          <a:bodyPr>
            <a:noAutofit/>
          </a:bodyPr>
          <a:lstStyle>
            <a:lvl1pPr algn="l">
              <a:defRPr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24" y="6206325"/>
            <a:ext cx="609600" cy="651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599470" y="6356350"/>
            <a:ext cx="54453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97985-545A-41E2-9F24-D58C3406328E}" type="slidenum">
              <a:rPr lang="en-US"/>
              <a:pPr>
                <a:defRPr/>
              </a:pPr>
              <a:t>‹#›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381932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599470" y="6356350"/>
            <a:ext cx="54453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97985-545A-41E2-9F24-D58C3406328E}" type="slidenum">
              <a:rPr lang="en-US"/>
              <a:pPr>
                <a:defRPr/>
              </a:pPr>
              <a:t>‹#›</a:t>
            </a:fld>
            <a:endParaRPr lang="en-US" sz="160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6196051"/>
            <a:ext cx="609600" cy="651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6197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387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3023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rmAutofit/>
          </a:bodyPr>
          <a:lstStyle>
            <a:lvl1pPr algn="ctr"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28E6D-C1E9-48AB-B9CA-F72F339B4AF4}" type="datetime1">
              <a:rPr lang="en-GB"/>
              <a:pPr>
                <a:defRPr/>
              </a:pPr>
              <a:t>14/10/14</a:t>
            </a:fld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BC55-B7D8-47F4-898B-B9128EA421BD}" type="slidenum">
              <a:rPr lang="en-US"/>
              <a:pPr>
                <a:defRPr/>
              </a:pPr>
              <a:t>‹#›</a:t>
            </a:fld>
            <a:endParaRPr lang="en-US" sz="1600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80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4202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3" r:id="rId3"/>
    <p:sldLayoutId id="2147483663" r:id="rId4"/>
    <p:sldLayoutId id="2147483662" r:id="rId5"/>
    <p:sldLayoutId id="2147483675" r:id="rId6"/>
    <p:sldLayoutId id="2147483689" r:id="rId7"/>
    <p:sldLayoutId id="2147483676" r:id="rId8"/>
    <p:sldLayoutId id="2147483680" r:id="rId9"/>
    <p:sldLayoutId id="2147483681" r:id="rId10"/>
    <p:sldLayoutId id="2147483682" r:id="rId11"/>
    <p:sldLayoutId id="2147483684" r:id="rId12"/>
    <p:sldLayoutId id="2147483686" r:id="rId13"/>
    <p:sldLayoutId id="2147483687" r:id="rId14"/>
    <p:sldLayoutId id="2147483688" r:id="rId15"/>
    <p:sldLayoutId id="2147483690" r:id="rId16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mailto:Walter.snoeys@cern.ch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tiff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emf"/><Relationship Id="rId3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image" Target="../media/image4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37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38.png"/><Relationship Id="rId7" Type="http://schemas.openxmlformats.org/officeDocument/2006/relationships/oleObject" Target="../embeddings/oleObject3.bin"/><Relationship Id="rId8" Type="http://schemas.openxmlformats.org/officeDocument/2006/relationships/image" Target="../media/image39.png"/><Relationship Id="rId9" Type="http://schemas.openxmlformats.org/officeDocument/2006/relationships/oleObject" Target="../embeddings/oleObject4.bin"/><Relationship Id="rId10" Type="http://schemas.openxmlformats.org/officeDocument/2006/relationships/image" Target="../media/image40.wmf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0.bin"/><Relationship Id="rId12" Type="http://schemas.openxmlformats.org/officeDocument/2006/relationships/image" Target="../media/image45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6.bin"/><Relationship Id="rId4" Type="http://schemas.openxmlformats.org/officeDocument/2006/relationships/image" Target="../media/image42.png"/><Relationship Id="rId5" Type="http://schemas.openxmlformats.org/officeDocument/2006/relationships/oleObject" Target="../embeddings/oleObject7.bin"/><Relationship Id="rId6" Type="http://schemas.openxmlformats.org/officeDocument/2006/relationships/image" Target="../media/image43.png"/><Relationship Id="rId7" Type="http://schemas.openxmlformats.org/officeDocument/2006/relationships/oleObject" Target="../embeddings/oleObject8.bin"/><Relationship Id="rId8" Type="http://schemas.openxmlformats.org/officeDocument/2006/relationships/image" Target="../media/image44.png"/><Relationship Id="rId9" Type="http://schemas.openxmlformats.org/officeDocument/2006/relationships/oleObject" Target="../embeddings/oleObject9.bin"/><Relationship Id="rId10" Type="http://schemas.openxmlformats.org/officeDocument/2006/relationships/image" Target="../media/image40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1.png"/><Relationship Id="rId3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mailto:Walter.snoeys@cern.ch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4152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48699"/>
            <a:ext cx="9144000" cy="62992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Trends in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  <a:t/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  <a:t/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  <a:t>MONOLITHIC DETECTORS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  <a:t/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and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  <a:t> 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  <a:t/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  <a:t>ADVANCED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effectLst/>
              </a:rPr>
              <a:t>CMOS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  <a:t>MANUFACTURING 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  <a:effectLst/>
              </a:rPr>
              <a:t/>
            </a:r>
            <a:br>
              <a:rPr lang="en-US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  <a:t>W. Snoeys 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  <a:t/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ESE Seminar October 14</a:t>
            </a:r>
            <a:r>
              <a:rPr lang="en-US" sz="2400" baseline="300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th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  2014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ffectLst/>
              </a:rPr>
              <a:t/>
            </a:r>
            <a:br>
              <a:rPr lang="en-US" sz="2400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/>
            </a:r>
            <a:br>
              <a:rPr lang="en-US" sz="2400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endParaRPr lang="fr-FR" sz="2400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2545531" y="6562880"/>
            <a:ext cx="4336860" cy="278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92100" algn="just">
              <a:lnSpc>
                <a:spcPct val="90000"/>
              </a:lnSpc>
              <a:spcBef>
                <a:spcPct val="60000"/>
              </a:spcBef>
              <a:buClr>
                <a:srgbClr val="4D458B"/>
              </a:buClr>
            </a:pPr>
            <a:r>
              <a:rPr lang="en-US" sz="1400" b="0" dirty="0" smtClean="0">
                <a:solidFill>
                  <a:srgbClr val="2E55B8"/>
                </a:solidFill>
                <a:hlinkClick r:id="rId2"/>
              </a:rPr>
              <a:t>walter.snoeys@cern.ch</a:t>
            </a:r>
            <a:r>
              <a:rPr lang="en-US" sz="1400" dirty="0" smtClean="0">
                <a:solidFill>
                  <a:srgbClr val="7F7F7F"/>
                </a:solidFill>
              </a:rPr>
              <a:t>, PH-ESE-ME, CERN</a:t>
            </a:r>
            <a:endParaRPr lang="en-US" sz="1400" b="0" dirty="0">
              <a:solidFill>
                <a:srgbClr val="7F7F7F"/>
              </a:solidFill>
            </a:endParaRPr>
          </a:p>
          <a:p>
            <a:pPr marL="292100">
              <a:lnSpc>
                <a:spcPct val="90000"/>
              </a:lnSpc>
              <a:spcBef>
                <a:spcPct val="60000"/>
              </a:spcBef>
              <a:buClr>
                <a:srgbClr val="4D458B"/>
              </a:buClr>
              <a:buFont typeface="Wingdings" charset="0"/>
              <a:buNone/>
            </a:pPr>
            <a:endParaRPr lang="en-US" sz="1400" b="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68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ALPIDE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10</a:t>
            </a:fld>
            <a:endParaRPr lang="en-US" sz="1600">
              <a:solidFill>
                <a:srgbClr val="0C377B"/>
              </a:solidFill>
            </a:endParaRP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97293" y="629920"/>
            <a:ext cx="9046707" cy="2239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lvl="1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In-pixel amplifier/comparator ~ </a:t>
            </a:r>
            <a:r>
              <a:rPr lang="en-US" dirty="0">
                <a:solidFill>
                  <a:srgbClr val="336699"/>
                </a:solidFill>
              </a:rPr>
              <a:t>40nW (~5mW/cm</a:t>
            </a:r>
            <a:r>
              <a:rPr lang="en-US" baseline="30000" dirty="0">
                <a:solidFill>
                  <a:srgbClr val="336699"/>
                </a:solidFill>
              </a:rPr>
              <a:t>2</a:t>
            </a:r>
            <a:r>
              <a:rPr lang="en-US" dirty="0" smtClean="0">
                <a:solidFill>
                  <a:srgbClr val="336699"/>
                </a:solidFill>
              </a:rPr>
              <a:t>) allows architectures other than rolling shutter</a:t>
            </a:r>
          </a:p>
          <a:p>
            <a:pPr marL="342900" lvl="1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Hit driven readout (priority encoder)</a:t>
            </a:r>
          </a:p>
          <a:p>
            <a:pPr marL="342900" lvl="1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Full scale prototype for the ALICE ITS: 	chip size: 3 </a:t>
            </a:r>
            <a:r>
              <a:rPr lang="en-US" dirty="0">
                <a:solidFill>
                  <a:srgbClr val="336699"/>
                </a:solidFill>
              </a:rPr>
              <a:t>x 1.53 </a:t>
            </a:r>
            <a:r>
              <a:rPr lang="en-US" dirty="0" smtClean="0">
                <a:solidFill>
                  <a:srgbClr val="336699"/>
                </a:solidFill>
              </a:rPr>
              <a:t>cm</a:t>
            </a:r>
            <a:r>
              <a:rPr lang="en-US" baseline="30000" dirty="0" smtClean="0">
                <a:solidFill>
                  <a:srgbClr val="336699"/>
                </a:solidFill>
              </a:rPr>
              <a:t>2</a:t>
            </a:r>
          </a:p>
          <a:p>
            <a:pPr marL="3200400" lvl="8">
              <a:lnSpc>
                <a:spcPct val="130000"/>
              </a:lnSpc>
              <a:buClr>
                <a:srgbClr val="FF0000"/>
              </a:buClr>
            </a:pPr>
            <a:r>
              <a:rPr lang="en-US" dirty="0">
                <a:solidFill>
                  <a:srgbClr val="336699"/>
                </a:solidFill>
              </a:rPr>
              <a:t>	</a:t>
            </a:r>
            <a:r>
              <a:rPr lang="en-US" dirty="0" smtClean="0">
                <a:solidFill>
                  <a:srgbClr val="336699"/>
                </a:solidFill>
              </a:rPr>
              <a:t>	~ 500 </a:t>
            </a:r>
            <a:r>
              <a:rPr lang="en-US" dirty="0">
                <a:solidFill>
                  <a:srgbClr val="336699"/>
                </a:solidFill>
              </a:rPr>
              <a:t>000 </a:t>
            </a:r>
            <a:r>
              <a:rPr lang="en-US" dirty="0" smtClean="0">
                <a:solidFill>
                  <a:srgbClr val="336699"/>
                </a:solidFill>
              </a:rPr>
              <a:t>pixels of 28 </a:t>
            </a:r>
            <a:r>
              <a:rPr lang="en-US" dirty="0">
                <a:solidFill>
                  <a:srgbClr val="336699"/>
                </a:solidFill>
              </a:rPr>
              <a:t>x 28 </a:t>
            </a:r>
            <a:r>
              <a:rPr lang="en-US" dirty="0" smtClean="0">
                <a:solidFill>
                  <a:srgbClr val="336699"/>
                </a:solidFill>
              </a:rPr>
              <a:t>μm</a:t>
            </a:r>
            <a:r>
              <a:rPr lang="en-US" baseline="30000" dirty="0" smtClean="0">
                <a:solidFill>
                  <a:srgbClr val="336699"/>
                </a:solidFill>
              </a:rPr>
              <a:t>2</a:t>
            </a:r>
            <a:r>
              <a:rPr lang="en-US" dirty="0" smtClean="0">
                <a:solidFill>
                  <a:srgbClr val="336699"/>
                </a:solidFill>
              </a:rPr>
              <a:t>		</a:t>
            </a:r>
          </a:p>
        </p:txBody>
      </p:sp>
      <p:cxnSp>
        <p:nvCxnSpPr>
          <p:cNvPr id="122" name="Straight Arrow Connector 121"/>
          <p:cNvCxnSpPr/>
          <p:nvPr/>
        </p:nvCxnSpPr>
        <p:spPr>
          <a:xfrm flipH="1">
            <a:off x="2140394" y="6498206"/>
            <a:ext cx="4554540" cy="0"/>
          </a:xfrm>
          <a:prstGeom prst="straightConnector1">
            <a:avLst/>
          </a:prstGeom>
          <a:noFill/>
          <a:ln w="12700" cap="flat" cmpd="sng" algn="ctr">
            <a:solidFill>
              <a:srgbClr val="0C377B">
                <a:lumMod val="50000"/>
              </a:srgbClr>
            </a:solidFill>
            <a:prstDash val="solid"/>
            <a:headEnd type="arrow"/>
            <a:tailEnd type="arrow"/>
          </a:ln>
          <a:effectLst/>
        </p:spPr>
      </p:cxnSp>
      <p:sp>
        <p:nvSpPr>
          <p:cNvPr id="123" name="TextBox 122"/>
          <p:cNvSpPr txBox="1"/>
          <p:nvPr/>
        </p:nvSpPr>
        <p:spPr>
          <a:xfrm>
            <a:off x="3915979" y="6035643"/>
            <a:ext cx="851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kern="1200" dirty="0" smtClean="0"/>
              <a:t>3 cm</a:t>
            </a:r>
            <a:endParaRPr lang="en-GB" sz="2400" kern="1200" dirty="0"/>
          </a:p>
        </p:txBody>
      </p:sp>
      <p:cxnSp>
        <p:nvCxnSpPr>
          <p:cNvPr id="124" name="Straight Arrow Connector 123"/>
          <p:cNvCxnSpPr/>
          <p:nvPr/>
        </p:nvCxnSpPr>
        <p:spPr>
          <a:xfrm>
            <a:off x="1825894" y="3326798"/>
            <a:ext cx="0" cy="2176338"/>
          </a:xfrm>
          <a:prstGeom prst="straightConnector1">
            <a:avLst/>
          </a:prstGeom>
          <a:noFill/>
          <a:ln w="12700" cap="flat" cmpd="sng" algn="ctr">
            <a:solidFill>
              <a:srgbClr val="0C377B">
                <a:lumMod val="50000"/>
              </a:srgbClr>
            </a:solidFill>
            <a:prstDash val="solid"/>
            <a:headEnd type="arrow"/>
            <a:tailEnd type="arrow"/>
          </a:ln>
          <a:effectLst/>
        </p:spPr>
      </p:cxnSp>
      <p:sp>
        <p:nvSpPr>
          <p:cNvPr id="125" name="TextBox 124"/>
          <p:cNvSpPr txBox="1"/>
          <p:nvPr/>
        </p:nvSpPr>
        <p:spPr>
          <a:xfrm rot="16200000">
            <a:off x="954570" y="4184813"/>
            <a:ext cx="1280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kern="1200" dirty="0" smtClean="0"/>
              <a:t>1.53 cm</a:t>
            </a:r>
            <a:endParaRPr lang="en-GB" sz="2400" kern="1200" dirty="0"/>
          </a:p>
        </p:txBody>
      </p:sp>
      <p:pic>
        <p:nvPicPr>
          <p:cNvPr id="6" name="Picture 5" descr="photo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79" t="26844" r="28761" b="30522"/>
          <a:stretch/>
        </p:blipFill>
        <p:spPr>
          <a:xfrm>
            <a:off x="1969461" y="2598976"/>
            <a:ext cx="4804237" cy="335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627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ALPIDE: priority encoder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11</a:t>
            </a:fld>
            <a:endParaRPr lang="en-US" sz="1600">
              <a:solidFill>
                <a:srgbClr val="0C377B"/>
              </a:solidFill>
            </a:endParaRPr>
          </a:p>
        </p:txBody>
      </p:sp>
      <p:grpSp>
        <p:nvGrpSpPr>
          <p:cNvPr id="131" name="Group 130"/>
          <p:cNvGrpSpPr/>
          <p:nvPr/>
        </p:nvGrpSpPr>
        <p:grpSpPr>
          <a:xfrm>
            <a:off x="1993626" y="829099"/>
            <a:ext cx="5517988" cy="5760232"/>
            <a:chOff x="81234" y="1043373"/>
            <a:chExt cx="4755700" cy="5074211"/>
          </a:xfrm>
        </p:grpSpPr>
        <p:sp>
          <p:nvSpPr>
            <p:cNvPr id="132" name="Rectangle 131"/>
            <p:cNvSpPr/>
            <p:nvPr/>
          </p:nvSpPr>
          <p:spPr>
            <a:xfrm>
              <a:off x="514189" y="4323354"/>
              <a:ext cx="3550406" cy="30756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513671" y="1678278"/>
              <a:ext cx="161557" cy="264507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1002458" y="1678278"/>
              <a:ext cx="159881" cy="264507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CCCC"/>
                </a:solidFill>
              </a:endParaRP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1468728" y="1678278"/>
              <a:ext cx="162313" cy="264507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6" name="Straight Arrow Connector 135"/>
            <p:cNvCxnSpPr/>
            <p:nvPr/>
          </p:nvCxnSpPr>
          <p:spPr>
            <a:xfrm flipV="1">
              <a:off x="934020" y="4323354"/>
              <a:ext cx="6198" cy="59842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 flipH="1">
              <a:off x="1087028" y="4323354"/>
              <a:ext cx="880" cy="60610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xtBox 137"/>
            <p:cNvSpPr txBox="1"/>
            <p:nvPr/>
          </p:nvSpPr>
          <p:spPr>
            <a:xfrm>
              <a:off x="1955921" y="2903417"/>
              <a:ext cx="8720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.…..</a:t>
              </a:r>
              <a:endParaRPr lang="en-GB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597127" y="2064662"/>
              <a:ext cx="4732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STATE</a:t>
              </a:r>
              <a:endParaRPr lang="en-GB" sz="900" dirty="0"/>
            </a:p>
          </p:txBody>
        </p:sp>
        <p:sp>
          <p:nvSpPr>
            <p:cNvPr id="140" name="TextBox 139"/>
            <p:cNvSpPr txBox="1"/>
            <p:nvPr/>
          </p:nvSpPr>
          <p:spPr>
            <a:xfrm rot="16200000">
              <a:off x="741440" y="4756658"/>
              <a:ext cx="490511" cy="184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VALID</a:t>
              </a:r>
              <a:endParaRPr lang="en-GB" sz="1050" dirty="0"/>
            </a:p>
          </p:txBody>
        </p:sp>
        <p:sp>
          <p:nvSpPr>
            <p:cNvPr id="141" name="TextBox 140"/>
            <p:cNvSpPr txBox="1"/>
            <p:nvPr/>
          </p:nvSpPr>
          <p:spPr>
            <a:xfrm rot="16200000">
              <a:off x="865969" y="4736123"/>
              <a:ext cx="524746" cy="151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/>
              </a:lvl1pPr>
            </a:lstStyle>
            <a:p>
              <a:r>
                <a:rPr lang="en-US" sz="800" dirty="0"/>
                <a:t>ADDRESS</a:t>
              </a:r>
              <a:endParaRPr lang="en-GB" sz="800" dirty="0"/>
            </a:p>
          </p:txBody>
        </p:sp>
        <p:sp>
          <p:nvSpPr>
            <p:cNvPr id="142" name="TextBox 141"/>
            <p:cNvSpPr txBox="1"/>
            <p:nvPr/>
          </p:nvSpPr>
          <p:spPr>
            <a:xfrm rot="16200000">
              <a:off x="427195" y="2839496"/>
              <a:ext cx="1258230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Zero-suppression</a:t>
              </a:r>
              <a:endParaRPr lang="en-GB" sz="1200" dirty="0"/>
            </a:p>
          </p:txBody>
        </p:sp>
        <p:sp>
          <p:nvSpPr>
            <p:cNvPr id="143" name="TextBox 142"/>
            <p:cNvSpPr txBox="1"/>
            <p:nvPr/>
          </p:nvSpPr>
          <p:spPr>
            <a:xfrm rot="16200000">
              <a:off x="-9369" y="2880695"/>
              <a:ext cx="11746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PIXEL Front-end</a:t>
              </a:r>
              <a:endParaRPr lang="en-GB" sz="1200" dirty="0"/>
            </a:p>
          </p:txBody>
        </p:sp>
        <p:sp>
          <p:nvSpPr>
            <p:cNvPr id="144" name="TextBox 143"/>
            <p:cNvSpPr txBox="1"/>
            <p:nvPr/>
          </p:nvSpPr>
          <p:spPr>
            <a:xfrm rot="16200000">
              <a:off x="945952" y="2875947"/>
              <a:ext cx="1174616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PIXEL Front-end</a:t>
              </a:r>
              <a:endParaRPr lang="en-GB" sz="1200" dirty="0"/>
            </a:p>
          </p:txBody>
        </p:sp>
        <p:grpSp>
          <p:nvGrpSpPr>
            <p:cNvPr id="145" name="Group 144"/>
            <p:cNvGrpSpPr/>
            <p:nvPr/>
          </p:nvGrpSpPr>
          <p:grpSpPr>
            <a:xfrm>
              <a:off x="522965" y="5012910"/>
              <a:ext cx="3552912" cy="360389"/>
              <a:chOff x="1691680" y="4531271"/>
              <a:chExt cx="4064227" cy="409897"/>
            </a:xfrm>
            <a:solidFill>
              <a:schemeClr val="bg2">
                <a:lumMod val="90000"/>
              </a:schemeClr>
            </a:solidFill>
          </p:grpSpPr>
          <p:sp>
            <p:nvSpPr>
              <p:cNvPr id="220" name="Rounded Rectangle 219"/>
              <p:cNvSpPr/>
              <p:nvPr/>
            </p:nvSpPr>
            <p:spPr>
              <a:xfrm>
                <a:off x="1691680" y="4531271"/>
                <a:ext cx="4064106" cy="409897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TextBox 220"/>
              <p:cNvSpPr txBox="1"/>
              <p:nvPr/>
            </p:nvSpPr>
            <p:spPr>
              <a:xfrm>
                <a:off x="1715019" y="4567367"/>
                <a:ext cx="4040888" cy="350057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Periphery Digital Readout</a:t>
                </a:r>
                <a:endParaRPr lang="en-GB" sz="1400" dirty="0"/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673705" y="2231898"/>
              <a:ext cx="306049" cy="101675"/>
              <a:chOff x="1905543" y="1772816"/>
              <a:chExt cx="434209" cy="119022"/>
            </a:xfrm>
          </p:grpSpPr>
          <p:cxnSp>
            <p:nvCxnSpPr>
              <p:cNvPr id="218" name="Straight Arrow Connector 217"/>
              <p:cNvCxnSpPr/>
              <p:nvPr/>
            </p:nvCxnSpPr>
            <p:spPr>
              <a:xfrm>
                <a:off x="1905543" y="1832531"/>
                <a:ext cx="434209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/>
              <p:cNvCxnSpPr/>
              <p:nvPr/>
            </p:nvCxnSpPr>
            <p:spPr>
              <a:xfrm>
                <a:off x="2015121" y="1772816"/>
                <a:ext cx="108607" cy="119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7" name="Group 146"/>
            <p:cNvGrpSpPr/>
            <p:nvPr/>
          </p:nvGrpSpPr>
          <p:grpSpPr>
            <a:xfrm rot="10800000">
              <a:off x="673705" y="3004404"/>
              <a:ext cx="306049" cy="101675"/>
              <a:chOff x="1834506" y="2733914"/>
              <a:chExt cx="434209" cy="119022"/>
            </a:xfrm>
          </p:grpSpPr>
          <p:cxnSp>
            <p:nvCxnSpPr>
              <p:cNvPr id="216" name="Straight Arrow Connector 215"/>
              <p:cNvCxnSpPr/>
              <p:nvPr/>
            </p:nvCxnSpPr>
            <p:spPr>
              <a:xfrm>
                <a:off x="1834506" y="2793629"/>
                <a:ext cx="434209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>
                <a:off x="2013931" y="2733914"/>
                <a:ext cx="108607" cy="119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8" name="TextBox 147"/>
            <p:cNvSpPr txBox="1"/>
            <p:nvPr/>
          </p:nvSpPr>
          <p:spPr>
            <a:xfrm>
              <a:off x="597127" y="2834382"/>
              <a:ext cx="4683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RESET</a:t>
              </a:r>
              <a:endParaRPr lang="en-GB" sz="900" dirty="0"/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081227" y="2063138"/>
              <a:ext cx="4732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STATE</a:t>
              </a:r>
              <a:endParaRPr lang="en-GB" sz="900" dirty="0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089129" y="2821387"/>
              <a:ext cx="4683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RESET</a:t>
              </a:r>
              <a:endParaRPr lang="en-GB" sz="900" dirty="0"/>
            </a:p>
          </p:txBody>
        </p:sp>
        <p:grpSp>
          <p:nvGrpSpPr>
            <p:cNvPr id="151" name="Group 150"/>
            <p:cNvGrpSpPr/>
            <p:nvPr/>
          </p:nvGrpSpPr>
          <p:grpSpPr>
            <a:xfrm rot="10800000">
              <a:off x="1167035" y="2229754"/>
              <a:ext cx="306049" cy="101675"/>
              <a:chOff x="1834506" y="2733914"/>
              <a:chExt cx="434209" cy="119022"/>
            </a:xfrm>
          </p:grpSpPr>
          <p:cxnSp>
            <p:nvCxnSpPr>
              <p:cNvPr id="214" name="Straight Arrow Connector 213"/>
              <p:cNvCxnSpPr/>
              <p:nvPr/>
            </p:nvCxnSpPr>
            <p:spPr>
              <a:xfrm>
                <a:off x="1834506" y="2793629"/>
                <a:ext cx="434209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/>
              <p:nvPr/>
            </p:nvCxnSpPr>
            <p:spPr>
              <a:xfrm>
                <a:off x="2013931" y="2733914"/>
                <a:ext cx="108607" cy="119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2" name="Group 151"/>
            <p:cNvGrpSpPr/>
            <p:nvPr/>
          </p:nvGrpSpPr>
          <p:grpSpPr>
            <a:xfrm>
              <a:off x="1165238" y="2993881"/>
              <a:ext cx="306049" cy="101675"/>
              <a:chOff x="1905543" y="1772816"/>
              <a:chExt cx="434209" cy="119022"/>
            </a:xfrm>
          </p:grpSpPr>
          <p:cxnSp>
            <p:nvCxnSpPr>
              <p:cNvPr id="212" name="Straight Arrow Connector 211"/>
              <p:cNvCxnSpPr/>
              <p:nvPr/>
            </p:nvCxnSpPr>
            <p:spPr>
              <a:xfrm>
                <a:off x="1905543" y="1832531"/>
                <a:ext cx="434209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>
                <a:off x="2015121" y="1772816"/>
                <a:ext cx="108607" cy="119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3" name="TextBox 152"/>
            <p:cNvSpPr txBox="1"/>
            <p:nvPr/>
          </p:nvSpPr>
          <p:spPr>
            <a:xfrm rot="16200000">
              <a:off x="602924" y="4783870"/>
              <a:ext cx="450799" cy="178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SYNC</a:t>
              </a:r>
              <a:endParaRPr lang="en-GB" sz="1050" dirty="0"/>
            </a:p>
          </p:txBody>
        </p:sp>
        <p:cxnSp>
          <p:nvCxnSpPr>
            <p:cNvPr id="154" name="Straight Arrow Connector 153"/>
            <p:cNvCxnSpPr/>
            <p:nvPr/>
          </p:nvCxnSpPr>
          <p:spPr>
            <a:xfrm flipH="1">
              <a:off x="1229545" y="4323354"/>
              <a:ext cx="5468" cy="63543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1212506" y="4770350"/>
              <a:ext cx="50754" cy="5698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TextBox 155"/>
            <p:cNvSpPr txBox="1"/>
            <p:nvPr/>
          </p:nvSpPr>
          <p:spPr>
            <a:xfrm>
              <a:off x="1210130" y="4592578"/>
              <a:ext cx="211511" cy="197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10</a:t>
              </a:r>
              <a:endParaRPr lang="en-GB" sz="900" dirty="0"/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704130" y="2280417"/>
              <a:ext cx="265744" cy="2103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512</a:t>
              </a:r>
              <a:endParaRPr lang="en-GB" sz="1000" dirty="0"/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182772" y="2267130"/>
              <a:ext cx="265744" cy="2103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512</a:t>
              </a:r>
              <a:endParaRPr lang="en-GB" sz="1000" dirty="0"/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689965" y="3075227"/>
              <a:ext cx="265744" cy="2103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512</a:t>
              </a:r>
              <a:endParaRPr lang="en-GB" sz="1000" dirty="0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1175470" y="3075227"/>
              <a:ext cx="265744" cy="2103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512</a:t>
              </a:r>
              <a:endParaRPr lang="en-GB" sz="1000" dirty="0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2946708" y="1678278"/>
              <a:ext cx="161557" cy="264507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3435495" y="1678278"/>
              <a:ext cx="159881" cy="264507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CCCC"/>
                </a:solidFill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3901764" y="1678278"/>
              <a:ext cx="162313" cy="264507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3030163" y="2064662"/>
              <a:ext cx="4732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STATE</a:t>
              </a:r>
              <a:endParaRPr lang="en-GB" sz="900" dirty="0"/>
            </a:p>
          </p:txBody>
        </p:sp>
        <p:sp>
          <p:nvSpPr>
            <p:cNvPr id="165" name="TextBox 164"/>
            <p:cNvSpPr txBox="1"/>
            <p:nvPr/>
          </p:nvSpPr>
          <p:spPr>
            <a:xfrm rot="16200000">
              <a:off x="2417776" y="2880695"/>
              <a:ext cx="1174616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PIXEL Front-end</a:t>
              </a:r>
              <a:endParaRPr lang="en-GB" sz="1200" dirty="0"/>
            </a:p>
          </p:txBody>
        </p:sp>
        <p:sp>
          <p:nvSpPr>
            <p:cNvPr id="166" name="TextBox 165"/>
            <p:cNvSpPr txBox="1"/>
            <p:nvPr/>
          </p:nvSpPr>
          <p:spPr>
            <a:xfrm rot="16200000">
              <a:off x="3384721" y="2875947"/>
              <a:ext cx="1174616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PIXEL Front-end</a:t>
              </a:r>
              <a:endParaRPr lang="en-GB" sz="1200" dirty="0"/>
            </a:p>
          </p:txBody>
        </p:sp>
        <p:grpSp>
          <p:nvGrpSpPr>
            <p:cNvPr id="167" name="Group 166"/>
            <p:cNvGrpSpPr/>
            <p:nvPr/>
          </p:nvGrpSpPr>
          <p:grpSpPr>
            <a:xfrm>
              <a:off x="3106742" y="2231898"/>
              <a:ext cx="306049" cy="101675"/>
              <a:chOff x="1905543" y="1772816"/>
              <a:chExt cx="434209" cy="119022"/>
            </a:xfrm>
          </p:grpSpPr>
          <p:cxnSp>
            <p:nvCxnSpPr>
              <p:cNvPr id="210" name="Straight Arrow Connector 209"/>
              <p:cNvCxnSpPr/>
              <p:nvPr/>
            </p:nvCxnSpPr>
            <p:spPr>
              <a:xfrm>
                <a:off x="1905543" y="1832531"/>
                <a:ext cx="434209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2015121" y="1772816"/>
                <a:ext cx="108607" cy="119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8" name="Group 167"/>
            <p:cNvGrpSpPr/>
            <p:nvPr/>
          </p:nvGrpSpPr>
          <p:grpSpPr>
            <a:xfrm rot="10800000">
              <a:off x="3106742" y="3004404"/>
              <a:ext cx="306049" cy="101675"/>
              <a:chOff x="1834506" y="2733914"/>
              <a:chExt cx="434209" cy="119022"/>
            </a:xfrm>
          </p:grpSpPr>
          <p:cxnSp>
            <p:nvCxnSpPr>
              <p:cNvPr id="208" name="Straight Arrow Connector 207"/>
              <p:cNvCxnSpPr/>
              <p:nvPr/>
            </p:nvCxnSpPr>
            <p:spPr>
              <a:xfrm>
                <a:off x="1834506" y="2793629"/>
                <a:ext cx="434209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2013931" y="2733914"/>
                <a:ext cx="108607" cy="119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9" name="TextBox 168"/>
            <p:cNvSpPr txBox="1"/>
            <p:nvPr/>
          </p:nvSpPr>
          <p:spPr>
            <a:xfrm>
              <a:off x="3030163" y="2834382"/>
              <a:ext cx="4683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RESET</a:t>
              </a:r>
              <a:endParaRPr lang="en-GB" sz="900" dirty="0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3531197" y="2063138"/>
              <a:ext cx="4732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STATE</a:t>
              </a:r>
              <a:endParaRPr lang="en-GB" sz="900" dirty="0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3522165" y="2821387"/>
              <a:ext cx="4683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RESET</a:t>
              </a:r>
              <a:endParaRPr lang="en-GB" sz="900" dirty="0"/>
            </a:p>
          </p:txBody>
        </p:sp>
        <p:grpSp>
          <p:nvGrpSpPr>
            <p:cNvPr id="172" name="Group 171"/>
            <p:cNvGrpSpPr/>
            <p:nvPr/>
          </p:nvGrpSpPr>
          <p:grpSpPr>
            <a:xfrm rot="10800000">
              <a:off x="3600072" y="2229754"/>
              <a:ext cx="306049" cy="101675"/>
              <a:chOff x="1834506" y="2733914"/>
              <a:chExt cx="434209" cy="119022"/>
            </a:xfrm>
          </p:grpSpPr>
          <p:cxnSp>
            <p:nvCxnSpPr>
              <p:cNvPr id="206" name="Straight Arrow Connector 205"/>
              <p:cNvCxnSpPr/>
              <p:nvPr/>
            </p:nvCxnSpPr>
            <p:spPr>
              <a:xfrm>
                <a:off x="1834506" y="2793629"/>
                <a:ext cx="434209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>
                <a:off x="2013931" y="2733914"/>
                <a:ext cx="108607" cy="119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oup 172"/>
            <p:cNvGrpSpPr/>
            <p:nvPr/>
          </p:nvGrpSpPr>
          <p:grpSpPr>
            <a:xfrm>
              <a:off x="3598274" y="2993881"/>
              <a:ext cx="306049" cy="101675"/>
              <a:chOff x="1905543" y="1772816"/>
              <a:chExt cx="434209" cy="119022"/>
            </a:xfrm>
          </p:grpSpPr>
          <p:cxnSp>
            <p:nvCxnSpPr>
              <p:cNvPr id="204" name="Straight Arrow Connector 203"/>
              <p:cNvCxnSpPr/>
              <p:nvPr/>
            </p:nvCxnSpPr>
            <p:spPr>
              <a:xfrm>
                <a:off x="1905543" y="1832531"/>
                <a:ext cx="434209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>
                <a:off x="2015121" y="1772816"/>
                <a:ext cx="108607" cy="119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4" name="TextBox 173"/>
            <p:cNvSpPr txBox="1"/>
            <p:nvPr/>
          </p:nvSpPr>
          <p:spPr>
            <a:xfrm>
              <a:off x="3137166" y="2280417"/>
              <a:ext cx="265744" cy="2103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512</a:t>
              </a:r>
              <a:endParaRPr lang="en-GB" sz="1000" dirty="0"/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3615809" y="2267130"/>
              <a:ext cx="265744" cy="2103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512</a:t>
              </a:r>
              <a:endParaRPr lang="en-GB" sz="1000" dirty="0"/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3123001" y="3075227"/>
              <a:ext cx="265744" cy="2103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512</a:t>
              </a:r>
              <a:endParaRPr lang="en-GB" sz="1000" dirty="0"/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3608506" y="3075227"/>
              <a:ext cx="265744" cy="2103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512</a:t>
              </a:r>
              <a:endParaRPr lang="en-GB" sz="1000" dirty="0"/>
            </a:p>
          </p:txBody>
        </p:sp>
        <p:cxnSp>
          <p:nvCxnSpPr>
            <p:cNvPr id="178" name="Straight Arrow Connector 177"/>
            <p:cNvCxnSpPr/>
            <p:nvPr/>
          </p:nvCxnSpPr>
          <p:spPr>
            <a:xfrm flipV="1">
              <a:off x="2006441" y="5373299"/>
              <a:ext cx="0" cy="4305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Arrow Connector 178"/>
            <p:cNvCxnSpPr/>
            <p:nvPr/>
          </p:nvCxnSpPr>
          <p:spPr>
            <a:xfrm flipV="1">
              <a:off x="2400877" y="5373299"/>
              <a:ext cx="0" cy="4305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TextBox 179"/>
            <p:cNvSpPr txBox="1"/>
            <p:nvPr/>
          </p:nvSpPr>
          <p:spPr>
            <a:xfrm rot="16200000">
              <a:off x="1559406" y="5596640"/>
              <a:ext cx="545286" cy="178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CLOCK</a:t>
              </a:r>
              <a:endParaRPr lang="en-GB" sz="1050" dirty="0"/>
            </a:p>
          </p:txBody>
        </p:sp>
        <p:sp>
          <p:nvSpPr>
            <p:cNvPr id="181" name="TextBox 180"/>
            <p:cNvSpPr txBox="1"/>
            <p:nvPr/>
          </p:nvSpPr>
          <p:spPr>
            <a:xfrm rot="16200000">
              <a:off x="1912264" y="5716429"/>
              <a:ext cx="623341" cy="178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TRIGGER</a:t>
              </a:r>
              <a:endParaRPr lang="en-GB" sz="1050" dirty="0"/>
            </a:p>
          </p:txBody>
        </p:sp>
        <p:sp>
          <p:nvSpPr>
            <p:cNvPr id="182" name="Left Brace 181"/>
            <p:cNvSpPr/>
            <p:nvPr/>
          </p:nvSpPr>
          <p:spPr>
            <a:xfrm rot="5400000">
              <a:off x="896623" y="1025016"/>
              <a:ext cx="300007" cy="1006517"/>
            </a:xfrm>
            <a:prstGeom prst="leftBrace">
              <a:avLst>
                <a:gd name="adj1" fmla="val 8333"/>
                <a:gd name="adj2" fmla="val 47967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3" name="Left Brace 182"/>
            <p:cNvSpPr/>
            <p:nvPr/>
          </p:nvSpPr>
          <p:spPr>
            <a:xfrm rot="5400000">
              <a:off x="3371756" y="1017456"/>
              <a:ext cx="300007" cy="1006517"/>
            </a:xfrm>
            <a:prstGeom prst="leftBrace">
              <a:avLst>
                <a:gd name="adj1" fmla="val 8333"/>
                <a:gd name="adj2" fmla="val 47967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969680" y="1055206"/>
              <a:ext cx="211511" cy="3155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GB" dirty="0"/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2773362" y="1043373"/>
              <a:ext cx="2063572" cy="3743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511 double columns</a:t>
              </a:r>
              <a:endParaRPr lang="en-GB" sz="1600" dirty="0"/>
            </a:p>
          </p:txBody>
        </p:sp>
        <p:sp>
          <p:nvSpPr>
            <p:cNvPr id="186" name="TextBox 185"/>
            <p:cNvSpPr txBox="1"/>
            <p:nvPr/>
          </p:nvSpPr>
          <p:spPr>
            <a:xfrm rot="16200000">
              <a:off x="-255200" y="2675331"/>
              <a:ext cx="1046608" cy="3737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512 rows</a:t>
              </a:r>
              <a:endParaRPr lang="en-GB" sz="1600" dirty="0"/>
            </a:p>
          </p:txBody>
        </p:sp>
        <p:cxnSp>
          <p:nvCxnSpPr>
            <p:cNvPr id="187" name="Straight Arrow Connector 186"/>
            <p:cNvCxnSpPr/>
            <p:nvPr/>
          </p:nvCxnSpPr>
          <p:spPr>
            <a:xfrm flipH="1">
              <a:off x="1418219" y="5373299"/>
              <a:ext cx="8008" cy="43059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/>
            <p:nvPr/>
          </p:nvCxnSpPr>
          <p:spPr>
            <a:xfrm>
              <a:off x="3222252" y="5373299"/>
              <a:ext cx="0" cy="4305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TextBox 188"/>
            <p:cNvSpPr txBox="1"/>
            <p:nvPr/>
          </p:nvSpPr>
          <p:spPr>
            <a:xfrm rot="16200000">
              <a:off x="1030115" y="5517525"/>
              <a:ext cx="415086" cy="1952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BAIS</a:t>
              </a:r>
              <a:endParaRPr lang="en-GB" sz="1200" dirty="0"/>
            </a:p>
          </p:txBody>
        </p:sp>
        <p:sp>
          <p:nvSpPr>
            <p:cNvPr id="190" name="TextBox 189"/>
            <p:cNvSpPr txBox="1"/>
            <p:nvPr/>
          </p:nvSpPr>
          <p:spPr>
            <a:xfrm rot="16200000">
              <a:off x="2815682" y="5528057"/>
              <a:ext cx="477529" cy="1952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DATA</a:t>
              </a:r>
              <a:endParaRPr lang="en-GB" sz="1200" dirty="0"/>
            </a:p>
          </p:txBody>
        </p:sp>
        <p:cxnSp>
          <p:nvCxnSpPr>
            <p:cNvPr id="191" name="Straight Arrow Connector 190"/>
            <p:cNvCxnSpPr/>
            <p:nvPr/>
          </p:nvCxnSpPr>
          <p:spPr>
            <a:xfrm flipV="1">
              <a:off x="2935130" y="5361232"/>
              <a:ext cx="0" cy="4305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TextBox 191"/>
            <p:cNvSpPr txBox="1"/>
            <p:nvPr/>
          </p:nvSpPr>
          <p:spPr>
            <a:xfrm rot="16200000">
              <a:off x="2499954" y="5497442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Pulse</a:t>
              </a:r>
              <a:endParaRPr lang="en-GB" sz="1400" dirty="0"/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432900" y="4307816"/>
              <a:ext cx="435631" cy="262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DACs</a:t>
              </a:r>
              <a:endParaRPr lang="en-GB" sz="1400" dirty="0"/>
            </a:p>
          </p:txBody>
        </p:sp>
        <p:cxnSp>
          <p:nvCxnSpPr>
            <p:cNvPr id="194" name="Straight Arrow Connector 193"/>
            <p:cNvCxnSpPr/>
            <p:nvPr/>
          </p:nvCxnSpPr>
          <p:spPr>
            <a:xfrm flipV="1">
              <a:off x="3360184" y="4323354"/>
              <a:ext cx="6198" cy="59842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Arrow Connector 194"/>
            <p:cNvCxnSpPr/>
            <p:nvPr/>
          </p:nvCxnSpPr>
          <p:spPr>
            <a:xfrm flipH="1">
              <a:off x="3513192" y="4323354"/>
              <a:ext cx="880" cy="60610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TextBox 195"/>
            <p:cNvSpPr txBox="1"/>
            <p:nvPr/>
          </p:nvSpPr>
          <p:spPr>
            <a:xfrm rot="16200000">
              <a:off x="3152364" y="4766569"/>
              <a:ext cx="490511" cy="184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VALID</a:t>
              </a:r>
              <a:endParaRPr lang="en-GB" sz="1050" dirty="0"/>
            </a:p>
          </p:txBody>
        </p:sp>
        <p:sp>
          <p:nvSpPr>
            <p:cNvPr id="197" name="TextBox 196"/>
            <p:cNvSpPr txBox="1"/>
            <p:nvPr/>
          </p:nvSpPr>
          <p:spPr>
            <a:xfrm rot="16200000">
              <a:off x="3292133" y="4733125"/>
              <a:ext cx="524746" cy="1518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/>
              </a:lvl1pPr>
            </a:lstStyle>
            <a:p>
              <a:r>
                <a:rPr lang="en-US" sz="800" dirty="0"/>
                <a:t>ADDRESS</a:t>
              </a:r>
              <a:endParaRPr lang="en-GB" sz="800" dirty="0"/>
            </a:p>
          </p:txBody>
        </p:sp>
        <p:sp>
          <p:nvSpPr>
            <p:cNvPr id="198" name="TextBox 197"/>
            <p:cNvSpPr txBox="1"/>
            <p:nvPr/>
          </p:nvSpPr>
          <p:spPr>
            <a:xfrm rot="16200000">
              <a:off x="3007669" y="4789137"/>
              <a:ext cx="450799" cy="178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SYNC</a:t>
              </a:r>
              <a:endParaRPr lang="en-GB" sz="1050" dirty="0"/>
            </a:p>
          </p:txBody>
        </p:sp>
        <p:cxnSp>
          <p:nvCxnSpPr>
            <p:cNvPr id="199" name="Straight Arrow Connector 198"/>
            <p:cNvCxnSpPr/>
            <p:nvPr/>
          </p:nvCxnSpPr>
          <p:spPr>
            <a:xfrm flipH="1">
              <a:off x="3655709" y="4323354"/>
              <a:ext cx="5468" cy="63543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>
              <a:off x="3638670" y="4770350"/>
              <a:ext cx="50754" cy="5698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TextBox 200"/>
            <p:cNvSpPr txBox="1"/>
            <p:nvPr/>
          </p:nvSpPr>
          <p:spPr>
            <a:xfrm>
              <a:off x="3636294" y="4592578"/>
              <a:ext cx="211511" cy="197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10</a:t>
              </a:r>
              <a:endParaRPr lang="en-GB" sz="900" dirty="0"/>
            </a:p>
          </p:txBody>
        </p:sp>
        <p:sp>
          <p:nvSpPr>
            <p:cNvPr id="202" name="TextBox 201"/>
            <p:cNvSpPr txBox="1"/>
            <p:nvPr/>
          </p:nvSpPr>
          <p:spPr>
            <a:xfrm rot="16200000">
              <a:off x="2865942" y="2799285"/>
              <a:ext cx="1258230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Zero-suppression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65927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ALPIDE pixel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12</a:t>
            </a:fld>
            <a:endParaRPr lang="en-US" sz="1600">
              <a:solidFill>
                <a:srgbClr val="0C377B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68961" y="1050532"/>
            <a:ext cx="5170241" cy="5117732"/>
            <a:chOff x="-101440" y="594281"/>
            <a:chExt cx="4062944" cy="4021681"/>
          </a:xfrm>
        </p:grpSpPr>
        <p:grpSp>
          <p:nvGrpSpPr>
            <p:cNvPr id="17" name="Group 16"/>
            <p:cNvGrpSpPr/>
            <p:nvPr/>
          </p:nvGrpSpPr>
          <p:grpSpPr>
            <a:xfrm>
              <a:off x="323528" y="594281"/>
              <a:ext cx="3637976" cy="4021681"/>
              <a:chOff x="290147" y="471230"/>
              <a:chExt cx="3637976" cy="4021681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323528" y="908720"/>
                <a:ext cx="3604595" cy="3584191"/>
                <a:chOff x="2170998" y="1181100"/>
                <a:chExt cx="4740295" cy="4660900"/>
              </a:xfrm>
            </p:grpSpPr>
            <p:pic>
              <p:nvPicPr>
                <p:cNvPr id="25" name="Picture 24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743" t="6059" r="24417" b="3023"/>
                <a:stretch/>
              </p:blipFill>
              <p:spPr>
                <a:xfrm>
                  <a:off x="2170998" y="1181819"/>
                  <a:ext cx="4740295" cy="4649639"/>
                </a:xfrm>
                <a:prstGeom prst="rect">
                  <a:avLst/>
                </a:prstGeom>
              </p:spPr>
            </p:pic>
            <p:sp>
              <p:nvSpPr>
                <p:cNvPr id="26" name="Rectangle 25"/>
                <p:cNvSpPr/>
                <p:nvPr/>
              </p:nvSpPr>
              <p:spPr>
                <a:xfrm>
                  <a:off x="2861088" y="1844824"/>
                  <a:ext cx="1005840" cy="1008112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kern="1200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5409446" y="1186004"/>
                  <a:ext cx="1489295" cy="2331267"/>
                </a:xfrm>
                <a:custGeom>
                  <a:avLst/>
                  <a:gdLst>
                    <a:gd name="connsiteX0" fmla="*/ 0 w 1489295"/>
                    <a:gd name="connsiteY0" fmla="*/ 0 h 2331267"/>
                    <a:gd name="connsiteX1" fmla="*/ 4526 w 1489295"/>
                    <a:gd name="connsiteY1" fmla="*/ 669956 h 2331267"/>
                    <a:gd name="connsiteX2" fmla="*/ 755964 w 1489295"/>
                    <a:gd name="connsiteY2" fmla="*/ 665430 h 2331267"/>
                    <a:gd name="connsiteX3" fmla="*/ 755964 w 1489295"/>
                    <a:gd name="connsiteY3" fmla="*/ 1656784 h 2331267"/>
                    <a:gd name="connsiteX4" fmla="*/ 13580 w 1489295"/>
                    <a:gd name="connsiteY4" fmla="*/ 1656784 h 2331267"/>
                    <a:gd name="connsiteX5" fmla="*/ 18106 w 1489295"/>
                    <a:gd name="connsiteY5" fmla="*/ 2331267 h 2331267"/>
                    <a:gd name="connsiteX6" fmla="*/ 1489295 w 1489295"/>
                    <a:gd name="connsiteY6" fmla="*/ 2326741 h 2331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89295" h="2331267">
                      <a:moveTo>
                        <a:pt x="0" y="0"/>
                      </a:moveTo>
                      <a:cubicBezTo>
                        <a:pt x="1509" y="223319"/>
                        <a:pt x="3017" y="446637"/>
                        <a:pt x="4526" y="669956"/>
                      </a:cubicBezTo>
                      <a:lnTo>
                        <a:pt x="755964" y="665430"/>
                      </a:lnTo>
                      <a:lnTo>
                        <a:pt x="755964" y="1656784"/>
                      </a:lnTo>
                      <a:lnTo>
                        <a:pt x="13580" y="1656784"/>
                      </a:lnTo>
                      <a:cubicBezTo>
                        <a:pt x="15089" y="1881612"/>
                        <a:pt x="16597" y="2106439"/>
                        <a:pt x="18106" y="2331267"/>
                      </a:cubicBezTo>
                      <a:lnTo>
                        <a:pt x="1489295" y="2326741"/>
                      </a:lnTo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kern="1200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>
                  <a:off x="5404919" y="1190531"/>
                  <a:ext cx="1502875" cy="2322214"/>
                </a:xfrm>
                <a:custGeom>
                  <a:avLst/>
                  <a:gdLst>
                    <a:gd name="connsiteX0" fmla="*/ 0 w 1502875"/>
                    <a:gd name="connsiteY0" fmla="*/ 0 h 2322214"/>
                    <a:gd name="connsiteX1" fmla="*/ 1493822 w 1502875"/>
                    <a:gd name="connsiteY1" fmla="*/ 4526 h 2322214"/>
                    <a:gd name="connsiteX2" fmla="*/ 1502875 w 1502875"/>
                    <a:gd name="connsiteY2" fmla="*/ 2322214 h 2322214"/>
                    <a:gd name="connsiteX3" fmla="*/ 1466661 w 1502875"/>
                    <a:gd name="connsiteY3" fmla="*/ 2322214 h 2322214"/>
                    <a:gd name="connsiteX4" fmla="*/ 1466661 w 1502875"/>
                    <a:gd name="connsiteY4" fmla="*/ 2322214 h 2322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2875" h="2322214">
                      <a:moveTo>
                        <a:pt x="0" y="0"/>
                      </a:moveTo>
                      <a:lnTo>
                        <a:pt x="1493822" y="4526"/>
                      </a:lnTo>
                      <a:cubicBezTo>
                        <a:pt x="1496840" y="777089"/>
                        <a:pt x="1499857" y="1549651"/>
                        <a:pt x="1502875" y="2322214"/>
                      </a:cubicBezTo>
                      <a:lnTo>
                        <a:pt x="1466661" y="2322214"/>
                      </a:lnTo>
                      <a:lnTo>
                        <a:pt x="1466661" y="2322214"/>
                      </a:lnTo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kern="1200"/>
                </a:p>
              </p:txBody>
            </p:sp>
            <p:sp>
              <p:nvSpPr>
                <p:cNvPr id="29" name="Freeform 28"/>
                <p:cNvSpPr/>
                <p:nvPr/>
              </p:nvSpPr>
              <p:spPr>
                <a:xfrm>
                  <a:off x="3632200" y="1181100"/>
                  <a:ext cx="1752600" cy="4660900"/>
                </a:xfrm>
                <a:custGeom>
                  <a:avLst/>
                  <a:gdLst>
                    <a:gd name="connsiteX0" fmla="*/ 0 w 1752600"/>
                    <a:gd name="connsiteY0" fmla="*/ 0 h 4660900"/>
                    <a:gd name="connsiteX1" fmla="*/ 1746250 w 1752600"/>
                    <a:gd name="connsiteY1" fmla="*/ 6350 h 4660900"/>
                    <a:gd name="connsiteX2" fmla="*/ 1752600 w 1752600"/>
                    <a:gd name="connsiteY2" fmla="*/ 495300 h 4660900"/>
                    <a:gd name="connsiteX3" fmla="*/ 1492250 w 1752600"/>
                    <a:gd name="connsiteY3" fmla="*/ 495300 h 4660900"/>
                    <a:gd name="connsiteX4" fmla="*/ 1498600 w 1752600"/>
                    <a:gd name="connsiteY4" fmla="*/ 1841500 h 4660900"/>
                    <a:gd name="connsiteX5" fmla="*/ 1746250 w 1752600"/>
                    <a:gd name="connsiteY5" fmla="*/ 1841500 h 4660900"/>
                    <a:gd name="connsiteX6" fmla="*/ 1746250 w 1752600"/>
                    <a:gd name="connsiteY6" fmla="*/ 2819400 h 4660900"/>
                    <a:gd name="connsiteX7" fmla="*/ 1466850 w 1752600"/>
                    <a:gd name="connsiteY7" fmla="*/ 2819400 h 4660900"/>
                    <a:gd name="connsiteX8" fmla="*/ 1473200 w 1752600"/>
                    <a:gd name="connsiteY8" fmla="*/ 4184650 h 4660900"/>
                    <a:gd name="connsiteX9" fmla="*/ 1720850 w 1752600"/>
                    <a:gd name="connsiteY9" fmla="*/ 4184650 h 4660900"/>
                    <a:gd name="connsiteX10" fmla="*/ 1720850 w 1752600"/>
                    <a:gd name="connsiteY10" fmla="*/ 4660900 h 4660900"/>
                    <a:gd name="connsiteX11" fmla="*/ 76200 w 1752600"/>
                    <a:gd name="connsiteY11" fmla="*/ 4660900 h 4660900"/>
                    <a:gd name="connsiteX12" fmla="*/ 76200 w 1752600"/>
                    <a:gd name="connsiteY12" fmla="*/ 4235450 h 4660900"/>
                    <a:gd name="connsiteX13" fmla="*/ 304800 w 1752600"/>
                    <a:gd name="connsiteY13" fmla="*/ 4235450 h 4660900"/>
                    <a:gd name="connsiteX14" fmla="*/ 304800 w 1752600"/>
                    <a:gd name="connsiteY14" fmla="*/ 2838450 h 4660900"/>
                    <a:gd name="connsiteX15" fmla="*/ 12700 w 1752600"/>
                    <a:gd name="connsiteY15" fmla="*/ 2832100 h 4660900"/>
                    <a:gd name="connsiteX16" fmla="*/ 12700 w 1752600"/>
                    <a:gd name="connsiteY16" fmla="*/ 1841500 h 4660900"/>
                    <a:gd name="connsiteX17" fmla="*/ 311150 w 1752600"/>
                    <a:gd name="connsiteY17" fmla="*/ 1841500 h 4660900"/>
                    <a:gd name="connsiteX18" fmla="*/ 311150 w 1752600"/>
                    <a:gd name="connsiteY18" fmla="*/ 501650 h 4660900"/>
                    <a:gd name="connsiteX19" fmla="*/ 6350 w 1752600"/>
                    <a:gd name="connsiteY19" fmla="*/ 501650 h 4660900"/>
                    <a:gd name="connsiteX20" fmla="*/ 0 w 1752600"/>
                    <a:gd name="connsiteY20" fmla="*/ 0 h 4660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52600" h="4660900">
                      <a:moveTo>
                        <a:pt x="0" y="0"/>
                      </a:moveTo>
                      <a:lnTo>
                        <a:pt x="1746250" y="6350"/>
                      </a:lnTo>
                      <a:cubicBezTo>
                        <a:pt x="1748367" y="169333"/>
                        <a:pt x="1750483" y="332317"/>
                        <a:pt x="1752600" y="495300"/>
                      </a:cubicBezTo>
                      <a:lnTo>
                        <a:pt x="1492250" y="495300"/>
                      </a:lnTo>
                      <a:cubicBezTo>
                        <a:pt x="1494367" y="944033"/>
                        <a:pt x="1496483" y="1392767"/>
                        <a:pt x="1498600" y="1841500"/>
                      </a:cubicBezTo>
                      <a:lnTo>
                        <a:pt x="1746250" y="1841500"/>
                      </a:lnTo>
                      <a:lnTo>
                        <a:pt x="1746250" y="2819400"/>
                      </a:lnTo>
                      <a:lnTo>
                        <a:pt x="1466850" y="2819400"/>
                      </a:lnTo>
                      <a:cubicBezTo>
                        <a:pt x="1468967" y="3274483"/>
                        <a:pt x="1471083" y="3729567"/>
                        <a:pt x="1473200" y="4184650"/>
                      </a:cubicBezTo>
                      <a:lnTo>
                        <a:pt x="1720850" y="4184650"/>
                      </a:lnTo>
                      <a:lnTo>
                        <a:pt x="1720850" y="4660900"/>
                      </a:lnTo>
                      <a:lnTo>
                        <a:pt x="76200" y="4660900"/>
                      </a:lnTo>
                      <a:lnTo>
                        <a:pt x="76200" y="4235450"/>
                      </a:lnTo>
                      <a:lnTo>
                        <a:pt x="304800" y="4235450"/>
                      </a:lnTo>
                      <a:lnTo>
                        <a:pt x="304800" y="2838450"/>
                      </a:lnTo>
                      <a:lnTo>
                        <a:pt x="12700" y="2832100"/>
                      </a:lnTo>
                      <a:lnTo>
                        <a:pt x="12700" y="1841500"/>
                      </a:lnTo>
                      <a:lnTo>
                        <a:pt x="311150" y="1841500"/>
                      </a:lnTo>
                      <a:lnTo>
                        <a:pt x="311150" y="501650"/>
                      </a:lnTo>
                      <a:lnTo>
                        <a:pt x="6350" y="501650"/>
                      </a:lnTo>
                      <a:cubicBezTo>
                        <a:pt x="4233" y="334433"/>
                        <a:pt x="2117" y="167217"/>
                        <a:pt x="0" y="0"/>
                      </a:cubicBezTo>
                      <a:close/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kern="1200"/>
                </a:p>
              </p:txBody>
            </p:sp>
            <p:cxnSp>
              <p:nvCxnSpPr>
                <p:cNvPr id="34" name="Straight Arrow Connector 33"/>
                <p:cNvCxnSpPr/>
                <p:nvPr/>
              </p:nvCxnSpPr>
              <p:spPr>
                <a:xfrm flipH="1">
                  <a:off x="2937669" y="2842674"/>
                  <a:ext cx="838199" cy="0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0C377B">
                      <a:lumMod val="50000"/>
                    </a:srgbClr>
                  </a:solidFill>
                  <a:prstDash val="solid"/>
                  <a:headEnd type="arrow"/>
                  <a:tailEnd type="arrow"/>
                </a:ln>
                <a:effectLst/>
              </p:spPr>
            </p:cxnSp>
            <p:sp>
              <p:nvSpPr>
                <p:cNvPr id="35" name="Rectangle 34"/>
                <p:cNvSpPr/>
                <p:nvPr/>
              </p:nvSpPr>
              <p:spPr>
                <a:xfrm>
                  <a:off x="2999383" y="2347515"/>
                  <a:ext cx="78418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11 µm</a:t>
                  </a: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2555776" y="1268760"/>
                  <a:ext cx="118013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kern="1200" dirty="0" smtClean="0"/>
                    <a:t>Sensor</a:t>
                  </a:r>
                  <a:endParaRPr lang="en-GB" sz="2800" kern="1200" dirty="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 rot="16200000">
                  <a:off x="5672551" y="2283220"/>
                  <a:ext cx="163448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kern="1200" dirty="0" smtClean="0"/>
                    <a:t>Front-end</a:t>
                  </a:r>
                  <a:endParaRPr lang="en-GB" sz="2800" kern="1200" dirty="0"/>
                </a:p>
              </p:txBody>
            </p:sp>
          </p:grpSp>
          <p:cxnSp>
            <p:nvCxnSpPr>
              <p:cNvPr id="23" name="Straight Arrow Connector 22"/>
              <p:cNvCxnSpPr/>
              <p:nvPr/>
            </p:nvCxnSpPr>
            <p:spPr>
              <a:xfrm flipH="1">
                <a:off x="290147" y="833259"/>
                <a:ext cx="1836000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0C377B">
                    <a:lumMod val="50000"/>
                  </a:srgbClr>
                </a:solidFill>
                <a:prstDash val="solid"/>
                <a:headEnd type="arrow"/>
                <a:tailEnd type="arrow"/>
              </a:ln>
              <a:effectLst/>
            </p:spPr>
          </p:cxnSp>
          <p:sp>
            <p:nvSpPr>
              <p:cNvPr id="24" name="TextBox 23"/>
              <p:cNvSpPr txBox="1"/>
              <p:nvPr/>
            </p:nvSpPr>
            <p:spPr>
              <a:xfrm>
                <a:off x="906517" y="471230"/>
                <a:ext cx="7296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kern="1200" dirty="0" smtClean="0"/>
                  <a:t>28</a:t>
                </a:r>
                <a:r>
                  <a:rPr lang="el-GR" kern="1200" dirty="0" smtClean="0">
                    <a:latin typeface="Calibri"/>
                  </a:rPr>
                  <a:t>μ</a:t>
                </a:r>
                <a:r>
                  <a:rPr lang="en-US" kern="1200" dirty="0" smtClean="0">
                    <a:latin typeface="Calibri"/>
                  </a:rPr>
                  <a:t>m</a:t>
                </a:r>
                <a:endParaRPr lang="en-GB" kern="1200" dirty="0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 rot="16200000">
              <a:off x="-834774" y="1739704"/>
              <a:ext cx="1836000" cy="369332"/>
              <a:chOff x="475928" y="5219346"/>
              <a:chExt cx="1836000" cy="369332"/>
            </a:xfrm>
          </p:grpSpPr>
          <p:cxnSp>
            <p:nvCxnSpPr>
              <p:cNvPr id="19" name="Straight Arrow Connector 18"/>
              <p:cNvCxnSpPr/>
              <p:nvPr/>
            </p:nvCxnSpPr>
            <p:spPr>
              <a:xfrm flipH="1">
                <a:off x="475928" y="5576495"/>
                <a:ext cx="1836000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0C377B">
                    <a:lumMod val="50000"/>
                  </a:srgbClr>
                </a:solidFill>
                <a:prstDash val="solid"/>
                <a:headEnd type="arrow"/>
                <a:tailEnd type="arrow"/>
              </a:ln>
              <a:effectLst/>
            </p:spPr>
          </p:cxnSp>
          <p:sp>
            <p:nvSpPr>
              <p:cNvPr id="20" name="TextBox 19"/>
              <p:cNvSpPr txBox="1"/>
              <p:nvPr/>
            </p:nvSpPr>
            <p:spPr>
              <a:xfrm>
                <a:off x="1092298" y="5219346"/>
                <a:ext cx="7296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kern="1200" dirty="0" smtClean="0"/>
                  <a:t>28</a:t>
                </a:r>
                <a:r>
                  <a:rPr lang="el-GR" kern="1200" dirty="0" smtClean="0">
                    <a:latin typeface="Calibri"/>
                  </a:rPr>
                  <a:t>μ</a:t>
                </a:r>
                <a:r>
                  <a:rPr lang="en-US" kern="1200" dirty="0" smtClean="0">
                    <a:latin typeface="Calibri"/>
                  </a:rPr>
                  <a:t>m</a:t>
                </a:r>
                <a:endParaRPr lang="en-GB" kern="1200" dirty="0"/>
              </a:p>
            </p:txBody>
          </p:sp>
        </p:grpSp>
      </p:grpSp>
      <p:sp>
        <p:nvSpPr>
          <p:cNvPr id="130" name="TextBox 129"/>
          <p:cNvSpPr txBox="1"/>
          <p:nvPr/>
        </p:nvSpPr>
        <p:spPr>
          <a:xfrm>
            <a:off x="2677539" y="5404061"/>
            <a:ext cx="1137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Priority encoder</a:t>
            </a:r>
            <a:endParaRPr lang="en-GB" sz="2000" dirty="0"/>
          </a:p>
        </p:txBody>
      </p:sp>
      <p:sp>
        <p:nvSpPr>
          <p:cNvPr id="222" name="Text Box 3"/>
          <p:cNvSpPr txBox="1">
            <a:spLocks noChangeArrowheads="1"/>
          </p:cNvSpPr>
          <p:nvPr/>
        </p:nvSpPr>
        <p:spPr bwMode="auto">
          <a:xfrm>
            <a:off x="1429342" y="6352143"/>
            <a:ext cx="395514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336699"/>
                </a:solidFill>
              </a:rPr>
              <a:t>Pixel layout</a:t>
            </a:r>
            <a:endParaRPr lang="en-US" dirty="0">
              <a:solidFill>
                <a:srgbClr val="336699"/>
              </a:solidFill>
            </a:endParaRPr>
          </a:p>
        </p:txBody>
      </p:sp>
      <p:grpSp>
        <p:nvGrpSpPr>
          <p:cNvPr id="223" name="Group 222"/>
          <p:cNvGrpSpPr/>
          <p:nvPr/>
        </p:nvGrpSpPr>
        <p:grpSpPr>
          <a:xfrm>
            <a:off x="5718058" y="2479911"/>
            <a:ext cx="3337311" cy="2763980"/>
            <a:chOff x="7553" y="2853159"/>
            <a:chExt cx="3591809" cy="2974757"/>
          </a:xfrm>
        </p:grpSpPr>
        <p:pic>
          <p:nvPicPr>
            <p:cNvPr id="224" name="Picture 22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094" y="3564854"/>
              <a:ext cx="3104811" cy="2263062"/>
            </a:xfrm>
            <a:prstGeom prst="rect">
              <a:avLst/>
            </a:prstGeom>
          </p:spPr>
        </p:pic>
        <p:sp>
          <p:nvSpPr>
            <p:cNvPr id="225" name="TextBox 66"/>
            <p:cNvSpPr txBox="1">
              <a:spLocks noChangeArrowheads="1"/>
            </p:cNvSpPr>
            <p:nvPr/>
          </p:nvSpPr>
          <p:spPr bwMode="auto">
            <a:xfrm>
              <a:off x="7553" y="2853159"/>
              <a:ext cx="359180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sz="1200" dirty="0" smtClean="0"/>
                <a:t>Analogue output of one pixel under </a:t>
              </a:r>
              <a:r>
                <a:rPr lang="en-GB" sz="1200" baseline="30000" dirty="0" smtClean="0"/>
                <a:t>55</a:t>
              </a:r>
              <a:r>
                <a:rPr lang="en-GB" sz="1200" dirty="0" smtClean="0"/>
                <a:t>Fe</a:t>
              </a:r>
              <a:endParaRPr lang="en-GB" sz="1200" dirty="0"/>
            </a:p>
          </p:txBody>
        </p:sp>
      </p:grpSp>
      <p:sp>
        <p:nvSpPr>
          <p:cNvPr id="226" name="Text Box 3"/>
          <p:cNvSpPr txBox="1">
            <a:spLocks noChangeArrowheads="1"/>
          </p:cNvSpPr>
          <p:nvPr/>
        </p:nvSpPr>
        <p:spPr bwMode="auto">
          <a:xfrm>
            <a:off x="6014634" y="5094718"/>
            <a:ext cx="264728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336699"/>
                </a:solidFill>
              </a:rPr>
              <a:t>Shaping time ~ 2 </a:t>
            </a:r>
            <a:r>
              <a:rPr lang="en-US" sz="1600" dirty="0" err="1" smtClean="0">
                <a:solidFill>
                  <a:srgbClr val="336699"/>
                </a:solidFill>
              </a:rPr>
              <a:t>μm</a:t>
            </a:r>
            <a:endParaRPr lang="en-US" sz="1600" dirty="0">
              <a:solidFill>
                <a:srgbClr val="336699"/>
              </a:solidFill>
            </a:endParaRPr>
          </a:p>
        </p:txBody>
      </p:sp>
      <p:cxnSp>
        <p:nvCxnSpPr>
          <p:cNvPr id="227" name="Straight Arrow Connector 226"/>
          <p:cNvCxnSpPr/>
          <p:nvPr/>
        </p:nvCxnSpPr>
        <p:spPr>
          <a:xfrm>
            <a:off x="8409615" y="3204477"/>
            <a:ext cx="1" cy="141512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Text Box 3"/>
          <p:cNvSpPr txBox="1">
            <a:spLocks noChangeArrowheads="1"/>
          </p:cNvSpPr>
          <p:nvPr/>
        </p:nvSpPr>
        <p:spPr bwMode="auto">
          <a:xfrm>
            <a:off x="7268479" y="3382224"/>
            <a:ext cx="12363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336699"/>
                </a:solidFill>
              </a:rPr>
              <a:t>~ 600 mV</a:t>
            </a:r>
            <a:endParaRPr lang="en-US" sz="1600" dirty="0">
              <a:solidFill>
                <a:srgbClr val="336699"/>
              </a:solidFill>
            </a:endParaRPr>
          </a:p>
        </p:txBody>
      </p:sp>
      <p:sp>
        <p:nvSpPr>
          <p:cNvPr id="120" name="TextBox 66"/>
          <p:cNvSpPr txBox="1">
            <a:spLocks noChangeArrowheads="1"/>
          </p:cNvSpPr>
          <p:nvPr/>
        </p:nvSpPr>
        <p:spPr bwMode="auto">
          <a:xfrm>
            <a:off x="5684737" y="2798454"/>
            <a:ext cx="33373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200" dirty="0" smtClean="0"/>
              <a:t>(result from small scale prototype)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68110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>
            <a:spLocks/>
          </p:cNvSpPr>
          <p:nvPr/>
        </p:nvSpPr>
        <p:spPr>
          <a:xfrm>
            <a:off x="0" y="0"/>
            <a:ext cx="9144000" cy="6299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45720" rIns="45720" anchor="ctr">
            <a:normAutofit fontScale="975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THINNED ALPIDE SOLDERED ON FLEX</a:t>
            </a:r>
            <a:endParaRPr lang="en-GB" dirty="0"/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5042304" y="5125622"/>
            <a:ext cx="4193895" cy="168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336699"/>
                </a:solidFill>
              </a:rPr>
              <a:t>Thinning and soldering do not affect the performance of the chip</a:t>
            </a:r>
            <a:endParaRPr lang="en-US" sz="1600" dirty="0">
              <a:solidFill>
                <a:srgbClr val="336699"/>
              </a:solidFill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336699"/>
                </a:solidFill>
              </a:rPr>
              <a:t>Band structure reflects different design options in the prototype </a:t>
            </a:r>
            <a:r>
              <a:rPr lang="en-US" sz="1600" dirty="0" smtClean="0">
                <a:solidFill>
                  <a:srgbClr val="336699"/>
                </a:solidFill>
              </a:rPr>
              <a:t>chip</a:t>
            </a:r>
            <a:endParaRPr lang="en-US" sz="1600" dirty="0">
              <a:solidFill>
                <a:srgbClr val="336699"/>
              </a:solidFill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336699"/>
                </a:solidFill>
              </a:rPr>
              <a:t>Noise &lt;&lt; Threshold spread ~ </a:t>
            </a:r>
            <a:r>
              <a:rPr lang="en-US" sz="1600" dirty="0" smtClean="0">
                <a:solidFill>
                  <a:srgbClr val="336699"/>
                </a:solidFill>
              </a:rPr>
              <a:t>18 e</a:t>
            </a:r>
          </a:p>
        </p:txBody>
      </p:sp>
      <p:pic>
        <p:nvPicPr>
          <p:cNvPr id="9" name="Picture 8" descr="Noise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894" y="629921"/>
            <a:ext cx="3449984" cy="2349558"/>
          </a:xfrm>
          <a:prstGeom prst="rect">
            <a:avLst/>
          </a:prstGeom>
        </p:spPr>
      </p:pic>
      <p:pic>
        <p:nvPicPr>
          <p:cNvPr id="17" name="Picture 16" descr="NoiseHis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52" y="746414"/>
            <a:ext cx="3278548" cy="2232805"/>
          </a:xfrm>
          <a:prstGeom prst="rect">
            <a:avLst/>
          </a:prstGeom>
        </p:spPr>
      </p:pic>
      <p:pic>
        <p:nvPicPr>
          <p:cNvPr id="18" name="Picture 17" descr="ThresholdHis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52" y="2979219"/>
            <a:ext cx="3176064" cy="2163009"/>
          </a:xfrm>
          <a:prstGeom prst="rect">
            <a:avLst/>
          </a:prstGeom>
        </p:spPr>
      </p:pic>
      <p:pic>
        <p:nvPicPr>
          <p:cNvPr id="25" name="Picture 24" descr="PastedGraphic-1.tif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" t="689" r="450" b="9183"/>
          <a:stretch/>
        </p:blipFill>
        <p:spPr>
          <a:xfrm>
            <a:off x="1290053" y="5108928"/>
            <a:ext cx="3795671" cy="1749072"/>
          </a:xfrm>
          <a:prstGeom prst="rect">
            <a:avLst/>
          </a:prstGeom>
        </p:spPr>
      </p:pic>
      <p:pic>
        <p:nvPicPr>
          <p:cNvPr id="19" name="Picture 18" descr="Thresholdmap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756" y="2979219"/>
            <a:ext cx="3380122" cy="216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8050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 </a:t>
            </a:r>
            <a:r>
              <a:rPr lang="en-US" dirty="0" smtClean="0"/>
              <a:t>ALPIDE test beam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14</a:t>
            </a:fld>
            <a:endParaRPr lang="en-US" sz="1600">
              <a:solidFill>
                <a:srgbClr val="0C377B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56459" y="748215"/>
            <a:ext cx="4692509" cy="1518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>
                <a:solidFill>
                  <a:srgbClr val="336699"/>
                </a:solidFill>
              </a:rPr>
              <a:t>5 – 7 </a:t>
            </a:r>
            <a:r>
              <a:rPr lang="en-US" dirty="0" err="1">
                <a:solidFill>
                  <a:srgbClr val="336699"/>
                </a:solidFill>
              </a:rPr>
              <a:t>GeV</a:t>
            </a:r>
            <a:r>
              <a:rPr lang="en-US" dirty="0">
                <a:solidFill>
                  <a:srgbClr val="336699"/>
                </a:solidFill>
              </a:rPr>
              <a:t> </a:t>
            </a:r>
            <a:r>
              <a:rPr lang="en-US" dirty="0" err="1">
                <a:solidFill>
                  <a:srgbClr val="336699"/>
                </a:solidFill>
              </a:rPr>
              <a:t>pions</a:t>
            </a:r>
            <a:r>
              <a:rPr lang="en-US" dirty="0">
                <a:solidFill>
                  <a:srgbClr val="336699"/>
                </a:solidFill>
              </a:rPr>
              <a:t> at CERN </a:t>
            </a:r>
            <a:r>
              <a:rPr lang="en-US" dirty="0" smtClean="0">
                <a:solidFill>
                  <a:srgbClr val="336699"/>
                </a:solidFill>
              </a:rPr>
              <a:t>PS</a:t>
            </a:r>
          </a:p>
          <a:p>
            <a:pPr marL="342900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Telescope of 7 planes</a:t>
            </a:r>
          </a:p>
          <a:p>
            <a:pPr marL="342900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Zero substrate bias</a:t>
            </a:r>
          </a:p>
          <a:p>
            <a:pPr marL="342900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Sector 2 (diode reset and 2 </a:t>
            </a:r>
            <a:r>
              <a:rPr lang="en-US" dirty="0" err="1" smtClean="0">
                <a:solidFill>
                  <a:srgbClr val="336699"/>
                </a:solidFill>
              </a:rPr>
              <a:t>μm</a:t>
            </a:r>
            <a:r>
              <a:rPr lang="en-US" dirty="0" smtClean="0">
                <a:solidFill>
                  <a:srgbClr val="336699"/>
                </a:solidFill>
              </a:rPr>
              <a:t> spacing) 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456459" y="5678508"/>
            <a:ext cx="8687541" cy="79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US" dirty="0" smtClean="0">
                <a:solidFill>
                  <a:srgbClr val="336699"/>
                </a:solidFill>
              </a:rPr>
              <a:t>	99% efficiency at fake hit rate of 10</a:t>
            </a:r>
            <a:r>
              <a:rPr lang="en-US" baseline="30000" dirty="0" smtClean="0">
                <a:solidFill>
                  <a:srgbClr val="336699"/>
                </a:solidFill>
              </a:rPr>
              <a:t>-5</a:t>
            </a:r>
            <a:r>
              <a:rPr lang="en-US" dirty="0" smtClean="0">
                <a:solidFill>
                  <a:srgbClr val="336699"/>
                </a:solidFill>
              </a:rPr>
              <a:t> achievable (only 20 pixels masked)</a:t>
            </a:r>
          </a:p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US" dirty="0" smtClean="0">
                <a:solidFill>
                  <a:srgbClr val="336699"/>
                </a:solidFill>
              </a:rPr>
              <a:t>	~ 5.5 </a:t>
            </a:r>
            <a:r>
              <a:rPr lang="en-US" dirty="0" err="1" smtClean="0">
                <a:solidFill>
                  <a:srgbClr val="336699"/>
                </a:solidFill>
              </a:rPr>
              <a:t>μm</a:t>
            </a:r>
            <a:r>
              <a:rPr lang="en-US" dirty="0" smtClean="0">
                <a:solidFill>
                  <a:srgbClr val="336699"/>
                </a:solidFill>
              </a:rPr>
              <a:t> spatial resolution (including tracking error of ~ 3 </a:t>
            </a:r>
            <a:r>
              <a:rPr lang="en-US" dirty="0" err="1" smtClean="0">
                <a:solidFill>
                  <a:srgbClr val="336699"/>
                </a:solidFill>
              </a:rPr>
              <a:t>μm</a:t>
            </a:r>
            <a:r>
              <a:rPr lang="en-US" dirty="0" smtClean="0">
                <a:solidFill>
                  <a:srgbClr val="336699"/>
                </a:solidFill>
              </a:rPr>
              <a:t>)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7447"/>
            <a:ext cx="4561183" cy="329179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5049" y="2417447"/>
            <a:ext cx="4591333" cy="331355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5" t="27961" r="34889" b="16367"/>
          <a:stretch/>
        </p:blipFill>
        <p:spPr>
          <a:xfrm>
            <a:off x="5148968" y="14166"/>
            <a:ext cx="3995032" cy="249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180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fficiency_BB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88477" y="-204352"/>
            <a:ext cx="4319209" cy="59877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SENSOR OPTIMIZATION: IMPORTANCE OF Q/C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/>
              <a:pPr>
                <a:defRPr/>
              </a:pPr>
              <a:t>15</a:t>
            </a:fld>
            <a:endParaRPr lang="en-US" sz="160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5122" r="52749" b="24677"/>
          <a:stretch/>
        </p:blipFill>
        <p:spPr>
          <a:xfrm>
            <a:off x="6444013" y="2070942"/>
            <a:ext cx="2005155" cy="1076848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6196215" y="849258"/>
            <a:ext cx="2884227" cy="2401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>
              <a:buClr>
                <a:srgbClr val="4D458B"/>
              </a:buClr>
              <a:buFont typeface="Wingdings" pitchFamily="-65" charset="2"/>
              <a:buNone/>
            </a:pPr>
            <a:r>
              <a:rPr lang="en-US" b="0" dirty="0" smtClean="0">
                <a:solidFill>
                  <a:srgbClr val="336699"/>
                </a:solidFill>
                <a:effectLst/>
              </a:rPr>
              <a:t>If thermal noise from the input transistor dominant, for a given S/N and bandwidth:</a:t>
            </a:r>
          </a:p>
          <a:p>
            <a:pPr>
              <a:buClr>
                <a:srgbClr val="4D458B"/>
              </a:buClr>
              <a:buFont typeface="Wingdings" pitchFamily="-65" charset="2"/>
              <a:buNone/>
            </a:pPr>
            <a:endParaRPr lang="en-US" dirty="0">
              <a:solidFill>
                <a:srgbClr val="336699"/>
              </a:solidFill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103267" y="3264313"/>
            <a:ext cx="336577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99"/>
                </a:solidFill>
              </a:rPr>
              <a:t>m = 2 for weak inversion</a:t>
            </a:r>
          </a:p>
          <a:p>
            <a:r>
              <a:rPr lang="en-US" dirty="0" smtClean="0">
                <a:solidFill>
                  <a:srgbClr val="336699"/>
                </a:solidFill>
              </a:rPr>
              <a:t>P = analog power </a:t>
            </a:r>
          </a:p>
          <a:p>
            <a:r>
              <a:rPr lang="en-US" dirty="0" smtClean="0">
                <a:solidFill>
                  <a:srgbClr val="336699"/>
                </a:solidFill>
              </a:rPr>
              <a:t>Q = collected signal charge</a:t>
            </a:r>
          </a:p>
          <a:p>
            <a:r>
              <a:rPr lang="en-US" dirty="0" smtClean="0">
                <a:solidFill>
                  <a:srgbClr val="336699"/>
                </a:solidFill>
              </a:rPr>
              <a:t>C = input capacitance 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600794" y="5109909"/>
            <a:ext cx="6998676" cy="1256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</a:pPr>
            <a:r>
              <a:rPr lang="en-US" sz="2000" dirty="0" smtClean="0">
                <a:solidFill>
                  <a:srgbClr val="FF0000"/>
                </a:solidFill>
              </a:rPr>
              <a:t>Q/C is THE figure of merit for a sensor</a:t>
            </a:r>
          </a:p>
          <a:p>
            <a:pPr indent="-34290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Changes with different design options in the sensor</a:t>
            </a:r>
          </a:p>
          <a:p>
            <a:pPr indent="-34290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Has a direct system impact, more margin with back bias</a:t>
            </a:r>
          </a:p>
        </p:txBody>
      </p:sp>
    </p:spTree>
    <p:extLst>
      <p:ext uri="{BB962C8B-B14F-4D97-AF65-F5344CB8AC3E}">
        <p14:creationId xmlns:p14="http://schemas.microsoft.com/office/powerpoint/2010/main" val="120055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1475028"/>
              </p:ext>
            </p:extLst>
          </p:nvPr>
        </p:nvGraphicFramePr>
        <p:xfrm>
          <a:off x="4474734" y="3568097"/>
          <a:ext cx="4564723" cy="3292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33" name="Acrobat Document" r:id="rId3" imgW="5401429" imgH="3895238" progId="AcroExch.Document.11">
                  <p:embed/>
                </p:oleObj>
              </mc:Choice>
              <mc:Fallback>
                <p:oleObj name="Acrobat Document" r:id="rId3" imgW="5401429" imgH="3895238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4734" y="3568097"/>
                        <a:ext cx="4564723" cy="329271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4722441"/>
              </p:ext>
            </p:extLst>
          </p:nvPr>
        </p:nvGraphicFramePr>
        <p:xfrm>
          <a:off x="4644008" y="692696"/>
          <a:ext cx="4367233" cy="3096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34" name="Acrobat Document" r:id="rId5" imgW="5401429" imgH="3828571" progId="AcroExch.Document.11">
                  <p:embed/>
                </p:oleObj>
              </mc:Choice>
              <mc:Fallback>
                <p:oleObj name="Acrobat Document" r:id="rId5" imgW="5401429" imgH="3828571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692696"/>
                        <a:ext cx="4367233" cy="30963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DETECTION EFFICIENCY AS </a:t>
            </a:r>
            <a:r>
              <a:rPr lang="en-US" sz="1800" dirty="0"/>
              <a:t>A FUNCTION OF HIT LOCATION WITHIN PIXEL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/>
              <a:pPr>
                <a:defRPr/>
              </a:pPr>
              <a:t>16</a:t>
            </a:fld>
            <a:endParaRPr lang="en-US" sz="1600"/>
          </a:p>
        </p:txBody>
      </p:sp>
      <p:cxnSp>
        <p:nvCxnSpPr>
          <p:cNvPr id="6" name="Straight Connector 5"/>
          <p:cNvCxnSpPr/>
          <p:nvPr/>
        </p:nvCxnSpPr>
        <p:spPr>
          <a:xfrm>
            <a:off x="755576" y="620688"/>
            <a:ext cx="777686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对象 19"/>
          <p:cNvGraphicFramePr>
            <a:graphicFrameLocks noChangeAspect="1"/>
          </p:cNvGraphicFramePr>
          <p:nvPr/>
        </p:nvGraphicFramePr>
        <p:xfrm>
          <a:off x="107504" y="692696"/>
          <a:ext cx="4367231" cy="3096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35" name="Acrobat Document" r:id="rId7" imgW="5401429" imgH="3828571" progId="AcroExch.Document.11">
                  <p:embed/>
                </p:oleObj>
              </mc:Choice>
              <mc:Fallback>
                <p:oleObj name="Acrobat Document" r:id="rId7" imgW="5401429" imgH="3828571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692696"/>
                        <a:ext cx="4367231" cy="30963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946150" y="596900"/>
          <a:ext cx="2644775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36" name="公式" r:id="rId9" imgW="1473120" imgH="228600" progId="Equation.3">
                  <p:embed/>
                </p:oleObj>
              </mc:Choice>
              <mc:Fallback>
                <p:oleObj name="公式" r:id="rId9" imgW="1473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6150" y="596900"/>
                        <a:ext cx="2644775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6"/>
          <p:cNvGraphicFramePr>
            <a:graphicFrameLocks noChangeAspect="1"/>
          </p:cNvGraphicFramePr>
          <p:nvPr/>
        </p:nvGraphicFramePr>
        <p:xfrm>
          <a:off x="5508104" y="620688"/>
          <a:ext cx="2644775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37" name="公式" r:id="rId11" imgW="1473120" imgH="228600" progId="Equation.3">
                  <p:embed/>
                </p:oleObj>
              </mc:Choice>
              <mc:Fallback>
                <p:oleObj name="公式" r:id="rId11" imgW="1473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620688"/>
                        <a:ext cx="2644775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直接连接符 25"/>
          <p:cNvCxnSpPr/>
          <p:nvPr/>
        </p:nvCxnSpPr>
        <p:spPr>
          <a:xfrm>
            <a:off x="5291017" y="3918857"/>
            <a:ext cx="0" cy="2555504"/>
          </a:xfrm>
          <a:prstGeom prst="line">
            <a:avLst/>
          </a:prstGeom>
          <a:ln w="158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26"/>
          <p:cNvCxnSpPr/>
          <p:nvPr/>
        </p:nvCxnSpPr>
        <p:spPr>
          <a:xfrm flipV="1">
            <a:off x="6785931" y="4591293"/>
            <a:ext cx="0" cy="1883068"/>
          </a:xfrm>
          <a:prstGeom prst="line">
            <a:avLst/>
          </a:prstGeom>
          <a:ln w="158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27"/>
          <p:cNvCxnSpPr/>
          <p:nvPr/>
        </p:nvCxnSpPr>
        <p:spPr>
          <a:xfrm flipH="1">
            <a:off x="4965963" y="3943047"/>
            <a:ext cx="288032" cy="0"/>
          </a:xfrm>
          <a:prstGeom prst="line">
            <a:avLst/>
          </a:prstGeom>
          <a:ln w="158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38"/>
          <p:cNvCxnSpPr/>
          <p:nvPr/>
        </p:nvCxnSpPr>
        <p:spPr>
          <a:xfrm flipH="1">
            <a:off x="4922762" y="4500141"/>
            <a:ext cx="1826882" cy="0"/>
          </a:xfrm>
          <a:prstGeom prst="line">
            <a:avLst/>
          </a:prstGeom>
          <a:ln w="158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1212" y="4381501"/>
            <a:ext cx="4413523" cy="1155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120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Better efficiency for lower threshold</a:t>
            </a:r>
          </a:p>
          <a:p>
            <a:pPr marL="342900" indent="-342900">
              <a:lnSpc>
                <a:spcPct val="110000"/>
              </a:lnSpc>
              <a:spcAft>
                <a:spcPts val="120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Lower efficiency for higher threshold, start losing hits in the pixel corners</a:t>
            </a:r>
          </a:p>
        </p:txBody>
      </p:sp>
    </p:spTree>
    <p:extLst>
      <p:ext uri="{BB962C8B-B14F-4D97-AF65-F5344CB8AC3E}">
        <p14:creationId xmlns:p14="http://schemas.microsoft.com/office/powerpoint/2010/main" val="1061748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8538798"/>
              </p:ext>
            </p:extLst>
          </p:nvPr>
        </p:nvGraphicFramePr>
        <p:xfrm>
          <a:off x="4491202" y="3540001"/>
          <a:ext cx="4600586" cy="331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4" name="Acrobat Document" r:id="rId3" imgW="5401429" imgH="3895238" progId="AcroExch.Document.11">
                  <p:embed/>
                </p:oleObj>
              </mc:Choice>
              <mc:Fallback>
                <p:oleObj name="Acrobat Document" r:id="rId3" imgW="5401429" imgH="3895238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1202" y="3540001"/>
                        <a:ext cx="4600586" cy="331858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CLUSTER SIZE AS A FUNCTION OF HIT LOCATION WITHIN PIXEL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17</a:t>
            </a:fld>
            <a:endParaRPr lang="en-US" sz="1600">
              <a:solidFill>
                <a:srgbClr val="0C377B"/>
              </a:solidFill>
            </a:endParaRPr>
          </a:p>
        </p:txBody>
      </p:sp>
      <p:grpSp>
        <p:nvGrpSpPr>
          <p:cNvPr id="14" name="组合 24"/>
          <p:cNvGrpSpPr/>
          <p:nvPr/>
        </p:nvGrpSpPr>
        <p:grpSpPr>
          <a:xfrm>
            <a:off x="1" y="695369"/>
            <a:ext cx="8892479" cy="3092914"/>
            <a:chOff x="1" y="624118"/>
            <a:chExt cx="9143999" cy="3324243"/>
          </a:xfrm>
        </p:grpSpPr>
        <p:graphicFrame>
          <p:nvGraphicFramePr>
            <p:cNvPr id="18" name="对象 20"/>
            <p:cNvGraphicFramePr>
              <a:graphicFrameLocks noChangeAspect="1"/>
            </p:cNvGraphicFramePr>
            <p:nvPr/>
          </p:nvGraphicFramePr>
          <p:xfrm>
            <a:off x="4499992" y="624118"/>
            <a:ext cx="4644008" cy="32925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15" name="Acrobat Document" r:id="rId5" imgW="5401429" imgH="3828571" progId="AcroExch.Document.11">
                    <p:embed/>
                  </p:oleObj>
                </mc:Choice>
                <mc:Fallback>
                  <p:oleObj name="Acrobat Document" r:id="rId5" imgW="5401429" imgH="3828571" progId="AcroExch.Document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99992" y="624118"/>
                          <a:ext cx="4644008" cy="32925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对象 19"/>
            <p:cNvGraphicFramePr>
              <a:graphicFrameLocks noChangeAspect="1"/>
            </p:cNvGraphicFramePr>
            <p:nvPr/>
          </p:nvGraphicFramePr>
          <p:xfrm>
            <a:off x="1" y="635993"/>
            <a:ext cx="4671922" cy="33123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16" name="Acrobat Document" r:id="rId7" imgW="5401429" imgH="3828571" progId="AcroExch.Document.11">
                    <p:embed/>
                  </p:oleObj>
                </mc:Choice>
                <mc:Fallback>
                  <p:oleObj name="Acrobat Document" r:id="rId7" imgW="5401429" imgH="3828571" progId="AcroExch.Document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" y="635993"/>
                          <a:ext cx="4671922" cy="33123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20" name="Straight Connector 19"/>
          <p:cNvCxnSpPr/>
          <p:nvPr/>
        </p:nvCxnSpPr>
        <p:spPr>
          <a:xfrm>
            <a:off x="755576" y="620688"/>
            <a:ext cx="777686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5"/>
          <p:cNvGraphicFramePr>
            <a:graphicFrameLocks noChangeAspect="1"/>
          </p:cNvGraphicFramePr>
          <p:nvPr/>
        </p:nvGraphicFramePr>
        <p:xfrm>
          <a:off x="946150" y="596900"/>
          <a:ext cx="2644775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7" name="公式" r:id="rId9" imgW="1473120" imgH="228600" progId="Equation.3">
                  <p:embed/>
                </p:oleObj>
              </mc:Choice>
              <mc:Fallback>
                <p:oleObj name="公式" r:id="rId9" imgW="1473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6150" y="596900"/>
                        <a:ext cx="2644775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6"/>
          <p:cNvGraphicFramePr>
            <a:graphicFrameLocks noChangeAspect="1"/>
          </p:cNvGraphicFramePr>
          <p:nvPr/>
        </p:nvGraphicFramePr>
        <p:xfrm>
          <a:off x="5508625" y="620713"/>
          <a:ext cx="2644775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8" name="公式" r:id="rId11" imgW="1473120" imgH="228600" progId="Equation.3">
                  <p:embed/>
                </p:oleObj>
              </mc:Choice>
              <mc:Fallback>
                <p:oleObj name="公式" r:id="rId11" imgW="1473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620713"/>
                        <a:ext cx="2644775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直接连接符 18"/>
          <p:cNvCxnSpPr/>
          <p:nvPr/>
        </p:nvCxnSpPr>
        <p:spPr>
          <a:xfrm>
            <a:off x="5252423" y="3976759"/>
            <a:ext cx="0" cy="2554670"/>
          </a:xfrm>
          <a:prstGeom prst="line">
            <a:avLst/>
          </a:prstGeom>
          <a:ln w="158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3"/>
          <p:cNvCxnSpPr/>
          <p:nvPr/>
        </p:nvCxnSpPr>
        <p:spPr>
          <a:xfrm flipV="1">
            <a:off x="6736145" y="5722949"/>
            <a:ext cx="0" cy="753740"/>
          </a:xfrm>
          <a:prstGeom prst="line">
            <a:avLst/>
          </a:prstGeom>
          <a:ln w="158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4872103" y="3976759"/>
            <a:ext cx="360040" cy="0"/>
          </a:xfrm>
          <a:prstGeom prst="line">
            <a:avLst/>
          </a:prstGeom>
          <a:ln w="158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4872103" y="5649597"/>
            <a:ext cx="1797970" cy="5554"/>
          </a:xfrm>
          <a:prstGeom prst="line">
            <a:avLst/>
          </a:prstGeom>
          <a:ln w="158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0" y="4100675"/>
            <a:ext cx="4622657" cy="191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120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Larger cluster size for lower threshold</a:t>
            </a:r>
          </a:p>
          <a:p>
            <a:pPr marL="342900" indent="-342900">
              <a:lnSpc>
                <a:spcPct val="110000"/>
              </a:lnSpc>
              <a:spcAft>
                <a:spcPts val="120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Smaller cluster size for higher threshold, charge sharing starts in the corners</a:t>
            </a:r>
            <a:endParaRPr lang="en-US" dirty="0">
              <a:solidFill>
                <a:srgbClr val="336699"/>
              </a:solidFill>
            </a:endParaRPr>
          </a:p>
          <a:p>
            <a:pPr>
              <a:lnSpc>
                <a:spcPct val="110000"/>
              </a:lnSpc>
              <a:spcAft>
                <a:spcPts val="1200"/>
              </a:spcAft>
              <a:buClr>
                <a:srgbClr val="FF0000"/>
              </a:buClr>
            </a:pPr>
            <a:r>
              <a:rPr lang="en-US" dirty="0" smtClean="0">
                <a:solidFill>
                  <a:srgbClr val="336699"/>
                </a:solidFill>
              </a:rPr>
              <a:t>Good telescope resolution needed for these plots</a:t>
            </a:r>
          </a:p>
        </p:txBody>
      </p:sp>
    </p:spTree>
    <p:extLst>
      <p:ext uri="{BB962C8B-B14F-4D97-AF65-F5344CB8AC3E}">
        <p14:creationId xmlns:p14="http://schemas.microsoft.com/office/powerpoint/2010/main" val="2839211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FULL DEPLETION FOR RADIATION HARDNESS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75C61-F945-B742-A3FD-989CAC78D50C}" type="slidenum">
              <a:rPr lang="en-US" smtClean="0">
                <a:solidFill>
                  <a:srgbClr val="336699"/>
                </a:solidFill>
                <a:latin typeface="Bradley Hand ITC" pitchFamily="66" charset="0"/>
              </a:rPr>
              <a:t>18</a:t>
            </a:fld>
            <a:endParaRPr lang="en-US" sz="1600" dirty="0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891848" y="2932353"/>
            <a:ext cx="8159224" cy="3811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buClr>
                <a:srgbClr val="FF0000"/>
              </a:buClr>
            </a:pPr>
            <a:r>
              <a:rPr lang="en-US" sz="2000" dirty="0" smtClean="0">
                <a:solidFill>
                  <a:srgbClr val="FF0000"/>
                </a:solidFill>
              </a:rPr>
              <a:t>All circuitry in the collection electrode</a:t>
            </a:r>
          </a:p>
          <a:p>
            <a:pPr marL="324000" lvl="1" indent="-3240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Can be done in any CMOS technology with deep </a:t>
            </a:r>
            <a:r>
              <a:rPr lang="en-US" sz="2000" dirty="0" err="1" smtClean="0">
                <a:solidFill>
                  <a:srgbClr val="336699"/>
                </a:solidFill>
              </a:rPr>
              <a:t>Nwell</a:t>
            </a:r>
            <a:r>
              <a:rPr lang="en-US" sz="2000" dirty="0" smtClean="0">
                <a:solidFill>
                  <a:srgbClr val="336699"/>
                </a:solidFill>
              </a:rPr>
              <a:t> (triple well)</a:t>
            </a:r>
          </a:p>
          <a:p>
            <a:pPr marL="324000" lvl="1" indent="-3240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Apply high reverse substrate voltage (</a:t>
            </a:r>
            <a:r>
              <a:rPr lang="en-US" sz="2000" dirty="0" err="1" smtClean="0">
                <a:solidFill>
                  <a:srgbClr val="336699"/>
                </a:solidFill>
              </a:rPr>
              <a:t>eg</a:t>
            </a:r>
            <a:r>
              <a:rPr lang="en-US" sz="2000" dirty="0" smtClean="0">
                <a:solidFill>
                  <a:srgbClr val="336699"/>
                </a:solidFill>
              </a:rPr>
              <a:t> -60 V)</a:t>
            </a:r>
          </a:p>
          <a:p>
            <a:pPr marL="324000" lvl="1" indent="-3240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Well protects transistors from HV</a:t>
            </a:r>
          </a:p>
          <a:p>
            <a:pPr marL="324000" lvl="1" indent="-3240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Charge is collected by drift, good for radiation tolerance</a:t>
            </a:r>
          </a:p>
          <a:p>
            <a:pPr marL="324000" lvl="1" indent="-3240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solidFill>
                <a:srgbClr val="336699"/>
              </a:solidFill>
            </a:endParaRPr>
          </a:p>
          <a:p>
            <a:pPr marL="324000" lvl="1" indent="-3240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Risk </a:t>
            </a:r>
            <a:r>
              <a:rPr lang="en-US" sz="2000" dirty="0">
                <a:solidFill>
                  <a:srgbClr val="336699"/>
                </a:solidFill>
              </a:rPr>
              <a:t>of coupling circuit signals into input</a:t>
            </a:r>
          </a:p>
          <a:p>
            <a:pPr marL="324000" indent="-324000">
              <a:lnSpc>
                <a:spcPct val="110000"/>
              </a:lnSpc>
              <a:spcAft>
                <a:spcPts val="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In-pixel circuit simple in small collection electrode for low C by</a:t>
            </a:r>
          </a:p>
          <a:p>
            <a:pPr marL="781200" lvl="2" indent="-3240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>
                <a:solidFill>
                  <a:srgbClr val="336699"/>
                </a:solidFill>
              </a:rPr>
              <a:t>‘rolling shutter’ readout as in MAPS, </a:t>
            </a:r>
            <a:endParaRPr lang="en-US" sz="2000" dirty="0" smtClean="0">
              <a:solidFill>
                <a:srgbClr val="336699"/>
              </a:solidFill>
            </a:endParaRPr>
          </a:p>
          <a:p>
            <a:pPr marL="781200" lvl="2" indent="-3240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special architectures (</a:t>
            </a:r>
            <a:r>
              <a:rPr lang="en-US" sz="2000" dirty="0" err="1" smtClean="0">
                <a:solidFill>
                  <a:srgbClr val="336699"/>
                </a:solidFill>
              </a:rPr>
              <a:t>eg</a:t>
            </a:r>
            <a:r>
              <a:rPr lang="en-US" sz="2000" dirty="0" smtClean="0">
                <a:solidFill>
                  <a:srgbClr val="336699"/>
                </a:solidFill>
              </a:rPr>
              <a:t> </a:t>
            </a:r>
            <a:r>
              <a:rPr lang="en-US" sz="2000" dirty="0" err="1" smtClean="0">
                <a:solidFill>
                  <a:srgbClr val="336699"/>
                </a:solidFill>
              </a:rPr>
              <a:t>LePIX</a:t>
            </a:r>
            <a:r>
              <a:rPr lang="en-US" sz="2000" dirty="0" smtClean="0">
                <a:solidFill>
                  <a:srgbClr val="336699"/>
                </a:solidFill>
              </a:rPr>
              <a:t>), or </a:t>
            </a:r>
            <a:endParaRPr lang="en-US" sz="2000" dirty="0">
              <a:solidFill>
                <a:srgbClr val="336699"/>
              </a:solidFill>
            </a:endParaRPr>
          </a:p>
          <a:p>
            <a:pPr marL="781200" lvl="2" indent="-3240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use </a:t>
            </a:r>
            <a:r>
              <a:rPr lang="en-US" sz="2000" dirty="0">
                <a:solidFill>
                  <a:srgbClr val="336699"/>
                </a:solidFill>
              </a:rPr>
              <a:t>it as smart detector </a:t>
            </a:r>
            <a:r>
              <a:rPr lang="en-US" sz="2000" dirty="0" smtClean="0">
                <a:solidFill>
                  <a:srgbClr val="336699"/>
                </a:solidFill>
              </a:rPr>
              <a:t>in </a:t>
            </a:r>
            <a:r>
              <a:rPr lang="en-US" sz="2000" dirty="0">
                <a:solidFill>
                  <a:srgbClr val="336699"/>
                </a:solidFill>
              </a:rPr>
              <a:t>hybrid </a:t>
            </a:r>
            <a:r>
              <a:rPr lang="en-US" sz="2000" dirty="0" smtClean="0">
                <a:solidFill>
                  <a:srgbClr val="336699"/>
                </a:solidFill>
              </a:rPr>
              <a:t>solution (</a:t>
            </a:r>
            <a:r>
              <a:rPr lang="en-US" sz="2000" dirty="0" err="1" smtClean="0">
                <a:solidFill>
                  <a:srgbClr val="336699"/>
                </a:solidFill>
              </a:rPr>
              <a:t>cfr</a:t>
            </a:r>
            <a:r>
              <a:rPr lang="en-US" sz="2000" dirty="0" smtClean="0">
                <a:solidFill>
                  <a:srgbClr val="336699"/>
                </a:solidFill>
              </a:rPr>
              <a:t> ATLAS, I. </a:t>
            </a:r>
            <a:r>
              <a:rPr lang="en-US" sz="2000" dirty="0" err="1" smtClean="0">
                <a:solidFill>
                  <a:srgbClr val="336699"/>
                </a:solidFill>
              </a:rPr>
              <a:t>Peric</a:t>
            </a:r>
            <a:r>
              <a:rPr lang="en-US" sz="2000" dirty="0" smtClean="0">
                <a:solidFill>
                  <a:srgbClr val="336699"/>
                </a:solidFill>
              </a:rPr>
              <a:t>)</a:t>
            </a:r>
          </a:p>
        </p:txBody>
      </p:sp>
      <p:sp>
        <p:nvSpPr>
          <p:cNvPr id="38" name="Rectangle 8"/>
          <p:cNvSpPr>
            <a:spLocks noChangeArrowheads="1"/>
          </p:cNvSpPr>
          <p:nvPr/>
        </p:nvSpPr>
        <p:spPr bwMode="auto">
          <a:xfrm>
            <a:off x="93323" y="1331399"/>
            <a:ext cx="4086241" cy="157259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9" name="Rectangle 11"/>
          <p:cNvSpPr>
            <a:spLocks noChangeArrowheads="1"/>
          </p:cNvSpPr>
          <p:nvPr/>
        </p:nvSpPr>
        <p:spPr bwMode="auto">
          <a:xfrm>
            <a:off x="355616" y="1340924"/>
            <a:ext cx="3575461" cy="764429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100000">
                <a:srgbClr val="FFCC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0" name="Rectangle 23"/>
          <p:cNvSpPr>
            <a:spLocks noChangeArrowheads="1"/>
          </p:cNvSpPr>
          <p:nvPr/>
        </p:nvSpPr>
        <p:spPr bwMode="auto">
          <a:xfrm>
            <a:off x="599214" y="869159"/>
            <a:ext cx="1793453" cy="408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fr-FR" sz="1800" dirty="0" smtClean="0">
                <a:solidFill>
                  <a:srgbClr val="336699"/>
                </a:solidFill>
              </a:rPr>
              <a:t>NMOS in </a:t>
            </a:r>
            <a:r>
              <a:rPr lang="fr-FR" sz="1800" dirty="0" err="1" smtClean="0">
                <a:solidFill>
                  <a:srgbClr val="336699"/>
                </a:solidFill>
              </a:rPr>
              <a:t>Pwell</a:t>
            </a:r>
            <a:endParaRPr lang="fr-FR" sz="1800" dirty="0">
              <a:solidFill>
                <a:srgbClr val="336699"/>
              </a:solidFill>
            </a:endParaRPr>
          </a:p>
        </p:txBody>
      </p:sp>
      <p:sp>
        <p:nvSpPr>
          <p:cNvPr id="41" name="Rectangle 23"/>
          <p:cNvSpPr>
            <a:spLocks noChangeArrowheads="1"/>
          </p:cNvSpPr>
          <p:nvPr/>
        </p:nvSpPr>
        <p:spPr bwMode="auto">
          <a:xfrm>
            <a:off x="325068" y="1805542"/>
            <a:ext cx="3606688" cy="290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fr-FR" sz="1800" dirty="0" err="1" smtClean="0">
                <a:solidFill>
                  <a:srgbClr val="336699"/>
                </a:solidFill>
              </a:rPr>
              <a:t>Deep</a:t>
            </a:r>
            <a:r>
              <a:rPr lang="fr-FR" sz="1800" dirty="0" smtClean="0">
                <a:solidFill>
                  <a:srgbClr val="336699"/>
                </a:solidFill>
              </a:rPr>
              <a:t> </a:t>
            </a:r>
            <a:r>
              <a:rPr lang="fr-FR" sz="1800" dirty="0" err="1" smtClean="0">
                <a:solidFill>
                  <a:srgbClr val="336699"/>
                </a:solidFill>
              </a:rPr>
              <a:t>Nwell</a:t>
            </a:r>
            <a:r>
              <a:rPr lang="fr-FR" sz="1800" dirty="0" smtClean="0">
                <a:solidFill>
                  <a:srgbClr val="336699"/>
                </a:solidFill>
              </a:rPr>
              <a:t> collection </a:t>
            </a:r>
            <a:r>
              <a:rPr lang="fr-FR" sz="1800" dirty="0" err="1" smtClean="0">
                <a:solidFill>
                  <a:srgbClr val="336699"/>
                </a:solidFill>
              </a:rPr>
              <a:t>electrode</a:t>
            </a:r>
            <a:endParaRPr lang="fr-FR" sz="1800" dirty="0">
              <a:solidFill>
                <a:srgbClr val="336699"/>
              </a:solidFill>
            </a:endParaRPr>
          </a:p>
        </p:txBody>
      </p:sp>
      <p:sp>
        <p:nvSpPr>
          <p:cNvPr id="42" name="Rectangle 11"/>
          <p:cNvSpPr>
            <a:spLocks noChangeArrowheads="1"/>
          </p:cNvSpPr>
          <p:nvPr/>
        </p:nvSpPr>
        <p:spPr bwMode="auto">
          <a:xfrm>
            <a:off x="598043" y="1343931"/>
            <a:ext cx="1902668" cy="410421"/>
          </a:xfrm>
          <a:prstGeom prst="rect">
            <a:avLst/>
          </a:prstGeom>
          <a:gradFill rotWithShape="1">
            <a:gsLst>
              <a:gs pos="0">
                <a:srgbClr val="62618D"/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3" name="Rectangle 23"/>
          <p:cNvSpPr>
            <a:spLocks noChangeArrowheads="1"/>
          </p:cNvSpPr>
          <p:nvPr/>
        </p:nvSpPr>
        <p:spPr bwMode="auto">
          <a:xfrm>
            <a:off x="1663483" y="1446207"/>
            <a:ext cx="1024759" cy="392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fr-FR" sz="1800" dirty="0" err="1" smtClean="0">
                <a:solidFill>
                  <a:srgbClr val="336699"/>
                </a:solidFill>
              </a:rPr>
              <a:t>Pwell</a:t>
            </a:r>
            <a:endParaRPr lang="fr-FR" sz="1800" dirty="0">
              <a:solidFill>
                <a:srgbClr val="336699"/>
              </a:solidFill>
            </a:endParaRPr>
          </a:p>
        </p:txBody>
      </p:sp>
      <p:sp>
        <p:nvSpPr>
          <p:cNvPr id="44" name="Rectangle 23"/>
          <p:cNvSpPr>
            <a:spLocks noChangeArrowheads="1"/>
          </p:cNvSpPr>
          <p:nvPr/>
        </p:nvSpPr>
        <p:spPr bwMode="auto">
          <a:xfrm>
            <a:off x="2486178" y="885530"/>
            <a:ext cx="1793453" cy="408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fr-FR" sz="1800" dirty="0" smtClean="0">
                <a:solidFill>
                  <a:srgbClr val="336699"/>
                </a:solidFill>
              </a:rPr>
              <a:t>PMOS in </a:t>
            </a:r>
            <a:r>
              <a:rPr lang="fr-FR" sz="1800" dirty="0" err="1" smtClean="0">
                <a:solidFill>
                  <a:srgbClr val="336699"/>
                </a:solidFill>
              </a:rPr>
              <a:t>Nwell</a:t>
            </a:r>
            <a:endParaRPr lang="fr-FR" sz="1800" dirty="0">
              <a:solidFill>
                <a:srgbClr val="336699"/>
              </a:solidFill>
            </a:endParaRPr>
          </a:p>
        </p:txBody>
      </p:sp>
      <p:sp>
        <p:nvSpPr>
          <p:cNvPr id="45" name="Rectangle 23"/>
          <p:cNvSpPr>
            <a:spLocks noChangeArrowheads="1"/>
          </p:cNvSpPr>
          <p:nvPr/>
        </p:nvSpPr>
        <p:spPr bwMode="auto">
          <a:xfrm>
            <a:off x="137390" y="2508970"/>
            <a:ext cx="1408097" cy="33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fr-FR" sz="1800" dirty="0" smtClean="0">
                <a:solidFill>
                  <a:srgbClr val="336699"/>
                </a:solidFill>
              </a:rPr>
              <a:t>P-</a:t>
            </a:r>
            <a:r>
              <a:rPr lang="fr-FR" sz="1800" dirty="0" err="1" smtClean="0">
                <a:solidFill>
                  <a:srgbClr val="336699"/>
                </a:solidFill>
              </a:rPr>
              <a:t>substrate</a:t>
            </a:r>
            <a:endParaRPr lang="fr-FR" sz="1800" dirty="0">
              <a:solidFill>
                <a:srgbClr val="336699"/>
              </a:solidFill>
            </a:endParaRPr>
          </a:p>
        </p:txBody>
      </p:sp>
      <p:sp>
        <p:nvSpPr>
          <p:cNvPr id="46" name="Rectangle 11"/>
          <p:cNvSpPr>
            <a:spLocks noChangeArrowheads="1"/>
          </p:cNvSpPr>
          <p:nvPr/>
        </p:nvSpPr>
        <p:spPr bwMode="auto">
          <a:xfrm>
            <a:off x="2880686" y="1346131"/>
            <a:ext cx="273947" cy="198597"/>
          </a:xfrm>
          <a:prstGeom prst="rect">
            <a:avLst/>
          </a:prstGeom>
          <a:solidFill>
            <a:srgbClr val="3366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7" name="Rectangle 11"/>
          <p:cNvSpPr>
            <a:spLocks noChangeArrowheads="1"/>
          </p:cNvSpPr>
          <p:nvPr/>
        </p:nvSpPr>
        <p:spPr bwMode="auto">
          <a:xfrm>
            <a:off x="3415426" y="1348326"/>
            <a:ext cx="273947" cy="198597"/>
          </a:xfrm>
          <a:prstGeom prst="rect">
            <a:avLst/>
          </a:prstGeom>
          <a:solidFill>
            <a:srgbClr val="3366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8" name="Rectangle 11"/>
          <p:cNvSpPr>
            <a:spLocks noChangeArrowheads="1"/>
          </p:cNvSpPr>
          <p:nvPr/>
        </p:nvSpPr>
        <p:spPr bwMode="auto">
          <a:xfrm>
            <a:off x="3155984" y="1211786"/>
            <a:ext cx="285413" cy="5985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9" name="Rectangle 11"/>
          <p:cNvSpPr>
            <a:spLocks noChangeArrowheads="1"/>
          </p:cNvSpPr>
          <p:nvPr/>
        </p:nvSpPr>
        <p:spPr bwMode="auto">
          <a:xfrm>
            <a:off x="984776" y="1334676"/>
            <a:ext cx="273947" cy="198597"/>
          </a:xfrm>
          <a:prstGeom prst="rect">
            <a:avLst/>
          </a:prstGeom>
          <a:solidFill>
            <a:srgbClr val="FF66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0" name="Rectangle 11"/>
          <p:cNvSpPr>
            <a:spLocks noChangeArrowheads="1"/>
          </p:cNvSpPr>
          <p:nvPr/>
        </p:nvSpPr>
        <p:spPr bwMode="auto">
          <a:xfrm>
            <a:off x="1519516" y="1336871"/>
            <a:ext cx="273947" cy="198597"/>
          </a:xfrm>
          <a:prstGeom prst="rect">
            <a:avLst/>
          </a:prstGeom>
          <a:solidFill>
            <a:srgbClr val="FF66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260074" y="1200331"/>
            <a:ext cx="285413" cy="5985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671467"/>
            <a:ext cx="4876800" cy="2247900"/>
          </a:xfrm>
          <a:prstGeom prst="rect">
            <a:avLst/>
          </a:prstGeom>
        </p:spPr>
      </p:pic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7414482" y="2870062"/>
            <a:ext cx="1408097" cy="33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fr-FR" sz="1600" i="1" dirty="0" smtClean="0">
                <a:solidFill>
                  <a:srgbClr val="336699"/>
                </a:solidFill>
              </a:rPr>
              <a:t>I. </a:t>
            </a:r>
            <a:r>
              <a:rPr lang="fr-FR" sz="1600" i="1" dirty="0" err="1" smtClean="0">
                <a:solidFill>
                  <a:srgbClr val="336699"/>
                </a:solidFill>
              </a:rPr>
              <a:t>Peric</a:t>
            </a:r>
            <a:endParaRPr lang="fr-FR" sz="1600" i="1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895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CAPACITIVELY COUPLED PIXEL DETECTOR (CCPD)</a:t>
            </a:r>
          </a:p>
        </p:txBody>
      </p:sp>
      <p:sp>
        <p:nvSpPr>
          <p:cNvPr id="15362" name="Čuvar mesta za broj slajda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6A85771-54C4-4C26-8B25-8C26ADD51ED5}" type="slidenum">
              <a:rPr lang="de-DE"/>
              <a:pPr/>
              <a:t>19</a:t>
            </a:fld>
            <a:endParaRPr lang="de-DE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70" y="1217243"/>
            <a:ext cx="8242300" cy="4622800"/>
          </a:xfrm>
          <a:prstGeom prst="rect">
            <a:avLst/>
          </a:prstGeom>
        </p:spPr>
      </p:pic>
      <p:sp>
        <p:nvSpPr>
          <p:cNvPr id="323" name="Rectangle 23"/>
          <p:cNvSpPr>
            <a:spLocks noChangeArrowheads="1"/>
          </p:cNvSpPr>
          <p:nvPr/>
        </p:nvSpPr>
        <p:spPr bwMode="auto">
          <a:xfrm>
            <a:off x="7414482" y="1805778"/>
            <a:ext cx="1408097" cy="33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fr-FR" sz="1600" i="1" dirty="0" smtClean="0">
                <a:solidFill>
                  <a:srgbClr val="336699"/>
                </a:solidFill>
              </a:rPr>
              <a:t>I. </a:t>
            </a:r>
            <a:r>
              <a:rPr lang="fr-FR" sz="1600" i="1" dirty="0" err="1" smtClean="0">
                <a:solidFill>
                  <a:srgbClr val="336699"/>
                </a:solidFill>
              </a:rPr>
              <a:t>Peric</a:t>
            </a:r>
            <a:endParaRPr lang="fr-FR" sz="1600" i="1" dirty="0">
              <a:solidFill>
                <a:srgbClr val="336699"/>
              </a:solidFill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542561" y="5844312"/>
            <a:ext cx="5056909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30000"/>
              </a:lnSpc>
              <a:spcAft>
                <a:spcPts val="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Early example next page</a:t>
            </a:r>
          </a:p>
          <a:p>
            <a:pPr marL="342900" indent="-342900">
              <a:lnSpc>
                <a:spcPct val="130000"/>
              </a:lnSpc>
              <a:spcAft>
                <a:spcPts val="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Now versions with FEI4 (</a:t>
            </a:r>
            <a:r>
              <a:rPr lang="en-US" sz="2000" dirty="0" err="1" smtClean="0">
                <a:solidFill>
                  <a:srgbClr val="336699"/>
                </a:solidFill>
              </a:rPr>
              <a:t>eg</a:t>
            </a:r>
            <a:r>
              <a:rPr lang="en-US" sz="2000" dirty="0" smtClean="0">
                <a:solidFill>
                  <a:srgbClr val="336699"/>
                </a:solidFill>
              </a:rPr>
              <a:t> CPPM GF)</a:t>
            </a:r>
          </a:p>
        </p:txBody>
      </p:sp>
    </p:spTree>
    <p:extLst>
      <p:ext uri="{BB962C8B-B14F-4D97-AF65-F5344CB8AC3E}">
        <p14:creationId xmlns:p14="http://schemas.microsoft.com/office/powerpoint/2010/main" val="3594339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MONOLITHIC DETECTORS : definition</a:t>
            </a:r>
            <a:endParaRPr lang="en-US" dirty="0"/>
          </a:p>
        </p:txBody>
      </p:sp>
      <p:sp>
        <p:nvSpPr>
          <p:cNvPr id="24" name="Slide Number Placeholder 8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75C61-F945-B742-A3FD-989CAC78D50C}" type="slidenum">
              <a:rPr lang="en-US" smtClean="0">
                <a:solidFill>
                  <a:srgbClr val="336699"/>
                </a:solidFill>
                <a:latin typeface="Bradley Hand ITC" pitchFamily="66" charset="0"/>
              </a:rPr>
              <a:t>2</a:t>
            </a:fld>
            <a:endParaRPr lang="en-US" sz="1600" dirty="0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4452938" y="2149814"/>
            <a:ext cx="1077912" cy="506413"/>
          </a:xfrm>
          <a:prstGeom prst="rightArrow">
            <a:avLst>
              <a:gd name="adj1" fmla="val 50000"/>
              <a:gd name="adj2" fmla="val 62931"/>
            </a:avLst>
          </a:prstGeom>
          <a:gradFill rotWithShape="0">
            <a:gsLst>
              <a:gs pos="0">
                <a:srgbClr val="FFFF66"/>
              </a:gs>
              <a:gs pos="100000">
                <a:schemeClr val="hlink"/>
              </a:gs>
            </a:gsLst>
            <a:lin ang="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532439" y="1567200"/>
            <a:ext cx="3381375" cy="2343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537201" y="1562439"/>
            <a:ext cx="1552575" cy="23336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7356476" y="1567202"/>
            <a:ext cx="1552575" cy="219075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7085014" y="1573552"/>
            <a:ext cx="276225" cy="231775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100000">
                <a:srgbClr val="FFCC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H="1" flipV="1">
            <a:off x="7523163" y="1910102"/>
            <a:ext cx="1103312" cy="522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H="1" flipV="1">
            <a:off x="7285038" y="1883112"/>
            <a:ext cx="550862" cy="5857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H="1" flipV="1">
            <a:off x="7216776" y="1889464"/>
            <a:ext cx="1588" cy="5699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5532439" y="2553037"/>
            <a:ext cx="3367087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5422901" y="962364"/>
            <a:ext cx="114141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fr-FR" sz="1400">
                <a:solidFill>
                  <a:srgbClr val="666699"/>
                </a:solidFill>
              </a:rPr>
              <a:t>Readout circuit </a:t>
            </a: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6719889" y="948077"/>
            <a:ext cx="11414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fr-FR" sz="1400">
                <a:solidFill>
                  <a:srgbClr val="666699"/>
                </a:solidFill>
              </a:rPr>
              <a:t>Collection electrode </a:t>
            </a: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5307014" y="1829137"/>
            <a:ext cx="1381125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fr-FR" sz="1400">
                <a:solidFill>
                  <a:srgbClr val="666699"/>
                </a:solidFill>
              </a:rPr>
              <a:t>Sensitive layer </a:t>
            </a:r>
          </a:p>
        </p:txBody>
      </p:sp>
      <p:grpSp>
        <p:nvGrpSpPr>
          <p:cNvPr id="18" name="Group 18"/>
          <p:cNvGrpSpPr>
            <a:grpSpLocks/>
          </p:cNvGrpSpPr>
          <p:nvPr/>
        </p:nvGrpSpPr>
        <p:grpSpPr bwMode="auto">
          <a:xfrm>
            <a:off x="5822950" y="1873587"/>
            <a:ext cx="1341438" cy="585788"/>
            <a:chOff x="3826" y="2637"/>
            <a:chExt cx="951" cy="369"/>
          </a:xfrm>
        </p:grpSpPr>
        <p:sp>
          <p:nvSpPr>
            <p:cNvPr id="19" name="Line 19"/>
            <p:cNvSpPr>
              <a:spLocks noChangeShapeType="1"/>
            </p:cNvSpPr>
            <p:nvPr/>
          </p:nvSpPr>
          <p:spPr bwMode="auto">
            <a:xfrm flipV="1">
              <a:off x="3826" y="2654"/>
              <a:ext cx="782" cy="32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 flipV="1">
              <a:off x="4386" y="2637"/>
              <a:ext cx="391" cy="3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21" name="Line 21"/>
          <p:cNvSpPr>
            <a:spLocks noChangeShapeType="1"/>
          </p:cNvSpPr>
          <p:nvPr/>
        </p:nvSpPr>
        <p:spPr bwMode="auto">
          <a:xfrm flipH="1">
            <a:off x="7448550" y="967127"/>
            <a:ext cx="812800" cy="3087687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stealth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5165431" y="2996196"/>
            <a:ext cx="2571625" cy="703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fr-FR" sz="1400" dirty="0">
                <a:solidFill>
                  <a:srgbClr val="666699"/>
                </a:solidFill>
              </a:rPr>
              <a:t>High </a:t>
            </a:r>
            <a:r>
              <a:rPr lang="fr-FR" sz="1400" dirty="0" err="1">
                <a:solidFill>
                  <a:srgbClr val="666699"/>
                </a:solidFill>
              </a:rPr>
              <a:t>energy</a:t>
            </a:r>
            <a:r>
              <a:rPr lang="fr-FR" sz="1400" dirty="0">
                <a:solidFill>
                  <a:srgbClr val="666699"/>
                </a:solidFill>
              </a:rPr>
              <a:t> </a:t>
            </a:r>
            <a:r>
              <a:rPr lang="fr-FR" sz="1400" dirty="0" err="1" smtClean="0">
                <a:solidFill>
                  <a:srgbClr val="666699"/>
                </a:solidFill>
              </a:rPr>
              <a:t>particle</a:t>
            </a:r>
            <a:r>
              <a:rPr lang="fr-FR" sz="1400" dirty="0" smtClean="0">
                <a:solidFill>
                  <a:srgbClr val="666699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fr-FR" sz="1400" dirty="0" err="1" smtClean="0">
                <a:solidFill>
                  <a:srgbClr val="666699"/>
                </a:solidFill>
              </a:rPr>
              <a:t>yields</a:t>
            </a:r>
            <a:r>
              <a:rPr lang="fr-FR" sz="1400" dirty="0" smtClean="0">
                <a:solidFill>
                  <a:srgbClr val="666699"/>
                </a:solidFill>
              </a:rPr>
              <a:t> 80 e-/h+ pairs/</a:t>
            </a:r>
            <a:r>
              <a:rPr lang="fr-FR" sz="1400" dirty="0" err="1" smtClean="0">
                <a:solidFill>
                  <a:srgbClr val="666699"/>
                </a:solidFill>
              </a:rPr>
              <a:t>μm</a:t>
            </a:r>
            <a:r>
              <a:rPr lang="fr-FR" sz="1400" dirty="0" smtClean="0">
                <a:solidFill>
                  <a:srgbClr val="666699"/>
                </a:solidFill>
              </a:rPr>
              <a:t> in Si</a:t>
            </a:r>
            <a:endParaRPr lang="fr-FR" sz="1400" dirty="0">
              <a:solidFill>
                <a:srgbClr val="666699"/>
              </a:solidFill>
            </a:endParaRPr>
          </a:p>
        </p:txBody>
      </p:sp>
      <p:pic>
        <p:nvPicPr>
          <p:cNvPr id="23" name="Picture 3" descr="\\cern.ch\dfs\Users\l\llopart\flipchi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239" y="1022687"/>
            <a:ext cx="4356100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127042" y="4216450"/>
            <a:ext cx="9016958" cy="22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0800" algn="just">
              <a:lnSpc>
                <a:spcPct val="90000"/>
              </a:lnSpc>
              <a:spcAft>
                <a:spcPts val="600"/>
              </a:spcAft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</a:rPr>
              <a:t>Integrate readout with the silicon sensor</a:t>
            </a:r>
            <a:endParaRPr lang="en-US" dirty="0" smtClean="0">
              <a:solidFill>
                <a:srgbClr val="336699"/>
              </a:solidFill>
            </a:endParaRPr>
          </a:p>
          <a:p>
            <a:pPr marL="810900" lvl="1" indent="-342900" algn="just">
              <a:spcAft>
                <a:spcPts val="60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Advantages in integration, cost, potentially strong impact on power consumption and material budget</a:t>
            </a:r>
          </a:p>
          <a:p>
            <a:pPr marL="810900" lvl="1" indent="-342900" algn="just">
              <a:spcAft>
                <a:spcPts val="60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in two experiments:</a:t>
            </a:r>
            <a:r>
              <a:rPr lang="en-US" dirty="0">
                <a:solidFill>
                  <a:srgbClr val="336699"/>
                </a:solidFill>
              </a:rPr>
              <a:t> </a:t>
            </a:r>
            <a:r>
              <a:rPr lang="en-US" dirty="0" smtClean="0">
                <a:solidFill>
                  <a:srgbClr val="336699"/>
                </a:solidFill>
              </a:rPr>
              <a:t>DEPFET in </a:t>
            </a:r>
            <a:r>
              <a:rPr lang="en-US" dirty="0">
                <a:solidFill>
                  <a:srgbClr val="336699"/>
                </a:solidFill>
              </a:rPr>
              <a:t>Belle-</a:t>
            </a:r>
            <a:r>
              <a:rPr lang="en-US" dirty="0" smtClean="0">
                <a:solidFill>
                  <a:srgbClr val="336699"/>
                </a:solidFill>
              </a:rPr>
              <a:t>II</a:t>
            </a:r>
            <a:r>
              <a:rPr lang="en-US" dirty="0">
                <a:solidFill>
                  <a:srgbClr val="336699"/>
                </a:solidFill>
              </a:rPr>
              <a:t> </a:t>
            </a:r>
            <a:r>
              <a:rPr lang="en-US" dirty="0" smtClean="0">
                <a:solidFill>
                  <a:srgbClr val="336699"/>
                </a:solidFill>
              </a:rPr>
              <a:t>and MAPS </a:t>
            </a:r>
            <a:r>
              <a:rPr lang="en-US" dirty="0">
                <a:solidFill>
                  <a:srgbClr val="336699"/>
                </a:solidFill>
              </a:rPr>
              <a:t>in STAR 	</a:t>
            </a:r>
            <a:endParaRPr lang="en-US" dirty="0" smtClean="0">
              <a:solidFill>
                <a:srgbClr val="336699"/>
              </a:solidFill>
            </a:endParaRPr>
          </a:p>
          <a:p>
            <a:pPr marL="781200" lvl="1" indent="-313200" algn="just">
              <a:spcAft>
                <a:spcPts val="60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not </a:t>
            </a:r>
            <a:r>
              <a:rPr lang="en-US" dirty="0">
                <a:solidFill>
                  <a:srgbClr val="336699"/>
                </a:solidFill>
              </a:rPr>
              <a:t>yet in LHC</a:t>
            </a:r>
            <a:r>
              <a:rPr lang="en-US" dirty="0" smtClean="0">
                <a:solidFill>
                  <a:srgbClr val="336699"/>
                </a:solidFill>
              </a:rPr>
              <a:t>, adopted for ALICE ITS upgrade, considered for </a:t>
            </a:r>
            <a:r>
              <a:rPr lang="en-US" dirty="0">
                <a:solidFill>
                  <a:srgbClr val="336699"/>
                </a:solidFill>
              </a:rPr>
              <a:t>CLIC/</a:t>
            </a:r>
            <a:r>
              <a:rPr lang="en-US" dirty="0" smtClean="0">
                <a:solidFill>
                  <a:srgbClr val="336699"/>
                </a:solidFill>
              </a:rPr>
              <a:t>ILC</a:t>
            </a:r>
            <a:endParaRPr lang="en-US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010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EFFICIENCY and RADIATION TOLERANCE OF </a:t>
            </a:r>
            <a:r>
              <a:rPr lang="en-US" sz="2800" dirty="0" smtClean="0"/>
              <a:t>CCPD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-1" b="40286"/>
          <a:stretch/>
        </p:blipFill>
        <p:spPr>
          <a:xfrm>
            <a:off x="0" y="629920"/>
            <a:ext cx="8543636" cy="35425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755" y="1572104"/>
            <a:ext cx="4187513" cy="28990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84976"/>
            <a:ext cx="4098636" cy="2673024"/>
          </a:xfrm>
          <a:prstGeom prst="rect">
            <a:avLst/>
          </a:prstGeom>
        </p:spPr>
      </p:pic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6017859" y="1567682"/>
            <a:ext cx="1925790" cy="33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fr-FR" sz="1600" i="1" dirty="0" smtClean="0">
                <a:solidFill>
                  <a:srgbClr val="336699"/>
                </a:solidFill>
              </a:rPr>
              <a:t>I. </a:t>
            </a:r>
            <a:r>
              <a:rPr lang="fr-FR" sz="1600" i="1" dirty="0" err="1" smtClean="0">
                <a:solidFill>
                  <a:srgbClr val="336699"/>
                </a:solidFill>
              </a:rPr>
              <a:t>Peric</a:t>
            </a:r>
            <a:r>
              <a:rPr lang="fr-FR" sz="1600" i="1" dirty="0" smtClean="0">
                <a:solidFill>
                  <a:srgbClr val="336699"/>
                </a:solidFill>
              </a:rPr>
              <a:t>, CPIX14</a:t>
            </a:r>
          </a:p>
          <a:p>
            <a:pPr algn="ctr">
              <a:lnSpc>
                <a:spcPct val="90000"/>
              </a:lnSpc>
            </a:pPr>
            <a:endParaRPr lang="fr-FR" sz="1600" i="1" dirty="0" smtClean="0">
              <a:solidFill>
                <a:srgbClr val="336699"/>
              </a:solidFill>
            </a:endParaRPr>
          </a:p>
          <a:p>
            <a:pPr algn="ctr">
              <a:lnSpc>
                <a:spcPct val="90000"/>
              </a:lnSpc>
            </a:pPr>
            <a:endParaRPr lang="fr-FR" sz="1600" i="1" dirty="0">
              <a:solidFill>
                <a:srgbClr val="336699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9893" y="4803518"/>
            <a:ext cx="3083756" cy="1534547"/>
          </a:xfrm>
          <a:prstGeom prst="rect">
            <a:avLst/>
          </a:prstGeom>
        </p:spPr>
      </p:pic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6017859" y="4463721"/>
            <a:ext cx="2778603" cy="33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fr-FR" sz="1400" i="1" dirty="0" smtClean="0">
                <a:solidFill>
                  <a:srgbClr val="336699"/>
                </a:solidFill>
              </a:rPr>
              <a:t>CLICPIX: M. Benoit, CPIX14</a:t>
            </a:r>
          </a:p>
          <a:p>
            <a:pPr algn="ctr">
              <a:lnSpc>
                <a:spcPct val="90000"/>
              </a:lnSpc>
            </a:pPr>
            <a:endParaRPr lang="fr-FR" sz="1400" i="1" dirty="0" smtClean="0">
              <a:solidFill>
                <a:srgbClr val="336699"/>
              </a:solidFill>
            </a:endParaRPr>
          </a:p>
          <a:p>
            <a:pPr algn="ctr">
              <a:lnSpc>
                <a:spcPct val="90000"/>
              </a:lnSpc>
            </a:pPr>
            <a:endParaRPr lang="fr-FR" sz="1400" i="1" dirty="0">
              <a:solidFill>
                <a:srgbClr val="336699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3991809" y="6496363"/>
            <a:ext cx="5045365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US" sz="1400" dirty="0">
                <a:solidFill>
                  <a:srgbClr val="336699"/>
                </a:solidFill>
              </a:rPr>
              <a:t>S</a:t>
            </a:r>
            <a:r>
              <a:rPr lang="en-US" sz="1400" dirty="0" smtClean="0">
                <a:solidFill>
                  <a:srgbClr val="336699"/>
                </a:solidFill>
              </a:rPr>
              <a:t>imilar developments: SLAC/UCSC (0.35 </a:t>
            </a:r>
            <a:r>
              <a:rPr lang="en-US" sz="1400" dirty="0" err="1" smtClean="0">
                <a:solidFill>
                  <a:srgbClr val="336699"/>
                </a:solidFill>
              </a:rPr>
              <a:t>μm</a:t>
            </a:r>
            <a:r>
              <a:rPr lang="en-US" sz="1400" dirty="0" smtClean="0">
                <a:solidFill>
                  <a:srgbClr val="336699"/>
                </a:solidFill>
              </a:rPr>
              <a:t>) J. Segal et al.</a:t>
            </a:r>
          </a:p>
        </p:txBody>
      </p:sp>
    </p:spTree>
    <p:extLst>
      <p:ext uri="{BB962C8B-B14F-4D97-AF65-F5344CB8AC3E}">
        <p14:creationId xmlns:p14="http://schemas.microsoft.com/office/powerpoint/2010/main" val="30974602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Deep N-band as collection electrode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/>
              <a:pPr>
                <a:defRPr/>
              </a:pPr>
              <a:t>21</a:t>
            </a:fld>
            <a:endParaRPr lang="en-US" sz="16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0936"/>
            <a:ext cx="9144000" cy="6177064"/>
          </a:xfrm>
          <a:prstGeom prst="rect">
            <a:avLst/>
          </a:prstGeom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234469" y="4987188"/>
            <a:ext cx="3744827" cy="72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US" sz="1600" dirty="0" smtClean="0">
                <a:solidFill>
                  <a:srgbClr val="336699"/>
                </a:solidFill>
              </a:rPr>
              <a:t>Better shielding from circuit, but large C</a:t>
            </a:r>
            <a:endParaRPr lang="en-US" sz="1600" dirty="0">
              <a:solidFill>
                <a:srgbClr val="336699"/>
              </a:solidFill>
            </a:endParaRPr>
          </a:p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US" sz="1600" i="1" dirty="0" smtClean="0">
                <a:solidFill>
                  <a:srgbClr val="336699"/>
                </a:solidFill>
              </a:rPr>
              <a:t>Dario </a:t>
            </a:r>
            <a:r>
              <a:rPr lang="en-US" sz="1600" i="1" dirty="0" err="1" smtClean="0">
                <a:solidFill>
                  <a:srgbClr val="336699"/>
                </a:solidFill>
              </a:rPr>
              <a:t>Gnani</a:t>
            </a:r>
            <a:r>
              <a:rPr lang="en-US" sz="1600" i="1" dirty="0" smtClean="0">
                <a:solidFill>
                  <a:srgbClr val="336699"/>
                </a:solidFill>
              </a:rPr>
              <a:t> LBNL</a:t>
            </a:r>
          </a:p>
        </p:txBody>
      </p:sp>
    </p:spTree>
    <p:extLst>
      <p:ext uri="{BB962C8B-B14F-4D97-AF65-F5344CB8AC3E}">
        <p14:creationId xmlns:p14="http://schemas.microsoft.com/office/powerpoint/2010/main" val="11846195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FULL DEPLETION </a:t>
            </a:r>
            <a:r>
              <a:rPr lang="en-US" sz="2800" dirty="0"/>
              <a:t>WITH JUNCTION ON THE BACK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75C61-F945-B742-A3FD-989CAC78D50C}" type="slidenum">
              <a:rPr lang="en-US" smtClean="0">
                <a:solidFill>
                  <a:srgbClr val="336699"/>
                </a:solidFill>
                <a:latin typeface="Bradley Hand ITC" pitchFamily="66" charset="0"/>
              </a:rPr>
              <a:t>22</a:t>
            </a:fld>
            <a:endParaRPr lang="en-US" sz="16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99044" y="652534"/>
            <a:ext cx="4796474" cy="2025833"/>
            <a:chOff x="6162703" y="855670"/>
            <a:chExt cx="2825269" cy="2217741"/>
          </a:xfrm>
        </p:grpSpPr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6393544" y="1271327"/>
              <a:ext cx="2587170" cy="177974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2" name="Rectangle 11"/>
            <p:cNvSpPr>
              <a:spLocks noChangeArrowheads="1"/>
            </p:cNvSpPr>
            <p:nvPr/>
          </p:nvSpPr>
          <p:spPr bwMode="auto">
            <a:xfrm>
              <a:off x="7801429" y="1267046"/>
              <a:ext cx="1179286" cy="481894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3" name="Rectangle 11"/>
            <p:cNvSpPr>
              <a:spLocks noChangeArrowheads="1"/>
            </p:cNvSpPr>
            <p:nvPr/>
          </p:nvSpPr>
          <p:spPr bwMode="auto">
            <a:xfrm>
              <a:off x="7529286" y="1269967"/>
              <a:ext cx="339489" cy="478973"/>
            </a:xfrm>
            <a:prstGeom prst="rect">
              <a:avLst/>
            </a:prstGeom>
            <a:gradFill rotWithShape="1">
              <a:gsLst>
                <a:gs pos="0">
                  <a:srgbClr val="62618D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7347759" y="2426285"/>
              <a:ext cx="1640213" cy="297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800" dirty="0" err="1" smtClean="0">
                  <a:solidFill>
                    <a:srgbClr val="336699"/>
                  </a:solidFill>
                </a:rPr>
                <a:t>Psubstrate</a:t>
              </a:r>
              <a:endParaRPr lang="fr-FR" sz="1800" dirty="0">
                <a:solidFill>
                  <a:srgbClr val="336699"/>
                </a:solidFill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6798469" y="855670"/>
              <a:ext cx="1905664" cy="379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800" dirty="0" err="1" smtClean="0">
                  <a:solidFill>
                    <a:srgbClr val="336699"/>
                  </a:solidFill>
                </a:rPr>
                <a:t>Pwell</a:t>
              </a:r>
              <a:r>
                <a:rPr lang="fr-FR" dirty="0">
                  <a:solidFill>
                    <a:srgbClr val="336699"/>
                  </a:solidFill>
                </a:rPr>
                <a:t> </a:t>
              </a:r>
              <a:r>
                <a:rPr lang="fr-FR" sz="1800" dirty="0" smtClean="0">
                  <a:solidFill>
                    <a:srgbClr val="336699"/>
                  </a:solidFill>
                </a:rPr>
                <a:t>Collection Electr</a:t>
              </a:r>
              <a:r>
                <a:rPr lang="fr-FR" dirty="0" smtClean="0">
                  <a:solidFill>
                    <a:srgbClr val="336699"/>
                  </a:solidFill>
                </a:rPr>
                <a:t>ode</a:t>
              </a:r>
              <a:endParaRPr lang="fr-FR" sz="1800" dirty="0">
                <a:solidFill>
                  <a:srgbClr val="336699"/>
                </a:solidFill>
              </a:endParaRPr>
            </a:p>
          </p:txBody>
        </p:sp>
        <p:sp>
          <p:nvSpPr>
            <p:cNvPr id="26" name="Rectangle 11"/>
            <p:cNvSpPr>
              <a:spLocks noChangeArrowheads="1"/>
            </p:cNvSpPr>
            <p:nvPr/>
          </p:nvSpPr>
          <p:spPr bwMode="auto">
            <a:xfrm>
              <a:off x="6393544" y="1274303"/>
              <a:ext cx="1179286" cy="47463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6162703" y="1349564"/>
              <a:ext cx="1640213" cy="399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800" dirty="0" err="1" smtClean="0">
                  <a:solidFill>
                    <a:srgbClr val="336699"/>
                  </a:solidFill>
                </a:rPr>
                <a:t>Nwell</a:t>
              </a:r>
              <a:r>
                <a:rPr lang="fr-FR" sz="1800" dirty="0" smtClean="0">
                  <a:solidFill>
                    <a:srgbClr val="336699"/>
                  </a:solidFill>
                </a:rPr>
                <a:t> </a:t>
              </a:r>
              <a:r>
                <a:rPr lang="fr-FR" sz="1800" dirty="0" err="1" smtClean="0">
                  <a:solidFill>
                    <a:srgbClr val="336699"/>
                  </a:solidFill>
                </a:rPr>
                <a:t>with</a:t>
              </a:r>
              <a:r>
                <a:rPr lang="fr-FR" sz="1800" dirty="0" smtClean="0">
                  <a:solidFill>
                    <a:srgbClr val="336699"/>
                  </a:solidFill>
                </a:rPr>
                <a:t> </a:t>
              </a:r>
              <a:r>
                <a:rPr lang="fr-FR" sz="1800" dirty="0" err="1" smtClean="0">
                  <a:solidFill>
                    <a:srgbClr val="336699"/>
                  </a:solidFill>
                </a:rPr>
                <a:t>circuitry</a:t>
              </a:r>
              <a:endParaRPr lang="fr-FR" sz="1800" dirty="0">
                <a:solidFill>
                  <a:srgbClr val="336699"/>
                </a:solidFill>
              </a:endParaRPr>
            </a:p>
          </p:txBody>
        </p:sp>
        <p:sp>
          <p:nvSpPr>
            <p:cNvPr id="28" name="Rectangle 11"/>
            <p:cNvSpPr>
              <a:spLocks noChangeArrowheads="1"/>
            </p:cNvSpPr>
            <p:nvPr/>
          </p:nvSpPr>
          <p:spPr bwMode="auto">
            <a:xfrm rot="10800000">
              <a:off x="6393542" y="2790382"/>
              <a:ext cx="2587171" cy="275769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9" name="Rectangle 23"/>
            <p:cNvSpPr>
              <a:spLocks noChangeArrowheads="1"/>
            </p:cNvSpPr>
            <p:nvPr/>
          </p:nvSpPr>
          <p:spPr bwMode="auto">
            <a:xfrm>
              <a:off x="6495143" y="2754097"/>
              <a:ext cx="2427515" cy="319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800" dirty="0" smtClean="0">
                  <a:solidFill>
                    <a:srgbClr val="336699"/>
                  </a:solidFill>
                </a:rPr>
                <a:t>Back </a:t>
              </a:r>
              <a:r>
                <a:rPr lang="fr-FR" sz="1800" dirty="0" err="1" smtClean="0">
                  <a:solidFill>
                    <a:srgbClr val="336699"/>
                  </a:solidFill>
                </a:rPr>
                <a:t>side</a:t>
              </a:r>
              <a:r>
                <a:rPr lang="fr-FR" sz="1800" dirty="0" smtClean="0">
                  <a:solidFill>
                    <a:srgbClr val="336699"/>
                  </a:solidFill>
                </a:rPr>
                <a:t> N diffusion</a:t>
              </a:r>
              <a:endParaRPr lang="fr-FR" sz="1800" dirty="0">
                <a:solidFill>
                  <a:srgbClr val="336699"/>
                </a:solidFill>
              </a:endParaRPr>
            </a:p>
          </p:txBody>
        </p:sp>
      </p:grp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0" y="2904120"/>
            <a:ext cx="6004965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30000"/>
              </a:lnSpc>
              <a:spcAft>
                <a:spcPts val="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Need full depletion</a:t>
            </a:r>
          </a:p>
          <a:p>
            <a:pPr marL="342900" indent="-342900">
              <a:lnSpc>
                <a:spcPct val="130000"/>
              </a:lnSpc>
              <a:spcAft>
                <a:spcPts val="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sz="2000" b="0" dirty="0" smtClean="0">
                <a:solidFill>
                  <a:srgbClr val="336699"/>
                </a:solidFill>
                <a:effectLst/>
              </a:rPr>
              <a:t>Double-sided process for junction termination, not really compatible with standar</a:t>
            </a:r>
            <a:r>
              <a:rPr lang="en-US" sz="2000" dirty="0" smtClean="0">
                <a:solidFill>
                  <a:srgbClr val="336699"/>
                </a:solidFill>
              </a:rPr>
              <a:t>d foundries</a:t>
            </a:r>
          </a:p>
        </p:txBody>
      </p:sp>
      <p:sp>
        <p:nvSpPr>
          <p:cNvPr id="44" name="Rectangle 23"/>
          <p:cNvSpPr>
            <a:spLocks noChangeArrowheads="1"/>
          </p:cNvSpPr>
          <p:nvPr/>
        </p:nvSpPr>
        <p:spPr bwMode="auto">
          <a:xfrm>
            <a:off x="6328125" y="3775637"/>
            <a:ext cx="1905664" cy="616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fr-FR" sz="1800" dirty="0" err="1" smtClean="0">
                <a:solidFill>
                  <a:srgbClr val="336699"/>
                </a:solidFill>
              </a:rPr>
              <a:t>Vnwell</a:t>
            </a:r>
            <a:r>
              <a:rPr lang="fr-FR" sz="1800" dirty="0" smtClean="0">
                <a:solidFill>
                  <a:srgbClr val="336699"/>
                </a:solidFill>
              </a:rPr>
              <a:t> = 0 V</a:t>
            </a:r>
          </a:p>
        </p:txBody>
      </p:sp>
      <p:sp>
        <p:nvSpPr>
          <p:cNvPr id="45" name="Rectangle 23"/>
          <p:cNvSpPr>
            <a:spLocks noChangeArrowheads="1"/>
          </p:cNvSpPr>
          <p:nvPr/>
        </p:nvSpPr>
        <p:spPr bwMode="auto">
          <a:xfrm>
            <a:off x="6485446" y="6409120"/>
            <a:ext cx="1905664" cy="616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fr-FR" sz="1800" dirty="0" err="1" smtClean="0">
                <a:solidFill>
                  <a:srgbClr val="336699"/>
                </a:solidFill>
              </a:rPr>
              <a:t>Vnwell</a:t>
            </a:r>
            <a:r>
              <a:rPr lang="fr-FR" sz="1800" dirty="0" smtClean="0">
                <a:solidFill>
                  <a:srgbClr val="336699"/>
                </a:solidFill>
              </a:rPr>
              <a:t> = 2 V</a:t>
            </a:r>
          </a:p>
        </p:txBody>
      </p:sp>
      <p:sp>
        <p:nvSpPr>
          <p:cNvPr id="30" name="Footer Placeholder 3"/>
          <p:cNvSpPr txBox="1">
            <a:spLocks/>
          </p:cNvSpPr>
          <p:nvPr/>
        </p:nvSpPr>
        <p:spPr>
          <a:xfrm>
            <a:off x="1628261" y="6409120"/>
            <a:ext cx="3156373" cy="36023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i="1" dirty="0" smtClean="0">
                <a:solidFill>
                  <a:srgbClr val="336699"/>
                </a:solidFill>
              </a:rPr>
              <a:t>C. Kenney, S. Parker (U. of Hawaii),  </a:t>
            </a:r>
          </a:p>
          <a:p>
            <a:pPr>
              <a:defRPr/>
            </a:pPr>
            <a:r>
              <a:rPr lang="en-US" sz="1200" i="1" dirty="0" smtClean="0">
                <a:solidFill>
                  <a:srgbClr val="336699"/>
                </a:solidFill>
              </a:rPr>
              <a:t>W. Snoeys, J. Plummer (Stanford U) 1992</a:t>
            </a:r>
            <a:endParaRPr lang="en-US" sz="1200" i="1" dirty="0">
              <a:solidFill>
                <a:srgbClr val="336699"/>
              </a:solidFill>
            </a:endParaRPr>
          </a:p>
        </p:txBody>
      </p:sp>
      <p:pic>
        <p:nvPicPr>
          <p:cNvPr id="32" name="Picture 31" descr="sherwood_0006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38" r="17709" b="2771"/>
          <a:stretch/>
        </p:blipFill>
        <p:spPr>
          <a:xfrm rot="5400000">
            <a:off x="2364135" y="3494179"/>
            <a:ext cx="1845281" cy="3944183"/>
          </a:xfrm>
          <a:prstGeom prst="rect">
            <a:avLst/>
          </a:prstGeom>
        </p:spPr>
      </p:pic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4973241" y="851885"/>
            <a:ext cx="4242111" cy="69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110000"/>
              </a:lnSpc>
              <a:spcAft>
                <a:spcPts val="0"/>
              </a:spcAft>
              <a:buClr>
                <a:srgbClr val="FF0000"/>
              </a:buClr>
            </a:pPr>
            <a:r>
              <a:rPr lang="en-US" dirty="0" smtClean="0">
                <a:solidFill>
                  <a:srgbClr val="336699"/>
                </a:solidFill>
              </a:rPr>
              <a:t>Only a few V on the </a:t>
            </a:r>
            <a:r>
              <a:rPr lang="en-US" dirty="0" err="1" smtClean="0">
                <a:solidFill>
                  <a:srgbClr val="336699"/>
                </a:solidFill>
              </a:rPr>
              <a:t>Nwell</a:t>
            </a:r>
            <a:r>
              <a:rPr lang="en-US" dirty="0" smtClean="0">
                <a:solidFill>
                  <a:srgbClr val="336699"/>
                </a:solidFill>
              </a:rPr>
              <a:t> diverts the flow lines to the collection electrode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2671" y="1610207"/>
            <a:ext cx="2819400" cy="2095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9032" y="4286250"/>
            <a:ext cx="2717800" cy="207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69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OTHER WAYS TO OBTAIN JUNCTION ON THE BACK 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75C61-F945-B742-A3FD-989CAC78D50C}" type="slidenum">
              <a:rPr lang="en-US" smtClean="0">
                <a:solidFill>
                  <a:srgbClr val="336699"/>
                </a:solidFill>
                <a:latin typeface="Bradley Hand ITC" pitchFamily="66" charset="0"/>
              </a:rPr>
              <a:t>23</a:t>
            </a:fld>
            <a:endParaRPr lang="en-US" sz="1600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58187" y="4979024"/>
            <a:ext cx="8805797" cy="1878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b="0" dirty="0" smtClean="0">
                <a:solidFill>
                  <a:srgbClr val="336699"/>
                </a:solidFill>
                <a:effectLst/>
              </a:rPr>
              <a:t>Several  other developments (</a:t>
            </a:r>
            <a:r>
              <a:rPr lang="en-US" b="0" dirty="0" err="1" smtClean="0">
                <a:solidFill>
                  <a:srgbClr val="336699"/>
                </a:solidFill>
                <a:effectLst/>
              </a:rPr>
              <a:t>eg</a:t>
            </a:r>
            <a:r>
              <a:rPr lang="en-US" b="0" dirty="0" smtClean="0">
                <a:solidFill>
                  <a:srgbClr val="336699"/>
                </a:solidFill>
                <a:effectLst/>
              </a:rPr>
              <a:t> T. </a:t>
            </a:r>
            <a:r>
              <a:rPr lang="en-US" b="0" dirty="0" err="1" smtClean="0">
                <a:solidFill>
                  <a:srgbClr val="336699"/>
                </a:solidFill>
                <a:effectLst/>
              </a:rPr>
              <a:t>Obermann</a:t>
            </a:r>
            <a:r>
              <a:rPr lang="en-US" b="0" dirty="0" smtClean="0">
                <a:solidFill>
                  <a:srgbClr val="336699"/>
                </a:solidFill>
                <a:effectLst/>
              </a:rPr>
              <a:t>(Bonn) with ESPROS)</a:t>
            </a:r>
          </a:p>
          <a:p>
            <a:pPr marL="342900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Also epitaxial layer and substrate of opposite type (R. </a:t>
            </a:r>
            <a:r>
              <a:rPr lang="en-US" dirty="0" err="1" smtClean="0">
                <a:solidFill>
                  <a:srgbClr val="336699"/>
                </a:solidFill>
              </a:rPr>
              <a:t>Turchetta</a:t>
            </a:r>
            <a:r>
              <a:rPr lang="en-US" dirty="0" smtClean="0">
                <a:solidFill>
                  <a:srgbClr val="336699"/>
                </a:solidFill>
              </a:rPr>
              <a:t>)</a:t>
            </a:r>
            <a:endParaRPr lang="en-US" b="0" dirty="0" smtClean="0">
              <a:solidFill>
                <a:srgbClr val="336699"/>
              </a:solidFill>
              <a:effectLst/>
            </a:endParaRPr>
          </a:p>
          <a:p>
            <a:pPr marL="342900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In general:</a:t>
            </a:r>
          </a:p>
          <a:p>
            <a:pPr marL="1714500" lvl="3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Watch die edge/junction termination</a:t>
            </a:r>
          </a:p>
          <a:p>
            <a:pPr marL="1714500" lvl="3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b="0" dirty="0" smtClean="0">
                <a:solidFill>
                  <a:srgbClr val="336699"/>
                </a:solidFill>
                <a:effectLst/>
              </a:rPr>
              <a:t>Radiation tolerance to be investigated/confirmed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993" y="742950"/>
            <a:ext cx="2031588" cy="18293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4677" y="742950"/>
            <a:ext cx="2332152" cy="1829309"/>
          </a:xfrm>
          <a:prstGeom prst="rect">
            <a:avLst/>
          </a:prstGeom>
        </p:spPr>
      </p:pic>
      <p:sp>
        <p:nvSpPr>
          <p:cNvPr id="8" name="Footer Placeholder 9"/>
          <p:cNvSpPr txBox="1">
            <a:spLocks/>
          </p:cNvSpPr>
          <p:nvPr/>
        </p:nvSpPr>
        <p:spPr>
          <a:xfrm>
            <a:off x="305788" y="3647937"/>
            <a:ext cx="6365845" cy="5762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800" i="0" dirty="0" smtClean="0">
                <a:solidFill>
                  <a:srgbClr val="336699"/>
                </a:solidFill>
                <a:latin typeface="Bradley Hand ITC" pitchFamily="66" charset="0"/>
              </a:rPr>
              <a:t>Example: post CMOS wafer thinning &amp;  back-side processing</a:t>
            </a:r>
          </a:p>
          <a:p>
            <a:pPr>
              <a:defRPr/>
            </a:pPr>
            <a:endParaRPr lang="en-US" i="0" dirty="0" smtClean="0">
              <a:solidFill>
                <a:srgbClr val="336699"/>
              </a:solidFill>
              <a:latin typeface="Bradley Hand ITC" pitchFamily="66" charset="0"/>
            </a:endParaRPr>
          </a:p>
          <a:p>
            <a:pPr>
              <a:defRPr/>
            </a:pPr>
            <a:r>
              <a:rPr lang="en-US" dirty="0" smtClean="0">
                <a:solidFill>
                  <a:srgbClr val="336699"/>
                </a:solidFill>
                <a:latin typeface="Bradley Hand ITC" pitchFamily="66" charset="0"/>
              </a:rPr>
              <a:t>S. </a:t>
            </a:r>
            <a:r>
              <a:rPr lang="en-US" dirty="0" err="1" smtClean="0">
                <a:solidFill>
                  <a:srgbClr val="336699"/>
                </a:solidFill>
                <a:latin typeface="Bradley Hand ITC" pitchFamily="66" charset="0"/>
              </a:rPr>
              <a:t>Lauxterman</a:t>
            </a:r>
            <a:r>
              <a:rPr lang="en-US" dirty="0" smtClean="0">
                <a:solidFill>
                  <a:srgbClr val="336699"/>
                </a:solidFill>
                <a:latin typeface="Bradley Hand ITC" pitchFamily="66" charset="0"/>
              </a:rPr>
              <a:t> CPIX14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187" y="742950"/>
            <a:ext cx="1910612" cy="18293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1100" y="742950"/>
            <a:ext cx="2022716" cy="1829309"/>
          </a:xfrm>
          <a:prstGeom prst="rect">
            <a:avLst/>
          </a:prstGeom>
        </p:spPr>
      </p:pic>
      <p:sp>
        <p:nvSpPr>
          <p:cNvPr id="11" name="Footer Placeholder 9"/>
          <p:cNvSpPr txBox="1">
            <a:spLocks/>
          </p:cNvSpPr>
          <p:nvPr/>
        </p:nvSpPr>
        <p:spPr>
          <a:xfrm>
            <a:off x="-65114" y="2523419"/>
            <a:ext cx="2378133" cy="5762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336699"/>
                </a:solidFill>
                <a:latin typeface="Bradley Hand ITC" pitchFamily="66" charset="0"/>
              </a:rPr>
              <a:t>Finished CMOS wafer on high resistivity</a:t>
            </a:r>
          </a:p>
        </p:txBody>
      </p:sp>
      <p:sp>
        <p:nvSpPr>
          <p:cNvPr id="12" name="Footer Placeholder 9"/>
          <p:cNvSpPr txBox="1">
            <a:spLocks/>
          </p:cNvSpPr>
          <p:nvPr/>
        </p:nvSpPr>
        <p:spPr>
          <a:xfrm>
            <a:off x="2215834" y="2589997"/>
            <a:ext cx="2378133" cy="5762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336699"/>
                </a:solidFill>
                <a:latin typeface="Bradley Hand ITC" pitchFamily="66" charset="0"/>
              </a:rPr>
              <a:t>Wafer thinned to 50 um</a:t>
            </a:r>
          </a:p>
        </p:txBody>
      </p:sp>
      <p:sp>
        <p:nvSpPr>
          <p:cNvPr id="13" name="Footer Placeholder 9"/>
          <p:cNvSpPr txBox="1">
            <a:spLocks/>
          </p:cNvSpPr>
          <p:nvPr/>
        </p:nvSpPr>
        <p:spPr>
          <a:xfrm>
            <a:off x="4784819" y="2523419"/>
            <a:ext cx="2132854" cy="5762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336699"/>
                </a:solidFill>
                <a:latin typeface="Bradley Hand ITC" pitchFamily="66" charset="0"/>
              </a:rPr>
              <a:t>Thinned wafer with anti-reflective coating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6025" y="3173658"/>
            <a:ext cx="2067296" cy="1628977"/>
          </a:xfrm>
          <a:prstGeom prst="rect">
            <a:avLst/>
          </a:prstGeom>
        </p:spPr>
      </p:pic>
      <p:sp>
        <p:nvSpPr>
          <p:cNvPr id="15" name="Footer Placeholder 9"/>
          <p:cNvSpPr txBox="1">
            <a:spLocks/>
          </p:cNvSpPr>
          <p:nvPr/>
        </p:nvSpPr>
        <p:spPr>
          <a:xfrm>
            <a:off x="6968431" y="2525233"/>
            <a:ext cx="2143007" cy="5762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336699"/>
                </a:solidFill>
                <a:latin typeface="Bradley Hand ITC" pitchFamily="66" charset="0"/>
              </a:rPr>
              <a:t>Chip mounted in camera</a:t>
            </a:r>
          </a:p>
        </p:txBody>
      </p:sp>
      <p:sp>
        <p:nvSpPr>
          <p:cNvPr id="16" name="Footer Placeholder 9"/>
          <p:cNvSpPr txBox="1">
            <a:spLocks/>
          </p:cNvSpPr>
          <p:nvPr/>
        </p:nvSpPr>
        <p:spPr>
          <a:xfrm>
            <a:off x="6525104" y="4793086"/>
            <a:ext cx="2507477" cy="5762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336699"/>
                </a:solidFill>
                <a:latin typeface="Bradley Hand ITC" pitchFamily="66" charset="0"/>
              </a:rPr>
              <a:t>Image (raw data)</a:t>
            </a:r>
          </a:p>
        </p:txBody>
      </p:sp>
    </p:spTree>
    <p:extLst>
      <p:ext uri="{BB962C8B-B14F-4D97-AF65-F5344CB8AC3E}">
        <p14:creationId xmlns:p14="http://schemas.microsoft.com/office/powerpoint/2010/main" val="1689264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Silicon On Insulator (SOI) Y. Arai et al.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/>
              <a:pPr>
                <a:defRPr/>
              </a:pPr>
              <a:t>24</a:t>
            </a:fld>
            <a:endParaRPr lang="en-US" sz="16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7042"/>
            <a:ext cx="4593514" cy="3249977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486688" y="629919"/>
            <a:ext cx="4657312" cy="609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</a:bodyPr>
          <a:lstStyle/>
          <a:p>
            <a:pPr marL="417150" lvl="1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16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Impressive development</a:t>
            </a:r>
          </a:p>
          <a:p>
            <a:pPr marL="417150" lvl="1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16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Now looking at double SOI for radiation tolerance and better back gating properties</a:t>
            </a:r>
          </a:p>
          <a:p>
            <a:pPr marL="417150" lvl="1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16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Bias on middle silicon can be used to compensate radiation induced threshold shifts (to 10 </a:t>
            </a:r>
            <a:r>
              <a:rPr lang="en-US" sz="1600" dirty="0" err="1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Mrad</a:t>
            </a:r>
            <a:r>
              <a:rPr lang="en-US" sz="16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)</a:t>
            </a:r>
            <a:endParaRPr lang="en-US" sz="1600" dirty="0">
              <a:solidFill>
                <a:srgbClr val="336699"/>
              </a:solidFill>
              <a:ea typeface="ＭＳ Ｐゴシック" pitchFamily="-65" charset="-128"/>
              <a:cs typeface="ＭＳ Ｐゴシック" pitchFamily="-65" charset="-128"/>
            </a:endParaRPr>
          </a:p>
          <a:p>
            <a:pPr marL="417150" lvl="1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16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New people in the collaboration: </a:t>
            </a:r>
          </a:p>
          <a:p>
            <a:pPr marL="74250" lvl="1">
              <a:spcAft>
                <a:spcPts val="600"/>
              </a:spcAft>
              <a:buClr>
                <a:srgbClr val="FF0000"/>
              </a:buClr>
              <a:buSzPct val="70000"/>
            </a:pPr>
            <a:r>
              <a:rPr lang="en-US" sz="16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     N. </a:t>
            </a:r>
            <a:r>
              <a:rPr lang="en-US" sz="1600" dirty="0" err="1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Teranishi</a:t>
            </a:r>
            <a:r>
              <a:rPr lang="en-US" sz="16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, S. </a:t>
            </a:r>
            <a:r>
              <a:rPr lang="en-US" sz="1600" dirty="0" err="1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Kawahito</a:t>
            </a:r>
            <a:r>
              <a:rPr lang="en-US" sz="16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,  I. </a:t>
            </a:r>
            <a:r>
              <a:rPr lang="en-US" sz="1600" dirty="0" err="1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Kurachi</a:t>
            </a:r>
            <a:endParaRPr lang="en-US" sz="1600" dirty="0">
              <a:solidFill>
                <a:srgbClr val="336699"/>
              </a:solidFill>
              <a:ea typeface="ＭＳ Ｐゴシック" pitchFamily="-65" charset="-128"/>
              <a:cs typeface="ＭＳ Ｐゴシック" pitchFamily="-65" charset="-128"/>
            </a:endParaRPr>
          </a:p>
          <a:p>
            <a:pPr marL="417150" lvl="1" indent="-342900">
              <a:spcBef>
                <a:spcPts val="300"/>
              </a:spcBef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16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Other presentation on SOI: T. </a:t>
            </a:r>
            <a:r>
              <a:rPr lang="en-US" sz="1600" dirty="0" err="1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Kishishita</a:t>
            </a:r>
            <a:r>
              <a:rPr lang="en-US" sz="16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, CPIX14 (rad </a:t>
            </a:r>
            <a:r>
              <a:rPr lang="en-US" sz="1600" dirty="0" err="1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tol</a:t>
            </a:r>
            <a:r>
              <a:rPr lang="en-US" sz="16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 transistors ok, leakage current issue)</a:t>
            </a:r>
            <a:endParaRPr lang="en-US" sz="1600" dirty="0">
              <a:solidFill>
                <a:srgbClr val="336699"/>
              </a:solidFill>
              <a:ea typeface="ＭＳ Ｐゴシック" pitchFamily="-65" charset="-128"/>
              <a:cs typeface="ＭＳ Ｐゴシック" pitchFamily="-65" charset="-128"/>
            </a:endParaRPr>
          </a:p>
          <a:p>
            <a:pPr marL="874350" lvl="2" indent="-342900">
              <a:spcBef>
                <a:spcPts val="300"/>
              </a:spcBef>
              <a:buClr>
                <a:srgbClr val="FF0000"/>
              </a:buClr>
              <a:buSzPct val="70000"/>
              <a:buFont typeface="Wingdings" charset="2"/>
              <a:buChar char="§"/>
            </a:pPr>
            <a:endParaRPr lang="en-US" sz="1600" dirty="0" smtClean="0">
              <a:solidFill>
                <a:srgbClr val="FF0000"/>
              </a:solidFill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48" y="3813542"/>
            <a:ext cx="8750079" cy="304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488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 and OUTLOOK</a:t>
            </a: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98459" y="629919"/>
            <a:ext cx="8824591" cy="609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</a:bodyPr>
          <a:lstStyle/>
          <a:p>
            <a:pPr marL="417150" lvl="1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Radiation tolerant particle sensors can now be produced in CMOS technologies at lower cost than traditional sensors</a:t>
            </a:r>
          </a:p>
          <a:p>
            <a:pPr marL="417150" lvl="1" indent="-342900">
              <a:spcBef>
                <a:spcPts val="300"/>
              </a:spcBef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Analog active sensor and modified digital readout chip </a:t>
            </a:r>
          </a:p>
          <a:p>
            <a:pPr marL="874350" lvl="2" indent="-342900">
              <a:spcBef>
                <a:spcPts val="300"/>
              </a:spcBef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err="1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cfr</a:t>
            </a: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 ATLAS HV/HR CMOS collaboration </a:t>
            </a:r>
          </a:p>
          <a:p>
            <a:pPr marL="874350" lvl="2" indent="-342900">
              <a:spcBef>
                <a:spcPts val="300"/>
              </a:spcBef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maintain high Q/C, minimize cross-talk and increase density</a:t>
            </a:r>
          </a:p>
          <a:p>
            <a:pPr marL="874350" lvl="2" indent="-342900">
              <a:spcBef>
                <a:spcPts val="300"/>
              </a:spcBef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can choose a different CMOS technology for both</a:t>
            </a:r>
          </a:p>
          <a:p>
            <a:pPr marL="874350" lvl="2" indent="-342900">
              <a:spcBef>
                <a:spcPts val="300"/>
              </a:spcBef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cheap bonding or gluing in combination with capacitive coupling</a:t>
            </a:r>
          </a:p>
          <a:p>
            <a:pPr marL="874350" lvl="2" indent="-342900">
              <a:spcBef>
                <a:spcPts val="300"/>
              </a:spcBef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Rad tolerant to 10</a:t>
            </a:r>
            <a:r>
              <a:rPr lang="en-US" sz="2000" baseline="30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15</a:t>
            </a: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 </a:t>
            </a:r>
            <a:r>
              <a:rPr lang="en-US" sz="2000" dirty="0" err="1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n</a:t>
            </a:r>
            <a:r>
              <a:rPr lang="en-US" sz="2000" baseline="-25000" dirty="0" err="1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eq</a:t>
            </a: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/cm</a:t>
            </a:r>
            <a:r>
              <a:rPr lang="en-US" sz="2000" baseline="30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2</a:t>
            </a: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, more development needed</a:t>
            </a:r>
            <a:endParaRPr lang="en-US" sz="2000" baseline="30000" dirty="0" smtClean="0">
              <a:solidFill>
                <a:srgbClr val="336699"/>
              </a:solidFill>
              <a:ea typeface="ＭＳ Ｐゴシック" pitchFamily="-65" charset="-128"/>
              <a:cs typeface="ＭＳ Ｐゴシック" pitchFamily="-65" charset="-128"/>
            </a:endParaRPr>
          </a:p>
          <a:p>
            <a:pPr marL="417150" lvl="1" indent="-342900">
              <a:spcBef>
                <a:spcPts val="600"/>
              </a:spcBef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Integrate the full readout into the sensor</a:t>
            </a: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:</a:t>
            </a:r>
          </a:p>
          <a:p>
            <a:pPr marL="874350" lvl="2" indent="-342900">
              <a:spcBef>
                <a:spcPts val="300"/>
              </a:spcBef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further advantages in terms of assembly, production cost and Q/C</a:t>
            </a:r>
          </a:p>
          <a:p>
            <a:pPr marL="874350" lvl="2" indent="-342900">
              <a:spcBef>
                <a:spcPts val="300"/>
              </a:spcBef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adopted for ALICE ITS upgrade with full-scale prototypes in test:</a:t>
            </a:r>
          </a:p>
          <a:p>
            <a:pPr marL="1331550" lvl="3" indent="-342900">
              <a:spcBef>
                <a:spcPts val="300"/>
              </a:spcBef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MISTRAL: rolling shutter, more conservative and mature</a:t>
            </a:r>
          </a:p>
          <a:p>
            <a:pPr marL="1331550" lvl="3" indent="-342900">
              <a:spcBef>
                <a:spcPts val="300"/>
              </a:spcBef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ALPIDE: front-end with data driven readout, more aggressive</a:t>
            </a:r>
          </a:p>
          <a:p>
            <a:pPr marL="1445850" lvl="4">
              <a:spcBef>
                <a:spcPts val="300"/>
              </a:spcBef>
              <a:spcAft>
                <a:spcPts val="600"/>
              </a:spcAft>
              <a:buClr>
                <a:srgbClr val="FF0000"/>
              </a:buClr>
              <a:buSzPct val="70000"/>
            </a:pP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Perspective for 20-30 </a:t>
            </a:r>
            <a:r>
              <a:rPr lang="en-US" sz="2000" dirty="0" err="1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mW</a:t>
            </a: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/cm</a:t>
            </a:r>
            <a:r>
              <a:rPr lang="en-US" sz="2000" baseline="30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2 </a:t>
            </a: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and a few </a:t>
            </a:r>
            <a:r>
              <a:rPr lang="en-US" sz="2000" dirty="0" err="1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μs</a:t>
            </a: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 integration time</a:t>
            </a:r>
          </a:p>
          <a:p>
            <a:pPr marL="1331550" lvl="3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Beam tests: good </a:t>
            </a:r>
            <a:r>
              <a:rPr lang="en-US" sz="2000" dirty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position resolution and detection </a:t>
            </a: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efficiency</a:t>
            </a:r>
          </a:p>
          <a:p>
            <a:pPr marL="1331550" lvl="3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Tests on irradiated devices ongoing, expect to meet requirements</a:t>
            </a:r>
          </a:p>
          <a:p>
            <a:pPr marL="1331550" lvl="3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 </a:t>
            </a:r>
          </a:p>
          <a:p>
            <a:pPr marL="1331550" lvl="3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endParaRPr lang="en-US" sz="2000" dirty="0">
              <a:solidFill>
                <a:srgbClr val="336699"/>
              </a:solidFill>
              <a:ea typeface="ＭＳ Ｐゴシック" pitchFamily="-65" charset="-128"/>
              <a:cs typeface="ＭＳ Ｐゴシック" pitchFamily="-65" charset="-128"/>
            </a:endParaRPr>
          </a:p>
          <a:p>
            <a:pPr marL="874350" lvl="2" indent="-342900">
              <a:spcBef>
                <a:spcPts val="300"/>
              </a:spcBef>
              <a:buClr>
                <a:srgbClr val="FF0000"/>
              </a:buClr>
              <a:buSzPct val="70000"/>
              <a:buFont typeface="Wingdings" charset="2"/>
              <a:buChar char="§"/>
            </a:pPr>
            <a:endParaRPr lang="en-US" sz="2000" dirty="0" smtClean="0">
              <a:solidFill>
                <a:srgbClr val="FF0000"/>
              </a:solidFill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7651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 and OUTLOOK</a:t>
            </a:r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75C61-F945-B742-A3FD-989CAC78D50C}" type="slidenum">
              <a:rPr lang="en-US" smtClean="0">
                <a:solidFill>
                  <a:srgbClr val="336699"/>
                </a:solidFill>
                <a:latin typeface="Bradley Hand ITC" pitchFamily="66" charset="0"/>
              </a:rPr>
              <a:t>26</a:t>
            </a:fld>
            <a:endParaRPr lang="en-US" sz="16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33295" y="888854"/>
            <a:ext cx="8636000" cy="5726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</a:bodyPr>
          <a:lstStyle/>
          <a:p>
            <a:pPr marL="74250" lvl="1">
              <a:spcAft>
                <a:spcPts val="600"/>
              </a:spcAft>
              <a:buClr>
                <a:srgbClr val="FF0000"/>
              </a:buClr>
              <a:buSzPct val="70000"/>
            </a:pPr>
            <a:r>
              <a:rPr lang="en-US" sz="2000" dirty="0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Full depletion for higher radiation tolerance</a:t>
            </a:r>
          </a:p>
          <a:p>
            <a:pPr marL="874350" lvl="2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Junction on the front</a:t>
            </a:r>
            <a:r>
              <a:rPr lang="en-US" sz="2000" dirty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: in principle </a:t>
            </a: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possible, but requires high circuit well voltage and ac coupling. Easier with simple circuit.</a:t>
            </a:r>
          </a:p>
          <a:p>
            <a:pPr marL="874350" lvl="2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Circuit in collection electrode</a:t>
            </a: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: radiation tolerance demonstrated to ~ 10</a:t>
            </a:r>
            <a:r>
              <a:rPr lang="en-US" sz="2000" baseline="30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15</a:t>
            </a: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 </a:t>
            </a:r>
            <a:r>
              <a:rPr lang="en-US" sz="2000" dirty="0" err="1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n</a:t>
            </a:r>
            <a:r>
              <a:rPr lang="en-US" sz="2000" baseline="-25000" dirty="0" err="1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eq</a:t>
            </a: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/cm</a:t>
            </a:r>
            <a:r>
              <a:rPr lang="en-US" sz="2000" baseline="30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2</a:t>
            </a: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, but need simple circuit to maintain reasonable C.</a:t>
            </a:r>
          </a:p>
          <a:p>
            <a:pPr marL="874350" lvl="2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Junction on the back side</a:t>
            </a: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: need full depletion, but double sided processing incompatible with standard foundries. Some processing alternatives become available, but radiation tolerance still needs verification</a:t>
            </a:r>
          </a:p>
          <a:p>
            <a:pPr marL="74250" lvl="1">
              <a:spcAft>
                <a:spcPts val="600"/>
              </a:spcAft>
              <a:buClr>
                <a:srgbClr val="FF0000"/>
              </a:buClr>
              <a:buSzPct val="70000"/>
            </a:pPr>
            <a:r>
              <a:rPr lang="en-US" sz="2000" dirty="0" smtClean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Power consumption</a:t>
            </a:r>
          </a:p>
          <a:p>
            <a:pPr marL="874350" lvl="2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ALPIDE </a:t>
            </a:r>
            <a:r>
              <a:rPr lang="en-GB" sz="2000" dirty="0">
                <a:solidFill>
                  <a:srgbClr val="336699"/>
                </a:solidFill>
                <a:ea typeface="ＭＳ Ｐゴシック" pitchFamily="34" charset="-128"/>
              </a:rPr>
              <a:t>prototype reaches about 100 mV divided over a few </a:t>
            </a:r>
            <a:r>
              <a:rPr lang="en-GB" sz="2000" dirty="0" smtClean="0">
                <a:solidFill>
                  <a:srgbClr val="336699"/>
                </a:solidFill>
                <a:ea typeface="ＭＳ Ｐゴシック" pitchFamily="34" charset="-128"/>
              </a:rPr>
              <a:t>pixels</a:t>
            </a:r>
          </a:p>
          <a:p>
            <a:pPr marL="874350" lvl="2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GB" sz="2000" dirty="0" smtClean="0">
                <a:solidFill>
                  <a:srgbClr val="336699"/>
                </a:solidFill>
                <a:ea typeface="ＭＳ Ｐゴシック" pitchFamily="34" charset="-128"/>
                <a:cs typeface="ＭＳ Ｐゴシック" pitchFamily="-65" charset="-128"/>
              </a:rPr>
              <a:t>~ 300 mV on a single pixel </a:t>
            </a:r>
            <a:r>
              <a:rPr lang="en-GB" sz="2000" dirty="0">
                <a:solidFill>
                  <a:srgbClr val="336699"/>
                </a:solidFill>
                <a:ea typeface="ＭＳ Ｐゴシック" pitchFamily="34" charset="-128"/>
              </a:rPr>
              <a:t>would practically eliminate </a:t>
            </a:r>
            <a:r>
              <a:rPr lang="en-GB" sz="2000" dirty="0" err="1">
                <a:solidFill>
                  <a:srgbClr val="336699"/>
                </a:solidFill>
                <a:ea typeface="ＭＳ Ｐゴシック" pitchFamily="34" charset="-128"/>
              </a:rPr>
              <a:t>analog</a:t>
            </a:r>
            <a:r>
              <a:rPr lang="en-GB" sz="2000" dirty="0">
                <a:solidFill>
                  <a:srgbClr val="336699"/>
                </a:solidFill>
                <a:ea typeface="ＭＳ Ｐゴシック" pitchFamily="34" charset="-128"/>
              </a:rPr>
              <a:t> </a:t>
            </a:r>
            <a:r>
              <a:rPr lang="en-GB" sz="2000" dirty="0" smtClean="0">
                <a:solidFill>
                  <a:srgbClr val="336699"/>
                </a:solidFill>
                <a:ea typeface="ＭＳ Ｐゴシック" pitchFamily="34" charset="-128"/>
              </a:rPr>
              <a:t>power: it would be sufficient to “turn on” a transistor</a:t>
            </a:r>
          </a:p>
          <a:p>
            <a:pPr marL="874350" lvl="2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GB" sz="2000" dirty="0" smtClean="0">
                <a:solidFill>
                  <a:srgbClr val="336699"/>
                </a:solidFill>
                <a:ea typeface="ＭＳ Ｐゴシック" pitchFamily="34" charset="-128"/>
              </a:rPr>
              <a:t>Need more work on architectures to reduce digital power </a:t>
            </a:r>
          </a:p>
          <a:p>
            <a:pPr marL="874350" lvl="2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r>
              <a:rPr lang="en-GB" sz="2000" dirty="0" smtClean="0">
                <a:solidFill>
                  <a:srgbClr val="336699"/>
                </a:solidFill>
                <a:ea typeface="ＭＳ Ｐゴシック" pitchFamily="34" charset="-128"/>
              </a:rPr>
              <a:t>Power </a:t>
            </a:r>
            <a:r>
              <a:rPr lang="en-GB" sz="2000" dirty="0">
                <a:solidFill>
                  <a:srgbClr val="336699"/>
                </a:solidFill>
                <a:ea typeface="ＭＳ Ｐゴシック" pitchFamily="34" charset="-128"/>
              </a:rPr>
              <a:t>for transmission of data off-chip may well become dominant</a:t>
            </a:r>
          </a:p>
          <a:p>
            <a:pPr marL="874350" lvl="2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endParaRPr lang="en-GB" sz="2000" dirty="0">
              <a:solidFill>
                <a:srgbClr val="336699"/>
              </a:solidFill>
              <a:ea typeface="ＭＳ Ｐゴシック" pitchFamily="34" charset="-128"/>
            </a:endParaRPr>
          </a:p>
          <a:p>
            <a:pPr marL="874350" lvl="2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endParaRPr lang="en-US" sz="2000" dirty="0" smtClean="0">
              <a:solidFill>
                <a:srgbClr val="336699"/>
              </a:solidFill>
              <a:ea typeface="ＭＳ Ｐゴシック" pitchFamily="-65" charset="-128"/>
              <a:cs typeface="ＭＳ Ｐゴシック" pitchFamily="-65" charset="-128"/>
            </a:endParaRPr>
          </a:p>
          <a:p>
            <a:pPr marL="874350" lvl="2" indent="-342900">
              <a:spcAft>
                <a:spcPts val="600"/>
              </a:spcAft>
              <a:buClr>
                <a:srgbClr val="FF0000"/>
              </a:buClr>
              <a:buSzPct val="70000"/>
              <a:buFont typeface="Wingdings" charset="2"/>
              <a:buChar char="§"/>
            </a:pPr>
            <a:endParaRPr lang="en-US" sz="2000" dirty="0" smtClean="0">
              <a:solidFill>
                <a:srgbClr val="336699"/>
              </a:solidFill>
              <a:ea typeface="ＭＳ Ｐゴシック" pitchFamily="-65" charset="-128"/>
              <a:cs typeface="ＭＳ Ｐゴシック" pitchFamily="-65" charset="-128"/>
            </a:endParaRPr>
          </a:p>
          <a:p>
            <a:pPr marL="874350" lvl="2" indent="-342900">
              <a:spcBef>
                <a:spcPts val="300"/>
              </a:spcBef>
              <a:buClr>
                <a:srgbClr val="FF0000"/>
              </a:buClr>
              <a:buSzPct val="70000"/>
              <a:buFont typeface="Wingdings" charset="2"/>
              <a:buChar char="§"/>
            </a:pPr>
            <a:endParaRPr lang="en-US" sz="2000" dirty="0">
              <a:solidFill>
                <a:srgbClr val="336699"/>
              </a:solidFill>
              <a:ea typeface="ＭＳ Ｐゴシック" pitchFamily="-65" charset="-128"/>
              <a:cs typeface="ＭＳ Ｐゴシック" pitchFamily="-65" charset="-128"/>
            </a:endParaRPr>
          </a:p>
          <a:p>
            <a:pPr marL="874350" lvl="2" indent="-342900">
              <a:spcBef>
                <a:spcPts val="300"/>
              </a:spcBef>
              <a:buClr>
                <a:srgbClr val="FF0000"/>
              </a:buClr>
              <a:buSzPct val="70000"/>
              <a:buFont typeface="Wingdings" charset="2"/>
              <a:buChar char="§"/>
            </a:pPr>
            <a:endParaRPr lang="en-US" sz="2000" dirty="0" smtClean="0">
              <a:solidFill>
                <a:srgbClr val="FF0000"/>
              </a:solidFill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6221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4152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48699"/>
            <a:ext cx="9144000" cy="1519056"/>
          </a:xfrm>
        </p:spPr>
        <p:txBody>
          <a:bodyPr>
            <a:normAutofit fontScale="90000"/>
          </a:bodyPr>
          <a:lstStyle/>
          <a:p>
            <a:pPr marL="531450" lvl="2">
              <a:spcAft>
                <a:spcPts val="600"/>
              </a:spcAft>
            </a:pPr>
            <a:r>
              <a:rPr lang="en-US" sz="48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THANK YOU</a:t>
            </a:r>
            <a:br>
              <a:rPr lang="en-US" sz="4800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/>
            </a:r>
            <a:br>
              <a:rPr lang="en-US" sz="2200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/>
            </a:r>
            <a:br>
              <a:rPr lang="en-US" sz="2200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sz="2200" dirty="0">
                <a:solidFill>
                  <a:schemeClr val="bg1">
                    <a:lumMod val="50000"/>
                  </a:schemeClr>
                </a:solidFill>
                <a:effectLst/>
              </a:rPr>
              <a:t/>
            </a:r>
            <a:br>
              <a:rPr lang="en-US" sz="2200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and also to ALICE ITS and CERN </a:t>
            </a:r>
            <a:r>
              <a:rPr lang="en-US" sz="2200" dirty="0" err="1" smtClean="0">
                <a:solidFill>
                  <a:schemeClr val="bg1">
                    <a:lumMod val="50000"/>
                  </a:schemeClr>
                </a:solidFill>
                <a:effectLst/>
              </a:rPr>
              <a:t>collegues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/>
            </a:r>
            <a:br>
              <a:rPr lang="en-US" sz="2200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 </a:t>
            </a:r>
            <a:br>
              <a:rPr lang="en-US" sz="2200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and to people providing material and suggestions for this presentation</a:t>
            </a:r>
            <a:br>
              <a:rPr lang="en-US" sz="2200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/>
            </a:r>
            <a:br>
              <a:rPr lang="en-US" sz="2200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en-US" sz="22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More on ESSCIRC/ESSDERC later</a:t>
            </a:r>
            <a:b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Presentations in Bonn CPIX14.org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effectLst/>
              </a:rPr>
              <a:t/>
            </a:r>
            <a:br>
              <a:rPr lang="en-US" sz="2000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endParaRPr lang="fr-FR" sz="2000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2545531" y="6562880"/>
            <a:ext cx="4336860" cy="278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292100" algn="just">
              <a:lnSpc>
                <a:spcPct val="90000"/>
              </a:lnSpc>
              <a:spcBef>
                <a:spcPct val="60000"/>
              </a:spcBef>
              <a:buClr>
                <a:srgbClr val="4D458B"/>
              </a:buClr>
            </a:pPr>
            <a:r>
              <a:rPr lang="en-US" sz="1400" b="0" dirty="0" smtClean="0">
                <a:solidFill>
                  <a:srgbClr val="2E55B8"/>
                </a:solidFill>
                <a:hlinkClick r:id="rId2"/>
              </a:rPr>
              <a:t>walter.snoeys@cern.ch</a:t>
            </a:r>
            <a:r>
              <a:rPr lang="en-US" sz="1400" dirty="0" smtClean="0">
                <a:solidFill>
                  <a:srgbClr val="7F7F7F"/>
                </a:solidFill>
              </a:rPr>
              <a:t>, PH-ESE-ME, CERN</a:t>
            </a:r>
            <a:endParaRPr lang="en-US" sz="1400" b="0" dirty="0">
              <a:solidFill>
                <a:srgbClr val="7F7F7F"/>
              </a:solidFill>
            </a:endParaRPr>
          </a:p>
          <a:p>
            <a:pPr marL="292100">
              <a:lnSpc>
                <a:spcPct val="90000"/>
              </a:lnSpc>
              <a:spcBef>
                <a:spcPct val="60000"/>
              </a:spcBef>
              <a:buClr>
                <a:srgbClr val="4D458B"/>
              </a:buClr>
              <a:buFont typeface="Wingdings" charset="0"/>
              <a:buNone/>
            </a:pPr>
            <a:endParaRPr lang="en-US" sz="1400" b="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22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2840431" y="4896594"/>
            <a:ext cx="6066511" cy="129724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Traditional Monolithic Active Pixel Sensors</a:t>
            </a:r>
            <a:endParaRPr lang="en-US" dirty="0"/>
          </a:p>
        </p:txBody>
      </p:sp>
      <p:sp>
        <p:nvSpPr>
          <p:cNvPr id="24" name="Slide Number Placeholder 8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75C61-F945-B742-A3FD-989CAC78D50C}" type="slidenum">
              <a:rPr lang="en-US" smtClean="0">
                <a:solidFill>
                  <a:srgbClr val="336699"/>
                </a:solidFill>
                <a:latin typeface="Bradley Hand ITC" pitchFamily="66" charset="0"/>
              </a:rPr>
              <a:t>3</a:t>
            </a:fld>
            <a:endParaRPr lang="en-US" sz="1600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 rotWithShape="1">
          <a:blip r:embed="rId2"/>
          <a:srcRect l="3236" t="5453" r="3169"/>
          <a:stretch/>
        </p:blipFill>
        <p:spPr bwMode="auto">
          <a:xfrm>
            <a:off x="316200" y="1266416"/>
            <a:ext cx="2833202" cy="19473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Rectangle 19"/>
          <p:cNvSpPr>
            <a:spLocks noChangeArrowheads="1"/>
          </p:cNvSpPr>
          <p:nvPr/>
        </p:nvSpPr>
        <p:spPr bwMode="auto">
          <a:xfrm>
            <a:off x="1700569" y="3026508"/>
            <a:ext cx="1897799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292100" indent="-292100">
              <a:lnSpc>
                <a:spcPct val="90000"/>
              </a:lnSpc>
              <a:spcBef>
                <a:spcPct val="60000"/>
              </a:spcBef>
              <a:buClr>
                <a:srgbClr val="4D458B"/>
              </a:buClr>
              <a:buFont typeface="Wingdings" pitchFamily="-65" charset="2"/>
              <a:buNone/>
            </a:pPr>
            <a:r>
              <a:rPr lang="en-US" sz="1200" i="1" dirty="0" err="1" smtClean="0">
                <a:solidFill>
                  <a:srgbClr val="336699"/>
                </a:solidFill>
              </a:rPr>
              <a:t>cfr</a:t>
            </a:r>
            <a:r>
              <a:rPr lang="en-US" sz="1200" i="1" dirty="0" smtClean="0">
                <a:solidFill>
                  <a:srgbClr val="336699"/>
                </a:solidFill>
              </a:rPr>
              <a:t>. M. Winter et al</a:t>
            </a:r>
            <a:endParaRPr lang="en-US" sz="1200" b="0" i="1" dirty="0">
              <a:solidFill>
                <a:srgbClr val="336699"/>
              </a:solidFill>
              <a:effectLst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00516" y="3747853"/>
            <a:ext cx="2644043" cy="1988627"/>
            <a:chOff x="417832" y="4038848"/>
            <a:chExt cx="2644043" cy="1988627"/>
          </a:xfrm>
        </p:grpSpPr>
        <p:sp>
          <p:nvSpPr>
            <p:cNvPr id="8" name="Rectangle 19"/>
            <p:cNvSpPr>
              <a:spLocks noChangeArrowheads="1"/>
            </p:cNvSpPr>
            <p:nvPr/>
          </p:nvSpPr>
          <p:spPr bwMode="auto">
            <a:xfrm>
              <a:off x="425664" y="4445640"/>
              <a:ext cx="1046162" cy="361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prstTxWarp prst="textNoShape">
                <a:avLst/>
              </a:prstTxWarp>
            </a:bodyPr>
            <a:lstStyle/>
            <a:p>
              <a:pPr marL="292100" indent="-292100">
                <a:lnSpc>
                  <a:spcPct val="90000"/>
                </a:lnSpc>
                <a:spcBef>
                  <a:spcPct val="60000"/>
                </a:spcBef>
                <a:buClr>
                  <a:srgbClr val="4D458B"/>
                </a:buClr>
                <a:buFont typeface="Wingdings" pitchFamily="-65" charset="2"/>
                <a:buNone/>
              </a:pPr>
              <a:r>
                <a:rPr lang="en-US" sz="1200" b="0" dirty="0" smtClean="0">
                  <a:solidFill>
                    <a:srgbClr val="336699"/>
                  </a:solidFill>
                  <a:effectLst/>
                </a:rPr>
                <a:t>RESET</a:t>
              </a:r>
              <a:endParaRPr lang="en-US" sz="1200" b="0" dirty="0">
                <a:solidFill>
                  <a:srgbClr val="336699"/>
                </a:solidFill>
                <a:effectLst/>
              </a:endParaRPr>
            </a:p>
          </p:txBody>
        </p:sp>
        <p:sp>
          <p:nvSpPr>
            <p:cNvPr id="9" name="Rectangle 19"/>
            <p:cNvSpPr>
              <a:spLocks noChangeArrowheads="1"/>
            </p:cNvSpPr>
            <p:nvPr/>
          </p:nvSpPr>
          <p:spPr bwMode="auto">
            <a:xfrm>
              <a:off x="417832" y="4038848"/>
              <a:ext cx="2644043" cy="3587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prstTxWarp prst="textNoShape">
                <a:avLst/>
              </a:prstTxWarp>
            </a:bodyPr>
            <a:lstStyle/>
            <a:p>
              <a:pPr marL="292100" indent="-292100">
                <a:lnSpc>
                  <a:spcPct val="90000"/>
                </a:lnSpc>
                <a:spcBef>
                  <a:spcPct val="60000"/>
                </a:spcBef>
                <a:buClr>
                  <a:srgbClr val="4D458B"/>
                </a:buClr>
                <a:buFont typeface="Wingdings" pitchFamily="-65" charset="2"/>
                <a:buNone/>
              </a:pPr>
              <a:r>
                <a:rPr lang="en-US" sz="1400" b="0" dirty="0" smtClean="0">
                  <a:solidFill>
                    <a:srgbClr val="336699"/>
                  </a:solidFill>
                  <a:effectLst/>
                </a:rPr>
                <a:t>Example: three transistor cell</a:t>
              </a:r>
              <a:endParaRPr lang="en-US" sz="1400" b="0" dirty="0">
                <a:solidFill>
                  <a:srgbClr val="336699"/>
                </a:solidFill>
                <a:effectLst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848119" y="4397555"/>
              <a:ext cx="1975631" cy="1629920"/>
              <a:chOff x="848119" y="4397555"/>
              <a:chExt cx="1975631" cy="1629920"/>
            </a:xfrm>
          </p:grpSpPr>
          <p:sp>
            <p:nvSpPr>
              <p:cNvPr id="11" name="Rectangle 19"/>
              <p:cNvSpPr>
                <a:spLocks noChangeArrowheads="1"/>
              </p:cNvSpPr>
              <p:nvPr/>
            </p:nvSpPr>
            <p:spPr bwMode="auto">
              <a:xfrm>
                <a:off x="1917584" y="5706358"/>
                <a:ext cx="906166" cy="32111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0000"/>
                  </a:lnSpc>
                  <a:buClr>
                    <a:srgbClr val="4D458B"/>
                  </a:buClr>
                  <a:buFont typeface="Wingdings" pitchFamily="-65" charset="2"/>
                  <a:buNone/>
                </a:pPr>
                <a:r>
                  <a:rPr lang="en-US" sz="1200" b="0" dirty="0" smtClean="0">
                    <a:solidFill>
                      <a:srgbClr val="336699"/>
                    </a:solidFill>
                    <a:effectLst/>
                  </a:rPr>
                  <a:t>COLUMN BUS</a:t>
                </a:r>
                <a:endParaRPr lang="en-US" sz="1200" b="0" dirty="0">
                  <a:solidFill>
                    <a:srgbClr val="336699"/>
                  </a:solidFill>
                  <a:effectLst/>
                </a:endParaRPr>
              </a:p>
            </p:txBody>
          </p:sp>
          <p:grpSp>
            <p:nvGrpSpPr>
              <p:cNvPr id="12" name="Group 42"/>
              <p:cNvGrpSpPr>
                <a:grpSpLocks/>
              </p:cNvGrpSpPr>
              <p:nvPr/>
            </p:nvGrpSpPr>
            <p:grpSpPr bwMode="auto">
              <a:xfrm>
                <a:off x="1114512" y="4397555"/>
                <a:ext cx="242525" cy="380752"/>
                <a:chOff x="1659" y="3376"/>
                <a:chExt cx="317" cy="480"/>
              </a:xfrm>
            </p:grpSpPr>
            <p:sp>
              <p:nvSpPr>
                <p:cNvPr id="46" name="Line 43"/>
                <p:cNvSpPr>
                  <a:spLocks noChangeShapeType="1"/>
                </p:cNvSpPr>
                <p:nvPr/>
              </p:nvSpPr>
              <p:spPr bwMode="auto">
                <a:xfrm>
                  <a:off x="1789" y="3491"/>
                  <a:ext cx="0" cy="236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47" name="Line 44"/>
                <p:cNvSpPr>
                  <a:spLocks noChangeShapeType="1"/>
                </p:cNvSpPr>
                <p:nvPr/>
              </p:nvSpPr>
              <p:spPr bwMode="auto">
                <a:xfrm>
                  <a:off x="1849" y="3497"/>
                  <a:ext cx="0" cy="236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48" name="Line 45"/>
                <p:cNvSpPr>
                  <a:spLocks noChangeShapeType="1"/>
                </p:cNvSpPr>
                <p:nvPr/>
              </p:nvSpPr>
              <p:spPr bwMode="auto">
                <a:xfrm rot="-5400000">
                  <a:off x="1907" y="3433"/>
                  <a:ext cx="0" cy="123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49" name="Line 46"/>
                <p:cNvSpPr>
                  <a:spLocks noChangeShapeType="1"/>
                </p:cNvSpPr>
                <p:nvPr/>
              </p:nvSpPr>
              <p:spPr bwMode="auto">
                <a:xfrm rot="-5400000">
                  <a:off x="1904" y="3673"/>
                  <a:ext cx="0" cy="123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50" name="Line 47"/>
                <p:cNvSpPr>
                  <a:spLocks noChangeShapeType="1"/>
                </p:cNvSpPr>
                <p:nvPr/>
              </p:nvSpPr>
              <p:spPr bwMode="auto">
                <a:xfrm rot="-10800000">
                  <a:off x="1976" y="3376"/>
                  <a:ext cx="0" cy="123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51" name="Line 48"/>
                <p:cNvSpPr>
                  <a:spLocks noChangeShapeType="1"/>
                </p:cNvSpPr>
                <p:nvPr/>
              </p:nvSpPr>
              <p:spPr bwMode="auto">
                <a:xfrm rot="-10800000">
                  <a:off x="1976" y="3733"/>
                  <a:ext cx="0" cy="123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52" name="Line 49"/>
                <p:cNvSpPr>
                  <a:spLocks noChangeShapeType="1"/>
                </p:cNvSpPr>
                <p:nvPr/>
              </p:nvSpPr>
              <p:spPr bwMode="auto">
                <a:xfrm rot="-5400000">
                  <a:off x="1721" y="3551"/>
                  <a:ext cx="0" cy="123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</p:grpSp>
          <p:grpSp>
            <p:nvGrpSpPr>
              <p:cNvPr id="13" name="Group 42"/>
              <p:cNvGrpSpPr>
                <a:grpSpLocks/>
              </p:cNvGrpSpPr>
              <p:nvPr/>
            </p:nvGrpSpPr>
            <p:grpSpPr bwMode="auto">
              <a:xfrm>
                <a:off x="1950586" y="4551234"/>
                <a:ext cx="242525" cy="380752"/>
                <a:chOff x="1659" y="3376"/>
                <a:chExt cx="317" cy="480"/>
              </a:xfrm>
            </p:grpSpPr>
            <p:sp>
              <p:nvSpPr>
                <p:cNvPr id="39" name="Line 43"/>
                <p:cNvSpPr>
                  <a:spLocks noChangeShapeType="1"/>
                </p:cNvSpPr>
                <p:nvPr/>
              </p:nvSpPr>
              <p:spPr bwMode="auto">
                <a:xfrm>
                  <a:off x="1789" y="3491"/>
                  <a:ext cx="0" cy="236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40" name="Line 44"/>
                <p:cNvSpPr>
                  <a:spLocks noChangeShapeType="1"/>
                </p:cNvSpPr>
                <p:nvPr/>
              </p:nvSpPr>
              <p:spPr bwMode="auto">
                <a:xfrm>
                  <a:off x="1849" y="3497"/>
                  <a:ext cx="0" cy="236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41" name="Line 45"/>
                <p:cNvSpPr>
                  <a:spLocks noChangeShapeType="1"/>
                </p:cNvSpPr>
                <p:nvPr/>
              </p:nvSpPr>
              <p:spPr bwMode="auto">
                <a:xfrm rot="-5400000">
                  <a:off x="1907" y="3433"/>
                  <a:ext cx="0" cy="123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42" name="Line 46"/>
                <p:cNvSpPr>
                  <a:spLocks noChangeShapeType="1"/>
                </p:cNvSpPr>
                <p:nvPr/>
              </p:nvSpPr>
              <p:spPr bwMode="auto">
                <a:xfrm rot="-5400000">
                  <a:off x="1904" y="3673"/>
                  <a:ext cx="0" cy="123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43" name="Line 47"/>
                <p:cNvSpPr>
                  <a:spLocks noChangeShapeType="1"/>
                </p:cNvSpPr>
                <p:nvPr/>
              </p:nvSpPr>
              <p:spPr bwMode="auto">
                <a:xfrm rot="-10800000">
                  <a:off x="1976" y="3376"/>
                  <a:ext cx="0" cy="123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44" name="Line 48"/>
                <p:cNvSpPr>
                  <a:spLocks noChangeShapeType="1"/>
                </p:cNvSpPr>
                <p:nvPr/>
              </p:nvSpPr>
              <p:spPr bwMode="auto">
                <a:xfrm rot="-10800000">
                  <a:off x="1976" y="3733"/>
                  <a:ext cx="0" cy="123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45" name="Line 49"/>
                <p:cNvSpPr>
                  <a:spLocks noChangeShapeType="1"/>
                </p:cNvSpPr>
                <p:nvPr/>
              </p:nvSpPr>
              <p:spPr bwMode="auto">
                <a:xfrm rot="-5400000">
                  <a:off x="1721" y="3551"/>
                  <a:ext cx="0" cy="123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</p:grpSp>
          <p:grpSp>
            <p:nvGrpSpPr>
              <p:cNvPr id="14" name="Group 42"/>
              <p:cNvGrpSpPr>
                <a:grpSpLocks/>
              </p:cNvGrpSpPr>
              <p:nvPr/>
            </p:nvGrpSpPr>
            <p:grpSpPr bwMode="auto">
              <a:xfrm>
                <a:off x="1946739" y="5127346"/>
                <a:ext cx="242525" cy="380752"/>
                <a:chOff x="1659" y="3376"/>
                <a:chExt cx="317" cy="480"/>
              </a:xfrm>
            </p:grpSpPr>
            <p:sp>
              <p:nvSpPr>
                <p:cNvPr id="32" name="Line 43"/>
                <p:cNvSpPr>
                  <a:spLocks noChangeShapeType="1"/>
                </p:cNvSpPr>
                <p:nvPr/>
              </p:nvSpPr>
              <p:spPr bwMode="auto">
                <a:xfrm>
                  <a:off x="1789" y="3491"/>
                  <a:ext cx="0" cy="236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33" name="Line 44"/>
                <p:cNvSpPr>
                  <a:spLocks noChangeShapeType="1"/>
                </p:cNvSpPr>
                <p:nvPr/>
              </p:nvSpPr>
              <p:spPr bwMode="auto">
                <a:xfrm>
                  <a:off x="1849" y="3497"/>
                  <a:ext cx="0" cy="236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34" name="Line 45"/>
                <p:cNvSpPr>
                  <a:spLocks noChangeShapeType="1"/>
                </p:cNvSpPr>
                <p:nvPr/>
              </p:nvSpPr>
              <p:spPr bwMode="auto">
                <a:xfrm rot="-5400000">
                  <a:off x="1907" y="3433"/>
                  <a:ext cx="0" cy="123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35" name="Line 46"/>
                <p:cNvSpPr>
                  <a:spLocks noChangeShapeType="1"/>
                </p:cNvSpPr>
                <p:nvPr/>
              </p:nvSpPr>
              <p:spPr bwMode="auto">
                <a:xfrm rot="-5400000">
                  <a:off x="1904" y="3673"/>
                  <a:ext cx="0" cy="123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36" name="Line 47"/>
                <p:cNvSpPr>
                  <a:spLocks noChangeShapeType="1"/>
                </p:cNvSpPr>
                <p:nvPr/>
              </p:nvSpPr>
              <p:spPr bwMode="auto">
                <a:xfrm rot="-10800000">
                  <a:off x="1976" y="3376"/>
                  <a:ext cx="0" cy="123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37" name="Line 48"/>
                <p:cNvSpPr>
                  <a:spLocks noChangeShapeType="1"/>
                </p:cNvSpPr>
                <p:nvPr/>
              </p:nvSpPr>
              <p:spPr bwMode="auto">
                <a:xfrm rot="-10800000">
                  <a:off x="1976" y="3733"/>
                  <a:ext cx="0" cy="123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38" name="Line 49"/>
                <p:cNvSpPr>
                  <a:spLocks noChangeShapeType="1"/>
                </p:cNvSpPr>
                <p:nvPr/>
              </p:nvSpPr>
              <p:spPr bwMode="auto">
                <a:xfrm rot="-5400000">
                  <a:off x="1721" y="3551"/>
                  <a:ext cx="0" cy="123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</p:grpSp>
          <p:cxnSp>
            <p:nvCxnSpPr>
              <p:cNvPr id="15" name="Straight Connector 14"/>
              <p:cNvCxnSpPr/>
              <p:nvPr/>
            </p:nvCxnSpPr>
            <p:spPr bwMode="auto">
              <a:xfrm>
                <a:off x="848119" y="4410426"/>
                <a:ext cx="1747512" cy="1147"/>
              </a:xfrm>
              <a:prstGeom prst="line">
                <a:avLst/>
              </a:prstGeom>
              <a:solidFill>
                <a:schemeClr val="bg1"/>
              </a:solidFill>
              <a:ln w="25400" cap="flat" cmpd="sng" algn="ctr">
                <a:solidFill>
                  <a:srgbClr val="336699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16" name="Shape 39"/>
              <p:cNvCxnSpPr/>
              <p:nvPr/>
            </p:nvCxnSpPr>
            <p:spPr bwMode="auto">
              <a:xfrm flipV="1">
                <a:off x="1360237" y="4738833"/>
                <a:ext cx="606630" cy="2777"/>
              </a:xfrm>
              <a:prstGeom prst="bentConnector3">
                <a:avLst>
                  <a:gd name="adj1" fmla="val 50000"/>
                </a:avLst>
              </a:prstGeom>
              <a:solidFill>
                <a:schemeClr val="bg1"/>
              </a:solidFill>
              <a:ln w="25400" cap="flat" cmpd="sng" algn="ctr">
                <a:solidFill>
                  <a:srgbClr val="336699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grpSp>
            <p:nvGrpSpPr>
              <p:cNvPr id="17" name="Group 16"/>
              <p:cNvGrpSpPr/>
              <p:nvPr/>
            </p:nvGrpSpPr>
            <p:grpSpPr>
              <a:xfrm>
                <a:off x="1284932" y="4762656"/>
                <a:ext cx="150609" cy="382961"/>
                <a:chOff x="1284932" y="4931986"/>
                <a:chExt cx="150609" cy="382961"/>
              </a:xfrm>
            </p:grpSpPr>
            <p:sp>
              <p:nvSpPr>
                <p:cNvPr id="26" name="Line 68"/>
                <p:cNvSpPr>
                  <a:spLocks noChangeShapeType="1"/>
                </p:cNvSpPr>
                <p:nvPr/>
              </p:nvSpPr>
              <p:spPr bwMode="auto">
                <a:xfrm>
                  <a:off x="1360237" y="4931986"/>
                  <a:ext cx="0" cy="139914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27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1298221" y="5062725"/>
                  <a:ext cx="62015" cy="119272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28" name="Line 70"/>
                <p:cNvSpPr>
                  <a:spLocks noChangeShapeType="1"/>
                </p:cNvSpPr>
                <p:nvPr/>
              </p:nvSpPr>
              <p:spPr bwMode="auto">
                <a:xfrm>
                  <a:off x="1360237" y="5062725"/>
                  <a:ext cx="70875" cy="119272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29" name="Line 71"/>
                <p:cNvSpPr>
                  <a:spLocks noChangeShapeType="1"/>
                </p:cNvSpPr>
                <p:nvPr/>
              </p:nvSpPr>
              <p:spPr bwMode="auto">
                <a:xfrm>
                  <a:off x="1298221" y="5181997"/>
                  <a:ext cx="132890" cy="0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30" name="Line 72"/>
                <p:cNvSpPr>
                  <a:spLocks noChangeShapeType="1"/>
                </p:cNvSpPr>
                <p:nvPr/>
              </p:nvSpPr>
              <p:spPr bwMode="auto">
                <a:xfrm>
                  <a:off x="1360233" y="5191173"/>
                  <a:ext cx="3" cy="123774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  <p:sp>
              <p:nvSpPr>
                <p:cNvPr id="31" name="Line 73"/>
                <p:cNvSpPr>
                  <a:spLocks noChangeShapeType="1"/>
                </p:cNvSpPr>
                <p:nvPr/>
              </p:nvSpPr>
              <p:spPr bwMode="auto">
                <a:xfrm>
                  <a:off x="1284932" y="5053551"/>
                  <a:ext cx="150609" cy="0"/>
                </a:xfrm>
                <a:prstGeom prst="line">
                  <a:avLst/>
                </a:prstGeom>
                <a:noFill/>
                <a:ln w="25400">
                  <a:solidFill>
                    <a:srgbClr val="336699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2000"/>
                </a:p>
              </p:txBody>
            </p:sp>
          </p:grpSp>
          <p:cxnSp>
            <p:nvCxnSpPr>
              <p:cNvPr id="18" name="Straight Connector 17"/>
              <p:cNvCxnSpPr/>
              <p:nvPr/>
            </p:nvCxnSpPr>
            <p:spPr bwMode="auto">
              <a:xfrm>
                <a:off x="2370667" y="4907705"/>
                <a:ext cx="1" cy="846754"/>
              </a:xfrm>
              <a:prstGeom prst="line">
                <a:avLst/>
              </a:prstGeom>
              <a:solidFill>
                <a:schemeClr val="bg1"/>
              </a:solidFill>
              <a:ln w="25400" cap="flat" cmpd="sng" algn="ctr">
                <a:solidFill>
                  <a:srgbClr val="336699"/>
                </a:solidFill>
                <a:prstDash val="solid"/>
                <a:round/>
                <a:headEnd type="none" w="sm" len="sm"/>
                <a:tailEnd type="stealth" w="lg" len="lg"/>
              </a:ln>
              <a:effectLst/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>
                <a:off x="2183527" y="5508098"/>
                <a:ext cx="187140" cy="0"/>
              </a:xfrm>
              <a:prstGeom prst="line">
                <a:avLst/>
              </a:prstGeom>
              <a:solidFill>
                <a:schemeClr val="bg1"/>
              </a:solidFill>
              <a:ln w="25400" cap="flat" cmpd="sng" algn="ctr">
                <a:solidFill>
                  <a:srgbClr val="336699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>
                <a:off x="1250255" y="5139441"/>
                <a:ext cx="221571" cy="0"/>
              </a:xfrm>
              <a:prstGeom prst="line">
                <a:avLst/>
              </a:prstGeom>
              <a:solidFill>
                <a:schemeClr val="bg1"/>
              </a:solidFill>
              <a:ln w="25400" cap="flat" cmpd="sng" algn="ctr">
                <a:solidFill>
                  <a:srgbClr val="336699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1275572" y="5149269"/>
                <a:ext cx="841947" cy="5328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0000"/>
                  </a:lnSpc>
                  <a:buClr>
                    <a:srgbClr val="4D458B"/>
                  </a:buClr>
                  <a:buFont typeface="Wingdings" pitchFamily="-65" charset="2"/>
                  <a:buNone/>
                </a:pPr>
                <a:r>
                  <a:rPr lang="en-US" sz="1200" b="0" dirty="0" smtClean="0">
                    <a:solidFill>
                      <a:srgbClr val="336699"/>
                    </a:solidFill>
                    <a:effectLst/>
                  </a:rPr>
                  <a:t>ROW</a:t>
                </a:r>
              </a:p>
              <a:p>
                <a:pPr marL="292100" indent="-292100" algn="ctr">
                  <a:lnSpc>
                    <a:spcPct val="90000"/>
                  </a:lnSpc>
                  <a:buClr>
                    <a:srgbClr val="4D458B"/>
                  </a:buClr>
                  <a:buFont typeface="Wingdings" pitchFamily="-65" charset="2"/>
                  <a:buNone/>
                </a:pPr>
                <a:r>
                  <a:rPr lang="en-US" sz="1200" b="0" dirty="0" smtClean="0">
                    <a:solidFill>
                      <a:srgbClr val="336699"/>
                    </a:solidFill>
                    <a:effectLst/>
                  </a:rPr>
                  <a:t>SELECT</a:t>
                </a:r>
                <a:endParaRPr lang="en-US" sz="1200" b="0" dirty="0">
                  <a:solidFill>
                    <a:srgbClr val="336699"/>
                  </a:solidFill>
                  <a:effectLst/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 bwMode="auto">
              <a:xfrm>
                <a:off x="2195622" y="4429412"/>
                <a:ext cx="6562" cy="197091"/>
              </a:xfrm>
              <a:prstGeom prst="line">
                <a:avLst/>
              </a:prstGeom>
              <a:solidFill>
                <a:schemeClr val="bg1"/>
              </a:solidFill>
              <a:ln w="25400" cap="flat" cmpd="sng" algn="ctr">
                <a:solidFill>
                  <a:srgbClr val="336699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3" name="Straight Connector 22"/>
              <p:cNvCxnSpPr>
                <a:stCxn id="36" idx="1"/>
                <a:endCxn id="44" idx="0"/>
              </p:cNvCxnSpPr>
              <p:nvPr/>
            </p:nvCxnSpPr>
            <p:spPr bwMode="auto">
              <a:xfrm flipV="1">
                <a:off x="2189263" y="4931986"/>
                <a:ext cx="3848" cy="195360"/>
              </a:xfrm>
              <a:prstGeom prst="line">
                <a:avLst/>
              </a:prstGeom>
              <a:solidFill>
                <a:schemeClr val="bg1"/>
              </a:solidFill>
              <a:ln w="25400" cap="flat" cmpd="sng" algn="ctr">
                <a:solidFill>
                  <a:srgbClr val="336699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</p:grpSp>
      </p:grp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3132666" y="1141708"/>
            <a:ext cx="5981557" cy="319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</a:bodyPr>
          <a:lstStyle/>
          <a:p>
            <a:pPr marL="874350" lvl="2" indent="-342900">
              <a:spcAft>
                <a:spcPts val="600"/>
              </a:spcAft>
              <a:buClr>
                <a:srgbClr val="FF0000"/>
              </a:buClr>
              <a:buSzPct val="100000"/>
              <a:buFont typeface="Wingdings" charset="2"/>
              <a:buChar char="§"/>
            </a:pPr>
            <a:r>
              <a:rPr lang="en-US" b="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Commercial CMOS technologies</a:t>
            </a:r>
          </a:p>
          <a:p>
            <a:pPr marL="874350" lvl="2" indent="-342900">
              <a:spcAft>
                <a:spcPts val="300"/>
              </a:spcAft>
              <a:buClr>
                <a:srgbClr val="FF0000"/>
              </a:buClr>
              <a:buSzPct val="100000"/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No reverse substrate bias:</a:t>
            </a:r>
          </a:p>
          <a:p>
            <a:pPr marL="1331550" lvl="3" indent="-342900">
              <a:buClr>
                <a:srgbClr val="FF0000"/>
              </a:buClr>
              <a:buSzPct val="100000"/>
              <a:buFont typeface="Wingdings" charset="2"/>
              <a:buChar char="§"/>
            </a:pPr>
            <a:r>
              <a:rPr lang="en-US" b="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Signal charge collection mainly by diffusion</a:t>
            </a:r>
          </a:p>
          <a:p>
            <a:pPr marL="1331550" lvl="3" indent="-342900">
              <a:spcAft>
                <a:spcPts val="600"/>
              </a:spcAft>
              <a:buClr>
                <a:srgbClr val="FF0000"/>
              </a:buClr>
              <a:buSzPct val="100000"/>
              <a:buFont typeface="Wingdings" charset="2"/>
              <a:buChar char="§"/>
            </a:pPr>
            <a:r>
              <a:rPr lang="en-US" dirty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m</a:t>
            </a:r>
            <a:r>
              <a:rPr lang="en-US" b="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ore sensitive to displacement damage </a:t>
            </a:r>
          </a:p>
          <a:p>
            <a:pPr marL="874350" lvl="2" indent="-342900">
              <a:spcAft>
                <a:spcPts val="600"/>
              </a:spcAft>
              <a:buClr>
                <a:srgbClr val="FF0000"/>
              </a:buClr>
              <a:buSzPct val="100000"/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Only one type of transistor in pixel (twin well)</a:t>
            </a:r>
            <a:endParaRPr lang="en-US" dirty="0">
              <a:solidFill>
                <a:srgbClr val="FF0000"/>
              </a:solidFill>
              <a:ea typeface="ＭＳ Ｐゴシック" pitchFamily="-65" charset="-128"/>
              <a:cs typeface="ＭＳ Ｐゴシック" pitchFamily="-65" charset="-128"/>
            </a:endParaRPr>
          </a:p>
          <a:p>
            <a:pPr marL="874350" lvl="2" indent="-342900">
              <a:spcAft>
                <a:spcPts val="300"/>
              </a:spcAft>
              <a:buClr>
                <a:srgbClr val="FF0000"/>
              </a:buClr>
              <a:buSzPct val="100000"/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Rolling shutter readout</a:t>
            </a:r>
            <a:endParaRPr lang="en-US" dirty="0" smtClean="0">
              <a:solidFill>
                <a:srgbClr val="FF0000"/>
              </a:solidFill>
              <a:ea typeface="ＭＳ Ｐゴシック" pitchFamily="-65" charset="-128"/>
              <a:cs typeface="ＭＳ Ｐゴシック" pitchFamily="-65" charset="-128"/>
            </a:endParaRPr>
          </a:p>
          <a:p>
            <a:pPr marL="1331550" lvl="3" indent="-342900">
              <a:buClr>
                <a:srgbClr val="FF0000"/>
              </a:buClr>
              <a:buSzPct val="100000"/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very simple in-pixel circuit (3 or 4 transistors)</a:t>
            </a:r>
          </a:p>
          <a:p>
            <a:pPr marL="1331550" lvl="3" indent="-342900">
              <a:buClr>
                <a:srgbClr val="FF0000"/>
              </a:buClr>
              <a:buSzPct val="100000"/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pixel size: 20 x 20 μm</a:t>
            </a:r>
            <a:r>
              <a:rPr lang="en-US" baseline="30000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2</a:t>
            </a:r>
            <a:r>
              <a:rPr lang="en-US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 or lower</a:t>
            </a:r>
          </a:p>
          <a:p>
            <a:pPr marL="1331550" lvl="3" indent="-342900">
              <a:buClr>
                <a:srgbClr val="FF0000"/>
              </a:buClr>
              <a:buSzPct val="100000"/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  <a:ea typeface="ＭＳ Ｐゴシック" pitchFamily="-65" charset="-128"/>
                <a:cs typeface="ＭＳ Ｐゴシック" pitchFamily="-65" charset="-128"/>
              </a:rPr>
              <a:t>serial, row-by-row, not very fast</a:t>
            </a:r>
          </a:p>
          <a:p>
            <a:pPr marL="874350" lvl="2" indent="-342900">
              <a:buClr>
                <a:srgbClr val="FF0000"/>
              </a:buClr>
              <a:buSzPct val="100000"/>
              <a:buFont typeface="Wingdings" charset="2"/>
              <a:buChar char="§"/>
            </a:pPr>
            <a:endParaRPr lang="en-US" dirty="0" smtClean="0">
              <a:solidFill>
                <a:srgbClr val="336699"/>
              </a:solidFill>
              <a:ea typeface="ＭＳ Ｐゴシック" pitchFamily="-65" charset="-128"/>
              <a:cs typeface="ＭＳ Ｐゴシック" pitchFamily="-65" charset="-128"/>
            </a:endParaRPr>
          </a:p>
          <a:p>
            <a:pPr marL="874350" lvl="2" indent="-342900">
              <a:buClr>
                <a:srgbClr val="FF0000"/>
              </a:buClr>
              <a:buSzPct val="100000"/>
              <a:buFont typeface="Wingdings" charset="2"/>
              <a:buChar char="§"/>
            </a:pPr>
            <a:endParaRPr lang="en-US" dirty="0">
              <a:solidFill>
                <a:srgbClr val="336699"/>
              </a:solidFill>
              <a:ea typeface="ＭＳ Ｐゴシック" pitchFamily="-65" charset="-128"/>
              <a:cs typeface="ＭＳ Ｐゴシック" pitchFamily="-65" charset="-128"/>
            </a:endParaRPr>
          </a:p>
          <a:p>
            <a:pPr marL="874350" lvl="2" indent="-342900">
              <a:buClr>
                <a:srgbClr val="FF0000"/>
              </a:buClr>
              <a:buSzPct val="100000"/>
              <a:buFont typeface="Wingdings" charset="2"/>
              <a:buChar char="§"/>
            </a:pPr>
            <a:endParaRPr lang="en-US" dirty="0" smtClean="0">
              <a:solidFill>
                <a:srgbClr val="FF0000"/>
              </a:solidFill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2515550" y="4872568"/>
            <a:ext cx="6698864" cy="1393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468000" lvl="1">
              <a:lnSpc>
                <a:spcPct val="90000"/>
              </a:lnSpc>
              <a:spcAft>
                <a:spcPts val="600"/>
              </a:spcAft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</a:rPr>
              <a:t>Main challenge for improvement: </a:t>
            </a:r>
            <a:r>
              <a:rPr lang="en-US" dirty="0">
                <a:solidFill>
                  <a:srgbClr val="336699"/>
                </a:solidFill>
              </a:rPr>
              <a:t>need </a:t>
            </a:r>
            <a:r>
              <a:rPr lang="en-US" dirty="0" smtClean="0">
                <a:solidFill>
                  <a:srgbClr val="336699"/>
                </a:solidFill>
              </a:rPr>
              <a:t>combination of: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336699"/>
              </a:solidFill>
            </a:endParaRPr>
          </a:p>
          <a:p>
            <a:pPr marL="781200" lvl="1" indent="-313200" algn="just">
              <a:lnSpc>
                <a:spcPct val="90000"/>
              </a:lnSpc>
              <a:spcAft>
                <a:spcPts val="60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tolerance to displacement damage (depletion)</a:t>
            </a:r>
          </a:p>
          <a:p>
            <a:pPr marL="781200" lvl="1" indent="-313200" algn="just">
              <a:lnSpc>
                <a:spcPct val="90000"/>
              </a:lnSpc>
              <a:spcAft>
                <a:spcPts val="60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integration of complex circuitry without efficiency loss </a:t>
            </a:r>
          </a:p>
          <a:p>
            <a:pPr marL="781200" lvl="1" indent="-31320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commercial technology</a:t>
            </a:r>
          </a:p>
        </p:txBody>
      </p:sp>
    </p:spTree>
    <p:extLst>
      <p:ext uri="{BB962C8B-B14F-4D97-AF65-F5344CB8AC3E}">
        <p14:creationId xmlns:p14="http://schemas.microsoft.com/office/powerpoint/2010/main" val="1521449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MAPS SENSOR CHIP in STAR experiment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F0BC55-B7D8-47F4-898B-B9128EA421BD}" type="slidenum">
              <a:rPr lang="en-US" smtClean="0"/>
              <a:pPr>
                <a:defRPr/>
              </a:pPr>
              <a:t>4</a:t>
            </a:fld>
            <a:endParaRPr lang="en-US" sz="1600" dirty="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932830" y="3901556"/>
            <a:ext cx="5071677" cy="308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  <a:buClr>
                <a:srgbClr val="FF0000"/>
              </a:buClr>
            </a:pPr>
            <a:r>
              <a:rPr lang="en-US" dirty="0" smtClean="0">
                <a:solidFill>
                  <a:srgbClr val="336699"/>
                </a:solidFill>
              </a:rPr>
              <a:t>First MAPS system in HEP</a:t>
            </a:r>
          </a:p>
          <a:p>
            <a:pPr>
              <a:lnSpc>
                <a:spcPct val="110000"/>
              </a:lnSpc>
              <a:buClr>
                <a:srgbClr val="FF0000"/>
              </a:buClr>
            </a:pPr>
            <a:r>
              <a:rPr lang="en-US" dirty="0" smtClean="0">
                <a:solidFill>
                  <a:srgbClr val="336699"/>
                </a:solidFill>
              </a:rPr>
              <a:t>MIMOSA28 (ULTIMATE) chip 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FF0000"/>
              </a:buClr>
            </a:pPr>
            <a:r>
              <a:rPr lang="en-US" dirty="0" smtClean="0">
                <a:solidFill>
                  <a:srgbClr val="336699"/>
                </a:solidFill>
              </a:rPr>
              <a:t>IPHC Strasbourg :</a:t>
            </a:r>
          </a:p>
          <a:p>
            <a:pPr marL="342900" indent="-3429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Twin well 0.35 </a:t>
            </a:r>
            <a:r>
              <a:rPr lang="en-US" dirty="0" err="1" smtClean="0">
                <a:solidFill>
                  <a:srgbClr val="336699"/>
                </a:solidFill>
              </a:rPr>
              <a:t>μm</a:t>
            </a:r>
            <a:r>
              <a:rPr lang="en-US" dirty="0" smtClean="0">
                <a:solidFill>
                  <a:srgbClr val="336699"/>
                </a:solidFill>
              </a:rPr>
              <a:t> CMOS </a:t>
            </a:r>
          </a:p>
          <a:p>
            <a:pPr marL="342900" indent="-3429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High resistivity (</a:t>
            </a:r>
            <a:r>
              <a:rPr lang="en-US" dirty="0">
                <a:solidFill>
                  <a:srgbClr val="336699"/>
                </a:solidFill>
              </a:rPr>
              <a:t>&gt; 400 </a:t>
            </a:r>
            <a:r>
              <a:rPr lang="en-US" dirty="0" err="1" smtClean="0">
                <a:solidFill>
                  <a:srgbClr val="336699"/>
                </a:solidFill>
              </a:rPr>
              <a:t>Ωcm</a:t>
            </a:r>
            <a:r>
              <a:rPr lang="en-US" dirty="0" smtClean="0">
                <a:solidFill>
                  <a:srgbClr val="336699"/>
                </a:solidFill>
              </a:rPr>
              <a:t>) </a:t>
            </a:r>
            <a:r>
              <a:rPr lang="en-US" dirty="0">
                <a:solidFill>
                  <a:srgbClr val="336699"/>
                </a:solidFill>
              </a:rPr>
              <a:t>15 </a:t>
            </a:r>
            <a:r>
              <a:rPr lang="en-US" dirty="0" err="1" smtClean="0">
                <a:solidFill>
                  <a:srgbClr val="336699"/>
                </a:solidFill>
              </a:rPr>
              <a:t>μm</a:t>
            </a:r>
            <a:r>
              <a:rPr lang="en-US" dirty="0" smtClean="0">
                <a:solidFill>
                  <a:srgbClr val="336699"/>
                </a:solidFill>
              </a:rPr>
              <a:t> </a:t>
            </a:r>
            <a:r>
              <a:rPr lang="en-US" dirty="0" err="1" smtClean="0">
                <a:solidFill>
                  <a:srgbClr val="336699"/>
                </a:solidFill>
              </a:rPr>
              <a:t>epi</a:t>
            </a:r>
            <a:r>
              <a:rPr lang="en-US" dirty="0" smtClean="0">
                <a:solidFill>
                  <a:srgbClr val="336699"/>
                </a:solidFill>
              </a:rPr>
              <a:t> </a:t>
            </a:r>
          </a:p>
          <a:p>
            <a:pPr marL="342900" indent="-3429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Readout time 190 </a:t>
            </a:r>
            <a:r>
              <a:rPr lang="en-US" dirty="0" err="1" smtClean="0">
                <a:solidFill>
                  <a:srgbClr val="336699"/>
                </a:solidFill>
              </a:rPr>
              <a:t>μs</a:t>
            </a:r>
            <a:endParaRPr lang="en-US" dirty="0" smtClean="0">
              <a:solidFill>
                <a:srgbClr val="336699"/>
              </a:solidFill>
            </a:endParaRPr>
          </a:p>
          <a:p>
            <a:pPr marL="342900" indent="-3429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TID 150 </a:t>
            </a:r>
            <a:r>
              <a:rPr lang="en-US" dirty="0" err="1" smtClean="0">
                <a:solidFill>
                  <a:srgbClr val="336699"/>
                </a:solidFill>
              </a:rPr>
              <a:t>krad</a:t>
            </a:r>
            <a:r>
              <a:rPr lang="en-US" dirty="0" smtClean="0">
                <a:solidFill>
                  <a:srgbClr val="336699"/>
                </a:solidFill>
              </a:rPr>
              <a:t> </a:t>
            </a:r>
          </a:p>
          <a:p>
            <a:pPr marL="342900" indent="-3429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NIEL few 10</a:t>
            </a:r>
            <a:r>
              <a:rPr lang="en-US" baseline="30000" dirty="0" smtClean="0">
                <a:solidFill>
                  <a:srgbClr val="336699"/>
                </a:solidFill>
              </a:rPr>
              <a:t>12</a:t>
            </a:r>
            <a:r>
              <a:rPr lang="en-US" dirty="0" smtClean="0">
                <a:solidFill>
                  <a:srgbClr val="336699"/>
                </a:solidFill>
              </a:rPr>
              <a:t> 1 MeV </a:t>
            </a:r>
            <a:r>
              <a:rPr lang="en-US" dirty="0" err="1" smtClean="0">
                <a:solidFill>
                  <a:srgbClr val="336699"/>
                </a:solidFill>
              </a:rPr>
              <a:t>n</a:t>
            </a:r>
            <a:r>
              <a:rPr lang="en-US" baseline="-25000" dirty="0" err="1" smtClean="0">
                <a:solidFill>
                  <a:srgbClr val="336699"/>
                </a:solidFill>
              </a:rPr>
              <a:t>eq</a:t>
            </a:r>
            <a:r>
              <a:rPr lang="en-US" dirty="0" smtClean="0">
                <a:solidFill>
                  <a:srgbClr val="336699"/>
                </a:solidFill>
              </a:rPr>
              <a:t>/cm</a:t>
            </a:r>
            <a:r>
              <a:rPr lang="en-US" baseline="30000" dirty="0" smtClean="0">
                <a:solidFill>
                  <a:srgbClr val="336699"/>
                </a:solidFill>
              </a:rPr>
              <a:t>2</a:t>
            </a:r>
          </a:p>
          <a:p>
            <a:pPr marL="342900" indent="-3429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endParaRPr lang="en-US" baseline="30000" dirty="0" smtClean="0">
              <a:solidFill>
                <a:srgbClr val="336699"/>
              </a:solidFill>
            </a:endParaRPr>
          </a:p>
          <a:p>
            <a:pPr marL="342900" indent="-3429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endParaRPr lang="en-US" baseline="30000" dirty="0" smtClean="0">
              <a:solidFill>
                <a:srgbClr val="336699"/>
              </a:solidFill>
            </a:endParaRPr>
          </a:p>
        </p:txBody>
      </p:sp>
      <p:pic>
        <p:nvPicPr>
          <p:cNvPr id="6" name="Image 24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5667384" y="1011046"/>
            <a:ext cx="2932086" cy="278222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 21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647738" y="1035694"/>
            <a:ext cx="4184568" cy="279266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9" name="Groupe 26"/>
          <p:cNvGrpSpPr>
            <a:grpSpLocks/>
          </p:cNvGrpSpPr>
          <p:nvPr/>
        </p:nvGrpSpPr>
        <p:grpSpPr bwMode="auto">
          <a:xfrm>
            <a:off x="1435082" y="4055066"/>
            <a:ext cx="2497748" cy="2497748"/>
            <a:chOff x="7704862" y="5057841"/>
            <a:chExt cx="1346201" cy="1346201"/>
          </a:xfrm>
        </p:grpSpPr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4">
              <a:extLst/>
            </a:blip>
            <a:srcRect/>
            <a:stretch>
              <a:fillRect/>
            </a:stretch>
          </p:blipFill>
          <p:spPr bwMode="auto">
            <a:xfrm>
              <a:off x="7704862" y="5057841"/>
              <a:ext cx="1346201" cy="134620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381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7917587" y="5453129"/>
              <a:ext cx="938213" cy="493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263525" indent="-26352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20000"/>
                </a:spcBef>
                <a:buClrTx/>
                <a:buSzTx/>
                <a:buFont typeface="Wingdings" charset="0"/>
                <a:buNone/>
              </a:pPr>
              <a:r>
                <a:rPr lang="fr-FR" sz="1200" dirty="0">
                  <a:solidFill>
                    <a:srgbClr val="008000"/>
                  </a:solidFill>
                  <a:latin typeface="Calibri" charset="0"/>
                </a:rPr>
                <a:t>MIMOSA28</a:t>
              </a:r>
            </a:p>
            <a:p>
              <a:pPr>
                <a:spcBef>
                  <a:spcPct val="20000"/>
                </a:spcBef>
                <a:buClrTx/>
                <a:buSzTx/>
                <a:buFont typeface="Wingdings" charset="0"/>
                <a:buNone/>
              </a:pPr>
              <a:r>
                <a:rPr lang="fr-FR" sz="1200" dirty="0">
                  <a:solidFill>
                    <a:srgbClr val="008000"/>
                  </a:solidFill>
                  <a:latin typeface="Calibri" charset="0"/>
                </a:rPr>
                <a:t>(ULTIMATE)</a:t>
              </a:r>
            </a:p>
          </p:txBody>
        </p:sp>
      </p:grp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26735" y="643279"/>
            <a:ext cx="4911113" cy="39241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buClr>
                <a:srgbClr val="FF0000"/>
              </a:buClr>
            </a:pPr>
            <a:r>
              <a:rPr lang="en-US" dirty="0" smtClean="0">
                <a:solidFill>
                  <a:srgbClr val="336699"/>
                </a:solidFill>
              </a:rPr>
              <a:t>Data taking March-June 2014</a:t>
            </a:r>
          </a:p>
        </p:txBody>
      </p:sp>
    </p:spTree>
    <p:extLst>
      <p:ext uri="{BB962C8B-B14F-4D97-AF65-F5344CB8AC3E}">
        <p14:creationId xmlns:p14="http://schemas.microsoft.com/office/powerpoint/2010/main" val="4144756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ALICE ITS UPGRADE PROJECT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/>
              <a:pPr>
                <a:defRPr/>
              </a:pPr>
              <a:t>5</a:t>
            </a:fld>
            <a:endParaRPr lang="en-US" sz="16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/>
          <a:srcRect l="8274"/>
          <a:stretch/>
        </p:blipFill>
        <p:spPr>
          <a:xfrm>
            <a:off x="5808798" y="2306744"/>
            <a:ext cx="3334293" cy="2205229"/>
          </a:xfrm>
          <a:prstGeom prst="rect">
            <a:avLst/>
          </a:prstGeom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45510" y="629920"/>
            <a:ext cx="8998490" cy="5678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rgbClr val="FF0000"/>
              </a:buClr>
            </a:pPr>
            <a:r>
              <a:rPr lang="en-US" dirty="0" smtClean="0">
                <a:solidFill>
                  <a:srgbClr val="336699"/>
                </a:solidFill>
              </a:rPr>
              <a:t>Replace the inner tracking system with an entirely new detector in 2017-2018</a:t>
            </a:r>
          </a:p>
          <a:p>
            <a:pPr>
              <a:lnSpc>
                <a:spcPct val="120000"/>
              </a:lnSpc>
              <a:spcAft>
                <a:spcPts val="600"/>
              </a:spcAft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</a:rPr>
              <a:t>Improve</a:t>
            </a:r>
            <a:endParaRPr lang="en-US" dirty="0" smtClean="0">
              <a:solidFill>
                <a:srgbClr val="336699"/>
              </a:solidFill>
            </a:endParaRPr>
          </a:p>
          <a:p>
            <a:pPr marL="800100" lvl="1" indent="-342900">
              <a:lnSpc>
                <a:spcPct val="12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impact parameter resolution by a factor 3 in </a:t>
            </a:r>
            <a:r>
              <a:rPr lang="en-US" dirty="0" err="1" smtClean="0">
                <a:solidFill>
                  <a:srgbClr val="336699"/>
                </a:solidFill>
              </a:rPr>
              <a:t>rφ</a:t>
            </a:r>
            <a:r>
              <a:rPr lang="en-US" dirty="0" smtClean="0">
                <a:solidFill>
                  <a:srgbClr val="336699"/>
                </a:solidFill>
              </a:rPr>
              <a:t>, 5 in z</a:t>
            </a:r>
            <a:endParaRPr lang="en-US" dirty="0">
              <a:solidFill>
                <a:srgbClr val="336699"/>
              </a:solidFill>
            </a:endParaRPr>
          </a:p>
          <a:p>
            <a:pPr marL="800100" lvl="1" indent="-342900">
              <a:lnSpc>
                <a:spcPct val="120000"/>
              </a:lnSpc>
              <a:spcAft>
                <a:spcPts val="60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standalone tracking resolution and </a:t>
            </a:r>
            <a:r>
              <a:rPr lang="en-US" dirty="0" err="1" smtClean="0">
                <a:solidFill>
                  <a:srgbClr val="336699"/>
                </a:solidFill>
              </a:rPr>
              <a:t>p</a:t>
            </a:r>
            <a:r>
              <a:rPr lang="en-US" baseline="-25000" dirty="0" err="1" smtClean="0">
                <a:solidFill>
                  <a:srgbClr val="336699"/>
                </a:solidFill>
              </a:rPr>
              <a:t>T</a:t>
            </a:r>
            <a:r>
              <a:rPr lang="en-US" dirty="0" smtClean="0">
                <a:solidFill>
                  <a:srgbClr val="336699"/>
                </a:solidFill>
              </a:rPr>
              <a:t> resolution at low </a:t>
            </a:r>
            <a:r>
              <a:rPr lang="en-US" dirty="0" err="1" smtClean="0">
                <a:solidFill>
                  <a:srgbClr val="336699"/>
                </a:solidFill>
              </a:rPr>
              <a:t>p</a:t>
            </a:r>
            <a:r>
              <a:rPr lang="en-US" baseline="-25000" dirty="0" err="1" smtClean="0">
                <a:solidFill>
                  <a:srgbClr val="336699"/>
                </a:solidFill>
              </a:rPr>
              <a:t>T</a:t>
            </a:r>
            <a:endParaRPr lang="en-US" baseline="-25000" dirty="0">
              <a:solidFill>
                <a:srgbClr val="336699"/>
              </a:solidFill>
            </a:endParaRPr>
          </a:p>
          <a:p>
            <a:pPr marL="0" lvl="1">
              <a:lnSpc>
                <a:spcPct val="120000"/>
              </a:lnSpc>
              <a:spcAft>
                <a:spcPts val="600"/>
              </a:spcAft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</a:rPr>
              <a:t>New Layout</a:t>
            </a:r>
            <a:r>
              <a:rPr lang="en-US" dirty="0" smtClean="0">
                <a:solidFill>
                  <a:srgbClr val="336699"/>
                </a:solidFill>
              </a:rPr>
              <a:t> </a:t>
            </a:r>
            <a:r>
              <a:rPr lang="en-US" dirty="0">
                <a:solidFill>
                  <a:srgbClr val="336699"/>
                </a:solidFill>
              </a:rPr>
              <a:t>7 </a:t>
            </a:r>
            <a:r>
              <a:rPr lang="en-US" dirty="0" smtClean="0">
                <a:solidFill>
                  <a:srgbClr val="336699"/>
                </a:solidFill>
              </a:rPr>
              <a:t>layers, </a:t>
            </a:r>
            <a:r>
              <a:rPr lang="en-US" dirty="0">
                <a:solidFill>
                  <a:srgbClr val="336699"/>
                </a:solidFill>
              </a:rPr>
              <a:t>12.5 </a:t>
            </a:r>
            <a:r>
              <a:rPr lang="en-US" dirty="0" err="1">
                <a:solidFill>
                  <a:srgbClr val="336699"/>
                </a:solidFill>
              </a:rPr>
              <a:t>Gpixels</a:t>
            </a:r>
            <a:r>
              <a:rPr lang="en-US" dirty="0">
                <a:solidFill>
                  <a:srgbClr val="336699"/>
                </a:solidFill>
              </a:rPr>
              <a:t> in ~ 10 </a:t>
            </a:r>
            <a:r>
              <a:rPr lang="en-US" dirty="0" smtClean="0">
                <a:solidFill>
                  <a:srgbClr val="336699"/>
                </a:solidFill>
              </a:rPr>
              <a:t>m</a:t>
            </a:r>
            <a:r>
              <a:rPr lang="en-US" baseline="30000" dirty="0" smtClean="0">
                <a:solidFill>
                  <a:srgbClr val="336699"/>
                </a:solidFill>
              </a:rPr>
              <a:t>2</a:t>
            </a:r>
            <a:endParaRPr lang="en-US" i="1" dirty="0" smtClean="0">
              <a:solidFill>
                <a:srgbClr val="336699"/>
              </a:solidFill>
            </a:endParaRPr>
          </a:p>
          <a:p>
            <a:pPr marL="800100" lvl="1" indent="-342900">
              <a:lnSpc>
                <a:spcPct val="12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X/X</a:t>
            </a:r>
            <a:r>
              <a:rPr lang="en-US" baseline="-25000" dirty="0" smtClean="0">
                <a:solidFill>
                  <a:srgbClr val="336699"/>
                </a:solidFill>
              </a:rPr>
              <a:t>0</a:t>
            </a:r>
            <a:r>
              <a:rPr lang="en-US" dirty="0" smtClean="0">
                <a:solidFill>
                  <a:srgbClr val="336699"/>
                </a:solidFill>
              </a:rPr>
              <a:t> 0.3 </a:t>
            </a:r>
            <a:r>
              <a:rPr lang="en-US" dirty="0">
                <a:solidFill>
                  <a:srgbClr val="336699"/>
                </a:solidFill>
              </a:rPr>
              <a:t>% </a:t>
            </a:r>
          </a:p>
          <a:p>
            <a:pPr marL="800100" lvl="1" indent="-342900">
              <a:lnSpc>
                <a:spcPct val="12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Pixel size: O</a:t>
            </a:r>
            <a:r>
              <a:rPr lang="en-US" dirty="0">
                <a:solidFill>
                  <a:srgbClr val="336699"/>
                </a:solidFill>
              </a:rPr>
              <a:t>(30x30) μm</a:t>
            </a:r>
            <a:r>
              <a:rPr lang="en-US" baseline="30000" dirty="0">
                <a:solidFill>
                  <a:srgbClr val="336699"/>
                </a:solidFill>
              </a:rPr>
              <a:t>2</a:t>
            </a:r>
            <a:endParaRPr lang="en-US" dirty="0">
              <a:solidFill>
                <a:srgbClr val="336699"/>
              </a:solidFill>
            </a:endParaRPr>
          </a:p>
          <a:p>
            <a:pPr marL="800100" lvl="1" indent="-342900">
              <a:lnSpc>
                <a:spcPct val="120000"/>
              </a:lnSpc>
              <a:spcAft>
                <a:spcPts val="60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Inner layer radius 22 mm</a:t>
            </a:r>
          </a:p>
          <a:p>
            <a:pPr>
              <a:lnSpc>
                <a:spcPct val="120000"/>
              </a:lnSpc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</a:rPr>
              <a:t>Parameters</a:t>
            </a:r>
            <a:endParaRPr lang="en-US" dirty="0" smtClean="0">
              <a:solidFill>
                <a:srgbClr val="336699"/>
              </a:solidFill>
            </a:endParaRPr>
          </a:p>
          <a:p>
            <a:pPr marL="800100" lvl="1" indent="-342900">
              <a:lnSpc>
                <a:spcPct val="12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Chip: 		    15 mm x 30 mm x 50 </a:t>
            </a:r>
            <a:r>
              <a:rPr lang="en-US" dirty="0" err="1">
                <a:solidFill>
                  <a:srgbClr val="336699"/>
                </a:solidFill>
              </a:rPr>
              <a:t>μm</a:t>
            </a:r>
            <a:endParaRPr lang="en-US" dirty="0">
              <a:solidFill>
                <a:srgbClr val="336699"/>
              </a:solidFill>
            </a:endParaRPr>
          </a:p>
          <a:p>
            <a:pPr marL="800100" lvl="1" indent="-342900">
              <a:lnSpc>
                <a:spcPct val="12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Spatial resolution     ~ 5 </a:t>
            </a:r>
            <a:r>
              <a:rPr lang="en-US" dirty="0" err="1" smtClean="0">
                <a:solidFill>
                  <a:srgbClr val="336699"/>
                </a:solidFill>
              </a:rPr>
              <a:t>μm</a:t>
            </a:r>
            <a:r>
              <a:rPr lang="en-US" dirty="0" smtClean="0">
                <a:solidFill>
                  <a:srgbClr val="336699"/>
                </a:solidFill>
              </a:rPr>
              <a:t> 	</a:t>
            </a:r>
          </a:p>
          <a:p>
            <a:pPr marL="800100" lvl="1" indent="-342900">
              <a:lnSpc>
                <a:spcPct val="12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Power density 	     &lt; 100 </a:t>
            </a:r>
            <a:r>
              <a:rPr lang="en-US" dirty="0" err="1" smtClean="0">
                <a:solidFill>
                  <a:srgbClr val="336699"/>
                </a:solidFill>
              </a:rPr>
              <a:t>mW</a:t>
            </a:r>
            <a:r>
              <a:rPr lang="en-US" dirty="0" smtClean="0">
                <a:solidFill>
                  <a:srgbClr val="336699"/>
                </a:solidFill>
              </a:rPr>
              <a:t>/cm</a:t>
            </a:r>
            <a:r>
              <a:rPr lang="en-US" baseline="30000" dirty="0" smtClean="0">
                <a:solidFill>
                  <a:srgbClr val="336699"/>
                </a:solidFill>
              </a:rPr>
              <a:t>2</a:t>
            </a:r>
            <a:r>
              <a:rPr lang="en-US" dirty="0" smtClean="0">
                <a:solidFill>
                  <a:srgbClr val="336699"/>
                </a:solidFill>
              </a:rPr>
              <a:t> </a:t>
            </a:r>
          </a:p>
          <a:p>
            <a:pPr marL="800100" lvl="1" indent="-342900">
              <a:lnSpc>
                <a:spcPct val="12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Integration time 	     &lt; </a:t>
            </a:r>
            <a:r>
              <a:rPr lang="en-US" dirty="0">
                <a:solidFill>
                  <a:srgbClr val="336699"/>
                </a:solidFill>
              </a:rPr>
              <a:t>30 </a:t>
            </a:r>
            <a:r>
              <a:rPr lang="en-US" dirty="0" err="1" smtClean="0">
                <a:solidFill>
                  <a:srgbClr val="336699"/>
                </a:solidFill>
              </a:rPr>
              <a:t>μs</a:t>
            </a:r>
            <a:endParaRPr lang="en-US" dirty="0" smtClean="0">
              <a:solidFill>
                <a:srgbClr val="336699"/>
              </a:solidFill>
            </a:endParaRPr>
          </a:p>
          <a:p>
            <a:pPr marL="800100" lvl="1" indent="-342900">
              <a:lnSpc>
                <a:spcPct val="12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>
                <a:solidFill>
                  <a:srgbClr val="336699"/>
                </a:solidFill>
              </a:rPr>
              <a:t>Max required radiation tolerance : TID 700 </a:t>
            </a:r>
            <a:r>
              <a:rPr lang="en-US" dirty="0" err="1">
                <a:solidFill>
                  <a:srgbClr val="336699"/>
                </a:solidFill>
              </a:rPr>
              <a:t>krad</a:t>
            </a:r>
            <a:r>
              <a:rPr lang="en-US" dirty="0">
                <a:solidFill>
                  <a:srgbClr val="336699"/>
                </a:solidFill>
              </a:rPr>
              <a:t> &amp; NIEL10</a:t>
            </a:r>
            <a:r>
              <a:rPr lang="en-US" baseline="30000" dirty="0">
                <a:solidFill>
                  <a:srgbClr val="336699"/>
                </a:solidFill>
              </a:rPr>
              <a:t>13</a:t>
            </a:r>
            <a:r>
              <a:rPr lang="en-US" dirty="0">
                <a:solidFill>
                  <a:srgbClr val="336699"/>
                </a:solidFill>
              </a:rPr>
              <a:t> </a:t>
            </a:r>
            <a:r>
              <a:rPr lang="en-US" dirty="0" smtClean="0">
                <a:solidFill>
                  <a:srgbClr val="336699"/>
                </a:solidFill>
              </a:rPr>
              <a:t>1 MeV </a:t>
            </a:r>
            <a:r>
              <a:rPr lang="en-US" dirty="0" err="1" smtClean="0">
                <a:solidFill>
                  <a:srgbClr val="336699"/>
                </a:solidFill>
              </a:rPr>
              <a:t>n</a:t>
            </a:r>
            <a:r>
              <a:rPr lang="en-US" baseline="-25000" dirty="0" err="1" smtClean="0">
                <a:solidFill>
                  <a:srgbClr val="336699"/>
                </a:solidFill>
              </a:rPr>
              <a:t>eq</a:t>
            </a:r>
            <a:r>
              <a:rPr lang="en-US" dirty="0">
                <a:solidFill>
                  <a:srgbClr val="336699"/>
                </a:solidFill>
              </a:rPr>
              <a:t>/cm</a:t>
            </a:r>
            <a:r>
              <a:rPr lang="en-US" baseline="30000" dirty="0">
                <a:solidFill>
                  <a:srgbClr val="336699"/>
                </a:solidFill>
              </a:rPr>
              <a:t>2</a:t>
            </a:r>
            <a:endParaRPr lang="en-US" dirty="0">
              <a:solidFill>
                <a:srgbClr val="336699"/>
              </a:solidFill>
            </a:endParaRPr>
          </a:p>
          <a:p>
            <a:pPr lvl="1">
              <a:lnSpc>
                <a:spcPct val="120000"/>
              </a:lnSpc>
              <a:buClr>
                <a:srgbClr val="FF0000"/>
              </a:buClr>
            </a:pPr>
            <a:endParaRPr lang="en-US" dirty="0" smtClean="0">
              <a:solidFill>
                <a:srgbClr val="336699"/>
              </a:solidFill>
            </a:endParaRPr>
          </a:p>
          <a:p>
            <a:pPr>
              <a:lnSpc>
                <a:spcPct val="120000"/>
              </a:lnSpc>
              <a:buClr>
                <a:srgbClr val="FF0000"/>
              </a:buClr>
            </a:pPr>
            <a:endParaRPr lang="en-US" baseline="30000" dirty="0">
              <a:solidFill>
                <a:srgbClr val="336699"/>
              </a:solidFill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626254" y="1050193"/>
            <a:ext cx="3382157" cy="325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buClr>
                <a:srgbClr val="FF0000"/>
              </a:buClr>
            </a:pPr>
            <a:r>
              <a:rPr lang="en-US" sz="1400" dirty="0" smtClean="0">
                <a:solidFill>
                  <a:srgbClr val="336699"/>
                </a:solidFill>
              </a:rPr>
              <a:t>ALICE</a:t>
            </a:r>
            <a:r>
              <a:rPr lang="en-US" sz="1400" dirty="0">
                <a:solidFill>
                  <a:srgbClr val="336699"/>
                </a:solidFill>
              </a:rPr>
              <a:t>-TDR-17/CERN-LHCC-2013-</a:t>
            </a:r>
            <a:r>
              <a:rPr lang="en-US" sz="1400" dirty="0" smtClean="0">
                <a:solidFill>
                  <a:srgbClr val="336699"/>
                </a:solidFill>
              </a:rPr>
              <a:t>024</a:t>
            </a:r>
            <a:endParaRPr lang="en-US" sz="1400" dirty="0">
              <a:solidFill>
                <a:srgbClr val="336699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809319" y="5880219"/>
            <a:ext cx="8333772" cy="841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110000"/>
              </a:lnSpc>
              <a:spcAft>
                <a:spcPts val="600"/>
              </a:spcAft>
              <a:buClr>
                <a:srgbClr val="FF0000"/>
              </a:buClr>
            </a:pPr>
            <a:r>
              <a:rPr lang="en-US" sz="2000" dirty="0" smtClean="0">
                <a:solidFill>
                  <a:srgbClr val="336699"/>
                </a:solidFill>
              </a:rPr>
              <a:t>Thin sensors, high granularity, large area, moderate radiation</a:t>
            </a:r>
            <a:endParaRPr lang="en-US" sz="2000" dirty="0">
              <a:solidFill>
                <a:srgbClr val="336699"/>
              </a:solidFill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buClr>
                <a:srgbClr val="FF0000"/>
              </a:buClr>
            </a:pPr>
            <a:r>
              <a:rPr lang="en-US" sz="2000" dirty="0" smtClean="0">
                <a:solidFill>
                  <a:srgbClr val="336699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>
                <a:solidFill>
                  <a:srgbClr val="336699"/>
                </a:solidFill>
                <a:sym typeface="Wingdings"/>
              </a:rPr>
              <a:t> </a:t>
            </a:r>
            <a:r>
              <a:rPr lang="en-US" sz="2000" dirty="0" smtClean="0">
                <a:solidFill>
                  <a:srgbClr val="336699"/>
                </a:solidFill>
              </a:rPr>
              <a:t>Monolithic silicon pixel sensors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409451" y="5880218"/>
            <a:ext cx="7190020" cy="89955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489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ALICE MONOLITHIC ACTIVE PIXEL SENSOR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6F097985-545A-41E2-9F24-D58C3406328E}" type="slidenum">
              <a:rPr lang="en-US" smtClean="0"/>
              <a:pPr>
                <a:defRPr/>
              </a:pPr>
              <a:t>6</a:t>
            </a:fld>
            <a:endParaRPr lang="en-US" sz="16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337" t="3507" r="1959"/>
          <a:stretch/>
        </p:blipFill>
        <p:spPr>
          <a:xfrm>
            <a:off x="4352255" y="668078"/>
            <a:ext cx="4791746" cy="2888142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63411" y="691084"/>
            <a:ext cx="4390196" cy="511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</a:rPr>
              <a:t>Technology choice</a:t>
            </a:r>
            <a:endParaRPr lang="en-US" dirty="0" smtClean="0">
              <a:solidFill>
                <a:srgbClr val="336699"/>
              </a:solidFill>
            </a:endParaRPr>
          </a:p>
          <a:p>
            <a:pPr>
              <a:lnSpc>
                <a:spcPct val="130000"/>
              </a:lnSpc>
              <a:spcAft>
                <a:spcPts val="0"/>
              </a:spcAft>
              <a:buClr>
                <a:srgbClr val="FF0000"/>
              </a:buClr>
            </a:pPr>
            <a:r>
              <a:rPr lang="en-US" dirty="0" smtClean="0">
                <a:solidFill>
                  <a:srgbClr val="336699"/>
                </a:solidFill>
              </a:rPr>
              <a:t>TJ 180 nm CMOS imaging process</a:t>
            </a:r>
          </a:p>
          <a:p>
            <a:pPr marL="324000" indent="-3240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Deep </a:t>
            </a:r>
            <a:r>
              <a:rPr lang="en-US" dirty="0" err="1">
                <a:solidFill>
                  <a:srgbClr val="FF0000"/>
                </a:solidFill>
              </a:rPr>
              <a:t>Pwell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marL="324000" indent="-3240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Gate oxide &lt; 4 nm good for TID</a:t>
            </a:r>
          </a:p>
          <a:p>
            <a:pPr marL="324000" indent="-324000">
              <a:lnSpc>
                <a:spcPct val="130000"/>
              </a:lnSpc>
              <a:spcAft>
                <a:spcPts val="0"/>
              </a:spcAft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6 metal layers</a:t>
            </a:r>
          </a:p>
          <a:p>
            <a:pPr marL="324000" lvl="1" indent="-3240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15…40 </a:t>
            </a:r>
            <a:r>
              <a:rPr lang="en-US" dirty="0" err="1" smtClean="0">
                <a:solidFill>
                  <a:srgbClr val="336699"/>
                </a:solidFill>
              </a:rPr>
              <a:t>μm</a:t>
            </a:r>
            <a:r>
              <a:rPr lang="en-US" dirty="0" smtClean="0">
                <a:solidFill>
                  <a:srgbClr val="336699"/>
                </a:solidFill>
              </a:rPr>
              <a:t> 1…8 </a:t>
            </a:r>
            <a:r>
              <a:rPr lang="en-US" dirty="0" err="1" smtClean="0">
                <a:solidFill>
                  <a:srgbClr val="336699"/>
                </a:solidFill>
              </a:rPr>
              <a:t>kΩcm</a:t>
            </a:r>
            <a:r>
              <a:rPr lang="en-US" dirty="0" smtClean="0">
                <a:solidFill>
                  <a:srgbClr val="336699"/>
                </a:solidFill>
              </a:rPr>
              <a:t> epitaxial layer</a:t>
            </a:r>
          </a:p>
          <a:p>
            <a:pPr marL="324000" lvl="1" indent="-3240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err="1" smtClean="0">
                <a:solidFill>
                  <a:srgbClr val="336699"/>
                </a:solidFill>
              </a:rPr>
              <a:t>Epi</a:t>
            </a:r>
            <a:r>
              <a:rPr lang="en-US" dirty="0" smtClean="0">
                <a:solidFill>
                  <a:srgbClr val="336699"/>
                </a:solidFill>
              </a:rPr>
              <a:t> not fully depleted unless …</a:t>
            </a:r>
          </a:p>
          <a:p>
            <a:pPr marL="0" lvl="1">
              <a:lnSpc>
                <a:spcPct val="130000"/>
              </a:lnSpc>
              <a:buClr>
                <a:srgbClr val="FF0000"/>
              </a:buClr>
            </a:pPr>
            <a:r>
              <a:rPr lang="en-US" dirty="0">
                <a:solidFill>
                  <a:srgbClr val="336699"/>
                </a:solidFill>
              </a:rPr>
              <a:t>	</a:t>
            </a:r>
            <a:r>
              <a:rPr lang="en-US" sz="1400" dirty="0" smtClean="0">
                <a:solidFill>
                  <a:srgbClr val="336699"/>
                </a:solidFill>
              </a:rPr>
              <a:t>(AC coupling, high fields, </a:t>
            </a:r>
            <a:r>
              <a:rPr lang="en-US" sz="1400" dirty="0" err="1" smtClean="0">
                <a:solidFill>
                  <a:srgbClr val="336699"/>
                </a:solidFill>
              </a:rPr>
              <a:t>Dulinski</a:t>
            </a:r>
            <a:r>
              <a:rPr lang="en-US" sz="1400" dirty="0" smtClean="0">
                <a:solidFill>
                  <a:srgbClr val="336699"/>
                </a:solidFill>
              </a:rPr>
              <a:t>, </a:t>
            </a:r>
            <a:r>
              <a:rPr lang="en-US" sz="1400" dirty="0" err="1" smtClean="0">
                <a:solidFill>
                  <a:srgbClr val="336699"/>
                </a:solidFill>
              </a:rPr>
              <a:t>Kachel</a:t>
            </a:r>
            <a:r>
              <a:rPr lang="en-US" sz="1400" dirty="0" smtClean="0">
                <a:solidFill>
                  <a:srgbClr val="336699"/>
                </a:solidFill>
              </a:rPr>
              <a:t> </a:t>
            </a:r>
            <a:r>
              <a:rPr lang="en-US" sz="1400" dirty="0" smtClean="0">
                <a:solidFill>
                  <a:srgbClr val="336699"/>
                </a:solidFill>
              </a:rPr>
              <a:t>et al) </a:t>
            </a:r>
          </a:p>
          <a:p>
            <a:pPr marL="0" lvl="1">
              <a:lnSpc>
                <a:spcPct val="130000"/>
              </a:lnSpc>
              <a:buClr>
                <a:srgbClr val="FF0000"/>
              </a:buClr>
            </a:pPr>
            <a:r>
              <a:rPr lang="en-US" dirty="0" smtClean="0">
                <a:solidFill>
                  <a:srgbClr val="336699"/>
                </a:solidFill>
              </a:rPr>
              <a:t>	</a:t>
            </a:r>
          </a:p>
          <a:p>
            <a:pPr marL="0" lvl="1">
              <a:lnSpc>
                <a:spcPct val="130000"/>
              </a:lnSpc>
              <a:buClr>
                <a:srgbClr val="FF0000"/>
              </a:buClr>
            </a:pPr>
            <a:endParaRPr lang="en-US" dirty="0" smtClean="0">
              <a:solidFill>
                <a:srgbClr val="336699"/>
              </a:solidFill>
            </a:endParaRPr>
          </a:p>
          <a:p>
            <a:pPr marL="0" lvl="1">
              <a:lnSpc>
                <a:spcPct val="130000"/>
              </a:lnSpc>
              <a:buClr>
                <a:srgbClr val="FF0000"/>
              </a:buClr>
            </a:pPr>
            <a:endParaRPr lang="en-US" dirty="0">
              <a:solidFill>
                <a:srgbClr val="336699"/>
              </a:solidFill>
            </a:endParaRPr>
          </a:p>
          <a:p>
            <a:pPr marL="0" lvl="1">
              <a:lnSpc>
                <a:spcPct val="130000"/>
              </a:lnSpc>
              <a:buClr>
                <a:srgbClr val="FF0000"/>
              </a:buClr>
            </a:pPr>
            <a:endParaRPr lang="en-US" dirty="0">
              <a:solidFill>
                <a:srgbClr val="336699"/>
              </a:solidFill>
            </a:endParaRPr>
          </a:p>
          <a:p>
            <a:pPr marL="324000" lvl="1" indent="-3240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endParaRPr lang="en-US" dirty="0">
              <a:solidFill>
                <a:srgbClr val="336699"/>
              </a:solidFill>
            </a:endParaRPr>
          </a:p>
          <a:p>
            <a:pPr marL="324000" lvl="1" indent="-3240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endParaRPr lang="en-US" dirty="0" smtClean="0">
              <a:solidFill>
                <a:srgbClr val="336699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53951" y="3611786"/>
            <a:ext cx="8990049" cy="295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</a:rPr>
              <a:t>Chip development</a:t>
            </a:r>
          </a:p>
          <a:p>
            <a:pPr marL="342900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Since </a:t>
            </a:r>
            <a:r>
              <a:rPr lang="en-US" dirty="0">
                <a:solidFill>
                  <a:srgbClr val="336699"/>
                </a:solidFill>
              </a:rPr>
              <a:t>end 2011, 4 MPWs and 3 engineering runs, 4</a:t>
            </a:r>
            <a:r>
              <a:rPr lang="en-US" baseline="30000" dirty="0">
                <a:solidFill>
                  <a:srgbClr val="336699"/>
                </a:solidFill>
              </a:rPr>
              <a:t>th</a:t>
            </a:r>
            <a:r>
              <a:rPr lang="en-US" dirty="0">
                <a:solidFill>
                  <a:srgbClr val="336699"/>
                </a:solidFill>
              </a:rPr>
              <a:t> submitted now. </a:t>
            </a:r>
          </a:p>
          <a:p>
            <a:pPr marL="342900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Two internal pixel chip architectures: ALPIDE and MISTRAL</a:t>
            </a:r>
          </a:p>
          <a:p>
            <a:pPr marL="342900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Small scale prototypes for sensor optimization and  radiation tolerance verification Full scale prototypes recently fabricated: lab and beam tests ongoing also on: </a:t>
            </a:r>
          </a:p>
          <a:p>
            <a:pPr marL="1714500" lvl="3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irradiated</a:t>
            </a:r>
          </a:p>
          <a:p>
            <a:pPr marL="1714500" lvl="3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thinned (50 </a:t>
            </a:r>
            <a:r>
              <a:rPr lang="en-US" dirty="0" err="1" smtClean="0">
                <a:solidFill>
                  <a:srgbClr val="336699"/>
                </a:solidFill>
              </a:rPr>
              <a:t>μm</a:t>
            </a:r>
            <a:r>
              <a:rPr lang="en-US" dirty="0" smtClean="0">
                <a:solidFill>
                  <a:srgbClr val="336699"/>
                </a:solidFill>
              </a:rPr>
              <a:t>) devices</a:t>
            </a:r>
          </a:p>
          <a:p>
            <a:pPr marL="1714500" lvl="3" indent="-342900">
              <a:lnSpc>
                <a:spcPct val="13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336699"/>
                </a:solidFill>
              </a:rPr>
              <a:t>thinned devices mounted on flex</a:t>
            </a:r>
          </a:p>
        </p:txBody>
      </p:sp>
    </p:spTree>
    <p:extLst>
      <p:ext uri="{BB962C8B-B14F-4D97-AF65-F5344CB8AC3E}">
        <p14:creationId xmlns:p14="http://schemas.microsoft.com/office/powerpoint/2010/main" val="3517339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NOTE: WAFER SCALE INTEGRATION by STITCHING</a:t>
            </a:r>
            <a:endParaRPr lang="en-US" sz="2400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75C61-F945-B742-A3FD-989CAC78D50C}" type="slidenum">
              <a:rPr lang="en-US" smtClean="0">
                <a:solidFill>
                  <a:srgbClr val="336699"/>
                </a:solidFill>
                <a:latin typeface="Bradley Hand ITC" pitchFamily="66" charset="0"/>
              </a:rPr>
              <a:t>7</a:t>
            </a:fld>
            <a:endParaRPr lang="en-US" sz="160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39138" y="5855368"/>
            <a:ext cx="7860631" cy="45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353700" indent="-342900" algn="just">
              <a:lnSpc>
                <a:spcPct val="90000"/>
              </a:lnSpc>
              <a:spcBef>
                <a:spcPct val="30000"/>
              </a:spcBef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solidFill>
                <a:srgbClr val="336699"/>
              </a:solidFill>
            </a:endParaRPr>
          </a:p>
        </p:txBody>
      </p:sp>
      <p:pic>
        <p:nvPicPr>
          <p:cNvPr id="11" name="Picture 10" descr="WaferScaleImageSensor - LASSENA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5" t="5539" r="11864" b="11425"/>
          <a:stretch/>
        </p:blipFill>
        <p:spPr>
          <a:xfrm>
            <a:off x="1323467" y="681106"/>
            <a:ext cx="6443579" cy="4825863"/>
          </a:xfrm>
          <a:prstGeom prst="rect">
            <a:avLst/>
          </a:prstGeom>
        </p:spPr>
      </p:pic>
      <p:sp>
        <p:nvSpPr>
          <p:cNvPr id="12" name="Footer Placeholder 9"/>
          <p:cNvSpPr txBox="1">
            <a:spLocks/>
          </p:cNvSpPr>
          <p:nvPr/>
        </p:nvSpPr>
        <p:spPr>
          <a:xfrm>
            <a:off x="971485" y="5585719"/>
            <a:ext cx="7127908" cy="5762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>
                <a:solidFill>
                  <a:srgbClr val="336699"/>
                </a:solidFill>
                <a:latin typeface="Bradley Hand ITC" pitchFamily="66" charset="0"/>
              </a:rPr>
              <a:t>Courtesy: N. </a:t>
            </a:r>
            <a:r>
              <a:rPr lang="en-US" sz="1400" dirty="0" err="1" smtClean="0">
                <a:solidFill>
                  <a:srgbClr val="336699"/>
                </a:solidFill>
                <a:latin typeface="Bradley Hand ITC" pitchFamily="66" charset="0"/>
              </a:rPr>
              <a:t>Guerrini</a:t>
            </a:r>
            <a:r>
              <a:rPr lang="en-US" sz="1400" dirty="0" smtClean="0">
                <a:solidFill>
                  <a:srgbClr val="336699"/>
                </a:solidFill>
                <a:latin typeface="Bradley Hand ITC" pitchFamily="66" charset="0"/>
              </a:rPr>
              <a:t> &amp; R. </a:t>
            </a:r>
            <a:r>
              <a:rPr lang="en-US" sz="1400" dirty="0" err="1" smtClean="0">
                <a:solidFill>
                  <a:srgbClr val="336699"/>
                </a:solidFill>
                <a:latin typeface="Bradley Hand ITC" pitchFamily="66" charset="0"/>
              </a:rPr>
              <a:t>Turchetta</a:t>
            </a:r>
            <a:r>
              <a:rPr lang="en-US" sz="1400" dirty="0" smtClean="0">
                <a:solidFill>
                  <a:srgbClr val="336699"/>
                </a:solidFill>
                <a:latin typeface="Bradley Hand ITC" pitchFamily="66" charset="0"/>
              </a:rPr>
              <a:t>, Rutherford Appleton Laboratory</a:t>
            </a:r>
          </a:p>
          <a:p>
            <a:pPr>
              <a:defRPr/>
            </a:pPr>
            <a:endParaRPr lang="en-US" sz="1400" dirty="0">
              <a:solidFill>
                <a:srgbClr val="336699"/>
              </a:solidFill>
              <a:latin typeface="Bradley Hand ITC" pitchFamily="66" charset="0"/>
            </a:endParaRPr>
          </a:p>
          <a:p>
            <a:pPr>
              <a:defRPr/>
            </a:pPr>
            <a:r>
              <a:rPr lang="en-US" sz="1400" dirty="0" smtClean="0">
                <a:solidFill>
                  <a:srgbClr val="336699"/>
                </a:solidFill>
                <a:latin typeface="Bradley Hand ITC" pitchFamily="66" charset="0"/>
              </a:rPr>
              <a:t>RAL group designed many sensors in this technology </a:t>
            </a:r>
          </a:p>
          <a:p>
            <a:pPr>
              <a:defRPr/>
            </a:pPr>
            <a:endParaRPr lang="en-US" sz="1400" dirty="0">
              <a:solidFill>
                <a:srgbClr val="336699"/>
              </a:solidFill>
              <a:latin typeface="Bradley Hand ITC" pitchFamily="66" charset="0"/>
            </a:endParaRPr>
          </a:p>
          <a:p>
            <a:pPr>
              <a:defRPr/>
            </a:pPr>
            <a:r>
              <a:rPr lang="en-US" sz="1400" dirty="0" smtClean="0">
                <a:solidFill>
                  <a:srgbClr val="336699"/>
                </a:solidFill>
                <a:latin typeface="Bradley Hand ITC" pitchFamily="66" charset="0"/>
              </a:rPr>
              <a:t>For the moment stitching not exploited for the ALICE ITS upgrade</a:t>
            </a:r>
          </a:p>
          <a:p>
            <a:pPr>
              <a:defRPr/>
            </a:pPr>
            <a:r>
              <a:rPr lang="en-US" sz="1400" dirty="0" smtClean="0">
                <a:solidFill>
                  <a:srgbClr val="336699"/>
                </a:solidFill>
                <a:latin typeface="Bradley Hand ITC" pitchFamily="66" charset="0"/>
              </a:rPr>
              <a:t>	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13864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RADIATION TOLERANCE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/>
              <a:pPr>
                <a:defRPr/>
              </a:pPr>
              <a:t>8</a:t>
            </a:fld>
            <a:endParaRPr lang="en-US" sz="16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100" y="696297"/>
            <a:ext cx="7035800" cy="4864100"/>
          </a:xfrm>
          <a:prstGeom prst="rect">
            <a:avLst/>
          </a:prstGeom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712472" y="5459502"/>
            <a:ext cx="8239860" cy="10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110000"/>
              </a:lnSpc>
              <a:buClr>
                <a:srgbClr val="FF0000"/>
              </a:buClr>
            </a:pPr>
            <a:r>
              <a:rPr lang="en-US" dirty="0" smtClean="0">
                <a:solidFill>
                  <a:srgbClr val="336699"/>
                </a:solidFill>
              </a:rPr>
              <a:t>Example: SNR of seed pixel measured with MIMOSA-32 </a:t>
            </a:r>
            <a:r>
              <a:rPr lang="en-US" dirty="0" err="1" smtClean="0">
                <a:solidFill>
                  <a:srgbClr val="336699"/>
                </a:solidFill>
              </a:rPr>
              <a:t>ter</a:t>
            </a:r>
            <a:r>
              <a:rPr lang="en-US" dirty="0" smtClean="0">
                <a:solidFill>
                  <a:srgbClr val="336699"/>
                </a:solidFill>
              </a:rPr>
              <a:t> at the CERN-SPS </a:t>
            </a:r>
          </a:p>
          <a:p>
            <a:pPr algn="ctr">
              <a:lnSpc>
                <a:spcPct val="110000"/>
              </a:lnSpc>
              <a:buClr>
                <a:srgbClr val="FF0000"/>
              </a:buClr>
            </a:pPr>
            <a:r>
              <a:rPr lang="en-US" dirty="0" smtClean="0">
                <a:solidFill>
                  <a:srgbClr val="336699"/>
                </a:solidFill>
              </a:rPr>
              <a:t>at two operating temperatures, before and after irradiation </a:t>
            </a:r>
          </a:p>
          <a:p>
            <a:pPr algn="ctr">
              <a:lnSpc>
                <a:spcPct val="110000"/>
              </a:lnSpc>
              <a:buClr>
                <a:srgbClr val="FF0000"/>
              </a:buClr>
            </a:pPr>
            <a:r>
              <a:rPr lang="en-US" dirty="0" smtClean="0">
                <a:solidFill>
                  <a:srgbClr val="336699"/>
                </a:solidFill>
              </a:rPr>
              <a:t>with the combined load of 1 </a:t>
            </a:r>
            <a:r>
              <a:rPr lang="en-US" dirty="0" err="1" smtClean="0">
                <a:solidFill>
                  <a:srgbClr val="336699"/>
                </a:solidFill>
              </a:rPr>
              <a:t>Mrad</a:t>
            </a:r>
            <a:r>
              <a:rPr lang="en-US" dirty="0" smtClean="0">
                <a:solidFill>
                  <a:srgbClr val="336699"/>
                </a:solidFill>
              </a:rPr>
              <a:t> and 10</a:t>
            </a:r>
            <a:r>
              <a:rPr lang="en-US" baseline="30000" dirty="0" smtClean="0">
                <a:solidFill>
                  <a:srgbClr val="336699"/>
                </a:solidFill>
              </a:rPr>
              <a:t>13</a:t>
            </a:r>
            <a:r>
              <a:rPr lang="en-US" dirty="0" smtClean="0">
                <a:solidFill>
                  <a:srgbClr val="336699"/>
                </a:solidFill>
              </a:rPr>
              <a:t> 1 MeV </a:t>
            </a:r>
            <a:r>
              <a:rPr lang="en-US" dirty="0" err="1" smtClean="0">
                <a:solidFill>
                  <a:srgbClr val="336699"/>
                </a:solidFill>
              </a:rPr>
              <a:t>n</a:t>
            </a:r>
            <a:r>
              <a:rPr lang="en-US" baseline="-25000" dirty="0" err="1" smtClean="0">
                <a:solidFill>
                  <a:srgbClr val="336699"/>
                </a:solidFill>
              </a:rPr>
              <a:t>eq</a:t>
            </a:r>
            <a:r>
              <a:rPr lang="en-US" dirty="0" smtClean="0">
                <a:solidFill>
                  <a:srgbClr val="336699"/>
                </a:solidFill>
              </a:rPr>
              <a:t>/cm</a:t>
            </a:r>
            <a:r>
              <a:rPr lang="en-US" baseline="30000" dirty="0" smtClean="0">
                <a:solidFill>
                  <a:srgbClr val="336699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33825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MISTRAL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097985-545A-41E2-9F24-D58C3406328E}" type="slidenum">
              <a:rPr lang="en-US" smtClean="0">
                <a:solidFill>
                  <a:srgbClr val="0C377B"/>
                </a:solidFill>
              </a:rPr>
              <a:pPr>
                <a:defRPr/>
              </a:pPr>
              <a:t>9</a:t>
            </a:fld>
            <a:endParaRPr lang="en-US" sz="1600">
              <a:solidFill>
                <a:srgbClr val="0C377B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3845" r="1363" b="13553"/>
          <a:stretch/>
        </p:blipFill>
        <p:spPr>
          <a:xfrm rot="5400000">
            <a:off x="6977010" y="-130356"/>
            <a:ext cx="2036633" cy="2297345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991551" y="1951753"/>
            <a:ext cx="2152448" cy="425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buClr>
                <a:srgbClr val="FF0000"/>
              </a:buClr>
            </a:pPr>
            <a:r>
              <a:rPr lang="en-US" sz="2000" dirty="0" smtClean="0">
                <a:solidFill>
                  <a:srgbClr val="336699"/>
                </a:solidFill>
              </a:rPr>
              <a:t>FSBB/MISTRAL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0" y="638814"/>
            <a:ext cx="8990049" cy="2457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Rolling shutter: evolution of STAR like development</a:t>
            </a:r>
          </a:p>
          <a:p>
            <a:pPr marL="342900" indent="-3429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FSBB/MISTRAL functional</a:t>
            </a:r>
          </a:p>
          <a:p>
            <a:pPr marL="800100" lvl="1" indent="-3429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lab tests promising, ENC 15-20e </a:t>
            </a:r>
          </a:p>
          <a:p>
            <a:pPr marL="800100" lvl="1" indent="-3429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preparing for test beam</a:t>
            </a:r>
          </a:p>
          <a:p>
            <a:pPr marL="342900" indent="-3429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336699"/>
                </a:solidFill>
              </a:rPr>
              <a:t>Beam test results from smaller scale prototype:</a:t>
            </a:r>
          </a:p>
          <a:p>
            <a:pPr marL="1257300" lvl="2" indent="-3429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solidFill>
                <a:srgbClr val="336699"/>
              </a:solidFill>
            </a:endParaRPr>
          </a:p>
          <a:p>
            <a:pPr marL="800100" lvl="1" indent="-342900">
              <a:lnSpc>
                <a:spcPct val="110000"/>
              </a:lnSpc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solidFill>
                <a:srgbClr val="336699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506" y="2377511"/>
            <a:ext cx="6176200" cy="4039187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4588" y="6416698"/>
            <a:ext cx="7224882" cy="425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buClr>
                <a:srgbClr val="FF0000"/>
              </a:buClr>
            </a:pPr>
            <a:r>
              <a:rPr lang="en-US" sz="2000" dirty="0" smtClean="0">
                <a:solidFill>
                  <a:srgbClr val="336699"/>
                </a:solidFill>
              </a:rPr>
              <a:t>Efficiency above 99 % with fake hit rate below 10</a:t>
            </a:r>
            <a:r>
              <a:rPr lang="en-US" sz="2000" baseline="30000" dirty="0" smtClean="0">
                <a:solidFill>
                  <a:srgbClr val="336699"/>
                </a:solidFill>
              </a:rPr>
              <a:t>-5</a:t>
            </a:r>
            <a:r>
              <a:rPr lang="en-US" sz="2000" dirty="0" smtClean="0">
                <a:solidFill>
                  <a:srgbClr val="336699"/>
                </a:solidFill>
              </a:rPr>
              <a:t> achievable</a:t>
            </a:r>
          </a:p>
        </p:txBody>
      </p:sp>
    </p:spTree>
    <p:extLst>
      <p:ext uri="{BB962C8B-B14F-4D97-AF65-F5344CB8AC3E}">
        <p14:creationId xmlns:p14="http://schemas.microsoft.com/office/powerpoint/2010/main" val="2234925391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é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CERNPrésentation2.thmx</Template>
  <TotalTime>33526</TotalTime>
  <Words>1730</Words>
  <Application>Microsoft Macintosh PowerPoint</Application>
  <PresentationFormat>On-screen Show (4:3)</PresentationFormat>
  <Paragraphs>306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CERNPrésentation2</vt:lpstr>
      <vt:lpstr>Acrobat Document</vt:lpstr>
      <vt:lpstr>公式</vt:lpstr>
      <vt:lpstr>Trends in  MONOLITHIC DETECTORS  and   ADVANCED CMOS MANUFACTURING   W. Snoeys   ESE Seminar October 14th  2014  </vt:lpstr>
      <vt:lpstr>MONOLITHIC DETECTORS : definition</vt:lpstr>
      <vt:lpstr>Traditional Monolithic Active Pixel Sensors</vt:lpstr>
      <vt:lpstr>MAPS SENSOR CHIP in STAR experiment</vt:lpstr>
      <vt:lpstr>THE ALICE ITS UPGRADE PROJECT</vt:lpstr>
      <vt:lpstr>ALICE MONOLITHIC ACTIVE PIXEL SENSOR</vt:lpstr>
      <vt:lpstr>NOTE: WAFER SCALE INTEGRATION by STITCHING</vt:lpstr>
      <vt:lpstr>RADIATION TOLERANCE </vt:lpstr>
      <vt:lpstr>MISTRAL</vt:lpstr>
      <vt:lpstr>ALPIDE</vt:lpstr>
      <vt:lpstr>ALPIDE: priority encoder</vt:lpstr>
      <vt:lpstr>ALPIDE pixel</vt:lpstr>
      <vt:lpstr>PowerPoint Presentation</vt:lpstr>
      <vt:lpstr> ALPIDE test beam results</vt:lpstr>
      <vt:lpstr>SENSOR OPTIMIZATION: IMPORTANCE OF Q/C</vt:lpstr>
      <vt:lpstr>DETECTION EFFICIENCY AS A FUNCTION OF HIT LOCATION WITHIN PIXEL</vt:lpstr>
      <vt:lpstr>CLUSTER SIZE AS A FUNCTION OF HIT LOCATION WITHIN PIXEL</vt:lpstr>
      <vt:lpstr>FULL DEPLETION FOR RADIATION HARDNESS</vt:lpstr>
      <vt:lpstr>CAPACITIVELY COUPLED PIXEL DETECTOR (CCPD)</vt:lpstr>
      <vt:lpstr>EFFICIENCY and RADIATION TOLERANCE OF CCPD</vt:lpstr>
      <vt:lpstr>Deep N-band as collection electrode</vt:lpstr>
      <vt:lpstr>FULL DEPLETION WITH JUNCTION ON THE BACK</vt:lpstr>
      <vt:lpstr>OTHER WAYS TO OBTAIN JUNCTION ON THE BACK </vt:lpstr>
      <vt:lpstr>Silicon On Insulator (SOI) Y. Arai et al.</vt:lpstr>
      <vt:lpstr>CONCLUSIONS and OUTLOOK</vt:lpstr>
      <vt:lpstr>CONCLUSIONS and OUTLOOK</vt:lpstr>
      <vt:lpstr>THANK YOU    and also to ALICE ITS and CERN collegues   and to people providing material and suggestions for this presentation   More on ESSCIRC/ESSDERC later  Presentations in Bonn CPIX14.org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snoeys</dc:creator>
  <cp:lastModifiedBy>walter snoeys</cp:lastModifiedBy>
  <cp:revision>583</cp:revision>
  <dcterms:created xsi:type="dcterms:W3CDTF">2012-12-04T06:48:54Z</dcterms:created>
  <dcterms:modified xsi:type="dcterms:W3CDTF">2014-10-14T06:42:44Z</dcterms:modified>
</cp:coreProperties>
</file>