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301" r:id="rId2"/>
    <p:sldId id="313" r:id="rId3"/>
    <p:sldId id="281" r:id="rId4"/>
    <p:sldId id="277" r:id="rId5"/>
    <p:sldId id="261" r:id="rId6"/>
    <p:sldId id="265" r:id="rId7"/>
    <p:sldId id="263" r:id="rId8"/>
    <p:sldId id="260" r:id="rId9"/>
    <p:sldId id="256" r:id="rId10"/>
    <p:sldId id="315" r:id="rId11"/>
    <p:sldId id="288" r:id="rId12"/>
    <p:sldId id="302" r:id="rId13"/>
    <p:sldId id="304" r:id="rId14"/>
    <p:sldId id="303" r:id="rId15"/>
    <p:sldId id="305" r:id="rId16"/>
    <p:sldId id="306" r:id="rId17"/>
    <p:sldId id="311" r:id="rId18"/>
    <p:sldId id="309" r:id="rId19"/>
    <p:sldId id="310" r:id="rId20"/>
    <p:sldId id="308" r:id="rId21"/>
    <p:sldId id="272" r:id="rId22"/>
    <p:sldId id="314" r:id="rId23"/>
    <p:sldId id="274" r:id="rId24"/>
    <p:sldId id="287" r:id="rId25"/>
    <p:sldId id="294" r:id="rId26"/>
    <p:sldId id="295" r:id="rId27"/>
    <p:sldId id="296" r:id="rId2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4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wnload\aaaaaaaaaa\Europaika%20Programmata%202015.06.02\Questions\Apanthseis2-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plotArea>
      <c:layout/>
      <c:barChart>
        <c:barDir val="col"/>
        <c:grouping val="clustered"/>
        <c:ser>
          <c:idx val="0"/>
          <c:order val="0"/>
          <c:tx>
            <c:strRef>
              <c:f>Μαθητές!$J$32</c:f>
              <c:strCache>
                <c:ptCount val="1"/>
                <c:pt idx="0">
                  <c:v>SUM PIZA, Mean %</c:v>
                </c:pt>
              </c:strCache>
            </c:strRef>
          </c:tx>
          <c:spPr>
            <a:solidFill>
              <a:srgbClr val="0070C0"/>
            </a:solidFill>
          </c:spPr>
          <c:cat>
            <c:strRef>
              <c:f>Μαθητές!$K$30:$M$30</c:f>
              <c:strCache>
                <c:ptCount val="3"/>
                <c:pt idx="0">
                  <c:v>% Low</c:v>
                </c:pt>
                <c:pt idx="1">
                  <c:v>% Medium</c:v>
                </c:pt>
                <c:pt idx="2">
                  <c:v>% High</c:v>
                </c:pt>
              </c:strCache>
            </c:strRef>
          </c:cat>
          <c:val>
            <c:numRef>
              <c:f>Μαθητές!$K$32:$M$32</c:f>
              <c:numCache>
                <c:formatCode>0.0</c:formatCode>
                <c:ptCount val="3"/>
                <c:pt idx="0">
                  <c:v>43.4</c:v>
                </c:pt>
                <c:pt idx="1">
                  <c:v>45.2</c:v>
                </c:pt>
                <c:pt idx="2">
                  <c:v>11.4</c:v>
                </c:pt>
              </c:numCache>
            </c:numRef>
          </c:val>
        </c:ser>
        <c:ser>
          <c:idx val="1"/>
          <c:order val="1"/>
          <c:tx>
            <c:strRef>
              <c:f>Μαθητές!$J$33</c:f>
              <c:strCache>
                <c:ptCount val="1"/>
                <c:pt idx="0">
                  <c:v>SUM Class %</c:v>
                </c:pt>
              </c:strCache>
            </c:strRef>
          </c:tx>
          <c:spPr>
            <a:solidFill>
              <a:schemeClr val="tx1"/>
            </a:solidFill>
          </c:spPr>
          <c:cat>
            <c:strRef>
              <c:f>Μαθητές!$K$30:$M$30</c:f>
              <c:strCache>
                <c:ptCount val="3"/>
                <c:pt idx="0">
                  <c:v>% Low</c:v>
                </c:pt>
                <c:pt idx="1">
                  <c:v>% Medium</c:v>
                </c:pt>
                <c:pt idx="2">
                  <c:v>% High</c:v>
                </c:pt>
              </c:strCache>
            </c:strRef>
          </c:cat>
          <c:val>
            <c:numRef>
              <c:f>Μαθητές!$K$33:$M$33</c:f>
              <c:numCache>
                <c:formatCode>0.0</c:formatCode>
                <c:ptCount val="3"/>
                <c:pt idx="0">
                  <c:v>35.726290516206475</c:v>
                </c:pt>
                <c:pt idx="1">
                  <c:v>29.328931572628989</c:v>
                </c:pt>
                <c:pt idx="2">
                  <c:v>34.99039615846339</c:v>
                </c:pt>
              </c:numCache>
            </c:numRef>
          </c:val>
        </c:ser>
        <c:axId val="79412608"/>
        <c:axId val="79664256"/>
      </c:barChart>
      <c:catAx>
        <c:axId val="79412608"/>
        <c:scaling>
          <c:orientation val="minMax"/>
        </c:scaling>
        <c:axPos val="b"/>
        <c:tickLblPos val="nextTo"/>
        <c:crossAx val="79664256"/>
        <c:crosses val="autoZero"/>
        <c:auto val="1"/>
        <c:lblAlgn val="ctr"/>
        <c:lblOffset val="100"/>
      </c:catAx>
      <c:valAx>
        <c:axId val="79664256"/>
        <c:scaling>
          <c:orientation val="minMax"/>
        </c:scaling>
        <c:axPos val="l"/>
        <c:majorGridlines/>
        <c:numFmt formatCode="0.0" sourceLinked="1"/>
        <c:tickLblPos val="nextTo"/>
        <c:crossAx val="79412608"/>
        <c:crosses val="autoZero"/>
        <c:crossBetween val="between"/>
      </c:valAx>
      <c:spPr>
        <a:solidFill>
          <a:schemeClr val="bg1"/>
        </a:solidFill>
      </c:spPr>
    </c:plotArea>
    <c:legend>
      <c:legendPos val="r"/>
      <c:layout>
        <c:manualLayout>
          <c:xMode val="edge"/>
          <c:yMode val="edge"/>
          <c:x val="0.51938751338393152"/>
          <c:y val="9.2208734324876057E-2"/>
          <c:w val="0.22790490538863162"/>
          <c:h val="0.16743438320210055"/>
        </c:manualLayout>
      </c:layout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84419E-5D25-418A-9996-9A31CB6CE7DB}" type="doc">
      <dgm:prSet loTypeId="urn:microsoft.com/office/officeart/2005/8/layout/cycle2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A4BFF6A7-8DF1-4A26-9D18-6EADD8D0BCCC}">
      <dgm:prSet phldrT="[Tekst]" custT="1"/>
      <dgm:spPr/>
      <dgm:t>
        <a:bodyPr lIns="0" tIns="0" rIns="0" bIns="0"/>
        <a:lstStyle/>
        <a:p>
          <a:r>
            <a:rPr lang="nl-NL" sz="1500" b="1" dirty="0">
              <a:latin typeface="Candara" pitchFamily="34" charset="0"/>
            </a:rPr>
            <a:t>Orienting &amp; Asking questions</a:t>
          </a:r>
        </a:p>
      </dgm:t>
    </dgm:pt>
    <dgm:pt modelId="{297F413E-4024-4A8A-A02F-B1970BEECDF7}" type="parTrans" cxnId="{A525A122-17CF-46FB-86F5-CF1F80E0C525}">
      <dgm:prSet/>
      <dgm:spPr/>
      <dgm:t>
        <a:bodyPr/>
        <a:lstStyle/>
        <a:p>
          <a:endParaRPr lang="nl-NL">
            <a:solidFill>
              <a:schemeClr val="tx1"/>
            </a:solidFill>
            <a:latin typeface="Candara" pitchFamily="34" charset="0"/>
          </a:endParaRPr>
        </a:p>
      </dgm:t>
    </dgm:pt>
    <dgm:pt modelId="{98F06F89-A4EA-4E78-980C-825B096696A1}" type="sibTrans" cxnId="{A525A122-17CF-46FB-86F5-CF1F80E0C525}">
      <dgm:prSet/>
      <dgm:spPr/>
      <dgm:t>
        <a:bodyPr/>
        <a:lstStyle/>
        <a:p>
          <a:endParaRPr lang="nl-NL">
            <a:solidFill>
              <a:schemeClr val="tx1"/>
            </a:solidFill>
            <a:latin typeface="Candara" pitchFamily="34" charset="0"/>
          </a:endParaRPr>
        </a:p>
      </dgm:t>
    </dgm:pt>
    <dgm:pt modelId="{4EBEF517-9DE4-48EB-9B31-49F1D9A05A0E}">
      <dgm:prSet phldrT="[Tekst]" custT="1"/>
      <dgm:spPr/>
      <dgm:t>
        <a:bodyPr lIns="0" tIns="0" rIns="0" bIns="0"/>
        <a:lstStyle/>
        <a:p>
          <a:r>
            <a:rPr lang="nl-NL" sz="1500" b="1" dirty="0">
              <a:latin typeface="Candara" pitchFamily="34" charset="0"/>
            </a:rPr>
            <a:t>Planning &amp; Investigation</a:t>
          </a:r>
        </a:p>
      </dgm:t>
    </dgm:pt>
    <dgm:pt modelId="{ADA838EA-EDFC-44B9-8855-DE894A51FA38}" type="parTrans" cxnId="{3E974246-2E5B-4281-9684-9CEE764D8599}">
      <dgm:prSet/>
      <dgm:spPr/>
      <dgm:t>
        <a:bodyPr/>
        <a:lstStyle/>
        <a:p>
          <a:endParaRPr lang="nl-NL">
            <a:solidFill>
              <a:schemeClr val="tx1"/>
            </a:solidFill>
            <a:latin typeface="Candara" pitchFamily="34" charset="0"/>
          </a:endParaRPr>
        </a:p>
      </dgm:t>
    </dgm:pt>
    <dgm:pt modelId="{40A8B734-587B-4CEB-BD2F-966DCD14EFBA}" type="sibTrans" cxnId="{3E974246-2E5B-4281-9684-9CEE764D8599}">
      <dgm:prSet/>
      <dgm:spPr/>
      <dgm:t>
        <a:bodyPr/>
        <a:lstStyle/>
        <a:p>
          <a:endParaRPr lang="nl-NL">
            <a:solidFill>
              <a:schemeClr val="tx1"/>
            </a:solidFill>
            <a:latin typeface="Candara" pitchFamily="34" charset="0"/>
          </a:endParaRPr>
        </a:p>
      </dgm:t>
    </dgm:pt>
    <dgm:pt modelId="{46E3CF62-0182-4A04-B93A-C5E034A2DAA2}">
      <dgm:prSet phldrT="[Tekst]" custT="1"/>
      <dgm:spPr/>
      <dgm:t>
        <a:bodyPr lIns="0" tIns="0" rIns="0" bIns="0"/>
        <a:lstStyle/>
        <a:p>
          <a:r>
            <a:rPr lang="nl-NL" sz="1500" b="1" dirty="0">
              <a:latin typeface="Candara" pitchFamily="34" charset="0"/>
            </a:rPr>
            <a:t>Analysis &amp; Interpre-tation</a:t>
          </a:r>
        </a:p>
      </dgm:t>
    </dgm:pt>
    <dgm:pt modelId="{E9329195-D4AB-4E2C-B7F1-C357CA550D1D}" type="parTrans" cxnId="{7D677A34-A81E-4983-997C-B3CEADF9C4A7}">
      <dgm:prSet/>
      <dgm:spPr/>
      <dgm:t>
        <a:bodyPr/>
        <a:lstStyle/>
        <a:p>
          <a:endParaRPr lang="nl-NL">
            <a:solidFill>
              <a:schemeClr val="tx1"/>
            </a:solidFill>
            <a:latin typeface="Candara" pitchFamily="34" charset="0"/>
          </a:endParaRPr>
        </a:p>
      </dgm:t>
    </dgm:pt>
    <dgm:pt modelId="{CE7A665C-31CD-4B1B-BA54-D1F1FA118B8D}" type="sibTrans" cxnId="{7D677A34-A81E-4983-997C-B3CEADF9C4A7}">
      <dgm:prSet/>
      <dgm:spPr/>
      <dgm:t>
        <a:bodyPr/>
        <a:lstStyle/>
        <a:p>
          <a:endParaRPr lang="nl-NL">
            <a:solidFill>
              <a:schemeClr val="tx1"/>
            </a:solidFill>
            <a:latin typeface="Candara" pitchFamily="34" charset="0"/>
          </a:endParaRPr>
        </a:p>
      </dgm:t>
    </dgm:pt>
    <dgm:pt modelId="{2FC3DF26-CAD2-426D-B1A4-7CA0C6C8BB0C}">
      <dgm:prSet phldrT="[Tekst]" custT="1"/>
      <dgm:spPr/>
      <dgm:t>
        <a:bodyPr lIns="0" tIns="0" rIns="0" bIns="0"/>
        <a:lstStyle/>
        <a:p>
          <a:r>
            <a:rPr lang="nl-NL" sz="1500" b="1" dirty="0">
              <a:latin typeface="Candara" pitchFamily="34" charset="0"/>
            </a:rPr>
            <a:t>Conclusion &amp; Evaluation</a:t>
          </a:r>
        </a:p>
      </dgm:t>
    </dgm:pt>
    <dgm:pt modelId="{B093F8B5-D879-4564-A616-C94585EA4BDE}" type="parTrans" cxnId="{76AD0500-6DBD-46E5-81DE-FFBD8F7C35B0}">
      <dgm:prSet/>
      <dgm:spPr/>
      <dgm:t>
        <a:bodyPr/>
        <a:lstStyle/>
        <a:p>
          <a:endParaRPr lang="nl-NL">
            <a:solidFill>
              <a:schemeClr val="tx1"/>
            </a:solidFill>
            <a:latin typeface="Candara" pitchFamily="34" charset="0"/>
          </a:endParaRPr>
        </a:p>
      </dgm:t>
    </dgm:pt>
    <dgm:pt modelId="{F6302FDA-F3AB-430E-9C39-B4CC572220E3}" type="sibTrans" cxnId="{76AD0500-6DBD-46E5-81DE-FFBD8F7C35B0}">
      <dgm:prSet/>
      <dgm:spPr/>
      <dgm:t>
        <a:bodyPr/>
        <a:lstStyle/>
        <a:p>
          <a:endParaRPr lang="nl-NL">
            <a:solidFill>
              <a:schemeClr val="tx1"/>
            </a:solidFill>
            <a:latin typeface="Candara" pitchFamily="34" charset="0"/>
          </a:endParaRPr>
        </a:p>
      </dgm:t>
    </dgm:pt>
    <dgm:pt modelId="{F108B71A-0433-4A75-B22E-434355C2F4F1}">
      <dgm:prSet custT="1"/>
      <dgm:spPr/>
      <dgm:t>
        <a:bodyPr/>
        <a:lstStyle/>
        <a:p>
          <a:r>
            <a:rPr lang="nl-NL" sz="1500" b="1" dirty="0">
              <a:latin typeface="Candara" pitchFamily="34" charset="0"/>
            </a:rPr>
            <a:t>Hypothesis generation &amp; Design</a:t>
          </a:r>
        </a:p>
      </dgm:t>
    </dgm:pt>
    <dgm:pt modelId="{1179362D-197D-4775-8FA5-245F201BE2AF}" type="parTrans" cxnId="{675CF910-ABAE-494F-8DFE-C85A30CC5922}">
      <dgm:prSet/>
      <dgm:spPr/>
      <dgm:t>
        <a:bodyPr/>
        <a:lstStyle/>
        <a:p>
          <a:endParaRPr lang="nl-NL">
            <a:solidFill>
              <a:schemeClr val="tx1"/>
            </a:solidFill>
            <a:latin typeface="Candara" pitchFamily="34" charset="0"/>
          </a:endParaRPr>
        </a:p>
      </dgm:t>
    </dgm:pt>
    <dgm:pt modelId="{44317EBC-0BD1-4555-83F3-8045B56DAB2E}" type="sibTrans" cxnId="{675CF910-ABAE-494F-8DFE-C85A30CC5922}">
      <dgm:prSet/>
      <dgm:spPr/>
      <dgm:t>
        <a:bodyPr/>
        <a:lstStyle/>
        <a:p>
          <a:endParaRPr lang="nl-NL">
            <a:solidFill>
              <a:schemeClr val="tx1"/>
            </a:solidFill>
            <a:latin typeface="Candara" pitchFamily="34" charset="0"/>
          </a:endParaRPr>
        </a:p>
      </dgm:t>
    </dgm:pt>
    <dgm:pt modelId="{60D19B86-89FE-4582-AA69-354826B346AB}" type="pres">
      <dgm:prSet presAssocID="{5684419E-5D25-418A-9996-9A31CB6CE7D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88046F5-5951-4E83-ADFE-091048FFFA35}" type="pres">
      <dgm:prSet presAssocID="{A4BFF6A7-8DF1-4A26-9D18-6EADD8D0BCC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F9207BA-12EC-47C9-B6D1-C23875B223B4}" type="pres">
      <dgm:prSet presAssocID="{98F06F89-A4EA-4E78-980C-825B096696A1}" presName="sibTrans" presStyleLbl="sibTrans2D1" presStyleIdx="0" presStyleCnt="5" custLinFactX="100000" custLinFactNeighborX="126076" custLinFactNeighborY="-2173"/>
      <dgm:spPr/>
      <dgm:t>
        <a:bodyPr/>
        <a:lstStyle/>
        <a:p>
          <a:endParaRPr lang="nl-NL"/>
        </a:p>
      </dgm:t>
    </dgm:pt>
    <dgm:pt modelId="{C308D75D-752F-4653-9665-594A92310F7C}" type="pres">
      <dgm:prSet presAssocID="{98F06F89-A4EA-4E78-980C-825B096696A1}" presName="connectorText" presStyleLbl="sibTrans2D1" presStyleIdx="0" presStyleCnt="5"/>
      <dgm:spPr/>
      <dgm:t>
        <a:bodyPr/>
        <a:lstStyle/>
        <a:p>
          <a:endParaRPr lang="nl-NL"/>
        </a:p>
      </dgm:t>
    </dgm:pt>
    <dgm:pt modelId="{1E682ABA-F522-4E6C-AB08-4320B16B446F}" type="pres">
      <dgm:prSet presAssocID="{F108B71A-0433-4A75-B22E-434355C2F4F1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9B59EFB-E11F-46EE-843C-00815091C60F}" type="pres">
      <dgm:prSet presAssocID="{44317EBC-0BD1-4555-83F3-8045B56DAB2E}" presName="sibTrans" presStyleLbl="sibTrans2D1" presStyleIdx="1" presStyleCnt="5"/>
      <dgm:spPr/>
      <dgm:t>
        <a:bodyPr/>
        <a:lstStyle/>
        <a:p>
          <a:endParaRPr lang="nl-NL"/>
        </a:p>
      </dgm:t>
    </dgm:pt>
    <dgm:pt modelId="{1F0A183E-944E-4F68-B8BE-9C6A5F19519E}" type="pres">
      <dgm:prSet presAssocID="{44317EBC-0BD1-4555-83F3-8045B56DAB2E}" presName="connectorText" presStyleLbl="sibTrans2D1" presStyleIdx="1" presStyleCnt="5"/>
      <dgm:spPr/>
      <dgm:t>
        <a:bodyPr/>
        <a:lstStyle/>
        <a:p>
          <a:endParaRPr lang="nl-NL"/>
        </a:p>
      </dgm:t>
    </dgm:pt>
    <dgm:pt modelId="{D6F063FE-94BD-4BC7-83B1-752DE4F7963D}" type="pres">
      <dgm:prSet presAssocID="{4EBEF517-9DE4-48EB-9B31-49F1D9A05A0E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6078178-5B90-4F5E-BFA3-F60470F3851E}" type="pres">
      <dgm:prSet presAssocID="{40A8B734-587B-4CEB-BD2F-966DCD14EFBA}" presName="sibTrans" presStyleLbl="sibTrans2D1" presStyleIdx="2" presStyleCnt="5"/>
      <dgm:spPr/>
      <dgm:t>
        <a:bodyPr/>
        <a:lstStyle/>
        <a:p>
          <a:endParaRPr lang="nl-NL"/>
        </a:p>
      </dgm:t>
    </dgm:pt>
    <dgm:pt modelId="{DC904C7C-FDDA-4FBB-9A8C-14D0336A34B9}" type="pres">
      <dgm:prSet presAssocID="{40A8B734-587B-4CEB-BD2F-966DCD14EFBA}" presName="connectorText" presStyleLbl="sibTrans2D1" presStyleIdx="2" presStyleCnt="5"/>
      <dgm:spPr/>
      <dgm:t>
        <a:bodyPr/>
        <a:lstStyle/>
        <a:p>
          <a:endParaRPr lang="nl-NL"/>
        </a:p>
      </dgm:t>
    </dgm:pt>
    <dgm:pt modelId="{25C613B0-9884-4370-96D0-5BA424D181FA}" type="pres">
      <dgm:prSet presAssocID="{46E3CF62-0182-4A04-B93A-C5E034A2DAA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72F2338-1E14-481A-92DA-92B9F4D44E9D}" type="pres">
      <dgm:prSet presAssocID="{CE7A665C-31CD-4B1B-BA54-D1F1FA118B8D}" presName="sibTrans" presStyleLbl="sibTrans2D1" presStyleIdx="3" presStyleCnt="5"/>
      <dgm:spPr/>
      <dgm:t>
        <a:bodyPr/>
        <a:lstStyle/>
        <a:p>
          <a:endParaRPr lang="nl-NL"/>
        </a:p>
      </dgm:t>
    </dgm:pt>
    <dgm:pt modelId="{D3E6BA54-B066-4171-87E5-32844759E25E}" type="pres">
      <dgm:prSet presAssocID="{CE7A665C-31CD-4B1B-BA54-D1F1FA118B8D}" presName="connectorText" presStyleLbl="sibTrans2D1" presStyleIdx="3" presStyleCnt="5"/>
      <dgm:spPr/>
      <dgm:t>
        <a:bodyPr/>
        <a:lstStyle/>
        <a:p>
          <a:endParaRPr lang="nl-NL"/>
        </a:p>
      </dgm:t>
    </dgm:pt>
    <dgm:pt modelId="{5040652C-AC7C-4105-AF32-15348C5BB125}" type="pres">
      <dgm:prSet presAssocID="{2FC3DF26-CAD2-426D-B1A4-7CA0C6C8BB0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FD6DE2B-A95B-4580-B70A-EB5452119789}" type="pres">
      <dgm:prSet presAssocID="{F6302FDA-F3AB-430E-9C39-B4CC572220E3}" presName="sibTrans" presStyleLbl="sibTrans2D1" presStyleIdx="4" presStyleCnt="5"/>
      <dgm:spPr/>
      <dgm:t>
        <a:bodyPr/>
        <a:lstStyle/>
        <a:p>
          <a:endParaRPr lang="nl-NL"/>
        </a:p>
      </dgm:t>
    </dgm:pt>
    <dgm:pt modelId="{314879CC-D470-4D24-BD3F-BEB185E254BC}" type="pres">
      <dgm:prSet presAssocID="{F6302FDA-F3AB-430E-9C39-B4CC572220E3}" presName="connectorText" presStyleLbl="sibTrans2D1" presStyleIdx="4" presStyleCnt="5"/>
      <dgm:spPr/>
      <dgm:t>
        <a:bodyPr/>
        <a:lstStyle/>
        <a:p>
          <a:endParaRPr lang="nl-NL"/>
        </a:p>
      </dgm:t>
    </dgm:pt>
  </dgm:ptLst>
  <dgm:cxnLst>
    <dgm:cxn modelId="{7D677A34-A81E-4983-997C-B3CEADF9C4A7}" srcId="{5684419E-5D25-418A-9996-9A31CB6CE7DB}" destId="{46E3CF62-0182-4A04-B93A-C5E034A2DAA2}" srcOrd="3" destOrd="0" parTransId="{E9329195-D4AB-4E2C-B7F1-C357CA550D1D}" sibTransId="{CE7A665C-31CD-4B1B-BA54-D1F1FA118B8D}"/>
    <dgm:cxn modelId="{0F1D1775-D956-4787-80F5-743774B96439}" type="presOf" srcId="{44317EBC-0BD1-4555-83F3-8045B56DAB2E}" destId="{1F0A183E-944E-4F68-B8BE-9C6A5F19519E}" srcOrd="1" destOrd="0" presId="urn:microsoft.com/office/officeart/2005/8/layout/cycle2"/>
    <dgm:cxn modelId="{A5E9CF50-9ACA-469E-8D90-D649648B6BB2}" type="presOf" srcId="{5684419E-5D25-418A-9996-9A31CB6CE7DB}" destId="{60D19B86-89FE-4582-AA69-354826B346AB}" srcOrd="0" destOrd="0" presId="urn:microsoft.com/office/officeart/2005/8/layout/cycle2"/>
    <dgm:cxn modelId="{76AD0500-6DBD-46E5-81DE-FFBD8F7C35B0}" srcId="{5684419E-5D25-418A-9996-9A31CB6CE7DB}" destId="{2FC3DF26-CAD2-426D-B1A4-7CA0C6C8BB0C}" srcOrd="4" destOrd="0" parTransId="{B093F8B5-D879-4564-A616-C94585EA4BDE}" sibTransId="{F6302FDA-F3AB-430E-9C39-B4CC572220E3}"/>
    <dgm:cxn modelId="{3E974246-2E5B-4281-9684-9CEE764D8599}" srcId="{5684419E-5D25-418A-9996-9A31CB6CE7DB}" destId="{4EBEF517-9DE4-48EB-9B31-49F1D9A05A0E}" srcOrd="2" destOrd="0" parTransId="{ADA838EA-EDFC-44B9-8855-DE894A51FA38}" sibTransId="{40A8B734-587B-4CEB-BD2F-966DCD14EFBA}"/>
    <dgm:cxn modelId="{4ED920ED-BA4A-45BC-9E94-85FFBBAD4BE2}" type="presOf" srcId="{CE7A665C-31CD-4B1B-BA54-D1F1FA118B8D}" destId="{272F2338-1E14-481A-92DA-92B9F4D44E9D}" srcOrd="0" destOrd="0" presId="urn:microsoft.com/office/officeart/2005/8/layout/cycle2"/>
    <dgm:cxn modelId="{2AA4FF9C-0B53-42CC-9CE3-ABC53CF75FDB}" type="presOf" srcId="{F6302FDA-F3AB-430E-9C39-B4CC572220E3}" destId="{7FD6DE2B-A95B-4580-B70A-EB5452119789}" srcOrd="0" destOrd="0" presId="urn:microsoft.com/office/officeart/2005/8/layout/cycle2"/>
    <dgm:cxn modelId="{5F77DB1F-E044-4FA5-B14B-257792AFF94E}" type="presOf" srcId="{98F06F89-A4EA-4E78-980C-825B096696A1}" destId="{C308D75D-752F-4653-9665-594A92310F7C}" srcOrd="1" destOrd="0" presId="urn:microsoft.com/office/officeart/2005/8/layout/cycle2"/>
    <dgm:cxn modelId="{09EAD091-064B-4161-BB2A-59504B9A046C}" type="presOf" srcId="{98F06F89-A4EA-4E78-980C-825B096696A1}" destId="{3F9207BA-12EC-47C9-B6D1-C23875B223B4}" srcOrd="0" destOrd="0" presId="urn:microsoft.com/office/officeart/2005/8/layout/cycle2"/>
    <dgm:cxn modelId="{F81FFB25-E931-46A0-A570-7546FF822C01}" type="presOf" srcId="{46E3CF62-0182-4A04-B93A-C5E034A2DAA2}" destId="{25C613B0-9884-4370-96D0-5BA424D181FA}" srcOrd="0" destOrd="0" presId="urn:microsoft.com/office/officeart/2005/8/layout/cycle2"/>
    <dgm:cxn modelId="{85179652-0C74-4B43-BBF2-B37A5640B3D2}" type="presOf" srcId="{40A8B734-587B-4CEB-BD2F-966DCD14EFBA}" destId="{DC904C7C-FDDA-4FBB-9A8C-14D0336A34B9}" srcOrd="1" destOrd="0" presId="urn:microsoft.com/office/officeart/2005/8/layout/cycle2"/>
    <dgm:cxn modelId="{15581595-499F-443F-A5C9-DE6788803AF5}" type="presOf" srcId="{CE7A665C-31CD-4B1B-BA54-D1F1FA118B8D}" destId="{D3E6BA54-B066-4171-87E5-32844759E25E}" srcOrd="1" destOrd="0" presId="urn:microsoft.com/office/officeart/2005/8/layout/cycle2"/>
    <dgm:cxn modelId="{40764835-3DFF-49F3-B7CD-F4D9427B4F2D}" type="presOf" srcId="{F108B71A-0433-4A75-B22E-434355C2F4F1}" destId="{1E682ABA-F522-4E6C-AB08-4320B16B446F}" srcOrd="0" destOrd="0" presId="urn:microsoft.com/office/officeart/2005/8/layout/cycle2"/>
    <dgm:cxn modelId="{675CF910-ABAE-494F-8DFE-C85A30CC5922}" srcId="{5684419E-5D25-418A-9996-9A31CB6CE7DB}" destId="{F108B71A-0433-4A75-B22E-434355C2F4F1}" srcOrd="1" destOrd="0" parTransId="{1179362D-197D-4775-8FA5-245F201BE2AF}" sibTransId="{44317EBC-0BD1-4555-83F3-8045B56DAB2E}"/>
    <dgm:cxn modelId="{A525A122-17CF-46FB-86F5-CF1F80E0C525}" srcId="{5684419E-5D25-418A-9996-9A31CB6CE7DB}" destId="{A4BFF6A7-8DF1-4A26-9D18-6EADD8D0BCCC}" srcOrd="0" destOrd="0" parTransId="{297F413E-4024-4A8A-A02F-B1970BEECDF7}" sibTransId="{98F06F89-A4EA-4E78-980C-825B096696A1}"/>
    <dgm:cxn modelId="{8BF48C0D-5F2C-459F-994B-FF1E01F4CE4E}" type="presOf" srcId="{40A8B734-587B-4CEB-BD2F-966DCD14EFBA}" destId="{76078178-5B90-4F5E-BFA3-F60470F3851E}" srcOrd="0" destOrd="0" presId="urn:microsoft.com/office/officeart/2005/8/layout/cycle2"/>
    <dgm:cxn modelId="{A68D2D83-14FF-44E1-9E0E-C853EFC7C137}" type="presOf" srcId="{4EBEF517-9DE4-48EB-9B31-49F1D9A05A0E}" destId="{D6F063FE-94BD-4BC7-83B1-752DE4F7963D}" srcOrd="0" destOrd="0" presId="urn:microsoft.com/office/officeart/2005/8/layout/cycle2"/>
    <dgm:cxn modelId="{E56A76D7-B7BB-42B6-B591-57DD69B7EA70}" type="presOf" srcId="{F6302FDA-F3AB-430E-9C39-B4CC572220E3}" destId="{314879CC-D470-4D24-BD3F-BEB185E254BC}" srcOrd="1" destOrd="0" presId="urn:microsoft.com/office/officeart/2005/8/layout/cycle2"/>
    <dgm:cxn modelId="{963068F5-8497-4B47-8151-457A46B43CD2}" type="presOf" srcId="{A4BFF6A7-8DF1-4A26-9D18-6EADD8D0BCCC}" destId="{A88046F5-5951-4E83-ADFE-091048FFFA35}" srcOrd="0" destOrd="0" presId="urn:microsoft.com/office/officeart/2005/8/layout/cycle2"/>
    <dgm:cxn modelId="{8DEBCDC3-744B-4C16-AD97-1A8D9D5988AA}" type="presOf" srcId="{2FC3DF26-CAD2-426D-B1A4-7CA0C6C8BB0C}" destId="{5040652C-AC7C-4105-AF32-15348C5BB125}" srcOrd="0" destOrd="0" presId="urn:microsoft.com/office/officeart/2005/8/layout/cycle2"/>
    <dgm:cxn modelId="{9F6FB248-E04F-4209-A2D6-5E04A6E79CF1}" type="presOf" srcId="{44317EBC-0BD1-4555-83F3-8045B56DAB2E}" destId="{E9B59EFB-E11F-46EE-843C-00815091C60F}" srcOrd="0" destOrd="0" presId="urn:microsoft.com/office/officeart/2005/8/layout/cycle2"/>
    <dgm:cxn modelId="{486730A7-0FE6-4D90-8FD8-71E5BCDC65FD}" type="presParOf" srcId="{60D19B86-89FE-4582-AA69-354826B346AB}" destId="{A88046F5-5951-4E83-ADFE-091048FFFA35}" srcOrd="0" destOrd="0" presId="urn:microsoft.com/office/officeart/2005/8/layout/cycle2"/>
    <dgm:cxn modelId="{9DD4BB48-96DA-48C2-BA9F-C9CFA870741C}" type="presParOf" srcId="{60D19B86-89FE-4582-AA69-354826B346AB}" destId="{3F9207BA-12EC-47C9-B6D1-C23875B223B4}" srcOrd="1" destOrd="0" presId="urn:microsoft.com/office/officeart/2005/8/layout/cycle2"/>
    <dgm:cxn modelId="{7BBD68C5-0D06-4A56-94BC-F1F90E7BB3C5}" type="presParOf" srcId="{3F9207BA-12EC-47C9-B6D1-C23875B223B4}" destId="{C308D75D-752F-4653-9665-594A92310F7C}" srcOrd="0" destOrd="0" presId="urn:microsoft.com/office/officeart/2005/8/layout/cycle2"/>
    <dgm:cxn modelId="{8A8859A2-04A4-42D4-B9FB-2CF135A0F6FB}" type="presParOf" srcId="{60D19B86-89FE-4582-AA69-354826B346AB}" destId="{1E682ABA-F522-4E6C-AB08-4320B16B446F}" srcOrd="2" destOrd="0" presId="urn:microsoft.com/office/officeart/2005/8/layout/cycle2"/>
    <dgm:cxn modelId="{0E0FB500-8B10-4B3F-932B-7928604CA6D3}" type="presParOf" srcId="{60D19B86-89FE-4582-AA69-354826B346AB}" destId="{E9B59EFB-E11F-46EE-843C-00815091C60F}" srcOrd="3" destOrd="0" presId="urn:microsoft.com/office/officeart/2005/8/layout/cycle2"/>
    <dgm:cxn modelId="{7ABF342E-D1E2-45CF-9AC9-4606B775E60B}" type="presParOf" srcId="{E9B59EFB-E11F-46EE-843C-00815091C60F}" destId="{1F0A183E-944E-4F68-B8BE-9C6A5F19519E}" srcOrd="0" destOrd="0" presId="urn:microsoft.com/office/officeart/2005/8/layout/cycle2"/>
    <dgm:cxn modelId="{2517EB07-99C7-48F8-8C23-DBD502737FDB}" type="presParOf" srcId="{60D19B86-89FE-4582-AA69-354826B346AB}" destId="{D6F063FE-94BD-4BC7-83B1-752DE4F7963D}" srcOrd="4" destOrd="0" presId="urn:microsoft.com/office/officeart/2005/8/layout/cycle2"/>
    <dgm:cxn modelId="{41779EF1-DF56-4CC7-B4DF-3D14CEB04253}" type="presParOf" srcId="{60D19B86-89FE-4582-AA69-354826B346AB}" destId="{76078178-5B90-4F5E-BFA3-F60470F3851E}" srcOrd="5" destOrd="0" presId="urn:microsoft.com/office/officeart/2005/8/layout/cycle2"/>
    <dgm:cxn modelId="{F365E24A-DDEB-41DA-9AAA-02D07099B4CA}" type="presParOf" srcId="{76078178-5B90-4F5E-BFA3-F60470F3851E}" destId="{DC904C7C-FDDA-4FBB-9A8C-14D0336A34B9}" srcOrd="0" destOrd="0" presId="urn:microsoft.com/office/officeart/2005/8/layout/cycle2"/>
    <dgm:cxn modelId="{465FA6E8-F8CA-43AA-B718-E710B34F0789}" type="presParOf" srcId="{60D19B86-89FE-4582-AA69-354826B346AB}" destId="{25C613B0-9884-4370-96D0-5BA424D181FA}" srcOrd="6" destOrd="0" presId="urn:microsoft.com/office/officeart/2005/8/layout/cycle2"/>
    <dgm:cxn modelId="{2A8ACA9C-E0A2-4C0B-838B-C16241DF44AD}" type="presParOf" srcId="{60D19B86-89FE-4582-AA69-354826B346AB}" destId="{272F2338-1E14-481A-92DA-92B9F4D44E9D}" srcOrd="7" destOrd="0" presId="urn:microsoft.com/office/officeart/2005/8/layout/cycle2"/>
    <dgm:cxn modelId="{9A7871CF-4879-4130-81E7-44476CB7AD12}" type="presParOf" srcId="{272F2338-1E14-481A-92DA-92B9F4D44E9D}" destId="{D3E6BA54-B066-4171-87E5-32844759E25E}" srcOrd="0" destOrd="0" presId="urn:microsoft.com/office/officeart/2005/8/layout/cycle2"/>
    <dgm:cxn modelId="{AAFB7C81-6C29-453E-B71F-E941A827F5DA}" type="presParOf" srcId="{60D19B86-89FE-4582-AA69-354826B346AB}" destId="{5040652C-AC7C-4105-AF32-15348C5BB125}" srcOrd="8" destOrd="0" presId="urn:microsoft.com/office/officeart/2005/8/layout/cycle2"/>
    <dgm:cxn modelId="{1ED0D2BB-A712-4778-9D53-1B84CAC6E1E5}" type="presParOf" srcId="{60D19B86-89FE-4582-AA69-354826B346AB}" destId="{7FD6DE2B-A95B-4580-B70A-EB5452119789}" srcOrd="9" destOrd="0" presId="urn:microsoft.com/office/officeart/2005/8/layout/cycle2"/>
    <dgm:cxn modelId="{2F37D00B-390D-4462-824A-A5B84D3F996D}" type="presParOf" srcId="{7FD6DE2B-A95B-4580-B70A-EB5452119789}" destId="{314879CC-D470-4D24-BD3F-BEB185E254B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8046F5-5951-4E83-ADFE-091048FFFA35}">
      <dsp:nvSpPr>
        <dsp:cNvPr id="0" name=""/>
        <dsp:cNvSpPr/>
      </dsp:nvSpPr>
      <dsp:spPr>
        <a:xfrm>
          <a:off x="2427457" y="677"/>
          <a:ext cx="905725" cy="905725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b="1" kern="1200" dirty="0">
              <a:latin typeface="Candara" pitchFamily="34" charset="0"/>
            </a:rPr>
            <a:t>Orienting &amp; Asking questions</a:t>
          </a:r>
        </a:p>
      </dsp:txBody>
      <dsp:txXfrm>
        <a:off x="2427457" y="677"/>
        <a:ext cx="905725" cy="905725"/>
      </dsp:txXfrm>
    </dsp:sp>
    <dsp:sp modelId="{3F9207BA-12EC-47C9-B6D1-C23875B223B4}">
      <dsp:nvSpPr>
        <dsp:cNvPr id="0" name=""/>
        <dsp:cNvSpPr/>
      </dsp:nvSpPr>
      <dsp:spPr>
        <a:xfrm rot="2160000">
          <a:off x="3847815" y="689518"/>
          <a:ext cx="240344" cy="305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300" kern="1200">
            <a:solidFill>
              <a:schemeClr val="tx1"/>
            </a:solidFill>
            <a:latin typeface="Candara" pitchFamily="34" charset="0"/>
          </a:endParaRPr>
        </a:p>
      </dsp:txBody>
      <dsp:txXfrm rot="2160000">
        <a:off x="3847815" y="689518"/>
        <a:ext cx="240344" cy="305682"/>
      </dsp:txXfrm>
    </dsp:sp>
    <dsp:sp modelId="{1E682ABA-F522-4E6C-AB08-4320B16B446F}">
      <dsp:nvSpPr>
        <dsp:cNvPr id="0" name=""/>
        <dsp:cNvSpPr/>
      </dsp:nvSpPr>
      <dsp:spPr>
        <a:xfrm>
          <a:off x="3527077" y="799598"/>
          <a:ext cx="905725" cy="905725"/>
        </a:xfrm>
        <a:prstGeom prst="ellipse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shade val="51000"/>
                <a:satMod val="130000"/>
              </a:schemeClr>
            </a:gs>
            <a:gs pos="80000">
              <a:schemeClr val="accent3">
                <a:hueOff val="2812566"/>
                <a:satOff val="-4220"/>
                <a:lumOff val="-686"/>
                <a:alphaOff val="0"/>
                <a:shade val="93000"/>
                <a:satMod val="13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b="1" kern="1200" dirty="0">
              <a:latin typeface="Candara" pitchFamily="34" charset="0"/>
            </a:rPr>
            <a:t>Hypothesis generation &amp; Design</a:t>
          </a:r>
        </a:p>
      </dsp:txBody>
      <dsp:txXfrm>
        <a:off x="3527077" y="799598"/>
        <a:ext cx="905725" cy="905725"/>
      </dsp:txXfrm>
    </dsp:sp>
    <dsp:sp modelId="{E9B59EFB-E11F-46EE-843C-00815091C60F}">
      <dsp:nvSpPr>
        <dsp:cNvPr id="0" name=""/>
        <dsp:cNvSpPr/>
      </dsp:nvSpPr>
      <dsp:spPr>
        <a:xfrm rot="6480000">
          <a:off x="3651861" y="1739490"/>
          <a:ext cx="240344" cy="305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812566"/>
            <a:satOff val="-4220"/>
            <a:lumOff val="-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300" kern="1200">
            <a:solidFill>
              <a:schemeClr val="tx1"/>
            </a:solidFill>
            <a:latin typeface="Candara" pitchFamily="34" charset="0"/>
          </a:endParaRPr>
        </a:p>
      </dsp:txBody>
      <dsp:txXfrm rot="6480000">
        <a:off x="3651861" y="1739490"/>
        <a:ext cx="240344" cy="305682"/>
      </dsp:txXfrm>
    </dsp:sp>
    <dsp:sp modelId="{D6F063FE-94BD-4BC7-83B1-752DE4F7963D}">
      <dsp:nvSpPr>
        <dsp:cNvPr id="0" name=""/>
        <dsp:cNvSpPr/>
      </dsp:nvSpPr>
      <dsp:spPr>
        <a:xfrm>
          <a:off x="3107059" y="2092279"/>
          <a:ext cx="905725" cy="905725"/>
        </a:xfrm>
        <a:prstGeom prst="ellipse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shade val="51000"/>
                <a:satMod val="130000"/>
              </a:schemeClr>
            </a:gs>
            <a:gs pos="80000">
              <a:schemeClr val="accent3">
                <a:hueOff val="5625132"/>
                <a:satOff val="-8440"/>
                <a:lumOff val="-1373"/>
                <a:alphaOff val="0"/>
                <a:shade val="93000"/>
                <a:satMod val="13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b="1" kern="1200" dirty="0">
              <a:latin typeface="Candara" pitchFamily="34" charset="0"/>
            </a:rPr>
            <a:t>Planning &amp; Investigation</a:t>
          </a:r>
        </a:p>
      </dsp:txBody>
      <dsp:txXfrm>
        <a:off x="3107059" y="2092279"/>
        <a:ext cx="905725" cy="905725"/>
      </dsp:txXfrm>
    </dsp:sp>
    <dsp:sp modelId="{76078178-5B90-4F5E-BFA3-F60470F3851E}">
      <dsp:nvSpPr>
        <dsp:cNvPr id="0" name=""/>
        <dsp:cNvSpPr/>
      </dsp:nvSpPr>
      <dsp:spPr>
        <a:xfrm rot="10800000">
          <a:off x="2766950" y="2392300"/>
          <a:ext cx="240344" cy="305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300" kern="1200">
            <a:solidFill>
              <a:schemeClr val="tx1"/>
            </a:solidFill>
            <a:latin typeface="Candara" pitchFamily="34" charset="0"/>
          </a:endParaRPr>
        </a:p>
      </dsp:txBody>
      <dsp:txXfrm rot="10800000">
        <a:off x="2766950" y="2392300"/>
        <a:ext cx="240344" cy="305682"/>
      </dsp:txXfrm>
    </dsp:sp>
    <dsp:sp modelId="{25C613B0-9884-4370-96D0-5BA424D181FA}">
      <dsp:nvSpPr>
        <dsp:cNvPr id="0" name=""/>
        <dsp:cNvSpPr/>
      </dsp:nvSpPr>
      <dsp:spPr>
        <a:xfrm>
          <a:off x="1747854" y="2092279"/>
          <a:ext cx="905725" cy="905725"/>
        </a:xfrm>
        <a:prstGeom prst="ellipse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shade val="51000"/>
                <a:satMod val="130000"/>
              </a:schemeClr>
            </a:gs>
            <a:gs pos="80000">
              <a:schemeClr val="accent3">
                <a:hueOff val="8437698"/>
                <a:satOff val="-12660"/>
                <a:lumOff val="-2059"/>
                <a:alphaOff val="0"/>
                <a:shade val="93000"/>
                <a:satMod val="13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b="1" kern="1200" dirty="0">
              <a:latin typeface="Candara" pitchFamily="34" charset="0"/>
            </a:rPr>
            <a:t>Analysis &amp; Interpre-tation</a:t>
          </a:r>
        </a:p>
      </dsp:txBody>
      <dsp:txXfrm>
        <a:off x="1747854" y="2092279"/>
        <a:ext cx="905725" cy="905725"/>
      </dsp:txXfrm>
    </dsp:sp>
    <dsp:sp modelId="{272F2338-1E14-481A-92DA-92B9F4D44E9D}">
      <dsp:nvSpPr>
        <dsp:cNvPr id="0" name=""/>
        <dsp:cNvSpPr/>
      </dsp:nvSpPr>
      <dsp:spPr>
        <a:xfrm rot="15120000">
          <a:off x="1872638" y="1752429"/>
          <a:ext cx="240344" cy="305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8437698"/>
            <a:satOff val="-12660"/>
            <a:lumOff val="-205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300" kern="1200">
            <a:solidFill>
              <a:schemeClr val="tx1"/>
            </a:solidFill>
            <a:latin typeface="Candara" pitchFamily="34" charset="0"/>
          </a:endParaRPr>
        </a:p>
      </dsp:txBody>
      <dsp:txXfrm rot="15120000">
        <a:off x="1872638" y="1752429"/>
        <a:ext cx="240344" cy="305682"/>
      </dsp:txXfrm>
    </dsp:sp>
    <dsp:sp modelId="{5040652C-AC7C-4105-AF32-15348C5BB125}">
      <dsp:nvSpPr>
        <dsp:cNvPr id="0" name=""/>
        <dsp:cNvSpPr/>
      </dsp:nvSpPr>
      <dsp:spPr>
        <a:xfrm>
          <a:off x="1327836" y="799598"/>
          <a:ext cx="905725" cy="905725"/>
        </a:xfrm>
        <a:prstGeom prst="ellipse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1500" b="1" kern="1200" dirty="0">
              <a:latin typeface="Candara" pitchFamily="34" charset="0"/>
            </a:rPr>
            <a:t>Conclusion &amp; Evaluation</a:t>
          </a:r>
        </a:p>
      </dsp:txBody>
      <dsp:txXfrm>
        <a:off x="1327836" y="799598"/>
        <a:ext cx="905725" cy="905725"/>
      </dsp:txXfrm>
    </dsp:sp>
    <dsp:sp modelId="{7FD6DE2B-A95B-4580-B70A-EB5452119789}">
      <dsp:nvSpPr>
        <dsp:cNvPr id="0" name=""/>
        <dsp:cNvSpPr/>
      </dsp:nvSpPr>
      <dsp:spPr>
        <a:xfrm rot="19440000">
          <a:off x="2204834" y="704157"/>
          <a:ext cx="240344" cy="3056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nl-NL" sz="1300" kern="1200">
            <a:solidFill>
              <a:schemeClr val="tx1"/>
            </a:solidFill>
            <a:latin typeface="Candara" pitchFamily="34" charset="0"/>
          </a:endParaRPr>
        </a:p>
      </dsp:txBody>
      <dsp:txXfrm rot="19440000">
        <a:off x="2204834" y="704157"/>
        <a:ext cx="240344" cy="305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55046-7235-4960-9C47-482BAF3B3F96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139609-C4B5-42E1-B183-D7794BC77135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IE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D294D19-C4AC-4813-BBDE-5DD45D42DC19}" type="slidenum">
              <a:rPr lang="en-US" smtClean="0">
                <a:solidFill>
                  <a:srgbClr val="000000"/>
                </a:solidFill>
                <a:latin typeface="Calibri" pitchFamily="34" charset="0"/>
              </a:rPr>
              <a:pPr eaLnBrk="1" hangingPunct="1"/>
              <a:t>24</a:t>
            </a:fld>
            <a:endParaRPr lang="en-US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0F293-8E20-4776-BABC-889066112339}" type="datetimeFigureOut">
              <a:rPr lang="el-GR" smtClean="0"/>
              <a:pPr/>
              <a:t>27/8/2015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27B79-B60D-4C23-9F51-5D12B41219A9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-lab-project.e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388" y="115888"/>
            <a:ext cx="1368276" cy="1143000"/>
          </a:xfrm>
        </p:spPr>
        <p:txBody>
          <a:bodyPr>
            <a:normAutofit fontScale="90000"/>
          </a:bodyPr>
          <a:lstStyle/>
          <a:p>
            <a:pPr>
              <a:lnSpc>
                <a:spcPts val="3400"/>
              </a:lnSpc>
              <a:defRPr/>
            </a:pPr>
            <a:r>
              <a:rPr lang="en-US" sz="4000" dirty="0">
                <a:latin typeface="Comic Sans MS" pitchFamily="66" charset="0"/>
              </a:rPr>
              <a:t/>
            </a:r>
            <a:br>
              <a:rPr lang="en-US" sz="4000" dirty="0">
                <a:latin typeface="Comic Sans MS" pitchFamily="66" charset="0"/>
              </a:rPr>
            </a:br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n-US" sz="2800" dirty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</a:b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251520" y="2348880"/>
            <a:ext cx="849694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 educational projects: Go-lab and ISE</a:t>
            </a:r>
          </a:p>
          <a:p>
            <a:pPr algn="ctr">
              <a:defRPr/>
            </a:pP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Introducing HEP to students through web based simple hands-on</a:t>
            </a:r>
          </a:p>
          <a:p>
            <a:pPr algn="ctr">
              <a:defRPr/>
            </a:pPr>
            <a:r>
              <a:rPr lang="en-US" sz="4000" b="1" dirty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analysis</a:t>
            </a:r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B5834EB-85F1-4C23-9C74-99808ACC073C}" type="slidenum">
              <a:rPr lang="el-GR"/>
              <a:pPr/>
              <a:t>1</a:t>
            </a:fld>
            <a:endParaRPr lang="el-GR"/>
          </a:p>
        </p:txBody>
      </p:sp>
      <p:sp>
        <p:nvSpPr>
          <p:cNvPr id="2053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163C8C3-4640-4C63-BC6B-3EA399B262C5}" type="datetime1">
              <a:rPr lang="el-GR"/>
              <a:pPr/>
              <a:t>27/8/2015</a:t>
            </a:fld>
            <a:endParaRPr lang="el-GR"/>
          </a:p>
        </p:txBody>
      </p:sp>
      <p:sp>
        <p:nvSpPr>
          <p:cNvPr id="2054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/>
              <a:t>C.Kourkoumelis,UoA</a:t>
            </a:r>
            <a:endParaRPr lang="el-GR"/>
          </a:p>
        </p:txBody>
      </p:sp>
      <p:pic>
        <p:nvPicPr>
          <p:cNvPr id="2055" name="Content Placeholder 9" descr="LOGO_UOA COL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0"/>
            <a:ext cx="1144588" cy="1477963"/>
          </a:xfrm>
        </p:spPr>
      </p:pic>
      <p:sp>
        <p:nvSpPr>
          <p:cNvPr id="9" name="TextBox 8"/>
          <p:cNvSpPr txBox="1"/>
          <p:nvPr/>
        </p:nvSpPr>
        <p:spPr>
          <a:xfrm>
            <a:off x="4788024" y="260648"/>
            <a:ext cx="4147802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99"/>
                </a:solidFill>
                <a:latin typeface="Calibri" pitchFamily="34" charset="0"/>
              </a:rPr>
              <a:t>The IASA/</a:t>
            </a:r>
            <a:r>
              <a:rPr lang="en-US" sz="2400" b="1" dirty="0" err="1">
                <a:solidFill>
                  <a:srgbClr val="000099"/>
                </a:solidFill>
                <a:latin typeface="Calibri" pitchFamily="34" charset="0"/>
              </a:rPr>
              <a:t>UoA</a:t>
            </a:r>
            <a:r>
              <a:rPr lang="en-US" sz="2400" b="1" dirty="0">
                <a:solidFill>
                  <a:srgbClr val="000099"/>
                </a:solidFill>
                <a:latin typeface="Calibri" pitchFamily="34" charset="0"/>
              </a:rPr>
              <a:t> outreach team:</a:t>
            </a:r>
          </a:p>
          <a:p>
            <a:r>
              <a:rPr lang="en-US" sz="2400" b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Christine </a:t>
            </a:r>
            <a:r>
              <a:rPr lang="en-US" sz="2400" b="1" u="sng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Kourkoumelis</a:t>
            </a:r>
            <a:endParaRPr lang="en-US" sz="2400" b="1" u="sng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Dimitris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Fassouliotis</a:t>
            </a:r>
            <a:endParaRPr lang="en-US" sz="24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Stelios</a:t>
            </a: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en-US" sz="2400" b="1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Vourakis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/>
            </a:r>
            <a:br>
              <a:rPr lang="en-US" sz="24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endParaRPr lang="el-GR" dirty="0" err="1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1268760"/>
            <a:ext cx="282789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University of Athens</a:t>
            </a:r>
            <a:endParaRPr lang="el-GR" sz="2400" b="1" dirty="0"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  <a:p>
            <a:endParaRPr lang="el-GR" dirty="0" err="1">
              <a:latin typeface="Comic Sans MS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5328592" cy="3264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37073"/>
            <a:ext cx="8892480" cy="101566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3000" dirty="0">
                <a:latin typeface="Calibri" pitchFamily="34" charset="0"/>
              </a:rPr>
              <a:t>Tested demonstrator (February 2015-July 2015) in 26 schools at seven different locations</a:t>
            </a:r>
            <a:endParaRPr lang="el-GR" sz="3000" dirty="0" err="1">
              <a:latin typeface="Calibri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090367"/>
            <a:ext cx="5638800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277172" y="2564904"/>
            <a:ext cx="3866828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de-D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Problem solving competence</a:t>
            </a:r>
          </a:p>
          <a:p>
            <a:pPr algn="just"/>
            <a:r>
              <a:rPr lang="en-US" sz="2400" dirty="0">
                <a:latin typeface="+mj-lt"/>
              </a:rPr>
              <a:t>-&gt; Higher than “PISA”</a:t>
            </a:r>
            <a:endParaRPr lang="el-GR" dirty="0" err="1">
              <a:latin typeface="Comic Sans MS" pitchFamily="66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6588224" y="3356992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513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>
              <a:defRPr/>
            </a:pPr>
            <a:r>
              <a:rPr lang="en-US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Masterclasses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and VV in Greece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(last two years)</a:t>
            </a:r>
            <a:endParaRPr lang="el-GR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17411" name="Content Placeholder 6" descr="Map3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5113" y="1052736"/>
            <a:ext cx="6680284" cy="5805264"/>
          </a:xfrm>
        </p:spPr>
      </p:pic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A2C333-CACD-4E5D-BEDD-F07A611595A6}" type="slidenum">
              <a:rPr lang="el-GR"/>
              <a:pPr eaLnBrk="1" hangingPunct="1"/>
              <a:t>11</a:t>
            </a:fld>
            <a:endParaRPr lang="el-GR"/>
          </a:p>
        </p:txBody>
      </p:sp>
      <p:sp>
        <p:nvSpPr>
          <p:cNvPr id="5" name="TextBox 4"/>
          <p:cNvSpPr txBox="1"/>
          <p:nvPr/>
        </p:nvSpPr>
        <p:spPr>
          <a:xfrm>
            <a:off x="7164288" y="2708920"/>
            <a:ext cx="189507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~80 schools</a:t>
            </a:r>
            <a:endParaRPr lang="el-G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04/07/2014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C.Kourkoumelis,UoA</a:t>
            </a:r>
            <a:endParaRPr lang="el-GR"/>
          </a:p>
        </p:txBody>
      </p:sp>
      <p:sp>
        <p:nvSpPr>
          <p:cNvPr id="8" name="Rectangle 7"/>
          <p:cNvSpPr/>
          <p:nvPr/>
        </p:nvSpPr>
        <p:spPr>
          <a:xfrm>
            <a:off x="4265666" y="3244334"/>
            <a:ext cx="612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pisa</a:t>
            </a:r>
            <a:r>
              <a:rPr lang="en-GB" dirty="0"/>
              <a:t> </a:t>
            </a:r>
            <a:endParaRPr lang="el-GR" dirty="0"/>
          </a:p>
        </p:txBody>
      </p:sp>
      <p:sp>
        <p:nvSpPr>
          <p:cNvPr id="9" name="Rectangle 8"/>
          <p:cNvSpPr/>
          <p:nvPr/>
        </p:nvSpPr>
        <p:spPr>
          <a:xfrm>
            <a:off x="4265666" y="3244334"/>
            <a:ext cx="612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pisa</a:t>
            </a:r>
            <a:r>
              <a:rPr lang="en-GB" dirty="0"/>
              <a:t>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108012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most developed material is  for high school ages</a:t>
            </a:r>
            <a:endParaRPr lang="el-GR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12776"/>
            <a:ext cx="8712968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4700" b="1" dirty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6400" b="1" dirty="0">
                <a:solidFill>
                  <a:schemeClr val="accent1">
                    <a:lumMod val="75000"/>
                  </a:schemeClr>
                </a:solidFill>
              </a:rPr>
              <a:t>Decided to target University students</a:t>
            </a:r>
          </a:p>
          <a:p>
            <a:pPr>
              <a:buFont typeface="Wingdings" pitchFamily="2" charset="2"/>
              <a:buChar char="Ø"/>
            </a:pPr>
            <a:r>
              <a:rPr lang="en-US" sz="5100" dirty="0"/>
              <a:t>Up to now very few universities had such lab courses addressed to their students </a:t>
            </a:r>
          </a:p>
          <a:p>
            <a:pPr>
              <a:buFont typeface="Wingdings" pitchFamily="2" charset="2"/>
              <a:buChar char="Ø"/>
            </a:pPr>
            <a:r>
              <a:rPr lang="en-US" sz="5100" dirty="0"/>
              <a:t>University of Athens has been one of the few, BUT is using small set of ATLAS data</a:t>
            </a:r>
          </a:p>
          <a:p>
            <a:pPr>
              <a:buFont typeface="Wingdings" pitchFamily="2" charset="2"/>
              <a:buChar char="Ø"/>
            </a:pPr>
            <a:r>
              <a:rPr lang="en-US" sz="5100" dirty="0"/>
              <a:t>Need experimental data (real  and MC)</a:t>
            </a:r>
          </a:p>
          <a:p>
            <a:pPr>
              <a:buFont typeface="Wingdings" pitchFamily="2" charset="2"/>
              <a:buChar char="Ø"/>
            </a:pPr>
            <a:r>
              <a:rPr lang="en-US" sz="5100" dirty="0"/>
              <a:t>Multiple groups have shown interest in obtaining  larger datasets</a:t>
            </a:r>
          </a:p>
          <a:p>
            <a:pPr>
              <a:buFont typeface="Wingdings" pitchFamily="2" charset="2"/>
              <a:buChar char="Ø"/>
            </a:pPr>
            <a:r>
              <a:rPr lang="en-US" sz="5100" dirty="0"/>
              <a:t>So an effort was launched by a </a:t>
            </a:r>
            <a:r>
              <a:rPr lang="en-US" sz="5100" b="1" dirty="0"/>
              <a:t>ATLAS Outreach Data and Tools group</a:t>
            </a:r>
            <a:r>
              <a:rPr lang="en-US" sz="5100" dirty="0"/>
              <a:t> to define the data and get approval for larger datasets (an ATLAS note under preparation)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32403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600" dirty="0"/>
              <a:t>Use the large datasets to process events in batch mode for</a:t>
            </a:r>
            <a:r>
              <a:rPr lang="en-US" dirty="0"/>
              <a:t>:</a:t>
            </a:r>
          </a:p>
          <a:p>
            <a:pPr lvl="1">
              <a:buFont typeface="Wingdings" pitchFamily="2" charset="2"/>
              <a:buChar char="Ø"/>
            </a:pPr>
            <a:r>
              <a:rPr lang="en-US" sz="3600" dirty="0"/>
              <a:t>for teaching data analysis strategies such as  selection optimization, </a:t>
            </a:r>
            <a:r>
              <a:rPr lang="en-US" sz="3600" dirty="0" err="1"/>
              <a:t>histogramming</a:t>
            </a:r>
            <a:r>
              <a:rPr lang="en-US" sz="3600" dirty="0"/>
              <a:t> and statistics </a:t>
            </a:r>
          </a:p>
          <a:p>
            <a:pPr lvl="1">
              <a:buFont typeface="Wingdings" pitchFamily="2" charset="2"/>
              <a:buChar char="Ø"/>
            </a:pPr>
            <a:r>
              <a:rPr lang="en-US" sz="3600" dirty="0"/>
              <a:t>detector and accelerator physics</a:t>
            </a:r>
          </a:p>
          <a:p>
            <a:endParaRPr lang="el-GR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44624"/>
            <a:ext cx="9144000" cy="10801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>
                <a:solidFill>
                  <a:srgbClr val="C00000"/>
                </a:solidFill>
              </a:rPr>
              <a:t>University Student analysis using HYPATIA (1)</a:t>
            </a:r>
            <a:endParaRPr kumimoji="0" lang="el-GR" sz="4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653136"/>
            <a:ext cx="9144000" cy="20313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3600" dirty="0"/>
              <a:t>HYPATIA has been running on event-by-event display mode -&gt;modification to run large datasets</a:t>
            </a:r>
            <a:endParaRPr lang="el-GR" sz="3600" dirty="0"/>
          </a:p>
          <a:p>
            <a:endParaRPr lang="el-GR" dirty="0" err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5760"/>
            <a:ext cx="9144000" cy="1143000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University Student analysis using HYPATIA (2)</a:t>
            </a:r>
            <a:endParaRPr lang="el-GR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/>
              <a:t>After </a:t>
            </a:r>
            <a:r>
              <a:rPr lang="en-US" b="1" dirty="0"/>
              <a:t>visually</a:t>
            </a:r>
            <a:r>
              <a:rPr lang="en-US" dirty="0"/>
              <a:t> inspecting some events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Process many events in </a:t>
            </a:r>
            <a:r>
              <a:rPr lang="en-US" b="1" dirty="0"/>
              <a:t>batch jobs</a:t>
            </a:r>
            <a:r>
              <a:rPr lang="en-US" dirty="0"/>
              <a:t> (which have some minimum defaults cuts)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A GUI opens to set manually </a:t>
            </a:r>
            <a:r>
              <a:rPr lang="en-US" b="1" dirty="0"/>
              <a:t>cuts</a:t>
            </a:r>
            <a:r>
              <a:rPr lang="en-US" dirty="0"/>
              <a:t> like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, d0, |z0-vrtx|, isolation , invariant  mass range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Inspect </a:t>
            </a:r>
            <a:r>
              <a:rPr lang="en-US" dirty="0" err="1"/>
              <a:t>histos</a:t>
            </a:r>
            <a:r>
              <a:rPr lang="en-US" dirty="0"/>
              <a:t> (signal/real data and MC) -&gt;rerun, etc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b="1" dirty="0">
                <a:solidFill>
                  <a:srgbClr val="C00000"/>
                </a:solidFill>
              </a:rPr>
              <a:t>Run on 2 leptons (look for J/</a:t>
            </a:r>
            <a:r>
              <a:rPr lang="el-GR" sz="3200" b="1" dirty="0">
                <a:solidFill>
                  <a:srgbClr val="C00000"/>
                </a:solidFill>
              </a:rPr>
              <a:t>ψ</a:t>
            </a:r>
            <a:r>
              <a:rPr lang="en-US" sz="3200" b="1" dirty="0">
                <a:solidFill>
                  <a:srgbClr val="C00000"/>
                </a:solidFill>
              </a:rPr>
              <a:t>, Y, Z, Z’)</a:t>
            </a:r>
          </a:p>
          <a:p>
            <a:pPr lvl="1">
              <a:buFont typeface="Wingdings" pitchFamily="2" charset="2"/>
              <a:buChar char="Ø"/>
            </a:pPr>
            <a:r>
              <a:rPr lang="en-US" sz="3200" b="1" dirty="0">
                <a:solidFill>
                  <a:srgbClr val="C00000"/>
                </a:solidFill>
              </a:rPr>
              <a:t>Run on four leptons (Higgs)</a:t>
            </a:r>
          </a:p>
          <a:p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98B19-D2D3-4790-8215-C81F6E55000E}" type="datetime1">
              <a:rPr lang="el-GR"/>
              <a:pPr/>
              <a:t>27/8/2015</a:t>
            </a:fld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/>
              <a:pPr/>
              <a:t>14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C.Kourkoumelis,UoA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14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8100392" y="2132856"/>
            <a:ext cx="1043608" cy="648072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TextBox 5"/>
          <p:cNvSpPr txBox="1"/>
          <p:nvPr/>
        </p:nvSpPr>
        <p:spPr>
          <a:xfrm>
            <a:off x="323528" y="116632"/>
            <a:ext cx="8730852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C00000"/>
                </a:solidFill>
                <a:latin typeface="Calibri" pitchFamily="34" charset="0"/>
              </a:rPr>
              <a:t>1) “Standard” version of offline HYPATIA</a:t>
            </a:r>
            <a:endParaRPr lang="el-GR" sz="4000" b="1" dirty="0" err="1">
              <a:solidFill>
                <a:srgbClr val="C00000"/>
              </a:solidFill>
              <a:latin typeface="Calibri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843808" y="5445224"/>
            <a:ext cx="1008112" cy="2880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996208" y="5597624"/>
            <a:ext cx="1008112" cy="2880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xplosion 1 8"/>
          <p:cNvSpPr/>
          <p:nvPr/>
        </p:nvSpPr>
        <p:spPr>
          <a:xfrm>
            <a:off x="7668344" y="1052736"/>
            <a:ext cx="1475656" cy="108012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10" name="TextBox 9"/>
          <p:cNvSpPr txBox="1"/>
          <p:nvPr/>
        </p:nvSpPr>
        <p:spPr>
          <a:xfrm>
            <a:off x="8100392" y="1412776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itchFamily="34" charset="0"/>
              </a:rPr>
              <a:t>NEW</a:t>
            </a:r>
            <a:endParaRPr lang="el-GR" dirty="0" err="1">
              <a:latin typeface="Calibri" pitchFamily="34" charset="0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3B9B-8B35-439E-8E3A-59CA86D67ED7}" type="datetime1">
              <a:rPr lang="el-GR"/>
              <a:pPr/>
              <a:t>27/8/2015</a:t>
            </a:fld>
            <a:endParaRPr lang="el-G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/>
              <a:pPr/>
              <a:t>15</a:t>
            </a:fld>
            <a:endParaRPr lang="el-GR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C.Kourkoumelis,UoA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931393"/>
            <a:ext cx="4176464" cy="4081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43608" y="5085184"/>
            <a:ext cx="7776864" cy="13849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>
                <a:latin typeface="Calibri" pitchFamily="34" charset="0"/>
              </a:rPr>
              <a:t>Needs xml files (big)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Calibri" pitchFamily="34" charset="0"/>
              </a:rPr>
              <a:t>Can process any .xml file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latin typeface="Calibri" pitchFamily="34" charset="0"/>
              </a:rPr>
              <a:t>ATLANTIS is slow in loading events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88640"/>
            <a:ext cx="4223785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2 leptons ( J/</a:t>
            </a:r>
            <a:r>
              <a:rPr lang="el-GR" sz="3200" b="1" dirty="0">
                <a:solidFill>
                  <a:srgbClr val="C00000"/>
                </a:solidFill>
              </a:rPr>
              <a:t>ψ</a:t>
            </a:r>
            <a:r>
              <a:rPr lang="en-US" sz="3200" b="1" dirty="0">
                <a:solidFill>
                  <a:srgbClr val="C00000"/>
                </a:solidFill>
              </a:rPr>
              <a:t>, Y, Z, Z’)</a:t>
            </a:r>
            <a:endParaRPr lang="el-GR" sz="32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7AA58-5307-4C3E-9D5C-7EB6C088C65F}" type="datetime1">
              <a:rPr lang="el-GR"/>
              <a:pPr/>
              <a:t>27/8/2015</a:t>
            </a:fld>
            <a:endParaRPr lang="el-GR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/>
              <a:pPr/>
              <a:t>16</a:t>
            </a:fld>
            <a:endParaRPr lang="el-G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C.Kourkoumelis,UoA</a:t>
            </a:r>
            <a:endParaRPr lang="el-GR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893924"/>
            <a:ext cx="4139952" cy="4119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val 15"/>
          <p:cNvSpPr/>
          <p:nvPr/>
        </p:nvSpPr>
        <p:spPr>
          <a:xfrm>
            <a:off x="107504" y="3068960"/>
            <a:ext cx="683568" cy="504056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7" name="Oval 16"/>
          <p:cNvSpPr/>
          <p:nvPr/>
        </p:nvSpPr>
        <p:spPr>
          <a:xfrm>
            <a:off x="4572000" y="2564904"/>
            <a:ext cx="864096" cy="576064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Oval 17"/>
          <p:cNvSpPr/>
          <p:nvPr/>
        </p:nvSpPr>
        <p:spPr>
          <a:xfrm>
            <a:off x="4644008" y="3356992"/>
            <a:ext cx="864096" cy="432048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9" name="Rectangle 18"/>
          <p:cNvSpPr/>
          <p:nvPr/>
        </p:nvSpPr>
        <p:spPr>
          <a:xfrm>
            <a:off x="5220072" y="188640"/>
            <a:ext cx="3112712" cy="5847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4 leptons ( Higgs)</a:t>
            </a:r>
            <a:endParaRPr lang="el-G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9038446" cy="3720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56818"/>
            <a:ext cx="8424936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Calibri" pitchFamily="34" charset="0"/>
              </a:rPr>
              <a:t>2) Implemented in the online HYPATIA</a:t>
            </a:r>
            <a:endParaRPr lang="el-GR" sz="4000" b="1" dirty="0" err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5940152" y="3933056"/>
            <a:ext cx="1224136" cy="576064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5" name="Oval 4"/>
          <p:cNvSpPr/>
          <p:nvPr/>
        </p:nvSpPr>
        <p:spPr>
          <a:xfrm>
            <a:off x="8279904" y="4005064"/>
            <a:ext cx="864096" cy="576064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4874085"/>
            <a:ext cx="3131840" cy="1983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6"/>
          <p:cNvSpPr/>
          <p:nvPr/>
        </p:nvSpPr>
        <p:spPr>
          <a:xfrm>
            <a:off x="6084168" y="5445224"/>
            <a:ext cx="2664296" cy="576064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144016" y="5099700"/>
            <a:ext cx="5580112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Event files are built-in (converted from xml) but much smaller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Only works with the built-in event files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>
                <a:latin typeface="Calibri" pitchFamily="34" charset="0"/>
              </a:rPr>
              <a:t>Runs VERY fast</a:t>
            </a:r>
            <a:endParaRPr lang="el-GR" sz="2400" dirty="0" err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6818"/>
            <a:ext cx="914400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Calibri" pitchFamily="34" charset="0"/>
              </a:rPr>
              <a:t>Higgs 4l analysis (MC signal and </a:t>
            </a:r>
            <a:r>
              <a:rPr lang="en-US" sz="4000" b="1" dirty="0" err="1">
                <a:solidFill>
                  <a:srgbClr val="C00000"/>
                </a:solidFill>
                <a:latin typeface="Calibri" pitchFamily="34" charset="0"/>
              </a:rPr>
              <a:t>bkg</a:t>
            </a:r>
            <a:r>
              <a:rPr lang="en-US" sz="4000" b="1" dirty="0">
                <a:solidFill>
                  <a:srgbClr val="C00000"/>
                </a:solidFill>
                <a:latin typeface="Calibri" pitchFamily="34" charset="0"/>
              </a:rPr>
              <a:t> files)</a:t>
            </a:r>
            <a:endParaRPr lang="el-GR" sz="4000" b="1" dirty="0" err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908720"/>
            <a:ext cx="5256584" cy="29238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alibri" pitchFamily="34" charset="0"/>
              </a:rPr>
              <a:t>Possible cuts (as in real analysis)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alibri" pitchFamily="34" charset="0"/>
              </a:rPr>
              <a:t>P</a:t>
            </a:r>
            <a:r>
              <a:rPr lang="en-US" sz="2000" baseline="-25000" dirty="0">
                <a:latin typeface="Calibri" pitchFamily="34" charset="0"/>
              </a:rPr>
              <a:t>T1,2,3,4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alibri" pitchFamily="34" charset="0"/>
              </a:rPr>
              <a:t>m</a:t>
            </a:r>
            <a:r>
              <a:rPr lang="en-US" sz="2000" baseline="-25000" dirty="0">
                <a:latin typeface="Calibri" pitchFamily="34" charset="0"/>
              </a:rPr>
              <a:t>12   </a:t>
            </a:r>
            <a:r>
              <a:rPr lang="en-US" sz="2000" dirty="0">
                <a:latin typeface="Calibri" pitchFamily="34" charset="0"/>
              </a:rPr>
              <a:t>1</a:t>
            </a:r>
            <a:r>
              <a:rPr lang="en-US" sz="2000" baseline="30000" dirty="0">
                <a:latin typeface="Calibri" pitchFamily="34" charset="0"/>
              </a:rPr>
              <a:t>st</a:t>
            </a:r>
            <a:r>
              <a:rPr lang="en-US" sz="2000" dirty="0">
                <a:latin typeface="Calibri" pitchFamily="34" charset="0"/>
              </a:rPr>
              <a:t>  pair closest to Z mass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alibri" pitchFamily="34" charset="0"/>
              </a:rPr>
              <a:t>m</a:t>
            </a:r>
            <a:r>
              <a:rPr lang="en-US" sz="2000" baseline="-25000" dirty="0">
                <a:latin typeface="Calibri" pitchFamily="34" charset="0"/>
              </a:rPr>
              <a:t>23</a:t>
            </a:r>
            <a:r>
              <a:rPr lang="en-US" sz="2000" dirty="0">
                <a:latin typeface="Calibri" pitchFamily="34" charset="0"/>
              </a:rPr>
              <a:t>  2</a:t>
            </a:r>
            <a:r>
              <a:rPr lang="en-US" sz="2000" baseline="30000" dirty="0">
                <a:latin typeface="Calibri" pitchFamily="34" charset="0"/>
              </a:rPr>
              <a:t>nd</a:t>
            </a:r>
            <a:r>
              <a:rPr lang="en-US" sz="2000" dirty="0">
                <a:latin typeface="Calibri" pitchFamily="34" charset="0"/>
              </a:rPr>
              <a:t> pair closest to Z mass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alibri" pitchFamily="34" charset="0"/>
              </a:rPr>
              <a:t>Impact parameters for </a:t>
            </a:r>
            <a:r>
              <a:rPr lang="en-US" sz="2000" dirty="0" err="1">
                <a:latin typeface="Calibri" pitchFamily="34" charset="0"/>
              </a:rPr>
              <a:t>muon</a:t>
            </a:r>
            <a:r>
              <a:rPr lang="en-US" sz="2000" dirty="0">
                <a:latin typeface="Calibri" pitchFamily="34" charset="0"/>
              </a:rPr>
              <a:t>, electron (d</a:t>
            </a:r>
            <a:r>
              <a:rPr lang="en-US" sz="2000" baseline="-25000" dirty="0">
                <a:latin typeface="Calibri" pitchFamily="34" charset="0"/>
              </a:rPr>
              <a:t>0</a:t>
            </a:r>
            <a:r>
              <a:rPr lang="en-US" sz="2000" dirty="0">
                <a:latin typeface="Calibri" pitchFamily="34" charset="0"/>
              </a:rPr>
              <a:t>) and z</a:t>
            </a:r>
            <a:r>
              <a:rPr lang="en-US" sz="2000" baseline="-25000" dirty="0">
                <a:latin typeface="Calibri" pitchFamily="34" charset="0"/>
              </a:rPr>
              <a:t>0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alibri" pitchFamily="34" charset="0"/>
              </a:rPr>
              <a:t>Isolation of each lepton</a:t>
            </a:r>
          </a:p>
          <a:p>
            <a:pPr>
              <a:buFont typeface="Wingdings" pitchFamily="2" charset="2"/>
              <a:buChar char="Ø"/>
            </a:pPr>
            <a:r>
              <a:rPr lang="en-US" sz="2000" dirty="0">
                <a:latin typeface="Calibri" pitchFamily="34" charset="0"/>
              </a:rPr>
              <a:t>Minimum (and maximum) invariant mass of 4 leptons</a:t>
            </a:r>
          </a:p>
        </p:txBody>
      </p:sp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0"/>
            <a:ext cx="3056731" cy="574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251520" y="1124744"/>
            <a:ext cx="1224136" cy="1728192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val 10"/>
          <p:cNvSpPr/>
          <p:nvPr/>
        </p:nvSpPr>
        <p:spPr>
          <a:xfrm>
            <a:off x="323528" y="2852936"/>
            <a:ext cx="1224136" cy="792088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Oval 11"/>
          <p:cNvSpPr/>
          <p:nvPr/>
        </p:nvSpPr>
        <p:spPr>
          <a:xfrm>
            <a:off x="251520" y="3645024"/>
            <a:ext cx="1368152" cy="1368152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Oval 12"/>
          <p:cNvSpPr/>
          <p:nvPr/>
        </p:nvSpPr>
        <p:spPr>
          <a:xfrm>
            <a:off x="611560" y="4941168"/>
            <a:ext cx="864096" cy="576064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Oval 13"/>
          <p:cNvSpPr/>
          <p:nvPr/>
        </p:nvSpPr>
        <p:spPr>
          <a:xfrm>
            <a:off x="467544" y="5517232"/>
            <a:ext cx="1152128" cy="792088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TextBox 14"/>
          <p:cNvSpPr txBox="1"/>
          <p:nvPr/>
        </p:nvSpPr>
        <p:spPr>
          <a:xfrm>
            <a:off x="3419872" y="3811012"/>
            <a:ext cx="5472608" cy="30469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itchFamily="66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Calibri" pitchFamily="34" charset="0"/>
              </a:rPr>
              <a:t>Optimize cuts by  “N-1” method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Calibri" pitchFamily="34" charset="0"/>
              </a:rPr>
              <a:t> Apply all cuts except the one under study and plot its distribution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Calibri" pitchFamily="34" charset="0"/>
              </a:rPr>
              <a:t> Determine the optimum cut value  (where significance is max)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Calibri" pitchFamily="34" charset="0"/>
              </a:rPr>
              <a:t> Iterate for all cuts</a:t>
            </a:r>
          </a:p>
          <a:p>
            <a:pPr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Calibri" pitchFamily="34" charset="0"/>
              </a:rPr>
              <a:t> Plot invariant mass of 4 leptons and try to maximize signal/</a:t>
            </a:r>
            <a:r>
              <a:rPr lang="en-US" sz="2400" dirty="0" err="1">
                <a:solidFill>
                  <a:srgbClr val="002060"/>
                </a:solidFill>
                <a:latin typeface="Calibri" pitchFamily="34" charset="0"/>
              </a:rPr>
              <a:t>bkg</a:t>
            </a:r>
            <a:endParaRPr lang="el-GR" sz="2400" dirty="0" err="1">
              <a:solidFill>
                <a:srgbClr val="00206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521296"/>
            <a:ext cx="726892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092280" y="2348880"/>
            <a:ext cx="1601721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Signal (MC)</a:t>
            </a:r>
            <a:endParaRPr lang="el-GR" sz="2400" dirty="0" err="1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92280" y="3789040"/>
            <a:ext cx="117211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err="1">
                <a:latin typeface="Calibri" pitchFamily="34" charset="0"/>
              </a:rPr>
              <a:t>Bkg</a:t>
            </a:r>
            <a:r>
              <a:rPr lang="en-US" sz="2400" dirty="0">
                <a:latin typeface="Calibri" pitchFamily="34" charset="0"/>
              </a:rPr>
              <a:t> </a:t>
            </a:r>
            <a:r>
              <a:rPr lang="en-US" sz="2400" dirty="0" err="1">
                <a:latin typeface="Calibri" pitchFamily="34" charset="0"/>
              </a:rPr>
              <a:t>Zbb</a:t>
            </a:r>
            <a:endParaRPr lang="el-GR" sz="2400" dirty="0" err="1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13325" y="5157192"/>
            <a:ext cx="2230675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 pitchFamily="34" charset="0"/>
              </a:rPr>
              <a:t>Signal /</a:t>
            </a:r>
            <a:r>
              <a:rPr lang="en-US" sz="2400" dirty="0" err="1">
                <a:latin typeface="Calibri" pitchFamily="34" charset="0"/>
              </a:rPr>
              <a:t>sqrt</a:t>
            </a:r>
            <a:r>
              <a:rPr lang="en-US" sz="2400" dirty="0">
                <a:latin typeface="Calibri" pitchFamily="34" charset="0"/>
              </a:rPr>
              <a:t>(</a:t>
            </a:r>
            <a:r>
              <a:rPr lang="en-US" sz="2400" dirty="0" err="1">
                <a:latin typeface="Calibri" pitchFamily="34" charset="0"/>
              </a:rPr>
              <a:t>Bkg</a:t>
            </a:r>
            <a:r>
              <a:rPr lang="en-US" sz="2400" dirty="0">
                <a:latin typeface="Calibri" pitchFamily="34" charset="0"/>
              </a:rPr>
              <a:t>)</a:t>
            </a:r>
            <a:endParaRPr lang="el-GR" sz="2400" dirty="0" err="1">
              <a:latin typeface="Calibri" pitchFamily="34" charset="0"/>
            </a:endParaRPr>
          </a:p>
        </p:txBody>
      </p:sp>
      <p:sp>
        <p:nvSpPr>
          <p:cNvPr id="7" name="Right Arrow 6"/>
          <p:cNvSpPr/>
          <p:nvPr/>
        </p:nvSpPr>
        <p:spPr>
          <a:xfrm rot="5400000">
            <a:off x="3866772" y="4926316"/>
            <a:ext cx="690376" cy="2880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2627784" y="0"/>
            <a:ext cx="4362733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Optimization of each cut</a:t>
            </a:r>
            <a:endParaRPr lang="el-GR" sz="3200" b="1" dirty="0" err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27584" y="2996952"/>
            <a:ext cx="1800200" cy="432048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68760"/>
            <a:ext cx="944418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rgbClr val="008000"/>
                </a:solidFill>
                <a:latin typeface="Calibri" pitchFamily="34" charset="0"/>
              </a:rPr>
              <a:t>How can we attract  students interest in science education (STEM)?</a:t>
            </a:r>
          </a:p>
          <a:p>
            <a:r>
              <a:rPr lang="en-US" sz="2600" b="1" dirty="0">
                <a:solidFill>
                  <a:srgbClr val="008000"/>
                </a:solidFill>
                <a:latin typeface="Calibri" pitchFamily="34" charset="0"/>
              </a:rPr>
              <a:t>(Their interest is decreasing with age)</a:t>
            </a:r>
            <a:r>
              <a:rPr lang="en-US" b="1" dirty="0">
                <a:solidFill>
                  <a:srgbClr val="008000"/>
                </a:solidFill>
                <a:latin typeface="Comic Sans MS" pitchFamily="66" charset="0"/>
              </a:rPr>
              <a:t> </a:t>
            </a:r>
            <a:endParaRPr lang="el-GR" b="1" dirty="0" err="1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276872"/>
            <a:ext cx="8866273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In general: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Train  teachers in intergrading IBSE in the classrooms</a:t>
            </a:r>
          </a:p>
          <a:p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      -&gt; gradually change their teaching approach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Promote use of existing ICT, new  </a:t>
            </a: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methodologies </a:t>
            </a: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and new</a:t>
            </a:r>
          </a:p>
          <a:p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    eLearning tools  ready to be used in the classroom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Resources should be linked to the curricula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Build teacher communities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Engage learner in scientifically oriented questions</a:t>
            </a:r>
          </a:p>
          <a:p>
            <a:endParaRPr lang="el-GR" dirty="0" err="1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4624"/>
            <a:ext cx="9144000" cy="7694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Introduction: High school activities</a:t>
            </a:r>
            <a:endParaRPr lang="en-US" sz="4400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10072"/>
            <a:ext cx="7675406" cy="5847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3528" y="56818"/>
            <a:ext cx="8820472" cy="10772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How the four lepton invariant mass looks after imposing some cuts</a:t>
            </a:r>
            <a:endParaRPr lang="el-GR" sz="3200" b="1" dirty="0" err="1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55149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3429000"/>
            <a:ext cx="7447744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C00000"/>
                </a:solidFill>
                <a:latin typeface="Calibri" pitchFamily="34" charset="0"/>
              </a:rPr>
              <a:t>Developing an Engaging Science Classroom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Calibri" pitchFamily="34" charset="0"/>
              </a:rPr>
              <a:t> 36 months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Calibri" pitchFamily="34" charset="0"/>
              </a:rPr>
              <a:t> 1,8ME 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Calibri" pitchFamily="34" charset="0"/>
              </a:rPr>
              <a:t> 7 WPs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>
                <a:latin typeface="Calibri" pitchFamily="34" charset="0"/>
              </a:rPr>
              <a:t> Coordinator: University of Bayreuth</a:t>
            </a:r>
          </a:p>
          <a:p>
            <a:endParaRPr lang="el-GR" sz="3200" dirty="0">
              <a:latin typeface="Calibri" pitchFamily="34" charset="0"/>
            </a:endParaRPr>
          </a:p>
          <a:p>
            <a:endParaRPr lang="en-US" sz="3200" dirty="0">
              <a:latin typeface="Calibri" pitchFamily="34" charset="0"/>
            </a:endParaRPr>
          </a:p>
          <a:p>
            <a:endParaRPr lang="el-GR" sz="3200" dirty="0" err="1"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64008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788D4-E6F3-48D9-B442-100780B7DF34}" type="datetime1">
              <a:rPr lang="el-GR"/>
              <a:pPr/>
              <a:t>27/8/2015</a:t>
            </a:fld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27B79-B60D-4C23-9F51-5D12B41219A9}" type="slidenum">
              <a:rPr lang="el-GR"/>
              <a:pPr/>
              <a:t>21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C.Kourkoumelis,UoA</a:t>
            </a:r>
            <a:endParaRPr lang="el-GR"/>
          </a:p>
        </p:txBody>
      </p:sp>
      <p:sp>
        <p:nvSpPr>
          <p:cNvPr id="9" name="TextBox 8"/>
          <p:cNvSpPr txBox="1"/>
          <p:nvPr/>
        </p:nvSpPr>
        <p:spPr>
          <a:xfrm>
            <a:off x="6341758" y="4077072"/>
            <a:ext cx="2802242" cy="18158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342900" indent="-342900">
              <a:buAutoNum type="arabicPlain" startAt="16"/>
            </a:pPr>
            <a:r>
              <a:rPr lang="en-US" sz="2800" dirty="0">
                <a:latin typeface="Calibri" pitchFamily="34" charset="0"/>
              </a:rPr>
              <a:t> Partners</a:t>
            </a:r>
          </a:p>
          <a:p>
            <a:pPr marL="342900" indent="-342900"/>
            <a:r>
              <a:rPr lang="en-US" sz="2800" dirty="0">
                <a:latin typeface="Calibri" pitchFamily="34" charset="0"/>
              </a:rPr>
              <a:t>(CERN, </a:t>
            </a:r>
            <a:r>
              <a:rPr lang="en-US" sz="2800" dirty="0" err="1">
                <a:latin typeface="Calibri" pitchFamily="34" charset="0"/>
              </a:rPr>
              <a:t>UoB</a:t>
            </a:r>
            <a:r>
              <a:rPr lang="en-US" sz="2800" dirty="0">
                <a:latin typeface="Calibri" pitchFamily="34" charset="0"/>
              </a:rPr>
              <a:t>, IASA,</a:t>
            </a:r>
          </a:p>
          <a:p>
            <a:pPr marL="342900" indent="-342900"/>
            <a:r>
              <a:rPr lang="en-US" sz="2800" dirty="0">
                <a:latin typeface="Calibri" pitchFamily="34" charset="0"/>
              </a:rPr>
              <a:t>STFC etc) +</a:t>
            </a:r>
          </a:p>
          <a:p>
            <a:pPr marL="342900" indent="-342900"/>
            <a:r>
              <a:rPr lang="en-US" sz="2800" dirty="0" err="1">
                <a:latin typeface="Calibri" pitchFamily="34" charset="0"/>
              </a:rPr>
              <a:t>Quarknet</a:t>
            </a:r>
            <a:endParaRPr lang="el-GR" sz="2800" dirty="0" err="1">
              <a:latin typeface="Calibri" pitchFamily="34" charset="0"/>
            </a:endParaRPr>
          </a:p>
        </p:txBody>
      </p:sp>
      <p:sp>
        <p:nvSpPr>
          <p:cNvPr id="10" name="Explosion 1 9"/>
          <p:cNvSpPr/>
          <p:nvPr/>
        </p:nvSpPr>
        <p:spPr>
          <a:xfrm>
            <a:off x="6588224" y="404664"/>
            <a:ext cx="2555776" cy="18002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00" dirty="0">
                <a:solidFill>
                  <a:schemeClr val="tx1"/>
                </a:solidFill>
              </a:rPr>
              <a:t>FUTURE</a:t>
            </a:r>
            <a:endParaRPr lang="el-GR" sz="3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56818"/>
            <a:ext cx="8820472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Calibri" pitchFamily="34" charset="0"/>
              </a:rPr>
              <a:t>CONCLUSIONS</a:t>
            </a:r>
            <a:endParaRPr lang="el-GR" sz="4000" b="1" dirty="0" err="1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268760"/>
            <a:ext cx="9443483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700" b="1" dirty="0">
                <a:latin typeface="Calibri" pitchFamily="34" charset="0"/>
              </a:rPr>
              <a:t> A lot of resources for introducing HEP already available</a:t>
            </a:r>
          </a:p>
          <a:p>
            <a:pPr>
              <a:buFont typeface="Wingdings" pitchFamily="2" charset="2"/>
              <a:buChar char="q"/>
            </a:pPr>
            <a:r>
              <a:rPr lang="en-US" sz="2700" b="1" dirty="0">
                <a:latin typeface="Calibri" pitchFamily="34" charset="0"/>
              </a:rPr>
              <a:t> Number of labs/resources for University students increasing</a:t>
            </a:r>
          </a:p>
          <a:p>
            <a:pPr>
              <a:buFont typeface="Wingdings" pitchFamily="2" charset="2"/>
              <a:buChar char="q"/>
            </a:pPr>
            <a:r>
              <a:rPr lang="en-US" sz="2700" b="1" dirty="0">
                <a:latin typeface="Calibri" pitchFamily="34" charset="0"/>
              </a:rPr>
              <a:t> EU very interested in funding outreach projects for STEM</a:t>
            </a:r>
          </a:p>
          <a:p>
            <a:r>
              <a:rPr lang="en-US" sz="2700" b="1" dirty="0">
                <a:latin typeface="Calibri" pitchFamily="34" charset="0"/>
              </a:rPr>
              <a:t>    (school of tomorrow.. )</a:t>
            </a:r>
          </a:p>
          <a:p>
            <a:pPr>
              <a:buFont typeface="Wingdings" pitchFamily="2" charset="2"/>
              <a:buChar char="q"/>
            </a:pPr>
            <a:r>
              <a:rPr lang="en-US" sz="2700" b="1">
                <a:latin typeface="Calibri" pitchFamily="34" charset="0"/>
              </a:rPr>
              <a:t> New </a:t>
            </a:r>
            <a:r>
              <a:rPr lang="en-US" sz="2700" b="1" dirty="0">
                <a:latin typeface="Calibri" pitchFamily="34" charset="0"/>
              </a:rPr>
              <a:t>calls coming (ex. science with and for Society)</a:t>
            </a:r>
            <a:endParaRPr lang="el-GR" sz="2700" b="1" dirty="0" err="1"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3933056"/>
            <a:ext cx="8487645" cy="138499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en-US" sz="2800" dirty="0">
                <a:latin typeface="Calibri" pitchFamily="34" charset="0"/>
              </a:rPr>
              <a:t>Tomorrow there is a public event/science fair in </a:t>
            </a:r>
            <a:r>
              <a:rPr lang="en-US" sz="2800" dirty="0" err="1">
                <a:latin typeface="Calibri" pitchFamily="34" charset="0"/>
              </a:rPr>
              <a:t>Chania</a:t>
            </a:r>
            <a:endParaRPr lang="en-US" sz="2800" dirty="0">
              <a:latin typeface="Calibri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en-US" sz="2800" dirty="0">
                <a:latin typeface="Calibri" pitchFamily="34" charset="0"/>
              </a:rPr>
              <a:t>H-P Beck is ready to answer all questions !!</a:t>
            </a:r>
          </a:p>
          <a:p>
            <a:pPr>
              <a:buFont typeface="Wingdings" pitchFamily="2" charset="2"/>
              <a:buChar char="v"/>
            </a:pPr>
            <a:r>
              <a:rPr lang="en-US" sz="2800" dirty="0">
                <a:latin typeface="Calibri" pitchFamily="34" charset="0"/>
              </a:rPr>
              <a:t>And lectures for the public in the evening (in Greek)</a:t>
            </a:r>
            <a:endParaRPr lang="el-GR" sz="2800" dirty="0" err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/>
              <a:t>Back-up</a:t>
            </a:r>
            <a:endParaRPr lang="el-GR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8"/>
          <p:cNvSpPr>
            <a:spLocks noChangeArrowheads="1"/>
          </p:cNvSpPr>
          <p:nvPr/>
        </p:nvSpPr>
        <p:spPr bwMode="auto">
          <a:xfrm>
            <a:off x="0" y="-202059"/>
            <a:ext cx="9144000" cy="107721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32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Best practices:</a:t>
            </a:r>
          </a:p>
          <a:p>
            <a:pPr algn="ctr">
              <a:defRPr/>
            </a:pPr>
            <a:r>
              <a:rPr lang="en-US" sz="32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Local </a:t>
            </a:r>
            <a:r>
              <a:rPr lang="en-US" sz="3200" b="1" dirty="0" err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Masterclasses</a:t>
            </a:r>
            <a:r>
              <a:rPr lang="en-US" sz="32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, e-</a:t>
            </a:r>
            <a:r>
              <a:rPr lang="en-US" sz="3200" b="1" dirty="0" err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Masterclasses</a:t>
            </a:r>
            <a:r>
              <a:rPr lang="en-US" sz="32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 &amp; Virtual Visits</a:t>
            </a:r>
          </a:p>
        </p:txBody>
      </p:sp>
      <p:sp>
        <p:nvSpPr>
          <p:cNvPr id="16387" name="Rectangle 1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6388" name="Rectangle 20"/>
          <p:cNvSpPr>
            <a:spLocks noChangeArrowheads="1"/>
          </p:cNvSpPr>
          <p:nvPr/>
        </p:nvSpPr>
        <p:spPr bwMode="auto">
          <a:xfrm>
            <a:off x="0" y="52673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120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	</a:t>
            </a:r>
            <a:endParaRPr lang="en-US">
              <a:solidFill>
                <a:srgbClr val="000000"/>
              </a:solidFill>
              <a:ea typeface="Calibri" pitchFamily="34" charset="0"/>
              <a:cs typeface="Arial" charset="0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6754813" y="6364288"/>
            <a:ext cx="2087562" cy="376237"/>
            <a:chOff x="5724129" y="6147084"/>
            <a:chExt cx="2914631" cy="539007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5724129" y="6147084"/>
              <a:ext cx="1728255" cy="539007"/>
              <a:chOff x="1751116" y="6090043"/>
              <a:chExt cx="2164939" cy="751747"/>
            </a:xfrm>
          </p:grpSpPr>
          <p:pic>
            <p:nvPicPr>
              <p:cNvPr id="16398" name="Picture 5" descr="https://encrypted-tbn3.google.com/images?q=tbn:ANd9GcQ0OWa5K1vn9cDkPZ-ZrS_9FzZYphLyPiDxi7os7u3IksfmWBFt1w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07970" y="6090043"/>
                <a:ext cx="908085" cy="7366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6399" name="Picture 7" descr="https://encrypted-tbn3.google.com/images?q=tbn:ANd9GcRn1xvSD8GVpuCA0gXOc4YmdbLPiuWP0c-6Q5sIWTiEQT0REN0z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9508" r="10652"/>
              <a:stretch>
                <a:fillRect/>
              </a:stretch>
            </p:blipFill>
            <p:spPr bwMode="auto">
              <a:xfrm flipV="1">
                <a:off x="1751116" y="6095012"/>
                <a:ext cx="876608" cy="7467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6397" name="Picture 9" descr="http://portal.discoverthecosmos.eu/sites/all/themes/marinelli_classic/img/dtcimgs/e-infrastructure-logo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80861" y="6206405"/>
              <a:ext cx="1057899" cy="443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391" name="Picture 3" descr="Lala_12masterclasses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340768"/>
            <a:ext cx="334803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15"/>
          <p:cNvGrpSpPr/>
          <p:nvPr/>
        </p:nvGrpSpPr>
        <p:grpSpPr>
          <a:xfrm>
            <a:off x="0" y="980728"/>
            <a:ext cx="6248400" cy="6417141"/>
            <a:chOff x="0" y="980728"/>
            <a:chExt cx="6248400" cy="6417141"/>
          </a:xfrm>
        </p:grpSpPr>
        <p:sp>
          <p:nvSpPr>
            <p:cNvPr id="18437" name="TextBox 14"/>
            <p:cNvSpPr txBox="1">
              <a:spLocks noChangeArrowheads="1"/>
            </p:cNvSpPr>
            <p:nvPr/>
          </p:nvSpPr>
          <p:spPr bwMode="auto">
            <a:xfrm>
              <a:off x="0" y="980728"/>
              <a:ext cx="6248400" cy="6417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Aft>
                  <a:spcPts val="600"/>
                </a:spcAft>
                <a:buFont typeface="Wingdings" pitchFamily="2" charset="2"/>
                <a:buChar char="§"/>
                <a:defRPr/>
              </a:pPr>
              <a:r>
                <a:rPr lang="en-IE" sz="2400" b="1" dirty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en-IE" sz="2600" b="1" dirty="0" err="1">
                  <a:solidFill>
                    <a:srgbClr val="0070C0"/>
                  </a:solidFill>
                  <a:latin typeface="Calibri" pitchFamily="34" charset="0"/>
                </a:rPr>
                <a:t>Masterclasses</a:t>
              </a:r>
              <a:r>
                <a:rPr lang="en-IE" sz="2600" b="1" dirty="0">
                  <a:solidFill>
                    <a:srgbClr val="0070C0"/>
                  </a:solidFill>
                  <a:latin typeface="Calibri" pitchFamily="34" charset="0"/>
                </a:rPr>
                <a:t> @schools (“mini” ones)</a:t>
              </a:r>
            </a:p>
            <a:p>
              <a:pPr lvl="1">
                <a:defRPr/>
              </a:pPr>
              <a:r>
                <a:rPr lang="en-IE" sz="2400" b="1" dirty="0">
                  <a:solidFill>
                    <a:srgbClr val="C00000"/>
                  </a:solidFill>
                  <a:latin typeface="Calibri" pitchFamily="34" charset="0"/>
                </a:rPr>
                <a:t>~ 80 schools all over Greece (</a:t>
              </a:r>
              <a:r>
                <a:rPr lang="en-IE" sz="2400" b="1" dirty="0" err="1">
                  <a:solidFill>
                    <a:srgbClr val="C00000"/>
                  </a:solidFill>
                  <a:latin typeface="Calibri" pitchFamily="34" charset="0"/>
                </a:rPr>
                <a:t>Komotini</a:t>
              </a:r>
              <a:r>
                <a:rPr lang="en-IE" sz="2400" b="1" dirty="0">
                  <a:solidFill>
                    <a:srgbClr val="C00000"/>
                  </a:solidFill>
                  <a:latin typeface="Calibri" pitchFamily="34" charset="0"/>
                </a:rPr>
                <a:t> to Crete)</a:t>
              </a:r>
            </a:p>
            <a:p>
              <a:pPr lvl="2">
                <a:buFont typeface="Wingdings" pitchFamily="2" charset="2"/>
                <a:buChar char="§"/>
                <a:defRPr/>
              </a:pPr>
              <a:r>
                <a:rPr lang="en-IE" sz="1600" dirty="0">
                  <a:solidFill>
                    <a:srgbClr val="000000"/>
                  </a:solidFill>
                  <a:latin typeface="Calibri" pitchFamily="34" charset="0"/>
                </a:rPr>
                <a:t>Students learn how actually science goes”</a:t>
              </a:r>
            </a:p>
            <a:p>
              <a:pPr lvl="2">
                <a:buFont typeface="Wingdings" pitchFamily="2" charset="2"/>
                <a:buChar char="§"/>
                <a:defRPr/>
              </a:pPr>
              <a:r>
                <a:rPr lang="en-IE" sz="1600" dirty="0">
                  <a:solidFill>
                    <a:srgbClr val="000000"/>
                  </a:solidFill>
                  <a:latin typeface="Calibri" pitchFamily="34" charset="0"/>
                </a:rPr>
                <a:t> Listen to lectures</a:t>
              </a:r>
            </a:p>
            <a:p>
              <a:pPr lvl="2">
                <a:buFont typeface="Wingdings" pitchFamily="2" charset="2"/>
                <a:buChar char="§"/>
                <a:defRPr/>
              </a:pPr>
              <a:r>
                <a:rPr lang="en-IE" sz="1600" dirty="0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en-IE" sz="16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Follow a virtual visit to ATLAS control room</a:t>
              </a:r>
            </a:p>
            <a:p>
              <a:pPr lvl="2">
                <a:buFont typeface="Wingdings" pitchFamily="2" charset="2"/>
                <a:buChar char="§"/>
                <a:defRPr/>
              </a:pPr>
              <a:r>
                <a:rPr lang="en-IE" sz="1600" dirty="0">
                  <a:solidFill>
                    <a:srgbClr val="000000"/>
                  </a:solidFill>
                  <a:latin typeface="Calibri" pitchFamily="34" charset="0"/>
                </a:rPr>
                <a:t> Analyse events with the HYPATIA on-line tool</a:t>
              </a:r>
            </a:p>
            <a:p>
              <a:pPr>
                <a:spcAft>
                  <a:spcPts val="600"/>
                </a:spcAft>
                <a:buFont typeface="Wingdings" pitchFamily="2" charset="2"/>
                <a:buChar char="§"/>
                <a:defRPr/>
              </a:pPr>
              <a:r>
                <a:rPr lang="en-IE" dirty="0">
                  <a:solidFill>
                    <a:srgbClr val="000000"/>
                  </a:solidFill>
                  <a:latin typeface="Calibri" pitchFamily="34" charset="0"/>
                </a:rPr>
                <a:t>  </a:t>
              </a:r>
              <a:r>
                <a:rPr lang="en-IE" sz="2800" b="1" dirty="0">
                  <a:solidFill>
                    <a:srgbClr val="0070C0"/>
                  </a:solidFill>
                  <a:latin typeface="Calibri" pitchFamily="34" charset="0"/>
                </a:rPr>
                <a:t>e-</a:t>
              </a:r>
              <a:r>
                <a:rPr lang="en-IE" sz="2800" b="1" dirty="0" err="1">
                  <a:solidFill>
                    <a:srgbClr val="0070C0"/>
                  </a:solidFill>
                  <a:latin typeface="Calibri" pitchFamily="34" charset="0"/>
                </a:rPr>
                <a:t>Masterclasses</a:t>
              </a:r>
              <a:endParaRPr lang="en-IE" sz="2800" b="1" dirty="0">
                <a:solidFill>
                  <a:srgbClr val="0070C0"/>
                </a:solidFill>
                <a:latin typeface="Calibri" pitchFamily="34" charset="0"/>
              </a:endParaRPr>
            </a:p>
            <a:p>
              <a:pPr lvl="1">
                <a:buFont typeface="Wingdings" pitchFamily="2" charset="2"/>
                <a:buChar char="§"/>
                <a:defRPr/>
              </a:pPr>
              <a:r>
                <a:rPr lang="en-IE" sz="2000" dirty="0">
                  <a:solidFill>
                    <a:srgbClr val="C00000"/>
                  </a:solidFill>
                  <a:latin typeface="Calibri" pitchFamily="34" charset="0"/>
                </a:rPr>
                <a:t> </a:t>
              </a:r>
              <a:r>
                <a:rPr lang="en-IE" sz="2000" b="1" dirty="0">
                  <a:solidFill>
                    <a:srgbClr val="C00000"/>
                  </a:solidFill>
                  <a:latin typeface="Calibri" pitchFamily="34" charset="0"/>
                </a:rPr>
                <a:t>Dutch (9) &amp; Polish (43) students (Nov12)</a:t>
              </a:r>
            </a:p>
            <a:p>
              <a:pPr lvl="2">
                <a:buFont typeface="Wingdings" pitchFamily="2" charset="2"/>
                <a:buChar char="§"/>
                <a:defRPr/>
              </a:pPr>
              <a:r>
                <a:rPr lang="en-IE" sz="1600" dirty="0">
                  <a:solidFill>
                    <a:srgbClr val="000000"/>
                  </a:solidFill>
                  <a:latin typeface="Calibri" pitchFamily="34" charset="0"/>
                </a:rPr>
                <a:t> “Learn how actually science goes”</a:t>
              </a:r>
            </a:p>
            <a:p>
              <a:pPr lvl="2">
                <a:buFont typeface="Wingdings" pitchFamily="2" charset="2"/>
                <a:buChar char="§"/>
                <a:defRPr/>
              </a:pPr>
              <a:r>
                <a:rPr lang="en-IE" sz="1600" dirty="0">
                  <a:solidFill>
                    <a:srgbClr val="000000"/>
                  </a:solidFill>
                  <a:latin typeface="Calibri" pitchFamily="34" charset="0"/>
                </a:rPr>
                <a:t> Teachers’ role (e.g. HST12 participants)</a:t>
              </a:r>
            </a:p>
            <a:p>
              <a:pPr lvl="2">
                <a:buFont typeface="Wingdings" pitchFamily="2" charset="2"/>
                <a:buChar char="§"/>
                <a:defRPr/>
              </a:pPr>
              <a:r>
                <a:rPr lang="en-IE" sz="1600" dirty="0">
                  <a:solidFill>
                    <a:srgbClr val="000000"/>
                  </a:solidFill>
                  <a:latin typeface="Calibri" pitchFamily="34" charset="0"/>
                </a:rPr>
                <a:t> Targeting extended group visits</a:t>
              </a:r>
            </a:p>
            <a:p>
              <a:pPr lvl="2">
                <a:buFont typeface="Wingdings" pitchFamily="2" charset="2"/>
                <a:buChar char="§"/>
                <a:defRPr/>
              </a:pPr>
              <a:r>
                <a:rPr lang="en-IE" sz="2000" b="1" dirty="0">
                  <a:solidFill>
                    <a:srgbClr val="C00000"/>
                  </a:solidFill>
                  <a:latin typeface="Calibri" pitchFamily="34" charset="0"/>
                </a:rPr>
                <a:t>Synergies with local-level MCs  </a:t>
              </a:r>
            </a:p>
            <a:p>
              <a:pPr lvl="2">
                <a:buFont typeface="Wingdings" pitchFamily="2" charset="2"/>
                <a:buChar char="§"/>
                <a:defRPr/>
              </a:pPr>
              <a:r>
                <a:rPr lang="en-IE" sz="1600" dirty="0">
                  <a:solidFill>
                    <a:srgbClr val="000000"/>
                  </a:solidFill>
                  <a:latin typeface="Calibri" pitchFamily="34" charset="0"/>
                </a:rPr>
                <a:t> + CERN Hangouts (Polish students)</a:t>
              </a:r>
            </a:p>
            <a:p>
              <a:pPr lvl="2">
                <a:buFont typeface="Wingdings" pitchFamily="2" charset="2"/>
                <a:buChar char="§"/>
                <a:defRPr/>
              </a:pPr>
              <a:r>
                <a:rPr lang="en-IE" sz="1600" dirty="0">
                  <a:solidFill>
                    <a:srgbClr val="000000"/>
                  </a:solidFill>
                  <a:latin typeface="Calibri" pitchFamily="34" charset="0"/>
                </a:rPr>
                <a:t> + CERN Mini Expo (Santiago de </a:t>
              </a:r>
              <a:r>
                <a:rPr lang="en-IE" sz="1600" dirty="0" err="1">
                  <a:solidFill>
                    <a:srgbClr val="000000"/>
                  </a:solidFill>
                  <a:latin typeface="Calibri" pitchFamily="34" charset="0"/>
                </a:rPr>
                <a:t>Compostela</a:t>
              </a:r>
              <a:endParaRPr lang="en-IE" sz="1600" dirty="0">
                <a:solidFill>
                  <a:srgbClr val="000000"/>
                </a:solidFill>
                <a:latin typeface="Calibri" pitchFamily="34" charset="0"/>
              </a:endParaRPr>
            </a:p>
            <a:p>
              <a:pPr lvl="2">
                <a:defRPr/>
              </a:pPr>
              <a:endParaRPr lang="en-IE" sz="1600" dirty="0">
                <a:solidFill>
                  <a:srgbClr val="000000"/>
                </a:solidFill>
                <a:latin typeface="Calibri" pitchFamily="34" charset="0"/>
              </a:endParaRPr>
            </a:p>
            <a:p>
              <a:pPr>
                <a:spcAft>
                  <a:spcPts val="600"/>
                </a:spcAft>
                <a:buFont typeface="Wingdings" pitchFamily="2" charset="2"/>
                <a:buChar char="§"/>
                <a:defRPr/>
              </a:pPr>
              <a:r>
                <a:rPr lang="en-IE" sz="2400" b="1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</a:rPr>
                <a:t>VV with a cluster of schools</a:t>
              </a:r>
            </a:p>
            <a:p>
              <a:pPr lvl="1">
                <a:buFont typeface="Wingdings" pitchFamily="2" charset="2"/>
                <a:buChar char="§"/>
                <a:defRPr/>
              </a:pPr>
              <a:r>
                <a:rPr lang="en-IE" sz="2000" dirty="0">
                  <a:solidFill>
                    <a:srgbClr val="C00000"/>
                  </a:solidFill>
                  <a:latin typeface="Comic Sans MS" pitchFamily="66" charset="0"/>
                </a:rPr>
                <a:t> </a:t>
              </a:r>
              <a:r>
                <a:rPr lang="en-US" sz="2000" b="1" dirty="0">
                  <a:solidFill>
                    <a:srgbClr val="C00000"/>
                  </a:solidFill>
                  <a:latin typeface="Calibri" pitchFamily="34" charset="0"/>
                </a:rPr>
                <a:t>CMS (10), ATLAS (10+2 from Cyprus</a:t>
              </a:r>
              <a:r>
                <a:rPr lang="el-GR" sz="2000" b="1" dirty="0">
                  <a:solidFill>
                    <a:srgbClr val="C00000"/>
                  </a:solidFill>
                  <a:latin typeface="Calibri" pitchFamily="34" charset="0"/>
                </a:rPr>
                <a:t>)</a:t>
              </a:r>
              <a:endParaRPr lang="en-IE" b="1" dirty="0">
                <a:solidFill>
                  <a:srgbClr val="000000"/>
                </a:solidFill>
                <a:latin typeface="Calibri" pitchFamily="34" charset="0"/>
              </a:endParaRPr>
            </a:p>
            <a:p>
              <a:pPr lvl="2">
                <a:buFont typeface="Wingdings" pitchFamily="2" charset="2"/>
                <a:buChar char="§"/>
                <a:defRPr/>
              </a:pPr>
              <a:endParaRPr lang="en-IE" sz="1600" dirty="0">
                <a:solidFill>
                  <a:srgbClr val="000000"/>
                </a:solidFill>
                <a:latin typeface="Comic Sans MS" pitchFamily="66" charset="0"/>
              </a:endParaRPr>
            </a:p>
            <a:p>
              <a:pPr lvl="2">
                <a:defRPr/>
              </a:pPr>
              <a:endParaRPr lang="en-IE" sz="1600" dirty="0">
                <a:solidFill>
                  <a:srgbClr val="000000"/>
                </a:solidFill>
                <a:latin typeface="Comic Sans MS" pitchFamily="66" charset="0"/>
              </a:endParaRPr>
            </a:p>
            <a:p>
              <a:pPr>
                <a:spcAft>
                  <a:spcPts val="600"/>
                </a:spcAft>
                <a:buFont typeface="Wingdings" pitchFamily="2" charset="2"/>
                <a:buChar char="§"/>
                <a:defRPr/>
              </a:pPr>
              <a:r>
                <a:rPr lang="en-IE" dirty="0">
                  <a:solidFill>
                    <a:srgbClr val="000000"/>
                  </a:solidFill>
                  <a:latin typeface="Comic Sans MS" pitchFamily="66" charset="0"/>
                </a:rPr>
                <a:t>…</a:t>
              </a:r>
            </a:p>
          </p:txBody>
        </p:sp>
        <p:sp>
          <p:nvSpPr>
            <p:cNvPr id="13" name="Oval 12"/>
            <p:cNvSpPr/>
            <p:nvPr/>
          </p:nvSpPr>
          <p:spPr>
            <a:xfrm rot="10800000">
              <a:off x="2771801" y="2924944"/>
              <a:ext cx="2205038" cy="288033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l-GR"/>
            </a:p>
          </p:txBody>
        </p:sp>
      </p:grpSp>
      <p:sp>
        <p:nvSpPr>
          <p:cNvPr id="16394" name="Slide Number Placeholder 1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E710A0-BD25-4078-9EEC-7C0BB74AE4A4}" type="slidenum">
              <a:rPr lang="el-GR"/>
              <a:pPr eaLnBrk="1" hangingPunct="1"/>
              <a:t>24</a:t>
            </a:fld>
            <a:endParaRPr lang="el-GR"/>
          </a:p>
        </p:txBody>
      </p:sp>
      <p:pic>
        <p:nvPicPr>
          <p:cNvPr id="16395" name="Picture 5" descr="A99V0065b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887788" cy="25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xfrm>
            <a:off x="323528" y="6481142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l-GR"/>
              <a:t>04/07/2014</a:t>
            </a:r>
            <a:endParaRPr lang="el-GR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3275856" y="6525344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GB" dirty="0" err="1"/>
              <a:t>C.Kourkoumelis,UoA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l-GR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l-GR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2"/>
            <a:ext cx="6696744" cy="6304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95536" y="-993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Implementation in Greek schools 2012-2013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ap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6854" y="1046237"/>
            <a:ext cx="6385506" cy="5551115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395536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Implementation in Greek schools 2013-2014</a:t>
            </a:r>
            <a:endParaRPr kumimoji="0" lang="el-GR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704856" cy="666328"/>
          </a:xfrm>
          <a:solidFill>
            <a:schemeClr val="bg1">
              <a:lumMod val="95000"/>
            </a:schemeClr>
          </a:solidFill>
        </p:spPr>
        <p:txBody>
          <a:bodyPr>
            <a:normAutofit fontScale="90000"/>
          </a:bodyPr>
          <a:lstStyle/>
          <a:p>
            <a:r>
              <a:rPr lang="en-US" sz="3600" dirty="0"/>
              <a:t>Implementation in Greek schools 2014-2015</a:t>
            </a:r>
            <a:endParaRPr lang="el-GR" sz="3600" dirty="0"/>
          </a:p>
        </p:txBody>
      </p:sp>
      <p:pic>
        <p:nvPicPr>
          <p:cNvPr id="5" name="Picture 4" descr="Map2014_201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5518214" cy="4797152"/>
          </a:xfrm>
          <a:prstGeom prst="rect">
            <a:avLst/>
          </a:prstGeom>
        </p:spPr>
      </p:pic>
      <p:graphicFrame>
        <p:nvGraphicFramePr>
          <p:cNvPr id="4" name="Chart 3"/>
          <p:cNvGraphicFramePr/>
          <p:nvPr/>
        </p:nvGraphicFramePr>
        <p:xfrm>
          <a:off x="4716016" y="4114800"/>
          <a:ext cx="527685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36912"/>
            <a:ext cx="8820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So far a lot activities for high school students (IPPOG’s International </a:t>
            </a:r>
            <a:r>
              <a:rPr lang="en-US" sz="2800" dirty="0" err="1">
                <a:solidFill>
                  <a:srgbClr val="000099"/>
                </a:solidFill>
                <a:latin typeface="Calibri" pitchFamily="34" charset="0"/>
              </a:rPr>
              <a:t>Masterclasses</a:t>
            </a: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, mini-</a:t>
            </a:r>
            <a:r>
              <a:rPr lang="en-US" sz="2800" dirty="0" err="1">
                <a:solidFill>
                  <a:srgbClr val="000099"/>
                </a:solidFill>
                <a:latin typeface="Calibri" pitchFamily="34" charset="0"/>
              </a:rPr>
              <a:t>masterclasses</a:t>
            </a: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, virtual visits to the experiments, etc </a:t>
            </a:r>
            <a:r>
              <a:rPr lang="en-US" sz="2800" dirty="0" err="1">
                <a:solidFill>
                  <a:srgbClr val="000099"/>
                </a:solidFill>
                <a:latin typeface="Calibri" pitchFamily="34" charset="0"/>
              </a:rPr>
              <a:t>etc</a:t>
            </a: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) 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The students get engaged in  hands-on experimentation directly  connected to </a:t>
            </a:r>
            <a:r>
              <a:rPr lang="en-US" sz="2800" b="1" dirty="0">
                <a:solidFill>
                  <a:srgbClr val="000099"/>
                </a:solidFill>
                <a:latin typeface="Calibri" pitchFamily="34" charset="0"/>
              </a:rPr>
              <a:t>top-level real-time research </a:t>
            </a: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and discoveries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>
                <a:solidFill>
                  <a:srgbClr val="000099"/>
                </a:solidFill>
                <a:latin typeface="Calibri" pitchFamily="34" charset="0"/>
              </a:rPr>
              <a:t>EU outreach projects developed a lot of  material which is ready to be used in </a:t>
            </a:r>
            <a:r>
              <a:rPr lang="en-US" sz="2800" b="1" dirty="0">
                <a:solidFill>
                  <a:srgbClr val="000099"/>
                </a:solidFill>
                <a:latin typeface="Calibri" pitchFamily="34" charset="0"/>
              </a:rPr>
              <a:t>the interval of a school lesson</a:t>
            </a:r>
          </a:p>
          <a:p>
            <a:endParaRPr lang="el-GR" sz="2800" dirty="0" err="1">
              <a:solidFill>
                <a:srgbClr val="000099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4624"/>
            <a:ext cx="9144000" cy="76944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The HEP main challenge:</a:t>
            </a:r>
            <a:endParaRPr lang="en-US" sz="44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80728"/>
            <a:ext cx="904997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8000"/>
                </a:solidFill>
                <a:latin typeface="Calibri" pitchFamily="34" charset="0"/>
              </a:rPr>
              <a:t>How can we provoke students’ curiosity for HEP?</a:t>
            </a:r>
          </a:p>
          <a:p>
            <a:r>
              <a:rPr lang="en-US" sz="3200" b="1" dirty="0">
                <a:solidFill>
                  <a:srgbClr val="008000"/>
                </a:solidFill>
                <a:latin typeface="Calibri" pitchFamily="34" charset="0"/>
              </a:rPr>
              <a:t>(which in most countries is absent from the national</a:t>
            </a:r>
          </a:p>
          <a:p>
            <a:r>
              <a:rPr lang="en-US" sz="3200" b="1" dirty="0">
                <a:solidFill>
                  <a:srgbClr val="008000"/>
                </a:solidFill>
                <a:latin typeface="Calibri" pitchFamily="34" charset="0"/>
              </a:rPr>
              <a:t> curricula)</a:t>
            </a:r>
            <a:endParaRPr lang="el-GR" dirty="0" err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08720"/>
            <a:ext cx="8931356" cy="8925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600" b="1" dirty="0">
                <a:solidFill>
                  <a:srgbClr val="FF0000"/>
                </a:solidFill>
                <a:latin typeface="Calibri" pitchFamily="34" charset="0"/>
              </a:rPr>
              <a:t>Go-Lab (Nov. 2012 - Nov.2016, 19 partners)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en-US" sz="2600" b="1" dirty="0"/>
              <a:t>Online science laboratories for the large-scale use in schools</a:t>
            </a:r>
            <a:r>
              <a:rPr lang="en-US" sz="2600" b="1" dirty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endParaRPr lang="el-GR" sz="2600" b="1" dirty="0"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15888"/>
            <a:ext cx="9144000" cy="584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The running  EU  outreach projects + CREATIONS </a:t>
            </a:r>
          </a:p>
        </p:txBody>
      </p:sp>
      <p:sp>
        <p:nvSpPr>
          <p:cNvPr id="1024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A2A3647-0CBB-4D80-9B4D-E8E5A9D6C787}" type="slidenum">
              <a:rPr lang="el-GR"/>
              <a:pPr eaLnBrk="1" hangingPunct="1"/>
              <a:t>4</a:t>
            </a:fld>
            <a:endParaRPr lang="el-GR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2699792" y="1772816"/>
            <a:ext cx="586958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alibri" pitchFamily="34" charset="0"/>
                <a:hlinkClick r:id="rId2"/>
              </a:rPr>
              <a:t>http://www.go-lab-project.eu/</a:t>
            </a:r>
            <a:endParaRPr lang="en-US" sz="2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10247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9CF701-1F2D-432A-B7F8-897A8F9A636C}" type="datetime1">
              <a:rPr lang="el-GR"/>
              <a:pPr eaLnBrk="1" hangingPunct="1"/>
              <a:t>27/8/2015</a:t>
            </a:fld>
            <a:endParaRPr lang="el-GR"/>
          </a:p>
        </p:txBody>
      </p:sp>
      <p:sp>
        <p:nvSpPr>
          <p:cNvPr id="10250" name="TextBox 10"/>
          <p:cNvSpPr txBox="1">
            <a:spLocks noChangeArrowheads="1"/>
          </p:cNvSpPr>
          <p:nvPr/>
        </p:nvSpPr>
        <p:spPr bwMode="auto">
          <a:xfrm>
            <a:off x="0" y="3620050"/>
            <a:ext cx="9144000" cy="1046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en-US" sz="3600" b="1" dirty="0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Inspiring Science Education (ISE)  (April 2013 + 40mo, 31 partners)</a:t>
            </a:r>
          </a:p>
          <a:p>
            <a:pPr algn="ctr" eaLnBrk="1" hangingPunct="1">
              <a:buFont typeface="Wingdings" pitchFamily="2" charset="2"/>
              <a:buChar char="v"/>
            </a:pPr>
            <a:r>
              <a:rPr lang="en-US" sz="2600" b="1" dirty="0">
                <a:latin typeface="Calibri" pitchFamily="34" charset="0"/>
              </a:rPr>
              <a:t>eLearning tools for 5,000 schools in 14 countries</a:t>
            </a:r>
            <a:endParaRPr lang="el-GR" sz="2600" dirty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84283" y="4581128"/>
            <a:ext cx="5209183" cy="7386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400" b="1" u="sng" dirty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http://inspiring-science-education.org/</a:t>
            </a:r>
            <a:endParaRPr lang="el-GR" sz="2400" b="1" u="sng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132856"/>
            <a:ext cx="1675631" cy="134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653136"/>
            <a:ext cx="2330891" cy="1225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131840" y="2204864"/>
            <a:ext cx="5327612" cy="14465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/>
              <a:t>161 on-line labs 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/>
              <a:t>152 Inquiry Learning Spaces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/>
              <a:t>34 Apps (tools)</a:t>
            </a:r>
          </a:p>
          <a:p>
            <a:r>
              <a:rPr lang="en-US" sz="2200" dirty="0"/>
              <a:t>In all STEM curricula subjects in 10 languages</a:t>
            </a:r>
            <a:endParaRPr lang="el-GR" dirty="0" err="1"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27784" y="5078794"/>
            <a:ext cx="6300192" cy="14465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200" dirty="0"/>
              <a:t>120 Demonstrators (in all STEM curricula subjects)</a:t>
            </a:r>
          </a:p>
          <a:p>
            <a:pPr>
              <a:buFont typeface="Wingdings" pitchFamily="2" charset="2"/>
              <a:buChar char="Ø"/>
            </a:pPr>
            <a:r>
              <a:rPr lang="en-US" sz="2200" dirty="0"/>
              <a:t>+Harvested existing repositories with 278,000 educational resources (mainly ODS and </a:t>
            </a:r>
            <a:r>
              <a:rPr lang="en-US" sz="2200" dirty="0" err="1"/>
              <a:t>DtC</a:t>
            </a:r>
            <a:r>
              <a:rPr lang="en-US" sz="2200" dirty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US" sz="2200" b="1" dirty="0"/>
              <a:t>In two years has reached 2750 schools</a:t>
            </a:r>
            <a:endParaRPr lang="el-GR" dirty="0" err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71BC20-E255-4CFA-B8D4-572237700830}" type="slidenum">
              <a:rPr lang="el-GR"/>
              <a:pPr eaLnBrk="1" hangingPunct="1"/>
              <a:t>5</a:t>
            </a:fld>
            <a:endParaRPr lang="el-GR"/>
          </a:p>
        </p:txBody>
      </p:sp>
      <p:grpSp>
        <p:nvGrpSpPr>
          <p:cNvPr id="2" name="Group 14"/>
          <p:cNvGrpSpPr/>
          <p:nvPr/>
        </p:nvGrpSpPr>
        <p:grpSpPr>
          <a:xfrm>
            <a:off x="0" y="-42863"/>
            <a:ext cx="6400800" cy="6940551"/>
            <a:chOff x="0" y="-42863"/>
            <a:chExt cx="6400800" cy="6940551"/>
          </a:xfrm>
        </p:grpSpPr>
        <p:pic>
          <p:nvPicPr>
            <p:cNvPr id="9219" name="Picture 2" descr="Snap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42863"/>
              <a:ext cx="6400800" cy="6940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304800" y="3581400"/>
              <a:ext cx="1295400" cy="50323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  <p:sp>
          <p:nvSpPr>
            <p:cNvPr id="7" name="Oval 6"/>
            <p:cNvSpPr/>
            <p:nvPr/>
          </p:nvSpPr>
          <p:spPr>
            <a:xfrm>
              <a:off x="304800" y="2819400"/>
              <a:ext cx="1295400" cy="50323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  <p:sp>
          <p:nvSpPr>
            <p:cNvPr id="8" name="Oval 7"/>
            <p:cNvSpPr/>
            <p:nvPr/>
          </p:nvSpPr>
          <p:spPr>
            <a:xfrm>
              <a:off x="304800" y="2133600"/>
              <a:ext cx="1371600" cy="50323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l-GR"/>
            </a:p>
          </p:txBody>
        </p:sp>
      </p:grpSp>
      <p:sp>
        <p:nvSpPr>
          <p:cNvPr id="9225" name="Date Placeholder 10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l-GR"/>
              <a:t>04/07/2014</a:t>
            </a:r>
          </a:p>
        </p:txBody>
      </p:sp>
      <p:sp>
        <p:nvSpPr>
          <p:cNvPr id="9226" name="Footer Placeholder 1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C.Kourkoumelis,UoA</a:t>
            </a:r>
            <a:endParaRPr lang="el-GR"/>
          </a:p>
        </p:txBody>
      </p:sp>
      <p:sp>
        <p:nvSpPr>
          <p:cNvPr id="12" name="TextBox 11"/>
          <p:cNvSpPr txBox="1"/>
          <p:nvPr/>
        </p:nvSpPr>
        <p:spPr>
          <a:xfrm>
            <a:off x="966788" y="0"/>
            <a:ext cx="8177212" cy="523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Content of Discover the COSMOS repository/Activities</a:t>
            </a:r>
            <a:endParaRPr lang="el-GR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70500" y="5027613"/>
            <a:ext cx="3838575" cy="1570037"/>
          </a:xfrm>
          <a:prstGeom prst="rect">
            <a:avLst/>
          </a:prstGeom>
          <a:solidFill>
            <a:srgbClr val="73F62A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5,000 teachers  and </a:t>
            </a:r>
          </a:p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31,000 students  reached</a:t>
            </a:r>
          </a:p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850 </a:t>
            </a:r>
            <a:r>
              <a:rPr lang="en-US" sz="2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impl.activities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in schools</a:t>
            </a:r>
          </a:p>
          <a:p>
            <a:pPr>
              <a:defRPr/>
            </a:pP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2,000 schools continuing</a:t>
            </a:r>
            <a:endParaRPr lang="el-G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5463" y="2997200"/>
            <a:ext cx="1419225" cy="17541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latin typeface="Calibri" pitchFamily="34" charset="0"/>
              </a:rPr>
              <a:t>HEP tool-box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b="1" dirty="0">
                <a:latin typeface="Calibri" pitchFamily="34" charset="0"/>
              </a:rPr>
              <a:t>HYPATIA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b="1" dirty="0">
                <a:latin typeface="Calibri" pitchFamily="34" charset="0"/>
              </a:rPr>
              <a:t>MINERVA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b="1" dirty="0">
                <a:latin typeface="Calibri" pitchFamily="34" charset="0"/>
              </a:rPr>
              <a:t>CAMELIA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b="1" dirty="0" err="1">
                <a:latin typeface="Calibri" pitchFamily="34" charset="0"/>
              </a:rPr>
              <a:t>CERNland</a:t>
            </a:r>
            <a:endParaRPr lang="en-US" b="1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en-US" b="1" dirty="0" err="1">
                <a:latin typeface="Calibri" pitchFamily="34" charset="0"/>
              </a:rPr>
              <a:t>LHCgame</a:t>
            </a:r>
            <a:endParaRPr lang="el-GR" b="1" dirty="0">
              <a:latin typeface="Calibri" pitchFamily="34" charset="0"/>
            </a:endParaRPr>
          </a:p>
        </p:txBody>
      </p:sp>
      <p:sp>
        <p:nvSpPr>
          <p:cNvPr id="9221" name="TextBox 4"/>
          <p:cNvSpPr txBox="1">
            <a:spLocks noChangeArrowheads="1"/>
          </p:cNvSpPr>
          <p:nvPr/>
        </p:nvSpPr>
        <p:spPr bwMode="auto">
          <a:xfrm>
            <a:off x="6189663" y="908050"/>
            <a:ext cx="3011722" cy="190821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defRPr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~ 95,000 items in</a:t>
            </a:r>
          </a:p>
          <a:p>
            <a:pPr>
              <a:defRPr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Educational content</a:t>
            </a:r>
          </a:p>
          <a:p>
            <a:pPr>
              <a:defRPr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~ 630 educational </a:t>
            </a:r>
            <a:r>
              <a:rPr lang="en-US" sz="2000" b="1" dirty="0" err="1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scenaria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  <a:p>
            <a:pPr>
              <a:defRPr/>
            </a:pPr>
            <a:r>
              <a:rPr lang="en-US" sz="20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(HEP/Astronomy)</a:t>
            </a:r>
          </a:p>
          <a:p>
            <a:pPr>
              <a:defRPr/>
            </a:pP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92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1772816"/>
            <a:ext cx="9756576" cy="1512168"/>
          </a:xfrm>
        </p:spPr>
        <p:txBody>
          <a:bodyPr>
            <a:normAutofit/>
          </a:bodyPr>
          <a:lstStyle/>
          <a:p>
            <a:r>
              <a:rPr lang="en-US" sz="2400" b="1" dirty="0"/>
              <a:t>Offline version </a:t>
            </a:r>
            <a:r>
              <a:rPr lang="en-US" sz="2400" dirty="0"/>
              <a:t>used by IPPOG’s  </a:t>
            </a:r>
            <a:r>
              <a:rPr lang="en-US" sz="2400" b="1" dirty="0"/>
              <a:t>Z-path </a:t>
            </a:r>
            <a:r>
              <a:rPr lang="en-US" sz="2400" dirty="0">
                <a:solidFill>
                  <a:srgbClr val="C00000"/>
                </a:solidFill>
              </a:rPr>
              <a:t>http://hypatia.phys.uoa.gr/   </a:t>
            </a:r>
            <a:endParaRPr lang="en-US" sz="2400" dirty="0"/>
          </a:p>
          <a:p>
            <a:r>
              <a:rPr lang="en-US" sz="2400" b="1" dirty="0"/>
              <a:t>Online version </a:t>
            </a:r>
            <a:r>
              <a:rPr lang="en-US" sz="2400" dirty="0">
                <a:solidFill>
                  <a:srgbClr val="C00000"/>
                </a:solidFill>
              </a:rPr>
              <a:t>http://hypatia.iasa.gr/</a:t>
            </a:r>
          </a:p>
          <a:p>
            <a:pPr>
              <a:buNone/>
            </a:pPr>
            <a:r>
              <a:rPr lang="en-US" sz="2400" dirty="0"/>
              <a:t>    has been used since 2010 in about 100 Greek schools across the country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936104" cy="1011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47664" y="0"/>
            <a:ext cx="6840760" cy="15696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3200" b="1" dirty="0">
                <a:solidFill>
                  <a:srgbClr val="C00000"/>
                </a:solidFill>
              </a:rPr>
              <a:t>HEP applications</a:t>
            </a:r>
          </a:p>
          <a:p>
            <a:pPr algn="ctr">
              <a:spcBef>
                <a:spcPct val="0"/>
              </a:spcBef>
            </a:pPr>
            <a:r>
              <a:rPr lang="en-US" sz="3200" b="1" dirty="0">
                <a:solidFill>
                  <a:srgbClr val="C00000"/>
                </a:solidFill>
              </a:rPr>
              <a:t>The main tool: HYPATIA</a:t>
            </a:r>
          </a:p>
          <a:p>
            <a:pPr algn="ctr">
              <a:spcBef>
                <a:spcPct val="0"/>
              </a:spcBef>
            </a:pPr>
            <a:r>
              <a:rPr lang="en-US" sz="3200" b="1" dirty="0">
                <a:solidFill>
                  <a:srgbClr val="C00000"/>
                </a:solidFill>
              </a:rPr>
              <a:t>Best practice</a:t>
            </a:r>
            <a:endParaRPr lang="el-GR" dirty="0" err="1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3501008"/>
            <a:ext cx="8280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Local </a:t>
            </a:r>
            <a:r>
              <a:rPr lang="en-US" sz="2400" b="1" dirty="0" err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Masterclasses</a:t>
            </a:r>
            <a:r>
              <a:rPr lang="en-US" sz="24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, e-</a:t>
            </a:r>
            <a:r>
              <a:rPr lang="en-US" sz="2400" b="1" dirty="0" err="1">
                <a:solidFill>
                  <a:srgbClr val="C00000"/>
                </a:solidFill>
                <a:latin typeface="Calibri" pitchFamily="34" charset="0"/>
                <a:cs typeface="Arial" charset="0"/>
              </a:rPr>
              <a:t>Masterclasses</a:t>
            </a:r>
            <a:r>
              <a:rPr lang="en-US" sz="2400" b="1" dirty="0">
                <a:solidFill>
                  <a:srgbClr val="C00000"/>
                </a:solidFill>
                <a:latin typeface="Calibri" pitchFamily="34" charset="0"/>
                <a:cs typeface="Arial" charset="0"/>
              </a:rPr>
              <a:t> &amp; Virtual Visits</a:t>
            </a:r>
          </a:p>
          <a:p>
            <a:pPr lvl="2">
              <a:defRPr/>
            </a:pPr>
            <a:r>
              <a:rPr lang="en-IE" sz="2400" dirty="0">
                <a:solidFill>
                  <a:srgbClr val="000000"/>
                </a:solidFill>
                <a:latin typeface="Calibri" pitchFamily="34" charset="0"/>
              </a:rPr>
              <a:t>Students learn “how actually science works” (half day)</a:t>
            </a:r>
          </a:p>
          <a:p>
            <a:pPr lvl="2">
              <a:buFont typeface="Wingdings" pitchFamily="2" charset="2"/>
              <a:buChar char="Ø"/>
              <a:defRPr/>
            </a:pPr>
            <a:r>
              <a:rPr lang="en-IE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IE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Listen to lectures</a:t>
            </a:r>
          </a:p>
          <a:p>
            <a:pPr lvl="2">
              <a:buFont typeface="Wingdings" pitchFamily="2" charset="2"/>
              <a:buChar char="Ø"/>
              <a:defRPr/>
            </a:pPr>
            <a:r>
              <a:rPr lang="en-IE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IE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Follow a virtual visit to ATLAS control room</a:t>
            </a:r>
          </a:p>
          <a:p>
            <a:pPr lvl="2">
              <a:buFont typeface="Wingdings" pitchFamily="2" charset="2"/>
              <a:buChar char="Ø"/>
              <a:defRPr/>
            </a:pPr>
            <a:r>
              <a:rPr lang="en-IE" sz="2400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IE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Analyse events with the HYPATIA on-line tool</a:t>
            </a:r>
            <a:endParaRPr lang="el-GR" dirty="0" err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l-GR"/>
              <a:t>04/07/2014</a:t>
            </a: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D36956A-0FB0-4E50-B107-99CF3A72876F}" type="slidenum">
              <a:rPr lang="el-GR"/>
              <a:pPr eaLnBrk="1" hangingPunct="1"/>
              <a:t>7</a:t>
            </a:fld>
            <a:endParaRPr lang="el-GR"/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0" y="0"/>
            <a:ext cx="9191625" cy="18158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latin typeface="Calibri" pitchFamily="34" charset="0"/>
              </a:rPr>
              <a:t>Example of  </a:t>
            </a:r>
            <a:r>
              <a:rPr lang="en-US" sz="2800" b="1" dirty="0">
                <a:latin typeface="Calibri" pitchFamily="34" charset="0"/>
              </a:rPr>
              <a:t>four HYPATIA lesson plans (ILSs)</a:t>
            </a:r>
            <a:r>
              <a:rPr lang="en-US" sz="2800" dirty="0">
                <a:latin typeface="Calibri" pitchFamily="34" charset="0"/>
              </a:rPr>
              <a:t> developed </a:t>
            </a:r>
          </a:p>
          <a:p>
            <a:pPr algn="ctr">
              <a:defRPr/>
            </a:pPr>
            <a:r>
              <a:rPr lang="en-US" sz="2800" dirty="0">
                <a:latin typeface="Calibri" pitchFamily="34" charset="0"/>
              </a:rPr>
              <a:t>   for </a:t>
            </a:r>
            <a:r>
              <a:rPr lang="en-US" sz="2800" b="1" dirty="0">
                <a:latin typeface="Calibri" pitchFamily="34" charset="0"/>
              </a:rPr>
              <a:t>Go-lab </a:t>
            </a:r>
            <a:r>
              <a:rPr lang="en-US" sz="2800" dirty="0">
                <a:latin typeface="Calibri" pitchFamily="34" charset="0"/>
              </a:rPr>
              <a:t>using the full Inquiry Based path :</a:t>
            </a:r>
          </a:p>
          <a:p>
            <a:pPr algn="ctr">
              <a:defRPr/>
            </a:pPr>
            <a:r>
              <a:rPr lang="en-US" sz="2800" b="1" dirty="0">
                <a:solidFill>
                  <a:srgbClr val="C00000"/>
                </a:solidFill>
                <a:latin typeface="Calibri" pitchFamily="34" charset="0"/>
              </a:rPr>
              <a:t>  Orientation, </a:t>
            </a:r>
            <a:r>
              <a:rPr lang="en-GB" sz="2800" b="1" dirty="0">
                <a:solidFill>
                  <a:srgbClr val="C00000"/>
                </a:solidFill>
                <a:latin typeface="Calibri" pitchFamily="34" charset="0"/>
              </a:rPr>
              <a:t>Conceptualization, Investigation,</a:t>
            </a:r>
          </a:p>
          <a:p>
            <a:pPr algn="ctr">
              <a:defRPr/>
            </a:pPr>
            <a:r>
              <a:rPr lang="en-GB" sz="2800" b="1" dirty="0">
                <a:solidFill>
                  <a:srgbClr val="C00000"/>
                </a:solidFill>
                <a:latin typeface="Calibri" pitchFamily="34" charset="0"/>
              </a:rPr>
              <a:t>   Conclusion, Discussion</a:t>
            </a:r>
            <a:endParaRPr lang="el-GR" sz="2800" dirty="0">
              <a:latin typeface="Calibri" pitchFamily="34" charset="0"/>
            </a:endParaRPr>
          </a:p>
        </p:txBody>
      </p:sp>
      <p:sp>
        <p:nvSpPr>
          <p:cNvPr id="13317" name="TextBox 6"/>
          <p:cNvSpPr txBox="1">
            <a:spLocks noChangeArrowheads="1"/>
          </p:cNvSpPr>
          <p:nvPr/>
        </p:nvSpPr>
        <p:spPr bwMode="auto">
          <a:xfrm>
            <a:off x="251520" y="4365104"/>
            <a:ext cx="7384266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b="1" dirty="0">
                <a:latin typeface="Calibri" pitchFamily="34" charset="0"/>
              </a:rPr>
              <a:t>3) Hunt for the Higgs boson</a:t>
            </a:r>
            <a:br>
              <a:rPr lang="en-US" sz="2800" b="1" dirty="0">
                <a:latin typeface="Calibri" pitchFamily="34" charset="0"/>
              </a:rPr>
            </a:b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http://www.golabz.eu/spaces/discover-higgs-boson </a:t>
            </a:r>
          </a:p>
          <a:p>
            <a:pPr eaLnBrk="1" hangingPunct="1"/>
            <a:r>
              <a:rPr lang="en-US" sz="2800" b="1" dirty="0">
                <a:latin typeface="Calibri" pitchFamily="34" charset="0"/>
              </a:rPr>
              <a:t>4) Discover the Z boson </a:t>
            </a:r>
            <a:br>
              <a:rPr lang="en-US" sz="2800" b="1" dirty="0">
                <a:latin typeface="Calibri" pitchFamily="34" charset="0"/>
              </a:rPr>
            </a:b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http://www.golabz.eu/spaces/discover-z-boson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1700808"/>
            <a:ext cx="9144000" cy="2739211"/>
          </a:xfrm>
          <a:prstGeom prst="rect">
            <a:avLst/>
          </a:prstGeom>
          <a:solidFill>
            <a:srgbClr val="CCFF33"/>
          </a:solidFill>
        </p:spPr>
        <p:txBody>
          <a:bodyPr wrap="square" rtlCol="0">
            <a:spAutoFit/>
          </a:bodyPr>
          <a:lstStyle/>
          <a:p>
            <a:pPr>
              <a:buFontTx/>
              <a:buAutoNum type="arabicParenR"/>
            </a:pPr>
            <a:r>
              <a:rPr lang="en-US" sz="2400" b="1" dirty="0">
                <a:latin typeface="Calibri" pitchFamily="34" charset="0"/>
              </a:rPr>
              <a:t>  </a:t>
            </a:r>
            <a:r>
              <a:rPr lang="en-US" sz="2800" b="1" dirty="0">
                <a:latin typeface="Calibri" pitchFamily="34" charset="0"/>
              </a:rPr>
              <a:t>Conservation of momentum </a:t>
            </a:r>
            <a:r>
              <a:rPr lang="en-US" sz="2400" b="1" dirty="0">
                <a:latin typeface="Calibri" pitchFamily="34" charset="0"/>
              </a:rPr>
              <a:t/>
            </a:r>
            <a:br>
              <a:rPr lang="en-US" sz="2400" b="1" dirty="0">
                <a:latin typeface="Calibri" pitchFamily="34" charset="0"/>
              </a:rPr>
            </a:br>
            <a:r>
              <a:rPr lang="en-US" sz="23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http://www.golabz.eu/spaces/conservation-momentum-particle-colisions </a:t>
            </a:r>
          </a:p>
          <a:p>
            <a:pPr eaLnBrk="1" hangingPunct="1">
              <a:buFontTx/>
              <a:buAutoNum type="arabicParenR"/>
            </a:pPr>
            <a:r>
              <a:rPr lang="en-US" sz="2400" b="1" dirty="0">
                <a:latin typeface="Calibri" pitchFamily="34" charset="0"/>
              </a:rPr>
              <a:t> </a:t>
            </a:r>
            <a:r>
              <a:rPr lang="en-US" sz="2800" b="1" dirty="0">
                <a:latin typeface="Calibri" pitchFamily="34" charset="0"/>
              </a:rPr>
              <a:t>Measurement of the magnetic field using the giant </a:t>
            </a:r>
          </a:p>
          <a:p>
            <a:r>
              <a:rPr lang="en-US" sz="2800" b="1" dirty="0">
                <a:latin typeface="Calibri" pitchFamily="34" charset="0"/>
              </a:rPr>
              <a:t>     ATLAS detector</a:t>
            </a:r>
            <a:r>
              <a:rPr lang="en-US" sz="2400" b="1" dirty="0">
                <a:latin typeface="Calibri" pitchFamily="34" charset="0"/>
              </a:rPr>
              <a:t/>
            </a:r>
            <a:br>
              <a:rPr lang="en-US" sz="2400" b="1" dirty="0">
                <a:latin typeface="Calibri" pitchFamily="34" charset="0"/>
              </a:rPr>
            </a:br>
            <a:r>
              <a:rPr lang="en-US" sz="24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http://www.golabz.eu/spaces/measurement-magnetic-field </a:t>
            </a:r>
          </a:p>
          <a:p>
            <a:endParaRPr lang="el-GR" dirty="0"/>
          </a:p>
        </p:txBody>
      </p:sp>
      <p:sp>
        <p:nvSpPr>
          <p:cNvPr id="7" name="Right Arrow 6"/>
          <p:cNvSpPr/>
          <p:nvPr/>
        </p:nvSpPr>
        <p:spPr>
          <a:xfrm rot="15979667">
            <a:off x="7956376" y="3933056"/>
            <a:ext cx="978408" cy="484632"/>
          </a:xfrm>
          <a:prstGeom prst="rightArrow">
            <a:avLst>
              <a:gd name="adj1" fmla="val 74346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7596336" y="4653136"/>
            <a:ext cx="1259632" cy="1631216"/>
          </a:xfrm>
          <a:prstGeom prst="rect">
            <a:avLst/>
          </a:prstGeom>
          <a:noFill/>
          <a:ln>
            <a:solidFill>
              <a:srgbClr val="FF33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/>
              <a:t>Direct relation</a:t>
            </a:r>
          </a:p>
          <a:p>
            <a:r>
              <a:rPr lang="en-US" sz="2000" b="1" dirty="0"/>
              <a:t>with school curricula</a:t>
            </a:r>
            <a:endParaRPr lang="el-GR" sz="2000" b="1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C.Kourkoumelis,UoA</a:t>
            </a:r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nl-NL" dirty="0"/>
              <a:t>Analysis: Big Ideas of Science</a:t>
            </a:r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BE5AE2-2FBA-4B15-BF3B-D050D859EA4C}" type="slidenum">
              <a:rPr lang="el-GR"/>
              <a:pPr>
                <a:defRPr/>
              </a:pPr>
              <a:t>8</a:t>
            </a:fld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 flipH="1">
            <a:off x="2487019" y="1340768"/>
            <a:ext cx="3312367" cy="715089"/>
          </a:xfrm>
          <a:prstGeom prst="roundRect">
            <a:avLst/>
          </a:prstGeom>
          <a:solidFill>
            <a:srgbClr val="415298"/>
          </a:solidFill>
          <a:ln>
            <a:solidFill>
              <a:srgbClr val="415298"/>
            </a:solidFill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the continuity</a:t>
            </a:r>
            <a:endParaRPr lang="el-GR" sz="3600" dirty="0"/>
          </a:p>
        </p:txBody>
      </p:sp>
      <p:sp>
        <p:nvSpPr>
          <p:cNvPr id="9" name="Pentagon 8"/>
          <p:cNvSpPr/>
          <p:nvPr/>
        </p:nvSpPr>
        <p:spPr>
          <a:xfrm>
            <a:off x="179512" y="5013176"/>
            <a:ext cx="3386589" cy="1423788"/>
          </a:xfrm>
          <a:prstGeom prst="homePlate">
            <a:avLst/>
          </a:prstGeom>
          <a:solidFill>
            <a:srgbClr val="40AE49"/>
          </a:solidFill>
          <a:ln>
            <a:solidFill>
              <a:srgbClr val="40AE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CERN Land</a:t>
            </a:r>
          </a:p>
          <a:p>
            <a:pPr algn="ctr"/>
            <a:r>
              <a:rPr lang="en-US" sz="2400" dirty="0"/>
              <a:t>6-9, 9-12</a:t>
            </a:r>
            <a:endParaRPr lang="el-GR" sz="2400" dirty="0"/>
          </a:p>
        </p:txBody>
      </p:sp>
      <p:sp>
        <p:nvSpPr>
          <p:cNvPr id="10" name="Chevron 9"/>
          <p:cNvSpPr/>
          <p:nvPr/>
        </p:nvSpPr>
        <p:spPr>
          <a:xfrm>
            <a:off x="5364088" y="5013176"/>
            <a:ext cx="3528393" cy="1423788"/>
          </a:xfrm>
          <a:prstGeom prst="chevron">
            <a:avLst/>
          </a:prstGeom>
          <a:solidFill>
            <a:srgbClr val="801073"/>
          </a:solidFill>
          <a:ln>
            <a:solidFill>
              <a:srgbClr val="8010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Hypatia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15-18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627784" y="5013176"/>
            <a:ext cx="3505652" cy="1423788"/>
          </a:xfrm>
          <a:prstGeom prst="chevron">
            <a:avLst/>
          </a:prstGeom>
          <a:solidFill>
            <a:srgbClr val="E31B3C"/>
          </a:solidFill>
          <a:ln>
            <a:solidFill>
              <a:srgbClr val="E31B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LHC Game</a:t>
            </a:r>
          </a:p>
          <a:p>
            <a:pPr algn="ctr"/>
            <a:r>
              <a:rPr lang="en-US" sz="2400" dirty="0">
                <a:solidFill>
                  <a:schemeClr val="bg1"/>
                </a:solidFill>
              </a:rPr>
              <a:t>12-15</a:t>
            </a:r>
            <a:endParaRPr lang="el-GR" sz="24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179512" y="2196587"/>
            <a:ext cx="8712969" cy="510778"/>
          </a:xfrm>
          <a:prstGeom prst="roundRect">
            <a:avLst/>
          </a:prstGeom>
          <a:solidFill>
            <a:srgbClr val="415298"/>
          </a:solidFill>
          <a:ln w="12700">
            <a:solidFill>
              <a:schemeClr val="bg1"/>
            </a:solidFill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IE" sz="2400" b="1" dirty="0">
                <a:solidFill>
                  <a:schemeClr val="bg1"/>
                </a:solidFill>
              </a:rPr>
              <a:t>#1. All material in the Universe is made of very small particles</a:t>
            </a:r>
            <a:endParaRPr lang="el-GR" sz="24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7248"/>
          <a:stretch/>
        </p:blipFill>
        <p:spPr>
          <a:xfrm>
            <a:off x="179512" y="2926009"/>
            <a:ext cx="2371011" cy="19116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042"/>
          <a:stretch/>
        </p:blipFill>
        <p:spPr>
          <a:xfrm>
            <a:off x="6321902" y="2879961"/>
            <a:ext cx="2515023" cy="19882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960" y="2909468"/>
            <a:ext cx="3280990" cy="19447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3" name="Oval 12"/>
          <p:cNvSpPr/>
          <p:nvPr/>
        </p:nvSpPr>
        <p:spPr>
          <a:xfrm>
            <a:off x="6156176" y="2564904"/>
            <a:ext cx="2987824" cy="2664296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="" xmlns:p14="http://schemas.microsoft.com/office/powerpoint/2010/main" val="1398948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ijdelijke aanduiding voor inhoud 9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69875350"/>
              </p:ext>
            </p:extLst>
          </p:nvPr>
        </p:nvGraphicFramePr>
        <p:xfrm>
          <a:off x="4572000" y="3573016"/>
          <a:ext cx="5760640" cy="2998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79512" y="260648"/>
            <a:ext cx="8745792" cy="55399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ISE HYPATIA demonstrator +PISA assessment questions</a:t>
            </a:r>
            <a:endParaRPr lang="el-GR" sz="3000" dirty="0" err="1">
              <a:latin typeface="Calibri" pitchFamily="34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7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5688632" cy="4104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>
            <a:latin typeface="Comic Sans MS" pitchFamily="66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4930</TotalTime>
  <Words>1299</Words>
  <Application>Microsoft Office PowerPoint</Application>
  <PresentationFormat>On-screen Show (4:3)</PresentationFormat>
  <Paragraphs>227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blank</vt:lpstr>
      <vt:lpstr>   </vt:lpstr>
      <vt:lpstr>Slide 2</vt:lpstr>
      <vt:lpstr>Slide 3</vt:lpstr>
      <vt:lpstr>Slide 4</vt:lpstr>
      <vt:lpstr>Slide 5</vt:lpstr>
      <vt:lpstr>Slide 6</vt:lpstr>
      <vt:lpstr>Slide 7</vt:lpstr>
      <vt:lpstr>Analysis: Big Ideas of Science</vt:lpstr>
      <vt:lpstr>Slide 9</vt:lpstr>
      <vt:lpstr>Slide 10</vt:lpstr>
      <vt:lpstr>Masterclasses and VV in Greece (last two years)</vt:lpstr>
      <vt:lpstr>BUT most developed material is  for high school ages</vt:lpstr>
      <vt:lpstr>Slide 13</vt:lpstr>
      <vt:lpstr>University Student analysis using HYPATIA (2)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Back-up</vt:lpstr>
      <vt:lpstr>Slide 24</vt:lpstr>
      <vt:lpstr>Slide 25</vt:lpstr>
      <vt:lpstr>Slide 26</vt:lpstr>
      <vt:lpstr>Implementation in Greek schools 2014-2015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Christina</dc:creator>
  <cp:lastModifiedBy>Christina</cp:lastModifiedBy>
  <cp:revision>24</cp:revision>
  <dcterms:created xsi:type="dcterms:W3CDTF">2015-07-02T09:08:54Z</dcterms:created>
  <dcterms:modified xsi:type="dcterms:W3CDTF">2015-08-27T08:09:02Z</dcterms:modified>
</cp:coreProperties>
</file>