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50" r:id="rId2"/>
    <p:sldId id="310" r:id="rId3"/>
    <p:sldId id="311" r:id="rId4"/>
    <p:sldId id="312" r:id="rId5"/>
    <p:sldId id="313" r:id="rId6"/>
    <p:sldId id="351" r:id="rId7"/>
    <p:sldId id="352" r:id="rId8"/>
    <p:sldId id="316" r:id="rId9"/>
    <p:sldId id="317" r:id="rId10"/>
    <p:sldId id="318" r:id="rId11"/>
    <p:sldId id="319" r:id="rId12"/>
    <p:sldId id="321" r:id="rId13"/>
    <p:sldId id="322" r:id="rId14"/>
    <p:sldId id="323" r:id="rId15"/>
    <p:sldId id="324" r:id="rId16"/>
    <p:sldId id="325" r:id="rId17"/>
    <p:sldId id="326" r:id="rId18"/>
    <p:sldId id="328" r:id="rId19"/>
    <p:sldId id="329" r:id="rId20"/>
    <p:sldId id="349" r:id="rId21"/>
    <p:sldId id="330" r:id="rId22"/>
    <p:sldId id="331" r:id="rId23"/>
    <p:sldId id="347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2" r:id="rId33"/>
    <p:sldId id="353" r:id="rId34"/>
    <p:sldId id="343" r:id="rId35"/>
    <p:sldId id="344" r:id="rId36"/>
    <p:sldId id="345" r:id="rId37"/>
    <p:sldId id="346" r:id="rId38"/>
    <p:sldId id="308" r:id="rId39"/>
    <p:sldId id="307" r:id="rId40"/>
  </p:sldIdLst>
  <p:sldSz cx="9144000" cy="6858000" type="screen4x3"/>
  <p:notesSz cx="7099300" cy="10234613"/>
  <p:defaultTextStyle>
    <a:defPPr>
      <a:defRPr lang="nb-NO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AA0000"/>
    <a:srgbClr val="4E4A48"/>
    <a:srgbClr val="00BBFE"/>
    <a:srgbClr val="FF9900"/>
    <a:srgbClr val="DED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5" autoAdjust="0"/>
    <p:restoredTop sz="88241" autoAdjust="0"/>
  </p:normalViewPr>
  <p:slideViewPr>
    <p:cSldViewPr>
      <p:cViewPr varScale="1">
        <p:scale>
          <a:sx n="71" d="100"/>
          <a:sy n="71" d="100"/>
        </p:scale>
        <p:origin x="1059" y="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11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fld id="{13115EB6-23B6-41B9-B8C2-9CEB5AE8B46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5527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9338"/>
            <a:ext cx="5680075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l" defTabSz="990248">
              <a:defRPr sz="13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48">
              <a:defRPr sz="1300"/>
            </a:lvl1pPr>
          </a:lstStyle>
          <a:p>
            <a:pPr>
              <a:defRPr/>
            </a:pPr>
            <a:fld id="{2582B285-F7B6-4D91-85EC-62CA6E0D0E3F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6500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2B285-F7B6-4D91-85EC-62CA6E0D0E3F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67801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2B285-F7B6-4D91-85EC-62CA6E0D0E3F}" type="slidenum">
              <a:rPr lang="nb-NO" smtClean="0"/>
              <a:pPr>
                <a:defRPr/>
              </a:pPr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147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85372" indent="-302066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208265" indent="-24165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91571" indent="-24165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174878" indent="-24165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1047D7-AE2B-4811-9087-B2AFE91FC063}" type="slidenum">
              <a:rPr lang="en-US" altLang="en-US"/>
              <a:pPr eaLnBrk="1" hangingPunct="1"/>
              <a:t>22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Suggested for the 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time to use the minimal viscosity to find the phase transition threshold.</a:t>
            </a:r>
          </a:p>
        </p:txBody>
      </p:sp>
    </p:spTree>
    <p:extLst>
      <p:ext uri="{BB962C8B-B14F-4D97-AF65-F5344CB8AC3E}">
        <p14:creationId xmlns:p14="http://schemas.microsoft.com/office/powerpoint/2010/main" val="1463986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2B285-F7B6-4D91-85EC-62CA6E0D0E3F}" type="slidenum">
              <a:rPr lang="nb-NO" smtClean="0"/>
              <a:pPr>
                <a:defRPr/>
              </a:pPr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3145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2B285-F7B6-4D91-85EC-62CA6E0D0E3F}" type="slidenum">
              <a:rPr lang="nb-NO" smtClean="0"/>
              <a:pPr>
                <a:defRPr/>
              </a:pPr>
              <a:t>32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3663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2B285-F7B6-4D91-85EC-62CA6E0D0E3F}" type="slidenum">
              <a:rPr lang="nb-NO" smtClean="0"/>
              <a:pPr>
                <a:defRPr/>
              </a:pPr>
              <a:t>34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853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10" descr="UiBmerke_grayscale"/>
          <p:cNvSpPr>
            <a:spLocks noChangeAspect="1" noChangeArrowheads="1"/>
          </p:cNvSpPr>
          <p:nvPr/>
        </p:nvSpPr>
        <p:spPr bwMode="auto">
          <a:xfrm>
            <a:off x="3665538" y="4702175"/>
            <a:ext cx="1770062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b-NO" altLang="nb-NO"/>
          </a:p>
        </p:txBody>
      </p:sp>
      <p:grpSp>
        <p:nvGrpSpPr>
          <p:cNvPr id="5" name="Gruppe 11"/>
          <p:cNvGrpSpPr>
            <a:grpSpLocks/>
          </p:cNvGrpSpPr>
          <p:nvPr userDrawn="1"/>
        </p:nvGrpSpPr>
        <p:grpSpPr bwMode="auto">
          <a:xfrm>
            <a:off x="1676400" y="250825"/>
            <a:ext cx="5791200" cy="558800"/>
            <a:chOff x="1743592" y="159840"/>
            <a:chExt cx="5791879" cy="558575"/>
          </a:xfrm>
        </p:grpSpPr>
        <p:grpSp>
          <p:nvGrpSpPr>
            <p:cNvPr id="6" name="Gruppe 12"/>
            <p:cNvGrpSpPr>
              <a:grpSpLocks/>
            </p:cNvGrpSpPr>
            <p:nvPr/>
          </p:nvGrpSpPr>
          <p:grpSpPr bwMode="auto">
            <a:xfrm>
              <a:off x="1876465" y="159840"/>
              <a:ext cx="5431839" cy="70664"/>
              <a:chOff x="1876465" y="159840"/>
              <a:chExt cx="5431839" cy="70664"/>
            </a:xfrm>
          </p:grpSpPr>
          <p:grpSp>
            <p:nvGrpSpPr>
              <p:cNvPr id="8" name="Gruppe 14"/>
              <p:cNvGrpSpPr>
                <a:grpSpLocks/>
              </p:cNvGrpSpPr>
              <p:nvPr/>
            </p:nvGrpSpPr>
            <p:grpSpPr bwMode="auto">
              <a:xfrm>
                <a:off x="1876465" y="159840"/>
                <a:ext cx="2756914" cy="28800"/>
                <a:chOff x="1876465" y="126156"/>
                <a:chExt cx="2756914" cy="28800"/>
              </a:xfrm>
            </p:grpSpPr>
            <p:sp>
              <p:nvSpPr>
                <p:cNvPr id="10" name="Rektangel 16"/>
                <p:cNvSpPr>
                  <a:spLocks noChangeArrowheads="1"/>
                </p:cNvSpPr>
                <p:nvPr/>
              </p:nvSpPr>
              <p:spPr bwMode="auto">
                <a:xfrm>
                  <a:off x="1876465" y="126156"/>
                  <a:ext cx="550800" cy="288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1" name="Rektangel 17"/>
                <p:cNvSpPr>
                  <a:spLocks noChangeArrowheads="1"/>
                </p:cNvSpPr>
                <p:nvPr/>
              </p:nvSpPr>
              <p:spPr bwMode="auto">
                <a:xfrm>
                  <a:off x="2426803" y="126156"/>
                  <a:ext cx="550800" cy="2880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2" name="Rektangel 18"/>
                <p:cNvSpPr>
                  <a:spLocks noChangeArrowheads="1"/>
                </p:cNvSpPr>
                <p:nvPr/>
              </p:nvSpPr>
              <p:spPr bwMode="auto">
                <a:xfrm>
                  <a:off x="2977141" y="126156"/>
                  <a:ext cx="550800" cy="28800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3" name="Rektangel 19"/>
                <p:cNvSpPr>
                  <a:spLocks noChangeArrowheads="1"/>
                </p:cNvSpPr>
                <p:nvPr/>
              </p:nvSpPr>
              <p:spPr bwMode="auto">
                <a:xfrm>
                  <a:off x="3532241" y="126156"/>
                  <a:ext cx="550800" cy="28800"/>
                </a:xfrm>
                <a:prstGeom prst="rect">
                  <a:avLst/>
                </a:prstGeom>
                <a:solidFill>
                  <a:srgbClr val="00BB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  <p:sp>
              <p:nvSpPr>
                <p:cNvPr id="14" name="Rektangel 20"/>
                <p:cNvSpPr>
                  <a:spLocks noChangeArrowheads="1"/>
                </p:cNvSpPr>
                <p:nvPr/>
              </p:nvSpPr>
              <p:spPr bwMode="auto">
                <a:xfrm>
                  <a:off x="4082579" y="126156"/>
                  <a:ext cx="550800" cy="28800"/>
                </a:xfrm>
                <a:prstGeom prst="rect">
                  <a:avLst/>
                </a:prstGeom>
                <a:solidFill>
                  <a:srgbClr val="4E4A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nb-NO" altLang="nb-NO"/>
                </a:p>
              </p:txBody>
            </p:sp>
          </p:grpSp>
          <p:cxnSp>
            <p:nvCxnSpPr>
              <p:cNvPr id="9" name="Rett linje 15"/>
              <p:cNvCxnSpPr>
                <a:cxnSpLocks noChangeShapeType="1"/>
              </p:cNvCxnSpPr>
              <p:nvPr/>
            </p:nvCxnSpPr>
            <p:spPr bwMode="auto">
              <a:xfrm>
                <a:off x="1876465" y="230504"/>
                <a:ext cx="5431839" cy="0"/>
              </a:xfrm>
              <a:prstGeom prst="line">
                <a:avLst/>
              </a:prstGeom>
              <a:noFill/>
              <a:ln w="9525" algn="ctr">
                <a:solidFill>
                  <a:srgbClr val="4E4A48">
                    <a:alpha val="52156"/>
                  </a:srgbClr>
                </a:solidFill>
                <a:prstDash val="sys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TekstSylinder 6"/>
            <p:cNvSpPr txBox="1"/>
            <p:nvPr/>
          </p:nvSpPr>
          <p:spPr>
            <a:xfrm>
              <a:off x="1743592" y="364546"/>
              <a:ext cx="5791879" cy="3538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nb-NO" sz="1640" spc="1160" dirty="0">
                  <a:solidFill>
                    <a:schemeClr val="bg2"/>
                  </a:solidFill>
                  <a:latin typeface="+mj-lt"/>
                </a:rPr>
                <a:t>UNIVERSITY</a:t>
              </a:r>
              <a:r>
                <a:rPr lang="nb-NO" sz="1640" spc="1190" dirty="0">
                  <a:solidFill>
                    <a:schemeClr val="bg2"/>
                  </a:solidFill>
                  <a:latin typeface="+mj-lt"/>
                </a:rPr>
                <a:t> OF BERGEN</a:t>
              </a:r>
            </a:p>
          </p:txBody>
        </p:sp>
      </p:grpSp>
      <p:sp>
        <p:nvSpPr>
          <p:cNvPr id="104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01477"/>
            <a:ext cx="7772400" cy="118189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nb-NO" noProof="0" smtClean="0"/>
              <a:t>Klikk for å redigere tittelstil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92375"/>
            <a:ext cx="6400800" cy="1512888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4E4A48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nb-NO" noProof="0" dirty="0" smtClean="0"/>
              <a:t>Klikk for å redigere undertittelstil i malen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35188" y="855663"/>
            <a:ext cx="4873625" cy="215900"/>
          </a:xfrm>
        </p:spPr>
        <p:txBody>
          <a:bodyPr/>
          <a:lstStyle>
            <a:lvl1pPr algn="ctr"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90A8-6B9A-428E-88E8-C6BD89299A02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12056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C9138-B170-4F5F-83B7-ECA75EF0F054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913906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38925" y="347663"/>
            <a:ext cx="2058988" cy="57785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347663"/>
            <a:ext cx="6029325" cy="57785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A39EE-114E-46F5-8176-C6FA20A967B3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689176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Physics and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75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0897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8B2A-3841-4036-A261-22EB774B7FF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580111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0D33-60BF-4DC2-8C5D-794F0D17F73E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442962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528C6-7F9B-4720-BDF4-FC7CCD089C4A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6627916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EB45C-827F-4421-B019-8BE8DAD43434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075691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9025" y="4054635"/>
            <a:ext cx="4425950" cy="147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ktangel 11"/>
          <p:cNvSpPr>
            <a:spLocks noChangeArrowheads="1"/>
          </p:cNvSpPr>
          <p:nvPr userDrawn="1"/>
        </p:nvSpPr>
        <p:spPr bwMode="auto">
          <a:xfrm>
            <a:off x="795655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b-NO" alt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19250" y="5589588"/>
            <a:ext cx="5889625" cy="288925"/>
          </a:xfrm>
        </p:spPr>
        <p:txBody>
          <a:bodyPr/>
          <a:lstStyle>
            <a:lvl1pPr algn="ctr">
              <a:defRPr sz="17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44485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0F7CF-F77D-4DDE-8B43-04020EB964F2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4111191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6D0F-BECE-4A7A-AF75-07564A462DEF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781305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Klikk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53C86-0550-443F-944C-D163AB756C6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965539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 bwMode="auto">
          <a:xfrm>
            <a:off x="-9525" y="1226"/>
            <a:ext cx="9180000" cy="180000"/>
          </a:xfrm>
          <a:prstGeom prst="rect">
            <a:avLst/>
          </a:prstGeom>
          <a:gradFill flip="none" rotWithShape="1">
            <a:gsLst>
              <a:gs pos="50000">
                <a:srgbClr val="AA0000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nb-NO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47663"/>
            <a:ext cx="822960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tittelstil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tekststiler i malen</a:t>
            </a:r>
          </a:p>
          <a:p>
            <a:pPr lvl="1"/>
            <a:r>
              <a:rPr lang="nb-NO" altLang="nb-NO" smtClean="0"/>
              <a:t>Andre nivå</a:t>
            </a:r>
          </a:p>
          <a:p>
            <a:pPr lvl="2"/>
            <a:r>
              <a:rPr lang="nb-NO" altLang="nb-NO" smtClean="0"/>
              <a:t>Tredje nivå</a:t>
            </a:r>
          </a:p>
          <a:p>
            <a:pPr lvl="3"/>
            <a:r>
              <a:rPr lang="nb-NO" altLang="nb-NO" smtClean="0"/>
              <a:t>Fjerde nivå</a:t>
            </a:r>
          </a:p>
          <a:p>
            <a:pPr lvl="4"/>
            <a:r>
              <a:rPr lang="nb-NO" altLang="nb-NO" smtClean="0"/>
              <a:t>Femte nivå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97613"/>
            <a:ext cx="4114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0"/>
            <a:ext cx="4873625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Department of Physics and Technology</a:t>
            </a:r>
            <a:endParaRPr lang="nb-NO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519863"/>
            <a:ext cx="19542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4E4A48"/>
                </a:solidFill>
              </a:defRPr>
            </a:lvl1pPr>
          </a:lstStyle>
          <a:p>
            <a:pPr>
              <a:defRPr/>
            </a:pPr>
            <a:fld id="{8768621B-5F8F-467B-96CC-986B164E6370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  <p:pic>
        <p:nvPicPr>
          <p:cNvPr id="1034" name="Bild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95150" y="5749033"/>
            <a:ext cx="766813" cy="7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Sylinder 2"/>
          <p:cNvSpPr txBox="1">
            <a:spLocks noChangeArrowheads="1"/>
          </p:cNvSpPr>
          <p:nvPr userDrawn="1"/>
        </p:nvSpPr>
        <p:spPr bwMode="auto">
          <a:xfrm>
            <a:off x="8389938" y="6519863"/>
            <a:ext cx="601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b-NO" sz="1200" smtClean="0">
                <a:solidFill>
                  <a:srgbClr val="4E4A48"/>
                </a:solidFill>
              </a:rPr>
              <a:t>uib.no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2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E4A4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5.png"/><Relationship Id="rId7" Type="http://schemas.openxmlformats.org/officeDocument/2006/relationships/image" Target="../media/image69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1.png"/><Relationship Id="rId7" Type="http://schemas.openxmlformats.org/officeDocument/2006/relationships/image" Target="../media/image84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hyperlink" Target="../zz-Movies/Kelvin-Helmholtz/LHCxye8%5e3-32-2-12.mov" TargetMode="Externa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../zz-Movies/Kelvin-Helmholtz/LHCxye8%5e3-32-2-12.mov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3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82.png"/><Relationship Id="rId11" Type="http://schemas.openxmlformats.org/officeDocument/2006/relationships/image" Target="../media/image86.png"/><Relationship Id="rId5" Type="http://schemas.openxmlformats.org/officeDocument/2006/relationships/image" Target="../media/image81.png"/><Relationship Id="rId10" Type="http://schemas.openxmlformats.org/officeDocument/2006/relationships/image" Target="../media/image85.png"/><Relationship Id="rId4" Type="http://schemas.openxmlformats.org/officeDocument/2006/relationships/image" Target="../media/image80.png"/><Relationship Id="rId9" Type="http://schemas.openxmlformats.org/officeDocument/2006/relationships/image" Target="../media/image8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emf"/><Relationship Id="rId4" Type="http://schemas.openxmlformats.org/officeDocument/2006/relationships/image" Target="../media/image11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emf"/><Relationship Id="rId4" Type="http://schemas.openxmlformats.org/officeDocument/2006/relationships/image" Target="../media/image12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1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3"/>
            <a:ext cx="9192574" cy="6741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0099" y="692696"/>
            <a:ext cx="826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 physics of heavy ion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504" y="5472649"/>
            <a:ext cx="62281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Laszlo P. Csernai, University of Bergen</a:t>
            </a:r>
            <a:r>
              <a:rPr lang="hu-H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4th 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Conference on New Frontiers in Physics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(ICNFP2015) 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Kolymbari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Crete, Greece, 23-30 August 2015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2031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538DFC-89EE-4AB7-AA1B-D6592A0A4756}" type="slidenum">
              <a:rPr lang="en-US" altLang="en-US">
                <a:solidFill>
                  <a:srgbClr val="0D0D0D"/>
                </a:solidFill>
              </a:rPr>
              <a:pPr eaLnBrk="1" hangingPunct="1"/>
              <a:t>10</a:t>
            </a:fld>
            <a:endParaRPr lang="en-US" altLang="en-US">
              <a:solidFill>
                <a:srgbClr val="0D0D0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662" y="376825"/>
            <a:ext cx="355097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Anisotropic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 Flow</a:t>
            </a:r>
          </a:p>
        </p:txBody>
      </p:sp>
      <p:pic>
        <p:nvPicPr>
          <p:cNvPr id="102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619375"/>
            <a:ext cx="10096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5" y="1395804"/>
            <a:ext cx="398173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TextBox 5"/>
          <p:cNvSpPr txBox="1">
            <a:spLocks noChangeArrowheads="1"/>
          </p:cNvSpPr>
          <p:nvPr/>
        </p:nvSpPr>
        <p:spPr bwMode="auto">
          <a:xfrm>
            <a:off x="4572000" y="1406806"/>
            <a:ext cx="22751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entury Gothic" panose="020B0502020202020204" pitchFamily="34" charset="0"/>
              </a:rPr>
              <a:t>( for evaluating </a:t>
            </a:r>
            <a:r>
              <a:rPr lang="en-US" altLang="en-US" sz="1600" dirty="0" err="1">
                <a:latin typeface="Century Gothic" panose="020B0502020202020204" pitchFamily="34" charset="0"/>
              </a:rPr>
              <a:t>v</a:t>
            </a:r>
            <a:r>
              <a:rPr lang="en-US" altLang="en-US" sz="1600" baseline="-25000" dirty="0" err="1">
                <a:latin typeface="Century Gothic" panose="020B0502020202020204" pitchFamily="34" charset="0"/>
              </a:rPr>
              <a:t>n</a:t>
            </a:r>
            <a:r>
              <a:rPr lang="en-US" altLang="en-US" sz="1600" dirty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1025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914" y="1921400"/>
            <a:ext cx="6379054" cy="1326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7" name="TextBox 16"/>
          <p:cNvSpPr txBox="1">
            <a:spLocks noChangeArrowheads="1"/>
          </p:cNvSpPr>
          <p:nvPr/>
        </p:nvSpPr>
        <p:spPr bwMode="auto">
          <a:xfrm>
            <a:off x="3995936" y="3311773"/>
            <a:ext cx="46333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entury Gothic" panose="020B0502020202020204" pitchFamily="34" charset="0"/>
              </a:rPr>
              <a:t>e.g. with 4 particle </a:t>
            </a:r>
            <a:r>
              <a:rPr lang="en-US" altLang="en-US" sz="1800" dirty="0" err="1">
                <a:latin typeface="Century Gothic" panose="020B0502020202020204" pitchFamily="34" charset="0"/>
              </a:rPr>
              <a:t>cumulant</a:t>
            </a:r>
            <a:r>
              <a:rPr lang="en-US" altLang="en-US" sz="1800" dirty="0">
                <a:latin typeface="Century Gothic" panose="020B0502020202020204" pitchFamily="34" charset="0"/>
              </a:rPr>
              <a:t> method:</a:t>
            </a:r>
          </a:p>
        </p:txBody>
      </p:sp>
      <p:pic>
        <p:nvPicPr>
          <p:cNvPr id="1025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71" y="4040440"/>
            <a:ext cx="6351268" cy="59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951" y="4114370"/>
            <a:ext cx="2344302" cy="49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73" y="1949066"/>
            <a:ext cx="469228" cy="35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3343451" y="3310630"/>
            <a:ext cx="261938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2" name="TextBox 8"/>
          <p:cNvSpPr txBox="1">
            <a:spLocks noChangeArrowheads="1"/>
          </p:cNvSpPr>
          <p:nvPr/>
        </p:nvSpPr>
        <p:spPr bwMode="auto">
          <a:xfrm>
            <a:off x="196371" y="5108759"/>
            <a:ext cx="85978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Reaction plane (RP) is lost, 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 </a:t>
            </a: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P/T side of RP is also 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lost</a:t>
            </a: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,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 CM is not known</a:t>
            </a:r>
            <a:endParaRPr lang="en-US" altLang="en-US" sz="18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3923928" y="327449"/>
            <a:ext cx="51113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Century Gothic" panose="020B0502020202020204" pitchFamily="34" charset="0"/>
              </a:rPr>
              <a:t>Used </a:t>
            </a:r>
            <a:r>
              <a:rPr lang="en-US" altLang="en-US" sz="1800" dirty="0">
                <a:latin typeface="Century Gothic" panose="020B0502020202020204" pitchFamily="34" charset="0"/>
              </a:rPr>
              <a:t>by most experimental groups today</a:t>
            </a:r>
            <a:r>
              <a:rPr lang="en-US" altLang="en-US" sz="1800" dirty="0" smtClean="0">
                <a:latin typeface="Century Gothic" panose="020B0502020202020204" pitchFamily="34" charset="0"/>
              </a:rPr>
              <a:t>.</a:t>
            </a:r>
            <a:br>
              <a:rPr lang="en-US" altLang="en-US" sz="1800" dirty="0" smtClean="0">
                <a:latin typeface="Century Gothic" panose="020B0502020202020204" pitchFamily="34" charset="0"/>
              </a:rPr>
            </a:b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[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R  Snellings,  </a:t>
            </a: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J Phys G 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 </a:t>
            </a: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(2014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)  24007]</a:t>
            </a:r>
            <a:b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</a:b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[LP Csernai &amp; H </a:t>
            </a:r>
            <a:r>
              <a:rPr lang="en-US" altLang="en-US" sz="1800" dirty="0" err="1" smtClean="0">
                <a:solidFill>
                  <a:srgbClr val="008000"/>
                </a:solidFill>
                <a:latin typeface="Century Gothic" panose="020B0502020202020204" pitchFamily="34" charset="0"/>
              </a:rPr>
              <a:t>Stoecker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J Phys G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124001]  </a:t>
            </a:r>
            <a:endParaRPr lang="en-US" altLang="en-US" sz="1800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308304" y="4640188"/>
            <a:ext cx="347633" cy="9377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930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E3DF5E-7379-4217-999E-2D16BA3BE29D}" type="slidenum">
              <a:rPr lang="en-US" altLang="en-US">
                <a:solidFill>
                  <a:srgbClr val="0D0D0D"/>
                </a:solidFill>
              </a:rPr>
              <a:pPr eaLnBrk="1" hangingPunct="1"/>
              <a:t>11</a:t>
            </a:fld>
            <a:endParaRPr lang="en-US" altLang="en-US">
              <a:solidFill>
                <a:srgbClr val="0D0D0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3216" y="112962"/>
            <a:ext cx="9494907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We need an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EbE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 reference angle (e.g. the RP). </a:t>
            </a:r>
          </a:p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Can we find it?</a:t>
            </a: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447800"/>
            <a:ext cx="15430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06513"/>
            <a:ext cx="144303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709988" y="1666875"/>
            <a:ext cx="533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28738"/>
            <a:ext cx="12192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5791200" y="1679575"/>
            <a:ext cx="5334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75" y="1352550"/>
            <a:ext cx="21320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2055813"/>
            <a:ext cx="413543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2427288"/>
            <a:ext cx="3043238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3271838"/>
            <a:ext cx="2595563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3" y="2547938"/>
            <a:ext cx="20574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00526"/>
            <a:ext cx="26765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0" name="TextBox 6"/>
          <p:cNvSpPr txBox="1">
            <a:spLocks noChangeArrowheads="1"/>
          </p:cNvSpPr>
          <p:nvPr/>
        </p:nvSpPr>
        <p:spPr bwMode="auto">
          <a:xfrm>
            <a:off x="303213" y="4083050"/>
            <a:ext cx="33762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entury Gothic" panose="020B0502020202020204" pitchFamily="34" charset="0"/>
              </a:rPr>
              <a:t>Or one can approximate this as:</a:t>
            </a:r>
          </a:p>
        </p:txBody>
      </p:sp>
      <p:pic>
        <p:nvPicPr>
          <p:cNvPr id="1128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93755"/>
            <a:ext cx="336232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2" name="TextBox 18"/>
          <p:cNvSpPr txBox="1">
            <a:spLocks noChangeArrowheads="1"/>
          </p:cNvSpPr>
          <p:nvPr/>
        </p:nvSpPr>
        <p:spPr bwMode="auto">
          <a:xfrm>
            <a:off x="303213" y="5117770"/>
            <a:ext cx="75824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 Narrow" panose="020B0606020202030204" pitchFamily="34" charset="0"/>
              </a:rPr>
              <a:t>Weighting with </a:t>
            </a:r>
            <a:r>
              <a:rPr lang="en-US" altLang="en-US" sz="1800" b="1" dirty="0">
                <a:latin typeface="Arial Narrow" panose="020B0606020202030204" pitchFamily="34" charset="0"/>
              </a:rPr>
              <a:t>y</a:t>
            </a:r>
            <a:r>
              <a:rPr lang="en-US" altLang="en-US" sz="1800" dirty="0">
                <a:latin typeface="Arial Narrow" panose="020B0606020202030204" pitchFamily="34" charset="0"/>
              </a:rPr>
              <a:t> </a:t>
            </a:r>
            <a:r>
              <a:rPr lang="en-US" altLang="en-US" sz="1800" dirty="0">
                <a:latin typeface="Arial Narrow" panose="020B0606020202030204" pitchFamily="34" charset="0"/>
                <a:sym typeface="Wingdings" panose="05000000000000000000" pitchFamily="2" charset="2"/>
              </a:rPr>
              <a:t> dominates large </a:t>
            </a:r>
            <a:r>
              <a:rPr lang="en-US" altLang="en-US" sz="1800" dirty="0" err="1">
                <a:latin typeface="Arial Narrow" panose="020B0606020202030204" pitchFamily="34" charset="0"/>
                <a:sym typeface="Wingdings" panose="05000000000000000000" pitchFamily="2" charset="2"/>
              </a:rPr>
              <a:t>rapidities</a:t>
            </a:r>
            <a:r>
              <a:rPr lang="en-US" altLang="en-US" sz="1800" dirty="0">
                <a:latin typeface="Arial Narrow" panose="020B0606020202030204" pitchFamily="34" charset="0"/>
                <a:sym typeface="Wingdings" panose="05000000000000000000" pitchFamily="2" charset="2"/>
              </a:rPr>
              <a:t>  Use a segmented ZDC to find the </a:t>
            </a:r>
            <a:r>
              <a:rPr lang="en-US" altLang="en-US" sz="1800" b="1" dirty="0">
                <a:latin typeface="Arial Narrow" panose="020B0606020202030204" pitchFamily="34" charset="0"/>
                <a:sym typeface="Wingdings" panose="05000000000000000000" pitchFamily="2" charset="2"/>
              </a:rPr>
              <a:t>RP</a:t>
            </a:r>
            <a:r>
              <a:rPr lang="en-US" altLang="en-US" sz="1800" dirty="0">
                <a:latin typeface="Arial Narrow" panose="020B0606020202030204" pitchFamily="34" charset="0"/>
                <a:sym typeface="Wingdings" panose="05000000000000000000" pitchFamily="2" charset="2"/>
              </a:rPr>
              <a:t>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 Narrow" panose="020B0606020202030204" pitchFamily="34" charset="0"/>
                <a:sym typeface="Wingdings" panose="05000000000000000000" pitchFamily="2" charset="2"/>
              </a:rPr>
              <a:t>In addition we should find the participant  </a:t>
            </a:r>
            <a:r>
              <a:rPr lang="en-US" altLang="en-US" sz="1800" b="1" dirty="0" err="1">
                <a:latin typeface="Arial Narrow" panose="020B0606020202030204" pitchFamily="34" charset="0"/>
                <a:sym typeface="Wingdings" panose="05000000000000000000" pitchFamily="2" charset="2"/>
              </a:rPr>
              <a:t>c.m</a:t>
            </a:r>
            <a:r>
              <a:rPr lang="en-US" altLang="en-US" sz="1800" b="1" dirty="0">
                <a:latin typeface="Arial Narrow" panose="020B0606020202030204" pitchFamily="34" charset="0"/>
                <a:sym typeface="Wingdings" panose="05000000000000000000" pitchFamily="2" charset="2"/>
              </a:rPr>
              <a:t>.</a:t>
            </a:r>
            <a:r>
              <a:rPr lang="en-US" altLang="en-US" sz="1800" dirty="0">
                <a:latin typeface="Arial Narrow" panose="020B0606020202030204" pitchFamily="34" charset="0"/>
                <a:sym typeface="Wingdings" panose="05000000000000000000" pitchFamily="2" charset="2"/>
              </a:rPr>
              <a:t>  Separate out longitudinal  fluctuations. </a:t>
            </a:r>
            <a:endParaRPr lang="en-US" altLang="en-US" sz="1800" dirty="0">
              <a:latin typeface="Arial Narrow" panose="020B0606020202030204" pitchFamily="34" charset="0"/>
            </a:endParaRPr>
          </a:p>
        </p:txBody>
      </p:sp>
      <p:sp>
        <p:nvSpPr>
          <p:cNvPr id="11283" name="TextBox 6"/>
          <p:cNvSpPr txBox="1">
            <a:spLocks noChangeArrowheads="1"/>
          </p:cNvSpPr>
          <p:nvPr/>
        </p:nvSpPr>
        <p:spPr bwMode="auto">
          <a:xfrm>
            <a:off x="4630488" y="2064544"/>
            <a:ext cx="4333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ym typeface="Wingdings" panose="05000000000000000000" pitchFamily="2" charset="2"/>
              </a:rPr>
              <a:t> </a:t>
            </a: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Separate forward &amp; backward pt.  </a:t>
            </a:r>
            <a:r>
              <a:rPr lang="en-US" altLang="en-US" sz="2000" b="1" dirty="0" err="1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c.m</a:t>
            </a:r>
            <a:r>
              <a:rPr lang="en-US" alt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81600" y="2438400"/>
            <a:ext cx="152400" cy="228600"/>
          </a:xfrm>
          <a:prstGeom prst="straightConnector1">
            <a:avLst/>
          </a:prstGeom>
          <a:ln w="158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127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5130868-C496-44D5-80F5-32F15F4ACE1C}" type="slidenum">
              <a:rPr lang="en-US" altLang="en-US">
                <a:solidFill>
                  <a:srgbClr val="0D0D0D"/>
                </a:solidFill>
              </a:rPr>
              <a:pPr eaLnBrk="1" hangingPunct="1"/>
              <a:t>12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01" y="349482"/>
            <a:ext cx="7982707" cy="614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21840" y="2628106"/>
            <a:ext cx="1333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Fluctuations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64187" y="2274851"/>
            <a:ext cx="10668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367609" y="2912593"/>
            <a:ext cx="1348331" cy="11289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TextBox 10"/>
          <p:cNvSpPr txBox="1">
            <a:spLocks noChangeArrowheads="1"/>
          </p:cNvSpPr>
          <p:nvPr/>
        </p:nvSpPr>
        <p:spPr bwMode="auto">
          <a:xfrm>
            <a:off x="7740352" y="2544293"/>
            <a:ext cx="1252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Global flow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304096" y="1821259"/>
            <a:ext cx="1515257" cy="907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582611" y="3003638"/>
            <a:ext cx="1264156" cy="896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620000" y="6496424"/>
            <a:ext cx="394447" cy="225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49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L.P. Csernai   </a:t>
            </a:r>
            <a:fld id="{401CF334-2D5C-4859-84A6-CA7E6E43FAE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9291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How to split these two:</a:t>
            </a:r>
          </a:p>
          <a:p>
            <a:r>
              <a:rPr lang="en-US" sz="2400" dirty="0" smtClean="0"/>
              <a:t>In theoretical models</a:t>
            </a:r>
          </a:p>
          <a:p>
            <a:pPr lvl="1"/>
            <a:r>
              <a:rPr lang="en-US" sz="2250" dirty="0"/>
              <a:t>Mode-by-mode </a:t>
            </a:r>
            <a:r>
              <a:rPr lang="en-US" sz="2250" dirty="0" smtClean="0"/>
              <a:t>hydrodynamics, </a:t>
            </a:r>
            <a:br>
              <a:rPr lang="en-US" sz="2250" dirty="0" smtClean="0"/>
            </a:br>
            <a:r>
              <a:rPr lang="en-US" sz="2250" dirty="0" smtClean="0">
                <a:solidFill>
                  <a:srgbClr val="0070C0"/>
                </a:solidFill>
              </a:rPr>
              <a:t>[S</a:t>
            </a:r>
            <a:r>
              <a:rPr lang="en-US" sz="2250" dirty="0">
                <a:solidFill>
                  <a:srgbClr val="0070C0"/>
                </a:solidFill>
              </a:rPr>
              <a:t>. </a:t>
            </a:r>
            <a:r>
              <a:rPr lang="en-US" sz="2250" dirty="0" err="1">
                <a:solidFill>
                  <a:srgbClr val="0070C0"/>
                </a:solidFill>
              </a:rPr>
              <a:t>Floerchinger</a:t>
            </a:r>
            <a:r>
              <a:rPr lang="en-US" sz="2250" dirty="0">
                <a:solidFill>
                  <a:srgbClr val="0070C0"/>
                </a:solidFill>
              </a:rPr>
              <a:t>, U.A. </a:t>
            </a:r>
            <a:r>
              <a:rPr lang="en-US" sz="2250" dirty="0" err="1">
                <a:solidFill>
                  <a:srgbClr val="0070C0"/>
                </a:solidFill>
              </a:rPr>
              <a:t>Wiedemann</a:t>
            </a:r>
            <a:r>
              <a:rPr lang="en-US" sz="2250" dirty="0" smtClean="0">
                <a:solidFill>
                  <a:srgbClr val="0070C0"/>
                </a:solidFill>
              </a:rPr>
              <a:t>, Phys</a:t>
            </a:r>
            <a:r>
              <a:rPr lang="en-US" sz="2250" dirty="0">
                <a:solidFill>
                  <a:srgbClr val="0070C0"/>
                </a:solidFill>
              </a:rPr>
              <a:t>. Rev. C 88, 044906 </a:t>
            </a:r>
            <a:r>
              <a:rPr lang="en-US" sz="2250" b="1" dirty="0">
                <a:solidFill>
                  <a:srgbClr val="0070C0"/>
                </a:solidFill>
              </a:rPr>
              <a:t>(2013</a:t>
            </a:r>
            <a:r>
              <a:rPr lang="en-US" sz="2250" b="1" dirty="0" smtClean="0">
                <a:solidFill>
                  <a:srgbClr val="0070C0"/>
                </a:solidFill>
              </a:rPr>
              <a:t>), </a:t>
            </a:r>
            <a:r>
              <a:rPr lang="en-US" sz="2250" dirty="0" smtClean="0">
                <a:solidFill>
                  <a:srgbClr val="0070C0"/>
                </a:solidFill>
              </a:rPr>
              <a:t>Phys</a:t>
            </a:r>
            <a:r>
              <a:rPr lang="en-US" sz="2250" dirty="0">
                <a:solidFill>
                  <a:srgbClr val="0070C0"/>
                </a:solidFill>
              </a:rPr>
              <a:t>. Rev. C 89, 034914 (2014</a:t>
            </a:r>
            <a:r>
              <a:rPr lang="en-US" sz="2250" dirty="0" smtClean="0">
                <a:solidFill>
                  <a:srgbClr val="0070C0"/>
                </a:solidFill>
              </a:rPr>
              <a:t>), Phys</a:t>
            </a:r>
            <a:r>
              <a:rPr lang="en-US" sz="2250" dirty="0">
                <a:solidFill>
                  <a:srgbClr val="0070C0"/>
                </a:solidFill>
              </a:rPr>
              <a:t>. Lett. B 728, 407 (2014</a:t>
            </a:r>
            <a:r>
              <a:rPr lang="en-US" sz="2250" dirty="0" smtClean="0">
                <a:solidFill>
                  <a:srgbClr val="0070C0"/>
                </a:solidFill>
              </a:rPr>
              <a:t>)]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In experiments it is more involved</a:t>
            </a:r>
          </a:p>
          <a:p>
            <a:pPr lvl="2"/>
            <a:r>
              <a:rPr lang="en-US" sz="2025" dirty="0" smtClean="0"/>
              <a:t>Average many events</a:t>
            </a:r>
          </a:p>
          <a:p>
            <a:pPr lvl="2"/>
            <a:r>
              <a:rPr lang="en-US" sz="2025" dirty="0" smtClean="0"/>
              <a:t>But keeping the symmetries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Two types of flow processes from: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Fluctuations   and/or Global Collective Flow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01846"/>
            <a:ext cx="2624548" cy="264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002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474A0C-F55C-4708-8192-3872B44AB9D5}" type="slidenum">
              <a:rPr lang="en-US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-91220" y="125260"/>
            <a:ext cx="92352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Method to compensate for C.M. rapidity fluctuations</a:t>
            </a:r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798225" y="717157"/>
            <a:ext cx="83887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en-US" altLang="en-US" sz="1800" dirty="0">
                <a:latin typeface="Century Gothic" panose="020B0502020202020204" pitchFamily="34" charset="0"/>
              </a:rPr>
              <a:t>Determining experimentally  </a:t>
            </a:r>
            <a:r>
              <a:rPr lang="en-US" altLang="en-US" sz="1800" dirty="0" err="1">
                <a:latin typeface="Century Gothic" panose="020B0502020202020204" pitchFamily="34" charset="0"/>
              </a:rPr>
              <a:t>EbE</a:t>
            </a:r>
            <a:r>
              <a:rPr lang="en-US" altLang="en-US" sz="1800" dirty="0">
                <a:latin typeface="Century Gothic" panose="020B0502020202020204" pitchFamily="34" charset="0"/>
              </a:rPr>
              <a:t> the C.M. rapidity</a:t>
            </a:r>
          </a:p>
          <a:p>
            <a:pPr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en-US" altLang="en-US" sz="1800" dirty="0">
                <a:latin typeface="Century Gothic" panose="020B0502020202020204" pitchFamily="34" charset="0"/>
              </a:rPr>
              <a:t>Shifting each event to its own C.M. and evaluate flow-harmonics there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1206879" y="1854577"/>
            <a:ext cx="3514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Determining the C.M. 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rapidity:</a:t>
            </a:r>
            <a:endParaRPr lang="en-US" altLang="en-US" sz="18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  <p:sp>
        <p:nvSpPr>
          <p:cNvPr id="14343" name="TextBox 6"/>
          <p:cNvSpPr txBox="1">
            <a:spLocks noChangeArrowheads="1"/>
          </p:cNvSpPr>
          <p:nvPr/>
        </p:nvSpPr>
        <p:spPr bwMode="auto">
          <a:xfrm>
            <a:off x="132768" y="2204522"/>
            <a:ext cx="79063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entury Gothic" panose="020B0502020202020204" pitchFamily="34" charset="0"/>
              </a:rPr>
              <a:t>The rapidity acceptance of a central TPC is usually constrained (</a:t>
            </a:r>
            <a:r>
              <a:rPr lang="en-US" altLang="en-US" sz="1600" dirty="0" err="1">
                <a:latin typeface="Century Gothic" panose="020B0502020202020204" pitchFamily="34" charset="0"/>
              </a:rPr>
              <a:t>e.g</a:t>
            </a:r>
            <a:r>
              <a:rPr lang="en-US" altLang="en-US" sz="1600" dirty="0">
                <a:latin typeface="Century Gothic" panose="020B0502020202020204" pitchFamily="34" charset="0"/>
              </a:rPr>
              <a:t>  for ALICE</a:t>
            </a:r>
            <a:br>
              <a:rPr lang="en-US" altLang="en-US" sz="1600" dirty="0">
                <a:latin typeface="Century Gothic" panose="020B0502020202020204" pitchFamily="34" charset="0"/>
              </a:rPr>
            </a:br>
            <a:r>
              <a:rPr lang="en-US" altLang="en-US" sz="1600" dirty="0">
                <a:latin typeface="Century Gothic" panose="020B0502020202020204" pitchFamily="34" charset="0"/>
              </a:rPr>
              <a:t>|</a:t>
            </a:r>
            <a:r>
              <a:rPr lang="el-GR" altLang="en-US" sz="1600" dirty="0">
                <a:latin typeface="Century Gothic" panose="020B0502020202020204" pitchFamily="34" charset="0"/>
              </a:rPr>
              <a:t>η| &lt; η</a:t>
            </a:r>
            <a:r>
              <a:rPr lang="en-US" altLang="en-US" sz="1600" baseline="-25000" dirty="0" err="1">
                <a:latin typeface="Century Gothic" panose="020B0502020202020204" pitchFamily="34" charset="0"/>
              </a:rPr>
              <a:t>lim</a:t>
            </a:r>
            <a:r>
              <a:rPr lang="en-US" altLang="en-US" sz="1600" dirty="0">
                <a:latin typeface="Century Gothic" panose="020B0502020202020204" pitchFamily="34" charset="0"/>
              </a:rPr>
              <a:t> = </a:t>
            </a:r>
            <a:r>
              <a:rPr lang="el-GR" altLang="en-US" sz="1600" dirty="0">
                <a:latin typeface="Century Gothic" panose="020B0502020202020204" pitchFamily="34" charset="0"/>
              </a:rPr>
              <a:t>0.8</a:t>
            </a:r>
            <a:r>
              <a:rPr lang="en-US" altLang="en-US" sz="1600" dirty="0">
                <a:latin typeface="Century Gothic" panose="020B0502020202020204" pitchFamily="34" charset="0"/>
              </a:rPr>
              <a:t>,  and so: |</a:t>
            </a:r>
            <a:r>
              <a:rPr lang="el-GR" altLang="en-US" sz="1600" dirty="0">
                <a:latin typeface="Century Gothic" panose="020B0502020202020204" pitchFamily="34" charset="0"/>
              </a:rPr>
              <a:t>η</a:t>
            </a:r>
            <a:r>
              <a:rPr lang="en-US" altLang="en-US" sz="1600" baseline="-25000" dirty="0">
                <a:latin typeface="Century Gothic" panose="020B0502020202020204" pitchFamily="34" charset="0"/>
              </a:rPr>
              <a:t>C.M.</a:t>
            </a:r>
            <a:r>
              <a:rPr lang="el-GR" altLang="en-US" sz="1600" dirty="0">
                <a:latin typeface="Century Gothic" panose="020B0502020202020204" pitchFamily="34" charset="0"/>
              </a:rPr>
              <a:t>| </a:t>
            </a:r>
            <a:r>
              <a:rPr lang="en-US" altLang="en-US" sz="1600" dirty="0">
                <a:latin typeface="Century Gothic" panose="020B0502020202020204" pitchFamily="34" charset="0"/>
              </a:rPr>
              <a:t>&lt;&lt; </a:t>
            </a:r>
            <a:r>
              <a:rPr lang="el-GR" altLang="en-US" sz="1600" dirty="0">
                <a:latin typeface="Century Gothic" panose="020B0502020202020204" pitchFamily="34" charset="0"/>
              </a:rPr>
              <a:t>η</a:t>
            </a:r>
            <a:r>
              <a:rPr lang="en-US" altLang="en-US" sz="1600" baseline="-25000" dirty="0" err="1">
                <a:latin typeface="Century Gothic" panose="020B0502020202020204" pitchFamily="34" charset="0"/>
              </a:rPr>
              <a:t>lim</a:t>
            </a:r>
            <a:r>
              <a:rPr lang="en-US" altLang="en-US" sz="1600" dirty="0">
                <a:latin typeface="Century Gothic" panose="020B0502020202020204" pitchFamily="34" charset="0"/>
              </a:rPr>
              <a:t> , so it is not adequate for determining</a:t>
            </a:r>
            <a:br>
              <a:rPr lang="en-US" altLang="en-US" sz="1600" dirty="0">
                <a:latin typeface="Century Gothic" panose="020B0502020202020204" pitchFamily="34" charset="0"/>
              </a:rPr>
            </a:br>
            <a:r>
              <a:rPr lang="en-US" altLang="en-US" sz="1600" dirty="0">
                <a:latin typeface="Century Gothic" panose="020B0502020202020204" pitchFamily="34" charset="0"/>
              </a:rPr>
              <a:t>the C.M. rapidity of participants.</a:t>
            </a:r>
          </a:p>
        </p:txBody>
      </p:sp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13" y="1321313"/>
            <a:ext cx="6145213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5" name="TextBox 8"/>
          <p:cNvSpPr txBox="1">
            <a:spLocks noChangeArrowheads="1"/>
          </p:cNvSpPr>
          <p:nvPr/>
        </p:nvSpPr>
        <p:spPr bwMode="auto">
          <a:xfrm>
            <a:off x="1746346" y="3039910"/>
            <a:ext cx="3658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</a:rPr>
              <a:t>Participant rapidity from spectators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6400800" y="3255963"/>
            <a:ext cx="685800" cy="381000"/>
          </a:xfrm>
          <a:prstGeom prst="flowChartAlternateProcess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hord 10"/>
          <p:cNvSpPr/>
          <p:nvPr/>
        </p:nvSpPr>
        <p:spPr>
          <a:xfrm rot="6767984">
            <a:off x="5617369" y="2904331"/>
            <a:ext cx="549275" cy="531813"/>
          </a:xfrm>
          <a:prstGeom prst="chord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Chord 13"/>
          <p:cNvSpPr/>
          <p:nvPr/>
        </p:nvSpPr>
        <p:spPr>
          <a:xfrm rot="17584866">
            <a:off x="7240587" y="3536951"/>
            <a:ext cx="549275" cy="533400"/>
          </a:xfrm>
          <a:prstGeom prst="chord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49" name="TextBox 11"/>
          <p:cNvSpPr txBox="1">
            <a:spLocks noChangeArrowheads="1"/>
          </p:cNvSpPr>
          <p:nvPr/>
        </p:nvSpPr>
        <p:spPr bwMode="auto">
          <a:xfrm>
            <a:off x="6581775" y="3248025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4350" name="TextBox 15"/>
          <p:cNvSpPr txBox="1">
            <a:spLocks noChangeArrowheads="1"/>
          </p:cNvSpPr>
          <p:nvPr/>
        </p:nvSpPr>
        <p:spPr bwMode="auto">
          <a:xfrm>
            <a:off x="5730875" y="2924175"/>
            <a:ext cx="323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4351" name="TextBox 16"/>
          <p:cNvSpPr txBox="1">
            <a:spLocks noChangeArrowheads="1"/>
          </p:cNvSpPr>
          <p:nvPr/>
        </p:nvSpPr>
        <p:spPr bwMode="auto">
          <a:xfrm>
            <a:off x="7358063" y="3733800"/>
            <a:ext cx="306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C</a:t>
            </a:r>
          </a:p>
        </p:txBody>
      </p:sp>
      <p:pic>
        <p:nvPicPr>
          <p:cNvPr id="143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3543300"/>
            <a:ext cx="5453063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979738"/>
            <a:ext cx="1362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189413"/>
            <a:ext cx="25781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" y="4479544"/>
            <a:ext cx="4566031" cy="1935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512" y="5737442"/>
            <a:ext cx="3976688" cy="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Notched Right Arrow 12"/>
          <p:cNvSpPr/>
          <p:nvPr/>
        </p:nvSpPr>
        <p:spPr>
          <a:xfrm>
            <a:off x="4656862" y="5313363"/>
            <a:ext cx="671512" cy="304800"/>
          </a:xfrm>
          <a:prstGeom prst="notchedRightArrow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pic>
        <p:nvPicPr>
          <p:cNvPr id="14358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032" y="1753972"/>
            <a:ext cx="380365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9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799" y="5811463"/>
            <a:ext cx="141446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276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A955AD-17BB-4371-B8A5-A93079655D25}" type="slidenum">
              <a:rPr lang="en-US" altLang="en-US">
                <a:solidFill>
                  <a:srgbClr val="0D0D0D"/>
                </a:solidFill>
              </a:rPr>
              <a:pPr eaLnBrk="1" hangingPunct="1"/>
              <a:t>15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22288"/>
            <a:ext cx="38481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800601" y="152400"/>
            <a:ext cx="42980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ALICE: Phys</a:t>
            </a:r>
            <a:r>
              <a:rPr lang="en-US" altLang="en-US" sz="2000" dirty="0" smtClean="0">
                <a:latin typeface="+mj-lt"/>
              </a:rPr>
              <a:t>. Rev</a:t>
            </a:r>
            <a:r>
              <a:rPr lang="en-US" altLang="en-US" sz="2000" dirty="0">
                <a:latin typeface="+mj-lt"/>
              </a:rPr>
              <a:t>. Lett. 11, 232302 (2013)</a:t>
            </a:r>
          </a:p>
        </p:txBody>
      </p:sp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47" y="288926"/>
            <a:ext cx="40957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0175"/>
            <a:ext cx="24050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3429000" y="990600"/>
            <a:ext cx="0" cy="762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3627437" y="1231107"/>
            <a:ext cx="1630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Correction, </a:t>
            </a:r>
            <a:r>
              <a:rPr lang="en-US" altLang="en-US" sz="1800" dirty="0" err="1">
                <a:solidFill>
                  <a:srgbClr val="FF0000"/>
                </a:solidFill>
              </a:rPr>
              <a:t>EbE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38463"/>
            <a:ext cx="277182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16"/>
          <p:cNvSpPr>
            <a:spLocks noChangeArrowheads="1"/>
          </p:cNvSpPr>
          <p:nvPr/>
        </p:nvSpPr>
        <p:spPr bwMode="auto">
          <a:xfrm>
            <a:off x="251520" y="2828925"/>
            <a:ext cx="4244280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Single neutron spectators are based 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nuclear multi fragmentation studies →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in experiment should be taken </a:t>
            </a:r>
            <a:r>
              <a:rPr lang="en-US" altLang="en-US" sz="2000" dirty="0" smtClean="0">
                <a:latin typeface="Arial Narrow" panose="020B0606020202030204" pitchFamily="34" charset="0"/>
              </a:rPr>
              <a:t>from data           </a:t>
            </a:r>
            <a:r>
              <a:rPr lang="en-US" altLang="en-US" sz="2000" dirty="0">
                <a:latin typeface="Arial Narrow" panose="020B0606020202030204" pitchFamily="34" charset="0"/>
              </a:rPr>
              <a:t>[ ALICE estimate from 1984 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 ]</a:t>
            </a:r>
            <a:endParaRPr lang="en-US" altLang="en-US" sz="2000" dirty="0">
              <a:latin typeface="Arial Narrow" panose="020B0606020202030204" pitchFamily="34" charset="0"/>
            </a:endParaRPr>
          </a:p>
        </p:txBody>
      </p:sp>
      <p:sp>
        <p:nvSpPr>
          <p:cNvPr id="15372" name="Rectangle 17"/>
          <p:cNvSpPr>
            <a:spLocks noChangeArrowheads="1"/>
          </p:cNvSpPr>
          <p:nvPr/>
        </p:nvSpPr>
        <p:spPr bwMode="auto">
          <a:xfrm>
            <a:off x="137174" y="4215517"/>
            <a:ext cx="411480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Results from preliminary ALICE </a:t>
            </a:r>
            <a:r>
              <a:rPr lang="en-US" altLang="en-US" sz="2000" dirty="0" smtClean="0">
                <a:latin typeface="Arial Narrow" panose="020B0606020202030204" pitchFamily="34" charset="0"/>
              </a:rPr>
              <a:t>data:</a:t>
            </a:r>
            <a:endParaRPr lang="en-US" altLang="en-US" sz="2000" dirty="0">
              <a:latin typeface="Arial Narrow" panose="020B0606020202030204" pitchFamily="34" charset="0"/>
            </a:endParaRPr>
          </a:p>
        </p:txBody>
      </p:sp>
      <p:sp>
        <p:nvSpPr>
          <p:cNvPr id="15373" name="Rectangle 19"/>
          <p:cNvSpPr>
            <a:spLocks noChangeArrowheads="1"/>
          </p:cNvSpPr>
          <p:nvPr/>
        </p:nvSpPr>
        <p:spPr bwMode="auto">
          <a:xfrm>
            <a:off x="304801" y="4857096"/>
            <a:ext cx="4267200" cy="19389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Results from preliminary ALICE data show</a:t>
            </a:r>
            <a:br>
              <a:rPr lang="en-US" altLang="en-US" sz="2000" dirty="0">
                <a:latin typeface="Arial Narrow" panose="020B0606020202030204" pitchFamily="34" charset="0"/>
              </a:rPr>
            </a:br>
            <a:r>
              <a:rPr lang="en-US" altLang="en-US" sz="2000" dirty="0">
                <a:latin typeface="Arial Narrow" panose="020B0606020202030204" pitchFamily="34" charset="0"/>
              </a:rPr>
              <a:t>the average and </a:t>
            </a:r>
            <a:r>
              <a:rPr lang="en-US" altLang="en-US" sz="2000" dirty="0" err="1">
                <a:latin typeface="Arial Narrow" panose="020B0606020202030204" pitchFamily="34" charset="0"/>
              </a:rPr>
              <a:t>EbE</a:t>
            </a:r>
            <a:r>
              <a:rPr lang="en-US" altLang="en-US" sz="2000" dirty="0">
                <a:latin typeface="Arial Narrow" panose="020B0606020202030204" pitchFamily="34" charset="0"/>
              </a:rPr>
              <a:t> fluctuations 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b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v</a:t>
            </a:r>
            <a:r>
              <a:rPr lang="en-US" altLang="en-US" sz="2000" baseline="-25000" dirty="0">
                <a:latin typeface="Arial Narrow" panose="020B0606020202030204" pitchFamily="34" charset="0"/>
                <a:sym typeface="Wingdings" panose="05000000000000000000" pitchFamily="2" charset="2"/>
              </a:rPr>
              <a:t>1</a:t>
            </a:r>
            <a:r>
              <a:rPr lang="en-US" altLang="en-US" sz="2000" baseline="30000" dirty="0">
                <a:latin typeface="Arial Narrow" panose="020B0606020202030204" pitchFamily="34" charset="0"/>
                <a:sym typeface="Wingdings" panose="05000000000000000000" pitchFamily="2" charset="2"/>
              </a:rPr>
              <a:t>odd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 =  ~ -0.0025          v</a:t>
            </a:r>
            <a:r>
              <a:rPr lang="en-US" altLang="en-US" sz="2000" baseline="-25000" dirty="0">
                <a:latin typeface="Arial Narrow" panose="020B0606020202030204" pitchFamily="34" charset="0"/>
                <a:sym typeface="Wingdings" panose="05000000000000000000" pitchFamily="2" charset="2"/>
              </a:rPr>
              <a:t>1</a:t>
            </a:r>
            <a:r>
              <a:rPr lang="en-US" altLang="en-US" sz="2000" baseline="30000" dirty="0">
                <a:latin typeface="Arial Narrow" panose="020B0606020202030204" pitchFamily="34" charset="0"/>
                <a:sym typeface="Wingdings" panose="05000000000000000000" pitchFamily="2" charset="2"/>
              </a:rPr>
              <a:t>even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 = ~ </a:t>
            </a:r>
            <a:r>
              <a:rPr lang="en-US" altLang="en-US" sz="2000" dirty="0">
                <a:latin typeface="Arial Narrow" panose="020B0606020202030204" pitchFamily="34" charset="0"/>
              </a:rPr>
              <a:t> 0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</a:rPr>
              <a:t>ALICE PRL 2013: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v</a:t>
            </a:r>
            <a:r>
              <a:rPr lang="en-US" altLang="en-US" sz="2000" baseline="-25000" dirty="0">
                <a:latin typeface="Arial Narrow" panose="020B0606020202030204" pitchFamily="34" charset="0"/>
                <a:sym typeface="Wingdings" panose="05000000000000000000" pitchFamily="2" charset="2"/>
              </a:rPr>
              <a:t>1</a:t>
            </a:r>
            <a:r>
              <a:rPr lang="en-US" altLang="en-US" sz="2000" baseline="30000" dirty="0">
                <a:latin typeface="Arial Narrow" panose="020B0606020202030204" pitchFamily="34" charset="0"/>
                <a:sym typeface="Wingdings" panose="05000000000000000000" pitchFamily="2" charset="2"/>
              </a:rPr>
              <a:t>odd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 =  ~ -0.0005          v</a:t>
            </a:r>
            <a:r>
              <a:rPr lang="en-US" altLang="en-US" sz="2000" baseline="-25000" dirty="0">
                <a:latin typeface="Arial Narrow" panose="020B0606020202030204" pitchFamily="34" charset="0"/>
                <a:sym typeface="Wingdings" panose="05000000000000000000" pitchFamily="2" charset="2"/>
              </a:rPr>
              <a:t>1</a:t>
            </a:r>
            <a:r>
              <a:rPr lang="en-US" altLang="en-US" sz="2000" baseline="30000" dirty="0">
                <a:latin typeface="Arial Narrow" panose="020B0606020202030204" pitchFamily="34" charset="0"/>
                <a:sym typeface="Wingdings" panose="05000000000000000000" pitchFamily="2" charset="2"/>
              </a:rPr>
              <a:t>even</a:t>
            </a:r>
            <a:r>
              <a:rPr lang="en-US" alt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 = ~ -</a:t>
            </a:r>
            <a:r>
              <a:rPr lang="en-US" altLang="en-US" sz="2000" dirty="0">
                <a:latin typeface="Arial Narrow" panose="020B0606020202030204" pitchFamily="34" charset="0"/>
              </a:rPr>
              <a:t>0.00025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800600" y="1617663"/>
            <a:ext cx="152400" cy="16589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565" y="4570973"/>
            <a:ext cx="2676525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4560888"/>
            <a:ext cx="62722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6340475"/>
            <a:ext cx="11620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6591300"/>
            <a:ext cx="27670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9" name="TextBox 15"/>
          <p:cNvSpPr txBox="1">
            <a:spLocks noChangeArrowheads="1"/>
          </p:cNvSpPr>
          <p:nvPr/>
        </p:nvSpPr>
        <p:spPr bwMode="auto">
          <a:xfrm>
            <a:off x="5972175" y="6313488"/>
            <a:ext cx="609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100"/>
              <a:t>et al.</a:t>
            </a:r>
          </a:p>
        </p:txBody>
      </p:sp>
    </p:spTree>
    <p:extLst>
      <p:ext uri="{BB962C8B-B14F-4D97-AF65-F5344CB8AC3E}">
        <p14:creationId xmlns:p14="http://schemas.microsoft.com/office/powerpoint/2010/main" val="978081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A47D707-51F2-4DFA-BDCF-ADD10746D09C}" type="slidenum">
              <a:rPr lang="en-US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197783" y="1275508"/>
            <a:ext cx="883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Azimuthal Flow 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analysis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Fluctuations today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3" y="2508782"/>
            <a:ext cx="4152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553" y="3042747"/>
            <a:ext cx="6693076" cy="117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45" y="4371897"/>
            <a:ext cx="5072062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TextBox 7"/>
          <p:cNvSpPr txBox="1">
            <a:spLocks noChangeArrowheads="1"/>
          </p:cNvSpPr>
          <p:nvPr/>
        </p:nvSpPr>
        <p:spPr bwMode="auto">
          <a:xfrm>
            <a:off x="1014413" y="5033505"/>
            <a:ext cx="74952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this a complete </a:t>
            </a:r>
            <a:r>
              <a:rPr lang="en-US" altLang="en-US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ortho</a:t>
            </a: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-normal series?  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if  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           values are defined …..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see this by using:                                                                       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639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64830"/>
            <a:ext cx="5429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999" y="5626438"/>
            <a:ext cx="3318201" cy="28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Arrow Connector 33"/>
          <p:cNvCxnSpPr/>
          <p:nvPr/>
        </p:nvCxnSpPr>
        <p:spPr>
          <a:xfrm>
            <a:off x="6966857" y="3554357"/>
            <a:ext cx="457200" cy="152400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128024" y="4134642"/>
            <a:ext cx="457200" cy="152400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4032677" y="337129"/>
            <a:ext cx="51113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[LP Csernai &amp; H </a:t>
            </a:r>
            <a:r>
              <a:rPr lang="en-US" altLang="en-US" sz="1800" dirty="0" err="1" smtClean="0">
                <a:solidFill>
                  <a:srgbClr val="008000"/>
                </a:solidFill>
                <a:latin typeface="Century Gothic" panose="020B0502020202020204" pitchFamily="34" charset="0"/>
              </a:rPr>
              <a:t>Stoecker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J Phys G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124001]  </a:t>
            </a:r>
            <a:endParaRPr lang="en-US" altLang="en-US" sz="1800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58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A47D707-51F2-4DFA-BDCF-ADD10746D09C}" type="slidenum">
              <a:rPr lang="en-US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61233" y="651081"/>
            <a:ext cx="883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Azimuthal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Flow</a:t>
            </a:r>
            <a:r>
              <a:rPr lang="en-US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analysis with Fluctuations today</a:t>
            </a:r>
          </a:p>
        </p:txBody>
      </p:sp>
      <p:sp>
        <p:nvSpPr>
          <p:cNvPr id="16394" name="TextBox 7"/>
          <p:cNvSpPr txBox="1">
            <a:spLocks noChangeArrowheads="1"/>
          </p:cNvSpPr>
          <p:nvPr/>
        </p:nvSpPr>
        <p:spPr bwMode="auto">
          <a:xfrm>
            <a:off x="1564481" y="1356914"/>
            <a:ext cx="727497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this a complete </a:t>
            </a:r>
            <a:r>
              <a:rPr lang="en-US" altLang="en-US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ortho-norml</a:t>
            </a:r>
            <a:r>
              <a:rPr lang="en-US" altLang="en-US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series?  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if  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           values are defined …..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see this by using:                                                                       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639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1322385"/>
            <a:ext cx="5429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806" y="1647544"/>
            <a:ext cx="35671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2134391"/>
            <a:ext cx="4271258" cy="36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8" y="2661163"/>
            <a:ext cx="73818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eft Bracket 8"/>
          <p:cNvSpPr/>
          <p:nvPr/>
        </p:nvSpPr>
        <p:spPr>
          <a:xfrm>
            <a:off x="3855244" y="2438397"/>
            <a:ext cx="61912" cy="1456733"/>
          </a:xfrm>
          <a:prstGeom prst="leftBracket">
            <a:avLst/>
          </a:prstGeom>
          <a:ln w="12700" cap="rnd">
            <a:solidFill>
              <a:srgbClr val="FF0000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Left Bracket 17"/>
          <p:cNvSpPr/>
          <p:nvPr/>
        </p:nvSpPr>
        <p:spPr>
          <a:xfrm>
            <a:off x="6438900" y="2438396"/>
            <a:ext cx="61912" cy="1456733"/>
          </a:xfrm>
          <a:prstGeom prst="leftBracket">
            <a:avLst/>
          </a:prstGeom>
          <a:ln w="12700" cap="rnd">
            <a:solidFill>
              <a:srgbClr val="FF0000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1" name="TextBox 18"/>
          <p:cNvSpPr txBox="1">
            <a:spLocks noChangeArrowheads="1"/>
          </p:cNvSpPr>
          <p:nvPr/>
        </p:nvSpPr>
        <p:spPr bwMode="auto">
          <a:xfrm>
            <a:off x="-1" y="3301218"/>
            <a:ext cx="89411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angles            &amp;         should be measured with respect to the </a:t>
            </a: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 Plane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EbE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"/>
          <p:cNvSpPr txBox="1">
            <a:spLocks noChangeArrowheads="1"/>
          </p:cNvSpPr>
          <p:nvPr/>
        </p:nvSpPr>
        <p:spPr bwMode="auto">
          <a:xfrm>
            <a:off x="3829844" y="278237"/>
            <a:ext cx="51113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[LP Csernai &amp; H </a:t>
            </a:r>
            <a:r>
              <a:rPr lang="en-US" altLang="en-US" sz="1800" dirty="0" err="1" smtClean="0">
                <a:solidFill>
                  <a:srgbClr val="008000"/>
                </a:solidFill>
                <a:latin typeface="Century Gothic" panose="020B0502020202020204" pitchFamily="34" charset="0"/>
              </a:rPr>
              <a:t>Stoecker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J Phys G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124001]  </a:t>
            </a:r>
            <a:endParaRPr lang="en-US" altLang="en-US" sz="1800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015" y="3300794"/>
            <a:ext cx="538581" cy="3672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3583" y="3258109"/>
            <a:ext cx="197396" cy="406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888" y="3693530"/>
            <a:ext cx="7022950" cy="16611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99886" y="5960491"/>
            <a:ext cx="6341392" cy="765377"/>
          </a:xfrm>
          <a:prstGeom prst="rect">
            <a:avLst/>
          </a:prstGeom>
        </p:spPr>
      </p:pic>
      <p:sp>
        <p:nvSpPr>
          <p:cNvPr id="32" name="TextBox 5"/>
          <p:cNvSpPr txBox="1">
            <a:spLocks noChangeArrowheads="1"/>
          </p:cNvSpPr>
          <p:nvPr/>
        </p:nvSpPr>
        <p:spPr bwMode="auto">
          <a:xfrm>
            <a:off x="46538" y="5350139"/>
            <a:ext cx="77412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Separating </a:t>
            </a: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Global Collective Flow  &amp;  Fluctuations</a:t>
            </a:r>
          </a:p>
        </p:txBody>
      </p:sp>
    </p:spTree>
    <p:extLst>
      <p:ext uri="{BB962C8B-B14F-4D97-AF65-F5344CB8AC3E}">
        <p14:creationId xmlns:p14="http://schemas.microsoft.com/office/powerpoint/2010/main" val="39842132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L.P. Csernai   </a:t>
            </a:r>
            <a:fld id="{401CF334-2D5C-4859-84A6-CA7E6E43FAE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0648"/>
            <a:ext cx="7799559" cy="60305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5148645"/>
            <a:ext cx="1440160" cy="83099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 0.37</a:t>
            </a:r>
            <a:br>
              <a:rPr lang="en-US" sz="2400" dirty="0" smtClean="0"/>
            </a:br>
            <a:r>
              <a:rPr lang="en-US" sz="2400" dirty="0" smtClean="0"/>
              <a:t>x 0.12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627784" y="5589240"/>
            <a:ext cx="1944216" cy="144016"/>
          </a:xfrm>
          <a:prstGeom prst="straightConnector1">
            <a:avLst/>
          </a:prstGeom>
          <a:noFill/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13905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63A8754-58B4-4D2A-8530-BA5108F676FA}" type="slidenum">
              <a:rPr lang="en-US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0" y="116170"/>
            <a:ext cx="9429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Development of v</a:t>
            </a:r>
            <a:r>
              <a:rPr lang="en-US" altLang="en-US" sz="2800" b="1" baseline="-25000" dirty="0">
                <a:solidFill>
                  <a:srgbClr val="FF0000"/>
                </a:solidFill>
                <a:latin typeface="Century Gothic" panose="020B0502020202020204" pitchFamily="34" charset="0"/>
              </a:rPr>
              <a:t>1</a:t>
            </a:r>
            <a:r>
              <a:rPr lang="en-US" altLang="en-US" sz="2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(y) at increasing beam energies </a:t>
            </a: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28" y="721519"/>
            <a:ext cx="8135103" cy="165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1"/>
          <p:cNvSpPr txBox="1">
            <a:spLocks noChangeArrowheads="1"/>
          </p:cNvSpPr>
          <p:nvPr/>
        </p:nvSpPr>
        <p:spPr bwMode="auto">
          <a:xfrm>
            <a:off x="300846" y="2473653"/>
            <a:ext cx="882805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This can be attributed to smaller increase of  </a:t>
            </a:r>
            <a:r>
              <a:rPr lang="en-US" altLang="en-US" sz="16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p</a:t>
            </a:r>
            <a:r>
              <a:rPr lang="en-US" altLang="en-US" sz="1600" baseline="-250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t</a:t>
            </a:r>
            <a:r>
              <a:rPr lang="en-US" altLang="en-US" sz="1600" baseline="-25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and the pressure, and the shorter</a:t>
            </a:r>
            <a:b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interaction time, and </a:t>
            </a:r>
            <a:r>
              <a:rPr lang="en-US" altLang="en-US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also to increasing rotation</a:t>
            </a: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      </a:t>
            </a:r>
            <a:b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   </a:t>
            </a:r>
            <a:b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In  </a:t>
            </a:r>
            <a:r>
              <a:rPr lang="en-US" altLang="en-US" sz="1600" dirty="0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[Cs., Magas, St</a:t>
            </a:r>
            <a:r>
              <a:rPr lang="hu-HU" altLang="en-US" sz="1600" dirty="0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ö</a:t>
            </a:r>
            <a:r>
              <a:rPr lang="en-US" altLang="en-US" sz="1600" dirty="0" err="1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cker</a:t>
            </a:r>
            <a:r>
              <a:rPr lang="en-US" altLang="en-US" sz="1600" dirty="0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600" dirty="0" err="1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Strottman</a:t>
            </a:r>
            <a:r>
              <a:rPr lang="en-US" altLang="en-US" sz="1600" dirty="0">
                <a:solidFill>
                  <a:srgbClr val="008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, PRC84 (2011)] </a:t>
            </a: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we predicted  this rotation,</a:t>
            </a:r>
            <a:b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but the turnover depends on the balance between rotation, expansion and freeze out.</a:t>
            </a:r>
            <a:b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Apparently expansion is still faster and freeze out is earlier, so the turn over to the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Positive side is not reached yet.</a:t>
            </a: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77072"/>
            <a:ext cx="3458932" cy="265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164441" y="5370897"/>
            <a:ext cx="282320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Interesting collective </a:t>
            </a:r>
            <a:b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flow phenomena in</a:t>
            </a:r>
            <a:b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low viscosity QGP </a:t>
            </a:r>
            <a:r>
              <a:rPr lang="en-US" altLang="en-US" sz="2000" dirty="0">
                <a:latin typeface="Century Gothic" panose="020B0502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endParaRPr lang="en-US" altLang="en-US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79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31" y="3530341"/>
            <a:ext cx="4343400" cy="283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1326356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7315200" y="3152776"/>
            <a:ext cx="51435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50"/>
              <a:t>Planc</a:t>
            </a:r>
          </a:p>
        </p:txBody>
      </p:sp>
      <p:pic>
        <p:nvPicPr>
          <p:cNvPr id="7175" name="Picture 2" descr="http://images.iop.org/objects/ccr/cern/54/4/14/CCast1_04_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69" y="3600450"/>
            <a:ext cx="2692004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908720"/>
            <a:ext cx="3562194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Fluctuations and </a:t>
            </a:r>
          </a:p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polarization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8686800" y="6480175"/>
            <a:ext cx="4572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0" latinLnBrk="0" hangingPunct="0">
              <a:defRPr kumimoji="0" sz="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0" latinLnBrk="0" hangingPunct="0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0F7CF-F77D-4DDE-8B43-04020EB964F2}" type="slidenum">
              <a:rPr lang="nb-NO" smtClean="0"/>
              <a:pPr>
                <a:defRPr/>
              </a:pPr>
              <a:t>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38915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Hot-Gluon Field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ingdings" panose="05000000000000000000" pitchFamily="2" charset="2"/>
              </a:rPr>
              <a:t> Compact IS, shear &amp; vorticity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008000"/>
                </a:solidFill>
              </a:rPr>
              <a:t>[</a:t>
            </a:r>
            <a:r>
              <a:rPr lang="en-US" sz="2000" dirty="0" err="1" smtClean="0">
                <a:solidFill>
                  <a:srgbClr val="008000"/>
                </a:solidFill>
              </a:rPr>
              <a:t>Gyulassy</a:t>
            </a:r>
            <a:r>
              <a:rPr lang="en-US" sz="2000" dirty="0" smtClean="0">
                <a:solidFill>
                  <a:srgbClr val="008000"/>
                </a:solidFill>
              </a:rPr>
              <a:t> &amp; Csernai, NPA460 (1986) 723]: </a:t>
            </a:r>
            <a:r>
              <a:rPr lang="en-US" sz="2000" dirty="0" smtClean="0"/>
              <a:t>Flux tube dominance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Flux tube, w/ large string tension 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Longitudinal extension is limited: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Energy &amp; momentum conservation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Shear flow, vorticity, rotation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IS: 3-4 </a:t>
            </a:r>
            <a:r>
              <a:rPr lang="en-US" sz="2000" dirty="0" err="1" smtClean="0">
                <a:sym typeface="Wingdings" panose="05000000000000000000" pitchFamily="2" charset="2"/>
              </a:rPr>
              <a:t>fm</a:t>
            </a:r>
            <a:r>
              <a:rPr lang="en-US" sz="2000" dirty="0" smtClean="0">
                <a:sym typeface="Wingdings" panose="05000000000000000000" pitchFamily="2" charset="2"/>
              </a:rPr>
              <a:t>/c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r>
              <a:rPr lang="en-US" sz="2000" dirty="0" smtClean="0">
                <a:solidFill>
                  <a:srgbClr val="008000"/>
                </a:solidFill>
              </a:rPr>
              <a:t>[ Magas et al., NPA 712 (2002)167]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20</a:t>
            </a:fld>
            <a:endParaRPr lang="nb-N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56792"/>
            <a:ext cx="4032448" cy="41040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466242"/>
            <a:ext cx="2469978" cy="190451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3362827" y="3466242"/>
            <a:ext cx="1584176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3142693" y="5013176"/>
            <a:ext cx="1584176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8100392" y="1844824"/>
            <a:ext cx="669548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2406452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C7E52DD-FEDA-40C0-B0A2-CE31D99EAF93}" type="slidenum">
              <a:rPr lang="en-US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0484" name="Title 1"/>
          <p:cNvSpPr>
            <a:spLocks noGrp="1"/>
          </p:cNvSpPr>
          <p:nvPr>
            <p:ph type="title"/>
          </p:nvPr>
        </p:nvSpPr>
        <p:spPr>
          <a:xfrm>
            <a:off x="179512" y="323216"/>
            <a:ext cx="8229600" cy="563562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Detection of Global Collective Flow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03" y="980728"/>
            <a:ext cx="7517755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800" dirty="0">
                <a:latin typeface="+mj-lt"/>
                <a:cs typeface="Arial" charset="0"/>
              </a:rPr>
              <a:t>We are will now discuss rotation (eventually enhanced by KHI). 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latin typeface="+mj-lt"/>
                <a:cs typeface="Arial" charset="0"/>
              </a:rPr>
              <a:t>For these, the separation of Global flow and Fluctuating flow is 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latin typeface="+mj-lt"/>
                <a:cs typeface="Arial" charset="0"/>
              </a:rPr>
              <a:t>important.  (See ALICE v1 PRL (2013) Dec.)</a:t>
            </a:r>
          </a:p>
          <a:p>
            <a:pPr algn="l">
              <a:defRPr/>
            </a:pPr>
            <a:endParaRPr lang="en-US" sz="1800" dirty="0">
              <a:latin typeface="+mj-lt"/>
              <a:cs typeface="Arial" charset="0"/>
            </a:endParaRPr>
          </a:p>
          <a:p>
            <a:pPr algn="l">
              <a:defRPr/>
            </a:pPr>
            <a:endParaRPr lang="en-US" sz="1800" dirty="0">
              <a:latin typeface="+mj-lt"/>
              <a:cs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j-lt"/>
                <a:cs typeface="Arial" charset="0"/>
              </a:rPr>
              <a:t>One method is  polarization of emitted particles </a:t>
            </a: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j-lt"/>
                <a:cs typeface="Arial" charset="0"/>
              </a:rPr>
              <a:t>This is based equilibrium between local thermal </a:t>
            </a:r>
            <a:r>
              <a:rPr lang="en-US" sz="1800" dirty="0" err="1">
                <a:latin typeface="+mj-lt"/>
                <a:cs typeface="Arial" charset="0"/>
              </a:rPr>
              <a:t>vorticity</a:t>
            </a:r>
            <a:r>
              <a:rPr lang="en-US" sz="1800" dirty="0">
                <a:latin typeface="+mj-lt"/>
                <a:cs typeface="Arial" charset="0"/>
              </a:rPr>
              <a:t> (orbital motion) and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latin typeface="+mj-lt"/>
                <a:cs typeface="Arial" charset="0"/>
              </a:rPr>
              <a:t>particle polarization (spin).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j-lt"/>
                <a:cs typeface="Arial" charset="0"/>
              </a:rPr>
              <a:t>Turned out to be more sensitive at  RHIC than at LHC 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latin typeface="+mj-lt"/>
                <a:cs typeface="Arial" charset="0"/>
              </a:rPr>
              <a:t>(although L is larger at LHC)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[Becattini F, Csernai </a:t>
            </a:r>
            <a:r>
              <a:rPr lang="en-US" sz="1800" dirty="0" smtClean="0">
                <a:solidFill>
                  <a:srgbClr val="006600"/>
                </a:solidFill>
                <a:latin typeface="+mj-lt"/>
                <a:cs typeface="Arial" charset="0"/>
              </a:rPr>
              <a:t>LP 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and Wang </a:t>
            </a:r>
            <a:r>
              <a:rPr lang="en-US" sz="1800" dirty="0" smtClean="0">
                <a:solidFill>
                  <a:srgbClr val="006600"/>
                </a:solidFill>
                <a:latin typeface="+mj-lt"/>
                <a:cs typeface="Arial" charset="0"/>
              </a:rPr>
              <a:t>DJ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, </a:t>
            </a:r>
            <a:r>
              <a:rPr lang="en-US" sz="1800" i="1" dirty="0">
                <a:solidFill>
                  <a:srgbClr val="006600"/>
                </a:solidFill>
                <a:latin typeface="+mj-lt"/>
                <a:cs typeface="Arial" charset="0"/>
              </a:rPr>
              <a:t>Phys. Rev. 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C </a:t>
            </a:r>
            <a:r>
              <a:rPr lang="en-US" sz="1800" b="1" dirty="0">
                <a:solidFill>
                  <a:srgbClr val="006600"/>
                </a:solidFill>
                <a:latin typeface="+mj-lt"/>
                <a:cs typeface="Arial" charset="0"/>
              </a:rPr>
              <a:t>88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 (2013) 034905.] </a:t>
            </a: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j-lt"/>
                <a:cs typeface="Arial" charset="0"/>
              </a:rPr>
              <a:t>At FAIR and NICA the  </a:t>
            </a:r>
            <a:r>
              <a:rPr lang="en-US" sz="1800" i="1" dirty="0">
                <a:latin typeface="+mj-lt"/>
                <a:cs typeface="Arial" charset="0"/>
              </a:rPr>
              <a:t>thermal</a:t>
            </a:r>
            <a:r>
              <a:rPr lang="en-US" sz="1800" dirty="0">
                <a:latin typeface="+mj-lt"/>
                <a:cs typeface="Arial" charset="0"/>
              </a:rPr>
              <a:t>  </a:t>
            </a:r>
            <a:r>
              <a:rPr lang="en-US" sz="1800" dirty="0" err="1">
                <a:latin typeface="+mj-lt"/>
                <a:cs typeface="Arial" charset="0"/>
              </a:rPr>
              <a:t>vorticity</a:t>
            </a:r>
            <a:r>
              <a:rPr lang="en-US" sz="1800" dirty="0">
                <a:latin typeface="+mj-lt"/>
                <a:cs typeface="Arial" charset="0"/>
              </a:rPr>
              <a:t> is still significant (!) </a:t>
            </a:r>
            <a:br>
              <a:rPr lang="en-US" sz="1800" dirty="0">
                <a:latin typeface="+mj-lt"/>
                <a:cs typeface="Arial" charset="0"/>
              </a:rPr>
            </a:br>
            <a:r>
              <a:rPr lang="en-US" sz="1800" dirty="0">
                <a:latin typeface="+mj-lt"/>
                <a:cs typeface="Arial" charset="0"/>
              </a:rPr>
              <a:t>so it might be measurable.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endParaRPr lang="en-US" sz="1800" dirty="0">
              <a:latin typeface="+mj-lt"/>
              <a:cs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endParaRPr lang="en-US" sz="1800" dirty="0">
              <a:latin typeface="+mj-lt"/>
              <a:cs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j-lt"/>
                <a:cs typeface="Arial" charset="0"/>
              </a:rPr>
              <a:t>The other method is the Differential HBT method to analyze rotation:</a:t>
            </a: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[LP. Csernai, S. </a:t>
            </a:r>
            <a:r>
              <a:rPr lang="en-US" sz="1800" dirty="0" err="1">
                <a:solidFill>
                  <a:srgbClr val="006600"/>
                </a:solidFill>
                <a:latin typeface="+mj-lt"/>
                <a:cs typeface="Arial" charset="0"/>
              </a:rPr>
              <a:t>Velle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, DJ. Wang, </a:t>
            </a:r>
            <a:r>
              <a:rPr lang="en-US" sz="1800" i="1" dirty="0">
                <a:solidFill>
                  <a:srgbClr val="006600"/>
                </a:solidFill>
                <a:latin typeface="+mj-lt"/>
                <a:cs typeface="Arial" charset="0"/>
              </a:rPr>
              <a:t>Phys. Rev. 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C </a:t>
            </a:r>
            <a:r>
              <a:rPr lang="en-US" sz="1800" b="1" dirty="0">
                <a:solidFill>
                  <a:srgbClr val="006600"/>
                </a:solidFill>
                <a:latin typeface="+mj-lt"/>
                <a:cs typeface="Arial" charset="0"/>
              </a:rPr>
              <a:t>89</a:t>
            </a:r>
            <a:r>
              <a:rPr lang="en-US" sz="1800" dirty="0">
                <a:solidFill>
                  <a:srgbClr val="006600"/>
                </a:solidFill>
                <a:latin typeface="+mj-lt"/>
                <a:cs typeface="Arial" charset="0"/>
              </a:rPr>
              <a:t> (2014) 034916]   </a:t>
            </a:r>
          </a:p>
          <a:p>
            <a:pPr lvl="1" algn="l">
              <a:defRPr/>
            </a:pPr>
            <a:endParaRPr lang="en-US" sz="1800" dirty="0">
              <a:latin typeface="+mj-lt"/>
              <a:cs typeface="Arial" charset="0"/>
            </a:endParaRPr>
          </a:p>
          <a:p>
            <a:pPr lvl="1">
              <a:defRPr/>
            </a:pPr>
            <a:r>
              <a:rPr lang="en-US" dirty="0">
                <a:cs typeface="Arial" charset="0"/>
              </a:rPr>
              <a:t> </a:t>
            </a:r>
          </a:p>
          <a:p>
            <a:pPr>
              <a:defRPr/>
            </a:pP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64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4000" smtClean="0"/>
              <a:t/>
            </a:r>
            <a:br>
              <a:rPr lang="en-US" altLang="en-US" sz="4000" smtClean="0"/>
            </a:br>
            <a:endParaRPr lang="en-US" altLang="en-US" sz="4000" smtClean="0"/>
          </a:p>
        </p:txBody>
      </p:sp>
      <p:pic>
        <p:nvPicPr>
          <p:cNvPr id="21507" name="Picture 3" descr="CsKM-PRL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50" y="182356"/>
            <a:ext cx="6879431" cy="17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472678" y="2180863"/>
            <a:ext cx="8274844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Viscosity vs. T  has a </a:t>
            </a: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minimum at the 1</a:t>
            </a:r>
            <a:r>
              <a:rPr lang="en-US" sz="1600" u="sng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st</a:t>
            </a: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order phase transition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.  This might signal the phase transition if viscosity is measured. At lower energies this was done.</a:t>
            </a:r>
          </a:p>
        </p:txBody>
      </p:sp>
      <p:pic>
        <p:nvPicPr>
          <p:cNvPr id="21509" name="Picture 7" descr="eta2s_wa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0" r="5173"/>
          <a:stretch>
            <a:fillRect/>
          </a:stretch>
        </p:blipFill>
        <p:spPr bwMode="auto">
          <a:xfrm>
            <a:off x="354013" y="2850356"/>
            <a:ext cx="4114800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6"/>
          <p:cNvSpPr>
            <a:spLocks noChangeArrowheads="1"/>
          </p:cNvSpPr>
          <p:nvPr/>
        </p:nvSpPr>
        <p:spPr bwMode="auto">
          <a:xfrm>
            <a:off x="1828800" y="5562600"/>
            <a:ext cx="609600" cy="60007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1511" name="Picture 8" descr="eta2s_qg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4" r="7042"/>
          <a:stretch>
            <a:fillRect/>
          </a:stretch>
        </p:blipFill>
        <p:spPr bwMode="auto">
          <a:xfrm>
            <a:off x="5019648" y="2816762"/>
            <a:ext cx="4087813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Box 2"/>
          <p:cNvSpPr txBox="1">
            <a:spLocks noChangeArrowheads="1"/>
          </p:cNvSpPr>
          <p:nvPr/>
        </p:nvSpPr>
        <p:spPr bwMode="auto">
          <a:xfrm>
            <a:off x="418306" y="2850356"/>
            <a:ext cx="76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Water</a:t>
            </a:r>
          </a:p>
        </p:txBody>
      </p:sp>
      <p:sp>
        <p:nvSpPr>
          <p:cNvPr id="21513" name="TextBox 4"/>
          <p:cNvSpPr txBox="1">
            <a:spLocks noChangeArrowheads="1"/>
          </p:cNvSpPr>
          <p:nvPr/>
        </p:nvSpPr>
        <p:spPr bwMode="auto">
          <a:xfrm>
            <a:off x="8122418" y="2964802"/>
            <a:ext cx="604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QGP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4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F2BBAC-EF23-4238-A9D8-371D1DFB15B8}" type="slidenum">
              <a:rPr lang="en-US" altLang="en-US">
                <a:solidFill>
                  <a:srgbClr val="0D0D0D"/>
                </a:solidFill>
              </a:rPr>
              <a:pPr eaLnBrk="1" hangingPunct="1"/>
              <a:t>23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922339"/>
            <a:ext cx="318770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4" y="395908"/>
            <a:ext cx="7607959" cy="442633"/>
          </a:xfrm>
          <a:prstGeom prst="rect">
            <a:avLst/>
          </a:prstGeom>
          <a:solidFill>
            <a:schemeClr val="bg1">
              <a:alpha val="6000"/>
            </a:schemeClr>
          </a:solidFill>
          <a:ln>
            <a:noFill/>
          </a:ln>
          <a:effectLst/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" y="1570995"/>
            <a:ext cx="48387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27527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7" name="TextBox 1"/>
          <p:cNvSpPr txBox="1">
            <a:spLocks noChangeArrowheads="1"/>
          </p:cNvSpPr>
          <p:nvPr/>
        </p:nvSpPr>
        <p:spPr bwMode="auto">
          <a:xfrm>
            <a:off x="4084638" y="2182019"/>
            <a:ext cx="796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</a:rPr>
              <a:t>KHI </a:t>
            </a:r>
            <a:r>
              <a:rPr lang="en-US" altLang="en-US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endParaRPr lang="en-US" altLang="en-US" sz="1800" b="1" dirty="0">
              <a:solidFill>
                <a:srgbClr val="0000FF"/>
              </a:solidFill>
            </a:endParaRPr>
          </a:p>
        </p:txBody>
      </p:sp>
      <p:sp>
        <p:nvSpPr>
          <p:cNvPr id="22538" name="TextBox 2"/>
          <p:cNvSpPr txBox="1">
            <a:spLocks noChangeArrowheads="1"/>
          </p:cNvSpPr>
          <p:nvPr/>
        </p:nvSpPr>
        <p:spPr bwMode="auto">
          <a:xfrm>
            <a:off x="533400" y="2449513"/>
            <a:ext cx="175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</a:rPr>
              <a:t>ROTATION</a:t>
            </a:r>
          </a:p>
        </p:txBody>
      </p:sp>
      <p:sp>
        <p:nvSpPr>
          <p:cNvPr id="22539" name="TextBox 1"/>
          <p:cNvSpPr txBox="1">
            <a:spLocks noChangeArrowheads="1"/>
          </p:cNvSpPr>
          <p:nvPr/>
        </p:nvSpPr>
        <p:spPr bwMode="auto">
          <a:xfrm>
            <a:off x="3673475" y="3122613"/>
            <a:ext cx="51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hlinkClick r:id="rId6" action="ppaction://hlinkfile"/>
              </a:rPr>
              <a:t>KHI</a:t>
            </a:r>
            <a:endParaRPr lang="en-US" altLang="en-US" sz="1800" b="1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208338" y="2776538"/>
            <a:ext cx="14478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41" name="Picture 3" descr="Movie_clip_ar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825" y="6034088"/>
            <a:ext cx="5032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696200" y="29718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96200" y="35814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4" name="TextBox 6"/>
          <p:cNvSpPr txBox="1">
            <a:spLocks noChangeArrowheads="1"/>
          </p:cNvSpPr>
          <p:nvPr/>
        </p:nvSpPr>
        <p:spPr bwMode="auto">
          <a:xfrm>
            <a:off x="8580438" y="3302000"/>
            <a:ext cx="5857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2.4 fm</a:t>
            </a:r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" y="1882145"/>
            <a:ext cx="42751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25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F2BBAC-EF23-4238-A9D8-371D1DFB15B8}" type="slidenum">
              <a:rPr lang="en-US" altLang="en-US">
                <a:solidFill>
                  <a:srgbClr val="0D0D0D"/>
                </a:solidFill>
              </a:rPr>
              <a:pPr eaLnBrk="1" hangingPunct="1"/>
              <a:t>24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922339"/>
            <a:ext cx="318770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4" y="395908"/>
            <a:ext cx="7607959" cy="442633"/>
          </a:xfrm>
          <a:prstGeom prst="rect">
            <a:avLst/>
          </a:prstGeom>
          <a:solidFill>
            <a:schemeClr val="bg1">
              <a:alpha val="6000"/>
            </a:schemeClr>
          </a:solidFill>
          <a:ln>
            <a:noFill/>
          </a:ln>
          <a:effectLst/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" y="1570995"/>
            <a:ext cx="48387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27527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7" name="TextBox 1"/>
          <p:cNvSpPr txBox="1">
            <a:spLocks noChangeArrowheads="1"/>
          </p:cNvSpPr>
          <p:nvPr/>
        </p:nvSpPr>
        <p:spPr bwMode="auto">
          <a:xfrm>
            <a:off x="4084638" y="2182019"/>
            <a:ext cx="796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</a:rPr>
              <a:t>KHI </a:t>
            </a:r>
            <a:r>
              <a:rPr lang="en-US" altLang="en-US" sz="1800" b="1" dirty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endParaRPr lang="en-US" altLang="en-US" sz="1800" b="1" dirty="0">
              <a:solidFill>
                <a:srgbClr val="0000FF"/>
              </a:solidFill>
            </a:endParaRPr>
          </a:p>
        </p:txBody>
      </p:sp>
      <p:sp>
        <p:nvSpPr>
          <p:cNvPr id="22538" name="TextBox 2"/>
          <p:cNvSpPr txBox="1">
            <a:spLocks noChangeArrowheads="1"/>
          </p:cNvSpPr>
          <p:nvPr/>
        </p:nvSpPr>
        <p:spPr bwMode="auto">
          <a:xfrm>
            <a:off x="533400" y="2449513"/>
            <a:ext cx="175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</a:rPr>
              <a:t>ROTATION</a:t>
            </a:r>
          </a:p>
        </p:txBody>
      </p:sp>
      <p:sp>
        <p:nvSpPr>
          <p:cNvPr id="22539" name="TextBox 1"/>
          <p:cNvSpPr txBox="1">
            <a:spLocks noChangeArrowheads="1"/>
          </p:cNvSpPr>
          <p:nvPr/>
        </p:nvSpPr>
        <p:spPr bwMode="auto">
          <a:xfrm>
            <a:off x="3673475" y="3122613"/>
            <a:ext cx="51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hlinkClick r:id="rId8" action="ppaction://hlinkfile"/>
              </a:rPr>
              <a:t>KHI</a:t>
            </a:r>
            <a:endParaRPr lang="en-US" alt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208338" y="2776538"/>
            <a:ext cx="14478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2541" name="Picture 3" descr="Movie_clip_ar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825" y="6034088"/>
            <a:ext cx="5032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696200" y="29718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96200" y="3581400"/>
            <a:ext cx="144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4" name="TextBox 6"/>
          <p:cNvSpPr txBox="1">
            <a:spLocks noChangeArrowheads="1"/>
          </p:cNvSpPr>
          <p:nvPr/>
        </p:nvSpPr>
        <p:spPr bwMode="auto">
          <a:xfrm>
            <a:off x="8580438" y="3302000"/>
            <a:ext cx="5857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2.4 fm</a:t>
            </a:r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" y="1882145"/>
            <a:ext cx="42751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LHCxye8^3-32-2-1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87624" y="198459"/>
            <a:ext cx="6912768" cy="659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54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6A2518-4922-4764-B8A4-D6F2F1B2065B}" type="slidenum">
              <a:rPr lang="en-US" altLang="en-US">
                <a:solidFill>
                  <a:srgbClr val="0D0D0D"/>
                </a:solidFill>
              </a:rPr>
              <a:pPr eaLnBrk="1" hangingPunct="1"/>
              <a:t>25</a:t>
            </a:fld>
            <a:endParaRPr lang="en-US" altLang="en-US">
              <a:solidFill>
                <a:srgbClr val="0D0D0D"/>
              </a:solidFill>
            </a:endParaRPr>
          </a:p>
        </p:txBody>
      </p:sp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32710" y="459096"/>
            <a:ext cx="1257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entury Gothic" panose="020B0502020202020204" pitchFamily="34" charset="0"/>
              </a:rPr>
              <a:t>Classical</a:t>
            </a:r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7452320" y="406309"/>
            <a:ext cx="18287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entury Gothic" panose="020B0502020202020204" pitchFamily="34" charset="0"/>
              </a:rPr>
              <a:t>Relativistic</a:t>
            </a:r>
          </a:p>
        </p:txBody>
      </p:sp>
      <p:pic>
        <p:nvPicPr>
          <p:cNvPr id="2355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92" y="794147"/>
            <a:ext cx="7493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488" y="801569"/>
            <a:ext cx="7493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5" y="1099506"/>
            <a:ext cx="888117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302059"/>
            <a:ext cx="48373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eighted Vorticity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1814902" y="5722929"/>
            <a:ext cx="55519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[Csernai, </a:t>
            </a:r>
            <a:r>
              <a:rPr lang="en-US" sz="1600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Magas,Wang</a:t>
            </a:r>
            <a:r>
              <a:rPr lang="en-US" sz="16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, Phys. Rev. C </a:t>
            </a:r>
            <a:r>
              <a:rPr lang="en-US" sz="16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87</a:t>
            </a:r>
            <a:r>
              <a:rPr lang="en-US" sz="16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(2013) 034906]</a:t>
            </a:r>
            <a:endParaRPr lang="en-US" sz="16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35661" y="2060848"/>
            <a:ext cx="502024" cy="26160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c/</a:t>
            </a:r>
            <a:r>
              <a:rPr lang="en-US" sz="1100" dirty="0" err="1" smtClean="0"/>
              <a:t>fm</a:t>
            </a:r>
            <a:endParaRPr lang="en-US" sz="11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41837" y="2060848"/>
            <a:ext cx="502024" cy="26160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c/</a:t>
            </a:r>
            <a:r>
              <a:rPr lang="en-US" sz="1100" dirty="0" err="1" smtClean="0"/>
              <a:t>fm</a:t>
            </a:r>
            <a:endParaRPr lang="en-US" sz="11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8666" y="1183685"/>
            <a:ext cx="12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3 c/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</a:rPr>
              <a:t>fm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!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3789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531" y="131764"/>
            <a:ext cx="7388845" cy="685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Onset of turbulence around the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Bjorken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flow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28587" y="4883149"/>
            <a:ext cx="8611394" cy="1624013"/>
          </a:xfrm>
        </p:spPr>
        <p:txBody>
          <a:bodyPr>
            <a:noAutofit/>
          </a:bodyPr>
          <a:lstStyle/>
          <a:p>
            <a:r>
              <a:rPr lang="en-US" altLang="en-US" sz="1600" dirty="0" smtClean="0">
                <a:solidFill>
                  <a:srgbClr val="002060"/>
                </a:solidFill>
              </a:rPr>
              <a:t>Initial state Event by Event  vorticity and divergence fluctuations.</a:t>
            </a:r>
          </a:p>
          <a:p>
            <a:r>
              <a:rPr lang="en-US" altLang="en-US" sz="1600" dirty="0" smtClean="0">
                <a:solidFill>
                  <a:srgbClr val="002060"/>
                </a:solidFill>
              </a:rPr>
              <a:t>Amplitude of random vorticity and divergence fluctuations are the same</a:t>
            </a:r>
          </a:p>
          <a:p>
            <a:r>
              <a:rPr lang="en-US" altLang="en-US" sz="1600" dirty="0" smtClean="0">
                <a:solidFill>
                  <a:srgbClr val="002060"/>
                </a:solidFill>
              </a:rPr>
              <a:t>In dynamical development viscous </a:t>
            </a:r>
            <a:r>
              <a:rPr lang="en-US" altLang="en-US" sz="1800" dirty="0" smtClean="0">
                <a:solidFill>
                  <a:srgbClr val="002060"/>
                </a:solidFill>
              </a:rPr>
              <a:t>corrections</a:t>
            </a:r>
            <a:r>
              <a:rPr lang="en-US" altLang="en-US" sz="1600" dirty="0" smtClean="0">
                <a:solidFill>
                  <a:srgbClr val="002060"/>
                </a:solidFill>
              </a:rPr>
              <a:t> are negligible   (</a:t>
            </a:r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no damping</a:t>
            </a:r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)</a:t>
            </a:r>
            <a:endParaRPr lang="en-US" altLang="en-US" sz="1600" dirty="0" smtClean="0">
              <a:solidFill>
                <a:srgbClr val="002060"/>
              </a:solidFill>
            </a:endParaRPr>
          </a:p>
          <a:p>
            <a:r>
              <a:rPr lang="en-US" altLang="en-US" sz="1600" dirty="0" smtClean="0">
                <a:solidFill>
                  <a:srgbClr val="002060"/>
                </a:solidFill>
              </a:rPr>
              <a:t>Initial transverse expansion in the middle  (±3fm) is neglected (</a:t>
            </a:r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no damping</a:t>
            </a:r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)</a:t>
            </a:r>
          </a:p>
          <a:p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High frequency, high wave number fluctuations </a:t>
            </a:r>
            <a:r>
              <a:rPr lang="en-US" alt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may feed </a:t>
            </a:r>
            <a:r>
              <a:rPr lang="en-US" altLang="en-US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lower wave numbers</a:t>
            </a:r>
            <a:endParaRPr lang="en-US" altLang="en-US" sz="1600" dirty="0" smtClean="0">
              <a:solidFill>
                <a:srgbClr val="002060"/>
              </a:solidFill>
            </a:endParaRP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92" y="1228100"/>
            <a:ext cx="6833224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92" y="4376737"/>
            <a:ext cx="30099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55306"/>
            <a:ext cx="9906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13" y="4325312"/>
            <a:ext cx="1123950" cy="31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6" name="TextBox 9"/>
          <p:cNvSpPr txBox="1">
            <a:spLocks noChangeArrowheads="1"/>
          </p:cNvSpPr>
          <p:nvPr/>
        </p:nvSpPr>
        <p:spPr bwMode="auto">
          <a:xfrm>
            <a:off x="-74613" y="824469"/>
            <a:ext cx="9218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b="1" dirty="0">
                <a:latin typeface="Century Gothic" panose="020B0502020202020204" pitchFamily="34" charset="0"/>
              </a:rPr>
              <a:t>S. </a:t>
            </a:r>
            <a:r>
              <a:rPr lang="de-DE" altLang="en-US" sz="1800" b="1" dirty="0" err="1" smtClean="0">
                <a:latin typeface="Century Gothic" panose="020B0502020202020204" pitchFamily="34" charset="0"/>
              </a:rPr>
              <a:t>Floerchinger</a:t>
            </a:r>
            <a:r>
              <a:rPr lang="de-DE" altLang="en-US" sz="1800" b="1" dirty="0">
                <a:latin typeface="Century Gothic" panose="020B0502020202020204" pitchFamily="34" charset="0"/>
              </a:rPr>
              <a:t>,</a:t>
            </a:r>
            <a:r>
              <a:rPr lang="de-DE" altLang="en-US" sz="1800" b="1" dirty="0" smtClean="0">
                <a:latin typeface="Century Gothic" panose="020B0502020202020204" pitchFamily="34" charset="0"/>
              </a:rPr>
              <a:t> U.A</a:t>
            </a:r>
            <a:r>
              <a:rPr lang="de-DE" altLang="en-US" sz="1800" b="1" dirty="0">
                <a:latin typeface="Century Gothic" panose="020B0502020202020204" pitchFamily="34" charset="0"/>
              </a:rPr>
              <a:t>. </a:t>
            </a:r>
            <a:r>
              <a:rPr lang="de-DE" altLang="en-US" sz="1600" b="1" dirty="0" smtClean="0">
                <a:latin typeface="Century Gothic" panose="020B0502020202020204" pitchFamily="34" charset="0"/>
              </a:rPr>
              <a:t>Wiedemann</a:t>
            </a:r>
            <a:r>
              <a:rPr lang="de-DE" altLang="en-US" sz="1800" b="1" dirty="0" smtClean="0">
                <a:latin typeface="Century Gothic" panose="020B0502020202020204" pitchFamily="34" charset="0"/>
              </a:rPr>
              <a:t>, </a:t>
            </a:r>
            <a:r>
              <a:rPr lang="de-DE" altLang="en-US" sz="1800" b="1" dirty="0">
                <a:latin typeface="Century Gothic" panose="020B0502020202020204" pitchFamily="34" charset="0"/>
              </a:rPr>
              <a:t>JHEP </a:t>
            </a:r>
            <a:r>
              <a:rPr lang="de-DE" altLang="en-US" sz="1800" b="1" dirty="0" smtClean="0">
                <a:latin typeface="Century Gothic" panose="020B0502020202020204" pitchFamily="34" charset="0"/>
              </a:rPr>
              <a:t>100,1111 (2011); </a:t>
            </a:r>
            <a:r>
              <a:rPr lang="en-US" sz="1800" b="1" dirty="0">
                <a:latin typeface="+mj-lt"/>
              </a:rPr>
              <a:t>J. Phys. G </a:t>
            </a:r>
            <a:r>
              <a:rPr lang="en-US" sz="1800" b="1" dirty="0" smtClean="0">
                <a:latin typeface="+mj-lt"/>
              </a:rPr>
              <a:t>38, </a:t>
            </a:r>
            <a:r>
              <a:rPr lang="en-US" sz="1800" b="1" dirty="0">
                <a:latin typeface="+mj-lt"/>
              </a:rPr>
              <a:t>124171</a:t>
            </a:r>
            <a:r>
              <a:rPr lang="de-DE" altLang="en-US" sz="1800" b="1" dirty="0" smtClean="0">
                <a:latin typeface="+mj-lt"/>
              </a:rPr>
              <a:t> (2011) </a:t>
            </a:r>
            <a:endParaRPr lang="en-US" altLang="en-US" sz="1800" b="1" dirty="0">
              <a:latin typeface="+mj-lt"/>
            </a:endParaRPr>
          </a:p>
        </p:txBody>
      </p:sp>
      <p:pic>
        <p:nvPicPr>
          <p:cNvPr id="2458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915738"/>
            <a:ext cx="29845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8" name="Rectangle 13"/>
          <p:cNvSpPr>
            <a:spLocks noChangeArrowheads="1"/>
          </p:cNvSpPr>
          <p:nvPr/>
        </p:nvSpPr>
        <p:spPr bwMode="auto">
          <a:xfrm>
            <a:off x="1043608" y="1148487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y</a:t>
            </a:r>
            <a:endParaRPr lang="en-US" alt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26</a:t>
            </a:fld>
            <a:endParaRPr lang="nb-NO" dirty="0"/>
          </a:p>
        </p:txBody>
      </p:sp>
      <p:sp>
        <p:nvSpPr>
          <p:cNvPr id="12" name="TextBox 11"/>
          <p:cNvSpPr txBox="1"/>
          <p:nvPr/>
        </p:nvSpPr>
        <p:spPr>
          <a:xfrm>
            <a:off x="7725481" y="1367652"/>
            <a:ext cx="12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0.2 c/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</a:rPr>
              <a:t>fm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 !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740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E387D6E-4287-419B-9A16-0DE2ED29D471}" type="slidenum">
              <a:rPr lang="en-US" altLang="en-US">
                <a:solidFill>
                  <a:srgbClr val="0D0D0D"/>
                </a:solidFill>
              </a:rPr>
              <a:pPr eaLnBrk="1" hangingPunct="1"/>
              <a:t>27</a:t>
            </a:fld>
            <a:endParaRPr lang="en-US" altLang="en-US">
              <a:solidFill>
                <a:srgbClr val="0D0D0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76200"/>
            <a:ext cx="55626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Detecting rotation: </a:t>
            </a:r>
          </a:p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Lambda polarization</a:t>
            </a: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954" y="-17462"/>
            <a:ext cx="3709987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08113"/>
            <a:ext cx="26574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5188"/>
            <a:ext cx="30289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1"/>
          <p:cNvSpPr txBox="1">
            <a:spLocks noChangeArrowheads="1"/>
          </p:cNvSpPr>
          <p:nvPr/>
        </p:nvSpPr>
        <p:spPr bwMode="auto">
          <a:xfrm>
            <a:off x="3581400" y="2260600"/>
            <a:ext cx="1544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ym typeface="Wingdings" panose="05000000000000000000" pitchFamily="2" charset="2"/>
              </a:rPr>
              <a:t> From hydro</a:t>
            </a:r>
            <a:endParaRPr lang="en-US" altLang="en-US" sz="1800" dirty="0"/>
          </a:p>
        </p:txBody>
      </p:sp>
      <p:pic>
        <p:nvPicPr>
          <p:cNvPr id="2560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2619375"/>
            <a:ext cx="347186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0" y="5181600"/>
            <a:ext cx="4603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11" name="Rectangle 7"/>
          <p:cNvSpPr>
            <a:spLocks noChangeArrowheads="1"/>
          </p:cNvSpPr>
          <p:nvPr/>
        </p:nvSpPr>
        <p:spPr bwMode="auto">
          <a:xfrm>
            <a:off x="4510088" y="2644775"/>
            <a:ext cx="46593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[ F. </a:t>
            </a:r>
            <a:r>
              <a:rPr lang="en-US" altLang="en-US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Becattini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, L.P. Csernai, D.J. Wang,</a:t>
            </a:r>
            <a:b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</a:b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                    </a:t>
            </a:r>
            <a:r>
              <a:rPr lang="en-US" altLang="en-US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   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Phys. Rev. C </a:t>
            </a:r>
            <a:r>
              <a:rPr lang="en-US" altLang="en-US" sz="16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88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, 034905 (2013)]</a:t>
            </a:r>
          </a:p>
        </p:txBody>
      </p:sp>
      <p:pic>
        <p:nvPicPr>
          <p:cNvPr id="25612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60738"/>
            <a:ext cx="4205288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902" y="3320326"/>
            <a:ext cx="4414838" cy="353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TextBox 1"/>
          <p:cNvSpPr txBox="1">
            <a:spLocks noChangeArrowheads="1"/>
          </p:cNvSpPr>
          <p:nvPr/>
        </p:nvSpPr>
        <p:spPr bwMode="auto">
          <a:xfrm>
            <a:off x="8371111" y="3300413"/>
            <a:ext cx="8663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RHIC</a:t>
            </a:r>
          </a:p>
        </p:txBody>
      </p:sp>
      <p:sp>
        <p:nvSpPr>
          <p:cNvPr id="25615" name="TextBox 15"/>
          <p:cNvSpPr txBox="1">
            <a:spLocks noChangeArrowheads="1"/>
          </p:cNvSpPr>
          <p:nvPr/>
        </p:nvSpPr>
        <p:spPr bwMode="auto">
          <a:xfrm>
            <a:off x="3962400" y="3300413"/>
            <a:ext cx="6048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LHC</a:t>
            </a:r>
          </a:p>
        </p:txBody>
      </p:sp>
      <p:sp>
        <p:nvSpPr>
          <p:cNvPr id="25616" name="TextBox 16"/>
          <p:cNvSpPr txBox="1">
            <a:spLocks noChangeArrowheads="1"/>
          </p:cNvSpPr>
          <p:nvPr/>
        </p:nvSpPr>
        <p:spPr bwMode="auto">
          <a:xfrm>
            <a:off x="8255000" y="6524625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+mj-lt"/>
              </a:rPr>
              <a:t>4.75fm/c</a:t>
            </a:r>
          </a:p>
        </p:txBody>
      </p:sp>
      <p:sp>
        <p:nvSpPr>
          <p:cNvPr id="25617" name="TextBox 17"/>
          <p:cNvSpPr txBox="1">
            <a:spLocks noChangeArrowheads="1"/>
          </p:cNvSpPr>
          <p:nvPr/>
        </p:nvSpPr>
        <p:spPr bwMode="auto">
          <a:xfrm>
            <a:off x="3856038" y="6513513"/>
            <a:ext cx="86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+mj-lt"/>
              </a:rPr>
              <a:t>3.56fm/c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8683625" y="4343400"/>
            <a:ext cx="241300" cy="228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143375" y="4338638"/>
            <a:ext cx="242888" cy="228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76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1F8989-BB0E-427A-B1FF-2381F8BFF0D0}" type="slidenum">
              <a:rPr lang="en-US" altLang="en-US">
                <a:solidFill>
                  <a:srgbClr val="0D0D0D"/>
                </a:solidFill>
              </a:rPr>
              <a:pPr eaLnBrk="1" hangingPunct="1"/>
              <a:t>28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" y="909637"/>
            <a:ext cx="3783013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09637"/>
            <a:ext cx="3748088" cy="35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3513940" y="878319"/>
            <a:ext cx="604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+mj-lt"/>
              </a:rPr>
              <a:t>LHC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7629525" y="878319"/>
            <a:ext cx="6619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+mj-lt"/>
              </a:rPr>
              <a:t>RHIC</a:t>
            </a:r>
          </a:p>
        </p:txBody>
      </p:sp>
      <p:sp>
        <p:nvSpPr>
          <p:cNvPr id="9" name="Down Arrow 8"/>
          <p:cNvSpPr/>
          <p:nvPr/>
        </p:nvSpPr>
        <p:spPr>
          <a:xfrm>
            <a:off x="8291512" y="2400300"/>
            <a:ext cx="242888" cy="228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157085" y="2286000"/>
            <a:ext cx="242888" cy="228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600" y="4419600"/>
            <a:ext cx="8077200" cy="2062937"/>
          </a:xfrm>
          <a:prstGeom prst="rect">
            <a:avLst/>
          </a:prstGeom>
          <a:blipFill rotWithShape="1">
            <a:blip r:embed="rId4"/>
            <a:stretch>
              <a:fillRect l="-453" t="-296" r="-377" b="-3846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  <a:cs typeface="Arial" charset="0"/>
              </a:rPr>
              <a:t>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95" y="261431"/>
            <a:ext cx="34971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Lambda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polarization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484688" y="261430"/>
            <a:ext cx="46593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[ F. </a:t>
            </a:r>
            <a:r>
              <a:rPr lang="en-US" altLang="en-US" sz="16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Becattini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, L.P. Csernai, D.J. Wang,</a:t>
            </a:r>
            <a:b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</a:b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                     </a:t>
            </a:r>
            <a:r>
              <a:rPr lang="en-US" altLang="en-US" sz="1600" dirty="0" smtClean="0">
                <a:solidFill>
                  <a:srgbClr val="0000FF"/>
                </a:solidFill>
                <a:latin typeface="Century Gothic" panose="020B0502020202020204" pitchFamily="34" charset="0"/>
              </a:rPr>
              <a:t>   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Phys. Rev. C </a:t>
            </a:r>
            <a:r>
              <a:rPr lang="en-US" altLang="en-US" sz="16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88</a:t>
            </a:r>
            <a:r>
              <a:rPr lang="en-US" altLang="en-US" sz="1600" dirty="0">
                <a:solidFill>
                  <a:srgbClr val="0000FF"/>
                </a:solidFill>
                <a:latin typeface="Century Gothic" panose="020B0502020202020204" pitchFamily="34" charset="0"/>
              </a:rPr>
              <a:t>, 034905 (2013)]</a:t>
            </a:r>
          </a:p>
        </p:txBody>
      </p:sp>
    </p:spTree>
    <p:extLst>
      <p:ext uri="{BB962C8B-B14F-4D97-AF65-F5344CB8AC3E}">
        <p14:creationId xmlns:p14="http://schemas.microsoft.com/office/powerpoint/2010/main" val="51284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76352F-1268-4A68-A12C-99711955F07D}" type="slidenum">
              <a:rPr lang="en-US" altLang="en-US">
                <a:solidFill>
                  <a:srgbClr val="898989"/>
                </a:solidFill>
              </a:rPr>
              <a:pPr eaLnBrk="1" hangingPunct="1"/>
              <a:t>29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" y="678330"/>
            <a:ext cx="45339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9" y="3992604"/>
            <a:ext cx="518160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2"/>
          <p:cNvSpPr txBox="1">
            <a:spLocks noChangeArrowheads="1"/>
          </p:cNvSpPr>
          <p:nvPr/>
        </p:nvSpPr>
        <p:spPr bwMode="auto">
          <a:xfrm>
            <a:off x="138105" y="5470608"/>
            <a:ext cx="27732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 smtClean="0"/>
              <a:t>B.I. </a:t>
            </a:r>
            <a:r>
              <a:rPr lang="en-US" altLang="en-US" sz="2000" dirty="0" err="1" smtClean="0"/>
              <a:t>Abelev</a:t>
            </a:r>
            <a:r>
              <a:rPr lang="en-US" altLang="en-US" sz="2000" dirty="0" smtClean="0"/>
              <a:t> et </a:t>
            </a:r>
            <a:r>
              <a:rPr lang="en-US" altLang="en-US" sz="2000" dirty="0"/>
              <a:t>al., </a:t>
            </a:r>
            <a:r>
              <a:rPr lang="en-US" altLang="en-US" sz="2000" dirty="0" smtClean="0"/>
              <a:t>(STAR)</a:t>
            </a:r>
            <a:endParaRPr lang="en-US" alt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667000" y="4866902"/>
            <a:ext cx="10668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43608" y="5330867"/>
            <a:ext cx="1066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94" y="633475"/>
            <a:ext cx="445770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73" y="5546913"/>
            <a:ext cx="3819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TextBox 7"/>
          <p:cNvSpPr txBox="1">
            <a:spLocks noChangeArrowheads="1"/>
          </p:cNvSpPr>
          <p:nvPr/>
        </p:nvSpPr>
        <p:spPr bwMode="auto">
          <a:xfrm>
            <a:off x="5724131" y="3878730"/>
            <a:ext cx="30428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sz="1800" b="1" smtClean="0">
                <a:solidFill>
                  <a:srgbClr val="FF0000"/>
                </a:solidFill>
                <a:latin typeface="Century Gothic" panose="020B0502020202020204" pitchFamily="34" charset="0"/>
              </a:rPr>
              <a:t>* Azimuth 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averaged  </a:t>
            </a:r>
            <a:r>
              <a:rPr lang="en-US" altLang="en-US" sz="1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↓</a:t>
            </a: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en-US" altLang="en-US" sz="18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* C.M</a:t>
            </a: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&amp;</a:t>
            </a:r>
            <a:r>
              <a:rPr lang="en-US" alt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RP</a:t>
            </a:r>
            <a:r>
              <a:rPr lang="en-US" altLang="en-US" sz="1800" b="1" baseline="-25000" dirty="0">
                <a:solidFill>
                  <a:srgbClr val="FF0000"/>
                </a:solidFill>
                <a:latin typeface="Century Gothic" panose="020B0502020202020204" pitchFamily="34" charset="0"/>
              </a:rPr>
              <a:t>(P/T)    </a:t>
            </a:r>
            <a:r>
              <a:rPr lang="en-US" altLang="en-US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should be</a:t>
            </a:r>
            <a:br>
              <a:rPr lang="en-US" altLang="en-US" sz="1800" dirty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precisely </a:t>
            </a:r>
            <a:r>
              <a:rPr lang="en-US" altLang="en-US" sz="1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determined,</a:t>
            </a:r>
            <a:br>
              <a:rPr lang="en-US" altLang="en-US" sz="1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en-US" altLang="en-US" sz="1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&amp; only at large </a:t>
            </a:r>
            <a:r>
              <a:rPr lang="en-US" altLang="en-US" sz="1800" b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p</a:t>
            </a:r>
            <a:r>
              <a:rPr lang="en-US" altLang="en-US" sz="1800" b="1" baseline="-25000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x</a:t>
            </a:r>
            <a:r>
              <a:rPr lang="en-US" altLang="en-US" sz="18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!</a:t>
            </a:r>
            <a:endParaRPr lang="en-US" altLang="en-US" sz="18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7000" y="2841688"/>
            <a:ext cx="95474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entury Gothic" panose="020B0502020202020204" pitchFamily="34" charset="0"/>
              </a:rPr>
              <a:t>200 GeV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76256" y="2841687"/>
            <a:ext cx="95474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entury Gothic" panose="020B0502020202020204" pitchFamily="34" charset="0"/>
              </a:rPr>
              <a:t>200 GeV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4247" y="1278969"/>
            <a:ext cx="103710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62.4 GeV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75892" y="1293389"/>
            <a:ext cx="103710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62.4 GeV</a:t>
            </a:r>
          </a:p>
        </p:txBody>
      </p:sp>
      <p:sp>
        <p:nvSpPr>
          <p:cNvPr id="3" name="Rectangle 2"/>
          <p:cNvSpPr/>
          <p:nvPr/>
        </p:nvSpPr>
        <p:spPr>
          <a:xfrm>
            <a:off x="561788" y="153940"/>
            <a:ext cx="7659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Measurements:   Inconclusive (2007)  </a:t>
            </a:r>
            <a:endParaRPr lang="en-US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77987" y="3573016"/>
            <a:ext cx="8875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68344" y="3572473"/>
            <a:ext cx="8875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771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95229"/>
            <a:ext cx="5924550" cy="468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373063" y="5681392"/>
            <a:ext cx="74510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j-lt"/>
              </a:rPr>
              <a:t>Longer tail on the negative ( low l ) side !  (see discussion of “</a:t>
            </a:r>
            <a:r>
              <a:rPr lang="en-US" altLang="en-US" sz="2000" dirty="0" err="1">
                <a:latin typeface="+mj-lt"/>
              </a:rPr>
              <a:t>Skewness</a:t>
            </a:r>
            <a:r>
              <a:rPr lang="en-US" altLang="en-US" sz="2000" dirty="0">
                <a:latin typeface="+mj-lt"/>
              </a:rPr>
              <a:t>” later)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230813" y="37338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89314" y="1371600"/>
            <a:ext cx="41275" cy="3352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14359" y="3238500"/>
            <a:ext cx="761497" cy="2350740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0F7CF-F77D-4DDE-8B43-04020EB964F2}" type="slidenum">
              <a:rPr lang="nb-NO" smtClean="0"/>
              <a:pPr>
                <a:defRPr/>
              </a:pPr>
              <a:t>3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02984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3E8366-D932-4B52-8ECA-B0F04FA69762}" type="slidenum">
              <a:rPr lang="en-US" altLang="en-US">
                <a:solidFill>
                  <a:srgbClr val="0D0D0D"/>
                </a:solidFill>
              </a:rPr>
              <a:pPr eaLnBrk="1" hangingPunct="1"/>
              <a:t>30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3262" y="332656"/>
            <a:ext cx="4262438" cy="362426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>
                <a:alpha val="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46150"/>
            <a:ext cx="43719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itle 1"/>
          <p:cNvSpPr txBox="1">
            <a:spLocks/>
          </p:cNvSpPr>
          <p:nvPr/>
        </p:nvSpPr>
        <p:spPr bwMode="auto">
          <a:xfrm>
            <a:off x="76200" y="172245"/>
            <a:ext cx="52578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Differential HBT method  </a:t>
            </a:r>
          </a:p>
        </p:txBody>
      </p:sp>
      <p:pic>
        <p:nvPicPr>
          <p:cNvPr id="2765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1905000"/>
            <a:ext cx="29860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2"/>
          <p:cNvSpPr txBox="1">
            <a:spLocks noChangeArrowheads="1"/>
          </p:cNvSpPr>
          <p:nvPr/>
        </p:nvSpPr>
        <p:spPr bwMode="auto">
          <a:xfrm>
            <a:off x="393700" y="1535113"/>
            <a:ext cx="3736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We can rotate the frame of reference:</a:t>
            </a:r>
          </a:p>
        </p:txBody>
      </p:sp>
      <p:pic>
        <p:nvPicPr>
          <p:cNvPr id="276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30500"/>
            <a:ext cx="12954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TextBox 11"/>
          <p:cNvSpPr txBox="1">
            <a:spLocks noChangeArrowheads="1"/>
          </p:cNvSpPr>
          <p:nvPr/>
        </p:nvSpPr>
        <p:spPr bwMode="auto">
          <a:xfrm>
            <a:off x="482600" y="2719388"/>
            <a:ext cx="411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ym typeface="Wingdings" panose="05000000000000000000" pitchFamily="2" charset="2"/>
              </a:rPr>
              <a:t></a:t>
            </a:r>
            <a:endParaRPr lang="en-US" altLang="en-US" sz="1800"/>
          </a:p>
        </p:txBody>
      </p:sp>
      <p:pic>
        <p:nvPicPr>
          <p:cNvPr id="2765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41798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514" y="4080744"/>
            <a:ext cx="4929187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5882851"/>
            <a:ext cx="3475000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entury Gothic" panose="020B0502020202020204" pitchFamily="34" charset="0"/>
              </a:rPr>
              <a:t>Measure </a:t>
            </a:r>
            <a:r>
              <a:rPr lang="en-US" sz="1600" dirty="0" err="1" smtClean="0">
                <a:latin typeface="Century Gothic" panose="020B0502020202020204" pitchFamily="34" charset="0"/>
              </a:rPr>
              <a:t>k,q</a:t>
            </a:r>
            <a:r>
              <a:rPr lang="en-US" sz="1600" dirty="0" smtClean="0">
                <a:latin typeface="Century Gothic" panose="020B0502020202020204" pitchFamily="34" charset="0"/>
              </a:rPr>
              <a:t> (p</a:t>
            </a:r>
            <a:r>
              <a:rPr lang="en-US" sz="1600" baseline="-25000" dirty="0" smtClean="0">
                <a:latin typeface="Century Gothic" panose="020B0502020202020204" pitchFamily="34" charset="0"/>
              </a:rPr>
              <a:t>1</a:t>
            </a:r>
            <a:r>
              <a:rPr lang="en-US" sz="1600" dirty="0" smtClean="0">
                <a:latin typeface="Century Gothic" panose="020B0502020202020204" pitchFamily="34" charset="0"/>
              </a:rPr>
              <a:t>,p</a:t>
            </a:r>
            <a:r>
              <a:rPr lang="en-US" sz="1600" baseline="-25000" dirty="0" smtClean="0">
                <a:latin typeface="Century Gothic" panose="020B0502020202020204" pitchFamily="34" charset="0"/>
              </a:rPr>
              <a:t>2</a:t>
            </a:r>
            <a:r>
              <a:rPr lang="en-US" sz="1600" dirty="0" smtClean="0">
                <a:latin typeface="Century Gothic" panose="020B0502020202020204" pitchFamily="34" charset="0"/>
              </a:rPr>
              <a:t>,p</a:t>
            </a:r>
            <a:r>
              <a:rPr lang="en-US" sz="1600" baseline="-25000" dirty="0" smtClean="0">
                <a:latin typeface="Century Gothic" panose="020B0502020202020204" pitchFamily="34" charset="0"/>
              </a:rPr>
              <a:t>3</a:t>
            </a:r>
            <a:r>
              <a:rPr lang="en-US" sz="1600" dirty="0" smtClean="0">
                <a:latin typeface="Century Gothic" panose="020B0502020202020204" pitchFamily="34" charset="0"/>
              </a:rPr>
              <a:t>,p</a:t>
            </a:r>
            <a:r>
              <a:rPr lang="en-US" sz="1600" baseline="-25000" dirty="0" smtClean="0">
                <a:latin typeface="Century Gothic" panose="020B0502020202020204" pitchFamily="34" charset="0"/>
              </a:rPr>
              <a:t>4</a:t>
            </a:r>
            <a:r>
              <a:rPr lang="en-US" sz="1600" dirty="0" smtClean="0">
                <a:latin typeface="Century Gothic" panose="020B0502020202020204" pitchFamily="34" charset="0"/>
              </a:rPr>
              <a:t>) in the </a:t>
            </a:r>
            <a:br>
              <a:rPr lang="en-US" sz="1600" dirty="0" smtClean="0">
                <a:latin typeface="Century Gothic" panose="020B0502020202020204" pitchFamily="34" charset="0"/>
              </a:rPr>
            </a:br>
            <a:r>
              <a:rPr lang="en-US" sz="1600" b="1" dirty="0" smtClean="0">
                <a:latin typeface="Century Gothic" panose="020B0502020202020204" pitchFamily="34" charset="0"/>
              </a:rPr>
              <a:t>out</a:t>
            </a:r>
            <a:r>
              <a:rPr lang="en-US" sz="1600" dirty="0" smtClean="0">
                <a:latin typeface="Century Gothic" panose="020B0502020202020204" pitchFamily="34" charset="0"/>
              </a:rPr>
              <a:t> &amp; </a:t>
            </a:r>
            <a:r>
              <a:rPr lang="en-US" sz="1600" b="1" dirty="0" smtClean="0">
                <a:latin typeface="Century Gothic" panose="020B0502020202020204" pitchFamily="34" charset="0"/>
              </a:rPr>
              <a:t>long</a:t>
            </a:r>
            <a:r>
              <a:rPr lang="en-US" sz="1600" dirty="0" smtClean="0">
                <a:latin typeface="Century Gothic" panose="020B0502020202020204" pitchFamily="34" charset="0"/>
              </a:rPr>
              <a:t> directions, in the R.P. </a:t>
            </a:r>
          </a:p>
        </p:txBody>
      </p:sp>
    </p:spTree>
    <p:extLst>
      <p:ext uri="{BB962C8B-B14F-4D97-AF65-F5344CB8AC3E}">
        <p14:creationId xmlns:p14="http://schemas.microsoft.com/office/powerpoint/2010/main" val="2577979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EDE6AB8-7A63-4974-A5E0-63EEEE1A4E16}" type="slidenum">
              <a:rPr lang="en-US" altLang="en-US">
                <a:solidFill>
                  <a:srgbClr val="0D0D0D"/>
                </a:solidFill>
              </a:rPr>
              <a:pPr eaLnBrk="1" hangingPunct="1"/>
              <a:t>31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956" y="332656"/>
            <a:ext cx="470376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itle 1"/>
          <p:cNvSpPr txBox="1">
            <a:spLocks/>
          </p:cNvSpPr>
          <p:nvPr/>
        </p:nvSpPr>
        <p:spPr bwMode="auto">
          <a:xfrm>
            <a:off x="447675" y="853282"/>
            <a:ext cx="37338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Signs of rotation</a:t>
            </a: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1978820"/>
            <a:ext cx="43846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62039"/>
            <a:ext cx="5181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1475656" y="5645782"/>
            <a:ext cx="61824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6600"/>
                </a:solidFill>
                <a:latin typeface="+mj-lt"/>
              </a:rPr>
              <a:t>[LP. Csernai, S. </a:t>
            </a:r>
            <a:r>
              <a:rPr lang="en-US" altLang="en-US" sz="1800" b="1" dirty="0" err="1">
                <a:solidFill>
                  <a:srgbClr val="006600"/>
                </a:solidFill>
                <a:latin typeface="+mj-lt"/>
              </a:rPr>
              <a:t>Velle</a:t>
            </a:r>
            <a:r>
              <a:rPr lang="en-US" altLang="en-US" sz="1800" b="1" dirty="0">
                <a:solidFill>
                  <a:srgbClr val="006600"/>
                </a:solidFill>
                <a:latin typeface="+mj-lt"/>
              </a:rPr>
              <a:t>, DJ. Wang, </a:t>
            </a:r>
            <a:r>
              <a:rPr lang="en-US" altLang="en-US" sz="1800" b="1" i="1" dirty="0">
                <a:solidFill>
                  <a:srgbClr val="006600"/>
                </a:solidFill>
                <a:latin typeface="+mj-lt"/>
              </a:rPr>
              <a:t>Phys. Rev. </a:t>
            </a:r>
            <a:r>
              <a:rPr lang="en-US" altLang="en-US" sz="1800" b="1" dirty="0">
                <a:solidFill>
                  <a:srgbClr val="006600"/>
                </a:solidFill>
                <a:latin typeface="+mj-lt"/>
              </a:rPr>
              <a:t>C 89 (2014) 034916]</a:t>
            </a:r>
            <a:br>
              <a:rPr lang="en-US" altLang="en-US" sz="1800" b="1" dirty="0">
                <a:solidFill>
                  <a:srgbClr val="006600"/>
                </a:solidFill>
                <a:latin typeface="+mj-lt"/>
              </a:rPr>
            </a:br>
            <a:r>
              <a:rPr lang="en-US" altLang="en-US" sz="1800" b="1" dirty="0">
                <a:solidFill>
                  <a:srgbClr val="006600"/>
                </a:solidFill>
                <a:latin typeface="+mj-lt"/>
              </a:rPr>
              <a:t>[LP. Csernai, S. </a:t>
            </a:r>
            <a:r>
              <a:rPr lang="en-US" altLang="en-US" sz="1800" b="1" dirty="0" err="1">
                <a:solidFill>
                  <a:srgbClr val="006600"/>
                </a:solidFill>
                <a:latin typeface="+mj-lt"/>
              </a:rPr>
              <a:t>Velle</a:t>
            </a:r>
            <a:r>
              <a:rPr lang="en-US" altLang="en-US" sz="1800" b="1" dirty="0">
                <a:solidFill>
                  <a:srgbClr val="006600"/>
                </a:solidFill>
                <a:latin typeface="+mj-lt"/>
              </a:rPr>
              <a:t>, Int. J. Mod. Phys. E 23 (2014) 1450043]  </a:t>
            </a:r>
          </a:p>
        </p:txBody>
      </p:sp>
    </p:spTree>
    <p:extLst>
      <p:ext uri="{BB962C8B-B14F-4D97-AF65-F5344CB8AC3E}">
        <p14:creationId xmlns:p14="http://schemas.microsoft.com/office/powerpoint/2010/main" val="3713348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>
          <a:xfrm>
            <a:off x="323528" y="347663"/>
            <a:ext cx="8820471" cy="633412"/>
          </a:xfrm>
        </p:spPr>
        <p:txBody>
          <a:bodyPr/>
          <a:lstStyle/>
          <a:p>
            <a:r>
              <a:rPr lang="nb-NO" altLang="nb-NO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Exact</a:t>
            </a:r>
            <a:r>
              <a:rPr lang="nb-NO" altLang="nb-NO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nb-NO" altLang="nb-NO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expanding</a:t>
            </a:r>
            <a:r>
              <a:rPr lang="nb-NO" altLang="nb-NO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nb-NO" altLang="nb-NO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rotating</a:t>
            </a:r>
            <a:r>
              <a:rPr lang="nb-NO" altLang="nb-NO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b-NO" altLang="nb-NO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</a:t>
            </a:r>
            <a:r>
              <a:rPr lang="nb-NO" altLang="nb-NO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b-NO" altLang="nb-NO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r>
              <a:rPr lang="nb-NO" altLang="nb-NO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b-NO" altLang="nb-NO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(E.M.)</a:t>
            </a:r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altLang="nb-NO" sz="2000" dirty="0" err="1">
                <a:latin typeface="+mj-lt"/>
              </a:rPr>
              <a:t>Exact</a:t>
            </a:r>
            <a:r>
              <a:rPr lang="nb-NO" altLang="nb-NO" sz="2000" dirty="0">
                <a:latin typeface="+mj-lt"/>
              </a:rPr>
              <a:t> </a:t>
            </a:r>
            <a:r>
              <a:rPr lang="nb-NO" altLang="nb-NO" sz="2000" dirty="0" err="1">
                <a:latin typeface="+mj-lt"/>
              </a:rPr>
              <a:t>model</a:t>
            </a:r>
            <a:r>
              <a:rPr lang="nb-NO" altLang="nb-NO" sz="2000" dirty="0">
                <a:latin typeface="+mj-lt"/>
              </a:rPr>
              <a:t>: T. </a:t>
            </a:r>
            <a:r>
              <a:rPr lang="nb-NO" altLang="nb-NO" sz="2000" dirty="0" err="1" smtClean="0">
                <a:latin typeface="+mj-lt"/>
              </a:rPr>
              <a:t>Csörg</a:t>
            </a:r>
            <a:r>
              <a:rPr lang="hu-HU" altLang="nb-NO" sz="2000" dirty="0" smtClean="0">
                <a:latin typeface="+mj-lt"/>
              </a:rPr>
              <a:t>ő</a:t>
            </a:r>
            <a:r>
              <a:rPr lang="nb-NO" altLang="nb-NO" sz="2000" dirty="0" smtClean="0">
                <a:latin typeface="+mj-lt"/>
              </a:rPr>
              <a:t>, </a:t>
            </a:r>
            <a:r>
              <a:rPr lang="nb-NO" altLang="nb-NO" sz="2000" dirty="0">
                <a:latin typeface="+mj-lt"/>
              </a:rPr>
              <a:t>M.I. </a:t>
            </a:r>
            <a:r>
              <a:rPr lang="nb-NO" altLang="nb-NO" sz="2000" dirty="0" err="1">
                <a:latin typeface="+mj-lt"/>
              </a:rPr>
              <a:t>Nagy</a:t>
            </a:r>
            <a:r>
              <a:rPr lang="nb-NO" altLang="nb-NO" sz="2000" dirty="0">
                <a:latin typeface="+mj-lt"/>
              </a:rPr>
              <a:t>, Phys. Rev. C </a:t>
            </a:r>
            <a:r>
              <a:rPr lang="nb-NO" altLang="nb-NO" sz="2000" b="1" dirty="0">
                <a:latin typeface="+mj-lt"/>
              </a:rPr>
              <a:t>89</a:t>
            </a:r>
            <a:r>
              <a:rPr lang="nb-NO" altLang="nb-NO" sz="2000" dirty="0">
                <a:latin typeface="+mj-lt"/>
              </a:rPr>
              <a:t>, 044901 (2014).  </a:t>
            </a:r>
            <a:r>
              <a:rPr lang="nb-NO" altLang="nb-NO" sz="2000" dirty="0" smtClean="0">
                <a:latin typeface="+mj-lt"/>
              </a:rPr>
              <a:t/>
            </a:r>
            <a:br>
              <a:rPr lang="nb-NO" altLang="nb-NO" sz="2000" dirty="0" smtClean="0">
                <a:latin typeface="+mj-lt"/>
              </a:rPr>
            </a:br>
            <a:r>
              <a:rPr lang="nb-NO" altLang="nb-NO" sz="2000" dirty="0" smtClean="0">
                <a:latin typeface="+mj-lt"/>
              </a:rPr>
              <a:t>Hydro</a:t>
            </a:r>
            <a:r>
              <a:rPr lang="nb-NO" altLang="nb-NO" sz="2000" dirty="0">
                <a:latin typeface="+mj-lt"/>
              </a:rPr>
              <a:t>: L.P. Csernai, D.J. Wang, and T. </a:t>
            </a:r>
            <a:r>
              <a:rPr lang="nb-NO" altLang="nb-NO" sz="2000" dirty="0" err="1" smtClean="0">
                <a:latin typeface="+mj-lt"/>
              </a:rPr>
              <a:t>Csörg</a:t>
            </a:r>
            <a:r>
              <a:rPr lang="hu-HU" altLang="nb-NO" sz="2000" dirty="0" smtClean="0">
                <a:latin typeface="+mj-lt"/>
              </a:rPr>
              <a:t>ő</a:t>
            </a:r>
            <a:r>
              <a:rPr lang="nb-NO" altLang="nb-NO" sz="2000" dirty="0" smtClean="0">
                <a:latin typeface="+mj-lt"/>
              </a:rPr>
              <a:t>, </a:t>
            </a:r>
            <a:r>
              <a:rPr lang="nb-NO" altLang="nb-NO" sz="2000" dirty="0">
                <a:latin typeface="+mj-lt"/>
              </a:rPr>
              <a:t>Phys. Rev. C </a:t>
            </a:r>
            <a:r>
              <a:rPr lang="nb-NO" altLang="nb-NO" sz="2000" b="1" dirty="0">
                <a:latin typeface="+mj-lt"/>
              </a:rPr>
              <a:t>90</a:t>
            </a:r>
            <a:r>
              <a:rPr lang="nb-NO" altLang="nb-NO" sz="2000" dirty="0">
                <a:latin typeface="+mj-lt"/>
              </a:rPr>
              <a:t>, 024901 (2014).  Vor.: L.P. Csernai, J.H. </a:t>
            </a:r>
            <a:r>
              <a:rPr lang="nb-NO" altLang="nb-NO" sz="2000" dirty="0" err="1">
                <a:latin typeface="+mj-lt"/>
              </a:rPr>
              <a:t>Inderhaug</a:t>
            </a:r>
            <a:r>
              <a:rPr lang="nb-NO" altLang="nb-NO" sz="2000" dirty="0">
                <a:latin typeface="+mj-lt"/>
              </a:rPr>
              <a:t>, Int. J. </a:t>
            </a:r>
            <a:r>
              <a:rPr lang="nb-NO" altLang="nb-NO" sz="2000" dirty="0" err="1">
                <a:latin typeface="+mj-lt"/>
              </a:rPr>
              <a:t>Modern</a:t>
            </a:r>
            <a:r>
              <a:rPr lang="nb-NO" altLang="nb-NO" sz="2000" dirty="0">
                <a:latin typeface="+mj-lt"/>
              </a:rPr>
              <a:t> </a:t>
            </a:r>
            <a:r>
              <a:rPr lang="nb-NO" altLang="nb-NO" sz="2000" dirty="0" err="1">
                <a:latin typeface="+mj-lt"/>
              </a:rPr>
              <a:t>Physics</a:t>
            </a:r>
            <a:r>
              <a:rPr lang="nb-NO" altLang="nb-NO" sz="2000" dirty="0">
                <a:latin typeface="+mj-lt"/>
              </a:rPr>
              <a:t> E </a:t>
            </a:r>
            <a:r>
              <a:rPr lang="nb-NO" altLang="nb-NO" sz="2000" b="1" dirty="0">
                <a:latin typeface="+mj-lt"/>
              </a:rPr>
              <a:t>24</a:t>
            </a:r>
            <a:r>
              <a:rPr lang="nb-NO" altLang="nb-NO" sz="2000" dirty="0">
                <a:latin typeface="+mj-lt"/>
              </a:rPr>
              <a:t>, 1550013 (2015).</a:t>
            </a:r>
            <a:endParaRPr lang="nb-NO" altLang="nb-NO" sz="2000" dirty="0" smtClean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32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257337"/>
            <a:ext cx="6376080" cy="4400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280" y="4653136"/>
            <a:ext cx="1376914" cy="12958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460" y="2333197"/>
            <a:ext cx="2178540" cy="214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22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Azimuthal</a:t>
            </a:r>
            <a:r>
              <a:rPr lang="nb-NO" altLang="nb-N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HBT is </a:t>
            </a:r>
            <a:r>
              <a:rPr lang="nb-NO" altLang="nb-NO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Changed</a:t>
            </a:r>
            <a:r>
              <a:rPr lang="nb-NO" altLang="nb-N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</a:t>
            </a:r>
            <a:r>
              <a:rPr lang="nb-NO" altLang="nb-NO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</a:t>
            </a:r>
            <a:r>
              <a:rPr lang="nb-NO" altLang="nb-NO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(E.M.)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33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2178540" cy="214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62412" y="955985"/>
            <a:ext cx="6381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Azimuthally symmetric source but in phase</a:t>
            </a:r>
          </a:p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3647499"/>
            <a:ext cx="3672408" cy="7920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433038"/>
            <a:ext cx="3528392" cy="20924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582002" y="2903148"/>
            <a:ext cx="2357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008000"/>
                </a:solidFill>
              </a:rPr>
              <a:t>[Velle &amp; Csernai, </a:t>
            </a:r>
            <a:r>
              <a:rPr lang="en-US" sz="1600" dirty="0" err="1" smtClean="0">
                <a:solidFill>
                  <a:srgbClr val="008000"/>
                </a:solidFill>
              </a:rPr>
              <a:t>arXiv</a:t>
            </a:r>
            <a:r>
              <a:rPr lang="en-US" sz="1600" dirty="0" smtClean="0">
                <a:solidFill>
                  <a:srgbClr val="008000"/>
                </a:solidFill>
              </a:rPr>
              <a:t>: 1508.01884v1 </a:t>
            </a:r>
            <a:r>
              <a:rPr lang="en-US" sz="1600" dirty="0">
                <a:solidFill>
                  <a:srgbClr val="008000"/>
                </a:solidFill>
              </a:rPr>
              <a:t>[</a:t>
            </a:r>
            <a:r>
              <a:rPr lang="en-US" sz="1600" dirty="0" err="1">
                <a:solidFill>
                  <a:srgbClr val="008000"/>
                </a:solidFill>
              </a:rPr>
              <a:t>nucl-th</a:t>
            </a:r>
            <a:r>
              <a:rPr lang="en-US" sz="1600" dirty="0" smtClean="0">
                <a:solidFill>
                  <a:srgbClr val="008000"/>
                </a:solidFill>
              </a:rPr>
              <a:t>]] 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711" y="3647499"/>
            <a:ext cx="2648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HBT: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4972809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get for azimuthal  HBT: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4667525"/>
            <a:ext cx="2926167" cy="21285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2418971" y="6073200"/>
            <a:ext cx="300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008000"/>
                </a:solidFill>
              </a:rPr>
              <a:t>[Velle, </a:t>
            </a:r>
            <a:r>
              <a:rPr lang="en-US" sz="1600" dirty="0" err="1" smtClean="0">
                <a:solidFill>
                  <a:srgbClr val="008000"/>
                </a:solidFill>
              </a:rPr>
              <a:t>MehrabiPari</a:t>
            </a:r>
            <a:r>
              <a:rPr lang="en-US" sz="1600" dirty="0" smtClean="0">
                <a:solidFill>
                  <a:srgbClr val="008000"/>
                </a:solidFill>
              </a:rPr>
              <a:t> &amp; Csernai, </a:t>
            </a:r>
          </a:p>
          <a:p>
            <a:pPr algn="l"/>
            <a:r>
              <a:rPr lang="en-US" sz="1600" dirty="0" err="1" smtClean="0">
                <a:solidFill>
                  <a:srgbClr val="008000"/>
                </a:solidFill>
              </a:rPr>
              <a:t>arXiv</a:t>
            </a:r>
            <a:r>
              <a:rPr lang="en-US" sz="1600" dirty="0" smtClean="0">
                <a:solidFill>
                  <a:srgbClr val="008000"/>
                </a:solidFill>
              </a:rPr>
              <a:t>: 1508.01884v1 </a:t>
            </a:r>
            <a:r>
              <a:rPr lang="en-US" sz="1600" dirty="0">
                <a:solidFill>
                  <a:srgbClr val="008000"/>
                </a:solidFill>
              </a:rPr>
              <a:t>[</a:t>
            </a:r>
            <a:r>
              <a:rPr lang="en-US" sz="1600" dirty="0" err="1">
                <a:solidFill>
                  <a:srgbClr val="008000"/>
                </a:solidFill>
              </a:rPr>
              <a:t>nucl-th</a:t>
            </a:r>
            <a:r>
              <a:rPr lang="en-US" sz="1600" dirty="0" smtClean="0">
                <a:solidFill>
                  <a:srgbClr val="008000"/>
                </a:solidFill>
              </a:rPr>
              <a:t>]] 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65233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Vorticity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in E.M. &amp; in ECHO-QGP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hydro</a:t>
            </a:r>
            <a:endParaRPr lang="nb-NO" altLang="nb-NO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>
          <a:xfrm>
            <a:off x="457200" y="1196975"/>
            <a:ext cx="8651304" cy="3174862"/>
          </a:xfrm>
        </p:spPr>
        <p:txBody>
          <a:bodyPr/>
          <a:lstStyle/>
          <a:p>
            <a:r>
              <a:rPr lang="nb-NO" altLang="nb-NO" sz="2000" dirty="0" smtClean="0">
                <a:latin typeface="+mj-lt"/>
              </a:rPr>
              <a:t>EM</a:t>
            </a:r>
            <a:r>
              <a:rPr lang="en-US" altLang="nb-NO" sz="2000" dirty="0" smtClean="0">
                <a:latin typeface="+mj-lt"/>
              </a:rPr>
              <a:t>:  YL </a:t>
            </a:r>
            <a:r>
              <a:rPr lang="en-US" altLang="nb-NO" sz="2000" dirty="0" err="1" smtClean="0">
                <a:latin typeface="+mj-lt"/>
              </a:rPr>
              <a:t>Xie</a:t>
            </a:r>
            <a:r>
              <a:rPr lang="en-US" altLang="nb-NO" sz="2000" dirty="0" smtClean="0">
                <a:latin typeface="+mj-lt"/>
              </a:rPr>
              <a:t>, RC </a:t>
            </a:r>
            <a:r>
              <a:rPr lang="en-US" altLang="nb-NO" sz="2000" dirty="0" err="1" smtClean="0">
                <a:latin typeface="+mj-lt"/>
              </a:rPr>
              <a:t>Glastad</a:t>
            </a:r>
            <a:r>
              <a:rPr lang="en-US" altLang="nb-NO" sz="2000" dirty="0" smtClean="0">
                <a:latin typeface="+mj-lt"/>
              </a:rPr>
              <a:t>, LP Csernai, </a:t>
            </a:r>
            <a:r>
              <a:rPr lang="en-US" altLang="nb-NO" sz="2000" dirty="0" err="1" smtClean="0">
                <a:latin typeface="+mj-lt"/>
              </a:rPr>
              <a:t>arXiv</a:t>
            </a:r>
            <a:r>
              <a:rPr lang="en-US" altLang="nb-NO" sz="2000" dirty="0" smtClean="0">
                <a:latin typeface="+mj-lt"/>
              </a:rPr>
              <a:t>: 1505.07221v1 [</a:t>
            </a:r>
            <a:r>
              <a:rPr lang="en-US" altLang="nb-NO" sz="2000" dirty="0" err="1" smtClean="0">
                <a:latin typeface="+mj-lt"/>
              </a:rPr>
              <a:t>nucl-th</a:t>
            </a:r>
            <a:r>
              <a:rPr lang="en-US" altLang="nb-NO" sz="2000" dirty="0" smtClean="0">
                <a:latin typeface="+mj-lt"/>
              </a:rPr>
              <a:t>] </a:t>
            </a:r>
            <a:br>
              <a:rPr lang="en-US" altLang="nb-NO" sz="2000" dirty="0" smtClean="0">
                <a:latin typeface="+mj-lt"/>
              </a:rPr>
            </a:br>
            <a:r>
              <a:rPr lang="en-US" altLang="nb-NO" sz="2000" dirty="0" smtClean="0">
                <a:latin typeface="+mj-lt"/>
              </a:rPr>
              <a:t>ECHO-QGP hydro:  F Becattini et al., </a:t>
            </a:r>
            <a:r>
              <a:rPr lang="en-US" altLang="nb-NO" sz="2000" dirty="0" err="1" smtClean="0">
                <a:latin typeface="+mj-lt"/>
              </a:rPr>
              <a:t>arXiv</a:t>
            </a:r>
            <a:r>
              <a:rPr lang="en-US" altLang="nb-NO" sz="2000" dirty="0" smtClean="0">
                <a:latin typeface="+mj-lt"/>
              </a:rPr>
              <a:t>: 1501.04468v2 [</a:t>
            </a:r>
            <a:r>
              <a:rPr lang="en-US" altLang="nb-NO" sz="2000" dirty="0" err="1" smtClean="0">
                <a:latin typeface="+mj-lt"/>
              </a:rPr>
              <a:t>nucl-th</a:t>
            </a:r>
            <a:r>
              <a:rPr lang="en-US" altLang="nb-NO" sz="2000" dirty="0" smtClean="0">
                <a:latin typeface="+mj-lt"/>
              </a:rPr>
              <a:t>]</a:t>
            </a:r>
          </a:p>
          <a:p>
            <a:r>
              <a:rPr lang="en-US" altLang="nb-NO" sz="2000" dirty="0" smtClean="0">
                <a:latin typeface="+mj-lt"/>
              </a:rPr>
              <a:t>Vorticity components: -y directed from rotation,  [</a:t>
            </a:r>
            <a:r>
              <a:rPr lang="en-US" altLang="nb-NO" sz="2000" dirty="0" err="1" smtClean="0">
                <a:latin typeface="+mj-lt"/>
              </a:rPr>
              <a:t>x,z</a:t>
            </a:r>
            <a:r>
              <a:rPr lang="en-US" altLang="nb-NO" sz="2000" dirty="0" smtClean="0">
                <a:latin typeface="+mj-lt"/>
              </a:rPr>
              <a:t>] or  [</a:t>
            </a:r>
            <a:r>
              <a:rPr lang="en-US" altLang="nb-NO" sz="2000" dirty="0" err="1" smtClean="0">
                <a:latin typeface="+mj-lt"/>
              </a:rPr>
              <a:t>r,φ</a:t>
            </a:r>
            <a:r>
              <a:rPr lang="en-US" altLang="nb-NO" sz="2000" dirty="0" smtClean="0">
                <a:latin typeface="+mj-lt"/>
              </a:rPr>
              <a:t>] directed </a:t>
            </a:r>
            <a:r>
              <a:rPr lang="en-US" altLang="nb-NO" sz="2000" dirty="0" err="1" smtClean="0">
                <a:latin typeface="+mj-lt"/>
              </a:rPr>
              <a:t>fr.</a:t>
            </a:r>
            <a:r>
              <a:rPr lang="en-US" altLang="nb-NO" sz="2000" dirty="0" smtClean="0">
                <a:latin typeface="+mj-lt"/>
              </a:rPr>
              <a:t> Expansion   </a:t>
            </a:r>
            <a:br>
              <a:rPr lang="en-US" altLang="nb-NO" sz="2000" dirty="0" smtClean="0">
                <a:latin typeface="+mj-lt"/>
              </a:rPr>
            </a:br>
            <a:r>
              <a:rPr lang="en-US" altLang="nb-NO" sz="2000" dirty="0" smtClean="0">
                <a:latin typeface="+mj-lt"/>
              </a:rPr>
              <a:t> :                                       </a:t>
            </a:r>
            <a:r>
              <a:rPr lang="en-US" altLang="nb-NO" sz="2000" b="1" dirty="0" smtClean="0">
                <a:latin typeface="+mj-lt"/>
              </a:rPr>
              <a:t>rot</a:t>
            </a:r>
            <a:r>
              <a:rPr lang="en-US" altLang="nb-NO" sz="2000" dirty="0" smtClean="0">
                <a:latin typeface="+mj-lt"/>
              </a:rPr>
              <a:t> β       or      ∂</a:t>
            </a:r>
            <a:r>
              <a:rPr lang="en-US" altLang="nb-NO" sz="2000" baseline="-25000" dirty="0" smtClean="0">
                <a:latin typeface="+mj-lt"/>
              </a:rPr>
              <a:t>t</a:t>
            </a:r>
            <a:r>
              <a:rPr lang="en-US" altLang="nb-NO" sz="2000" dirty="0" smtClean="0">
                <a:latin typeface="+mj-lt"/>
              </a:rPr>
              <a:t> </a:t>
            </a:r>
            <a:r>
              <a:rPr lang="en-US" altLang="nb-NO" sz="2000" b="1" dirty="0" smtClean="0">
                <a:latin typeface="+mj-lt"/>
              </a:rPr>
              <a:t>β</a:t>
            </a:r>
          </a:p>
          <a:p>
            <a:r>
              <a:rPr lang="en-US" altLang="nb-NO" sz="2000" dirty="0" smtClean="0">
                <a:latin typeface="+mj-lt"/>
              </a:rPr>
              <a:t>Different initial conditions (!):  </a:t>
            </a:r>
            <a:r>
              <a:rPr lang="en-US" altLang="nb-NO" sz="2000" b="1" dirty="0" smtClean="0"/>
              <a:t>with vs. without shear </a:t>
            </a:r>
            <a:r>
              <a:rPr lang="en-US" altLang="nb-NO" sz="2000" b="1" dirty="0" smtClean="0">
                <a:sym typeface="Wingdings" panose="05000000000000000000" pitchFamily="2" charset="2"/>
              </a:rPr>
              <a:t></a:t>
            </a:r>
          </a:p>
          <a:p>
            <a:r>
              <a:rPr lang="en-US" altLang="nb-NO" sz="2000" dirty="0" smtClean="0">
                <a:sym typeface="Wingdings" panose="05000000000000000000" pitchFamily="2" charset="2"/>
              </a:rPr>
              <a:t>In  E.M. </a:t>
            </a:r>
            <a:r>
              <a:rPr lang="en-US" altLang="nb-NO" sz="2000" b="1" dirty="0" smtClean="0"/>
              <a:t>rot</a:t>
            </a:r>
            <a:r>
              <a:rPr lang="en-US" altLang="nb-NO" sz="2000" dirty="0" smtClean="0"/>
              <a:t> β = - 0.132 … -0.106,  decreasing with time | </a:t>
            </a:r>
            <a:r>
              <a:rPr lang="en-US" altLang="nb-NO" sz="1600" dirty="0" err="1" smtClean="0"/>
              <a:t>HwSh</a:t>
            </a:r>
            <a:r>
              <a:rPr lang="en-US" altLang="nb-NO" sz="1600" dirty="0" smtClean="0"/>
              <a:t>.: 0.3—0.6</a:t>
            </a:r>
            <a:br>
              <a:rPr lang="en-US" altLang="nb-NO" sz="1600" dirty="0" smtClean="0"/>
            </a:br>
            <a:r>
              <a:rPr lang="en-US" altLang="nb-NO" sz="2000" dirty="0" smtClean="0"/>
              <a:t>.             ∂</a:t>
            </a:r>
            <a:r>
              <a:rPr lang="en-US" altLang="nb-NO" sz="2000" baseline="-25000" dirty="0" smtClean="0"/>
              <a:t>t</a:t>
            </a:r>
            <a:r>
              <a:rPr lang="en-US" altLang="nb-NO" sz="2000" dirty="0" smtClean="0"/>
              <a:t> </a:t>
            </a:r>
            <a:r>
              <a:rPr lang="en-US" altLang="nb-NO" sz="2000" b="1" dirty="0" smtClean="0"/>
              <a:t>β</a:t>
            </a:r>
            <a:r>
              <a:rPr lang="en-US" altLang="nb-NO" sz="2000" baseline="-25000" dirty="0" smtClean="0"/>
              <a:t>r</a:t>
            </a:r>
            <a:r>
              <a:rPr lang="en-US" altLang="nb-NO" sz="2000" b="1" dirty="0" smtClean="0"/>
              <a:t> </a:t>
            </a:r>
            <a:r>
              <a:rPr lang="en-US" altLang="nb-NO" sz="2000" dirty="0" smtClean="0"/>
              <a:t>= 0.029 – 0 x </a:t>
            </a:r>
            <a:r>
              <a:rPr lang="en-US" altLang="nb-NO" sz="2000" b="1" dirty="0" smtClean="0"/>
              <a:t>y</a:t>
            </a:r>
            <a:r>
              <a:rPr lang="en-US" altLang="nb-NO" sz="2000" dirty="0" smtClean="0"/>
              <a:t>/</a:t>
            </a:r>
            <a:r>
              <a:rPr lang="en-US" altLang="nb-NO" sz="2000" dirty="0" err="1" smtClean="0"/>
              <a:t>fm</a:t>
            </a:r>
            <a:r>
              <a:rPr lang="en-US" altLang="nb-NO" sz="2000" dirty="0" smtClean="0"/>
              <a:t>,   ∂</a:t>
            </a:r>
            <a:r>
              <a:rPr lang="en-US" altLang="nb-NO" sz="2000" baseline="-25000" dirty="0" smtClean="0"/>
              <a:t>t</a:t>
            </a:r>
            <a:r>
              <a:rPr lang="en-US" altLang="nb-NO" sz="2000" dirty="0" smtClean="0"/>
              <a:t> </a:t>
            </a:r>
            <a:r>
              <a:rPr lang="en-US" altLang="nb-NO" sz="2000" b="1" dirty="0" smtClean="0"/>
              <a:t>β</a:t>
            </a:r>
            <a:r>
              <a:rPr lang="en-US" altLang="nb-NO" sz="2000" baseline="-25000" dirty="0" smtClean="0"/>
              <a:t>φ</a:t>
            </a:r>
            <a:r>
              <a:rPr lang="en-US" altLang="nb-NO" sz="2000" b="1" dirty="0" smtClean="0"/>
              <a:t> </a:t>
            </a:r>
            <a:r>
              <a:rPr lang="en-US" altLang="nb-NO" sz="2000" dirty="0" smtClean="0"/>
              <a:t>= 0.009 - 0 x </a:t>
            </a:r>
            <a:r>
              <a:rPr lang="en-US" altLang="nb-NO" sz="2000" b="1" dirty="0" smtClean="0"/>
              <a:t>r</a:t>
            </a:r>
            <a:r>
              <a:rPr lang="en-US" altLang="nb-NO" sz="2000" dirty="0" smtClean="0"/>
              <a:t>/</a:t>
            </a:r>
            <a:r>
              <a:rPr lang="en-US" altLang="nb-NO" sz="2000" dirty="0" err="1" smtClean="0"/>
              <a:t>fm</a:t>
            </a:r>
            <a:r>
              <a:rPr lang="en-US" altLang="nb-NO" sz="2000" dirty="0" smtClean="0"/>
              <a:t>,  ∂</a:t>
            </a:r>
            <a:r>
              <a:rPr lang="en-US" altLang="nb-NO" sz="2000" baseline="-25000" dirty="0" smtClean="0"/>
              <a:t>t</a:t>
            </a:r>
            <a:r>
              <a:rPr lang="en-US" altLang="nb-NO" sz="2000" dirty="0" smtClean="0"/>
              <a:t> </a:t>
            </a:r>
            <a:r>
              <a:rPr lang="en-US" altLang="nb-NO" sz="2000" b="1" dirty="0" smtClean="0"/>
              <a:t>β</a:t>
            </a:r>
            <a:r>
              <a:rPr lang="en-US" altLang="nb-NO" sz="2000" baseline="-25000" dirty="0" smtClean="0"/>
              <a:t>y</a:t>
            </a:r>
            <a:r>
              <a:rPr lang="en-US" altLang="nb-NO" sz="2000" b="1" dirty="0" smtClean="0"/>
              <a:t> </a:t>
            </a:r>
            <a:r>
              <a:rPr lang="en-US" altLang="nb-NO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≈ 0.0</a:t>
            </a:r>
            <a:r>
              <a:rPr lang="en-US" altLang="nb-NO" sz="2000" dirty="0" smtClean="0"/>
              <a:t> </a:t>
            </a:r>
          </a:p>
          <a:p>
            <a:r>
              <a:rPr lang="en-US" altLang="nb-NO" sz="2000" dirty="0" smtClean="0"/>
              <a:t>In ECHO-QGP:  (no initial shear !)   mean values:</a:t>
            </a:r>
            <a:r>
              <a:rPr lang="nb-NO" altLang="nb-NO" sz="2000" dirty="0" smtClean="0"/>
              <a:t/>
            </a:r>
            <a:br>
              <a:rPr lang="nb-NO" altLang="nb-NO" sz="2000" dirty="0" smtClean="0"/>
            </a:br>
            <a:r>
              <a:rPr lang="nb-NO" altLang="nb-NO" sz="2000" dirty="0" smtClean="0"/>
              <a:t>.                </a:t>
            </a:r>
            <a:r>
              <a:rPr lang="en-US" altLang="nb-NO" sz="2000" b="1" dirty="0" smtClean="0"/>
              <a:t>rot</a:t>
            </a:r>
            <a:r>
              <a:rPr lang="en-US" altLang="nb-NO" sz="2000" dirty="0" smtClean="0"/>
              <a:t> </a:t>
            </a:r>
            <a:r>
              <a:rPr lang="el-GR" altLang="nb-NO" sz="2000" dirty="0"/>
              <a:t>β</a:t>
            </a:r>
            <a:r>
              <a:rPr lang="en-US" altLang="nb-NO" sz="2000" dirty="0"/>
              <a:t> = </a:t>
            </a:r>
            <a:r>
              <a:rPr lang="en-US" altLang="nb-NO" sz="2000" dirty="0" smtClean="0"/>
              <a:t>0.0 … - 0.007, increasing, with viscosity</a:t>
            </a:r>
            <a:endParaRPr lang="nb-NO" altLang="nb-NO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34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286926"/>
            <a:ext cx="2639849" cy="24778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4568687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  <a:cs typeface="Arial" panose="020B0604020202020204" pitchFamily="34" charset="0"/>
              </a:rPr>
              <a:t>Matter is put beyond ± \</a:t>
            </a:r>
            <a:r>
              <a:rPr lang="el-GR" sz="1800" dirty="0" smtClean="0">
                <a:latin typeface="+mj-lt"/>
                <a:cs typeface="Arial" panose="020B0604020202020204" pitchFamily="34" charset="0"/>
              </a:rPr>
              <a:t>η</a:t>
            </a:r>
            <a:r>
              <a:rPr lang="en-US" sz="1800" baseline="-25000" dirty="0" smtClean="0">
                <a:latin typeface="+mj-lt"/>
                <a:cs typeface="Arial" panose="020B0604020202020204" pitchFamily="34" charset="0"/>
              </a:rPr>
              <a:t>m</a:t>
            </a:r>
            <a:r>
              <a:rPr lang="en-US" sz="1800" dirty="0" smtClean="0">
                <a:latin typeface="+mj-lt"/>
                <a:cs typeface="Arial" panose="020B0604020202020204" pitchFamily="34" charset="0"/>
              </a:rPr>
              <a:t>, parameter to secure angular momentum without shear!</a:t>
            </a:r>
          </a:p>
          <a:p>
            <a:r>
              <a:rPr lang="en-US" sz="1800" dirty="0" smtClean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</a:p>
          <a:p>
            <a:r>
              <a:rPr lang="en-US" sz="1800" dirty="0" smtClean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No vorticity in the middle zone of the  collision, just at high </a:t>
            </a:r>
            <a:r>
              <a:rPr lang="en-US" sz="1800" dirty="0" err="1" smtClean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rapidities</a:t>
            </a:r>
            <a:r>
              <a:rPr lang="en-US" sz="1800" dirty="0" smtClean="0">
                <a:latin typeface="+mj-lt"/>
                <a:cs typeface="Arial" panose="020B0604020202020204" pitchFamily="34" charset="0"/>
                <a:sym typeface="Wingdings" panose="05000000000000000000" pitchFamily="2" charset="2"/>
              </a:rPr>
              <a:t>, i.e. high z</a:t>
            </a:r>
            <a:endParaRPr lang="en-US" sz="1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15137" y="6190601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altLang="nb-NO" sz="1800" dirty="0" smtClean="0">
                <a:latin typeface="+mj-lt"/>
              </a:rPr>
              <a:t>~[</a:t>
            </a:r>
            <a:r>
              <a:rPr lang="nb-NO" altLang="nb-NO" sz="1800" dirty="0" err="1">
                <a:latin typeface="+mj-lt"/>
              </a:rPr>
              <a:t>x,z</a:t>
            </a:r>
            <a:r>
              <a:rPr lang="nb-NO" altLang="nb-NO" sz="1800" dirty="0" smtClean="0">
                <a:latin typeface="+mj-lt"/>
              </a:rPr>
              <a:t>]-</a:t>
            </a:r>
            <a:r>
              <a:rPr lang="nb-NO" altLang="nb-NO" sz="1800" dirty="0" err="1" smtClean="0">
                <a:latin typeface="+mj-lt"/>
              </a:rPr>
              <a:t>component</a:t>
            </a:r>
            <a:r>
              <a:rPr lang="nb-NO" altLang="nb-NO" sz="1800" dirty="0" smtClean="0">
                <a:latin typeface="+mj-lt"/>
              </a:rPr>
              <a:t> 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1575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Vorticity</a:t>
            </a:r>
            <a:r>
              <a:rPr lang="nb-NO" altLang="nb-N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ECHO-QGP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nb-NO" altLang="nb-NO" dirty="0" smtClean="0"/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>
          <a:xfrm>
            <a:off x="457200" y="1196975"/>
            <a:ext cx="3898776" cy="4929188"/>
          </a:xfrm>
        </p:spPr>
        <p:txBody>
          <a:bodyPr/>
          <a:lstStyle/>
          <a:p>
            <a:r>
              <a:rPr lang="nb-NO" altLang="nb-NO" sz="2000" dirty="0" smtClean="0">
                <a:latin typeface="+mj-lt"/>
              </a:rPr>
              <a:t>In </a:t>
            </a:r>
            <a:r>
              <a:rPr lang="nb-NO" altLang="nb-NO" sz="2000" dirty="0" err="1" smtClean="0">
                <a:latin typeface="+mj-lt"/>
              </a:rPr>
              <a:t>the</a:t>
            </a:r>
            <a:r>
              <a:rPr lang="nb-NO" altLang="nb-NO" sz="2000" dirty="0" smtClean="0">
                <a:latin typeface="+mj-lt"/>
              </a:rPr>
              <a:t> [</a:t>
            </a:r>
            <a:r>
              <a:rPr lang="nb-NO" altLang="nb-NO" sz="2000" dirty="0" err="1" smtClean="0">
                <a:latin typeface="+mj-lt"/>
              </a:rPr>
              <a:t>x,z</a:t>
            </a:r>
            <a:r>
              <a:rPr lang="nb-NO" altLang="nb-NO" sz="2000" dirty="0" smtClean="0">
                <a:latin typeface="+mj-lt"/>
              </a:rPr>
              <a:t>] ~ [x,</a:t>
            </a:r>
            <a:r>
              <a:rPr lang="el-GR" altLang="nb-NO" sz="2000" dirty="0" smtClean="0">
                <a:latin typeface="+mj-lt"/>
              </a:rPr>
              <a:t>η]</a:t>
            </a:r>
            <a:r>
              <a:rPr lang="en-US" altLang="nb-NO" sz="2000" dirty="0" smtClean="0">
                <a:latin typeface="+mj-lt"/>
              </a:rPr>
              <a:t> plane y-directed vorticity, changes </a:t>
            </a:r>
            <a:r>
              <a:rPr lang="en-US" altLang="nb-NO" sz="2000" dirty="0" err="1" smtClean="0">
                <a:latin typeface="+mj-lt"/>
              </a:rPr>
              <a:t>btwn</a:t>
            </a:r>
            <a:r>
              <a:rPr lang="en-US" altLang="nb-NO" sz="2000" dirty="0" smtClean="0">
                <a:latin typeface="+mj-lt"/>
              </a:rPr>
              <a:t>: -0.05 – 0.03</a:t>
            </a:r>
          </a:p>
          <a:p>
            <a:r>
              <a:rPr lang="en-US" altLang="nb-NO" sz="2000" dirty="0" smtClean="0">
                <a:latin typeface="+mj-lt"/>
              </a:rPr>
              <a:t>Net FO vorticity is negative  up to </a:t>
            </a:r>
            <a:br>
              <a:rPr lang="en-US" altLang="nb-NO" sz="2000" dirty="0" smtClean="0">
                <a:latin typeface="+mj-lt"/>
              </a:rPr>
            </a:br>
            <a:r>
              <a:rPr lang="en-US" altLang="nb-NO" sz="2000" dirty="0" smtClean="0">
                <a:latin typeface="+mj-lt"/>
              </a:rPr>
              <a:t>-0.007 with “large” viscosity. </a:t>
            </a:r>
          </a:p>
          <a:p>
            <a:r>
              <a:rPr lang="en-US" altLang="nb-NO" sz="2000" dirty="0" smtClean="0">
                <a:latin typeface="+mj-lt"/>
              </a:rPr>
              <a:t>No initial vorticity</a:t>
            </a:r>
          </a:p>
          <a:p>
            <a:r>
              <a:rPr lang="en-US" altLang="nb-NO" sz="2000" dirty="0" smtClean="0">
                <a:latin typeface="+mj-lt"/>
              </a:rPr>
              <a:t>No vorticity in central domains</a:t>
            </a:r>
          </a:p>
          <a:p>
            <a:r>
              <a:rPr lang="en-US" altLang="nb-NO" sz="2000" dirty="0" smtClean="0">
                <a:latin typeface="+mj-lt"/>
              </a:rPr>
              <a:t>Both due to lack of initial</a:t>
            </a:r>
            <a:br>
              <a:rPr lang="en-US" altLang="nb-NO" sz="2000" dirty="0" smtClean="0">
                <a:latin typeface="+mj-lt"/>
              </a:rPr>
            </a:br>
            <a:r>
              <a:rPr lang="en-US" altLang="nb-NO" sz="2000" dirty="0" smtClean="0">
                <a:latin typeface="+mj-lt"/>
              </a:rPr>
              <a:t>shear flow </a:t>
            </a:r>
            <a:endParaRPr lang="nb-NO" altLang="nb-NO" sz="2000" dirty="0" smtClean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35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454" y="1964394"/>
            <a:ext cx="5206546" cy="480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0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Polarization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E.M. &amp; </a:t>
            </a:r>
            <a:r>
              <a:rPr lang="nb-NO" altLang="nb-N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ECHO-QGP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</a:t>
            </a:r>
            <a:endParaRPr lang="nb-NO" altLang="nb-NO" dirty="0" smtClean="0"/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1224936"/>
          </a:xfrm>
        </p:spPr>
        <p:txBody>
          <a:bodyPr/>
          <a:lstStyle/>
          <a:p>
            <a:r>
              <a:rPr lang="en-US" altLang="nb-NO" dirty="0" smtClean="0"/>
              <a:t>Y-directed polarization, </a:t>
            </a:r>
            <a:r>
              <a:rPr lang="en-US" altLang="nb-NO" dirty="0" err="1" smtClean="0"/>
              <a:t>Π</a:t>
            </a:r>
            <a:r>
              <a:rPr lang="en-US" altLang="nb-NO" baseline="-25000" dirty="0" err="1" smtClean="0"/>
              <a:t>y</a:t>
            </a:r>
            <a:r>
              <a:rPr lang="en-US" altLang="nb-NO" dirty="0" smtClean="0"/>
              <a:t>, is very different. In E.M. max polarization is  -11%,  &gt;&gt;   in ECHO-QGP it is   -0.2%,</a:t>
            </a:r>
            <a:br>
              <a:rPr lang="en-US" altLang="nb-NO" dirty="0" smtClean="0"/>
            </a:br>
            <a:r>
              <a:rPr lang="en-US" altLang="nb-NO" dirty="0" smtClean="0"/>
              <a:t>due to lack of initial shear flow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36</a:t>
            </a:fld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2477506"/>
            <a:ext cx="4690657" cy="43564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78" y="2569748"/>
            <a:ext cx="4217938" cy="407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65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altLang="nb-NO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Polarization</a:t>
            </a:r>
            <a:r>
              <a:rPr lang="nb-NO" altLang="nb-N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E.M. &amp; in ECHO-QGP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nb-NO" altLang="nb-NO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</a:t>
            </a:r>
            <a:r>
              <a:rPr lang="nb-NO" altLang="nb-N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nb-NO" altLang="nb-NO" dirty="0" smtClean="0"/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nb-NO" dirty="0" smtClean="0">
                <a:latin typeface="+mj-lt"/>
              </a:rPr>
              <a:t>In the </a:t>
            </a:r>
            <a:r>
              <a:rPr lang="en-US" altLang="nb-NO" dirty="0" err="1" smtClean="0">
                <a:latin typeface="+mj-lt"/>
              </a:rPr>
              <a:t>Π</a:t>
            </a:r>
            <a:r>
              <a:rPr lang="en-US" altLang="nb-NO" baseline="-25000" dirty="0" err="1" smtClean="0">
                <a:latin typeface="+mj-lt"/>
              </a:rPr>
              <a:t>x</a:t>
            </a:r>
            <a:r>
              <a:rPr lang="en-US" altLang="nb-NO" dirty="0" smtClean="0">
                <a:latin typeface="+mj-lt"/>
              </a:rPr>
              <a:t>-direction the initial shear flow has no effect.</a:t>
            </a:r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endParaRPr lang="en-US" altLang="nb-NO" dirty="0" smtClean="0"/>
          </a:p>
          <a:p>
            <a:r>
              <a:rPr lang="en-US" altLang="nb-NO" dirty="0" smtClean="0">
                <a:latin typeface="+mj-lt"/>
              </a:rPr>
              <a:t>The structure is similar, the amplitude is different and the sign is</a:t>
            </a:r>
            <a:br>
              <a:rPr lang="en-US" altLang="nb-NO" dirty="0" smtClean="0">
                <a:latin typeface="+mj-lt"/>
              </a:rPr>
            </a:br>
            <a:r>
              <a:rPr lang="en-US" altLang="nb-NO" dirty="0" smtClean="0">
                <a:latin typeface="+mj-lt"/>
              </a:rPr>
              <a:t>opposite.  There may be different conventions (?) </a:t>
            </a:r>
            <a:endParaRPr lang="en-US" altLang="nb-NO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37</a:t>
            </a:fld>
            <a:endParaRPr lang="nb-N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8"/>
            <a:ext cx="3779912" cy="3670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112" y="1556792"/>
            <a:ext cx="4881380" cy="411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57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-13320" y="1268760"/>
            <a:ext cx="9144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Century Gothic" panose="020B0502020202020204" pitchFamily="34" charset="0"/>
              </a:rPr>
              <a:t>We have shown how to split </a:t>
            </a:r>
            <a:r>
              <a:rPr lang="en-US" altLang="en-US" sz="2400" dirty="0" smtClean="0">
                <a:latin typeface="Century Gothic" panose="020B0502020202020204" pitchFamily="34" charset="0"/>
              </a:rPr>
              <a:t>Collective </a:t>
            </a:r>
            <a:r>
              <a:rPr lang="en-US" altLang="en-US" sz="2400" dirty="0">
                <a:latin typeface="Century Gothic" panose="020B0502020202020204" pitchFamily="34" charset="0"/>
              </a:rPr>
              <a:t>flow &amp; </a:t>
            </a:r>
            <a:r>
              <a:rPr lang="en-US" altLang="en-US" sz="2400" dirty="0" smtClean="0">
                <a:latin typeface="Century Gothic" panose="020B0502020202020204" pitchFamily="34" charset="0"/>
              </a:rPr>
              <a:t>Fluctuations</a:t>
            </a:r>
            <a:endParaRPr lang="en-US" altLang="en-US" sz="2400" dirty="0">
              <a:latin typeface="Century Gothic" panose="020B0502020202020204" pitchFamily="34" charset="0"/>
            </a:endParaRP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Century Gothic" panose="020B0502020202020204" pitchFamily="34" charset="0"/>
              </a:rPr>
              <a:t>When Collective Flow is identified: </a:t>
            </a:r>
            <a:r>
              <a:rPr lang="en-US" altLang="en-US" sz="24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New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patterns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sz="2400" b="1" dirty="0" smtClean="0">
                <a:latin typeface="Century Gothic" panose="020B0502020202020204" pitchFamily="34" charset="0"/>
              </a:rPr>
              <a:t>Small </a:t>
            </a:r>
            <a:r>
              <a:rPr lang="en-US" altLang="en-US" sz="2400" b="1" dirty="0">
                <a:latin typeface="Century Gothic" panose="020B0502020202020204" pitchFamily="34" charset="0"/>
              </a:rPr>
              <a:t>viscosity </a:t>
            </a:r>
            <a:r>
              <a:rPr lang="en-US" altLang="en-US" sz="2400" dirty="0">
                <a:latin typeface="Century Gothic" panose="020B0502020202020204" pitchFamily="34" charset="0"/>
              </a:rPr>
              <a:t>(</a:t>
            </a:r>
            <a:r>
              <a:rPr lang="en-US" altLang="en-US" sz="2400" b="1" dirty="0">
                <a:solidFill>
                  <a:srgbClr val="FF0000"/>
                </a:solidFill>
                <a:latin typeface="Britannic Bold" panose="020B0903060703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400" dirty="0">
                <a:latin typeface="Century Gothic" panose="020B0502020202020204" pitchFamily="34" charset="0"/>
                <a:sym typeface="Wingdings" panose="05000000000000000000" pitchFamily="2" charset="2"/>
              </a:rPr>
              <a:t> fluctuations &amp; instabilities)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smtClean="0">
                <a:latin typeface="Century Gothic" panose="020B0502020202020204" pitchFamily="34" charset="0"/>
                <a:sym typeface="Wingdings" panose="05000000000000000000" pitchFamily="2" charset="2"/>
              </a:rPr>
              <a:t>Kelvin-Helmholtz </a:t>
            </a:r>
            <a:r>
              <a:rPr lang="en-US" altLang="en-US" sz="2400" dirty="0">
                <a:latin typeface="Century Gothic" panose="020B0502020202020204" pitchFamily="34" charset="0"/>
                <a:sym typeface="Wingdings" panose="05000000000000000000" pitchFamily="2" charset="2"/>
              </a:rPr>
              <a:t>Instability (KHI) ~ turbulence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>
                <a:latin typeface="Century Gothic" panose="020B0502020202020204" pitchFamily="34" charset="0"/>
                <a:sym typeface="Wingdings" panose="05000000000000000000" pitchFamily="2" charset="2"/>
              </a:rPr>
              <a:t>These are observable in polarizations and in </a:t>
            </a:r>
            <a:r>
              <a:rPr lang="en-US" altLang="en-US" sz="2400" dirty="0" smtClean="0">
                <a:latin typeface="Century Gothic" panose="020B0502020202020204" pitchFamily="34" charset="0"/>
                <a:sym typeface="Wingdings" panose="05000000000000000000" pitchFamily="2" charset="2"/>
              </a:rPr>
              <a:t>HBT</a:t>
            </a:r>
            <a:endParaRPr lang="en-US" altLang="en-US" sz="28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705101" y="548680"/>
            <a:ext cx="37338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altLang="nb-NO" smtClean="0"/>
          </a:p>
        </p:txBody>
      </p:sp>
      <p:sp>
        <p:nvSpPr>
          <p:cNvPr id="13315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altLang="nb-NO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8B2A-3841-4036-A261-22EB774B7FFC}" type="slidenum">
              <a:rPr lang="nb-NO" smtClean="0"/>
              <a:pPr>
                <a:defRPr/>
              </a:pPr>
              <a:t>39</a:t>
            </a:fld>
            <a:endParaRPr lang="nb-NO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CD44AB5-6763-4B23-88F8-6510A9908DEF}" type="slidenum">
              <a:rPr lang="en-US" altLang="en-US">
                <a:solidFill>
                  <a:srgbClr val="0D0D0D"/>
                </a:solidFill>
              </a:rPr>
              <a:pPr algn="ctr" eaLnBrk="1" hangingPunct="1"/>
              <a:t>4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3939798"/>
            <a:ext cx="7558873" cy="22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1121569" y="2962344"/>
            <a:ext cx="2795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entury Gothic" panose="020B0502020202020204" pitchFamily="34" charset="0"/>
              </a:rPr>
              <a:t>~  like </a:t>
            </a:r>
            <a:r>
              <a:rPr lang="en-US" altLang="en-US" sz="2400" dirty="0">
                <a:latin typeface="Century Gothic" panose="020B0502020202020204" pitchFamily="34" charset="0"/>
              </a:rPr>
              <a:t>Elliptic</a:t>
            </a:r>
            <a:r>
              <a:rPr lang="en-US" altLang="en-US" sz="1800" dirty="0">
                <a:latin typeface="Century Gothic" panose="020B0502020202020204" pitchFamily="34" charset="0"/>
              </a:rPr>
              <a:t> flow, v</a:t>
            </a:r>
            <a:r>
              <a:rPr lang="en-US" altLang="en-US" sz="1800" baseline="-25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4802186" y="2590577"/>
            <a:ext cx="34361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Century Gothic" panose="020B0502020202020204" pitchFamily="34" charset="0"/>
              </a:rPr>
              <a:t>~  spherical with many (16) nearly equal perturbations</a:t>
            </a:r>
            <a:endParaRPr lang="en-US" altLang="en-US" sz="2400" baseline="-25000" dirty="0"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24679" y="987426"/>
            <a:ext cx="646843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 Central Heavy Ion Collisions</a:t>
            </a:r>
          </a:p>
        </p:txBody>
      </p:sp>
    </p:spTree>
    <p:extLst>
      <p:ext uri="{BB962C8B-B14F-4D97-AF65-F5344CB8AC3E}">
        <p14:creationId xmlns:p14="http://schemas.microsoft.com/office/powerpoint/2010/main" val="2485747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43800" y="6629400"/>
            <a:ext cx="1143000" cy="2286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0BA885C4-0D3D-4AE5-ABC2-956EDE45FBBF}" type="slidenum">
              <a:rPr lang="en-US" altLang="en-US">
                <a:solidFill>
                  <a:srgbClr val="0D0D0D"/>
                </a:solidFill>
              </a:rPr>
              <a:pPr algn="ctr" eaLnBrk="1" hangingPunct="1"/>
              <a:t>5</a:t>
            </a:fld>
            <a:endParaRPr lang="en-US" altLang="en-US" dirty="0">
              <a:solidFill>
                <a:srgbClr val="0D0D0D"/>
              </a:solidFill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8133"/>
            <a:ext cx="5543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1631"/>
            <a:ext cx="6524625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704421" y="5373216"/>
            <a:ext cx="72010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Flow originating from initial state fluctuations is significant and dominant in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central and semi-central collisions (where from global symmetry no azimuthal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asymmetry   could occur,        all Collective </a:t>
            </a:r>
            <a:r>
              <a:rPr lang="en-US" altLang="en-US" sz="1800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</a:t>
            </a:r>
            <a:r>
              <a:rPr lang="en-US" altLang="en-US" sz="1800" b="1" baseline="-25000" dirty="0" err="1">
                <a:solidFill>
                  <a:srgbClr val="FF0000"/>
                </a:solidFill>
                <a:latin typeface="Arial Narrow" panose="020B0606020202030204" pitchFamily="34" charset="0"/>
              </a:rPr>
              <a:t>n</a:t>
            </a:r>
            <a:r>
              <a:rPr lang="en-US" alt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 = 0 ) !</a:t>
            </a:r>
          </a:p>
        </p:txBody>
      </p:sp>
      <p:sp>
        <p:nvSpPr>
          <p:cNvPr id="6" name="Rectangle 5"/>
          <p:cNvSpPr/>
          <p:nvPr/>
        </p:nvSpPr>
        <p:spPr>
          <a:xfrm>
            <a:off x="456826" y="5225578"/>
            <a:ext cx="7696200" cy="12192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3491880" y="1413259"/>
            <a:ext cx="714375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502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Cs\laci\a\BookSlides\PPT-lectures\chapt-0-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8"/>
            <a:ext cx="9144000" cy="676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C:\UsersCs\laci\a\BookSlides\Scan-Fig-Add\ch4-C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1143000"/>
            <a:ext cx="6732587" cy="512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4913" y="280988"/>
            <a:ext cx="5462587" cy="585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Critical Fluctuations 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  <a:sym typeface="Wingdings" panose="05000000000000000000" pitchFamily="2" charset="2"/>
              </a:rPr>
              <a:t>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1115616" y="958850"/>
            <a:ext cx="749498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8000"/>
                </a:solidFill>
              </a:rPr>
              <a:t>[L.P. Csernai, Z. </a:t>
            </a:r>
            <a:r>
              <a:rPr lang="en-US" altLang="en-US" sz="1800" dirty="0" err="1">
                <a:solidFill>
                  <a:srgbClr val="008000"/>
                </a:solidFill>
              </a:rPr>
              <a:t>Neda</a:t>
            </a:r>
            <a:r>
              <a:rPr lang="en-US" altLang="en-US" sz="1800" dirty="0">
                <a:solidFill>
                  <a:srgbClr val="008000"/>
                </a:solidFill>
              </a:rPr>
              <a:t> / Physics Letters B 337 (1994) 25-29]</a:t>
            </a:r>
          </a:p>
        </p:txBody>
      </p:sp>
    </p:spTree>
    <p:extLst>
      <p:ext uri="{BB962C8B-B14F-4D97-AF65-F5344CB8AC3E}">
        <p14:creationId xmlns:p14="http://schemas.microsoft.com/office/powerpoint/2010/main" val="3379899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543800" y="6400800"/>
            <a:ext cx="990600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L.P. Csernai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1987196D-B4CB-4F42-B3C2-ACADE71748B6}" type="slidenum">
              <a:rPr lang="en-US" altLang="en-US">
                <a:solidFill>
                  <a:srgbClr val="0D0D0D"/>
                </a:solidFill>
              </a:rPr>
              <a:pPr algn="ctr" eaLnBrk="1" hangingPunct="1"/>
              <a:t>7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838200"/>
            <a:ext cx="511492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228600"/>
            <a:ext cx="3795712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4318000" y="3505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</a:rPr>
              <a:t>QGP</a:t>
            </a:r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8001000" y="3505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</a:rPr>
              <a:t>HM</a:t>
            </a:r>
          </a:p>
        </p:txBody>
      </p:sp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67050"/>
            <a:ext cx="2560638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7" name="TextBox 2"/>
          <p:cNvSpPr txBox="1">
            <a:spLocks noChangeArrowheads="1"/>
          </p:cNvSpPr>
          <p:nvPr/>
        </p:nvSpPr>
        <p:spPr bwMode="auto">
          <a:xfrm>
            <a:off x="1166553" y="3125788"/>
            <a:ext cx="20102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Positive Skewness</a:t>
            </a:r>
          </a:p>
        </p:txBody>
      </p: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5684838" y="561975"/>
            <a:ext cx="1489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 Skewness  (S)</a:t>
            </a:r>
          </a:p>
        </p:txBody>
      </p:sp>
      <p:sp>
        <p:nvSpPr>
          <p:cNvPr id="12299" name="TextBox 5"/>
          <p:cNvSpPr txBox="1">
            <a:spLocks noChangeArrowheads="1"/>
          </p:cNvSpPr>
          <p:nvPr/>
        </p:nvSpPr>
        <p:spPr bwMode="auto">
          <a:xfrm>
            <a:off x="671513" y="1312863"/>
            <a:ext cx="29860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Higher order moments  can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be obtained from fluctuations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around the critical point. </a:t>
            </a:r>
            <a:r>
              <a:rPr lang="en-US" altLang="en-US" sz="1800">
                <a:sym typeface="Wingdings" panose="05000000000000000000" pitchFamily="2" charset="2"/>
              </a:rPr>
              <a:t>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ym typeface="Wingdings" panose="05000000000000000000" pitchFamily="2" charset="2"/>
              </a:rPr>
              <a:t>Skewness and Kurtosis are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ym typeface="Wingdings" panose="05000000000000000000" pitchFamily="2" charset="2"/>
              </a:rPr>
              <a:t>calculated for the QGP  HM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ym typeface="Wingdings" panose="05000000000000000000" pitchFamily="2" charset="2"/>
              </a:rPr>
              <a:t>phase transition</a:t>
            </a:r>
            <a:endParaRPr lang="en-US" altLang="en-US" sz="1800"/>
          </a:p>
        </p:txBody>
      </p:sp>
      <p:sp>
        <p:nvSpPr>
          <p:cNvPr id="12300" name="TextBox 6"/>
          <p:cNvSpPr txBox="1">
            <a:spLocks noChangeArrowheads="1"/>
          </p:cNvSpPr>
          <p:nvPr/>
        </p:nvSpPr>
        <p:spPr bwMode="auto">
          <a:xfrm>
            <a:off x="3926601" y="5482431"/>
            <a:ext cx="4098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Negative Skewness </a:t>
            </a:r>
            <a:r>
              <a:rPr lang="en-US" altLang="en-US" sz="1800" dirty="0"/>
              <a:t>indicates  Freeze-out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mainly still on the QGP side.   </a:t>
            </a:r>
          </a:p>
        </p:txBody>
      </p:sp>
      <p:pic>
        <p:nvPicPr>
          <p:cNvPr id="12301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4894263"/>
            <a:ext cx="25685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055688"/>
            <a:ext cx="37433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03" name="TextBox 2"/>
          <p:cNvSpPr txBox="1">
            <a:spLocks noChangeArrowheads="1"/>
          </p:cNvSpPr>
          <p:nvPr/>
        </p:nvSpPr>
        <p:spPr bwMode="auto">
          <a:xfrm>
            <a:off x="1026761" y="5105400"/>
            <a:ext cx="11167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Negative S</a:t>
            </a:r>
          </a:p>
        </p:txBody>
      </p:sp>
      <p:sp>
        <p:nvSpPr>
          <p:cNvPr id="12304" name="TextBox 11"/>
          <p:cNvSpPr txBox="1">
            <a:spLocks noChangeArrowheads="1"/>
          </p:cNvSpPr>
          <p:nvPr/>
        </p:nvSpPr>
        <p:spPr bwMode="auto">
          <a:xfrm>
            <a:off x="5354638" y="1176338"/>
            <a:ext cx="2149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 QGP h</a:t>
            </a:r>
            <a:r>
              <a:rPr lang="en-US" altLang="en-US" sz="1600">
                <a:solidFill>
                  <a:srgbClr val="FF0000"/>
                </a:solidFill>
              </a:rPr>
              <a:t>adronization </a:t>
            </a:r>
            <a:r>
              <a:rPr lang="en-US" altLang="en-US" sz="16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altLang="en-US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08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8E0E4A2-9FB0-4B2A-8B94-034FB95A457F}" type="slidenum">
              <a:rPr lang="en-US" altLang="en-US">
                <a:solidFill>
                  <a:srgbClr val="0D0D0D"/>
                </a:solidFill>
              </a:rPr>
              <a:pPr eaLnBrk="1" hangingPunct="1"/>
              <a:t>8</a:t>
            </a:fld>
            <a:endParaRPr lang="en-US" altLang="en-US">
              <a:solidFill>
                <a:srgbClr val="0D0D0D"/>
              </a:solidFill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-27525"/>
            <a:ext cx="3722688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180528" y="1423952"/>
            <a:ext cx="391186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</a:rPr>
              <a:t>Global Symmetries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</a:rPr>
              <a:t>Symmetry axes in the global CM-frame:  </a:t>
            </a:r>
          </a:p>
          <a:p>
            <a:pPr marL="742950" lvl="1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</a:rPr>
              <a:t>( y </a:t>
            </a:r>
            <a:r>
              <a:rPr lang="en-US" sz="1600" dirty="0">
                <a:latin typeface="+mj-lt"/>
                <a:cs typeface="Arial" charset="0"/>
                <a:sym typeface="Wingdings" pitchFamily="2" charset="2"/>
              </a:rPr>
              <a:t> -y)</a:t>
            </a:r>
          </a:p>
          <a:p>
            <a:pPr marL="742950" lvl="1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  <a:sym typeface="Wingdings" pitchFamily="2" charset="2"/>
              </a:rPr>
              <a:t>( </a:t>
            </a:r>
            <a:r>
              <a:rPr lang="en-US" sz="1600" dirty="0" err="1">
                <a:latin typeface="+mj-lt"/>
                <a:cs typeface="Arial" charset="0"/>
                <a:sym typeface="Wingdings" pitchFamily="2" charset="2"/>
              </a:rPr>
              <a:t>x,z</a:t>
            </a:r>
            <a:r>
              <a:rPr lang="en-US" sz="1600" dirty="0">
                <a:latin typeface="+mj-lt"/>
                <a:cs typeface="Arial" charset="0"/>
                <a:sym typeface="Wingdings" pitchFamily="2" charset="2"/>
              </a:rPr>
              <a:t>  -x,-z)</a:t>
            </a:r>
            <a:endParaRPr lang="en-US" sz="1600" dirty="0">
              <a:latin typeface="+mj-lt"/>
              <a:cs typeface="Arial" charset="0"/>
            </a:endParaRPr>
          </a:p>
          <a:p>
            <a:pPr marL="742950" lvl="1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</a:rPr>
              <a:t>Azimuthal symmetry: </a:t>
            </a:r>
            <a:r>
              <a:rPr lang="el-GR" sz="1600" dirty="0">
                <a:latin typeface="+mj-lt"/>
                <a:cs typeface="Arial" charset="0"/>
              </a:rPr>
              <a:t>φ-</a:t>
            </a:r>
            <a:r>
              <a:rPr lang="en-US" sz="1600" dirty="0">
                <a:latin typeface="+mj-lt"/>
                <a:cs typeface="Arial" charset="0"/>
              </a:rPr>
              <a:t>even  (</a:t>
            </a:r>
            <a:r>
              <a:rPr lang="en-US" sz="1600" dirty="0" err="1">
                <a:latin typeface="+mj-lt"/>
                <a:cs typeface="Arial" charset="0"/>
              </a:rPr>
              <a:t>cos</a:t>
            </a:r>
            <a:r>
              <a:rPr lang="en-US" sz="1600" dirty="0">
                <a:latin typeface="+mj-lt"/>
                <a:cs typeface="Arial" charset="0"/>
              </a:rPr>
              <a:t> n</a:t>
            </a:r>
            <a:r>
              <a:rPr lang="el-GR" sz="1600" dirty="0">
                <a:latin typeface="+mj-lt"/>
                <a:cs typeface="Arial" charset="0"/>
              </a:rPr>
              <a:t>φ)</a:t>
            </a:r>
            <a:r>
              <a:rPr lang="en-US" sz="1600" dirty="0">
                <a:latin typeface="+mj-lt"/>
                <a:cs typeface="Arial" charset="0"/>
              </a:rPr>
              <a:t> </a:t>
            </a:r>
          </a:p>
          <a:p>
            <a:pPr marL="742950" lvl="1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</a:rPr>
              <a:t>Longitudinal   z-odd, (rap.-odd) for </a:t>
            </a:r>
            <a:r>
              <a:rPr lang="en-US" sz="1600" dirty="0" err="1" smtClean="0">
                <a:latin typeface="+mj-lt"/>
                <a:cs typeface="Arial" charset="0"/>
              </a:rPr>
              <a:t>v</a:t>
            </a:r>
            <a:r>
              <a:rPr lang="en-US" sz="1600" baseline="-25000" dirty="0" err="1" smtClean="0">
                <a:latin typeface="+mj-lt"/>
                <a:cs typeface="Arial" charset="0"/>
              </a:rPr>
              <a:t>odd</a:t>
            </a:r>
            <a:endParaRPr lang="en-US" sz="1600" dirty="0">
              <a:latin typeface="+mj-lt"/>
              <a:cs typeface="Arial" charset="0"/>
              <a:sym typeface="Wingdings" pitchFamily="2" charset="2"/>
            </a:endParaRPr>
          </a:p>
          <a:p>
            <a:pPr marL="742950" lvl="1" indent="-285750">
              <a:buFont typeface="Wingdings" pitchFamily="2" charset="2"/>
              <a:buChar char="q"/>
              <a:defRPr/>
            </a:pPr>
            <a:r>
              <a:rPr lang="en-US" sz="1600" dirty="0">
                <a:latin typeface="+mj-lt"/>
                <a:cs typeface="Arial" charset="0"/>
                <a:sym typeface="Wingdings" pitchFamily="2" charset="2"/>
              </a:rPr>
              <a:t>Spherical or ellipsoidal flow,  </a:t>
            </a:r>
            <a:r>
              <a:rPr lang="en-US" sz="1600" dirty="0" smtClean="0">
                <a:latin typeface="+mj-lt"/>
                <a:cs typeface="Arial" charset="0"/>
                <a:sym typeface="Wingdings" pitchFamily="2" charset="2"/>
              </a:rPr>
              <a:t>expansion</a:t>
            </a:r>
            <a:endParaRPr lang="en-US" sz="1600" dirty="0">
              <a:latin typeface="+mj-lt"/>
              <a:cs typeface="Arial" charset="0"/>
              <a:sym typeface="Wingdings" pitchFamily="2" charset="2"/>
            </a:endParaRPr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533400" y="5185568"/>
            <a:ext cx="692642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Arial Narrow" panose="020B0606020202030204" pitchFamily="34" charset="0"/>
              </a:rPr>
              <a:t>Fluctuations</a:t>
            </a:r>
          </a:p>
          <a:p>
            <a:pPr algn="l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Arial Narrow" panose="020B0606020202030204" pitchFamily="34" charset="0"/>
              </a:rPr>
              <a:t>Global flow and Fluctuations  are simultaneously present </a:t>
            </a:r>
            <a:r>
              <a:rPr lang="en-US" altLang="en-US" sz="1600" dirty="0">
                <a:latin typeface="Arial Narrow" panose="020B0606020202030204" pitchFamily="34" charset="0"/>
                <a:sym typeface="Wingdings" panose="05000000000000000000" pitchFamily="2" charset="2"/>
              </a:rPr>
              <a:t> Ǝ interference</a:t>
            </a:r>
            <a:endParaRPr lang="en-US" altLang="en-US" sz="1600" dirty="0">
              <a:latin typeface="Arial Narrow" panose="020B0606020202030204" pitchFamily="34" charset="0"/>
            </a:endParaRPr>
          </a:p>
          <a:p>
            <a:pPr lvl="1" algn="l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Arial Narrow" panose="020B0606020202030204" pitchFamily="34" charset="0"/>
              </a:rPr>
              <a:t>Azimuth -   Global: even harmonics  - Fluctuations : odd &amp; even harmonics </a:t>
            </a:r>
          </a:p>
          <a:p>
            <a:pPr lvl="1" algn="l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Arial Narrow" panose="020B0606020202030204" pitchFamily="34" charset="0"/>
              </a:rPr>
              <a:t>Longitudinal – Global: v1, v3 y-odd   - Fluctuations : odd &amp; even harmonics</a:t>
            </a:r>
          </a:p>
          <a:p>
            <a:pPr lvl="1" algn="l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Arial Narrow" panose="020B0606020202030204" pitchFamily="34" charset="0"/>
                <a:sym typeface="Wingdings" panose="05000000000000000000" pitchFamily="2" charset="2"/>
              </a:rPr>
              <a:t>The separation of Global &amp; Fluctuating  flow is a must !!    (not done yet)</a:t>
            </a:r>
          </a:p>
        </p:txBody>
      </p:sp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728244"/>
            <a:ext cx="641985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4492625"/>
            <a:ext cx="81867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738" y="63966"/>
            <a:ext cx="6172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Peripheral  Collisions  (A+A)</a:t>
            </a:r>
          </a:p>
        </p:txBody>
      </p:sp>
      <p:sp>
        <p:nvSpPr>
          <p:cNvPr id="9226" name="Rectangle 1"/>
          <p:cNvSpPr>
            <a:spLocks noChangeArrowheads="1"/>
          </p:cNvSpPr>
          <p:nvPr/>
        </p:nvSpPr>
        <p:spPr bwMode="auto">
          <a:xfrm>
            <a:off x="828675" y="764383"/>
            <a:ext cx="458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8000"/>
                </a:solidFill>
              </a:rPr>
              <a:t>Csernai &amp; St</a:t>
            </a:r>
            <a:r>
              <a:rPr lang="hu-HU" altLang="en-US" sz="1800" dirty="0">
                <a:solidFill>
                  <a:srgbClr val="008000"/>
                </a:solidFill>
              </a:rPr>
              <a:t>ö</a:t>
            </a:r>
            <a:r>
              <a:rPr lang="en-US" altLang="en-US" sz="1800" dirty="0" err="1">
                <a:solidFill>
                  <a:srgbClr val="008000"/>
                </a:solidFill>
              </a:rPr>
              <a:t>cker</a:t>
            </a:r>
            <a:r>
              <a:rPr lang="en-US" altLang="en-US" sz="1800" dirty="0">
                <a:solidFill>
                  <a:srgbClr val="008000"/>
                </a:solidFill>
              </a:rPr>
              <a:t>, </a:t>
            </a:r>
            <a:r>
              <a:rPr lang="en-US" altLang="en-US" sz="1800" dirty="0" err="1">
                <a:solidFill>
                  <a:srgbClr val="008000"/>
                </a:solidFill>
              </a:rPr>
              <a:t>arXiv</a:t>
            </a:r>
            <a:r>
              <a:rPr lang="en-US" altLang="en-US" sz="1800" dirty="0">
                <a:solidFill>
                  <a:srgbClr val="008000"/>
                </a:solidFill>
              </a:rPr>
              <a:t>: 1406.1153v2 [</a:t>
            </a:r>
            <a:r>
              <a:rPr lang="en-US" altLang="en-US" sz="1800" dirty="0" err="1">
                <a:solidFill>
                  <a:srgbClr val="008000"/>
                </a:solidFill>
              </a:rPr>
              <a:t>nucl-th</a:t>
            </a:r>
            <a:r>
              <a:rPr lang="en-US" altLang="en-US" sz="1800" dirty="0">
                <a:solidFill>
                  <a:srgbClr val="008000"/>
                </a:solidFill>
              </a:rPr>
              <a:t>]</a:t>
            </a:r>
          </a:p>
        </p:txBody>
      </p:sp>
      <p:sp>
        <p:nvSpPr>
          <p:cNvPr id="9227" name="TextBox 1"/>
          <p:cNvSpPr txBox="1">
            <a:spLocks noChangeArrowheads="1"/>
          </p:cNvSpPr>
          <p:nvPr/>
        </p:nvSpPr>
        <p:spPr bwMode="auto">
          <a:xfrm>
            <a:off x="0" y="3472893"/>
            <a:ext cx="912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Theory:</a:t>
            </a:r>
          </a:p>
        </p:txBody>
      </p:sp>
      <p:sp>
        <p:nvSpPr>
          <p:cNvPr id="9228" name="TextBox 11"/>
          <p:cNvSpPr txBox="1">
            <a:spLocks noChangeArrowheads="1"/>
          </p:cNvSpPr>
          <p:nvPr/>
        </p:nvSpPr>
        <p:spPr bwMode="auto">
          <a:xfrm>
            <a:off x="-78433" y="4283372"/>
            <a:ext cx="12596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</a:rPr>
              <a:t>Experimen</a:t>
            </a:r>
            <a:r>
              <a:rPr lang="en-US" altLang="en-US" sz="1100" dirty="0">
                <a:solidFill>
                  <a:srgbClr val="FF0000"/>
                </a:solidFill>
              </a:rPr>
              <a:t>t: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57600" y="4953000"/>
            <a:ext cx="3810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29200" y="4953000"/>
            <a:ext cx="3810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743200"/>
            <a:ext cx="1447800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915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538DFC-89EE-4AB7-AA1B-D6592A0A4756}" type="slidenum">
              <a:rPr lang="en-US" altLang="en-US">
                <a:solidFill>
                  <a:srgbClr val="0D0D0D"/>
                </a:solidFill>
              </a:rPr>
              <a:pPr eaLnBrk="1" hangingPunct="1"/>
              <a:t>9</a:t>
            </a:fld>
            <a:endParaRPr lang="en-US" altLang="en-US">
              <a:solidFill>
                <a:srgbClr val="0D0D0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465949"/>
            <a:ext cx="355097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Anisotropic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charset="0"/>
              </a:rPr>
              <a:t> Flow</a:t>
            </a: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3923928" y="327449"/>
            <a:ext cx="51113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Century Gothic" panose="020B0502020202020204" pitchFamily="34" charset="0"/>
              </a:rPr>
              <a:t>Used </a:t>
            </a:r>
            <a:r>
              <a:rPr lang="en-US" altLang="en-US" sz="1800" dirty="0">
                <a:latin typeface="Century Gothic" panose="020B0502020202020204" pitchFamily="34" charset="0"/>
              </a:rPr>
              <a:t>by most experimental groups today</a:t>
            </a:r>
            <a:r>
              <a:rPr lang="en-US" altLang="en-US" sz="1800" dirty="0" smtClean="0">
                <a:latin typeface="Century Gothic" panose="020B0502020202020204" pitchFamily="34" charset="0"/>
              </a:rPr>
              <a:t>.</a:t>
            </a:r>
            <a:br>
              <a:rPr lang="en-US" altLang="en-US" sz="1800" dirty="0" smtClean="0">
                <a:latin typeface="Century Gothic" panose="020B0502020202020204" pitchFamily="34" charset="0"/>
              </a:rPr>
            </a:b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[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R  Snellings,  </a:t>
            </a: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J Phys G 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 </a:t>
            </a:r>
            <a:r>
              <a:rPr lang="en-US" altLang="en-US" sz="1800" dirty="0">
                <a:solidFill>
                  <a:srgbClr val="008000"/>
                </a:solidFill>
                <a:latin typeface="Century Gothic" panose="020B0502020202020204" pitchFamily="34" charset="0"/>
              </a:rPr>
              <a:t>(2014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)  24007]</a:t>
            </a:r>
            <a:b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</a:b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[LP Csernai &amp; H </a:t>
            </a:r>
            <a:r>
              <a:rPr lang="en-US" altLang="en-US" sz="1800" dirty="0" err="1" smtClean="0">
                <a:solidFill>
                  <a:srgbClr val="008000"/>
                </a:solidFill>
                <a:latin typeface="Century Gothic" panose="020B0502020202020204" pitchFamily="34" charset="0"/>
              </a:rPr>
              <a:t>Stoecker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J Phys G </a:t>
            </a:r>
            <a:r>
              <a:rPr lang="en-US" altLang="en-US" sz="1800" b="1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41</a:t>
            </a:r>
            <a:r>
              <a:rPr lang="en-US" altLang="en-US" sz="1800" dirty="0" smtClean="0">
                <a:solidFill>
                  <a:srgbClr val="008000"/>
                </a:solidFill>
                <a:latin typeface="Century Gothic" panose="020B0502020202020204" pitchFamily="34" charset="0"/>
              </a:rPr>
              <a:t> 124001]  </a:t>
            </a:r>
            <a:endParaRPr lang="en-US" altLang="en-US" sz="1800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75" y="1438247"/>
            <a:ext cx="4563081" cy="87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18" y="2247900"/>
            <a:ext cx="400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93832"/>
            <a:ext cx="8618363" cy="55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9" y="3351882"/>
            <a:ext cx="7951931" cy="58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305" y="1741330"/>
            <a:ext cx="10096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931" y="4242510"/>
            <a:ext cx="5436374" cy="76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74" y="5066383"/>
            <a:ext cx="3662204" cy="45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86" y="5671893"/>
            <a:ext cx="54102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72400" y="3584832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039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-UiB-Institusjonell-mal-rev03">
  <a:themeElements>
    <a:clrScheme name="UiB_04_LysarkSkjerm01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BBC7"/>
      </a:accent1>
      <a:accent2>
        <a:srgbClr val="005473"/>
      </a:accent2>
      <a:accent3>
        <a:srgbClr val="FFFFFF"/>
      </a:accent3>
      <a:accent4>
        <a:srgbClr val="000000"/>
      </a:accent4>
      <a:accent5>
        <a:srgbClr val="CADAE0"/>
      </a:accent5>
      <a:accent6>
        <a:srgbClr val="004B68"/>
      </a:accent6>
      <a:hlink>
        <a:srgbClr val="77AF00"/>
      </a:hlink>
      <a:folHlink>
        <a:srgbClr val="D95900"/>
      </a:folHlink>
    </a:clrScheme>
    <a:fontScheme name="UiB_04_LysarkSkjerm0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iB_04_LysarkSkjerm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iB_04_LysarkSkjerm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iB_04_LysarkSkjerm01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BBC7"/>
        </a:accent1>
        <a:accent2>
          <a:srgbClr val="005473"/>
        </a:accent2>
        <a:accent3>
          <a:srgbClr val="FFFFFF"/>
        </a:accent3>
        <a:accent4>
          <a:srgbClr val="000000"/>
        </a:accent4>
        <a:accent5>
          <a:srgbClr val="CADAE0"/>
        </a:accent5>
        <a:accent6>
          <a:srgbClr val="004B68"/>
        </a:accent6>
        <a:hlink>
          <a:srgbClr val="77AF00"/>
        </a:hlink>
        <a:folHlink>
          <a:srgbClr val="D95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AA-UiB-Institusjonell-mal-rev03</Template>
  <TotalTime>2076</TotalTime>
  <Words>1377</Words>
  <Application>Microsoft Office PowerPoint</Application>
  <PresentationFormat>On-screen Show (4:3)</PresentationFormat>
  <Paragraphs>274</Paragraphs>
  <Slides>39</Slides>
  <Notes>6</Notes>
  <HiddenSlides>2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Arial Black</vt:lpstr>
      <vt:lpstr>Arial Narrow</vt:lpstr>
      <vt:lpstr>Britannic Bold</vt:lpstr>
      <vt:lpstr>Calibri</vt:lpstr>
      <vt:lpstr>Century Gothic</vt:lpstr>
      <vt:lpstr>Times New Roman</vt:lpstr>
      <vt:lpstr>Wingdings</vt:lpstr>
      <vt:lpstr>AA-UiB-Institusjonell-mal-rev03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types of flow processes from: Fluctuations   and/or Global Collective 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Hot-Gluon Field  Compact IS, shear &amp; vorticity</vt:lpstr>
      <vt:lpstr>Detection of Global Collective Flow</vt:lpstr>
      <vt:lpstr> </vt:lpstr>
      <vt:lpstr>PowerPoint Presentation</vt:lpstr>
      <vt:lpstr>PowerPoint Presentation</vt:lpstr>
      <vt:lpstr>PowerPoint Presentation</vt:lpstr>
      <vt:lpstr>Onset of turbulence around the Bjorken 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Exact, expanding and rotating hydro solution (E.M.)</vt:lpstr>
      <vt:lpstr>Azimuthal HBT is Changed by Rotation   (E.M.)</vt:lpstr>
      <vt:lpstr>Vorticity in E.M. &amp; in ECHO-QGP hydro</vt:lpstr>
      <vt:lpstr>Vorticity in ECHO-QGP hydro cont.</vt:lpstr>
      <vt:lpstr>Polarization in E.M. &amp; in ECHO-QGP hydro</vt:lpstr>
      <vt:lpstr>Polarization in E.M. &amp; in ECHO-QGP hydro  cont.</vt:lpstr>
      <vt:lpstr>PowerPoint Presentation</vt:lpstr>
      <vt:lpstr>PowerPoint Presentation</vt:lpstr>
    </vt:vector>
  </TitlesOfParts>
  <Company>UiB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csernai</cp:lastModifiedBy>
  <cp:revision>144</cp:revision>
  <cp:lastPrinted>2011-05-25T10:31:26Z</cp:lastPrinted>
  <dcterms:created xsi:type="dcterms:W3CDTF">2011-05-20T06:21:58Z</dcterms:created>
  <dcterms:modified xsi:type="dcterms:W3CDTF">2015-08-23T09:18:53Z</dcterms:modified>
</cp:coreProperties>
</file>